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39"/>
  </p:notesMasterIdLst>
  <p:handoutMasterIdLst>
    <p:handoutMasterId r:id="rId40"/>
  </p:handoutMasterIdLst>
  <p:sldIdLst>
    <p:sldId id="256" r:id="rId2"/>
    <p:sldId id="448" r:id="rId3"/>
    <p:sldId id="354" r:id="rId4"/>
    <p:sldId id="438" r:id="rId5"/>
    <p:sldId id="376" r:id="rId6"/>
    <p:sldId id="335" r:id="rId7"/>
    <p:sldId id="371" r:id="rId8"/>
    <p:sldId id="318" r:id="rId9"/>
    <p:sldId id="365" r:id="rId10"/>
    <p:sldId id="362" r:id="rId11"/>
    <p:sldId id="383" r:id="rId12"/>
    <p:sldId id="259" r:id="rId13"/>
    <p:sldId id="361" r:id="rId14"/>
    <p:sldId id="360" r:id="rId15"/>
    <p:sldId id="358" r:id="rId16"/>
    <p:sldId id="444" r:id="rId17"/>
    <p:sldId id="340" r:id="rId18"/>
    <p:sldId id="442" r:id="rId19"/>
    <p:sldId id="440" r:id="rId20"/>
    <p:sldId id="411" r:id="rId21"/>
    <p:sldId id="412" r:id="rId22"/>
    <p:sldId id="410" r:id="rId23"/>
    <p:sldId id="418" r:id="rId24"/>
    <p:sldId id="437" r:id="rId25"/>
    <p:sldId id="421" r:id="rId26"/>
    <p:sldId id="426" r:id="rId27"/>
    <p:sldId id="446" r:id="rId28"/>
    <p:sldId id="447" r:id="rId29"/>
    <p:sldId id="424" r:id="rId30"/>
    <p:sldId id="435" r:id="rId31"/>
    <p:sldId id="441" r:id="rId32"/>
    <p:sldId id="363" r:id="rId33"/>
    <p:sldId id="443" r:id="rId34"/>
    <p:sldId id="439" r:id="rId35"/>
    <p:sldId id="357" r:id="rId36"/>
    <p:sldId id="390" r:id="rId37"/>
    <p:sldId id="413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9999"/>
    <a:srgbClr val="00FF00"/>
    <a:srgbClr val="0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17" autoAdjust="0"/>
    <p:restoredTop sz="92334" autoAdjust="0"/>
  </p:normalViewPr>
  <p:slideViewPr>
    <p:cSldViewPr>
      <p:cViewPr varScale="1">
        <p:scale>
          <a:sx n="94" d="100"/>
          <a:sy n="94" d="100"/>
        </p:scale>
        <p:origin x="-1016" y="-96"/>
      </p:cViewPr>
      <p:guideLst>
        <p:guide orient="horz" pos="4134"/>
        <p:guide pos="4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74D26-9CB4-134F-82E7-89B7D556E650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28642-9292-E74A-8383-D2282CDBA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20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A722B-4400-834C-9838-058FD1CCAABC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093FB-FBB0-E942-9F6C-B03039292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64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scheme</a:t>
            </a:r>
            <a:r>
              <a:rPr lang="en-US" baseline="0" dirty="0" smtClean="0"/>
              <a:t> only makes sense if the same “concentrator” can be used for the strip only module, </a:t>
            </a:r>
          </a:p>
          <a:p>
            <a:r>
              <a:rPr lang="en-US" baseline="0" dirty="0" smtClean="0"/>
              <a:t>In addition, the relative advantages and disadvantages still have to be digested by the design committee.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93FB-FBB0-E942-9F6C-B03039292D0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41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93FB-FBB0-E942-9F6C-B03039292D0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21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0F1E-3DFF-BD46-8B53-BD08A2BD55B9}" type="datetime1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7E07-8372-784F-A15A-6FBEEFCAA49B}" type="datetime1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792A-5A98-EC42-92DA-7544BF00D03A}" type="datetime1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2943-8B94-DF4F-9D06-E860A988EE5F}" type="datetime1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4F553-B1FE-A84F-8600-7C5AB07BC309}" type="datetime1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B0E7-E65F-A049-95AD-343ABBF1F2FE}" type="datetime1">
              <a:rPr lang="en-US" smtClean="0"/>
              <a:t>7/11/11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2EAE-AE92-2944-BEC3-4F20A21EF8AD}" type="datetime1">
              <a:rPr lang="en-US" smtClean="0"/>
              <a:t>7/11/11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58BF0-FE4F-F843-8BDB-E06C782342B6}" type="datetime1">
              <a:rPr lang="en-US" smtClean="0"/>
              <a:t>7/11/11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63AE6-69CD-6B4E-B8CA-641B00FA1146}" type="datetime1">
              <a:rPr lang="en-US" smtClean="0"/>
              <a:t>7/11/11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3CF1-4E45-7D47-AB21-09CB6BABC80B}" type="datetime1">
              <a:rPr lang="en-US" smtClean="0"/>
              <a:t>7/11/11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40681-C718-7246-BF12-8766DD34FCC0}" type="datetime1">
              <a:rPr lang="en-US" smtClean="0"/>
              <a:t>7/11/11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6861"/>
            <a:ext cx="7620000" cy="5113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679336" y="0"/>
            <a:ext cx="46466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679336" y="5486400"/>
            <a:ext cx="464664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2976" y="5648960"/>
            <a:ext cx="395528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38E5728-DEFE-5F4B-A02C-C7397901CF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713064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it-IT" smtClean="0"/>
              <a:t>A. Marchioro - CMS Upg, Nov 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77505" y="1662742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16E099D-38AE-EF4C-B46B-4383191C3147}" type="datetime1">
              <a:rPr lang="en-US" smtClean="0"/>
              <a:t>7/11/11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Excel_Sheet1.xlsx"/><Relationship Id="rId5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522" y="1155923"/>
            <a:ext cx="8539237" cy="1801736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Progress on module with hybrid </a:t>
            </a:r>
            <a:r>
              <a:rPr lang="en-US" sz="3600" dirty="0"/>
              <a:t>architecture </a:t>
            </a:r>
            <a:r>
              <a:rPr lang="en-US" sz="3600" dirty="0" smtClean="0"/>
              <a:t>for track triggering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9098" y="3621029"/>
            <a:ext cx="5958114" cy="1371600"/>
          </a:xfrm>
        </p:spPr>
        <p:txBody>
          <a:bodyPr>
            <a:normAutofit fontScale="70000" lnSpcReduction="20000"/>
          </a:bodyPr>
          <a:lstStyle/>
          <a:p>
            <a:pPr marL="514350" indent="-514350"/>
            <a:r>
              <a:rPr lang="en-US" sz="2000" i="1" dirty="0" smtClean="0"/>
              <a:t>A. Marchioro / CERN-PH</a:t>
            </a:r>
          </a:p>
          <a:p>
            <a:pPr marL="514350" indent="-514350"/>
            <a:r>
              <a:rPr lang="en-US" sz="2400" i="1" dirty="0" smtClean="0"/>
              <a:t> </a:t>
            </a:r>
          </a:p>
          <a:p>
            <a:pPr marL="514350" indent="-514350"/>
            <a:r>
              <a:rPr lang="en-US" sz="2400" i="1" dirty="0" smtClean="0"/>
              <a:t>CMS Upgrade Workshop @ FNAL</a:t>
            </a:r>
            <a:br>
              <a:rPr lang="en-US" sz="2400" i="1" dirty="0" smtClean="0"/>
            </a:br>
            <a:endParaRPr lang="en-US" sz="2400" i="1" dirty="0" smtClean="0"/>
          </a:p>
          <a:p>
            <a:pPr marL="514350" indent="-514350"/>
            <a:r>
              <a:rPr lang="en-US" sz="2400" i="1" dirty="0" smtClean="0"/>
              <a:t>November 2011</a:t>
            </a:r>
            <a:endParaRPr lang="en-US" sz="2400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6346529" y="2482459"/>
            <a:ext cx="1532466" cy="3832981"/>
            <a:chOff x="4267200" y="2057400"/>
            <a:chExt cx="1752600" cy="3962400"/>
          </a:xfrm>
        </p:grpSpPr>
        <p:grpSp>
          <p:nvGrpSpPr>
            <p:cNvPr id="5" name="Group 209"/>
            <p:cNvGrpSpPr/>
            <p:nvPr/>
          </p:nvGrpSpPr>
          <p:grpSpPr>
            <a:xfrm>
              <a:off x="4495800" y="2057400"/>
              <a:ext cx="1524000" cy="1524000"/>
              <a:chOff x="4495800" y="2057400"/>
              <a:chExt cx="1524000" cy="1524000"/>
            </a:xfrm>
            <a:scene3d>
              <a:camera prst="orthographicFront">
                <a:rot lat="2700000" lon="3300000" rev="3300000"/>
              </a:camera>
              <a:lightRig rig="threePt" dir="t"/>
            </a:scene3d>
          </p:grpSpPr>
          <p:sp>
            <p:nvSpPr>
              <p:cNvPr id="109" name="Rectangle 108"/>
              <p:cNvSpPr/>
              <p:nvPr/>
            </p:nvSpPr>
            <p:spPr>
              <a:xfrm>
                <a:off x="4495800" y="2057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4648200" y="2057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4800600" y="2057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4953000" y="2057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5105400" y="2057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5257800" y="2057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5410200" y="2057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5562600" y="2057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5715000" y="2057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5867400" y="2057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4495800" y="2209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4648200" y="2209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4800600" y="2209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4953000" y="2209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5105400" y="2209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5257800" y="2209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5410200" y="2209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5562600" y="2209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5715000" y="2209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5867400" y="2209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4495800" y="2362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4648200" y="2362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4800600" y="2362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4953000" y="2362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5105400" y="2362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5257800" y="2362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5410200" y="2362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5562600" y="2362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5715000" y="2362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5867400" y="2362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4495800" y="2514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4648200" y="2514600"/>
                <a:ext cx="152400" cy="152400"/>
              </a:xfrm>
              <a:prstGeom prst="rect">
                <a:avLst/>
              </a:prstGeom>
              <a:solidFill>
                <a:schemeClr val="accent1"/>
              </a:solidFill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4800600" y="2514600"/>
                <a:ext cx="152400" cy="152400"/>
              </a:xfrm>
              <a:prstGeom prst="rect">
                <a:avLst/>
              </a:prstGeom>
              <a:solidFill>
                <a:schemeClr val="accent1"/>
              </a:solidFill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4953000" y="2514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5105400" y="2514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5257800" y="2514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5410200" y="2514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5562600" y="2514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5715000" y="2514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5867400" y="2514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4495800" y="2667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4648200" y="2667000"/>
                <a:ext cx="152400" cy="152400"/>
              </a:xfrm>
              <a:prstGeom prst="rect">
                <a:avLst/>
              </a:prstGeom>
              <a:solidFill>
                <a:srgbClr val="4F81BD"/>
              </a:solidFill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4800600" y="2667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4953000" y="2667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5105400" y="2667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5257800" y="2667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5410200" y="2667000"/>
                <a:ext cx="152400" cy="152400"/>
              </a:xfrm>
              <a:prstGeom prst="rect">
                <a:avLst/>
              </a:prstGeom>
              <a:solidFill>
                <a:schemeClr val="accent1"/>
              </a:solidFill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5562600" y="2667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5715000" y="2667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5867400" y="2667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4495800" y="2819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4648200" y="2819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4800600" y="2819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4953000" y="2819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5105400" y="2819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5257800" y="2819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5410200" y="2819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5562600" y="2819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5715000" y="2819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5867400" y="28194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4495800" y="2971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4648200" y="2971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4800600" y="2971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4953000" y="2971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5105400" y="2971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5257800" y="2971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5410200" y="2971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Rectangle 175"/>
              <p:cNvSpPr/>
              <p:nvPr/>
            </p:nvSpPr>
            <p:spPr>
              <a:xfrm>
                <a:off x="5562600" y="2971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5715000" y="2971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5867400" y="29718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Rectangle 178"/>
              <p:cNvSpPr/>
              <p:nvPr/>
            </p:nvSpPr>
            <p:spPr>
              <a:xfrm>
                <a:off x="4495800" y="3124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Rectangle 179"/>
              <p:cNvSpPr/>
              <p:nvPr/>
            </p:nvSpPr>
            <p:spPr>
              <a:xfrm>
                <a:off x="4648200" y="3124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Rectangle 180"/>
              <p:cNvSpPr/>
              <p:nvPr/>
            </p:nvSpPr>
            <p:spPr>
              <a:xfrm>
                <a:off x="4800600" y="3124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Rectangle 181"/>
              <p:cNvSpPr/>
              <p:nvPr/>
            </p:nvSpPr>
            <p:spPr>
              <a:xfrm>
                <a:off x="4953000" y="3124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5105400" y="3124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Rectangle 183"/>
              <p:cNvSpPr/>
              <p:nvPr/>
            </p:nvSpPr>
            <p:spPr>
              <a:xfrm>
                <a:off x="5257800" y="3124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Rectangle 184"/>
              <p:cNvSpPr/>
              <p:nvPr/>
            </p:nvSpPr>
            <p:spPr>
              <a:xfrm>
                <a:off x="5410200" y="3124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Rectangle 185"/>
              <p:cNvSpPr/>
              <p:nvPr/>
            </p:nvSpPr>
            <p:spPr>
              <a:xfrm>
                <a:off x="5562600" y="3124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Rectangle 186"/>
              <p:cNvSpPr/>
              <p:nvPr/>
            </p:nvSpPr>
            <p:spPr>
              <a:xfrm>
                <a:off x="5715000" y="3124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Rectangle 187"/>
              <p:cNvSpPr/>
              <p:nvPr/>
            </p:nvSpPr>
            <p:spPr>
              <a:xfrm>
                <a:off x="5867400" y="31242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Rectangle 188"/>
              <p:cNvSpPr/>
              <p:nvPr/>
            </p:nvSpPr>
            <p:spPr>
              <a:xfrm>
                <a:off x="4495800" y="3276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4648200" y="3276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1" name="Rectangle 190"/>
              <p:cNvSpPr/>
              <p:nvPr/>
            </p:nvSpPr>
            <p:spPr>
              <a:xfrm>
                <a:off x="4800600" y="3276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Rectangle 191"/>
              <p:cNvSpPr/>
              <p:nvPr/>
            </p:nvSpPr>
            <p:spPr>
              <a:xfrm>
                <a:off x="4953000" y="3276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Rectangle 192"/>
              <p:cNvSpPr/>
              <p:nvPr/>
            </p:nvSpPr>
            <p:spPr>
              <a:xfrm>
                <a:off x="5105400" y="3276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5257800" y="3276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5410200" y="3276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Rectangle 195"/>
              <p:cNvSpPr/>
              <p:nvPr/>
            </p:nvSpPr>
            <p:spPr>
              <a:xfrm>
                <a:off x="5562600" y="3276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Rectangle 196"/>
              <p:cNvSpPr/>
              <p:nvPr/>
            </p:nvSpPr>
            <p:spPr>
              <a:xfrm>
                <a:off x="5715000" y="3276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5867400" y="32766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Rectangle 198"/>
              <p:cNvSpPr/>
              <p:nvPr/>
            </p:nvSpPr>
            <p:spPr>
              <a:xfrm>
                <a:off x="4495800" y="3429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Rectangle 199"/>
              <p:cNvSpPr/>
              <p:nvPr/>
            </p:nvSpPr>
            <p:spPr>
              <a:xfrm>
                <a:off x="4648200" y="3429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Rectangle 200"/>
              <p:cNvSpPr/>
              <p:nvPr/>
            </p:nvSpPr>
            <p:spPr>
              <a:xfrm>
                <a:off x="4800600" y="3429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4953000" y="3429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3" name="Rectangle 202"/>
              <p:cNvSpPr/>
              <p:nvPr/>
            </p:nvSpPr>
            <p:spPr>
              <a:xfrm>
                <a:off x="5105400" y="3429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5257800" y="3429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5410200" y="3429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5562600" y="3429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5715000" y="3429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5867400" y="3429000"/>
                <a:ext cx="152400" cy="152400"/>
              </a:xfrm>
              <a:prstGeom prst="rect">
                <a:avLst/>
              </a:prstGeom>
              <a:noFill/>
              <a:effectLst/>
              <a:sp3d z="7620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311"/>
            <p:cNvGrpSpPr/>
            <p:nvPr/>
          </p:nvGrpSpPr>
          <p:grpSpPr>
            <a:xfrm>
              <a:off x="4495800" y="2590800"/>
              <a:ext cx="1524000" cy="1524000"/>
              <a:chOff x="1752600" y="2514600"/>
              <a:chExt cx="1524000" cy="1524000"/>
            </a:xfrm>
            <a:scene3d>
              <a:camera prst="orthographicFront">
                <a:rot lat="2700000" lon="3300000" rev="3300000"/>
              </a:camera>
              <a:lightRig rig="threePt" dir="t"/>
            </a:scene3d>
          </p:grpSpPr>
          <p:sp>
            <p:nvSpPr>
              <p:cNvPr id="9" name="Rectangle 8"/>
              <p:cNvSpPr/>
              <p:nvPr/>
            </p:nvSpPr>
            <p:spPr>
              <a:xfrm>
                <a:off x="1752600" y="2514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905000" y="2514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057400" y="2514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209800" y="2514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362200" y="2514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514600" y="2514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667000" y="2514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819400" y="2514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971800" y="2514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124200" y="2514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752600" y="2667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905000" y="2667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057400" y="2667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209800" y="2667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362200" y="2667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514600" y="2667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667000" y="2667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819400" y="2667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971800" y="2667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124200" y="2667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752600" y="2819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905000" y="2819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2057400" y="2819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209800" y="2819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362200" y="2819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2514600" y="2819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667000" y="2819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2819400" y="2819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971800" y="2819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124200" y="2819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752600" y="2971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1905000" y="2971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057400" y="2971800"/>
                <a:ext cx="152400" cy="152400"/>
              </a:xfrm>
              <a:prstGeom prst="rect">
                <a:avLst/>
              </a:prstGeom>
              <a:solidFill>
                <a:schemeClr val="accent1"/>
              </a:solidFill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209800" y="2971800"/>
                <a:ext cx="152400" cy="152400"/>
              </a:xfrm>
              <a:prstGeom prst="rect">
                <a:avLst/>
              </a:prstGeom>
              <a:solidFill>
                <a:schemeClr val="accent1"/>
              </a:solidFill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362200" y="2971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2514600" y="2971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667000" y="2971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819400" y="2971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971800" y="2971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3124200" y="2971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1752600" y="3124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1905000" y="3124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057400" y="3124200"/>
                <a:ext cx="152400" cy="152400"/>
              </a:xfrm>
              <a:prstGeom prst="rect">
                <a:avLst/>
              </a:prstGeom>
              <a:solidFill>
                <a:srgbClr val="4F81BD"/>
              </a:solidFill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209800" y="3124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362200" y="3124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2514600" y="3124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2667000" y="3124200"/>
                <a:ext cx="152400" cy="152400"/>
              </a:xfrm>
              <a:prstGeom prst="rect">
                <a:avLst/>
              </a:prstGeom>
              <a:solidFill>
                <a:schemeClr val="accent1"/>
              </a:solidFill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2819400" y="3124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971800" y="3124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3124200" y="3124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1752600" y="3276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1905000" y="3276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2057400" y="3276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209800" y="3276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2362200" y="3276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2514600" y="3276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2667000" y="3276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2819400" y="3276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2971800" y="3276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3124200" y="32766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1752600" y="3429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1905000" y="3429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2057400" y="3429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2209800" y="3429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2362200" y="3429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2514600" y="3429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2667000" y="3429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19400" y="3429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2971800" y="3429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3124200" y="34290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1752600" y="3581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1905000" y="3581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2057400" y="3581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2209800" y="3581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2362200" y="3581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2514600" y="3581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667000" y="3581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2819400" y="3581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2971800" y="3581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3124200" y="35814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1752600" y="3733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1905000" y="3733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2057400" y="3733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2209800" y="3733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2362200" y="3733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2514600" y="3733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2667000" y="3733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2819400" y="3733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2971800" y="3733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3124200" y="37338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1752600" y="3886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1905000" y="3886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2057400" y="3886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2209800" y="3886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2362200" y="3886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2514600" y="3886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667000" y="3886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2819400" y="3886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2971800" y="3886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3124200" y="3886200"/>
                <a:ext cx="152400" cy="152400"/>
              </a:xfrm>
              <a:prstGeom prst="rect">
                <a:avLst/>
              </a:prstGeom>
              <a:noFill/>
              <a:effectLst/>
              <a:sp3d z="6985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7" name="Straight Connector 6"/>
            <p:cNvCxnSpPr/>
            <p:nvPr/>
          </p:nvCxnSpPr>
          <p:spPr>
            <a:xfrm rot="16200000" flipH="1">
              <a:off x="3505200" y="4114800"/>
              <a:ext cx="3581400" cy="2286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3619500" y="3238500"/>
              <a:ext cx="2209800" cy="914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Estimate (at 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= 0)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67544" y="5733256"/>
            <a:ext cx="69968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_________________________</a:t>
            </a:r>
          </a:p>
          <a:p>
            <a:r>
              <a:rPr lang="en-US" sz="1200" dirty="0" smtClean="0"/>
              <a:t>- In the “electronics” area, the size of the SSA and C4 bumps have been exaggerated to the entire hybrid area</a:t>
            </a:r>
            <a:br>
              <a:rPr lang="en-US" sz="1200" dirty="0" smtClean="0"/>
            </a:br>
            <a:r>
              <a:rPr lang="en-US" sz="1200" dirty="0" smtClean="0"/>
              <a:t>but passive components not accounted for</a:t>
            </a:r>
          </a:p>
          <a:p>
            <a:r>
              <a:rPr lang="en-US" sz="1200" dirty="0" smtClean="0"/>
              <a:t>- DC</a:t>
            </a:r>
            <a:r>
              <a:rPr lang="en-US" sz="1200" dirty="0"/>
              <a:t>/</a:t>
            </a:r>
            <a:r>
              <a:rPr lang="en-US" sz="1200" dirty="0" smtClean="0"/>
              <a:t>DC and GBT not accounted for</a:t>
            </a:r>
            <a:endParaRPr lang="en-US" sz="12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564420"/>
              </p:ext>
            </p:extLst>
          </p:nvPr>
        </p:nvGraphicFramePr>
        <p:xfrm>
          <a:off x="1835696" y="1628800"/>
          <a:ext cx="4432300" cy="332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" name="Worksheet" r:id="rId4" imgW="4432300" imgH="3327400" progId="Excel.Sheet.12">
                  <p:embed/>
                </p:oleObj>
              </mc:Choice>
              <mc:Fallback>
                <p:oleObj name="Worksheet" r:id="rId4" imgW="4432300" imgH="3327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35696" y="1628800"/>
                        <a:ext cx="4432300" cy="332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561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MPA ASIC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38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2416260" y="1905000"/>
            <a:ext cx="2428941" cy="39589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415466" y="1980406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521362" y="1984909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2381657" y="1702396"/>
            <a:ext cx="2463743" cy="6733"/>
          </a:xfrm>
          <a:prstGeom prst="line">
            <a:avLst/>
          </a:prstGeom>
          <a:ln w="6350"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111461" y="1895637"/>
            <a:ext cx="2" cy="4112148"/>
          </a:xfrm>
          <a:prstGeom prst="line">
            <a:avLst/>
          </a:prstGeom>
          <a:ln w="6350"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158950" y="1371251"/>
            <a:ext cx="954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~12 mm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1359325" y="2912874"/>
            <a:ext cx="954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~24 mm</a:t>
            </a:r>
            <a:endParaRPr lang="en-US" dirty="0"/>
          </a:p>
        </p:txBody>
      </p:sp>
      <p:cxnSp>
        <p:nvCxnSpPr>
          <p:cNvPr id="83" name="Straight Connector 82"/>
          <p:cNvCxnSpPr/>
          <p:nvPr/>
        </p:nvCxnSpPr>
        <p:spPr>
          <a:xfrm>
            <a:off x="2444116" y="2996952"/>
            <a:ext cx="2401085" cy="1185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2416260" y="3504192"/>
            <a:ext cx="2428941" cy="2596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2416260" y="2439988"/>
            <a:ext cx="2428941" cy="4353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5400000">
            <a:off x="1501860" y="2971800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720266" y="1904206"/>
            <a:ext cx="11882" cy="1884834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871078" y="1902618"/>
            <a:ext cx="5086" cy="1742406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Oval 93"/>
          <p:cNvSpPr/>
          <p:nvPr/>
        </p:nvSpPr>
        <p:spPr>
          <a:xfrm>
            <a:off x="2566278" y="2209006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2413878" y="2513806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2413878" y="3047206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2569454" y="2786340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2566278" y="3287474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4540520" y="1973240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/>
          <p:nvPr/>
        </p:nvCxnSpPr>
        <p:spPr>
          <a:xfrm rot="5400000">
            <a:off x="3626914" y="2964634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>
            <a:off x="3777726" y="2963046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4691332" y="2201840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4538932" y="2506640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4538932" y="3040040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4694508" y="2779174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4691332" y="3280308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/>
          <p:cNvCxnSpPr/>
          <p:nvPr/>
        </p:nvCxnSpPr>
        <p:spPr>
          <a:xfrm>
            <a:off x="4542108" y="1898628"/>
            <a:ext cx="10016" cy="1880863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5614320" y="4899771"/>
            <a:ext cx="29941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MPixel</a:t>
            </a:r>
            <a:r>
              <a:rPr lang="en-US" dirty="0" smtClean="0"/>
              <a:t> ASIC size:</a:t>
            </a:r>
          </a:p>
          <a:p>
            <a:r>
              <a:rPr lang="en-US" dirty="0" smtClean="0"/>
              <a:t>~ 12 x 24 mm2</a:t>
            </a:r>
          </a:p>
          <a:p>
            <a:r>
              <a:rPr lang="en-US" dirty="0" smtClean="0"/>
              <a:t>Pixel size: ~ 100 um x 1500um</a:t>
            </a:r>
          </a:p>
          <a:p>
            <a:r>
              <a:rPr lang="en-US" dirty="0" smtClean="0"/>
              <a:t># pixels: 128 x 16 = 2048</a:t>
            </a:r>
          </a:p>
          <a:p>
            <a:r>
              <a:rPr lang="en-US" dirty="0" smtClean="0"/>
              <a:t>Readout on one edge only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418668" y="5853051"/>
            <a:ext cx="2426533" cy="962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443355" y="201576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Pixel Cells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0" y="5934670"/>
            <a:ext cx="243623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Periphery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(all functionalities described 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below have to be packed here)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115616" y="5901540"/>
            <a:ext cx="1453810" cy="263764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0800000" flipV="1">
            <a:off x="4757555" y="2168160"/>
            <a:ext cx="596896" cy="5334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800000" flipV="1">
            <a:off x="4605155" y="2168160"/>
            <a:ext cx="762000" cy="4572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10800000" flipV="1">
            <a:off x="4605155" y="2168160"/>
            <a:ext cx="762000" cy="762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10800000">
            <a:off x="4757555" y="2091960"/>
            <a:ext cx="609600" cy="762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itle 50"/>
          <p:cNvSpPr>
            <a:spLocks noGrp="1"/>
          </p:cNvSpPr>
          <p:nvPr>
            <p:ph type="title"/>
          </p:nvPr>
        </p:nvSpPr>
        <p:spPr>
          <a:xfrm>
            <a:off x="251520" y="-4280"/>
            <a:ext cx="8424936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Macro-Pixel-ASIC global floorplan</a:t>
            </a:r>
          </a:p>
        </p:txBody>
      </p:sp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12</a:t>
            </a:fld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>
            <a:off x="2413878" y="4798740"/>
            <a:ext cx="2431323" cy="400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2413878" y="5327900"/>
            <a:ext cx="2421774" cy="424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2411496" y="4872558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2411496" y="5405958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2563896" y="5112826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563896" y="5690160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4536550" y="4865392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4536550" y="5398792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4688950" y="5105660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4688950" y="5682994"/>
            <a:ext cx="152400" cy="15240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>
            <a:off x="4536550" y="4787603"/>
            <a:ext cx="5558" cy="1077993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4694508" y="4776410"/>
            <a:ext cx="5558" cy="1077993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709493" y="4791555"/>
            <a:ext cx="5558" cy="1077993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567866" y="4798741"/>
            <a:ext cx="5558" cy="1077993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Isosceles Triangle 88"/>
          <p:cNvSpPr/>
          <p:nvPr/>
        </p:nvSpPr>
        <p:spPr>
          <a:xfrm rot="5400000">
            <a:off x="2780197" y="1700279"/>
            <a:ext cx="914400" cy="701939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Isosceles Triangle 87"/>
          <p:cNvSpPr/>
          <p:nvPr/>
        </p:nvSpPr>
        <p:spPr>
          <a:xfrm rot="5400000">
            <a:off x="2650875" y="1753659"/>
            <a:ext cx="914400" cy="701939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Isosceles Triangle 86"/>
          <p:cNvSpPr/>
          <p:nvPr/>
        </p:nvSpPr>
        <p:spPr>
          <a:xfrm rot="5400000">
            <a:off x="2521553" y="1807039"/>
            <a:ext cx="914400" cy="701939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/>
              <a:t>M</a:t>
            </a:r>
            <a:r>
              <a:rPr lang="en-US" dirty="0" smtClean="0"/>
              <a:t>odule functional block diagram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- CMS Upg, Nov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286000" y="3933056"/>
            <a:ext cx="4800600" cy="2315344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4" name="Rectangle 23"/>
          <p:cNvSpPr/>
          <p:nvPr/>
        </p:nvSpPr>
        <p:spPr>
          <a:xfrm>
            <a:off x="4139952" y="2564904"/>
            <a:ext cx="1008112" cy="68580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5" name="Rectangle 24"/>
          <p:cNvSpPr/>
          <p:nvPr/>
        </p:nvSpPr>
        <p:spPr>
          <a:xfrm>
            <a:off x="4139952" y="1700808"/>
            <a:ext cx="914400" cy="68580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8" name="Rectangle 27"/>
          <p:cNvSpPr/>
          <p:nvPr/>
        </p:nvSpPr>
        <p:spPr>
          <a:xfrm>
            <a:off x="6100192" y="2369096"/>
            <a:ext cx="914400" cy="68580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0" name="TextBox 29"/>
          <p:cNvSpPr txBox="1"/>
          <p:nvPr/>
        </p:nvSpPr>
        <p:spPr>
          <a:xfrm>
            <a:off x="6156176" y="2492896"/>
            <a:ext cx="8287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Buffer to</a:t>
            </a:r>
          </a:p>
          <a:p>
            <a:r>
              <a:rPr lang="en-US" dirty="0"/>
              <a:t>Link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7014592" y="275009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19" idx="0"/>
            <a:endCxn id="24" idx="2"/>
          </p:cNvCxnSpPr>
          <p:nvPr/>
        </p:nvCxnSpPr>
        <p:spPr>
          <a:xfrm flipV="1">
            <a:off x="4644008" y="3250704"/>
            <a:ext cx="0" cy="8263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3779912" y="2060848"/>
            <a:ext cx="0" cy="792088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255775" y="1821786"/>
            <a:ext cx="697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Trigger</a:t>
            </a:r>
          </a:p>
          <a:p>
            <a:r>
              <a:rPr lang="en-US" dirty="0"/>
              <a:t>Logic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5148064" y="2780928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3200400" y="4941168"/>
            <a:ext cx="1443608" cy="11832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14313" y="1219200"/>
            <a:ext cx="15870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Pixel Layer</a:t>
            </a:r>
          </a:p>
          <a:p>
            <a:r>
              <a:rPr lang="en-US" sz="2400" i="1" dirty="0" smtClean="0"/>
              <a:t>MPA</a:t>
            </a:r>
            <a:endParaRPr lang="en-US" sz="2400" i="1" dirty="0"/>
          </a:p>
        </p:txBody>
      </p:sp>
      <p:sp>
        <p:nvSpPr>
          <p:cNvPr id="83" name="Rectangle 82"/>
          <p:cNvSpPr/>
          <p:nvPr/>
        </p:nvSpPr>
        <p:spPr>
          <a:xfrm>
            <a:off x="6172200" y="5955368"/>
            <a:ext cx="914400" cy="293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86" name="Straight Arrow Connector 85"/>
          <p:cNvCxnSpPr/>
          <p:nvPr/>
        </p:nvCxnSpPr>
        <p:spPr>
          <a:xfrm rot="10800000">
            <a:off x="7092280" y="3284984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2260809" y="1524000"/>
            <a:ext cx="4800600" cy="198120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12" name="Straight Arrow Connector 111"/>
          <p:cNvCxnSpPr/>
          <p:nvPr/>
        </p:nvCxnSpPr>
        <p:spPr>
          <a:xfrm>
            <a:off x="3563888" y="2060848"/>
            <a:ext cx="576064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6147009" y="3212168"/>
            <a:ext cx="914400" cy="293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18" name="Straight Arrow Connector 117"/>
          <p:cNvCxnSpPr/>
          <p:nvPr/>
        </p:nvCxnSpPr>
        <p:spPr>
          <a:xfrm>
            <a:off x="6444208" y="350100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4139952" y="4077072"/>
            <a:ext cx="1008112" cy="68580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1" name="TextBox 120"/>
          <p:cNvSpPr txBox="1"/>
          <p:nvPr/>
        </p:nvSpPr>
        <p:spPr>
          <a:xfrm>
            <a:off x="4427984" y="4149080"/>
            <a:ext cx="36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6172200" y="5943700"/>
            <a:ext cx="1005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CLK &amp; </a:t>
            </a:r>
            <a:r>
              <a:rPr lang="en-US" dirty="0" err="1"/>
              <a:t>Cntrl</a:t>
            </a:r>
            <a:endParaRPr lang="en-US" dirty="0"/>
          </a:p>
        </p:txBody>
      </p:sp>
      <p:sp>
        <p:nvSpPr>
          <p:cNvPr id="116" name="TextBox 115"/>
          <p:cNvSpPr txBox="1"/>
          <p:nvPr/>
        </p:nvSpPr>
        <p:spPr>
          <a:xfrm>
            <a:off x="6147009" y="3212168"/>
            <a:ext cx="1005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CLK &amp; </a:t>
            </a:r>
            <a:r>
              <a:rPr lang="en-US" dirty="0" err="1"/>
              <a:t>Cntrl</a:t>
            </a:r>
            <a:endParaRPr lang="en-US" dirty="0"/>
          </a:p>
        </p:txBody>
      </p:sp>
      <p:sp>
        <p:nvSpPr>
          <p:cNvPr id="66" name="Isosceles Triangle 65"/>
          <p:cNvSpPr/>
          <p:nvPr/>
        </p:nvSpPr>
        <p:spPr>
          <a:xfrm rot="5400000">
            <a:off x="2392231" y="1860419"/>
            <a:ext cx="914400" cy="701939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2590800" y="2045731"/>
            <a:ext cx="354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FE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1965061" y="219962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Isosceles Triangle 67"/>
          <p:cNvSpPr/>
          <p:nvPr/>
        </p:nvSpPr>
        <p:spPr>
          <a:xfrm rot="5400000">
            <a:off x="2392231" y="4603619"/>
            <a:ext cx="914400" cy="701939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2590800" y="4788931"/>
            <a:ext cx="354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FE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1947868" y="4941232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51520" y="4077072"/>
            <a:ext cx="1583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Strip Layer</a:t>
            </a:r>
          </a:p>
          <a:p>
            <a:r>
              <a:rPr lang="en-US" sz="2400" i="1" dirty="0" smtClean="0"/>
              <a:t>SSA</a:t>
            </a:r>
            <a:endParaRPr lang="en-US" sz="2400" i="1" dirty="0"/>
          </a:p>
        </p:txBody>
      </p:sp>
      <p:cxnSp>
        <p:nvCxnSpPr>
          <p:cNvPr id="135" name="Straight Arrow Connector 134"/>
          <p:cNvCxnSpPr/>
          <p:nvPr/>
        </p:nvCxnSpPr>
        <p:spPr>
          <a:xfrm>
            <a:off x="1970587" y="208418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>
            <a:off x="1976113" y="196874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>
            <a:off x="1964360" y="23285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6804248" y="3501008"/>
            <a:ext cx="0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10800000">
            <a:off x="7092280" y="3429000"/>
            <a:ext cx="838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3779912" y="2852936"/>
            <a:ext cx="360040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24" idx="2"/>
            <a:endCxn id="25" idx="2"/>
          </p:cNvCxnSpPr>
          <p:nvPr/>
        </p:nvCxnSpPr>
        <p:spPr>
          <a:xfrm flipH="1" flipV="1">
            <a:off x="4597152" y="2386608"/>
            <a:ext cx="46856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83968" y="2636912"/>
            <a:ext cx="620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Event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Store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4644008" y="4797152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5076056" y="2060848"/>
            <a:ext cx="28083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385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2195736" y="2636912"/>
            <a:ext cx="914400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MPixel</a:t>
            </a:r>
            <a:r>
              <a:rPr lang="en-US" dirty="0" smtClean="0"/>
              <a:t> ASIC: more details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5576" y="1412775"/>
            <a:ext cx="7128792" cy="5149949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" name="Rectangle 5"/>
          <p:cNvSpPr/>
          <p:nvPr/>
        </p:nvSpPr>
        <p:spPr>
          <a:xfrm>
            <a:off x="2195736" y="1700808"/>
            <a:ext cx="914400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" name="Rectangle 6"/>
          <p:cNvSpPr/>
          <p:nvPr/>
        </p:nvSpPr>
        <p:spPr>
          <a:xfrm>
            <a:off x="2267744" y="4005064"/>
            <a:ext cx="1656184" cy="20162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2339752" y="1700808"/>
            <a:ext cx="6756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MPixel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Event</a:t>
            </a:r>
          </a:p>
          <a:p>
            <a:r>
              <a:rPr lang="en-US" dirty="0"/>
              <a:t>Store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72200" y="5105400"/>
            <a:ext cx="914400" cy="68580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" name="TextBox 11"/>
          <p:cNvSpPr txBox="1"/>
          <p:nvPr/>
        </p:nvSpPr>
        <p:spPr>
          <a:xfrm>
            <a:off x="6156176" y="5157192"/>
            <a:ext cx="968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 err="1" smtClean="0"/>
              <a:t>Intf</a:t>
            </a:r>
            <a:r>
              <a:rPr lang="en-US" dirty="0" smtClean="0"/>
              <a:t> to GBT</a:t>
            </a:r>
            <a:endParaRPr lang="en-US" dirty="0"/>
          </a:p>
          <a:p>
            <a:pPr algn="ctr"/>
            <a:r>
              <a:rPr lang="en-US" dirty="0"/>
              <a:t>Link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086600" y="5486400"/>
            <a:ext cx="1013792" cy="308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131840" y="299695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07704" y="2060848"/>
            <a:ext cx="9128" cy="24482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67744" y="5733256"/>
            <a:ext cx="1109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Trigger Logic</a:t>
            </a:r>
            <a:endParaRPr lang="en-US" sz="1400" dirty="0"/>
          </a:p>
        </p:txBody>
      </p:sp>
      <p:cxnSp>
        <p:nvCxnSpPr>
          <p:cNvPr id="18" name="Straight Arrow Connector 17"/>
          <p:cNvCxnSpPr>
            <a:endCxn id="10" idx="1"/>
          </p:cNvCxnSpPr>
          <p:nvPr/>
        </p:nvCxnSpPr>
        <p:spPr>
          <a:xfrm>
            <a:off x="5791200" y="54483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6" idx="1"/>
          </p:cNvCxnSpPr>
          <p:nvPr/>
        </p:nvCxnSpPr>
        <p:spPr>
          <a:xfrm>
            <a:off x="1619672" y="206084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48064" y="5085184"/>
            <a:ext cx="36847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48" idx="1"/>
          </p:cNvCxnSpPr>
          <p:nvPr/>
        </p:nvCxnSpPr>
        <p:spPr>
          <a:xfrm>
            <a:off x="3779912" y="256490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393904" y="3000336"/>
            <a:ext cx="1202432" cy="86071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7668344" y="3429000"/>
            <a:ext cx="47816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372200" y="3068960"/>
            <a:ext cx="1313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CLK </a:t>
            </a:r>
            <a:r>
              <a:rPr lang="en-US" dirty="0" smtClean="0"/>
              <a:t>Generation</a:t>
            </a:r>
            <a:br>
              <a:rPr lang="en-US" dirty="0" smtClean="0"/>
            </a:br>
            <a:r>
              <a:rPr lang="en-US" dirty="0" smtClean="0"/>
              <a:t>&amp; </a:t>
            </a:r>
            <a:r>
              <a:rPr lang="en-US" dirty="0" err="1"/>
              <a:t>Cntrl</a:t>
            </a:r>
            <a:endParaRPr lang="en-US" dirty="0"/>
          </a:p>
        </p:txBody>
      </p:sp>
      <p:sp>
        <p:nvSpPr>
          <p:cNvPr id="26" name="Isosceles Triangle 25"/>
          <p:cNvSpPr/>
          <p:nvPr/>
        </p:nvSpPr>
        <p:spPr>
          <a:xfrm rot="5400000">
            <a:off x="818512" y="1709880"/>
            <a:ext cx="864097" cy="701939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899592" y="1916832"/>
            <a:ext cx="354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FE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95536" y="2060848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907704" y="450912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67544" y="5301208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411760" y="4077072"/>
            <a:ext cx="360040" cy="79208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70692" y="5121996"/>
            <a:ext cx="52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Strip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-497065" y="2017345"/>
            <a:ext cx="1660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</a:t>
            </a:r>
            <a:r>
              <a:rPr lang="en-US" sz="1400" dirty="0" smtClean="0"/>
              <a:t>rom </a:t>
            </a:r>
            <a:r>
              <a:rPr lang="en-US" sz="1400" dirty="0" err="1" smtClean="0"/>
              <a:t>MPixel</a:t>
            </a:r>
            <a:r>
              <a:rPr lang="en-US" sz="1400" dirty="0" smtClean="0"/>
              <a:t> column</a:t>
            </a:r>
            <a:endParaRPr lang="en-US" sz="1400" dirty="0"/>
          </a:p>
        </p:txBody>
      </p:sp>
      <p:sp>
        <p:nvSpPr>
          <p:cNvPr id="51" name="Rectangle 50"/>
          <p:cNvSpPr/>
          <p:nvPr/>
        </p:nvSpPr>
        <p:spPr>
          <a:xfrm>
            <a:off x="2987824" y="4365104"/>
            <a:ext cx="576064" cy="136815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2874177" y="4842834"/>
            <a:ext cx="88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Windowed </a:t>
            </a:r>
            <a:br>
              <a:rPr lang="en-US" sz="900" dirty="0" smtClean="0"/>
            </a:br>
            <a:r>
              <a:rPr lang="en-US" sz="900" dirty="0" err="1" smtClean="0"/>
              <a:t>pT</a:t>
            </a:r>
            <a:r>
              <a:rPr lang="en-US" sz="900" dirty="0" smtClean="0"/>
              <a:t> coincidence</a:t>
            </a:r>
            <a:endParaRPr lang="en-US" sz="900" dirty="0"/>
          </a:p>
        </p:txBody>
      </p:sp>
      <p:sp>
        <p:nvSpPr>
          <p:cNvPr id="53" name="Rectangle 52"/>
          <p:cNvSpPr/>
          <p:nvPr/>
        </p:nvSpPr>
        <p:spPr>
          <a:xfrm>
            <a:off x="2411758" y="4982843"/>
            <a:ext cx="360040" cy="79208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2311075" y="4321773"/>
            <a:ext cx="570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Position </a:t>
            </a:r>
            <a:br>
              <a:rPr lang="en-US" sz="900" dirty="0" smtClean="0"/>
            </a:br>
            <a:r>
              <a:rPr lang="en-US" sz="900" dirty="0" smtClean="0"/>
              <a:t>decoder</a:t>
            </a:r>
            <a:endParaRPr lang="en-US" sz="900" dirty="0"/>
          </a:p>
        </p:txBody>
      </p:sp>
      <p:sp>
        <p:nvSpPr>
          <p:cNvPr id="58" name="TextBox 57"/>
          <p:cNvSpPr txBox="1"/>
          <p:nvPr/>
        </p:nvSpPr>
        <p:spPr>
          <a:xfrm>
            <a:off x="2298156" y="2636912"/>
            <a:ext cx="5895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Strip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Event</a:t>
            </a:r>
          </a:p>
          <a:p>
            <a:r>
              <a:rPr lang="en-US" dirty="0"/>
              <a:t>Store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115616" y="2996952"/>
            <a:ext cx="0" cy="2304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115616" y="2996952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rapezoid 20"/>
          <p:cNvSpPr/>
          <p:nvPr/>
        </p:nvSpPr>
        <p:spPr>
          <a:xfrm rot="5400000">
            <a:off x="5004048" y="5301208"/>
            <a:ext cx="1296144" cy="288032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3923928" y="5733256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4067944" y="2276872"/>
            <a:ext cx="864096" cy="576064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5" name="Trapezoid 54"/>
          <p:cNvSpPr/>
          <p:nvPr/>
        </p:nvSpPr>
        <p:spPr>
          <a:xfrm rot="5400000">
            <a:off x="2987824" y="2420888"/>
            <a:ext cx="1296144" cy="288032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4067944" y="2276872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Event</a:t>
            </a:r>
            <a:br>
              <a:rPr lang="en-US" dirty="0" smtClean="0"/>
            </a:br>
            <a:r>
              <a:rPr lang="en-US" dirty="0" smtClean="0"/>
              <a:t>Formatter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131840" y="213285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148064" y="2564904"/>
            <a:ext cx="0" cy="25202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932040" y="256490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6876256" y="1124744"/>
            <a:ext cx="0" cy="1872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6948264" y="3861048"/>
            <a:ext cx="8384" cy="423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6372200" y="4293096"/>
            <a:ext cx="1202432" cy="43204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9" name="TextBox 68"/>
          <p:cNvSpPr txBox="1"/>
          <p:nvPr/>
        </p:nvSpPr>
        <p:spPr>
          <a:xfrm>
            <a:off x="6381835" y="4365104"/>
            <a:ext cx="1031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 err="1" smtClean="0"/>
              <a:t>Config</a:t>
            </a:r>
            <a:r>
              <a:rPr lang="en-US" dirty="0" smtClean="0"/>
              <a:t> </a:t>
            </a:r>
            <a:r>
              <a:rPr lang="en-US" dirty="0" err="1" smtClean="0"/>
              <a:t>Regs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7668344" y="357301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 flipV="1">
            <a:off x="6084168" y="3429000"/>
            <a:ext cx="33414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 rot="16200000">
            <a:off x="5743576" y="3265536"/>
            <a:ext cx="4799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Clocks</a:t>
            </a:r>
            <a:endParaRPr lang="en-US" sz="900" dirty="0"/>
          </a:p>
        </p:txBody>
      </p:sp>
      <p:sp>
        <p:nvSpPr>
          <p:cNvPr id="80" name="TextBox 79"/>
          <p:cNvSpPr txBox="1"/>
          <p:nvPr/>
        </p:nvSpPr>
        <p:spPr>
          <a:xfrm>
            <a:off x="6876256" y="980728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dirty="0" smtClean="0"/>
              <a:t>o SSA</a:t>
            </a:r>
            <a:endParaRPr lang="en-US" sz="1400" dirty="0"/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4499992" y="2852936"/>
            <a:ext cx="0" cy="288032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283968" y="3140968"/>
            <a:ext cx="4209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@ L1</a:t>
            </a:r>
            <a:endParaRPr lang="en-US" sz="900" dirty="0"/>
          </a:p>
        </p:txBody>
      </p:sp>
      <p:sp>
        <p:nvSpPr>
          <p:cNvPr id="84" name="TextBox 83"/>
          <p:cNvSpPr txBox="1"/>
          <p:nvPr/>
        </p:nvSpPr>
        <p:spPr>
          <a:xfrm>
            <a:off x="2783860" y="6237312"/>
            <a:ext cx="6848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@ each BX</a:t>
            </a:r>
            <a:endParaRPr lang="en-US" sz="900" dirty="0"/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3131840" y="6021288"/>
            <a:ext cx="0" cy="288032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6200000">
            <a:off x="2208734" y="5216203"/>
            <a:ext cx="77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Wide cluster </a:t>
            </a:r>
            <a:br>
              <a:rPr lang="en-US" sz="900" dirty="0" smtClean="0"/>
            </a:br>
            <a:r>
              <a:rPr lang="en-US" sz="900" dirty="0" smtClean="0"/>
              <a:t>elimination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924130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8" y="692696"/>
            <a:ext cx="5472608" cy="540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headEnd type="none"/>
            <a:tailEnd type="none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3059832" y="1340768"/>
            <a:ext cx="0" cy="3816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9" idx="0"/>
          </p:cNvCxnSpPr>
          <p:nvPr/>
        </p:nvCxnSpPr>
        <p:spPr>
          <a:xfrm flipV="1">
            <a:off x="5991527" y="1340768"/>
            <a:ext cx="20633" cy="33123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67544" y="-171400"/>
            <a:ext cx="7620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914400">
              <a:spcBef>
                <a:spcPct val="0"/>
              </a:spcBef>
              <a:buNone/>
              <a:defRPr sz="4600" cap="none" spc="-100" baseline="0">
                <a:ln>
                  <a:noFill/>
                </a:ln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Module </a:t>
            </a:r>
            <a:r>
              <a:rPr lang="en-US" dirty="0" smtClean="0"/>
              <a:t>Read Out Architecture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652120" y="1628800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4128" y="1628800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059832" y="5157192"/>
            <a:ext cx="14695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499992" y="6129337"/>
            <a:ext cx="0" cy="323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11760" y="177281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652120" y="2060848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24128" y="2060848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52120" y="2492896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24128" y="2492896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652120" y="2924944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24128" y="2924944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652120" y="3356992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24128" y="3356992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652120" y="3789040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24128" y="3789040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652120" y="4221088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24128" y="4221088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652120" y="4653136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24128" y="4653136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411760" y="220486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411760" y="263691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2411760" y="306896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411760" y="350100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411760" y="393305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2411760" y="436510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2411760" y="479715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2771800" y="1593850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43808" y="1593850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771800" y="2025898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843808" y="2025898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771800" y="2457946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843808" y="2457946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771800" y="2889994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843808" y="2889994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771800" y="3322042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843808" y="3322042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771800" y="3754090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843808" y="3754090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2771800" y="4186138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843808" y="4186138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771800" y="4618186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843808" y="4618186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123728" y="1605743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 rot="16200000">
            <a:off x="1978624" y="1773904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6300192" y="177281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6300192" y="220486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6300192" y="263691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6300192" y="306896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>
            <a:off x="6300192" y="350100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>
            <a:off x="6300192" y="393305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>
            <a:off x="6300192" y="436510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6300192" y="479715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4067944" y="5445224"/>
            <a:ext cx="864096" cy="64807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6372200" y="5517232"/>
            <a:ext cx="864096" cy="576064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283968" y="5517232"/>
            <a:ext cx="483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LP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GBT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444208" y="5517232"/>
            <a:ext cx="72502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Powering </a:t>
            </a:r>
          </a:p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Control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110" name="Straight Arrow Connector 109"/>
          <p:cNvCxnSpPr/>
          <p:nvPr/>
        </p:nvCxnSpPr>
        <p:spPr>
          <a:xfrm flipH="1">
            <a:off x="3059832" y="1340768"/>
            <a:ext cx="29523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2123728" y="2492896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>
            <a:off x="1978624" y="2661057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2123728" y="3380049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 rot="16200000">
            <a:off x="1978624" y="354821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2123728" y="4267202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 rot="16200000">
            <a:off x="1978624" y="4435363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732240" y="1654695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 rot="16200000">
            <a:off x="6587136" y="1822856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6732240" y="2541848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 rot="16200000">
            <a:off x="6587136" y="2710009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6732240" y="3429001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 rot="16200000">
            <a:off x="6587136" y="3597162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6732240" y="4316154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rot="16200000">
            <a:off x="6587136" y="4484315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4499992" y="5157192"/>
            <a:ext cx="8384" cy="2964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478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/>
          <p:cNvSpPr/>
          <p:nvPr/>
        </p:nvSpPr>
        <p:spPr>
          <a:xfrm>
            <a:off x="1619672" y="980728"/>
            <a:ext cx="6264696" cy="540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headEnd type="none"/>
            <a:tailEnd type="none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Alternative: Star Scheme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16</a:t>
            </a:fld>
            <a:endParaRPr lang="en-US"/>
          </a:p>
        </p:txBody>
      </p:sp>
      <p:cxnSp>
        <p:nvCxnSpPr>
          <p:cNvPr id="8" name="Straight Arrow Connector 7"/>
          <p:cNvCxnSpPr>
            <a:stCxn id="26" idx="1"/>
          </p:cNvCxnSpPr>
          <p:nvPr/>
        </p:nvCxnSpPr>
        <p:spPr>
          <a:xfrm flipH="1">
            <a:off x="4716017" y="4221088"/>
            <a:ext cx="720079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436096" y="1052736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1052736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283968" y="530120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283968" y="6417369"/>
            <a:ext cx="0" cy="323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123728" y="1219809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436096" y="1484784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8104" y="1484784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6096" y="1916832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8104" y="1916832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436096" y="2348880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8104" y="2348880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36096" y="2780928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08104" y="2780928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436096" y="3212976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08104" y="3212976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436096" y="3645024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08104" y="3645024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436096" y="4077072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08104" y="4077072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123728" y="1651857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123728" y="2083905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123728" y="2515953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123728" y="2948001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123728" y="3380049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123728" y="3812097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123728" y="4244145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2483768" y="1040843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55776" y="1040843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483768" y="1472891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55776" y="1472891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83768" y="1904939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555776" y="1904939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483768" y="2336987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555776" y="2336987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483768" y="2769035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55776" y="2769035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483768" y="3201083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55776" y="3201083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483768" y="3633131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55776" y="3633131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3768" y="4065179"/>
            <a:ext cx="648072" cy="2880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555776" y="4065179"/>
            <a:ext cx="53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MPA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6084168" y="119675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6084168" y="162880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>
            <a:off x="6084168" y="206084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6084168" y="249289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6084168" y="292494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6084168" y="335699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6084168" y="378904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6084168" y="422108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3851920" y="5589240"/>
            <a:ext cx="864096" cy="792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804248" y="5805264"/>
            <a:ext cx="864096" cy="576064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67944" y="5661248"/>
            <a:ext cx="483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LP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GBT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876256" y="5805264"/>
            <a:ext cx="72502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Powering </a:t>
            </a:r>
          </a:p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Control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635896" y="4581128"/>
            <a:ext cx="1296144" cy="792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586372" y="4725144"/>
            <a:ext cx="1302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“Concentrator”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92" name="Straight Arrow Connector 91"/>
          <p:cNvCxnSpPr>
            <a:stCxn id="24" idx="1"/>
          </p:cNvCxnSpPr>
          <p:nvPr/>
        </p:nvCxnSpPr>
        <p:spPr>
          <a:xfrm flipH="1">
            <a:off x="4572001" y="3789040"/>
            <a:ext cx="864095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9" idx="1"/>
          </p:cNvCxnSpPr>
          <p:nvPr/>
        </p:nvCxnSpPr>
        <p:spPr>
          <a:xfrm flipH="1">
            <a:off x="4427984" y="1196752"/>
            <a:ext cx="1008112" cy="33843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43" idx="3"/>
          </p:cNvCxnSpPr>
          <p:nvPr/>
        </p:nvCxnSpPr>
        <p:spPr>
          <a:xfrm>
            <a:off x="3131840" y="1184859"/>
            <a:ext cx="1008112" cy="33962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55" idx="3"/>
          </p:cNvCxnSpPr>
          <p:nvPr/>
        </p:nvCxnSpPr>
        <p:spPr>
          <a:xfrm>
            <a:off x="3131840" y="3777147"/>
            <a:ext cx="720080" cy="8039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3131840" y="4221088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1907705" y="1029679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 rot="16200000">
            <a:off x="1762601" y="119784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907705" y="1916832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>
            <a:off x="1762601" y="2084993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907705" y="2803985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>
            <a:off x="1762601" y="2972146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907705" y="3691138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>
            <a:off x="1762601" y="3859299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444208" y="1006623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 rot="16200000">
            <a:off x="6299104" y="1174784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444208" y="1893776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 rot="16200000">
            <a:off x="6299104" y="2061937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444208" y="2780929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6299104" y="294909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6444208" y="3668082"/>
            <a:ext cx="216024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rot="16200000">
            <a:off x="6299104" y="3836243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SSA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394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Module Power objectives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6237312"/>
            <a:ext cx="6480720" cy="62068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1800" dirty="0" smtClean="0"/>
              <a:t>For a ~10 x 4.5 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module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227501"/>
              </p:ext>
            </p:extLst>
          </p:nvPr>
        </p:nvGraphicFramePr>
        <p:xfrm>
          <a:off x="827584" y="1700808"/>
          <a:ext cx="7416825" cy="3960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184"/>
                <a:gridCol w="1513638"/>
                <a:gridCol w="1673818"/>
                <a:gridCol w="1656185"/>
              </a:tblGrid>
              <a:tr h="80877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Pwr</a:t>
                      </a:r>
                      <a:r>
                        <a:rPr lang="en-US" dirty="0" smtClean="0"/>
                        <a:t>/element[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[</a:t>
                      </a:r>
                      <a:r>
                        <a:rPr lang="en-US" baseline="0" dirty="0" err="1" smtClean="0"/>
                        <a:t>mW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468577">
                <a:tc>
                  <a:txBody>
                    <a:bodyPr/>
                    <a:lstStyle/>
                    <a:p>
                      <a:r>
                        <a:rPr lang="en-US" dirty="0" smtClean="0"/>
                        <a:t>Pixel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2048 * 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 0.080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2,620</a:t>
                      </a:r>
                      <a:endParaRPr lang="en-US" dirty="0"/>
                    </a:p>
                  </a:txBody>
                  <a:tcPr/>
                </a:tc>
              </a:tr>
              <a:tr h="468577">
                <a:tc>
                  <a:txBody>
                    <a:bodyPr/>
                    <a:lstStyle/>
                    <a:p>
                      <a:r>
                        <a:rPr lang="en-US" dirty="0" smtClean="0"/>
                        <a:t>Strips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256</a:t>
                      </a:r>
                      <a:r>
                        <a:rPr lang="en-US" baseline="0" dirty="0" smtClean="0"/>
                        <a:t> * 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512</a:t>
                      </a:r>
                      <a:endParaRPr lang="en-US" dirty="0"/>
                    </a:p>
                  </a:txBody>
                  <a:tcPr/>
                </a:tc>
              </a:tr>
              <a:tr h="808777">
                <a:tc>
                  <a:txBody>
                    <a:bodyPr/>
                    <a:lstStyle/>
                    <a:p>
                      <a:r>
                        <a:rPr lang="en-US" dirty="0" smtClean="0"/>
                        <a:t>Trigger Logic @ 160MHz with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a</a:t>
                      </a:r>
                      <a:r>
                        <a:rPr lang="en-US" dirty="0" smtClean="0"/>
                        <a:t> = 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6</a:t>
                      </a:r>
                      <a:r>
                        <a:rPr lang="en-US" dirty="0" smtClean="0"/>
                        <a:t> * 16 * 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0.000015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384</a:t>
                      </a:r>
                      <a:endParaRPr lang="en-US" dirty="0"/>
                    </a:p>
                  </a:txBody>
                  <a:tcPr/>
                </a:tc>
              </a:tr>
              <a:tr h="468577">
                <a:tc>
                  <a:txBody>
                    <a:bodyPr/>
                    <a:lstStyle/>
                    <a:p>
                      <a:r>
                        <a:rPr lang="en-US" dirty="0" smtClean="0"/>
                        <a:t>LP-GBT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</a:tr>
              <a:tr h="468577">
                <a:tc>
                  <a:txBody>
                    <a:bodyPr/>
                    <a:lstStyle/>
                    <a:p>
                      <a:r>
                        <a:rPr lang="en-US" dirty="0" smtClean="0"/>
                        <a:t>DC-DC [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h </a:t>
                      </a:r>
                      <a:r>
                        <a:rPr lang="en-US" dirty="0" smtClean="0"/>
                        <a:t>= 85%]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/>
                </a:tc>
              </a:tr>
              <a:tr h="468577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~4,600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3996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MPA Details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42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Clock and </a:t>
            </a:r>
            <a:r>
              <a:rPr lang="en-US" dirty="0" err="1" smtClean="0"/>
              <a:t>resync</a:t>
            </a:r>
            <a:r>
              <a:rPr lang="en-US" dirty="0" smtClean="0"/>
              <a:t> generation (based on bunch structure)</a:t>
            </a:r>
          </a:p>
          <a:p>
            <a:r>
              <a:rPr lang="en-US" dirty="0" smtClean="0"/>
              <a:t>Lateral extension to neighbor MPAs and SSAs</a:t>
            </a:r>
          </a:p>
          <a:p>
            <a:r>
              <a:rPr lang="en-US" dirty="0" smtClean="0"/>
              <a:t>MPA to SSA retiming</a:t>
            </a:r>
          </a:p>
          <a:p>
            <a:r>
              <a:rPr lang="en-US" dirty="0" smtClean="0"/>
              <a:t>Cluster centroid calculation (approximated to left for even cluster)</a:t>
            </a:r>
          </a:p>
          <a:p>
            <a:r>
              <a:rPr lang="en-US" dirty="0" smtClean="0"/>
              <a:t>Phi re-</a:t>
            </a:r>
            <a:r>
              <a:rPr lang="en-US" dirty="0" err="1" smtClean="0"/>
              <a:t>alignement</a:t>
            </a:r>
            <a:endParaRPr lang="en-US" dirty="0" smtClean="0"/>
          </a:p>
          <a:p>
            <a:r>
              <a:rPr lang="en-US" dirty="0" smtClean="0"/>
              <a:t>Coincidence Pixel-Strip finding</a:t>
            </a:r>
          </a:p>
          <a:p>
            <a:r>
              <a:rPr lang="en-US" dirty="0" smtClean="0"/>
              <a:t>L1 Event buffer for both pixels and strips in MPA</a:t>
            </a:r>
          </a:p>
          <a:p>
            <a:r>
              <a:rPr lang="en-US" dirty="0" smtClean="0"/>
              <a:t>Stub position encoding (limited to 6 per MPA)</a:t>
            </a:r>
          </a:p>
          <a:p>
            <a:r>
              <a:rPr lang="en-US" dirty="0" smtClean="0"/>
              <a:t>Event building in ring configuration</a:t>
            </a:r>
          </a:p>
          <a:p>
            <a:r>
              <a:rPr lang="en-US" dirty="0" smtClean="0"/>
              <a:t>Bus output to LP-GBT</a:t>
            </a:r>
          </a:p>
          <a:p>
            <a:r>
              <a:rPr lang="en-US" dirty="0" smtClean="0"/>
              <a:t>Not yet implemented:</a:t>
            </a:r>
          </a:p>
          <a:p>
            <a:pPr lvl="1"/>
            <a:r>
              <a:rPr lang="en-US" dirty="0" smtClean="0"/>
              <a:t>Sign and magnitude of bending ins stub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42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1143000"/>
          </a:xfrm>
        </p:spPr>
        <p:txBody>
          <a:bodyPr/>
          <a:lstStyle/>
          <a:p>
            <a:r>
              <a:rPr lang="en-US" sz="3200" i="1" dirty="0" smtClean="0"/>
              <a:t>Acknowledgements</a:t>
            </a:r>
            <a:endParaRPr lang="en-US" sz="2800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ideas of high </a:t>
            </a:r>
            <a:r>
              <a:rPr lang="en-US" dirty="0" err="1" smtClean="0"/>
              <a:t>pT</a:t>
            </a:r>
            <a:r>
              <a:rPr lang="en-US" dirty="0" smtClean="0"/>
              <a:t> discrimination based on two parallel strip layers, edge connected:  R. </a:t>
            </a:r>
            <a:r>
              <a:rPr lang="en-US" dirty="0" err="1" smtClean="0"/>
              <a:t>Horisberger</a:t>
            </a:r>
            <a:r>
              <a:rPr lang="en-US" dirty="0" smtClean="0"/>
              <a:t>, circa 2009</a:t>
            </a:r>
          </a:p>
          <a:p>
            <a:r>
              <a:rPr lang="en-US" dirty="0" smtClean="0"/>
              <a:t>Previous work of L. Jones et al. on triggering based on stub primitives</a:t>
            </a:r>
          </a:p>
          <a:p>
            <a:r>
              <a:rPr lang="en-US" dirty="0" smtClean="0"/>
              <a:t>Finding high </a:t>
            </a:r>
            <a:r>
              <a:rPr lang="en-US" dirty="0" err="1" smtClean="0"/>
              <a:t>pT</a:t>
            </a:r>
            <a:r>
              <a:rPr lang="en-US" dirty="0" smtClean="0"/>
              <a:t> particles from stubs detailed by many authors, for a good review of the CMS ideas see presentation by M. </a:t>
            </a:r>
            <a:r>
              <a:rPr lang="en-US" dirty="0" err="1" smtClean="0"/>
              <a:t>Pesaresi</a:t>
            </a:r>
            <a:r>
              <a:rPr lang="en-US" dirty="0"/>
              <a:t> </a:t>
            </a:r>
            <a:r>
              <a:rPr lang="en-US" dirty="0" smtClean="0"/>
              <a:t>@ Vertex 2010</a:t>
            </a:r>
          </a:p>
          <a:p>
            <a:r>
              <a:rPr lang="en-US" dirty="0" smtClean="0"/>
              <a:t>Many details of this concept discussed and refined with D. Abbaneo</a:t>
            </a:r>
          </a:p>
          <a:p>
            <a:r>
              <a:rPr lang="en-US" dirty="0" smtClean="0"/>
              <a:t>Data on analog FE: J. </a:t>
            </a:r>
            <a:r>
              <a:rPr lang="en-US" dirty="0" err="1" smtClean="0"/>
              <a:t>Kaplon</a:t>
            </a:r>
            <a:r>
              <a:rPr lang="en-US" dirty="0" smtClean="0"/>
              <a:t> (CERN/PH-ESE)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 smtClean="0"/>
              <a:t>Major effort still to be done for mechanics and cooling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0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U-Turn Arrow 17"/>
          <p:cNvSpPr/>
          <p:nvPr/>
        </p:nvSpPr>
        <p:spPr>
          <a:xfrm rot="10800000">
            <a:off x="5076056" y="4365104"/>
            <a:ext cx="648072" cy="504056"/>
          </a:xfrm>
          <a:prstGeom prst="utur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U-Turn Arrow 14"/>
          <p:cNvSpPr/>
          <p:nvPr/>
        </p:nvSpPr>
        <p:spPr>
          <a:xfrm rot="10800000">
            <a:off x="2843808" y="4365104"/>
            <a:ext cx="648072" cy="504056"/>
          </a:xfrm>
          <a:prstGeom prst="utur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en-US" dirty="0" smtClean="0"/>
              <a:t>MPA chip-to-chip connectivity mapping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Process 4"/>
          <p:cNvSpPr/>
          <p:nvPr/>
        </p:nvSpPr>
        <p:spPr>
          <a:xfrm>
            <a:off x="3059832" y="3356992"/>
            <a:ext cx="2376264" cy="1008112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MPA&lt;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Process 6"/>
          <p:cNvSpPr/>
          <p:nvPr/>
        </p:nvSpPr>
        <p:spPr>
          <a:xfrm>
            <a:off x="683568" y="3356992"/>
            <a:ext cx="2376264" cy="1008112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MPA&lt;i-1&gt;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Process 7"/>
          <p:cNvSpPr/>
          <p:nvPr/>
        </p:nvSpPr>
        <p:spPr>
          <a:xfrm>
            <a:off x="5436096" y="3356992"/>
            <a:ext cx="2376264" cy="1008112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MPA&lt;i+1&gt;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3356992"/>
            <a:ext cx="864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RightOut</a:t>
            </a:r>
            <a:endParaRPr lang="en-US" sz="1000" dirty="0" smtClean="0"/>
          </a:p>
          <a:p>
            <a:r>
              <a:rPr lang="en-US" sz="1000" dirty="0" smtClean="0"/>
              <a:t>Pix[125:128]</a:t>
            </a:r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sz="1000" dirty="0" err="1" smtClean="0"/>
              <a:t>RightIn</a:t>
            </a:r>
            <a:endParaRPr lang="en-US" sz="1000" dirty="0" smtClean="0"/>
          </a:p>
          <a:p>
            <a:r>
              <a:rPr lang="en-US" sz="1000" dirty="0" smtClean="0"/>
              <a:t>Pix[129:132]</a:t>
            </a:r>
            <a:endParaRPr lang="en-US" sz="1000" dirty="0"/>
          </a:p>
        </p:txBody>
      </p:sp>
      <p:sp>
        <p:nvSpPr>
          <p:cNvPr id="10" name="U-Turn Arrow 9"/>
          <p:cNvSpPr/>
          <p:nvPr/>
        </p:nvSpPr>
        <p:spPr>
          <a:xfrm>
            <a:off x="5148064" y="2852936"/>
            <a:ext cx="648072" cy="504056"/>
          </a:xfrm>
          <a:prstGeom prst="utur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3356992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LeftIn</a:t>
            </a:r>
            <a:endParaRPr lang="en-US" sz="1000" dirty="0" smtClean="0"/>
          </a:p>
          <a:p>
            <a:r>
              <a:rPr lang="en-US" sz="1000" dirty="0" smtClean="0"/>
              <a:t>Pix[-3:0]</a:t>
            </a:r>
          </a:p>
          <a:p>
            <a:endParaRPr lang="en-US" sz="1000" dirty="0" smtClean="0"/>
          </a:p>
          <a:p>
            <a:endParaRPr lang="en-US" sz="1000" dirty="0" smtClean="0"/>
          </a:p>
          <a:p>
            <a:r>
              <a:rPr lang="en-US" sz="1000" dirty="0" err="1" smtClean="0"/>
              <a:t>LeftOut</a:t>
            </a:r>
            <a:endParaRPr lang="en-US" sz="1000" dirty="0" smtClean="0"/>
          </a:p>
          <a:p>
            <a:r>
              <a:rPr lang="en-US" sz="1000" dirty="0" smtClean="0"/>
              <a:t>Pix[1:4]</a:t>
            </a:r>
            <a:endParaRPr lang="en-US" sz="1000" dirty="0"/>
          </a:p>
        </p:txBody>
      </p:sp>
      <p:sp>
        <p:nvSpPr>
          <p:cNvPr id="12" name="U-Turn Arrow 11"/>
          <p:cNvSpPr/>
          <p:nvPr/>
        </p:nvSpPr>
        <p:spPr>
          <a:xfrm>
            <a:off x="2843808" y="2852936"/>
            <a:ext cx="648072" cy="504056"/>
          </a:xfrm>
          <a:prstGeom prst="utur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36096" y="3356992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LeftIn</a:t>
            </a:r>
            <a:endParaRPr lang="en-US" sz="1000" dirty="0" smtClean="0"/>
          </a:p>
          <a:p>
            <a:r>
              <a:rPr lang="en-US" sz="1000" dirty="0" smtClean="0"/>
              <a:t>Pix[-3:0]</a:t>
            </a:r>
          </a:p>
          <a:p>
            <a:endParaRPr lang="en-US" sz="1000" dirty="0" smtClean="0"/>
          </a:p>
          <a:p>
            <a:endParaRPr lang="en-US" sz="1000" dirty="0" smtClean="0"/>
          </a:p>
          <a:p>
            <a:r>
              <a:rPr lang="en-US" sz="1000" dirty="0" err="1" smtClean="0"/>
              <a:t>LeftOut</a:t>
            </a:r>
            <a:endParaRPr lang="en-US" sz="1000" dirty="0" smtClean="0"/>
          </a:p>
          <a:p>
            <a:r>
              <a:rPr lang="en-US" sz="1000" dirty="0" smtClean="0"/>
              <a:t>Pix[1:4]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3356992"/>
            <a:ext cx="864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RightOut</a:t>
            </a:r>
            <a:endParaRPr lang="en-US" sz="1000" dirty="0" smtClean="0"/>
          </a:p>
          <a:p>
            <a:r>
              <a:rPr lang="en-US" sz="1000" dirty="0" smtClean="0"/>
              <a:t>Pix[125:128]</a:t>
            </a:r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sz="1000" dirty="0" err="1" smtClean="0"/>
              <a:t>RightIn</a:t>
            </a:r>
            <a:endParaRPr lang="en-US" sz="1000" dirty="0" smtClean="0"/>
          </a:p>
          <a:p>
            <a:r>
              <a:rPr lang="en-US" sz="1000" dirty="0" smtClean="0"/>
              <a:t>Pix[129:132]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785972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Up Arrow 32"/>
          <p:cNvSpPr/>
          <p:nvPr/>
        </p:nvSpPr>
        <p:spPr>
          <a:xfrm>
            <a:off x="6372200" y="3212976"/>
            <a:ext cx="288032" cy="1996403"/>
          </a:xfrm>
          <a:prstGeom prst="up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Up Arrow 33"/>
          <p:cNvSpPr/>
          <p:nvPr/>
        </p:nvSpPr>
        <p:spPr>
          <a:xfrm>
            <a:off x="1475656" y="3212976"/>
            <a:ext cx="288032" cy="1996403"/>
          </a:xfrm>
          <a:prstGeom prst="up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Up Arrow 31"/>
          <p:cNvSpPr/>
          <p:nvPr/>
        </p:nvSpPr>
        <p:spPr>
          <a:xfrm>
            <a:off x="3923928" y="3212976"/>
            <a:ext cx="288032" cy="1996403"/>
          </a:xfrm>
          <a:prstGeom prst="up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en-US" dirty="0" smtClean="0"/>
              <a:t>Strips to pixel connectivity mapping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804248" y="3861048"/>
            <a:ext cx="1944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Strip[123:128]    Strip[1:6]</a:t>
            </a:r>
            <a:endParaRPr lang="en-US" sz="1000" dirty="0"/>
          </a:p>
        </p:txBody>
      </p:sp>
      <p:sp>
        <p:nvSpPr>
          <p:cNvPr id="19" name="Process 18"/>
          <p:cNvSpPr/>
          <p:nvPr/>
        </p:nvSpPr>
        <p:spPr>
          <a:xfrm>
            <a:off x="2915816" y="2204864"/>
            <a:ext cx="2376264" cy="1008112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MPA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Chip&lt;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Process 19"/>
          <p:cNvSpPr/>
          <p:nvPr/>
        </p:nvSpPr>
        <p:spPr>
          <a:xfrm>
            <a:off x="539552" y="2204864"/>
            <a:ext cx="2376264" cy="1008112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MPA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Chip&lt;i-1&gt;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Process 20"/>
          <p:cNvSpPr/>
          <p:nvPr/>
        </p:nvSpPr>
        <p:spPr>
          <a:xfrm>
            <a:off x="5292080" y="2204864"/>
            <a:ext cx="2376264" cy="1008112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MPA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Chip&lt;i+1&gt;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1720" y="2924944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PlusIn</a:t>
            </a:r>
            <a:r>
              <a:rPr lang="en-US" sz="1000" dirty="0" smtClean="0"/>
              <a:t>[1:6]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15816" y="2924944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MinusIn</a:t>
            </a:r>
            <a:r>
              <a:rPr lang="en-US" sz="1000" dirty="0"/>
              <a:t>[</a:t>
            </a:r>
            <a:r>
              <a:rPr lang="en-US" sz="1000" dirty="0" smtClean="0"/>
              <a:t>1:6]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4572000" y="2924944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PlusIn</a:t>
            </a:r>
            <a:r>
              <a:rPr lang="en-US" sz="1000" dirty="0" smtClean="0"/>
              <a:t>[1:6]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92080" y="2924944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MinusIn</a:t>
            </a:r>
            <a:r>
              <a:rPr lang="en-US" sz="1000" dirty="0" smtClean="0"/>
              <a:t>[1:6]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3810225" y="4046759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1361953" y="3974751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6258497" y="3974751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5" name="Process 4"/>
          <p:cNvSpPr/>
          <p:nvPr/>
        </p:nvSpPr>
        <p:spPr>
          <a:xfrm>
            <a:off x="2915816" y="5085184"/>
            <a:ext cx="2376264" cy="1008112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SSA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Chip&lt;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Process 6"/>
          <p:cNvSpPr/>
          <p:nvPr/>
        </p:nvSpPr>
        <p:spPr>
          <a:xfrm>
            <a:off x="539552" y="5085184"/>
            <a:ext cx="2376264" cy="1008112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SSA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Chip&lt;i-1&gt;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Process 7"/>
          <p:cNvSpPr/>
          <p:nvPr/>
        </p:nvSpPr>
        <p:spPr>
          <a:xfrm>
            <a:off x="5292080" y="5085184"/>
            <a:ext cx="2376264" cy="1008112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SSA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Chip&lt;i+1&gt;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51720" y="5085184"/>
            <a:ext cx="5328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Strip[123:128]   Strip[1:6]           Strip[1:128</a:t>
            </a:r>
            <a:r>
              <a:rPr lang="en-US" sz="1000" dirty="0"/>
              <a:t>] </a:t>
            </a:r>
            <a:r>
              <a:rPr lang="en-US" sz="1000" dirty="0" smtClean="0"/>
              <a:t>     Strip</a:t>
            </a:r>
            <a:r>
              <a:rPr lang="en-US" sz="1000" dirty="0"/>
              <a:t>[123:128] </a:t>
            </a:r>
            <a:r>
              <a:rPr lang="en-US" sz="1000" dirty="0" smtClean="0"/>
              <a:t> </a:t>
            </a:r>
            <a:r>
              <a:rPr lang="en-US" sz="1000" dirty="0"/>
              <a:t>Strip[1:6] </a:t>
            </a:r>
          </a:p>
        </p:txBody>
      </p:sp>
      <p:cxnSp>
        <p:nvCxnSpPr>
          <p:cNvPr id="11" name="Curved Connector 10"/>
          <p:cNvCxnSpPr/>
          <p:nvPr/>
        </p:nvCxnSpPr>
        <p:spPr>
          <a:xfrm rot="5400000" flipH="1" flipV="1">
            <a:off x="2051720" y="3861048"/>
            <a:ext cx="1872208" cy="576064"/>
          </a:xfrm>
          <a:prstGeom prst="curvedConnector3">
            <a:avLst/>
          </a:prstGeom>
          <a:ln w="57150" cmpd="sng"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/>
          <p:nvPr/>
        </p:nvCxnSpPr>
        <p:spPr>
          <a:xfrm rot="16200000" flipV="1">
            <a:off x="2051720" y="3861048"/>
            <a:ext cx="1872208" cy="576064"/>
          </a:xfrm>
          <a:prstGeom prst="curvedConnector3">
            <a:avLst/>
          </a:prstGeom>
          <a:ln w="57150" cmpd="sng"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059832" y="3429000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&lt;6&gt;</a:t>
            </a:r>
            <a:endParaRPr lang="en-US" sz="800" dirty="0"/>
          </a:p>
        </p:txBody>
      </p:sp>
      <p:cxnSp>
        <p:nvCxnSpPr>
          <p:cNvPr id="36" name="Curved Connector 35"/>
          <p:cNvCxnSpPr/>
          <p:nvPr/>
        </p:nvCxnSpPr>
        <p:spPr>
          <a:xfrm rot="5400000" flipH="1" flipV="1">
            <a:off x="4355976" y="3861048"/>
            <a:ext cx="1872208" cy="576064"/>
          </a:xfrm>
          <a:prstGeom prst="curvedConnector3">
            <a:avLst/>
          </a:prstGeom>
          <a:ln w="57150" cmpd="sng"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/>
          <p:nvPr/>
        </p:nvCxnSpPr>
        <p:spPr>
          <a:xfrm rot="16200000" flipV="1">
            <a:off x="4355976" y="3861048"/>
            <a:ext cx="1872208" cy="576064"/>
          </a:xfrm>
          <a:prstGeom prst="curvedConnector3">
            <a:avLst/>
          </a:prstGeom>
          <a:ln w="57150" cmpd="sng"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364088" y="3573016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&lt;6&gt;</a:t>
            </a:r>
            <a:endParaRPr lang="en-US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4860032" y="3573016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&lt;6&gt;</a:t>
            </a:r>
            <a:endParaRPr lang="en-US" sz="800" dirty="0"/>
          </a:p>
        </p:txBody>
      </p:sp>
      <p:sp>
        <p:nvSpPr>
          <p:cNvPr id="45" name="TextBox 44"/>
          <p:cNvSpPr txBox="1"/>
          <p:nvPr/>
        </p:nvSpPr>
        <p:spPr>
          <a:xfrm>
            <a:off x="2555776" y="3501008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&lt;6&gt;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0266420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ight Arrow 69"/>
          <p:cNvSpPr/>
          <p:nvPr/>
        </p:nvSpPr>
        <p:spPr>
          <a:xfrm>
            <a:off x="1187624" y="3429000"/>
            <a:ext cx="230067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(coincidence) generation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27584" y="980728"/>
            <a:ext cx="377125" cy="29242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69224" y="4509120"/>
            <a:ext cx="356348" cy="17055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99792" y="1700808"/>
            <a:ext cx="360040" cy="12961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64088" y="4509120"/>
            <a:ext cx="390374" cy="17055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496536" y="2367977"/>
            <a:ext cx="1011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PixelHitReg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239246" y="5142276"/>
            <a:ext cx="1009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StripHitReg</a:t>
            </a:r>
            <a:endParaRPr lang="en-US" sz="1400" dirty="0"/>
          </a:p>
        </p:txBody>
      </p:sp>
      <p:sp>
        <p:nvSpPr>
          <p:cNvPr id="13" name="Process 12"/>
          <p:cNvSpPr/>
          <p:nvPr/>
        </p:nvSpPr>
        <p:spPr>
          <a:xfrm>
            <a:off x="1475656" y="2060848"/>
            <a:ext cx="910623" cy="1224136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Column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OR-</a:t>
            </a:r>
            <a:r>
              <a:rPr lang="en-US" dirty="0" err="1" smtClean="0">
                <a:solidFill>
                  <a:schemeClr val="tx1"/>
                </a:solidFill>
              </a:rPr>
              <a:t>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1002250" y="3702560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>
            <a:off x="1723113" y="6012212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>
            <a:off x="5454073" y="6012212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2843808" y="2780928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rocess 17"/>
          <p:cNvSpPr/>
          <p:nvPr/>
        </p:nvSpPr>
        <p:spPr>
          <a:xfrm>
            <a:off x="2202166" y="4787696"/>
            <a:ext cx="1325184" cy="874217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StripCluster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Elimination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&amp; Centroids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185159" y="2243484"/>
            <a:ext cx="642425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906022" y="5147736"/>
            <a:ext cx="642425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1204709" y="2243484"/>
            <a:ext cx="230067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1943978" y="5081705"/>
            <a:ext cx="230067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3498310" y="5003720"/>
            <a:ext cx="422691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rocess 24"/>
          <p:cNvSpPr/>
          <p:nvPr/>
        </p:nvSpPr>
        <p:spPr>
          <a:xfrm rot="16200000">
            <a:off x="4680011" y="3465005"/>
            <a:ext cx="3744416" cy="504054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Coincidence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5754462" y="5081705"/>
            <a:ext cx="399170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5580112" y="2492896"/>
            <a:ext cx="706217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 rot="16200000">
            <a:off x="6245498" y="5715942"/>
            <a:ext cx="519162" cy="26575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902535" y="6162413"/>
            <a:ext cx="1386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MatchMask</a:t>
            </a:r>
            <a:r>
              <a:rPr lang="en-US" sz="1400" dirty="0" smtClean="0"/>
              <a:t>[1:5]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2202166" y="6155848"/>
            <a:ext cx="1288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ClusterCut</a:t>
            </a:r>
            <a:r>
              <a:rPr lang="en-US" sz="1400" dirty="0" smtClean="0"/>
              <a:t>[3:0]</a:t>
            </a:r>
            <a:endParaRPr lang="en-US" sz="1400" dirty="0"/>
          </a:p>
        </p:txBody>
      </p:sp>
      <p:sp>
        <p:nvSpPr>
          <p:cNvPr id="31" name="Right Arrow 30"/>
          <p:cNvSpPr/>
          <p:nvPr/>
        </p:nvSpPr>
        <p:spPr>
          <a:xfrm rot="16200000">
            <a:off x="4321518" y="5683868"/>
            <a:ext cx="386512" cy="26575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2082209" y="195835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PixelOredHitReg</a:t>
            </a:r>
            <a:endParaRPr lang="en-US" sz="1200" dirty="0"/>
          </a:p>
        </p:txBody>
      </p:sp>
      <p:sp>
        <p:nvSpPr>
          <p:cNvPr id="33" name="Right Arrow 32"/>
          <p:cNvSpPr/>
          <p:nvPr/>
        </p:nvSpPr>
        <p:spPr>
          <a:xfrm>
            <a:off x="6804248" y="3429000"/>
            <a:ext cx="378333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rocess 33"/>
          <p:cNvSpPr/>
          <p:nvPr/>
        </p:nvSpPr>
        <p:spPr>
          <a:xfrm>
            <a:off x="3930358" y="4715688"/>
            <a:ext cx="856127" cy="874217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F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Shift</a:t>
            </a:r>
          </a:p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(2 of 64 bits)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4759643" y="5060742"/>
            <a:ext cx="604446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/>
          <p:nvPr/>
        </p:nvSpPr>
        <p:spPr>
          <a:xfrm rot="16200000">
            <a:off x="2579520" y="5778494"/>
            <a:ext cx="519162" cy="26575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4146382" y="6011832"/>
            <a:ext cx="8516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PhiShift</a:t>
            </a:r>
            <a:r>
              <a:rPr lang="en-US" sz="1400" dirty="0" smtClean="0"/>
              <a:t>[]</a:t>
            </a:r>
            <a:endParaRPr lang="en-US" sz="1400" dirty="0"/>
          </a:p>
        </p:txBody>
      </p:sp>
      <p:sp>
        <p:nvSpPr>
          <p:cNvPr id="38" name="Process 37"/>
          <p:cNvSpPr/>
          <p:nvPr/>
        </p:nvSpPr>
        <p:spPr>
          <a:xfrm rot="16200000">
            <a:off x="4179405" y="2748368"/>
            <a:ext cx="2160239" cy="641181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PixelHit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Retiming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4427984" y="2492896"/>
            <a:ext cx="445365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5400000">
            <a:off x="5088185" y="1688679"/>
            <a:ext cx="385515" cy="26575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860032" y="1268760"/>
            <a:ext cx="1041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Retime[1:0]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4874868" y="5142277"/>
            <a:ext cx="1406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CentroidsRetime</a:t>
            </a:r>
            <a:endParaRPr lang="en-US" sz="1400" dirty="0"/>
          </a:p>
        </p:txBody>
      </p:sp>
      <p:sp>
        <p:nvSpPr>
          <p:cNvPr id="46" name="Right Arrow 45"/>
          <p:cNvSpPr/>
          <p:nvPr/>
        </p:nvSpPr>
        <p:spPr>
          <a:xfrm>
            <a:off x="1122046" y="5939824"/>
            <a:ext cx="426401" cy="14401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>
            <a:off x="1122046" y="4715688"/>
            <a:ext cx="426401" cy="14401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713902" y="5945801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smtClean="0"/>
              <a:t>Plus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69886" y="4577649"/>
            <a:ext cx="582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Minus</a:t>
            </a:r>
            <a:endParaRPr lang="en-US" sz="1200" dirty="0"/>
          </a:p>
        </p:txBody>
      </p:sp>
      <p:sp>
        <p:nvSpPr>
          <p:cNvPr id="50" name="Process 49"/>
          <p:cNvSpPr/>
          <p:nvPr/>
        </p:nvSpPr>
        <p:spPr>
          <a:xfrm>
            <a:off x="3419872" y="1412776"/>
            <a:ext cx="1109160" cy="1594297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PixCluster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Elimin</a:t>
            </a:r>
            <a:r>
              <a:rPr lang="en-US" dirty="0" smtClean="0">
                <a:solidFill>
                  <a:schemeClr val="tx1"/>
                </a:solidFill>
              </a:rPr>
              <a:t> &amp;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Centroids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2411760" y="2276872"/>
            <a:ext cx="288032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3131840" y="2276872"/>
            <a:ext cx="288032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2411760" y="3068960"/>
            <a:ext cx="288032" cy="21602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2411760" y="1700808"/>
            <a:ext cx="288032" cy="21602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2699792" y="2996952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LeftRightOut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1547664" y="1628800"/>
            <a:ext cx="8640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LeftRightIn</a:t>
            </a:r>
            <a:endParaRPr lang="en-US" sz="1200" dirty="0"/>
          </a:p>
        </p:txBody>
      </p:sp>
      <p:sp>
        <p:nvSpPr>
          <p:cNvPr id="56" name="Isosceles Triangle 55"/>
          <p:cNvSpPr/>
          <p:nvPr/>
        </p:nvSpPr>
        <p:spPr>
          <a:xfrm>
            <a:off x="5148064" y="3933056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29926" y="5225721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1145950" y="5873793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&lt;6&gt;</a:t>
            </a:r>
            <a:endParaRPr lang="en-US" sz="800" dirty="0"/>
          </a:p>
        </p:txBody>
      </p:sp>
      <p:sp>
        <p:nvSpPr>
          <p:cNvPr id="58" name="TextBox 57"/>
          <p:cNvSpPr txBox="1"/>
          <p:nvPr/>
        </p:nvSpPr>
        <p:spPr>
          <a:xfrm>
            <a:off x="1145950" y="4649657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&lt;6&gt;</a:t>
            </a:r>
            <a:endParaRPr lang="en-US" sz="800" dirty="0"/>
          </a:p>
        </p:txBody>
      </p:sp>
      <p:sp>
        <p:nvSpPr>
          <p:cNvPr id="59" name="TextBox 58"/>
          <p:cNvSpPr txBox="1"/>
          <p:nvPr/>
        </p:nvSpPr>
        <p:spPr>
          <a:xfrm>
            <a:off x="251520" y="2348880"/>
            <a:ext cx="4948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&lt;2048&gt;</a:t>
            </a:r>
            <a:endParaRPr lang="en-US" sz="800" dirty="0"/>
          </a:p>
        </p:txBody>
      </p:sp>
      <p:sp>
        <p:nvSpPr>
          <p:cNvPr id="60" name="TextBox 59"/>
          <p:cNvSpPr txBox="1"/>
          <p:nvPr/>
        </p:nvSpPr>
        <p:spPr>
          <a:xfrm>
            <a:off x="3450206" y="5081705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&lt;140&gt;</a:t>
            </a:r>
            <a:endParaRPr lang="en-US" sz="800" dirty="0"/>
          </a:p>
        </p:txBody>
      </p:sp>
      <p:sp>
        <p:nvSpPr>
          <p:cNvPr id="61" name="TextBox 60"/>
          <p:cNvSpPr txBox="1"/>
          <p:nvPr/>
        </p:nvSpPr>
        <p:spPr>
          <a:xfrm>
            <a:off x="2339752" y="2348880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62" name="TextBox 61"/>
          <p:cNvSpPr txBox="1"/>
          <p:nvPr/>
        </p:nvSpPr>
        <p:spPr>
          <a:xfrm>
            <a:off x="2339752" y="1700808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&lt;8&gt;</a:t>
            </a:r>
            <a:endParaRPr lang="en-US" sz="800" dirty="0"/>
          </a:p>
        </p:txBody>
      </p:sp>
      <p:sp>
        <p:nvSpPr>
          <p:cNvPr id="63" name="TextBox 62"/>
          <p:cNvSpPr txBox="1"/>
          <p:nvPr/>
        </p:nvSpPr>
        <p:spPr>
          <a:xfrm>
            <a:off x="2411760" y="3068960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&lt;8&gt;</a:t>
            </a:r>
            <a:endParaRPr lang="en-US" sz="800" dirty="0"/>
          </a:p>
        </p:txBody>
      </p:sp>
      <p:sp>
        <p:nvSpPr>
          <p:cNvPr id="64" name="TextBox 63"/>
          <p:cNvSpPr txBox="1"/>
          <p:nvPr/>
        </p:nvSpPr>
        <p:spPr>
          <a:xfrm>
            <a:off x="3059832" y="2348880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&lt;136&gt;</a:t>
            </a:r>
            <a:endParaRPr lang="en-US" sz="800" dirty="0"/>
          </a:p>
        </p:txBody>
      </p:sp>
      <p:sp>
        <p:nvSpPr>
          <p:cNvPr id="65" name="TextBox 64"/>
          <p:cNvSpPr txBox="1"/>
          <p:nvPr/>
        </p:nvSpPr>
        <p:spPr>
          <a:xfrm>
            <a:off x="4427984" y="2564904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66" name="TextBox 65"/>
          <p:cNvSpPr txBox="1"/>
          <p:nvPr/>
        </p:nvSpPr>
        <p:spPr>
          <a:xfrm>
            <a:off x="5868144" y="2636912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67" name="TextBox 66"/>
          <p:cNvSpPr txBox="1"/>
          <p:nvPr/>
        </p:nvSpPr>
        <p:spPr>
          <a:xfrm>
            <a:off x="5754462" y="5153713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68" name="TextBox 67"/>
          <p:cNvSpPr txBox="1"/>
          <p:nvPr/>
        </p:nvSpPr>
        <p:spPr>
          <a:xfrm>
            <a:off x="4818358" y="5153713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71" name="TextBox 70"/>
          <p:cNvSpPr txBox="1"/>
          <p:nvPr/>
        </p:nvSpPr>
        <p:spPr>
          <a:xfrm>
            <a:off x="1794022" y="5153713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&lt;140&gt;</a:t>
            </a:r>
            <a:endParaRPr lang="en-US" sz="800" dirty="0"/>
          </a:p>
        </p:txBody>
      </p:sp>
      <p:sp>
        <p:nvSpPr>
          <p:cNvPr id="72" name="TextBox 71"/>
          <p:cNvSpPr txBox="1"/>
          <p:nvPr/>
        </p:nvSpPr>
        <p:spPr>
          <a:xfrm>
            <a:off x="6732240" y="3501008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75" name="Right Arrow 74"/>
          <p:cNvSpPr/>
          <p:nvPr/>
        </p:nvSpPr>
        <p:spPr>
          <a:xfrm rot="16200000">
            <a:off x="5190528" y="6293711"/>
            <a:ext cx="385515" cy="26575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4818358" y="6377849"/>
            <a:ext cx="865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Retime</a:t>
            </a:r>
          </a:p>
          <a:p>
            <a:r>
              <a:rPr lang="en-US" sz="1400" dirty="0" smtClean="0"/>
              <a:t>Strip[1:0]</a:t>
            </a:r>
            <a:endParaRPr lang="en-US" sz="1400" dirty="0"/>
          </a:p>
        </p:txBody>
      </p:sp>
      <p:sp>
        <p:nvSpPr>
          <p:cNvPr id="69" name="Process 68"/>
          <p:cNvSpPr/>
          <p:nvPr/>
        </p:nvSpPr>
        <p:spPr>
          <a:xfrm>
            <a:off x="1475656" y="3429000"/>
            <a:ext cx="910623" cy="864096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Z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Priority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Encoder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3" name="Right Arrow 72"/>
          <p:cNvSpPr/>
          <p:nvPr/>
        </p:nvSpPr>
        <p:spPr>
          <a:xfrm>
            <a:off x="2411760" y="3645024"/>
            <a:ext cx="288032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2339752" y="3789040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&lt;512&gt;</a:t>
            </a:r>
            <a:endParaRPr lang="en-US" sz="800" dirty="0"/>
          </a:p>
        </p:txBody>
      </p:sp>
      <p:sp>
        <p:nvSpPr>
          <p:cNvPr id="78" name="Rectangle 77"/>
          <p:cNvSpPr/>
          <p:nvPr/>
        </p:nvSpPr>
        <p:spPr>
          <a:xfrm>
            <a:off x="2699792" y="3284984"/>
            <a:ext cx="360040" cy="12961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 rot="16200000">
            <a:off x="2370239" y="3686545"/>
            <a:ext cx="10801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PixelPipeReg1</a:t>
            </a:r>
            <a:endParaRPr lang="en-US" sz="1200" dirty="0"/>
          </a:p>
        </p:txBody>
      </p:sp>
      <p:sp>
        <p:nvSpPr>
          <p:cNvPr id="80" name="Isosceles Triangle 79"/>
          <p:cNvSpPr/>
          <p:nvPr/>
        </p:nvSpPr>
        <p:spPr>
          <a:xfrm>
            <a:off x="2771800" y="4365104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ight Arrow 80"/>
          <p:cNvSpPr/>
          <p:nvPr/>
        </p:nvSpPr>
        <p:spPr>
          <a:xfrm>
            <a:off x="3131840" y="3645024"/>
            <a:ext cx="1800200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3059832" y="3789040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&lt;512&gt;</a:t>
            </a:r>
            <a:endParaRPr lang="en-US" sz="800" dirty="0"/>
          </a:p>
        </p:txBody>
      </p:sp>
      <p:sp>
        <p:nvSpPr>
          <p:cNvPr id="83" name="Right Arrow 82"/>
          <p:cNvSpPr/>
          <p:nvPr/>
        </p:nvSpPr>
        <p:spPr>
          <a:xfrm>
            <a:off x="5580112" y="3429000"/>
            <a:ext cx="288032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5436096" y="3501008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&lt;512&gt;</a:t>
            </a:r>
            <a:endParaRPr lang="en-US" sz="800" dirty="0"/>
          </a:p>
        </p:txBody>
      </p:sp>
      <p:sp>
        <p:nvSpPr>
          <p:cNvPr id="85" name="TextBox 84"/>
          <p:cNvSpPr txBox="1"/>
          <p:nvPr/>
        </p:nvSpPr>
        <p:spPr>
          <a:xfrm rot="16200000">
            <a:off x="5297281" y="3584003"/>
            <a:ext cx="12747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PixelPipeOut</a:t>
            </a:r>
            <a:r>
              <a:rPr lang="en-US" sz="1050" dirty="0" smtClean="0"/>
              <a:t>[511:0]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404798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Formatting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995936" y="2348880"/>
            <a:ext cx="377125" cy="18722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 rot="16200000">
            <a:off x="3417635" y="3088057"/>
            <a:ext cx="15059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StubsIdxReg</a:t>
            </a:r>
            <a:r>
              <a:rPr lang="en-US" sz="1400" dirty="0" smtClean="0"/>
              <a:t>[47:0]</a:t>
            </a:r>
            <a:endParaRPr lang="en-US" sz="1400" dirty="0"/>
          </a:p>
        </p:txBody>
      </p:sp>
      <p:sp>
        <p:nvSpPr>
          <p:cNvPr id="78" name="Isosceles Triangle 77"/>
          <p:cNvSpPr/>
          <p:nvPr/>
        </p:nvSpPr>
        <p:spPr>
          <a:xfrm>
            <a:off x="4067944" y="4005064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ight Arrow 78"/>
          <p:cNvSpPr/>
          <p:nvPr/>
        </p:nvSpPr>
        <p:spPr>
          <a:xfrm>
            <a:off x="3353511" y="2963564"/>
            <a:ext cx="642425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ight Arrow 79"/>
          <p:cNvSpPr/>
          <p:nvPr/>
        </p:nvSpPr>
        <p:spPr>
          <a:xfrm>
            <a:off x="4373061" y="2963564"/>
            <a:ext cx="1423075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3419872" y="3068960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6 * &lt;7:0&gt;</a:t>
            </a:r>
            <a:endParaRPr lang="en-US" sz="800" dirty="0"/>
          </a:p>
        </p:txBody>
      </p:sp>
      <p:sp>
        <p:nvSpPr>
          <p:cNvPr id="82" name="Right Arrow 81"/>
          <p:cNvSpPr/>
          <p:nvPr/>
        </p:nvSpPr>
        <p:spPr>
          <a:xfrm>
            <a:off x="3347864" y="4869160"/>
            <a:ext cx="642425" cy="36970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 rot="16200000">
            <a:off x="3207841" y="5441231"/>
            <a:ext cx="8450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StubCount</a:t>
            </a:r>
            <a:endParaRPr lang="en-US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3419872" y="4941168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&lt;3&gt;</a:t>
            </a:r>
            <a:endParaRPr lang="en-US" sz="800" dirty="0"/>
          </a:p>
        </p:txBody>
      </p:sp>
      <p:sp>
        <p:nvSpPr>
          <p:cNvPr id="85" name="TextBox 84"/>
          <p:cNvSpPr txBox="1"/>
          <p:nvPr/>
        </p:nvSpPr>
        <p:spPr>
          <a:xfrm rot="16200000">
            <a:off x="3203146" y="2565606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StubIdxt</a:t>
            </a:r>
            <a:endParaRPr lang="en-US" sz="1200" dirty="0"/>
          </a:p>
        </p:txBody>
      </p:sp>
      <p:sp>
        <p:nvSpPr>
          <p:cNvPr id="88" name="Rectangle 87"/>
          <p:cNvSpPr/>
          <p:nvPr/>
        </p:nvSpPr>
        <p:spPr>
          <a:xfrm>
            <a:off x="5796136" y="2060848"/>
            <a:ext cx="567680" cy="34563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ight Arrow 89"/>
          <p:cNvSpPr/>
          <p:nvPr/>
        </p:nvSpPr>
        <p:spPr>
          <a:xfrm>
            <a:off x="6372200" y="3140968"/>
            <a:ext cx="1224136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 rot="16200000">
            <a:off x="5668286" y="2917868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EventFile</a:t>
            </a:r>
            <a:endParaRPr lang="en-US" sz="1400" dirty="0"/>
          </a:p>
        </p:txBody>
      </p:sp>
      <p:sp>
        <p:nvSpPr>
          <p:cNvPr id="95" name="Isosceles Triangle 94"/>
          <p:cNvSpPr/>
          <p:nvPr/>
        </p:nvSpPr>
        <p:spPr>
          <a:xfrm>
            <a:off x="5940152" y="5301208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3995936" y="4581128"/>
            <a:ext cx="377125" cy="10164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Isosceles Triangle 97"/>
          <p:cNvSpPr/>
          <p:nvPr/>
        </p:nvSpPr>
        <p:spPr>
          <a:xfrm>
            <a:off x="4067944" y="5373216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ight Arrow 100"/>
          <p:cNvSpPr/>
          <p:nvPr/>
        </p:nvSpPr>
        <p:spPr>
          <a:xfrm>
            <a:off x="4355976" y="4941168"/>
            <a:ext cx="1440159" cy="22568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2411760" y="2204864"/>
            <a:ext cx="936104" cy="3024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Right Arrow 105"/>
          <p:cNvSpPr/>
          <p:nvPr/>
        </p:nvSpPr>
        <p:spPr>
          <a:xfrm>
            <a:off x="1043608" y="3429000"/>
            <a:ext cx="1351067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971600" y="3501008"/>
            <a:ext cx="1035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Coinc</a:t>
            </a:r>
            <a:r>
              <a:rPr lang="en-US" sz="1200" dirty="0" smtClean="0"/>
              <a:t>&lt;1:128&gt;</a:t>
            </a:r>
            <a:endParaRPr lang="en-US" sz="1200" dirty="0"/>
          </a:p>
        </p:txBody>
      </p:sp>
      <p:sp>
        <p:nvSpPr>
          <p:cNvPr id="108" name="TextBox 107"/>
          <p:cNvSpPr txBox="1"/>
          <p:nvPr/>
        </p:nvSpPr>
        <p:spPr>
          <a:xfrm rot="16200000">
            <a:off x="2293273" y="3308002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StubEncoder</a:t>
            </a:r>
            <a:endParaRPr lang="en-US" sz="1400" dirty="0"/>
          </a:p>
        </p:txBody>
      </p:sp>
      <p:sp>
        <p:nvSpPr>
          <p:cNvPr id="37" name="Right Arrow 36"/>
          <p:cNvSpPr/>
          <p:nvPr/>
        </p:nvSpPr>
        <p:spPr>
          <a:xfrm>
            <a:off x="4716016" y="2132856"/>
            <a:ext cx="1063035" cy="441709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788024" y="2204864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{Chip#, Z}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6516216" y="3212976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Event&lt;15:0&gt;</a:t>
            </a:r>
            <a:endParaRPr lang="en-US" sz="12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6372200" y="2204864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6372200" y="2708920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516216" y="1916832"/>
            <a:ext cx="10054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EvFileReady</a:t>
            </a:r>
            <a:endParaRPr lang="en-US" sz="1200" dirty="0" smtClean="0"/>
          </a:p>
          <a:p>
            <a:endParaRPr lang="en-US" sz="1200" dirty="0" smtClean="0"/>
          </a:p>
          <a:p>
            <a:endParaRPr lang="en-US" sz="1200" dirty="0"/>
          </a:p>
          <a:p>
            <a:r>
              <a:rPr lang="en-US" sz="1200" dirty="0" err="1" smtClean="0"/>
              <a:t>ReadAddress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34307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assembly on module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42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 on module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15616" y="2492896"/>
            <a:ext cx="360040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35696" y="2492896"/>
            <a:ext cx="360040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5776" y="2492896"/>
            <a:ext cx="360040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995936" y="2492896"/>
            <a:ext cx="360040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716016" y="2492896"/>
            <a:ext cx="360040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436096" y="2492896"/>
            <a:ext cx="360040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1475656" y="2852936"/>
            <a:ext cx="360040" cy="22568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2195736" y="2852936"/>
            <a:ext cx="360040" cy="22568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2915816" y="2852936"/>
            <a:ext cx="360040" cy="22568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355976" y="2852936"/>
            <a:ext cx="360040" cy="22568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5076056" y="2852936"/>
            <a:ext cx="360040" cy="22568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5796136" y="2852936"/>
            <a:ext cx="648072" cy="22568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44208" y="1772816"/>
            <a:ext cx="1512168" cy="41764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LP</a:t>
            </a:r>
          </a:p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GBT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8144" y="2852936"/>
            <a:ext cx="47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&lt;15:0&gt;</a:t>
            </a:r>
            <a:endParaRPr lang="en-US" sz="800" dirty="0"/>
          </a:p>
        </p:txBody>
      </p:sp>
      <p:sp>
        <p:nvSpPr>
          <p:cNvPr id="24" name="TextBox 23"/>
          <p:cNvSpPr txBox="1"/>
          <p:nvPr/>
        </p:nvSpPr>
        <p:spPr>
          <a:xfrm>
            <a:off x="3491880" y="2708920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139952" y="4293096"/>
            <a:ext cx="23042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331640" y="5013176"/>
            <a:ext cx="51125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331640" y="3429000"/>
            <a:ext cx="0" cy="15841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139952" y="3429000"/>
            <a:ext cx="0" cy="86409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rot="16200000">
            <a:off x="5952799" y="4496473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8" name="Left Brace 37"/>
          <p:cNvSpPr/>
          <p:nvPr/>
        </p:nvSpPr>
        <p:spPr>
          <a:xfrm flipH="1">
            <a:off x="6516216" y="4077072"/>
            <a:ext cx="72008" cy="1008112"/>
          </a:xfrm>
          <a:prstGeom prst="leftBrac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 rot="5400000">
            <a:off x="6031199" y="4496031"/>
            <a:ext cx="139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 input @ 160 MHz</a:t>
            </a:r>
            <a:endParaRPr lang="en-US" sz="1200" dirty="0"/>
          </a:p>
        </p:txBody>
      </p:sp>
      <p:sp>
        <p:nvSpPr>
          <p:cNvPr id="40" name="Left Brace 39"/>
          <p:cNvSpPr/>
          <p:nvPr/>
        </p:nvSpPr>
        <p:spPr>
          <a:xfrm flipH="1">
            <a:off x="6516216" y="2636912"/>
            <a:ext cx="72008" cy="504056"/>
          </a:xfrm>
          <a:prstGeom prst="leftBrac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 rot="5400000">
            <a:off x="5941893" y="274900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 input @160 Mbit/s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6228184" y="6093296"/>
            <a:ext cx="2183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LP-GBT available BW:</a:t>
            </a:r>
          </a:p>
          <a:p>
            <a:r>
              <a:rPr lang="en-US" dirty="0" smtClean="0"/>
              <a:t>20 bits @ 160 Mbit/s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 rot="5400000">
            <a:off x="955333" y="2797195"/>
            <a:ext cx="5975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MPA 1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 rot="5400000">
            <a:off x="1675414" y="2797194"/>
            <a:ext cx="5975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MPA 2</a:t>
            </a:r>
            <a:endParaRPr lang="en-US" sz="1200" dirty="0"/>
          </a:p>
        </p:txBody>
      </p:sp>
      <p:sp>
        <p:nvSpPr>
          <p:cNvPr id="45" name="TextBox 44"/>
          <p:cNvSpPr txBox="1"/>
          <p:nvPr/>
        </p:nvSpPr>
        <p:spPr>
          <a:xfrm rot="5400000">
            <a:off x="5236816" y="2797195"/>
            <a:ext cx="675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MPA 16</a:t>
            </a:r>
            <a:endParaRPr lang="en-US" sz="1200" dirty="0"/>
          </a:p>
        </p:txBody>
      </p:sp>
      <p:sp>
        <p:nvSpPr>
          <p:cNvPr id="46" name="Oval 45"/>
          <p:cNvSpPr/>
          <p:nvPr/>
        </p:nvSpPr>
        <p:spPr>
          <a:xfrm>
            <a:off x="5796136" y="4005064"/>
            <a:ext cx="288032" cy="1368152"/>
          </a:xfrm>
          <a:prstGeom prst="ellipse">
            <a:avLst/>
          </a:prstGeom>
          <a:ln w="12700" cmpd="sng">
            <a:solidFill>
              <a:srgbClr val="F3A37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940152" y="2492896"/>
            <a:ext cx="288032" cy="936104"/>
          </a:xfrm>
          <a:prstGeom prst="ellipse">
            <a:avLst/>
          </a:prstGeom>
          <a:ln w="12700" cmpd="sng">
            <a:solidFill>
              <a:srgbClr val="F3A37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55976" y="5301208"/>
            <a:ext cx="1371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L1 Data Path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499992" y="1556792"/>
            <a:ext cx="1816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 Data Path</a:t>
            </a:r>
            <a:endParaRPr lang="en-US" dirty="0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5292080" y="5157192"/>
            <a:ext cx="542424" cy="216024"/>
          </a:xfrm>
          <a:prstGeom prst="line">
            <a:avLst/>
          </a:prstGeom>
          <a:ln w="12700" cmpd="sng">
            <a:solidFill>
              <a:srgbClr val="F3A37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47" idx="0"/>
          </p:cNvCxnSpPr>
          <p:nvPr/>
        </p:nvCxnSpPr>
        <p:spPr>
          <a:xfrm flipH="1" flipV="1">
            <a:off x="5436096" y="1844824"/>
            <a:ext cx="648072" cy="648072"/>
          </a:xfrm>
          <a:prstGeom prst="line">
            <a:avLst/>
          </a:prstGeom>
          <a:ln w="12700" cmpd="sng">
            <a:solidFill>
              <a:srgbClr val="F3A37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Slide Number Placeholder 2"/>
          <p:cNvSpPr txBox="1">
            <a:spLocks/>
          </p:cNvSpPr>
          <p:nvPr/>
        </p:nvSpPr>
        <p:spPr>
          <a:xfrm>
            <a:off x="3009300" y="6183468"/>
            <a:ext cx="98882" cy="65204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8E5728-DEFE-5F4B-A02C-C7397901CF16}" type="slidenum">
              <a:rPr lang="en-US" smtClean="0"/>
              <a:pPr/>
              <a:t>25</a:t>
            </a:fld>
            <a:endParaRPr lang="en-US"/>
          </a:p>
        </p:txBody>
      </p:sp>
      <p:cxnSp>
        <p:nvCxnSpPr>
          <p:cNvPr id="107" name="Straight Arrow Connector 106"/>
          <p:cNvCxnSpPr/>
          <p:nvPr/>
        </p:nvCxnSpPr>
        <p:spPr>
          <a:xfrm flipH="1">
            <a:off x="1475656" y="3356992"/>
            <a:ext cx="360040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H="1">
            <a:off x="2195736" y="3356992"/>
            <a:ext cx="360040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H="1">
            <a:off x="4355976" y="3356992"/>
            <a:ext cx="360040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>
            <a:off x="5076056" y="3356992"/>
            <a:ext cx="360040" cy="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200000">
            <a:off x="3132379" y="1556253"/>
            <a:ext cx="692580" cy="2616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urier"/>
                <a:cs typeface="Courier"/>
              </a:rPr>
              <a:t>Header</a:t>
            </a:r>
            <a:endParaRPr lang="en-US" sz="1100" dirty="0">
              <a:latin typeface="Courier"/>
              <a:cs typeface="Courier"/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2841824" y="1558776"/>
            <a:ext cx="697627" cy="2616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urier"/>
                <a:cs typeface="Courier"/>
              </a:rPr>
              <a:t>Data__</a:t>
            </a:r>
            <a:endParaRPr lang="en-US" sz="1100" dirty="0">
              <a:latin typeface="Courier"/>
              <a:cs typeface="Courier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2265760" y="1558776"/>
            <a:ext cx="697627" cy="2616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urier"/>
                <a:cs typeface="Courier"/>
              </a:rPr>
              <a:t>Data__</a:t>
            </a:r>
            <a:endParaRPr lang="en-US" sz="11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374801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Format during Building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67744" y="1556792"/>
            <a:ext cx="648072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BX #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1556792"/>
            <a:ext cx="504056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Len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1916832"/>
            <a:ext cx="1368152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Stub&lt;1&gt;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4" y="2276872"/>
            <a:ext cx="1368152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Stub&lt;2&gt;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547664" y="2996952"/>
            <a:ext cx="1368152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Stub&lt;n&gt;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123728" y="2564904"/>
            <a:ext cx="32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339752" y="1268760"/>
            <a:ext cx="602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12 bit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763688" y="1268760"/>
            <a:ext cx="511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</a:t>
            </a:r>
            <a:r>
              <a:rPr lang="en-US" sz="1400" dirty="0" smtClean="0"/>
              <a:t> bit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716016" y="3212976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                 1         4                4 bit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1763684" y="3429000"/>
            <a:ext cx="602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16 bit</a:t>
            </a:r>
            <a:endParaRPr lang="en-US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827584" y="1556792"/>
            <a:ext cx="0" cy="20162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56862" y="2399523"/>
            <a:ext cx="10466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 * 16 bit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187624" y="3933056"/>
            <a:ext cx="564689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Header is:	T bit indicates truncation to 7 stubs</a:t>
            </a:r>
          </a:p>
          <a:p>
            <a:r>
              <a:rPr lang="en-US" sz="1400" dirty="0" smtClean="0"/>
              <a:t>		Len: 3 bit event (i.e. # of stubs) length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BX: 12 bit bunch crossing #</a:t>
            </a:r>
            <a:endParaRPr lang="en-US" sz="1400" dirty="0"/>
          </a:p>
          <a:p>
            <a:r>
              <a:rPr lang="en-US" sz="1400" dirty="0" smtClean="0"/>
              <a:t>Stub is: 	7 bit phi address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4 bit Z coordinate (each MPA has 4, two MPA in Z per module)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4 bit chip #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1 bit free</a:t>
            </a:r>
          </a:p>
          <a:p>
            <a:r>
              <a:rPr lang="en-US" sz="1400" dirty="0" smtClean="0"/>
              <a:t>k max is 8 (1 header + 7 stubs)</a:t>
            </a:r>
          </a:p>
          <a:p>
            <a:r>
              <a:rPr lang="en-US" sz="1400" dirty="0" err="1" smtClean="0"/>
              <a:t>Avg</a:t>
            </a:r>
            <a:r>
              <a:rPr lang="en-US" sz="1400" dirty="0" smtClean="0"/>
              <a:t> number of stubs that can be inserted in each 25 ns period</a:t>
            </a:r>
            <a:br>
              <a:rPr lang="en-US" sz="1400" dirty="0" smtClean="0"/>
            </a:br>
            <a:r>
              <a:rPr lang="en-US" sz="1400" dirty="0" smtClean="0"/>
              <a:t>(i.e. in 4 words of 16 bit) is:  (64 – (12+4) / 16 = 3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5148064" y="1772816"/>
            <a:ext cx="129614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Stub&lt;</a:t>
            </a:r>
            <a:r>
              <a:rPr lang="en-US" dirty="0" err="1" smtClean="0"/>
              <a:t>i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99992" y="2852936"/>
            <a:ext cx="936104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Phi Add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5436096" y="2852936"/>
            <a:ext cx="360040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LR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6372200" y="2852936"/>
            <a:ext cx="936104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Z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796136" y="2852936"/>
            <a:ext cx="576064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Chip#</a:t>
            </a:r>
            <a:endParaRPr lang="en-US" sz="12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499992" y="2132856"/>
            <a:ext cx="648072" cy="720080"/>
          </a:xfrm>
          <a:prstGeom prst="straightConnector1">
            <a:avLst/>
          </a:prstGeom>
          <a:ln w="9525" cmpd="sng">
            <a:solidFill>
              <a:schemeClr val="tx1"/>
            </a:solidFill>
            <a:prstDash val="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6444208" y="2132856"/>
            <a:ext cx="864096" cy="720080"/>
          </a:xfrm>
          <a:prstGeom prst="straightConnector1">
            <a:avLst/>
          </a:prstGeom>
          <a:ln w="9525" cmpd="sng">
            <a:solidFill>
              <a:schemeClr val="tx1"/>
            </a:solidFill>
            <a:prstDash val="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547664" y="1556792"/>
            <a:ext cx="216024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 rot="18231713">
            <a:off x="5879423" y="5053956"/>
            <a:ext cx="324353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rgbClr val="FF0000"/>
                  </a:solidFill>
                </a:ln>
              </a:rPr>
              <a:t>Bending magnitude not included</a:t>
            </a:r>
            <a:endParaRPr lang="en-US" dirty="0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8412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1143000"/>
          </a:xfrm>
        </p:spPr>
        <p:txBody>
          <a:bodyPr/>
          <a:lstStyle/>
          <a:p>
            <a:r>
              <a:rPr lang="en-US" dirty="0" smtClean="0"/>
              <a:t>Simplified event building sequence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4" descr="Screen Shot 2011-10-30 at 10.08.4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412776"/>
            <a:ext cx="4619177" cy="458112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059832" y="1268760"/>
            <a:ext cx="21602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763688" y="2852936"/>
            <a:ext cx="0" cy="22322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92080" y="105273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Module #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5400000">
            <a:off x="1263627" y="3641029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354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67544" y="-171400"/>
            <a:ext cx="8208912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914400">
              <a:spcBef>
                <a:spcPct val="0"/>
              </a:spcBef>
              <a:buNone/>
              <a:defRPr sz="4600" cap="none" spc="-100" baseline="0">
                <a:ln>
                  <a:noFill/>
                </a:ln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Data Collection with Redundancy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63688" y="1052736"/>
            <a:ext cx="5472608" cy="5400600"/>
            <a:chOff x="1763688" y="1052736"/>
            <a:chExt cx="5472608" cy="5400600"/>
          </a:xfrm>
        </p:grpSpPr>
        <p:sp>
          <p:nvSpPr>
            <p:cNvPr id="5" name="Rectangle 4"/>
            <p:cNvSpPr/>
            <p:nvPr/>
          </p:nvSpPr>
          <p:spPr>
            <a:xfrm>
              <a:off x="1763688" y="1052736"/>
              <a:ext cx="5472608" cy="504056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 type="none"/>
              <a:tailEnd type="none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1" name="Straight Arrow Connector 100"/>
            <p:cNvCxnSpPr/>
            <p:nvPr/>
          </p:nvCxnSpPr>
          <p:spPr>
            <a:xfrm>
              <a:off x="3059832" y="1340768"/>
              <a:ext cx="0" cy="38164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6012160" y="1340768"/>
              <a:ext cx="0" cy="38884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652120" y="162880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24128" y="162880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3059832" y="5157192"/>
              <a:ext cx="146950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4499992" y="6129337"/>
              <a:ext cx="0" cy="3239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2411760" y="177281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5652120" y="206084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724128" y="206084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652120" y="249289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24128" y="249289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652120" y="2924944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724128" y="2924944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652120" y="3356992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724128" y="3356992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652120" y="378904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724128" y="378904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652120" y="422108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724128" y="422108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652120" y="465313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24128" y="465313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2411760" y="220486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2411760" y="263691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2411760" y="3068960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2411760" y="3501008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2411760" y="393305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2411760" y="436510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2411760" y="479715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2771800" y="159385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843808" y="159385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771800" y="202589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843808" y="202589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771800" y="245794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843808" y="245794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771800" y="2889994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843808" y="2889994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771800" y="3322042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843808" y="3322042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771800" y="375409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843808" y="375409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771800" y="418613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843808" y="418613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771800" y="461818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843808" y="461818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123728" y="1605743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 rot="16200000">
              <a:off x="1978624" y="1773904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 flipH="1">
              <a:off x="6300192" y="177281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H="1">
              <a:off x="6300192" y="220486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H="1">
              <a:off x="6300192" y="263691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H="1">
              <a:off x="6300192" y="3068960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H="1">
              <a:off x="6300192" y="3501008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>
              <a:off x="6300192" y="393305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H="1">
              <a:off x="6300192" y="436510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flipH="1">
              <a:off x="6300192" y="479715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88"/>
            <p:cNvSpPr/>
            <p:nvPr/>
          </p:nvSpPr>
          <p:spPr>
            <a:xfrm>
              <a:off x="4067944" y="5445224"/>
              <a:ext cx="864096" cy="64807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372200" y="5517232"/>
              <a:ext cx="864096" cy="576064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4283968" y="5517232"/>
              <a:ext cx="4830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LP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GBT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444208" y="5517232"/>
              <a:ext cx="725022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Powering 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&amp;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Control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cxnSp>
          <p:nvCxnSpPr>
            <p:cNvPr id="110" name="Straight Arrow Connector 109"/>
            <p:cNvCxnSpPr/>
            <p:nvPr/>
          </p:nvCxnSpPr>
          <p:spPr>
            <a:xfrm flipH="1">
              <a:off x="3059832" y="1340768"/>
              <a:ext cx="29523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ectangle 90"/>
            <p:cNvSpPr/>
            <p:nvPr/>
          </p:nvSpPr>
          <p:spPr>
            <a:xfrm>
              <a:off x="2123728" y="2492896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 rot="16200000">
              <a:off x="1978624" y="2661057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123728" y="3380049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 rot="16200000">
              <a:off x="1978624" y="3548210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123728" y="4267202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 rot="16200000">
              <a:off x="1978624" y="4435363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6732240" y="1654695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 rot="16200000">
              <a:off x="6587136" y="1822856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6732240" y="2541848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 rot="16200000">
              <a:off x="6587136" y="2710009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732240" y="3429001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 rot="16200000">
              <a:off x="6587136" y="3597162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732240" y="4316154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 rot="16200000">
              <a:off x="6587136" y="4484315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06" name="Straight Arrow Connector 105"/>
            <p:cNvCxnSpPr/>
            <p:nvPr/>
          </p:nvCxnSpPr>
          <p:spPr>
            <a:xfrm>
              <a:off x="4499992" y="5157192"/>
              <a:ext cx="8384" cy="29641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/>
          <p:cNvGrpSpPr/>
          <p:nvPr/>
        </p:nvGrpSpPr>
        <p:grpSpPr>
          <a:xfrm>
            <a:off x="1763688" y="1052736"/>
            <a:ext cx="5472608" cy="5400600"/>
            <a:chOff x="1763688" y="1052736"/>
            <a:chExt cx="5472608" cy="5400600"/>
          </a:xfrm>
        </p:grpSpPr>
        <p:sp>
          <p:nvSpPr>
            <p:cNvPr id="111" name="Rectangle 110"/>
            <p:cNvSpPr/>
            <p:nvPr/>
          </p:nvSpPr>
          <p:spPr>
            <a:xfrm>
              <a:off x="1763688" y="1052736"/>
              <a:ext cx="5472608" cy="504056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 type="none"/>
              <a:tailEnd type="none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2" name="Straight Arrow Connector 111"/>
            <p:cNvCxnSpPr/>
            <p:nvPr/>
          </p:nvCxnSpPr>
          <p:spPr>
            <a:xfrm>
              <a:off x="3059832" y="1340768"/>
              <a:ext cx="0" cy="38164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flipV="1">
              <a:off x="6012160" y="1340768"/>
              <a:ext cx="0" cy="38884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Rectangle 113"/>
            <p:cNvSpPr/>
            <p:nvPr/>
          </p:nvSpPr>
          <p:spPr>
            <a:xfrm>
              <a:off x="5652120" y="162880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724128" y="162880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16" name="Straight Arrow Connector 115"/>
            <p:cNvCxnSpPr/>
            <p:nvPr/>
          </p:nvCxnSpPr>
          <p:spPr>
            <a:xfrm>
              <a:off x="3059832" y="5157192"/>
              <a:ext cx="146950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>
              <a:off x="4499992" y="6129337"/>
              <a:ext cx="0" cy="3239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>
              <a:off x="2411760" y="177281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/>
            <p:cNvSpPr/>
            <p:nvPr/>
          </p:nvSpPr>
          <p:spPr>
            <a:xfrm>
              <a:off x="5652120" y="206084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5724128" y="206084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5652120" y="249289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724128" y="249289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652120" y="2924944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724128" y="2924944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652120" y="3356992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5724128" y="3356992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5652120" y="378904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724128" y="378904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652120" y="422108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724128" y="422108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5652120" y="465313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5724128" y="465313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33" name="Straight Arrow Connector 132"/>
            <p:cNvCxnSpPr/>
            <p:nvPr/>
          </p:nvCxnSpPr>
          <p:spPr>
            <a:xfrm>
              <a:off x="2411760" y="220486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>
              <a:off x="2411760" y="263691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/>
            <p:nvPr/>
          </p:nvCxnSpPr>
          <p:spPr>
            <a:xfrm>
              <a:off x="2411760" y="3068960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/>
            <p:cNvCxnSpPr/>
            <p:nvPr/>
          </p:nvCxnSpPr>
          <p:spPr>
            <a:xfrm>
              <a:off x="2411760" y="3501008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>
              <a:off x="2411760" y="393305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>
              <a:off x="2411760" y="436510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/>
            <p:cNvCxnSpPr/>
            <p:nvPr/>
          </p:nvCxnSpPr>
          <p:spPr>
            <a:xfrm>
              <a:off x="2411760" y="479715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Rectangle 139"/>
            <p:cNvSpPr/>
            <p:nvPr/>
          </p:nvSpPr>
          <p:spPr>
            <a:xfrm>
              <a:off x="2771800" y="159385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843808" y="159385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771800" y="202589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2843808" y="202589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771800" y="245794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843808" y="245794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771800" y="2889994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2843808" y="2889994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2771800" y="3322042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2843808" y="3322042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2771800" y="375409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2843808" y="375409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771800" y="418613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2843808" y="418613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2771800" y="461818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2843808" y="461818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2123728" y="1605743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 rot="16200000">
              <a:off x="1978624" y="1773904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58" name="Straight Arrow Connector 157"/>
            <p:cNvCxnSpPr/>
            <p:nvPr/>
          </p:nvCxnSpPr>
          <p:spPr>
            <a:xfrm flipH="1">
              <a:off x="6300192" y="177281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/>
            <p:cNvCxnSpPr/>
            <p:nvPr/>
          </p:nvCxnSpPr>
          <p:spPr>
            <a:xfrm flipH="1">
              <a:off x="6300192" y="220486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flipH="1">
              <a:off x="6300192" y="263691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/>
            <p:cNvCxnSpPr/>
            <p:nvPr/>
          </p:nvCxnSpPr>
          <p:spPr>
            <a:xfrm flipH="1">
              <a:off x="6300192" y="3068960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/>
            <p:nvPr/>
          </p:nvCxnSpPr>
          <p:spPr>
            <a:xfrm flipH="1">
              <a:off x="6300192" y="3501008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/>
            <p:cNvCxnSpPr/>
            <p:nvPr/>
          </p:nvCxnSpPr>
          <p:spPr>
            <a:xfrm flipH="1">
              <a:off x="6300192" y="393305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/>
            <p:cNvCxnSpPr/>
            <p:nvPr/>
          </p:nvCxnSpPr>
          <p:spPr>
            <a:xfrm flipH="1">
              <a:off x="6300192" y="436510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 flipH="1">
              <a:off x="6300192" y="479715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Rectangle 165"/>
            <p:cNvSpPr/>
            <p:nvPr/>
          </p:nvSpPr>
          <p:spPr>
            <a:xfrm>
              <a:off x="4067944" y="5445224"/>
              <a:ext cx="864096" cy="64807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6372200" y="5517232"/>
              <a:ext cx="864096" cy="576064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283968" y="5517232"/>
              <a:ext cx="4830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LP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GBT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6444208" y="5517232"/>
              <a:ext cx="725022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Powering 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&amp;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Control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cxnSp>
          <p:nvCxnSpPr>
            <p:cNvPr id="170" name="Straight Arrow Connector 169"/>
            <p:cNvCxnSpPr/>
            <p:nvPr/>
          </p:nvCxnSpPr>
          <p:spPr>
            <a:xfrm flipH="1">
              <a:off x="3059832" y="1340768"/>
              <a:ext cx="29523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Rectangle 170"/>
            <p:cNvSpPr/>
            <p:nvPr/>
          </p:nvSpPr>
          <p:spPr>
            <a:xfrm>
              <a:off x="2123728" y="2492896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 rot="16200000">
              <a:off x="1978624" y="2661057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123728" y="3380049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 rot="16200000">
              <a:off x="1978624" y="3548210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2123728" y="4267202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 rot="16200000">
              <a:off x="1978624" y="4435363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6732240" y="1654695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 rot="16200000">
              <a:off x="6587136" y="1822856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6732240" y="2541848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 rot="16200000">
              <a:off x="6587136" y="2710009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6732240" y="3429001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 rot="16200000">
              <a:off x="6587136" y="3597162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6732240" y="4316154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 rot="16200000">
              <a:off x="6587136" y="4484315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85" name="Straight Arrow Connector 184"/>
            <p:cNvCxnSpPr/>
            <p:nvPr/>
          </p:nvCxnSpPr>
          <p:spPr>
            <a:xfrm>
              <a:off x="4499992" y="5157192"/>
              <a:ext cx="8384" cy="29641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Multiply 185"/>
            <p:cNvSpPr/>
            <p:nvPr/>
          </p:nvSpPr>
          <p:spPr>
            <a:xfrm>
              <a:off x="2411760" y="3140968"/>
              <a:ext cx="1368152" cy="720080"/>
            </a:xfrm>
            <a:prstGeom prst="mathMultiply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1763688" y="1052736"/>
            <a:ext cx="5472608" cy="5400600"/>
            <a:chOff x="1763688" y="1052736"/>
            <a:chExt cx="5472608" cy="5400600"/>
          </a:xfrm>
        </p:grpSpPr>
        <p:sp>
          <p:nvSpPr>
            <p:cNvPr id="189" name="Rectangle 188"/>
            <p:cNvSpPr/>
            <p:nvPr/>
          </p:nvSpPr>
          <p:spPr>
            <a:xfrm>
              <a:off x="1763688" y="1052736"/>
              <a:ext cx="5472608" cy="504056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 type="none"/>
              <a:tailEnd type="none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Straight Arrow Connector 189"/>
            <p:cNvCxnSpPr/>
            <p:nvPr/>
          </p:nvCxnSpPr>
          <p:spPr>
            <a:xfrm>
              <a:off x="3059832" y="1340768"/>
              <a:ext cx="0" cy="3816424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/>
            <p:cNvCxnSpPr/>
            <p:nvPr/>
          </p:nvCxnSpPr>
          <p:spPr>
            <a:xfrm flipV="1">
              <a:off x="6012160" y="1340768"/>
              <a:ext cx="0" cy="3816424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Rectangle 191"/>
            <p:cNvSpPr/>
            <p:nvPr/>
          </p:nvSpPr>
          <p:spPr>
            <a:xfrm>
              <a:off x="5652120" y="162880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5724128" y="162880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94" name="Straight Arrow Connector 193"/>
            <p:cNvCxnSpPr/>
            <p:nvPr/>
          </p:nvCxnSpPr>
          <p:spPr>
            <a:xfrm flipH="1">
              <a:off x="4529336" y="5157192"/>
              <a:ext cx="148282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Arrow Connector 194"/>
            <p:cNvCxnSpPr/>
            <p:nvPr/>
          </p:nvCxnSpPr>
          <p:spPr>
            <a:xfrm>
              <a:off x="4499992" y="6129337"/>
              <a:ext cx="0" cy="3239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Arrow Connector 195"/>
            <p:cNvCxnSpPr/>
            <p:nvPr/>
          </p:nvCxnSpPr>
          <p:spPr>
            <a:xfrm>
              <a:off x="2411760" y="177281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Rectangle 196"/>
            <p:cNvSpPr/>
            <p:nvPr/>
          </p:nvSpPr>
          <p:spPr>
            <a:xfrm>
              <a:off x="5652120" y="206084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5724128" y="206084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5652120" y="249289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5724128" y="249289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5652120" y="2924944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5724128" y="2924944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5652120" y="3356992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5724128" y="3356992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5652120" y="378904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5724128" y="378904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5652120" y="422108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5724128" y="422108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5652120" y="465313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5724128" y="465313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211" name="Straight Arrow Connector 210"/>
            <p:cNvCxnSpPr/>
            <p:nvPr/>
          </p:nvCxnSpPr>
          <p:spPr>
            <a:xfrm>
              <a:off x="2411760" y="220486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Arrow Connector 211"/>
            <p:cNvCxnSpPr/>
            <p:nvPr/>
          </p:nvCxnSpPr>
          <p:spPr>
            <a:xfrm>
              <a:off x="2411760" y="263691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/>
            <p:cNvCxnSpPr/>
            <p:nvPr/>
          </p:nvCxnSpPr>
          <p:spPr>
            <a:xfrm>
              <a:off x="2411760" y="3068960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Arrow Connector 213"/>
            <p:cNvCxnSpPr/>
            <p:nvPr/>
          </p:nvCxnSpPr>
          <p:spPr>
            <a:xfrm>
              <a:off x="2411760" y="3501008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Arrow Connector 214"/>
            <p:cNvCxnSpPr/>
            <p:nvPr/>
          </p:nvCxnSpPr>
          <p:spPr>
            <a:xfrm>
              <a:off x="2411760" y="393305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Arrow Connector 215"/>
            <p:cNvCxnSpPr/>
            <p:nvPr/>
          </p:nvCxnSpPr>
          <p:spPr>
            <a:xfrm>
              <a:off x="2411760" y="436510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Arrow Connector 216"/>
            <p:cNvCxnSpPr/>
            <p:nvPr/>
          </p:nvCxnSpPr>
          <p:spPr>
            <a:xfrm>
              <a:off x="2411760" y="479715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Rectangle 217"/>
            <p:cNvSpPr/>
            <p:nvPr/>
          </p:nvSpPr>
          <p:spPr>
            <a:xfrm>
              <a:off x="2771800" y="159385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2843808" y="159385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2771800" y="202589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2843808" y="202589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2771800" y="245794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2843808" y="245794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2771800" y="2889994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2843808" y="2889994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2771800" y="3322042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2843808" y="3322042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2771800" y="3754090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2843808" y="3754090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2771800" y="4186138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2843808" y="4186138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2771800" y="4618186"/>
              <a:ext cx="648072" cy="28803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2843808" y="4618186"/>
              <a:ext cx="53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MPA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2123728" y="1605743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 rot="16200000">
              <a:off x="1978624" y="1773904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236" name="Straight Arrow Connector 235"/>
            <p:cNvCxnSpPr/>
            <p:nvPr/>
          </p:nvCxnSpPr>
          <p:spPr>
            <a:xfrm flipH="1">
              <a:off x="6300192" y="177281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Arrow Connector 236"/>
            <p:cNvCxnSpPr/>
            <p:nvPr/>
          </p:nvCxnSpPr>
          <p:spPr>
            <a:xfrm flipH="1">
              <a:off x="6300192" y="220486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Arrow Connector 237"/>
            <p:cNvCxnSpPr/>
            <p:nvPr/>
          </p:nvCxnSpPr>
          <p:spPr>
            <a:xfrm flipH="1">
              <a:off x="6300192" y="263691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Arrow Connector 238"/>
            <p:cNvCxnSpPr/>
            <p:nvPr/>
          </p:nvCxnSpPr>
          <p:spPr>
            <a:xfrm flipH="1">
              <a:off x="6300192" y="3068960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Arrow Connector 239"/>
            <p:cNvCxnSpPr/>
            <p:nvPr/>
          </p:nvCxnSpPr>
          <p:spPr>
            <a:xfrm flipH="1">
              <a:off x="6300192" y="3501008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Arrow Connector 240"/>
            <p:cNvCxnSpPr/>
            <p:nvPr/>
          </p:nvCxnSpPr>
          <p:spPr>
            <a:xfrm flipH="1">
              <a:off x="6300192" y="3933056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Arrow Connector 241"/>
            <p:cNvCxnSpPr/>
            <p:nvPr/>
          </p:nvCxnSpPr>
          <p:spPr>
            <a:xfrm flipH="1">
              <a:off x="6300192" y="436510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Arrow Connector 242"/>
            <p:cNvCxnSpPr/>
            <p:nvPr/>
          </p:nvCxnSpPr>
          <p:spPr>
            <a:xfrm flipH="1">
              <a:off x="6300192" y="479715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Rectangle 243"/>
            <p:cNvSpPr/>
            <p:nvPr/>
          </p:nvSpPr>
          <p:spPr>
            <a:xfrm>
              <a:off x="4067944" y="5445224"/>
              <a:ext cx="864096" cy="648072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6372200" y="5517232"/>
              <a:ext cx="864096" cy="576064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46" name="TextBox 245"/>
            <p:cNvSpPr txBox="1"/>
            <p:nvPr/>
          </p:nvSpPr>
          <p:spPr>
            <a:xfrm>
              <a:off x="4283968" y="5517232"/>
              <a:ext cx="4830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LP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GBT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6444208" y="5517232"/>
              <a:ext cx="725022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Powering 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&amp;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Control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cxnSp>
          <p:nvCxnSpPr>
            <p:cNvPr id="248" name="Straight Arrow Connector 247"/>
            <p:cNvCxnSpPr/>
            <p:nvPr/>
          </p:nvCxnSpPr>
          <p:spPr>
            <a:xfrm flipH="1">
              <a:off x="3059832" y="1340768"/>
              <a:ext cx="2952328" cy="0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Rectangle 248"/>
            <p:cNvSpPr/>
            <p:nvPr/>
          </p:nvSpPr>
          <p:spPr>
            <a:xfrm>
              <a:off x="2123728" y="2492896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50" name="TextBox 249"/>
            <p:cNvSpPr txBox="1"/>
            <p:nvPr/>
          </p:nvSpPr>
          <p:spPr>
            <a:xfrm rot="16200000">
              <a:off x="1978624" y="2661057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2123728" y="3380049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52" name="TextBox 251"/>
            <p:cNvSpPr txBox="1"/>
            <p:nvPr/>
          </p:nvSpPr>
          <p:spPr>
            <a:xfrm rot="16200000">
              <a:off x="1978624" y="3548210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2123728" y="4267202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54" name="TextBox 253"/>
            <p:cNvSpPr txBox="1"/>
            <p:nvPr/>
          </p:nvSpPr>
          <p:spPr>
            <a:xfrm rot="16200000">
              <a:off x="1978624" y="4435363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6732240" y="1654695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56" name="TextBox 255"/>
            <p:cNvSpPr txBox="1"/>
            <p:nvPr/>
          </p:nvSpPr>
          <p:spPr>
            <a:xfrm rot="16200000">
              <a:off x="6587136" y="1822856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57" name="Rectangle 256"/>
            <p:cNvSpPr/>
            <p:nvPr/>
          </p:nvSpPr>
          <p:spPr>
            <a:xfrm>
              <a:off x="6732240" y="2541848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58" name="TextBox 257"/>
            <p:cNvSpPr txBox="1"/>
            <p:nvPr/>
          </p:nvSpPr>
          <p:spPr>
            <a:xfrm rot="16200000">
              <a:off x="6587136" y="2710009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6732240" y="3429001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60" name="TextBox 259"/>
            <p:cNvSpPr txBox="1"/>
            <p:nvPr/>
          </p:nvSpPr>
          <p:spPr>
            <a:xfrm rot="16200000">
              <a:off x="6587136" y="3597162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6732240" y="4316154"/>
              <a:ext cx="216024" cy="72008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62" name="TextBox 261"/>
            <p:cNvSpPr txBox="1"/>
            <p:nvPr/>
          </p:nvSpPr>
          <p:spPr>
            <a:xfrm rot="16200000">
              <a:off x="6587136" y="4484315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SSA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263" name="Straight Arrow Connector 262"/>
            <p:cNvCxnSpPr/>
            <p:nvPr/>
          </p:nvCxnSpPr>
          <p:spPr>
            <a:xfrm>
              <a:off x="4499992" y="5157192"/>
              <a:ext cx="8384" cy="29641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Multiply 263"/>
            <p:cNvSpPr/>
            <p:nvPr/>
          </p:nvSpPr>
          <p:spPr>
            <a:xfrm>
              <a:off x="2411760" y="3140968"/>
              <a:ext cx="1368152" cy="720080"/>
            </a:xfrm>
            <a:prstGeom prst="mathMultiply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1748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MPA to MPA Event Building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3568" y="1556792"/>
            <a:ext cx="3312368" cy="38884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467544" y="4365104"/>
            <a:ext cx="720080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43808" y="1268760"/>
            <a:ext cx="600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MPA n</a:t>
            </a:r>
            <a:endParaRPr lang="en-US" sz="1200" dirty="0"/>
          </a:p>
        </p:txBody>
      </p:sp>
      <p:sp>
        <p:nvSpPr>
          <p:cNvPr id="14" name="Trapezoid 13"/>
          <p:cNvSpPr/>
          <p:nvPr/>
        </p:nvSpPr>
        <p:spPr>
          <a:xfrm rot="5400000">
            <a:off x="1655676" y="3825044"/>
            <a:ext cx="2736304" cy="216024"/>
          </a:xfrm>
          <a:prstGeom prst="trapezoid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491880" y="3284984"/>
            <a:ext cx="216024" cy="16645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>
            <a:off x="3131840" y="3933056"/>
            <a:ext cx="360040" cy="22568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>
            <a:off x="3491880" y="4725144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1619672" y="3356992"/>
            <a:ext cx="1296144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187624" y="2276872"/>
            <a:ext cx="432048" cy="15121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Isosceles Triangle 29"/>
          <p:cNvSpPr/>
          <p:nvPr/>
        </p:nvSpPr>
        <p:spPr>
          <a:xfrm>
            <a:off x="1331640" y="3573016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1168818" y="2943750"/>
            <a:ext cx="4432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FIFO</a:t>
            </a:r>
            <a:endParaRPr lang="en-US" sz="1100" dirty="0"/>
          </a:p>
        </p:txBody>
      </p:sp>
      <p:sp>
        <p:nvSpPr>
          <p:cNvPr id="35" name="Right Arrow 34"/>
          <p:cNvSpPr/>
          <p:nvPr/>
        </p:nvSpPr>
        <p:spPr>
          <a:xfrm>
            <a:off x="755576" y="2924944"/>
            <a:ext cx="432048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486078" y="2402354"/>
            <a:ext cx="8258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From local </a:t>
            </a:r>
            <a:br>
              <a:rPr lang="en-US" sz="1100" dirty="0" smtClean="0"/>
            </a:br>
            <a:r>
              <a:rPr lang="en-US" sz="1100" dirty="0" err="1" smtClean="0"/>
              <a:t>Coinc</a:t>
            </a:r>
            <a:r>
              <a:rPr lang="en-US" sz="1100" dirty="0" smtClean="0"/>
              <a:t> Logic</a:t>
            </a:r>
            <a:endParaRPr lang="en-US" sz="1100" dirty="0"/>
          </a:p>
        </p:txBody>
      </p:sp>
      <p:sp>
        <p:nvSpPr>
          <p:cNvPr id="39" name="TextBox 38"/>
          <p:cNvSpPr txBox="1"/>
          <p:nvPr/>
        </p:nvSpPr>
        <p:spPr>
          <a:xfrm>
            <a:off x="6804248" y="1268760"/>
            <a:ext cx="755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MPA n+1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1187624" y="3933056"/>
            <a:ext cx="423664" cy="12325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ight Arrow 55"/>
          <p:cNvSpPr/>
          <p:nvPr/>
        </p:nvSpPr>
        <p:spPr>
          <a:xfrm>
            <a:off x="1619672" y="4365104"/>
            <a:ext cx="1296144" cy="36004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1168818" y="4311902"/>
            <a:ext cx="4432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FIFO</a:t>
            </a:r>
            <a:endParaRPr lang="en-US" sz="1100" dirty="0"/>
          </a:p>
        </p:txBody>
      </p:sp>
      <p:sp>
        <p:nvSpPr>
          <p:cNvPr id="29" name="Isosceles Triangle 28"/>
          <p:cNvSpPr/>
          <p:nvPr/>
        </p:nvSpPr>
        <p:spPr>
          <a:xfrm>
            <a:off x="1259632" y="4941168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 rot="16200000">
            <a:off x="-340052" y="4431208"/>
            <a:ext cx="13260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From previous MPA</a:t>
            </a:r>
            <a:endParaRPr lang="en-US" sz="1100" dirty="0"/>
          </a:p>
        </p:txBody>
      </p:sp>
      <p:sp>
        <p:nvSpPr>
          <p:cNvPr id="59" name="Rectangle 58"/>
          <p:cNvSpPr/>
          <p:nvPr/>
        </p:nvSpPr>
        <p:spPr>
          <a:xfrm>
            <a:off x="1835696" y="1556792"/>
            <a:ext cx="1224136" cy="7200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Event Building Logic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0" name="Right Arrow 59"/>
          <p:cNvSpPr/>
          <p:nvPr/>
        </p:nvSpPr>
        <p:spPr>
          <a:xfrm rot="16200000">
            <a:off x="1403648" y="2708920"/>
            <a:ext cx="1152128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Arrow 60"/>
          <p:cNvSpPr/>
          <p:nvPr/>
        </p:nvSpPr>
        <p:spPr>
          <a:xfrm rot="16200000">
            <a:off x="1187624" y="3212976"/>
            <a:ext cx="2160240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Bent-Up Arrow 8"/>
          <p:cNvSpPr/>
          <p:nvPr/>
        </p:nvSpPr>
        <p:spPr>
          <a:xfrm rot="5400000">
            <a:off x="2375756" y="2456892"/>
            <a:ext cx="720080" cy="360040"/>
          </a:xfrm>
          <a:prstGeom prst="bentUpArrow">
            <a:avLst>
              <a:gd name="adj1" fmla="val 39110"/>
              <a:gd name="adj2" fmla="val 35582"/>
              <a:gd name="adj3" fmla="val 25000"/>
            </a:avLst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860032" y="1556792"/>
            <a:ext cx="3168352" cy="3816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ight Arrow 65"/>
          <p:cNvSpPr/>
          <p:nvPr/>
        </p:nvSpPr>
        <p:spPr>
          <a:xfrm>
            <a:off x="3707904" y="4365104"/>
            <a:ext cx="1656184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rapezoid 66"/>
          <p:cNvSpPr/>
          <p:nvPr/>
        </p:nvSpPr>
        <p:spPr>
          <a:xfrm rot="5400000">
            <a:off x="5832140" y="3825044"/>
            <a:ext cx="2736304" cy="216024"/>
          </a:xfrm>
          <a:prstGeom prst="trapezoid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7164288" y="227687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7668344" y="3284984"/>
            <a:ext cx="216024" cy="16645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ight Arrow 69"/>
          <p:cNvSpPr/>
          <p:nvPr/>
        </p:nvSpPr>
        <p:spPr>
          <a:xfrm>
            <a:off x="7308304" y="3933056"/>
            <a:ext cx="360040" cy="22568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/>
          <p:cNvSpPr/>
          <p:nvPr/>
        </p:nvSpPr>
        <p:spPr>
          <a:xfrm>
            <a:off x="7668344" y="4725144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ight Arrow 71"/>
          <p:cNvSpPr/>
          <p:nvPr/>
        </p:nvSpPr>
        <p:spPr>
          <a:xfrm>
            <a:off x="5796136" y="3356992"/>
            <a:ext cx="1296144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364088" y="2276872"/>
            <a:ext cx="432048" cy="15121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Isosceles Triangle 73"/>
          <p:cNvSpPr/>
          <p:nvPr/>
        </p:nvSpPr>
        <p:spPr>
          <a:xfrm>
            <a:off x="5508104" y="3573016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 rot="16200000">
            <a:off x="5345282" y="2943750"/>
            <a:ext cx="4432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FIFO</a:t>
            </a:r>
            <a:endParaRPr lang="en-US" sz="1100" dirty="0"/>
          </a:p>
        </p:txBody>
      </p:sp>
      <p:sp>
        <p:nvSpPr>
          <p:cNvPr id="76" name="Right Arrow 75"/>
          <p:cNvSpPr/>
          <p:nvPr/>
        </p:nvSpPr>
        <p:spPr>
          <a:xfrm>
            <a:off x="4932040" y="2924944"/>
            <a:ext cx="432048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 rot="16200000">
            <a:off x="4662542" y="2402354"/>
            <a:ext cx="8258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From local </a:t>
            </a:r>
            <a:br>
              <a:rPr lang="en-US" sz="1100" dirty="0" smtClean="0"/>
            </a:br>
            <a:r>
              <a:rPr lang="en-US" sz="1100" dirty="0" err="1" smtClean="0"/>
              <a:t>Coinc</a:t>
            </a:r>
            <a:r>
              <a:rPr lang="en-US" sz="1100" dirty="0" smtClean="0"/>
              <a:t> Logic</a:t>
            </a:r>
            <a:endParaRPr lang="en-US" sz="1100" dirty="0"/>
          </a:p>
        </p:txBody>
      </p:sp>
      <p:sp>
        <p:nvSpPr>
          <p:cNvPr id="78" name="Rectangle 77"/>
          <p:cNvSpPr/>
          <p:nvPr/>
        </p:nvSpPr>
        <p:spPr>
          <a:xfrm>
            <a:off x="5364088" y="3933056"/>
            <a:ext cx="423664" cy="12325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Right Arrow 78"/>
          <p:cNvSpPr/>
          <p:nvPr/>
        </p:nvSpPr>
        <p:spPr>
          <a:xfrm>
            <a:off x="5796136" y="4365104"/>
            <a:ext cx="1152128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 rot="16200000">
            <a:off x="5345282" y="4311902"/>
            <a:ext cx="4432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FIFO</a:t>
            </a:r>
            <a:endParaRPr lang="en-US" sz="1100" dirty="0"/>
          </a:p>
        </p:txBody>
      </p:sp>
      <p:sp>
        <p:nvSpPr>
          <p:cNvPr id="81" name="Isosceles Triangle 80"/>
          <p:cNvSpPr/>
          <p:nvPr/>
        </p:nvSpPr>
        <p:spPr>
          <a:xfrm>
            <a:off x="5436096" y="4941168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Arrow 82"/>
          <p:cNvSpPr/>
          <p:nvPr/>
        </p:nvSpPr>
        <p:spPr>
          <a:xfrm rot="16200000">
            <a:off x="5580112" y="2708920"/>
            <a:ext cx="1152128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ight Arrow 83"/>
          <p:cNvSpPr/>
          <p:nvPr/>
        </p:nvSpPr>
        <p:spPr>
          <a:xfrm rot="16200000">
            <a:off x="5364088" y="3212976"/>
            <a:ext cx="2160240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Bent-Up Arrow 84"/>
          <p:cNvSpPr/>
          <p:nvPr/>
        </p:nvSpPr>
        <p:spPr>
          <a:xfrm rot="5400000">
            <a:off x="6552220" y="2456892"/>
            <a:ext cx="720080" cy="360040"/>
          </a:xfrm>
          <a:prstGeom prst="bentUpArrow">
            <a:avLst>
              <a:gd name="adj1" fmla="val 39110"/>
              <a:gd name="adj2" fmla="val 35582"/>
              <a:gd name="adj3" fmla="val 25000"/>
            </a:avLst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012160" y="1556792"/>
            <a:ext cx="1224136" cy="7200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Event Building Logic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987824" y="227687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4139952" y="4365104"/>
            <a:ext cx="3908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&lt;16&gt;</a:t>
            </a:r>
            <a:endParaRPr lang="en-US" sz="800" dirty="0"/>
          </a:p>
        </p:txBody>
      </p:sp>
      <p:sp>
        <p:nvSpPr>
          <p:cNvPr id="89" name="TextBox 88"/>
          <p:cNvSpPr txBox="1"/>
          <p:nvPr/>
        </p:nvSpPr>
        <p:spPr>
          <a:xfrm>
            <a:off x="611560" y="4365104"/>
            <a:ext cx="3908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&lt;16&gt;</a:t>
            </a:r>
            <a:endParaRPr lang="en-US" sz="800" dirty="0"/>
          </a:p>
        </p:txBody>
      </p:sp>
      <p:sp>
        <p:nvSpPr>
          <p:cNvPr id="90" name="TextBox 89"/>
          <p:cNvSpPr txBox="1"/>
          <p:nvPr/>
        </p:nvSpPr>
        <p:spPr>
          <a:xfrm>
            <a:off x="755576" y="2924944"/>
            <a:ext cx="3908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&lt;16&gt;</a:t>
            </a:r>
            <a:endParaRPr lang="en-US" sz="800" dirty="0"/>
          </a:p>
        </p:txBody>
      </p:sp>
      <p:sp>
        <p:nvSpPr>
          <p:cNvPr id="91" name="TextBox 90"/>
          <p:cNvSpPr txBox="1"/>
          <p:nvPr/>
        </p:nvSpPr>
        <p:spPr>
          <a:xfrm>
            <a:off x="4932040" y="2924944"/>
            <a:ext cx="3908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&lt;16&gt;</a:t>
            </a:r>
            <a:endParaRPr lang="en-US" sz="800" dirty="0"/>
          </a:p>
        </p:txBody>
      </p:sp>
      <p:sp>
        <p:nvSpPr>
          <p:cNvPr id="92" name="TextBox 91"/>
          <p:cNvSpPr txBox="1"/>
          <p:nvPr/>
        </p:nvSpPr>
        <p:spPr>
          <a:xfrm>
            <a:off x="7236296" y="3933056"/>
            <a:ext cx="3908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&lt;16&gt;</a:t>
            </a:r>
            <a:endParaRPr lang="en-US" sz="800" dirty="0"/>
          </a:p>
        </p:txBody>
      </p:sp>
      <p:sp>
        <p:nvSpPr>
          <p:cNvPr id="93" name="TextBox 92"/>
          <p:cNvSpPr txBox="1"/>
          <p:nvPr/>
        </p:nvSpPr>
        <p:spPr>
          <a:xfrm>
            <a:off x="3059832" y="3933056"/>
            <a:ext cx="3908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&lt;16&gt;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99589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Proposed module architecture</a:t>
            </a:r>
          </a:p>
          <a:p>
            <a:pPr lvl="1"/>
            <a:r>
              <a:rPr lang="en-US" dirty="0" smtClean="0"/>
              <a:t>Recap of general features</a:t>
            </a:r>
          </a:p>
          <a:p>
            <a:r>
              <a:rPr lang="en-US" dirty="0" smtClean="0"/>
              <a:t>Macro Pixel ASIC (MPA)</a:t>
            </a:r>
          </a:p>
          <a:p>
            <a:pPr lvl="1"/>
            <a:r>
              <a:rPr lang="en-US" dirty="0" smtClean="0"/>
              <a:t>Design details</a:t>
            </a:r>
          </a:p>
          <a:p>
            <a:pPr lvl="1"/>
            <a:r>
              <a:rPr lang="en-US" dirty="0" smtClean="0"/>
              <a:t>Ongoing work</a:t>
            </a:r>
          </a:p>
          <a:p>
            <a:r>
              <a:rPr lang="en-US" dirty="0" smtClean="0"/>
              <a:t>Conclusions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49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620000" cy="1026368"/>
          </a:xfrm>
        </p:spPr>
        <p:txBody>
          <a:bodyPr/>
          <a:lstStyle/>
          <a:p>
            <a:r>
              <a:rPr lang="en-US" dirty="0" smtClean="0"/>
              <a:t>Status and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5"/>
            <a:ext cx="7620000" cy="527605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Verilog modeling is progressing well, major functionality all implemented and being debugged with “random” events (thanks to “simple” generator written by S. </a:t>
            </a:r>
            <a:r>
              <a:rPr lang="en-US" dirty="0" err="1" smtClean="0"/>
              <a:t>Mersi</a:t>
            </a:r>
            <a:r>
              <a:rPr lang="en-US" dirty="0" smtClean="0"/>
              <a:t>)</a:t>
            </a:r>
          </a:p>
          <a:p>
            <a:r>
              <a:rPr lang="en-US" dirty="0" smtClean="0"/>
              <a:t>Timing (pipeline) being refined</a:t>
            </a:r>
          </a:p>
          <a:p>
            <a:pPr lvl="1"/>
            <a:r>
              <a:rPr lang="en-US" dirty="0" smtClean="0"/>
              <a:t>Logic blocks to be shifted between pipe stages to shorten latency</a:t>
            </a:r>
          </a:p>
          <a:p>
            <a:r>
              <a:rPr lang="en-US" dirty="0"/>
              <a:t>C</a:t>
            </a:r>
            <a:r>
              <a:rPr lang="en-US" dirty="0" smtClean="0"/>
              <a:t>ritical blocks digital being implemented in 65 nm to get a better guess on timing and power consumption (D. </a:t>
            </a:r>
            <a:r>
              <a:rPr lang="en-US" dirty="0" err="1"/>
              <a:t>M</a:t>
            </a:r>
            <a:r>
              <a:rPr lang="en-US" dirty="0" err="1" smtClean="0"/>
              <a:t>onzat</a:t>
            </a:r>
            <a:r>
              <a:rPr lang="en-US" dirty="0" smtClean="0"/>
              <a:t>)</a:t>
            </a:r>
          </a:p>
          <a:p>
            <a:r>
              <a:rPr lang="en-US" dirty="0" smtClean="0"/>
              <a:t>Module assembly discussed with Endicott for first assessment of manufacturability</a:t>
            </a:r>
            <a:endParaRPr lang="en-US" dirty="0"/>
          </a:p>
          <a:p>
            <a:r>
              <a:rPr lang="en-US" dirty="0" smtClean="0"/>
              <a:t>Plans:</a:t>
            </a:r>
          </a:p>
          <a:p>
            <a:pPr lvl="1"/>
            <a:r>
              <a:rPr lang="en-US" dirty="0" smtClean="0"/>
              <a:t>Stub bending (sign and magnitude) to be added</a:t>
            </a:r>
          </a:p>
          <a:p>
            <a:pPr lvl="1"/>
            <a:r>
              <a:rPr lang="en-US" dirty="0" smtClean="0"/>
              <a:t>Functional verification with real physics events and distributions</a:t>
            </a:r>
          </a:p>
          <a:p>
            <a:pPr lvl="1"/>
            <a:r>
              <a:rPr lang="en-US" dirty="0" smtClean="0"/>
              <a:t>Work to start on auxiliary blocks:</a:t>
            </a:r>
          </a:p>
          <a:p>
            <a:pPr lvl="2"/>
            <a:r>
              <a:rPr lang="en-US" dirty="0" smtClean="0"/>
              <a:t>65nm CMOS targeted</a:t>
            </a:r>
          </a:p>
          <a:p>
            <a:pPr lvl="3"/>
            <a:r>
              <a:rPr lang="en-US" dirty="0" smtClean="0"/>
              <a:t>Critical timing LP-GBT blocks being modeled and simulated</a:t>
            </a:r>
          </a:p>
          <a:p>
            <a:pPr lvl="2"/>
            <a:r>
              <a:rPr lang="en-US" dirty="0" smtClean="0"/>
              <a:t>Internal Slow Control and monitoring</a:t>
            </a:r>
          </a:p>
          <a:p>
            <a:pPr lvl="3"/>
            <a:r>
              <a:rPr lang="en-US" dirty="0" smtClean="0"/>
              <a:t>Digital temp sensor per MPA</a:t>
            </a:r>
          </a:p>
          <a:p>
            <a:pPr lvl="1"/>
            <a:r>
              <a:rPr lang="en-US" dirty="0" smtClean="0"/>
              <a:t>Work to start in 2012 on analog circuitry with expertise coming from NA62 pixel design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46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technologies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635383"/>
              </p:ext>
            </p:extLst>
          </p:nvPr>
        </p:nvGraphicFramePr>
        <p:xfrm>
          <a:off x="683568" y="1124744"/>
          <a:ext cx="7632849" cy="522117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016224"/>
                <a:gridCol w="1944216"/>
                <a:gridCol w="3672409"/>
              </a:tblGrid>
              <a:tr h="6720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Difficulty level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(1 easy, 5 hard)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Comment </a:t>
                      </a:r>
                      <a:endParaRPr lang="en-US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r>
                        <a:rPr lang="en-US" dirty="0" smtClean="0"/>
                        <a:t>Analog Circuitry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Novelty required</a:t>
                      </a:r>
                      <a:r>
                        <a:rPr lang="en-US" baseline="0" dirty="0" smtClean="0"/>
                        <a:t> to reduce power, but is there any margin left?</a:t>
                      </a:r>
                      <a:endParaRPr lang="en-US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r>
                        <a:rPr lang="en-US" dirty="0" smtClean="0"/>
                        <a:t>Digital Circuitry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Fair amount of logic to be squeezed </a:t>
                      </a:r>
                      <a:r>
                        <a:rPr lang="en-US" smtClean="0"/>
                        <a:t>into periphery</a:t>
                      </a:r>
                      <a:endParaRPr lang="en-US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r>
                        <a:rPr lang="en-US" dirty="0" smtClean="0"/>
                        <a:t>ASIC Technology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Very large MPA</a:t>
                      </a:r>
                      <a:r>
                        <a:rPr lang="en-US" baseline="0" dirty="0" smtClean="0"/>
                        <a:t>, but fully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testable prior to assembly </a:t>
                      </a:r>
                      <a:endParaRPr lang="en-US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r>
                        <a:rPr lang="en-US" dirty="0" smtClean="0"/>
                        <a:t>Local Interconnect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risky technology involved, but sensors are bigger than commercial MCMs and little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in-house (HEP) experience</a:t>
                      </a:r>
                      <a:endParaRPr lang="en-US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r>
                        <a:rPr lang="en-US" dirty="0" smtClean="0"/>
                        <a:t>Powering (DC-DC)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Must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educe amount</a:t>
                      </a:r>
                      <a:r>
                        <a:rPr lang="en-US" baseline="0" dirty="0" smtClean="0"/>
                        <a:t> of material in passives</a:t>
                      </a:r>
                      <a:endParaRPr lang="en-US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r>
                        <a:rPr lang="en-US" dirty="0" smtClean="0"/>
                        <a:t>Links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65nm speed ok, but power and size to be reduced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6515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896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LP-GBT could be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LP</a:t>
            </a:r>
            <a:r>
              <a:rPr lang="en-US" smtClean="0"/>
              <a:t>-GBT: </a:t>
            </a:r>
            <a:r>
              <a:rPr lang="en-US" dirty="0" smtClean="0"/>
              <a:t>~ ¼ power version of the current GBT, i.e. same protocol, same speed</a:t>
            </a:r>
          </a:p>
          <a:p>
            <a:r>
              <a:rPr lang="en-US" dirty="0" smtClean="0"/>
              <a:t>To achieve this porting to 65nm is mandatory</a:t>
            </a:r>
          </a:p>
          <a:p>
            <a:r>
              <a:rPr lang="en-US" dirty="0" smtClean="0"/>
              <a:t>Pin count reduction is mandatory (to reduce space on hybrid)</a:t>
            </a:r>
          </a:p>
          <a:p>
            <a:r>
              <a:rPr lang="en-US" dirty="0" smtClean="0"/>
              <a:t>LD and GBT-IA also requires optimization</a:t>
            </a:r>
          </a:p>
          <a:p>
            <a:r>
              <a:rPr lang="en-US" dirty="0" smtClean="0"/>
              <a:t>Some other simplifications:</a:t>
            </a:r>
          </a:p>
          <a:p>
            <a:pPr lvl="1"/>
            <a:r>
              <a:rPr lang="en-US" dirty="0" smtClean="0"/>
              <a:t>No e-links</a:t>
            </a:r>
          </a:p>
          <a:p>
            <a:pPr lvl="1"/>
            <a:r>
              <a:rPr lang="en-US" dirty="0" smtClean="0"/>
              <a:t>Simple parallel 160 Mbit/sec, 20 lines interface, no </a:t>
            </a:r>
            <a:r>
              <a:rPr lang="en-US" dirty="0" err="1" smtClean="0"/>
              <a:t>resync</a:t>
            </a:r>
            <a:r>
              <a:rPr lang="en-US" dirty="0" smtClean="0"/>
              <a:t>, single-ended</a:t>
            </a:r>
          </a:p>
          <a:p>
            <a:pPr lvl="1"/>
            <a:r>
              <a:rPr lang="en-US" dirty="0" smtClean="0"/>
              <a:t>Same high speed </a:t>
            </a:r>
            <a:r>
              <a:rPr lang="en-US" dirty="0" err="1" smtClean="0"/>
              <a:t>Input/Output</a:t>
            </a:r>
            <a:r>
              <a:rPr lang="en-US" dirty="0" smtClean="0"/>
              <a:t> speed (saves one PLL)</a:t>
            </a:r>
          </a:p>
          <a:p>
            <a:r>
              <a:rPr lang="en-US" dirty="0" smtClean="0"/>
              <a:t>But requires:</a:t>
            </a:r>
          </a:p>
          <a:p>
            <a:pPr lvl="1"/>
            <a:r>
              <a:rPr lang="en-US" dirty="0" smtClean="0"/>
              <a:t>Simple SCA</a:t>
            </a:r>
          </a:p>
          <a:p>
            <a:pPr lvl="2"/>
            <a:r>
              <a:rPr lang="en-US" dirty="0" smtClean="0"/>
              <a:t>One I2C user port</a:t>
            </a:r>
          </a:p>
          <a:p>
            <a:pPr lvl="2"/>
            <a:r>
              <a:rPr lang="en-US" dirty="0" smtClean="0"/>
              <a:t>Few (max 8) parallel programmable lines</a:t>
            </a:r>
          </a:p>
          <a:p>
            <a:pPr lvl="2"/>
            <a:r>
              <a:rPr lang="en-US" dirty="0" smtClean="0"/>
              <a:t>Few (max 4) analog channels with slow ADC (12 bit)</a:t>
            </a:r>
          </a:p>
          <a:p>
            <a:pPr lvl="2"/>
            <a:r>
              <a:rPr lang="en-US" dirty="0" smtClean="0"/>
              <a:t>Built-in Temp sensor</a:t>
            </a:r>
          </a:p>
          <a:p>
            <a:pPr lvl="2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361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01416" y="1023290"/>
            <a:ext cx="304800" cy="5328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27984" y="980728"/>
            <a:ext cx="3960440" cy="3339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Single Pixel size:  100 x </a:t>
            </a:r>
            <a:r>
              <a:rPr lang="en-US" sz="1400" dirty="0"/>
              <a:t>~</a:t>
            </a:r>
            <a:r>
              <a:rPr lang="en-US" sz="1400" dirty="0" smtClean="0"/>
              <a:t>1400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m</a:t>
            </a:r>
            <a:r>
              <a:rPr lang="en-US" sz="1400" baseline="30000" dirty="0" smtClean="0"/>
              <a:t>2</a:t>
            </a:r>
            <a:endParaRPr lang="en-US" sz="1400" dirty="0" smtClean="0"/>
          </a:p>
          <a:p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en-US" sz="1100" dirty="0" smtClean="0"/>
              <a:t>Analog </a:t>
            </a:r>
            <a:r>
              <a:rPr lang="en-US" sz="1100" dirty="0" err="1" smtClean="0"/>
              <a:t>Pre+Shaper</a:t>
            </a:r>
            <a:r>
              <a:rPr lang="en-US" sz="1100" dirty="0" smtClean="0"/>
              <a:t>: 100 x 600 </a:t>
            </a:r>
            <a:r>
              <a:rPr lang="en-US" sz="1100" dirty="0">
                <a:latin typeface="Symbol" charset="2"/>
                <a:cs typeface="Symbol" charset="2"/>
              </a:rPr>
              <a:t>m</a:t>
            </a:r>
            <a:r>
              <a:rPr lang="en-US" sz="1100" dirty="0" smtClean="0"/>
              <a:t>m</a:t>
            </a:r>
            <a:r>
              <a:rPr lang="en-US" sz="1100" baseline="30000" dirty="0" smtClean="0"/>
              <a:t>2</a:t>
            </a:r>
          </a:p>
          <a:p>
            <a:pPr marL="285750" indent="-285750">
              <a:buFont typeface="Arial"/>
              <a:buChar char="•"/>
            </a:pPr>
            <a:endParaRPr lang="en-US" sz="1100" dirty="0" smtClean="0"/>
          </a:p>
          <a:p>
            <a:pPr marL="285750" indent="-285750">
              <a:buFont typeface="Arial"/>
              <a:buChar char="•"/>
            </a:pPr>
            <a:r>
              <a:rPr lang="en-US" sz="1100" dirty="0" smtClean="0"/>
              <a:t>Bias, DACs etc: 100 x </a:t>
            </a:r>
            <a:r>
              <a:rPr lang="en-US" sz="1100" dirty="0"/>
              <a:t>5</a:t>
            </a:r>
            <a:r>
              <a:rPr lang="en-US" sz="1100" dirty="0" smtClean="0"/>
              <a:t>0 </a:t>
            </a:r>
            <a:r>
              <a:rPr lang="en-US" sz="1100" dirty="0" smtClean="0">
                <a:latin typeface="Symbol" charset="2"/>
                <a:cs typeface="Symbol" charset="2"/>
              </a:rPr>
              <a:t>m</a:t>
            </a:r>
            <a:r>
              <a:rPr lang="en-US" sz="1100" dirty="0" smtClean="0"/>
              <a:t>m</a:t>
            </a:r>
            <a:r>
              <a:rPr lang="en-US" sz="1100" baseline="30000" dirty="0" smtClean="0"/>
              <a:t>2</a:t>
            </a:r>
            <a:r>
              <a:rPr lang="en-US" sz="1100" dirty="0" smtClean="0"/>
              <a:t/>
            </a:r>
            <a:br>
              <a:rPr lang="en-US" sz="1100" dirty="0" smtClean="0"/>
            </a:br>
            <a:endParaRPr lang="en-US" sz="1100" dirty="0" smtClean="0"/>
          </a:p>
          <a:p>
            <a:pPr marL="285750" indent="-285750">
              <a:buFont typeface="Arial"/>
              <a:buChar char="•"/>
            </a:pPr>
            <a:r>
              <a:rPr lang="en-US" sz="1100" dirty="0" smtClean="0"/>
              <a:t>Configuration </a:t>
            </a:r>
            <a:r>
              <a:rPr lang="en-US" sz="1100" dirty="0" err="1"/>
              <a:t>R</a:t>
            </a:r>
            <a:r>
              <a:rPr lang="en-US" sz="1100" dirty="0" err="1" smtClean="0"/>
              <a:t>egs</a:t>
            </a:r>
            <a:r>
              <a:rPr lang="en-US" sz="1100" dirty="0" smtClean="0"/>
              <a:t>: 100 x 50 </a:t>
            </a:r>
            <a:r>
              <a:rPr lang="en-US" sz="1100" dirty="0" smtClean="0">
                <a:latin typeface="Symbol" charset="2"/>
                <a:cs typeface="Symbol" charset="2"/>
              </a:rPr>
              <a:t>m</a:t>
            </a:r>
            <a:r>
              <a:rPr lang="en-US" sz="1100" dirty="0" smtClean="0"/>
              <a:t>m</a:t>
            </a:r>
            <a:r>
              <a:rPr lang="en-US" sz="1100" baseline="30000" dirty="0" smtClean="0"/>
              <a:t>2</a:t>
            </a:r>
            <a:r>
              <a:rPr lang="en-US" sz="1100" dirty="0"/>
              <a:t/>
            </a:r>
            <a:br>
              <a:rPr lang="en-US" sz="1100" dirty="0"/>
            </a:br>
            <a:endParaRPr lang="en-US" sz="1100" dirty="0" smtClean="0"/>
          </a:p>
          <a:p>
            <a:pPr marL="285750" indent="-285750">
              <a:buFont typeface="Arial"/>
              <a:buChar char="•"/>
            </a:pPr>
            <a:r>
              <a:rPr lang="en-US" sz="1100" dirty="0" smtClean="0"/>
              <a:t>Storage &amp; Trigger </a:t>
            </a:r>
            <a:r>
              <a:rPr lang="en-US" sz="1100" dirty="0"/>
              <a:t>: 100 x 600 </a:t>
            </a:r>
            <a:r>
              <a:rPr lang="en-US" sz="1100" dirty="0" smtClean="0">
                <a:latin typeface="Symbol" charset="2"/>
                <a:cs typeface="Symbol" charset="2"/>
              </a:rPr>
              <a:t>m</a:t>
            </a:r>
            <a:r>
              <a:rPr lang="en-US" sz="1100" dirty="0" smtClean="0"/>
              <a:t>m</a:t>
            </a:r>
            <a:r>
              <a:rPr lang="en-US" sz="1100" baseline="30000" dirty="0" smtClean="0"/>
              <a:t>2</a:t>
            </a:r>
          </a:p>
          <a:p>
            <a:pPr marL="285750" indent="-285750">
              <a:buFont typeface="Arial"/>
              <a:buChar char="•"/>
            </a:pPr>
            <a:endParaRPr lang="en-US" sz="1100" dirty="0" smtClean="0"/>
          </a:p>
          <a:p>
            <a:pPr marL="285750" indent="-285750">
              <a:buFont typeface="Arial"/>
              <a:buChar char="•"/>
            </a:pPr>
            <a:r>
              <a:rPr lang="en-US" sz="1100" dirty="0" smtClean="0"/>
              <a:t>Routing &amp; Interconnect: 100 x  100</a:t>
            </a:r>
            <a:r>
              <a:rPr lang="en-US" sz="1100" dirty="0">
                <a:latin typeface="Symbol" charset="2"/>
                <a:cs typeface="Symbol" charset="2"/>
              </a:rPr>
              <a:t>m</a:t>
            </a:r>
            <a:r>
              <a:rPr lang="en-US" sz="1100" dirty="0"/>
              <a:t>m</a:t>
            </a:r>
            <a:r>
              <a:rPr lang="en-US" sz="1100" baseline="30000" dirty="0"/>
              <a:t>2</a:t>
            </a:r>
          </a:p>
          <a:p>
            <a:r>
              <a:rPr lang="en-US" sz="1100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 smtClean="0"/>
              <a:t>C4 Bump-bond pad: 90 x 90 </a:t>
            </a:r>
            <a:r>
              <a:rPr lang="en-US" sz="1100" dirty="0" smtClean="0">
                <a:latin typeface="Symbol" charset="2"/>
                <a:cs typeface="Symbol" charset="2"/>
              </a:rPr>
              <a:t>m</a:t>
            </a:r>
            <a:r>
              <a:rPr lang="en-US" sz="1100" dirty="0" smtClean="0"/>
              <a:t>m2</a:t>
            </a:r>
            <a:br>
              <a:rPr lang="en-US" sz="1100" dirty="0" smtClean="0"/>
            </a:br>
            <a:r>
              <a:rPr lang="en-US" sz="1100" dirty="0" smtClean="0"/>
              <a:t>Pitch 200 </a:t>
            </a:r>
            <a:r>
              <a:rPr lang="en-US" sz="1100" dirty="0" smtClean="0">
                <a:latin typeface="Symbol" charset="2"/>
                <a:cs typeface="Symbol" charset="2"/>
              </a:rPr>
              <a:t>m</a:t>
            </a:r>
            <a:r>
              <a:rPr lang="en-US" sz="1100" dirty="0" smtClean="0"/>
              <a:t>m in X, 300 in Y	</a:t>
            </a:r>
          </a:p>
          <a:p>
            <a:endParaRPr lang="en-US" sz="1100" dirty="0" smtClean="0"/>
          </a:p>
          <a:p>
            <a:r>
              <a:rPr lang="en-US" sz="1100" dirty="0" smtClean="0"/>
              <a:t>Overall L1 memory requirement for 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 smtClean="0"/>
              <a:t>Width : </a:t>
            </a:r>
            <a:br>
              <a:rPr lang="en-US" sz="1100" dirty="0" smtClean="0"/>
            </a:br>
            <a:r>
              <a:rPr lang="en-US" sz="1100" dirty="0" smtClean="0"/>
              <a:t>(5 [bit/16 pixel] + 1 [bit/strip]) * 128 = 768 bit</a:t>
            </a:r>
          </a:p>
          <a:p>
            <a:endParaRPr lang="en-US" sz="1100" dirty="0"/>
          </a:p>
        </p:txBody>
      </p:sp>
      <p:sp>
        <p:nvSpPr>
          <p:cNvPr id="21" name="Rectangle 20"/>
          <p:cNvSpPr/>
          <p:nvPr/>
        </p:nvSpPr>
        <p:spPr>
          <a:xfrm>
            <a:off x="2000141" y="4263650"/>
            <a:ext cx="304800" cy="2088232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1704836" y="3161981"/>
            <a:ext cx="801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Analog FE</a:t>
            </a:r>
            <a:endParaRPr lang="en-US" sz="800" dirty="0"/>
          </a:p>
        </p:txBody>
      </p:sp>
      <p:sp>
        <p:nvSpPr>
          <p:cNvPr id="18" name="Rectangle 17"/>
          <p:cNvSpPr/>
          <p:nvPr/>
        </p:nvSpPr>
        <p:spPr>
          <a:xfrm>
            <a:off x="2306216" y="1023290"/>
            <a:ext cx="304800" cy="5328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2085836" y="2323781"/>
            <a:ext cx="801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Analog FE</a:t>
            </a:r>
            <a:endParaRPr lang="en-US" sz="800" dirty="0"/>
          </a:p>
        </p:txBody>
      </p:sp>
      <p:sp>
        <p:nvSpPr>
          <p:cNvPr id="43" name="Rectangle 42"/>
          <p:cNvSpPr/>
          <p:nvPr/>
        </p:nvSpPr>
        <p:spPr>
          <a:xfrm>
            <a:off x="2001416" y="1628800"/>
            <a:ext cx="303165" cy="263485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306216" y="1628800"/>
            <a:ext cx="302143" cy="263485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001416" y="1379240"/>
            <a:ext cx="304800" cy="24956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306216" y="1379240"/>
            <a:ext cx="304800" cy="24956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2304941" y="4263650"/>
            <a:ext cx="304800" cy="2088232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306216" y="1023290"/>
            <a:ext cx="304800" cy="355950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001416" y="1023290"/>
            <a:ext cx="304800" cy="355950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lide Number Placeholder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3" name="Footer Placeholder 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- CMS Upg, Nov 2011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11016" y="1023290"/>
            <a:ext cx="304800" cy="5328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609741" y="4263650"/>
            <a:ext cx="304800" cy="2088232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 rot="16200000">
            <a:off x="2314436" y="3161981"/>
            <a:ext cx="801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Analog FE</a:t>
            </a:r>
            <a:endParaRPr lang="en-US" sz="800" dirty="0"/>
          </a:p>
        </p:txBody>
      </p:sp>
      <p:sp>
        <p:nvSpPr>
          <p:cNvPr id="67" name="Rectangle 66"/>
          <p:cNvSpPr/>
          <p:nvPr/>
        </p:nvSpPr>
        <p:spPr>
          <a:xfrm>
            <a:off x="2915816" y="1023290"/>
            <a:ext cx="304800" cy="5328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 rot="16200000">
            <a:off x="2695436" y="2323781"/>
            <a:ext cx="801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Analog FE</a:t>
            </a:r>
            <a:endParaRPr lang="en-US" sz="800" dirty="0"/>
          </a:p>
        </p:txBody>
      </p:sp>
      <p:sp>
        <p:nvSpPr>
          <p:cNvPr id="74" name="Rectangle 73"/>
          <p:cNvSpPr/>
          <p:nvPr/>
        </p:nvSpPr>
        <p:spPr>
          <a:xfrm>
            <a:off x="2611016" y="1628801"/>
            <a:ext cx="304800" cy="263485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915816" y="1628800"/>
            <a:ext cx="304800" cy="263485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611016" y="1379240"/>
            <a:ext cx="304800" cy="24956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2915816" y="1379240"/>
            <a:ext cx="304800" cy="24956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2918202" y="4263650"/>
            <a:ext cx="304800" cy="2088232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2915816" y="1023290"/>
            <a:ext cx="304800" cy="355950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2611016" y="1023290"/>
            <a:ext cx="304800" cy="355950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782216" y="1023290"/>
            <a:ext cx="304800" cy="5328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780941" y="4263650"/>
            <a:ext cx="304800" cy="2088232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 rot="16200000">
            <a:off x="485636" y="3161981"/>
            <a:ext cx="801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Analog FE</a:t>
            </a:r>
            <a:endParaRPr lang="en-US" sz="800" dirty="0"/>
          </a:p>
        </p:txBody>
      </p:sp>
      <p:sp>
        <p:nvSpPr>
          <p:cNvPr id="101" name="Rectangle 100"/>
          <p:cNvSpPr/>
          <p:nvPr/>
        </p:nvSpPr>
        <p:spPr>
          <a:xfrm>
            <a:off x="1087016" y="1023290"/>
            <a:ext cx="304800" cy="5328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 rot="16200000">
            <a:off x="866636" y="2323781"/>
            <a:ext cx="801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Analog FE</a:t>
            </a:r>
            <a:endParaRPr lang="en-US" sz="800" dirty="0"/>
          </a:p>
        </p:txBody>
      </p:sp>
      <p:sp>
        <p:nvSpPr>
          <p:cNvPr id="108" name="Rectangle 107"/>
          <p:cNvSpPr/>
          <p:nvPr/>
        </p:nvSpPr>
        <p:spPr>
          <a:xfrm>
            <a:off x="782216" y="1628800"/>
            <a:ext cx="303592" cy="263485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1087016" y="1628800"/>
            <a:ext cx="306230" cy="263485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782216" y="1379240"/>
            <a:ext cx="304800" cy="24956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1087016" y="1379240"/>
            <a:ext cx="304800" cy="24956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1085741" y="4263650"/>
            <a:ext cx="304800" cy="2088232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1087016" y="1023290"/>
            <a:ext cx="304800" cy="355950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782216" y="1023290"/>
            <a:ext cx="304800" cy="355950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1391816" y="1023290"/>
            <a:ext cx="304800" cy="5328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1390541" y="4263650"/>
            <a:ext cx="304800" cy="2088232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 rot="16200000">
            <a:off x="1095236" y="3161981"/>
            <a:ext cx="801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Analog FE</a:t>
            </a:r>
            <a:endParaRPr lang="en-US" sz="800" dirty="0"/>
          </a:p>
        </p:txBody>
      </p:sp>
      <p:sp>
        <p:nvSpPr>
          <p:cNvPr id="135" name="Rectangle 134"/>
          <p:cNvSpPr/>
          <p:nvPr/>
        </p:nvSpPr>
        <p:spPr>
          <a:xfrm>
            <a:off x="1696616" y="1023290"/>
            <a:ext cx="304800" cy="5328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 rot="16200000">
            <a:off x="1476236" y="2323781"/>
            <a:ext cx="801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Analog FE</a:t>
            </a:r>
            <a:endParaRPr lang="en-US" sz="800" dirty="0"/>
          </a:p>
        </p:txBody>
      </p:sp>
      <p:sp>
        <p:nvSpPr>
          <p:cNvPr id="142" name="Rectangle 141"/>
          <p:cNvSpPr/>
          <p:nvPr/>
        </p:nvSpPr>
        <p:spPr>
          <a:xfrm>
            <a:off x="1391816" y="1628800"/>
            <a:ext cx="301714" cy="263485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1696616" y="1628800"/>
            <a:ext cx="300527" cy="263485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1391816" y="1379240"/>
            <a:ext cx="304800" cy="24956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1696616" y="1379240"/>
            <a:ext cx="304800" cy="249560"/>
          </a:xfrm>
          <a:prstGeom prst="rect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1695341" y="4263650"/>
            <a:ext cx="304800" cy="2088232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1696616" y="1023290"/>
            <a:ext cx="304800" cy="355950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1391816" y="1023290"/>
            <a:ext cx="304800" cy="355950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1187624" y="1074440"/>
            <a:ext cx="2019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Configuration Registers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191285" y="5991842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Shared Routing and Logic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1547664" y="1340768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err="1"/>
              <a:t>DACs</a:t>
            </a:r>
            <a:r>
              <a:rPr lang="en-US" dirty="0"/>
              <a:t>, Bias etc</a:t>
            </a:r>
          </a:p>
        </p:txBody>
      </p:sp>
      <p:sp>
        <p:nvSpPr>
          <p:cNvPr id="126" name="Title 3"/>
          <p:cNvSpPr txBox="1">
            <a:spLocks/>
          </p:cNvSpPr>
          <p:nvPr/>
        </p:nvSpPr>
        <p:spPr>
          <a:xfrm>
            <a:off x="214313" y="0"/>
            <a:ext cx="8229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914400">
              <a:spcBef>
                <a:spcPct val="0"/>
              </a:spcBef>
              <a:buNone/>
              <a:defRPr sz="4600" cap="none" spc="-100" baseline="0">
                <a:ln>
                  <a:noFill/>
                </a:ln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Macro-Pixel-</a:t>
            </a:r>
            <a:r>
              <a:rPr lang="en-US" dirty="0" err="1"/>
              <a:t>Asic</a:t>
            </a:r>
            <a:r>
              <a:rPr lang="en-US" dirty="0"/>
              <a:t> detailed floorplan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403648" y="479715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Storage and </a:t>
            </a:r>
            <a:br>
              <a:rPr lang="en-US" sz="1400" dirty="0" smtClean="0"/>
            </a:br>
            <a:r>
              <a:rPr lang="en-US" sz="1400" dirty="0" smtClean="0"/>
              <a:t>Trigger logic</a:t>
            </a:r>
            <a:endParaRPr lang="en-US" sz="1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59237" y="5991842"/>
            <a:ext cx="2448272" cy="0"/>
          </a:xfrm>
          <a:prstGeom prst="line">
            <a:avLst/>
          </a:prstGeom>
          <a:solidFill>
            <a:schemeClr val="bg2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" name="Oval 2"/>
          <p:cNvSpPr/>
          <p:nvPr/>
        </p:nvSpPr>
        <p:spPr>
          <a:xfrm>
            <a:off x="2014523" y="2306318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2624123" y="2306318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795323" y="2306318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1404923" y="2306318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306216" y="3140968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2915816" y="3140968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1087016" y="3140968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1696616" y="3140968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773958"/>
              </p:ext>
            </p:extLst>
          </p:nvPr>
        </p:nvGraphicFramePr>
        <p:xfrm>
          <a:off x="4644008" y="4797152"/>
          <a:ext cx="3600400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0100"/>
                <a:gridCol w="1260140"/>
                <a:gridCol w="1440160"/>
              </a:tblGrid>
              <a:tr h="30713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 bit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 </a:t>
                      </a:r>
                      <a:r>
                        <a:rPr lang="en-US" sz="1600" dirty="0" err="1" smtClean="0"/>
                        <a:t>kbit</a:t>
                      </a:r>
                      <a:endParaRPr lang="en-US" sz="1600" dirty="0"/>
                    </a:p>
                  </a:txBody>
                  <a:tcPr/>
                </a:tc>
              </a:tr>
              <a:tr h="53050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130 nm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4.2 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910 x 910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</a:t>
                      </a:r>
                      <a:r>
                        <a:rPr lang="en-US" sz="1600" baseline="30000" dirty="0" smtClean="0"/>
                        <a:t>2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53050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65 nm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1.5 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550 x 550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</a:t>
                      </a:r>
                      <a:r>
                        <a:rPr lang="en-US" sz="1600" baseline="30000" dirty="0" smtClean="0"/>
                        <a:t>2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44008" y="4437112"/>
            <a:ext cx="3600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Size of RT SRAM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753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Logic details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5576" y="1412775"/>
            <a:ext cx="7128792" cy="5149949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" name="Rectangle 5"/>
          <p:cNvSpPr/>
          <p:nvPr/>
        </p:nvSpPr>
        <p:spPr>
          <a:xfrm>
            <a:off x="3742338" y="3270310"/>
            <a:ext cx="914400" cy="72008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3742338" y="3261018"/>
            <a:ext cx="9744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Mpixel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Store</a:t>
            </a:r>
          </a:p>
          <a:p>
            <a:r>
              <a:rPr lang="en-US" dirty="0" smtClean="0"/>
              <a:t>(256 deep)</a:t>
            </a:r>
            <a:endParaRPr lang="en-US" dirty="0"/>
          </a:p>
        </p:txBody>
      </p:sp>
      <p:cxnSp>
        <p:nvCxnSpPr>
          <p:cNvPr id="19" name="Straight Arrow Connector 18"/>
          <p:cNvCxnSpPr>
            <a:endCxn id="6" idx="1"/>
          </p:cNvCxnSpPr>
          <p:nvPr/>
        </p:nvCxnSpPr>
        <p:spPr>
          <a:xfrm>
            <a:off x="3166274" y="363035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/>
          <p:cNvSpPr/>
          <p:nvPr/>
        </p:nvSpPr>
        <p:spPr>
          <a:xfrm rot="5400000">
            <a:off x="880547" y="3225956"/>
            <a:ext cx="864097" cy="701939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961627" y="3432908"/>
            <a:ext cx="354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FE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57571" y="3576924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rapezoid 54"/>
          <p:cNvSpPr/>
          <p:nvPr/>
        </p:nvSpPr>
        <p:spPr>
          <a:xfrm rot="5400000">
            <a:off x="2351201" y="3342318"/>
            <a:ext cx="1296144" cy="288032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4678442" y="3702358"/>
            <a:ext cx="349395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932040" y="2564904"/>
            <a:ext cx="31451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endCxn id="68" idx="3"/>
          </p:cNvCxnSpPr>
          <p:nvPr/>
        </p:nvCxnSpPr>
        <p:spPr>
          <a:xfrm flipH="1">
            <a:off x="3886354" y="1848048"/>
            <a:ext cx="421403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1259632" y="1632024"/>
            <a:ext cx="2626722" cy="43204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9" name="TextBox 68"/>
          <p:cNvSpPr txBox="1"/>
          <p:nvPr/>
        </p:nvSpPr>
        <p:spPr>
          <a:xfrm>
            <a:off x="2135210" y="1662851"/>
            <a:ext cx="1031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 err="1" smtClean="0"/>
              <a:t>Config</a:t>
            </a:r>
            <a:r>
              <a:rPr lang="en-US" dirty="0" smtClean="0"/>
              <a:t> </a:t>
            </a:r>
            <a:r>
              <a:rPr lang="en-US" dirty="0" err="1" smtClean="0"/>
              <a:t>Regs</a:t>
            </a:r>
            <a:endParaRPr lang="en-US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1475656" y="2064072"/>
            <a:ext cx="0" cy="1368836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200000">
            <a:off x="876596" y="2554097"/>
            <a:ext cx="921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Bias control</a:t>
            </a:r>
            <a:endParaRPr lang="en-US" sz="1200" dirty="0"/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1663565" y="3579124"/>
            <a:ext cx="11916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2135210" y="2057501"/>
            <a:ext cx="0" cy="12994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2135210" y="3356992"/>
            <a:ext cx="72004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 rot="16200000">
            <a:off x="1736664" y="2426404"/>
            <a:ext cx="520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Mask</a:t>
            </a:r>
            <a:endParaRPr lang="en-US" sz="1200" dirty="0"/>
          </a:p>
        </p:txBody>
      </p:sp>
      <p:cxnSp>
        <p:nvCxnSpPr>
          <p:cNvPr id="78" name="Straight Arrow Connector 77"/>
          <p:cNvCxnSpPr/>
          <p:nvPr/>
        </p:nvCxnSpPr>
        <p:spPr>
          <a:xfrm flipH="1">
            <a:off x="7573144" y="558924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7573144" y="515719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Isosceles Triangle 85"/>
          <p:cNvSpPr/>
          <p:nvPr/>
        </p:nvSpPr>
        <p:spPr>
          <a:xfrm rot="16200000">
            <a:off x="7444099" y="5504043"/>
            <a:ext cx="258089" cy="170393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/>
          <p:cNvCxnSpPr/>
          <p:nvPr/>
        </p:nvCxnSpPr>
        <p:spPr>
          <a:xfrm flipH="1">
            <a:off x="6948264" y="5589240"/>
            <a:ext cx="624880" cy="70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7115727" y="5319272"/>
            <a:ext cx="3719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Clk</a:t>
            </a:r>
            <a:endParaRPr lang="en-US" sz="1200" dirty="0" smtClean="0"/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3419872" y="4437112"/>
            <a:ext cx="47308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3419872" y="3630350"/>
            <a:ext cx="0" cy="8067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Isosceles Triangle 90"/>
          <p:cNvSpPr/>
          <p:nvPr/>
        </p:nvSpPr>
        <p:spPr>
          <a:xfrm rot="16200000">
            <a:off x="7475879" y="5064964"/>
            <a:ext cx="258089" cy="170393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Arrow Connector 91"/>
          <p:cNvCxnSpPr/>
          <p:nvPr/>
        </p:nvCxnSpPr>
        <p:spPr>
          <a:xfrm flipH="1">
            <a:off x="6980044" y="5150161"/>
            <a:ext cx="624880" cy="70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7147507" y="4880193"/>
            <a:ext cx="327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L1</a:t>
            </a:r>
          </a:p>
        </p:txBody>
      </p:sp>
    </p:spTree>
    <p:extLst>
      <p:ext uri="{BB962C8B-B14F-4D97-AF65-F5344CB8AC3E}">
        <p14:creationId xmlns:p14="http://schemas.microsoft.com/office/powerpoint/2010/main" val="358112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ight Arrow 23"/>
          <p:cNvSpPr/>
          <p:nvPr/>
        </p:nvSpPr>
        <p:spPr>
          <a:xfrm rot="4429600">
            <a:off x="3539670" y="3668314"/>
            <a:ext cx="1656184" cy="14401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to pixel pipeline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Process 5"/>
          <p:cNvSpPr/>
          <p:nvPr/>
        </p:nvSpPr>
        <p:spPr>
          <a:xfrm rot="16200000">
            <a:off x="1934249" y="2322335"/>
            <a:ext cx="2133695" cy="314578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PixelHitReg</a:t>
            </a:r>
            <a:r>
              <a:rPr lang="en-US" sz="1200" dirty="0" smtClean="0">
                <a:solidFill>
                  <a:schemeClr val="tx1"/>
                </a:solidFill>
              </a:rPr>
              <a:t>[1:2048]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1863401" y="2249169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Chip&lt;</a:t>
            </a:r>
            <a:r>
              <a:rPr lang="en-US" dirty="0" err="1" smtClean="0"/>
              <a:t>i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843479" y="4861377"/>
            <a:ext cx="1073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Chip&lt;i-1&gt;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861048"/>
            <a:ext cx="8676456" cy="0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Process 10"/>
          <p:cNvSpPr/>
          <p:nvPr/>
        </p:nvSpPr>
        <p:spPr>
          <a:xfrm rot="16200000">
            <a:off x="1934248" y="5058639"/>
            <a:ext cx="2133695" cy="314578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PixelHitReg</a:t>
            </a:r>
            <a:r>
              <a:rPr lang="en-US" sz="1200" dirty="0" smtClean="0">
                <a:solidFill>
                  <a:schemeClr val="tx1"/>
                </a:solidFill>
              </a:rPr>
              <a:t>[1:2048]</a:t>
            </a:r>
          </a:p>
        </p:txBody>
      </p:sp>
      <p:sp>
        <p:nvSpPr>
          <p:cNvPr id="13" name="Process 12"/>
          <p:cNvSpPr/>
          <p:nvPr/>
        </p:nvSpPr>
        <p:spPr>
          <a:xfrm rot="16200000">
            <a:off x="3059831" y="5013177"/>
            <a:ext cx="1656184" cy="504056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Column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OR-</a:t>
            </a:r>
            <a:r>
              <a:rPr lang="en-US" sz="1200" dirty="0" err="1" smtClean="0">
                <a:solidFill>
                  <a:schemeClr val="tx1"/>
                </a:solidFill>
              </a:rPr>
              <a:t>ing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Process 13"/>
          <p:cNvSpPr/>
          <p:nvPr/>
        </p:nvSpPr>
        <p:spPr>
          <a:xfrm rot="16200000">
            <a:off x="3734450" y="5058639"/>
            <a:ext cx="2133695" cy="314578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PixelOredHitReg</a:t>
            </a:r>
            <a:r>
              <a:rPr lang="en-US" sz="1200" dirty="0" smtClean="0">
                <a:solidFill>
                  <a:schemeClr val="tx1"/>
                </a:solidFill>
              </a:rPr>
              <a:t>[1:128+8]</a:t>
            </a:r>
          </a:p>
        </p:txBody>
      </p:sp>
      <p:sp>
        <p:nvSpPr>
          <p:cNvPr id="15" name="Process 14"/>
          <p:cNvSpPr/>
          <p:nvPr/>
        </p:nvSpPr>
        <p:spPr>
          <a:xfrm rot="16200000">
            <a:off x="3734449" y="2322335"/>
            <a:ext cx="2133695" cy="314578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PixelOredHitReg</a:t>
            </a:r>
            <a:r>
              <a:rPr lang="en-US" sz="1200" dirty="0" smtClean="0">
                <a:solidFill>
                  <a:schemeClr val="tx1"/>
                </a:solidFill>
              </a:rPr>
              <a:t>[1:128+8]</a:t>
            </a:r>
          </a:p>
        </p:txBody>
      </p:sp>
      <p:sp>
        <p:nvSpPr>
          <p:cNvPr id="19" name="Process 18"/>
          <p:cNvSpPr/>
          <p:nvPr/>
        </p:nvSpPr>
        <p:spPr>
          <a:xfrm rot="16200000">
            <a:off x="3059831" y="2276873"/>
            <a:ext cx="1656184" cy="504056"/>
          </a:xfrm>
          <a:prstGeom prst="flowChartProcess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Column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OR-</a:t>
            </a:r>
            <a:r>
              <a:rPr lang="en-US" sz="1200" dirty="0" err="1" smtClean="0">
                <a:solidFill>
                  <a:schemeClr val="tx1"/>
                </a:solidFill>
              </a:rPr>
              <a:t>ing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3275855" y="2420889"/>
            <a:ext cx="288032" cy="21602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3275855" y="5085185"/>
            <a:ext cx="288032" cy="21602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4283967" y="5085185"/>
            <a:ext cx="288032" cy="21602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4283967" y="2420889"/>
            <a:ext cx="288032" cy="21602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 rot="16983317">
            <a:off x="3569065" y="3675892"/>
            <a:ext cx="1656184" cy="14401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/>
          <p:cNvSpPr/>
          <p:nvPr/>
        </p:nvSpPr>
        <p:spPr>
          <a:xfrm>
            <a:off x="2915815" y="3356993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>
            <a:off x="2915815" y="6093297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>
            <a:off x="4716015" y="3356993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>
            <a:off x="4716015" y="6093297"/>
            <a:ext cx="202459" cy="202449"/>
          </a:xfrm>
          <a:prstGeom prst="triangle">
            <a:avLst/>
          </a:prstGeom>
          <a:solidFill>
            <a:schemeClr val="bg1">
              <a:alpha val="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355976" y="3068960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&lt;4&gt;</a:t>
            </a:r>
            <a:endParaRPr lang="en-US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4211960" y="2420888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32" name="TextBox 31"/>
          <p:cNvSpPr txBox="1"/>
          <p:nvPr/>
        </p:nvSpPr>
        <p:spPr>
          <a:xfrm>
            <a:off x="4139952" y="5085184"/>
            <a:ext cx="442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&lt;128&gt;</a:t>
            </a:r>
            <a:endParaRPr lang="en-US" sz="800" dirty="0"/>
          </a:p>
        </p:txBody>
      </p:sp>
      <p:sp>
        <p:nvSpPr>
          <p:cNvPr id="33" name="TextBox 32"/>
          <p:cNvSpPr txBox="1"/>
          <p:nvPr/>
        </p:nvSpPr>
        <p:spPr>
          <a:xfrm>
            <a:off x="4355976" y="4149080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&lt;4&gt;</a:t>
            </a:r>
            <a:endParaRPr lang="en-US" sz="800" dirty="0"/>
          </a:p>
        </p:txBody>
      </p:sp>
      <p:sp>
        <p:nvSpPr>
          <p:cNvPr id="34" name="Right Arrow 33"/>
          <p:cNvSpPr/>
          <p:nvPr/>
        </p:nvSpPr>
        <p:spPr>
          <a:xfrm rot="4429600">
            <a:off x="4188644" y="1275492"/>
            <a:ext cx="646267" cy="13701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355976" y="1268760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&lt;4&gt;</a:t>
            </a:r>
            <a:endParaRPr lang="en-US" sz="800" dirty="0"/>
          </a:p>
        </p:txBody>
      </p:sp>
      <p:sp>
        <p:nvSpPr>
          <p:cNvPr id="36" name="Right Arrow 35"/>
          <p:cNvSpPr/>
          <p:nvPr/>
        </p:nvSpPr>
        <p:spPr>
          <a:xfrm rot="16983317">
            <a:off x="4175014" y="6278984"/>
            <a:ext cx="634502" cy="13268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4355976" y="6237312"/>
            <a:ext cx="33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&lt;4&gt;</a:t>
            </a:r>
            <a:endParaRPr lang="en-US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3131840" y="5085184"/>
            <a:ext cx="4948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&lt;2048&gt;</a:t>
            </a:r>
            <a:endParaRPr lang="en-US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3203848" y="2420888"/>
            <a:ext cx="4948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&lt;2048&gt;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00166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and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6861"/>
            <a:ext cx="7931224" cy="511393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Provide prompt information from the tracker as to identify particles with transverse momentum higher than a given minimum (~2 </a:t>
            </a:r>
            <a:r>
              <a:rPr lang="en-US" dirty="0" err="1" smtClean="0"/>
              <a:t>Gev</a:t>
            </a:r>
            <a:r>
              <a:rPr lang="en-US" dirty="0" smtClean="0"/>
              <a:t>/c)</a:t>
            </a:r>
          </a:p>
          <a:p>
            <a:r>
              <a:rPr lang="en-US" dirty="0" smtClean="0"/>
              <a:t>Objective</a:t>
            </a:r>
          </a:p>
          <a:p>
            <a:pPr lvl="1"/>
            <a:r>
              <a:rPr lang="en-US" dirty="0" smtClean="0"/>
              <a:t>Equip part of the tracker (barrel and end-cap) with modules capable of identifying quickly stubs pointing outward at a sufficiently stiff radial direction</a:t>
            </a:r>
          </a:p>
          <a:p>
            <a:pPr lvl="1"/>
            <a:r>
              <a:rPr lang="en-US" dirty="0" smtClean="0"/>
              <a:t>Combine this info outside of the tracker to find full tracks </a:t>
            </a:r>
          </a:p>
          <a:p>
            <a:pPr lvl="1"/>
            <a:r>
              <a:rPr lang="en-US" dirty="0" smtClean="0"/>
              <a:t>Avoid having to read the whole tracker at each BX blindly</a:t>
            </a:r>
          </a:p>
          <a:p>
            <a:pPr lvl="1"/>
            <a:r>
              <a:rPr lang="en-US" dirty="0" smtClean="0"/>
              <a:t>Retain the obvious L1 storage </a:t>
            </a:r>
          </a:p>
          <a:p>
            <a:pPr lvl="1"/>
            <a:r>
              <a:rPr lang="en-US" dirty="0" smtClean="0"/>
              <a:t>Do all of the above with an affordable power consumption</a:t>
            </a:r>
          </a:p>
          <a:p>
            <a:r>
              <a:rPr lang="en-US" dirty="0" smtClean="0"/>
              <a:t>But: </a:t>
            </a:r>
            <a:endParaRPr lang="en-US" dirty="0"/>
          </a:p>
          <a:p>
            <a:pPr lvl="1"/>
            <a:r>
              <a:rPr lang="en-US" dirty="0" smtClean="0"/>
              <a:t>Cabling will have to be completely rearranged, both for power and opto</a:t>
            </a:r>
          </a:p>
          <a:p>
            <a:pPr lvl="1"/>
            <a:r>
              <a:rPr lang="en-US" dirty="0" smtClean="0"/>
              <a:t>L1 latency to increase by ~2x current value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94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14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1143000"/>
          </a:xfrm>
        </p:spPr>
        <p:txBody>
          <a:bodyPr/>
          <a:lstStyle/>
          <a:p>
            <a:r>
              <a:rPr lang="en-US" dirty="0" smtClean="0"/>
              <a:t>Hybrid strip-pixel Module Concept</a:t>
            </a:r>
            <a:endParaRPr lang="en-US" dirty="0"/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 dirty="0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0" name="TextBox 389"/>
          <p:cNvSpPr txBox="1"/>
          <p:nvPr/>
        </p:nvSpPr>
        <p:spPr>
          <a:xfrm>
            <a:off x="467544" y="4221088"/>
            <a:ext cx="80182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Use one layer of short strip: ~24 mm</a:t>
            </a:r>
            <a:br>
              <a:rPr lang="en-US" dirty="0" smtClean="0"/>
            </a:br>
            <a:r>
              <a:rPr lang="en-US" dirty="0" smtClean="0"/>
              <a:t>and one layer of ~1.5 mm long macro-pixels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 the pixelated layer, perform the OR of the pixels in the Z direction and use it as single strip in Z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/>
              <a:t>Coincidence of the two layers provides </a:t>
            </a:r>
            <a:r>
              <a:rPr lang="en-US" i="1" dirty="0" err="1" smtClean="0"/>
              <a:t>pT</a:t>
            </a:r>
            <a:r>
              <a:rPr lang="en-US" i="1" dirty="0" smtClean="0"/>
              <a:t> cut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/>
              <a:t>Pixel position provides Z coordinate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hickness: two sensors + Pixel strip RO + cooling interposer + hybrid sideways</a:t>
            </a:r>
            <a:endParaRPr lang="en-US" dirty="0"/>
          </a:p>
        </p:txBody>
      </p:sp>
      <p:pic>
        <p:nvPicPr>
          <p:cNvPr id="3" name="Picture 2" descr="Screen Shot 2011-10-30 at 9.21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8676456" cy="284144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339752" y="3861048"/>
            <a:ext cx="792088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Arrow Connector 300"/>
          <p:cNvCxnSpPr/>
          <p:nvPr/>
        </p:nvCxnSpPr>
        <p:spPr>
          <a:xfrm flipV="1">
            <a:off x="3131840" y="3717032"/>
            <a:ext cx="927720" cy="2964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051720" y="3645024"/>
            <a:ext cx="29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Z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4067944" y="3573016"/>
            <a:ext cx="30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f</a:t>
            </a:r>
            <a:endParaRPr lang="en-US" dirty="0">
              <a:solidFill>
                <a:srgbClr val="0000FF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93114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1-10-07 at 8.58.4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8280920" cy="4322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~5 x 10cm Hybrid </a:t>
            </a:r>
            <a:r>
              <a:rPr lang="en-US" dirty="0" smtClean="0"/>
              <a:t>Module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411760" y="2780928"/>
            <a:ext cx="4032448" cy="93610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0804754">
            <a:off x="5691422" y="2842438"/>
            <a:ext cx="6897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10 cm</a:t>
            </a:r>
            <a:endParaRPr lang="en-US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347864" y="2636912"/>
            <a:ext cx="1008112" cy="648072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355976" y="3284984"/>
            <a:ext cx="1152128" cy="72008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906883">
            <a:off x="4821588" y="3454874"/>
            <a:ext cx="74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2.5 cm</a:t>
            </a:r>
            <a:endParaRPr lang="en-US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814672">
            <a:off x="3814710" y="2800616"/>
            <a:ext cx="74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2.5 cm</a:t>
            </a:r>
            <a:endParaRPr lang="en-US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2195736" y="4581128"/>
            <a:ext cx="1008112" cy="648072"/>
          </a:xfrm>
          <a:prstGeom prst="straightConnector1">
            <a:avLst/>
          </a:prstGeom>
          <a:ln w="38100" cmpd="sng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203848" y="4941168"/>
            <a:ext cx="1008112" cy="296416"/>
          </a:xfrm>
          <a:prstGeom prst="straightConnector1">
            <a:avLst/>
          </a:prstGeom>
          <a:ln w="38100" cmpd="sng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07704" y="4509120"/>
            <a:ext cx="29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Z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23928" y="4941168"/>
            <a:ext cx="30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f</a:t>
            </a:r>
            <a:endParaRPr lang="en-US" dirty="0">
              <a:solidFill>
                <a:srgbClr val="FFFF00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47871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5796136" y="3429000"/>
            <a:ext cx="29288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Pix Sensor 250um</a:t>
            </a:r>
          </a:p>
          <a:p>
            <a:r>
              <a:rPr lang="en-US" sz="1000" dirty="0" smtClean="0"/>
              <a:t>C4 bumps 125 um</a:t>
            </a:r>
          </a:p>
          <a:p>
            <a:r>
              <a:rPr lang="en-US" sz="1000" dirty="0" smtClean="0"/>
              <a:t>Pix chip 250  um</a:t>
            </a:r>
          </a:p>
          <a:p>
            <a:r>
              <a:rPr lang="en-US" sz="1000" dirty="0" err="1" smtClean="0"/>
              <a:t>TPG+Carbon</a:t>
            </a:r>
            <a:r>
              <a:rPr lang="en-US" sz="1000" dirty="0" smtClean="0"/>
              <a:t> 600um</a:t>
            </a:r>
          </a:p>
          <a:p>
            <a:r>
              <a:rPr lang="en-US" sz="1000" dirty="0" smtClean="0"/>
              <a:t>                                        TPG / Substrate 900 um</a:t>
            </a:r>
          </a:p>
          <a:p>
            <a:r>
              <a:rPr lang="en-US" sz="1000" dirty="0" smtClean="0"/>
              <a:t>Strip Sensor 250 um</a:t>
            </a:r>
          </a:p>
          <a:p>
            <a:r>
              <a:rPr lang="en-US" sz="1000" dirty="0"/>
              <a:t> </a:t>
            </a:r>
            <a:r>
              <a:rPr lang="en-US" sz="1000" dirty="0" smtClean="0"/>
              <a:t>                                        Pixel ASIC on bumps (250 um)</a:t>
            </a:r>
          </a:p>
          <a:p>
            <a:endParaRPr lang="en-US" sz="1000" dirty="0"/>
          </a:p>
        </p:txBody>
      </p:sp>
      <p:sp>
        <p:nvSpPr>
          <p:cNvPr id="63" name="TextBox 62"/>
          <p:cNvSpPr txBox="1"/>
          <p:nvPr/>
        </p:nvSpPr>
        <p:spPr>
          <a:xfrm>
            <a:off x="323528" y="2708920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Substrate</a:t>
            </a:r>
            <a:endParaRPr lang="en-US" sz="1400" dirty="0"/>
          </a:p>
        </p:txBody>
      </p:sp>
      <p:cxnSp>
        <p:nvCxnSpPr>
          <p:cNvPr id="162" name="Straight Connector 161"/>
          <p:cNvCxnSpPr/>
          <p:nvPr/>
        </p:nvCxnSpPr>
        <p:spPr>
          <a:xfrm>
            <a:off x="1475656" y="1196752"/>
            <a:ext cx="5832648" cy="0"/>
          </a:xfrm>
          <a:prstGeom prst="line">
            <a:avLst/>
          </a:prstGeom>
          <a:ln w="6350" cmpd="sng">
            <a:solidFill>
              <a:srgbClr val="00009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3923928" y="1052736"/>
            <a:ext cx="82408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~ 48 mm</a:t>
            </a:r>
            <a:endParaRPr lang="en-US" sz="1400" dirty="0"/>
          </a:p>
        </p:txBody>
      </p:sp>
      <p:sp>
        <p:nvSpPr>
          <p:cNvPr id="157" name="Title 156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868362"/>
          </a:xfrm>
        </p:spPr>
        <p:txBody>
          <a:bodyPr/>
          <a:lstStyle/>
          <a:p>
            <a:r>
              <a:rPr lang="en-US" dirty="0" smtClean="0"/>
              <a:t>Simplified cross-section</a:t>
            </a:r>
            <a:endParaRPr lang="en-US" dirty="0"/>
          </a:p>
        </p:txBody>
      </p:sp>
      <p:sp>
        <p:nvSpPr>
          <p:cNvPr id="137" name="Footer Placeholder 1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136" name="Slide Number Placeholder 1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8</a:t>
            </a:fld>
            <a:endParaRPr lang="en-US"/>
          </a:p>
        </p:txBody>
      </p:sp>
      <p:cxnSp>
        <p:nvCxnSpPr>
          <p:cNvPr id="184" name="Straight Arrow Connector 183"/>
          <p:cNvCxnSpPr/>
          <p:nvPr/>
        </p:nvCxnSpPr>
        <p:spPr>
          <a:xfrm>
            <a:off x="107504" y="3140968"/>
            <a:ext cx="609600" cy="158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TextBox 184"/>
          <p:cNvSpPr txBox="1"/>
          <p:nvPr/>
        </p:nvSpPr>
        <p:spPr>
          <a:xfrm>
            <a:off x="467544" y="3140968"/>
            <a:ext cx="2551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ymbol" charset="2"/>
                <a:cs typeface="Symbol" charset="2"/>
              </a:rPr>
              <a:t>Z </a:t>
            </a:r>
          </a:p>
        </p:txBody>
      </p:sp>
      <p:cxnSp>
        <p:nvCxnSpPr>
          <p:cNvPr id="186" name="Straight Arrow Connector 185"/>
          <p:cNvCxnSpPr/>
          <p:nvPr/>
        </p:nvCxnSpPr>
        <p:spPr>
          <a:xfrm rot="5400000" flipH="1" flipV="1">
            <a:off x="-158402" y="2873474"/>
            <a:ext cx="533400" cy="158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339752" y="1628800"/>
            <a:ext cx="104737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Strip sensor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39752" y="2780928"/>
            <a:ext cx="1061133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Pixel Sensor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08304" y="2924944"/>
            <a:ext cx="1192003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MacroPixel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ASIC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52320" y="1340768"/>
            <a:ext cx="1164802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Short Strip ASIC</a:t>
            </a:r>
          </a:p>
        </p:txBody>
      </p:sp>
      <p:cxnSp>
        <p:nvCxnSpPr>
          <p:cNvPr id="44" name="Straight Arrow Connector 43"/>
          <p:cNvCxnSpPr>
            <a:endCxn id="71" idx="2"/>
          </p:cNvCxnSpPr>
          <p:nvPr/>
        </p:nvCxnSpPr>
        <p:spPr>
          <a:xfrm flipH="1">
            <a:off x="7920372" y="1628800"/>
            <a:ext cx="612070" cy="216023"/>
          </a:xfrm>
          <a:prstGeom prst="straightConnector1">
            <a:avLst/>
          </a:prstGeom>
          <a:ln w="952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Content Placeholder 5"/>
          <p:cNvSpPr txBox="1">
            <a:spLocks/>
          </p:cNvSpPr>
          <p:nvPr/>
        </p:nvSpPr>
        <p:spPr>
          <a:xfrm>
            <a:off x="899592" y="3645024"/>
            <a:ext cx="5085000" cy="26366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Advantages of this solution: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Wire bonding and simple C4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All silicon stack (no substrate under Sensor)</a:t>
            </a:r>
          </a:p>
          <a:p>
            <a:pPr lvl="2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Low mass (cooling) interposer</a:t>
            </a:r>
          </a:p>
          <a:p>
            <a:pPr lvl="2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No substrate-Si CTE mismatch problem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7504" y="2708920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j-lt"/>
                <a:cs typeface="Symbol" charset="2"/>
              </a:rPr>
              <a:t>R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475656" y="1916832"/>
            <a:ext cx="5793863" cy="13412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475656" y="2708920"/>
            <a:ext cx="5830675" cy="11855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6516216" y="2060848"/>
            <a:ext cx="764906" cy="144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7308304" y="2060848"/>
            <a:ext cx="1296144" cy="144016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8000"/>
                </a:solidFill>
              </a:ln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115616" y="2204864"/>
            <a:ext cx="6624736" cy="21602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 flipV="1">
            <a:off x="4499992" y="2420886"/>
            <a:ext cx="2952328" cy="1440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2915816" y="2564904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3923928" y="2564904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6876256" y="2564904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5940152" y="2564904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4825609" y="2564900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7639201" y="1993183"/>
            <a:ext cx="83048" cy="7377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Oval 67"/>
          <p:cNvSpPr/>
          <p:nvPr/>
        </p:nvSpPr>
        <p:spPr>
          <a:xfrm>
            <a:off x="7956376" y="1988840"/>
            <a:ext cx="83048" cy="7377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Oval 69"/>
          <p:cNvSpPr/>
          <p:nvPr/>
        </p:nvSpPr>
        <p:spPr>
          <a:xfrm>
            <a:off x="8172761" y="1984173"/>
            <a:ext cx="83048" cy="7377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 flipV="1">
            <a:off x="7596336" y="1844823"/>
            <a:ext cx="648072" cy="1246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7452320" y="2187190"/>
            <a:ext cx="427777" cy="442231"/>
          </a:xfrm>
          <a:custGeom>
            <a:avLst/>
            <a:gdLst>
              <a:gd name="connsiteX0" fmla="*/ 0 w 297398"/>
              <a:gd name="connsiteY0" fmla="*/ 385800 h 442231"/>
              <a:gd name="connsiteX1" fmla="*/ 200945 w 297398"/>
              <a:gd name="connsiteY1" fmla="*/ 409912 h 442231"/>
              <a:gd name="connsiteX2" fmla="*/ 297398 w 297398"/>
              <a:gd name="connsiteY2" fmla="*/ 0 h 44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398" h="442231">
                <a:moveTo>
                  <a:pt x="0" y="385800"/>
                </a:moveTo>
                <a:cubicBezTo>
                  <a:pt x="75689" y="430006"/>
                  <a:pt x="151379" y="474212"/>
                  <a:pt x="200945" y="409912"/>
                </a:cubicBezTo>
                <a:cubicBezTo>
                  <a:pt x="250511" y="345612"/>
                  <a:pt x="273954" y="172806"/>
                  <a:pt x="297398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7172771" y="1841734"/>
            <a:ext cx="361701" cy="216856"/>
          </a:xfrm>
          <a:custGeom>
            <a:avLst/>
            <a:gdLst>
              <a:gd name="connsiteX0" fmla="*/ 0 w 361701"/>
              <a:gd name="connsiteY0" fmla="*/ 64143 h 216856"/>
              <a:gd name="connsiteX1" fmla="*/ 208983 w 361701"/>
              <a:gd name="connsiteY1" fmla="*/ 7880 h 216856"/>
              <a:gd name="connsiteX2" fmla="*/ 361701 w 361701"/>
              <a:gd name="connsiteY2" fmla="*/ 216856 h 21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701" h="216856">
                <a:moveTo>
                  <a:pt x="0" y="64143"/>
                </a:moveTo>
                <a:cubicBezTo>
                  <a:pt x="74350" y="23285"/>
                  <a:pt x="148700" y="-17572"/>
                  <a:pt x="208983" y="7880"/>
                </a:cubicBezTo>
                <a:cubicBezTo>
                  <a:pt x="269267" y="33332"/>
                  <a:pt x="361701" y="216856"/>
                  <a:pt x="361701" y="216856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7956376" y="2204864"/>
            <a:ext cx="648072" cy="21602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Arrow Connector 75"/>
          <p:cNvCxnSpPr/>
          <p:nvPr/>
        </p:nvCxnSpPr>
        <p:spPr>
          <a:xfrm flipH="1" flipV="1">
            <a:off x="7308305" y="2564904"/>
            <a:ext cx="360039" cy="432048"/>
          </a:xfrm>
          <a:prstGeom prst="straightConnector1">
            <a:avLst/>
          </a:prstGeom>
          <a:ln w="952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588224" y="2132856"/>
            <a:ext cx="648072" cy="24622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Cooling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 flipV="1">
            <a:off x="1331640" y="2420888"/>
            <a:ext cx="3096344" cy="1440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691680" y="2564904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79512" y="2060848"/>
            <a:ext cx="1296144" cy="144016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8000"/>
                </a:solidFill>
              </a:ln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75656" y="2060848"/>
            <a:ext cx="764906" cy="144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 flipV="1">
            <a:off x="539552" y="1844823"/>
            <a:ext cx="648072" cy="1246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68695" y="1984497"/>
            <a:ext cx="83048" cy="7377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/>
          <p:cNvSpPr/>
          <p:nvPr/>
        </p:nvSpPr>
        <p:spPr>
          <a:xfrm>
            <a:off x="1078777" y="1980154"/>
            <a:ext cx="83048" cy="7377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785080" y="1979830"/>
            <a:ext cx="83048" cy="7377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179512" y="2204864"/>
            <a:ext cx="648072" cy="21602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 flipH="1">
            <a:off x="971600" y="2204864"/>
            <a:ext cx="427777" cy="442231"/>
          </a:xfrm>
          <a:custGeom>
            <a:avLst/>
            <a:gdLst>
              <a:gd name="connsiteX0" fmla="*/ 0 w 297398"/>
              <a:gd name="connsiteY0" fmla="*/ 385800 h 442231"/>
              <a:gd name="connsiteX1" fmla="*/ 200945 w 297398"/>
              <a:gd name="connsiteY1" fmla="*/ 409912 h 442231"/>
              <a:gd name="connsiteX2" fmla="*/ 297398 w 297398"/>
              <a:gd name="connsiteY2" fmla="*/ 0 h 44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398" h="442231">
                <a:moveTo>
                  <a:pt x="0" y="385800"/>
                </a:moveTo>
                <a:cubicBezTo>
                  <a:pt x="75689" y="430006"/>
                  <a:pt x="151379" y="474212"/>
                  <a:pt x="200945" y="409912"/>
                </a:cubicBezTo>
                <a:cubicBezTo>
                  <a:pt x="250511" y="345612"/>
                  <a:pt x="273954" y="172806"/>
                  <a:pt x="297398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 flipH="1">
            <a:off x="1259632" y="1844824"/>
            <a:ext cx="361701" cy="216856"/>
          </a:xfrm>
          <a:custGeom>
            <a:avLst/>
            <a:gdLst>
              <a:gd name="connsiteX0" fmla="*/ 0 w 361701"/>
              <a:gd name="connsiteY0" fmla="*/ 64143 h 216856"/>
              <a:gd name="connsiteX1" fmla="*/ 208983 w 361701"/>
              <a:gd name="connsiteY1" fmla="*/ 7880 h 216856"/>
              <a:gd name="connsiteX2" fmla="*/ 361701 w 361701"/>
              <a:gd name="connsiteY2" fmla="*/ 216856 h 21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701" h="216856">
                <a:moveTo>
                  <a:pt x="0" y="64143"/>
                </a:moveTo>
                <a:cubicBezTo>
                  <a:pt x="74350" y="23285"/>
                  <a:pt x="148700" y="-17572"/>
                  <a:pt x="208983" y="7880"/>
                </a:cubicBezTo>
                <a:cubicBezTo>
                  <a:pt x="269267" y="33332"/>
                  <a:pt x="361701" y="216856"/>
                  <a:pt x="361701" y="216856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Arrow Connector 76"/>
          <p:cNvCxnSpPr/>
          <p:nvPr/>
        </p:nvCxnSpPr>
        <p:spPr>
          <a:xfrm flipH="1" flipV="1">
            <a:off x="539553" y="2132856"/>
            <a:ext cx="72007" cy="648072"/>
          </a:xfrm>
          <a:prstGeom prst="straightConnector1">
            <a:avLst/>
          </a:prstGeom>
          <a:ln w="952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A. Marchioro - CMS Upg, Nov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5728-DEFE-5F4B-A02C-C7397901CF1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56"/>
          <p:cNvSpPr txBox="1">
            <a:spLocks/>
          </p:cNvSpPr>
          <p:nvPr/>
        </p:nvSpPr>
        <p:spPr>
          <a:xfrm>
            <a:off x="0" y="0"/>
            <a:ext cx="8820472" cy="91298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Possible ROD assembly </a:t>
            </a:r>
            <a:r>
              <a:rPr lang="en-US" sz="1600" dirty="0" smtClean="0"/>
              <a:t>(with invisible mechanics, sorry Hans, </a:t>
            </a:r>
            <a:r>
              <a:rPr lang="en-US" sz="1600" dirty="0" err="1" smtClean="0"/>
              <a:t>Antti</a:t>
            </a:r>
            <a:r>
              <a:rPr lang="en-US" sz="1600" dirty="0" smtClean="0"/>
              <a:t>…)</a:t>
            </a:r>
            <a:endParaRPr lang="en-US" sz="1600" dirty="0"/>
          </a:p>
        </p:txBody>
      </p:sp>
      <p:pic>
        <p:nvPicPr>
          <p:cNvPr id="5" name="Picture 4" descr="Screen shot 2011-10-12 at 5.02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8" y="980727"/>
            <a:ext cx="8642227" cy="4622895"/>
          </a:xfrm>
          <a:prstGeom prst="rect">
            <a:avLst/>
          </a:prstGeom>
        </p:spPr>
      </p:pic>
      <p:pic>
        <p:nvPicPr>
          <p:cNvPr id="9" name="Picture 8" descr="Screen shot 2011-10-12 at 5.03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877272"/>
            <a:ext cx="4499992" cy="56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17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15035</TotalTime>
  <Words>2320</Words>
  <Application>Microsoft Macintosh PowerPoint</Application>
  <PresentationFormat>On-screen Show (4:3)</PresentationFormat>
  <Paragraphs>694</Paragraphs>
  <Slides>37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Adjacency</vt:lpstr>
      <vt:lpstr>Worksheet</vt:lpstr>
      <vt:lpstr>Progress on module with hybrid architecture for track triggering</vt:lpstr>
      <vt:lpstr>Acknowledgements</vt:lpstr>
      <vt:lpstr>Outline</vt:lpstr>
      <vt:lpstr>Motivation and objectives</vt:lpstr>
      <vt:lpstr>Module</vt:lpstr>
      <vt:lpstr>Hybrid strip-pixel Module Concept</vt:lpstr>
      <vt:lpstr>~5 x 10cm Hybrid Module</vt:lpstr>
      <vt:lpstr>Simplified cross-section</vt:lpstr>
      <vt:lpstr>PowerPoint Presentation</vt:lpstr>
      <vt:lpstr>Material Estimate (at h = 0)</vt:lpstr>
      <vt:lpstr>MPA ASIC</vt:lpstr>
      <vt:lpstr>Macro-Pixel-ASIC global floorplan</vt:lpstr>
      <vt:lpstr>Module functional block diagram</vt:lpstr>
      <vt:lpstr>MPixel ASIC: more details</vt:lpstr>
      <vt:lpstr>PowerPoint Presentation</vt:lpstr>
      <vt:lpstr>Alternative: Star Scheme</vt:lpstr>
      <vt:lpstr>Hybrid Module Power objectives</vt:lpstr>
      <vt:lpstr>MPA Details</vt:lpstr>
      <vt:lpstr>Present functionality</vt:lpstr>
      <vt:lpstr>MPA chip-to-chip connectivity mapping</vt:lpstr>
      <vt:lpstr>Strips to pixel connectivity mapping</vt:lpstr>
      <vt:lpstr>Trigger (coincidence) generation</vt:lpstr>
      <vt:lpstr>Event Formatting</vt:lpstr>
      <vt:lpstr>Event assembly on module</vt:lpstr>
      <vt:lpstr>Data Collection on module</vt:lpstr>
      <vt:lpstr>Event Format during Building</vt:lpstr>
      <vt:lpstr>Simplified event building sequence</vt:lpstr>
      <vt:lpstr>PowerPoint Presentation</vt:lpstr>
      <vt:lpstr>MPA to MPA Event Building</vt:lpstr>
      <vt:lpstr>Conclusions</vt:lpstr>
      <vt:lpstr>Status and Plans</vt:lpstr>
      <vt:lpstr>Critical technologies</vt:lpstr>
      <vt:lpstr>Spares</vt:lpstr>
      <vt:lpstr>What the LP-GBT could be</vt:lpstr>
      <vt:lpstr>PowerPoint Presentation</vt:lpstr>
      <vt:lpstr>Pixel Logic details</vt:lpstr>
      <vt:lpstr>Pixel to pixel pipeline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Alessandro Marchioro</dc:creator>
  <cp:lastModifiedBy>Alessandro Marchioro</cp:lastModifiedBy>
  <cp:revision>405</cp:revision>
  <cp:lastPrinted>2011-10-07T07:26:52Z</cp:lastPrinted>
  <dcterms:created xsi:type="dcterms:W3CDTF">2010-02-04T04:12:24Z</dcterms:created>
  <dcterms:modified xsi:type="dcterms:W3CDTF">2011-11-07T17:51:42Z</dcterms:modified>
</cp:coreProperties>
</file>