
<file path=[Content_Types].xml><?xml version="1.0" encoding="utf-8"?>
<Types xmlns="http://schemas.openxmlformats.org/package/2006/content-types">
  <Default Extension="tmp" ContentType="image/png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92" r:id="rId1"/>
  </p:sldMasterIdLst>
  <p:notesMasterIdLst>
    <p:notesMasterId r:id="rId18"/>
  </p:notesMasterIdLst>
  <p:handoutMasterIdLst>
    <p:handoutMasterId r:id="rId19"/>
  </p:handoutMasterIdLst>
  <p:sldIdLst>
    <p:sldId id="362" r:id="rId2"/>
    <p:sldId id="321" r:id="rId3"/>
    <p:sldId id="375" r:id="rId4"/>
    <p:sldId id="334" r:id="rId5"/>
    <p:sldId id="319" r:id="rId6"/>
    <p:sldId id="349" r:id="rId7"/>
    <p:sldId id="351" r:id="rId8"/>
    <p:sldId id="364" r:id="rId9"/>
    <p:sldId id="366" r:id="rId10"/>
    <p:sldId id="363" r:id="rId11"/>
    <p:sldId id="365" r:id="rId12"/>
    <p:sldId id="367" r:id="rId13"/>
    <p:sldId id="368" r:id="rId14"/>
    <p:sldId id="369" r:id="rId15"/>
    <p:sldId id="370" r:id="rId16"/>
    <p:sldId id="37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AB9"/>
    <a:srgbClr val="00FFFF"/>
    <a:srgbClr val="FF3300"/>
    <a:srgbClr val="669900"/>
    <a:srgbClr val="0270E8"/>
    <a:srgbClr val="0374B9"/>
    <a:srgbClr val="0D6997"/>
    <a:srgbClr val="99FF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3" autoAdjust="0"/>
    <p:restoredTop sz="94522" autoAdjust="0"/>
  </p:normalViewPr>
  <p:slideViewPr>
    <p:cSldViewPr>
      <p:cViewPr varScale="1">
        <p:scale>
          <a:sx n="87" d="100"/>
          <a:sy n="87" d="100"/>
        </p:scale>
        <p:origin x="-15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44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90A4296-3E4C-44FB-9990-9ADB0B2349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11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0DCD58BC-A946-43CD-B194-00467338B3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15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05327-811F-4593-86E5-2A86163A6B1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50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F26D0-8AF3-4795-875F-0CDF7D060BD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10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21F96-F4DC-4E82-B9A2-E252F1034F1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733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18A2E-B177-4489-9F16-2D760CB1615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80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4EE1B-EE19-401B-BA05-5465E4F2BA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310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7AC65-F3F8-4EF6-9615-78C93C12939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764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9C839-77E5-4E57-8FEC-AAEFD606905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954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EABC1-D14F-402A-96BF-C372F77C85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421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7E582-FD83-4872-B3FD-EA70813B6C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09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19AB5-203E-4A8F-8070-FFD1AE8B8A8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66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17530-5A04-4B9A-8BCF-D0FDC1CB844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3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25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325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325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C8F5E73F-69A9-44A3-996C-46A207BA303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Phase II </a:t>
            </a:r>
            <a:r>
              <a:rPr lang="fr-CH" dirty="0" err="1" smtClean="0"/>
              <a:t>Tracker</a:t>
            </a:r>
            <a:r>
              <a:rPr lang="fr-CH" dirty="0" smtClean="0"/>
              <a:t> </a:t>
            </a:r>
            <a:r>
              <a:rPr lang="fr-CH" dirty="0" err="1" smtClean="0"/>
              <a:t>Electronics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 smtClean="0"/>
              <a:t>Status</a:t>
            </a:r>
            <a:r>
              <a:rPr lang="fr-CH" dirty="0" smtClean="0"/>
              <a:t> of System </a:t>
            </a:r>
            <a:r>
              <a:rPr lang="fr-CH" dirty="0" err="1" smtClean="0"/>
              <a:t>Development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5327-811F-4593-86E5-2A86163A6B13}" type="slidenum">
              <a:rPr lang="en-GB" smtClean="0"/>
              <a:pPr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5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/>
              <a:t>A </a:t>
            </a:r>
            <a:r>
              <a:rPr lang="fr-CH" sz="3200" dirty="0" err="1"/>
              <a:t>clear</a:t>
            </a:r>
            <a:r>
              <a:rPr lang="fr-CH" sz="3200" dirty="0"/>
              <a:t> vision, but a lot of </a:t>
            </a:r>
            <a:r>
              <a:rPr lang="fr-CH" sz="3200" dirty="0" err="1"/>
              <a:t>work</a:t>
            </a:r>
            <a:r>
              <a:rPr lang="fr-CH" sz="3200" dirty="0"/>
              <a:t> </a:t>
            </a:r>
            <a:r>
              <a:rPr lang="fr-CH" sz="3200" dirty="0" err="1"/>
              <a:t>ahead</a:t>
            </a:r>
            <a:r>
              <a:rPr lang="fr-CH" sz="3200" dirty="0"/>
              <a:t>!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fr-CH" sz="3200" dirty="0" err="1" smtClean="0"/>
              <a:t>From</a:t>
            </a:r>
            <a:r>
              <a:rPr lang="fr-CH" sz="3200" dirty="0" smtClean="0"/>
              <a:t> </a:t>
            </a:r>
            <a:r>
              <a:rPr lang="fr-CH" sz="3200" dirty="0" err="1" smtClean="0"/>
              <a:t>dream</a:t>
            </a:r>
            <a:r>
              <a:rPr lang="fr-CH" sz="3200" dirty="0" smtClean="0"/>
              <a:t> to reality</a:t>
            </a:r>
            <a:endParaRPr lang="en-GB" sz="3200" dirty="0"/>
          </a:p>
        </p:txBody>
      </p:sp>
      <p:pic>
        <p:nvPicPr>
          <p:cNvPr id="7" name="Content Placeholder 6" descr="AXONO (2) - Windows Photo View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" t="13890" r="1325" b="13293"/>
          <a:stretch/>
        </p:blipFill>
        <p:spPr>
          <a:xfrm>
            <a:off x="3352800" y="2228851"/>
            <a:ext cx="5772150" cy="32956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9" descr="Sketch-PTstrips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" t="2285" r="1233" b="2625"/>
          <a:stretch/>
        </p:blipFill>
        <p:spPr bwMode="auto">
          <a:xfrm>
            <a:off x="76200" y="1981200"/>
            <a:ext cx="3276600" cy="1890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H="1">
            <a:off x="2819400" y="1447800"/>
            <a:ext cx="13716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5867400" y="1447800"/>
            <a:ext cx="4572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8845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533400" y="1295400"/>
            <a:ext cx="8382000" cy="43434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56355" name="TextBox 127"/>
          <p:cNvSpPr txBox="1">
            <a:spLocks noChangeArrowheads="1"/>
          </p:cNvSpPr>
          <p:nvPr/>
        </p:nvSpPr>
        <p:spPr bwMode="auto">
          <a:xfrm>
            <a:off x="7435850" y="5229225"/>
            <a:ext cx="147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u="sng">
                <a:ea typeface="ＭＳ Ｐゴシック" pitchFamily="34" charset="-128"/>
              </a:rPr>
              <a:t>2S-Pt Hybrid</a:t>
            </a: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2286000" y="1371600"/>
            <a:ext cx="2133600" cy="4224338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6368" name="Text Box 16"/>
          <p:cNvSpPr txBox="1">
            <a:spLocks noChangeArrowheads="1"/>
          </p:cNvSpPr>
          <p:nvPr/>
        </p:nvSpPr>
        <p:spPr bwMode="auto">
          <a:xfrm>
            <a:off x="2438400" y="3124200"/>
            <a:ext cx="192418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 dirty="0"/>
              <a:t>Concentrator &amp; </a:t>
            </a:r>
            <a:r>
              <a:rPr lang="en-GB" sz="1200" dirty="0" smtClean="0"/>
              <a:t>Controller</a:t>
            </a:r>
            <a:endParaRPr lang="en-GB" sz="1200" dirty="0"/>
          </a:p>
        </p:txBody>
      </p:sp>
      <p:cxnSp>
        <p:nvCxnSpPr>
          <p:cNvPr id="125" name="Straight Connector 124"/>
          <p:cNvCxnSpPr>
            <a:cxnSpLocks noChangeShapeType="1"/>
          </p:cNvCxnSpPr>
          <p:nvPr/>
        </p:nvCxnSpPr>
        <p:spPr bwMode="auto">
          <a:xfrm>
            <a:off x="1371600" y="1571625"/>
            <a:ext cx="914400" cy="0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2" name="Straight Connector 124"/>
          <p:cNvCxnSpPr>
            <a:cxnSpLocks noChangeShapeType="1"/>
          </p:cNvCxnSpPr>
          <p:nvPr/>
        </p:nvCxnSpPr>
        <p:spPr bwMode="auto">
          <a:xfrm>
            <a:off x="1371600" y="1828800"/>
            <a:ext cx="9144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27" name="Straight Connector 126"/>
          <p:cNvCxnSpPr>
            <a:cxnSpLocks noChangeShapeType="1"/>
          </p:cNvCxnSpPr>
          <p:nvPr/>
        </p:nvCxnSpPr>
        <p:spPr bwMode="auto">
          <a:xfrm>
            <a:off x="1371600" y="2362200"/>
            <a:ext cx="903288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3" name="Straight Connector 124"/>
          <p:cNvCxnSpPr>
            <a:cxnSpLocks noChangeShapeType="1"/>
          </p:cNvCxnSpPr>
          <p:nvPr/>
        </p:nvCxnSpPr>
        <p:spPr bwMode="auto">
          <a:xfrm>
            <a:off x="1447800" y="1828800"/>
            <a:ext cx="8382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56373" name="Text Box 21"/>
          <p:cNvSpPr txBox="1">
            <a:spLocks noChangeArrowheads="1"/>
          </p:cNvSpPr>
          <p:nvPr/>
        </p:nvSpPr>
        <p:spPr bwMode="auto">
          <a:xfrm>
            <a:off x="1588652" y="2133600"/>
            <a:ext cx="7524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/>
              <a:t>8x40Mbps</a:t>
            </a:r>
          </a:p>
        </p:txBody>
      </p:sp>
      <p:sp>
        <p:nvSpPr>
          <p:cNvPr id="356374" name="Text Box 22"/>
          <p:cNvSpPr txBox="1">
            <a:spLocks noChangeArrowheads="1"/>
          </p:cNvSpPr>
          <p:nvPr/>
        </p:nvSpPr>
        <p:spPr bwMode="auto">
          <a:xfrm>
            <a:off x="1524000" y="1371600"/>
            <a:ext cx="56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40MHz</a:t>
            </a:r>
          </a:p>
        </p:txBody>
      </p:sp>
      <p:sp>
        <p:nvSpPr>
          <p:cNvPr id="356378" name="Text Box 26"/>
          <p:cNvSpPr txBox="1">
            <a:spLocks noChangeArrowheads="1"/>
          </p:cNvSpPr>
          <p:nvPr/>
        </p:nvSpPr>
        <p:spPr bwMode="auto">
          <a:xfrm>
            <a:off x="1524000" y="1600200"/>
            <a:ext cx="6238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40MBps</a:t>
            </a:r>
          </a:p>
        </p:txBody>
      </p:sp>
      <p:sp>
        <p:nvSpPr>
          <p:cNvPr id="356379" name="Text Box 27"/>
          <p:cNvSpPr txBox="1">
            <a:spLocks noChangeArrowheads="1"/>
          </p:cNvSpPr>
          <p:nvPr/>
        </p:nvSpPr>
        <p:spPr bwMode="auto">
          <a:xfrm>
            <a:off x="1295400" y="1600200"/>
            <a:ext cx="25519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sz="1000" dirty="0"/>
              <a:t>4</a:t>
            </a:r>
            <a:endParaRPr lang="en-GB" sz="1000" dirty="0"/>
          </a:p>
        </p:txBody>
      </p:sp>
      <p:sp>
        <p:nvSpPr>
          <p:cNvPr id="356380" name="Line 28"/>
          <p:cNvSpPr>
            <a:spLocks noChangeShapeType="1"/>
          </p:cNvSpPr>
          <p:nvPr/>
        </p:nvSpPr>
        <p:spPr bwMode="auto">
          <a:xfrm flipH="1">
            <a:off x="1447800" y="17526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11" name="Text Box 59"/>
          <p:cNvSpPr txBox="1">
            <a:spLocks noChangeArrowheads="1"/>
          </p:cNvSpPr>
          <p:nvPr/>
        </p:nvSpPr>
        <p:spPr bwMode="auto">
          <a:xfrm>
            <a:off x="1447800" y="2514600"/>
            <a:ext cx="89319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8x4x80Mbps</a:t>
            </a:r>
            <a:endParaRPr lang="en-GB" sz="1000" dirty="0"/>
          </a:p>
        </p:txBody>
      </p:sp>
      <p:sp>
        <p:nvSpPr>
          <p:cNvPr id="356413" name="Line 61"/>
          <p:cNvSpPr>
            <a:spLocks noChangeShapeType="1"/>
          </p:cNvSpPr>
          <p:nvPr/>
        </p:nvSpPr>
        <p:spPr bwMode="auto">
          <a:xfrm flipH="1" flipV="1">
            <a:off x="1371600" y="3886200"/>
            <a:ext cx="914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15" name="Text Box 63"/>
          <p:cNvSpPr txBox="1">
            <a:spLocks noChangeArrowheads="1"/>
          </p:cNvSpPr>
          <p:nvPr/>
        </p:nvSpPr>
        <p:spPr bwMode="auto">
          <a:xfrm>
            <a:off x="2362200" y="3733800"/>
            <a:ext cx="1066800" cy="73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000" dirty="0" smtClean="0"/>
              <a:t>I2C</a:t>
            </a:r>
          </a:p>
          <a:p>
            <a:r>
              <a:rPr lang="fr-CH" sz="1000" i="1" dirty="0" smtClean="0"/>
              <a:t>2 </a:t>
            </a:r>
            <a:r>
              <a:rPr lang="fr-CH" sz="1000" i="1" dirty="0" err="1" smtClean="0"/>
              <a:t>lines</a:t>
            </a:r>
            <a:r>
              <a:rPr lang="fr-CH" sz="1000" i="1" dirty="0" smtClean="0"/>
              <a:t> to/</a:t>
            </a:r>
            <a:r>
              <a:rPr lang="fr-CH" sz="1000" i="1" dirty="0" err="1" smtClean="0"/>
              <a:t>from</a:t>
            </a:r>
            <a:r>
              <a:rPr lang="fr-CH" sz="1000" i="1" dirty="0" smtClean="0"/>
              <a:t> all </a:t>
            </a:r>
            <a:r>
              <a:rPr lang="fr-CH" sz="1000" i="1" dirty="0" err="1" smtClean="0"/>
              <a:t>CBCs</a:t>
            </a:r>
            <a:endParaRPr lang="en-GB" sz="1000" i="1" dirty="0"/>
          </a:p>
          <a:p>
            <a:endParaRPr lang="en-GB" sz="10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81625" y="1952625"/>
            <a:ext cx="2085975" cy="14097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38950" y="2379663"/>
            <a:ext cx="628650" cy="3206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72150" y="2171700"/>
            <a:ext cx="681038" cy="158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2"/>
            <a:endCxn id="111" idx="0"/>
          </p:cNvCxnSpPr>
          <p:nvPr/>
        </p:nvCxnSpPr>
        <p:spPr>
          <a:xfrm rot="5400000">
            <a:off x="6917531" y="2936082"/>
            <a:ext cx="471487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apezoid 88"/>
          <p:cNvSpPr>
            <a:spLocks noChangeArrowheads="1"/>
          </p:cNvSpPr>
          <p:nvPr/>
        </p:nvSpPr>
        <p:spPr bwMode="auto">
          <a:xfrm rot="-5400000">
            <a:off x="6189663" y="2185987"/>
            <a:ext cx="465138" cy="207963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algn="ctr" eaLnBrk="1" hangingPunct="1"/>
            <a:endParaRPr lang="en-GB" sz="14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6" name="Trapezoid 95"/>
          <p:cNvSpPr>
            <a:spLocks noChangeArrowheads="1"/>
          </p:cNvSpPr>
          <p:nvPr/>
        </p:nvSpPr>
        <p:spPr bwMode="auto">
          <a:xfrm rot="5400000" flipH="1">
            <a:off x="6189663" y="2686050"/>
            <a:ext cx="465137" cy="207963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rot="10800000" vert="eaVert" anchor="ctr"/>
          <a:lstStyle/>
          <a:p>
            <a:pPr algn="ctr" eaLnBrk="1" hangingPunct="1"/>
            <a:endParaRPr lang="en-GB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6161088" y="2736850"/>
            <a:ext cx="157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6161088" y="2951163"/>
            <a:ext cx="157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cxnSpLocks noChangeShapeType="1"/>
          </p:cNvCxnSpPr>
          <p:nvPr/>
        </p:nvCxnSpPr>
        <p:spPr bwMode="auto">
          <a:xfrm rot="5400000">
            <a:off x="6142037" y="2843213"/>
            <a:ext cx="142875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39" name="Straight Arrow Connector 138"/>
          <p:cNvCxnSpPr/>
          <p:nvPr/>
        </p:nvCxnSpPr>
        <p:spPr>
          <a:xfrm>
            <a:off x="6161088" y="2414588"/>
            <a:ext cx="157162" cy="1587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cxnSpLocks noChangeShapeType="1"/>
          </p:cNvCxnSpPr>
          <p:nvPr/>
        </p:nvCxnSpPr>
        <p:spPr bwMode="auto">
          <a:xfrm rot="5400000">
            <a:off x="6142037" y="2271713"/>
            <a:ext cx="142875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44" name="Elbow Connector 143"/>
          <p:cNvCxnSpPr>
            <a:endCxn id="89" idx="2"/>
          </p:cNvCxnSpPr>
          <p:nvPr/>
        </p:nvCxnSpPr>
        <p:spPr>
          <a:xfrm rot="10800000">
            <a:off x="6527800" y="2292350"/>
            <a:ext cx="312738" cy="203200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43"/>
          <p:cNvCxnSpPr>
            <a:endCxn id="96" idx="0"/>
          </p:cNvCxnSpPr>
          <p:nvPr/>
        </p:nvCxnSpPr>
        <p:spPr>
          <a:xfrm rot="10800000" flipV="1">
            <a:off x="6529388" y="2603500"/>
            <a:ext cx="312737" cy="188913"/>
          </a:xfrm>
          <a:prstGeom prst="bentConnector3">
            <a:avLst>
              <a:gd name="adj1" fmla="val 50000"/>
            </a:avLst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flipV="1">
            <a:off x="6051550" y="2636838"/>
            <a:ext cx="26511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>
            <a:spLocks noChangeArrowheads="1"/>
          </p:cNvSpPr>
          <p:nvPr/>
        </p:nvSpPr>
        <p:spPr bwMode="auto">
          <a:xfrm>
            <a:off x="6969125" y="3171825"/>
            <a:ext cx="366713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Rectangle 110"/>
          <p:cNvSpPr>
            <a:spLocks noChangeArrowheads="1"/>
          </p:cNvSpPr>
          <p:nvPr/>
        </p:nvSpPr>
        <p:spPr bwMode="auto">
          <a:xfrm>
            <a:off x="7077075" y="2028825"/>
            <a:ext cx="366713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ctangle 110"/>
          <p:cNvSpPr>
            <a:spLocks noChangeArrowheads="1"/>
          </p:cNvSpPr>
          <p:nvPr/>
        </p:nvSpPr>
        <p:spPr bwMode="auto">
          <a:xfrm>
            <a:off x="5818188" y="1952625"/>
            <a:ext cx="365125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6447" name="Line 95"/>
          <p:cNvSpPr>
            <a:spLocks noChangeShapeType="1"/>
          </p:cNvSpPr>
          <p:nvPr/>
        </p:nvSpPr>
        <p:spPr bwMode="auto">
          <a:xfrm>
            <a:off x="4419600" y="3886200"/>
            <a:ext cx="1219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73" name="Line 121"/>
          <p:cNvSpPr>
            <a:spLocks noChangeShapeType="1"/>
          </p:cNvSpPr>
          <p:nvPr/>
        </p:nvSpPr>
        <p:spPr bwMode="auto">
          <a:xfrm flipV="1">
            <a:off x="1371600" y="2790824"/>
            <a:ext cx="914400" cy="15875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12" name="Line 60"/>
          <p:cNvSpPr>
            <a:spLocks noChangeShapeType="1"/>
          </p:cNvSpPr>
          <p:nvPr/>
        </p:nvSpPr>
        <p:spPr bwMode="auto">
          <a:xfrm flipH="1">
            <a:off x="1905000" y="2667000"/>
            <a:ext cx="1270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74" name="Text Box 122"/>
          <p:cNvSpPr txBox="1">
            <a:spLocks noChangeArrowheads="1"/>
          </p:cNvSpPr>
          <p:nvPr/>
        </p:nvSpPr>
        <p:spPr bwMode="auto">
          <a:xfrm>
            <a:off x="2274888" y="1419225"/>
            <a:ext cx="5746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Clk out</a:t>
            </a:r>
          </a:p>
        </p:txBody>
      </p:sp>
      <p:sp>
        <p:nvSpPr>
          <p:cNvPr id="356475" name="Text Box 123"/>
          <p:cNvSpPr txBox="1">
            <a:spLocks noChangeArrowheads="1"/>
          </p:cNvSpPr>
          <p:nvPr/>
        </p:nvSpPr>
        <p:spPr bwMode="auto">
          <a:xfrm>
            <a:off x="2274888" y="1708150"/>
            <a:ext cx="12682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/>
              <a:t>Trig/fast </a:t>
            </a:r>
            <a:r>
              <a:rPr lang="en-GB" sz="1000" dirty="0" err="1"/>
              <a:t>config</a:t>
            </a:r>
            <a:r>
              <a:rPr lang="en-GB" sz="1000" dirty="0"/>
              <a:t> </a:t>
            </a:r>
            <a:r>
              <a:rPr lang="en-GB" sz="1000" dirty="0" smtClean="0"/>
              <a:t>out</a:t>
            </a:r>
          </a:p>
          <a:p>
            <a:r>
              <a:rPr lang="fr-CH" sz="1000" i="1" dirty="0"/>
              <a:t>4</a:t>
            </a:r>
            <a:r>
              <a:rPr lang="fr-CH" sz="1000" i="1" dirty="0" smtClean="0"/>
              <a:t> </a:t>
            </a:r>
            <a:r>
              <a:rPr lang="fr-CH" sz="1000" i="1" dirty="0" err="1" smtClean="0"/>
              <a:t>lines</a:t>
            </a:r>
            <a:r>
              <a:rPr lang="fr-CH" sz="1000" i="1" dirty="0" smtClean="0"/>
              <a:t> to all </a:t>
            </a:r>
            <a:r>
              <a:rPr lang="fr-CH" sz="1000" i="1" dirty="0" err="1" smtClean="0"/>
              <a:t>CBCs</a:t>
            </a:r>
            <a:endParaRPr lang="en-GB" sz="1000" i="1" dirty="0"/>
          </a:p>
        </p:txBody>
      </p:sp>
      <p:sp>
        <p:nvSpPr>
          <p:cNvPr id="356476" name="Text Box 124"/>
          <p:cNvSpPr txBox="1">
            <a:spLocks noChangeArrowheads="1"/>
          </p:cNvSpPr>
          <p:nvPr/>
        </p:nvSpPr>
        <p:spPr bwMode="auto">
          <a:xfrm>
            <a:off x="2278063" y="2089150"/>
            <a:ext cx="13708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/>
              <a:t>L1 readout data </a:t>
            </a:r>
            <a:r>
              <a:rPr lang="en-GB" sz="1000" dirty="0" smtClean="0"/>
              <a:t>in</a:t>
            </a:r>
          </a:p>
          <a:p>
            <a:r>
              <a:rPr lang="fr-CH" sz="1000" i="1" dirty="0" smtClean="0"/>
              <a:t>1 line </a:t>
            </a:r>
            <a:r>
              <a:rPr lang="fr-CH" sz="1000" i="1" dirty="0" err="1" smtClean="0"/>
              <a:t>from</a:t>
            </a:r>
            <a:r>
              <a:rPr lang="fr-CH" sz="1000" i="1" dirty="0" smtClean="0"/>
              <a:t> </a:t>
            </a:r>
            <a:r>
              <a:rPr lang="fr-CH" sz="1000" i="1" dirty="0" err="1" smtClean="0"/>
              <a:t>each</a:t>
            </a:r>
            <a:r>
              <a:rPr lang="fr-CH" sz="1000" i="1" dirty="0" smtClean="0"/>
              <a:t> CBC</a:t>
            </a:r>
            <a:endParaRPr lang="en-GB" sz="1000" i="1" dirty="0"/>
          </a:p>
        </p:txBody>
      </p:sp>
      <p:sp>
        <p:nvSpPr>
          <p:cNvPr id="356477" name="Text Box 125"/>
          <p:cNvSpPr txBox="1">
            <a:spLocks noChangeArrowheads="1"/>
          </p:cNvSpPr>
          <p:nvPr/>
        </p:nvSpPr>
        <p:spPr bwMode="auto">
          <a:xfrm>
            <a:off x="2295525" y="2546350"/>
            <a:ext cx="14285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trigger </a:t>
            </a:r>
            <a:r>
              <a:rPr lang="en-GB" sz="1000" dirty="0"/>
              <a:t>data </a:t>
            </a:r>
            <a:r>
              <a:rPr lang="en-GB" sz="1000" dirty="0" smtClean="0"/>
              <a:t>in</a:t>
            </a:r>
          </a:p>
          <a:p>
            <a:r>
              <a:rPr lang="fr-CH" sz="1000" i="1" dirty="0" smtClean="0"/>
              <a:t>4 </a:t>
            </a:r>
            <a:r>
              <a:rPr lang="fr-CH" sz="1000" i="1" dirty="0" err="1" smtClean="0"/>
              <a:t>lines</a:t>
            </a:r>
            <a:r>
              <a:rPr lang="fr-CH" sz="1000" i="1" dirty="0" smtClean="0"/>
              <a:t> </a:t>
            </a:r>
            <a:r>
              <a:rPr lang="fr-CH" sz="1000" i="1" dirty="0" err="1" smtClean="0"/>
              <a:t>from</a:t>
            </a:r>
            <a:r>
              <a:rPr lang="fr-CH" sz="1000" i="1" dirty="0" smtClean="0"/>
              <a:t> </a:t>
            </a:r>
            <a:r>
              <a:rPr lang="fr-CH" sz="1000" i="1" dirty="0" err="1" smtClean="0"/>
              <a:t>each</a:t>
            </a:r>
            <a:r>
              <a:rPr lang="fr-CH" sz="1000" i="1" dirty="0" smtClean="0"/>
              <a:t> CBC</a:t>
            </a:r>
            <a:endParaRPr lang="en-GB" sz="1000" i="1" dirty="0"/>
          </a:p>
        </p:txBody>
      </p:sp>
      <p:sp>
        <p:nvSpPr>
          <p:cNvPr id="356478" name="Line 126"/>
          <p:cNvSpPr>
            <a:spLocks noChangeShapeType="1"/>
          </p:cNvSpPr>
          <p:nvPr/>
        </p:nvSpPr>
        <p:spPr bwMode="auto">
          <a:xfrm flipH="1">
            <a:off x="1447800" y="536575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79" name="Line 127"/>
          <p:cNvSpPr>
            <a:spLocks noChangeShapeType="1"/>
          </p:cNvSpPr>
          <p:nvPr/>
        </p:nvSpPr>
        <p:spPr bwMode="auto">
          <a:xfrm>
            <a:off x="1447800" y="528955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80" name="Text Box 128"/>
          <p:cNvSpPr txBox="1">
            <a:spLocks noChangeArrowheads="1"/>
          </p:cNvSpPr>
          <p:nvPr/>
        </p:nvSpPr>
        <p:spPr bwMode="auto">
          <a:xfrm>
            <a:off x="2286000" y="5165725"/>
            <a:ext cx="7381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D &amp; A I/O</a:t>
            </a:r>
          </a:p>
        </p:txBody>
      </p:sp>
      <p:sp>
        <p:nvSpPr>
          <p:cNvPr id="356481" name="Text Box 129"/>
          <p:cNvSpPr txBox="1">
            <a:spLocks noChangeArrowheads="1"/>
          </p:cNvSpPr>
          <p:nvPr/>
        </p:nvSpPr>
        <p:spPr bwMode="auto">
          <a:xfrm>
            <a:off x="5414963" y="3095625"/>
            <a:ext cx="8810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½ GBT-LP</a:t>
            </a:r>
          </a:p>
        </p:txBody>
      </p:sp>
      <p:cxnSp>
        <p:nvCxnSpPr>
          <p:cNvPr id="16" name="Straight Connector 124"/>
          <p:cNvCxnSpPr>
            <a:cxnSpLocks noChangeShapeType="1"/>
          </p:cNvCxnSpPr>
          <p:nvPr/>
        </p:nvCxnSpPr>
        <p:spPr bwMode="auto">
          <a:xfrm>
            <a:off x="4419600" y="1571625"/>
            <a:ext cx="1524000" cy="0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8" name="Straight Connector 124"/>
          <p:cNvCxnSpPr>
            <a:cxnSpLocks noChangeShapeType="1"/>
          </p:cNvCxnSpPr>
          <p:nvPr/>
        </p:nvCxnSpPr>
        <p:spPr bwMode="auto">
          <a:xfrm>
            <a:off x="5943600" y="1571625"/>
            <a:ext cx="0" cy="381000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56484" name="Line 132"/>
          <p:cNvSpPr>
            <a:spLocks noChangeShapeType="1"/>
          </p:cNvSpPr>
          <p:nvPr/>
        </p:nvSpPr>
        <p:spPr bwMode="auto">
          <a:xfrm>
            <a:off x="4419600" y="2714625"/>
            <a:ext cx="990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19" name="Straight Connector 126"/>
          <p:cNvCxnSpPr>
            <a:cxnSpLocks noChangeShapeType="1"/>
          </p:cNvCxnSpPr>
          <p:nvPr/>
        </p:nvCxnSpPr>
        <p:spPr bwMode="auto">
          <a:xfrm>
            <a:off x="4419600" y="2590800"/>
            <a:ext cx="914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0" name="Straight Connector 124"/>
          <p:cNvCxnSpPr>
            <a:cxnSpLocks noChangeShapeType="1"/>
          </p:cNvCxnSpPr>
          <p:nvPr/>
        </p:nvCxnSpPr>
        <p:spPr bwMode="auto">
          <a:xfrm>
            <a:off x="4419600" y="2133600"/>
            <a:ext cx="9144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1" name="Straight Connector 124"/>
          <p:cNvCxnSpPr>
            <a:cxnSpLocks noChangeShapeType="1"/>
          </p:cNvCxnSpPr>
          <p:nvPr/>
        </p:nvCxnSpPr>
        <p:spPr bwMode="auto">
          <a:xfrm>
            <a:off x="4495800" y="2133600"/>
            <a:ext cx="8382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56488" name="Text Box 136"/>
          <p:cNvSpPr txBox="1">
            <a:spLocks noChangeArrowheads="1"/>
          </p:cNvSpPr>
          <p:nvPr/>
        </p:nvSpPr>
        <p:spPr bwMode="auto">
          <a:xfrm>
            <a:off x="4419600" y="2790825"/>
            <a:ext cx="82907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/>
              <a:t>8</a:t>
            </a:r>
            <a:r>
              <a:rPr lang="en-GB" sz="1000" dirty="0" smtClean="0"/>
              <a:t>x160Mbps</a:t>
            </a:r>
            <a:endParaRPr lang="en-GB" sz="1000" dirty="0"/>
          </a:p>
        </p:txBody>
      </p:sp>
      <p:sp>
        <p:nvSpPr>
          <p:cNvPr id="356489" name="Line 137"/>
          <p:cNvSpPr>
            <a:spLocks noChangeShapeType="1"/>
          </p:cNvSpPr>
          <p:nvPr/>
        </p:nvSpPr>
        <p:spPr bwMode="auto">
          <a:xfrm flipH="1">
            <a:off x="4819072" y="2630056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90" name="Text Box 138"/>
          <p:cNvSpPr txBox="1">
            <a:spLocks noChangeArrowheads="1"/>
          </p:cNvSpPr>
          <p:nvPr/>
        </p:nvSpPr>
        <p:spPr bwMode="auto">
          <a:xfrm>
            <a:off x="4419600" y="1905000"/>
            <a:ext cx="82907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1x160Mbps</a:t>
            </a:r>
            <a:endParaRPr lang="en-GB" sz="1000" dirty="0"/>
          </a:p>
        </p:txBody>
      </p:sp>
      <p:sp>
        <p:nvSpPr>
          <p:cNvPr id="356491" name="Text Box 139"/>
          <p:cNvSpPr txBox="1">
            <a:spLocks noChangeArrowheads="1"/>
          </p:cNvSpPr>
          <p:nvPr/>
        </p:nvSpPr>
        <p:spPr bwMode="auto">
          <a:xfrm>
            <a:off x="4419600" y="1355725"/>
            <a:ext cx="110318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160MHz</a:t>
            </a:r>
            <a:r>
              <a:rPr lang="en-GB" sz="1000" dirty="0"/>
              <a:t>, 40MHz</a:t>
            </a:r>
          </a:p>
        </p:txBody>
      </p:sp>
      <p:sp>
        <p:nvSpPr>
          <p:cNvPr id="356492" name="Text Box 140"/>
          <p:cNvSpPr txBox="1">
            <a:spLocks noChangeArrowheads="1"/>
          </p:cNvSpPr>
          <p:nvPr/>
        </p:nvSpPr>
        <p:spPr bwMode="auto">
          <a:xfrm>
            <a:off x="3775075" y="1419225"/>
            <a:ext cx="4921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Clk in</a:t>
            </a:r>
          </a:p>
        </p:txBody>
      </p:sp>
      <p:sp>
        <p:nvSpPr>
          <p:cNvPr id="356493" name="Text Box 141"/>
          <p:cNvSpPr txBox="1">
            <a:spLocks noChangeArrowheads="1"/>
          </p:cNvSpPr>
          <p:nvPr/>
        </p:nvSpPr>
        <p:spPr bwMode="auto">
          <a:xfrm>
            <a:off x="3733800" y="1981200"/>
            <a:ext cx="5857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Data in</a:t>
            </a:r>
          </a:p>
        </p:txBody>
      </p:sp>
      <p:sp>
        <p:nvSpPr>
          <p:cNvPr id="356494" name="Text Box 142"/>
          <p:cNvSpPr txBox="1">
            <a:spLocks noChangeArrowheads="1"/>
          </p:cNvSpPr>
          <p:nvPr/>
        </p:nvSpPr>
        <p:spPr bwMode="auto">
          <a:xfrm>
            <a:off x="3733800" y="2562225"/>
            <a:ext cx="6683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Data out</a:t>
            </a:r>
          </a:p>
        </p:txBody>
      </p:sp>
      <p:sp>
        <p:nvSpPr>
          <p:cNvPr id="356495" name="Text Box 143"/>
          <p:cNvSpPr txBox="1">
            <a:spLocks noChangeArrowheads="1"/>
          </p:cNvSpPr>
          <p:nvPr/>
        </p:nvSpPr>
        <p:spPr bwMode="auto">
          <a:xfrm>
            <a:off x="3733800" y="3733800"/>
            <a:ext cx="63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SCA I/O</a:t>
            </a:r>
          </a:p>
        </p:txBody>
      </p:sp>
      <p:sp>
        <p:nvSpPr>
          <p:cNvPr id="356496" name="Rectangle 14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noFill/>
          <a:ln/>
        </p:spPr>
        <p:txBody>
          <a:bodyPr/>
          <a:lstStyle/>
          <a:p>
            <a:pPr algn="r"/>
            <a:r>
              <a:rPr lang="en-GB" sz="3200" dirty="0" smtClean="0"/>
              <a:t>2S-Pt module: electronic system, </a:t>
            </a:r>
            <a:r>
              <a:rPr lang="en-GB" sz="3200" dirty="0"/>
              <a:t>assuming low power GBT with parallel </a:t>
            </a:r>
            <a:r>
              <a:rPr lang="en-GB" sz="3200" dirty="0" smtClean="0"/>
              <a:t>20b </a:t>
            </a:r>
            <a:r>
              <a:rPr lang="en-GB" sz="3200" dirty="0"/>
              <a:t>interface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7981950" y="2362200"/>
            <a:ext cx="628650" cy="3206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6498" name="Text Box 146"/>
          <p:cNvSpPr txBox="1">
            <a:spLocks noChangeArrowheads="1"/>
          </p:cNvSpPr>
          <p:nvPr/>
        </p:nvSpPr>
        <p:spPr bwMode="auto">
          <a:xfrm>
            <a:off x="8001000" y="2393950"/>
            <a:ext cx="5349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VTRx</a:t>
            </a:r>
          </a:p>
        </p:txBody>
      </p:sp>
      <p:cxnSp>
        <p:nvCxnSpPr>
          <p:cNvPr id="23" name="Straight Connector 126"/>
          <p:cNvCxnSpPr>
            <a:cxnSpLocks noChangeShapeType="1"/>
          </p:cNvCxnSpPr>
          <p:nvPr/>
        </p:nvCxnSpPr>
        <p:spPr bwMode="auto">
          <a:xfrm>
            <a:off x="7467600" y="2514600"/>
            <a:ext cx="533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5" name="Straight Connector 126"/>
          <p:cNvCxnSpPr>
            <a:cxnSpLocks noChangeShapeType="1"/>
          </p:cNvCxnSpPr>
          <p:nvPr/>
        </p:nvCxnSpPr>
        <p:spPr bwMode="auto">
          <a:xfrm>
            <a:off x="7467600" y="2590800"/>
            <a:ext cx="533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56502" name="Text Box 150"/>
          <p:cNvSpPr txBox="1">
            <a:spLocks noChangeArrowheads="1"/>
          </p:cNvSpPr>
          <p:nvPr/>
        </p:nvSpPr>
        <p:spPr bwMode="auto">
          <a:xfrm>
            <a:off x="7434263" y="2270125"/>
            <a:ext cx="6429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4.8Gbps</a:t>
            </a:r>
          </a:p>
        </p:txBody>
      </p:sp>
      <p:sp>
        <p:nvSpPr>
          <p:cNvPr id="356503" name="Line 151"/>
          <p:cNvSpPr>
            <a:spLocks noChangeShapeType="1"/>
          </p:cNvSpPr>
          <p:nvPr/>
        </p:nvSpPr>
        <p:spPr bwMode="auto">
          <a:xfrm>
            <a:off x="7467600" y="3238500"/>
            <a:ext cx="838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504" name="Line 152"/>
          <p:cNvSpPr>
            <a:spLocks noChangeShapeType="1"/>
          </p:cNvSpPr>
          <p:nvPr/>
        </p:nvSpPr>
        <p:spPr bwMode="auto">
          <a:xfrm flipV="1">
            <a:off x="8305800" y="2667000"/>
            <a:ext cx="0" cy="609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505" name="Text Box 153"/>
          <p:cNvSpPr txBox="1">
            <a:spLocks noChangeArrowheads="1"/>
          </p:cNvSpPr>
          <p:nvPr/>
        </p:nvSpPr>
        <p:spPr bwMode="auto">
          <a:xfrm>
            <a:off x="7848600" y="3032125"/>
            <a:ext cx="377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/>
              <a:t>I2C</a:t>
            </a:r>
          </a:p>
        </p:txBody>
      </p:sp>
      <p:sp>
        <p:nvSpPr>
          <p:cNvPr id="356506" name="Line 154"/>
          <p:cNvSpPr>
            <a:spLocks noChangeShapeType="1"/>
          </p:cNvSpPr>
          <p:nvPr/>
        </p:nvSpPr>
        <p:spPr bwMode="auto">
          <a:xfrm>
            <a:off x="8610600" y="2514600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507" name="Oval 155"/>
          <p:cNvSpPr>
            <a:spLocks noChangeArrowheads="1"/>
          </p:cNvSpPr>
          <p:nvPr/>
        </p:nvSpPr>
        <p:spPr bwMode="auto">
          <a:xfrm>
            <a:off x="8839200" y="2362200"/>
            <a:ext cx="152400" cy="152400"/>
          </a:xfrm>
          <a:prstGeom prst="ellips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" name="Line 28"/>
          <p:cNvSpPr>
            <a:spLocks noChangeShapeType="1"/>
          </p:cNvSpPr>
          <p:nvPr/>
        </p:nvSpPr>
        <p:spPr bwMode="auto">
          <a:xfrm flipH="1">
            <a:off x="1752600" y="22860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" name="Line 152"/>
          <p:cNvSpPr>
            <a:spLocks noChangeShapeType="1"/>
          </p:cNvSpPr>
          <p:nvPr/>
        </p:nvSpPr>
        <p:spPr bwMode="auto">
          <a:xfrm flipV="1">
            <a:off x="5629275" y="3390898"/>
            <a:ext cx="0" cy="495301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1" name="Rectangle 23"/>
          <p:cNvSpPr>
            <a:spLocks noChangeArrowheads="1"/>
          </p:cNvSpPr>
          <p:nvPr/>
        </p:nvSpPr>
        <p:spPr bwMode="auto">
          <a:xfrm>
            <a:off x="1156854" y="4694236"/>
            <a:ext cx="685800" cy="334964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90" name="Rectangle 23"/>
          <p:cNvSpPr>
            <a:spLocks noChangeArrowheads="1"/>
          </p:cNvSpPr>
          <p:nvPr/>
        </p:nvSpPr>
        <p:spPr bwMode="auto">
          <a:xfrm>
            <a:off x="1091045" y="4618036"/>
            <a:ext cx="685800" cy="334964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8" name="Rectangle 23"/>
          <p:cNvSpPr>
            <a:spLocks noChangeArrowheads="1"/>
          </p:cNvSpPr>
          <p:nvPr/>
        </p:nvSpPr>
        <p:spPr bwMode="auto">
          <a:xfrm>
            <a:off x="1025236" y="4541836"/>
            <a:ext cx="685800" cy="334964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7" name="Rectangle 23"/>
          <p:cNvSpPr>
            <a:spLocks noChangeArrowheads="1"/>
          </p:cNvSpPr>
          <p:nvPr/>
        </p:nvSpPr>
        <p:spPr bwMode="auto">
          <a:xfrm>
            <a:off x="959427" y="4465636"/>
            <a:ext cx="685800" cy="334964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6" name="Rectangle 23"/>
          <p:cNvSpPr>
            <a:spLocks noChangeArrowheads="1"/>
          </p:cNvSpPr>
          <p:nvPr/>
        </p:nvSpPr>
        <p:spPr bwMode="auto">
          <a:xfrm>
            <a:off x="893618" y="4389436"/>
            <a:ext cx="685800" cy="334964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5" name="Rectangle 23"/>
          <p:cNvSpPr>
            <a:spLocks noChangeArrowheads="1"/>
          </p:cNvSpPr>
          <p:nvPr/>
        </p:nvSpPr>
        <p:spPr bwMode="auto">
          <a:xfrm>
            <a:off x="827809" y="4313236"/>
            <a:ext cx="685800" cy="334964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4" name="Rectangle 23"/>
          <p:cNvSpPr>
            <a:spLocks noChangeArrowheads="1"/>
          </p:cNvSpPr>
          <p:nvPr/>
        </p:nvSpPr>
        <p:spPr bwMode="auto">
          <a:xfrm>
            <a:off x="762000" y="4237036"/>
            <a:ext cx="685800" cy="334964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auto">
          <a:xfrm>
            <a:off x="685800" y="1371600"/>
            <a:ext cx="685800" cy="31242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050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92" name="Text Box 16"/>
          <p:cNvSpPr txBox="1">
            <a:spLocks noChangeArrowheads="1"/>
          </p:cNvSpPr>
          <p:nvPr/>
        </p:nvSpPr>
        <p:spPr bwMode="auto">
          <a:xfrm>
            <a:off x="670755" y="3124200"/>
            <a:ext cx="6515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 dirty="0" smtClean="0"/>
              <a:t>CBC-</a:t>
            </a:r>
            <a:r>
              <a:rPr lang="en-GB" sz="1200" dirty="0" err="1" smtClean="0"/>
              <a:t>pt</a:t>
            </a:r>
            <a:endParaRPr lang="en-GB" sz="1200" dirty="0" smtClean="0"/>
          </a:p>
          <a:p>
            <a:r>
              <a:rPr lang="en-GB" sz="1200" dirty="0" smtClean="0"/>
              <a:t>256</a:t>
            </a:r>
            <a:endParaRPr lang="en-GB" sz="1200" dirty="0"/>
          </a:p>
        </p:txBody>
      </p:sp>
      <p:sp>
        <p:nvSpPr>
          <p:cNvPr id="93" name="Rectangle 92"/>
          <p:cNvSpPr>
            <a:spLocks noChangeArrowheads="1"/>
          </p:cNvSpPr>
          <p:nvPr/>
        </p:nvSpPr>
        <p:spPr bwMode="auto">
          <a:xfrm>
            <a:off x="5410200" y="2532063"/>
            <a:ext cx="628650" cy="3206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 System Discussion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00D1-7382-4BFE-873B-1BE9CDB6CB1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Sep 2011 / FV</a:t>
            </a:r>
            <a:endParaRPr lang="en-GB" dirty="0"/>
          </a:p>
        </p:txBody>
      </p:sp>
      <p:sp>
        <p:nvSpPr>
          <p:cNvPr id="94" name="Text Box 136"/>
          <p:cNvSpPr txBox="1">
            <a:spLocks noChangeArrowheads="1"/>
          </p:cNvSpPr>
          <p:nvPr/>
        </p:nvSpPr>
        <p:spPr bwMode="auto">
          <a:xfrm>
            <a:off x="4419491" y="2362200"/>
            <a:ext cx="82907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2x160Mbps</a:t>
            </a:r>
            <a:endParaRPr lang="en-GB" sz="1000" dirty="0"/>
          </a:p>
        </p:txBody>
      </p:sp>
      <p:sp>
        <p:nvSpPr>
          <p:cNvPr id="95" name="Line 137"/>
          <p:cNvSpPr>
            <a:spLocks noChangeShapeType="1"/>
          </p:cNvSpPr>
          <p:nvPr/>
        </p:nvSpPr>
        <p:spPr bwMode="auto">
          <a:xfrm flipH="1">
            <a:off x="4635500" y="2533072"/>
            <a:ext cx="6350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64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sz="3200" dirty="0" smtClean="0"/>
              <a:t>PS-Pt module for </a:t>
            </a:r>
            <a:r>
              <a:rPr lang="fr-CH" sz="3200" dirty="0" err="1" smtClean="0"/>
              <a:t>inner</a:t>
            </a:r>
            <a:r>
              <a:rPr lang="fr-CH" sz="3200" dirty="0" smtClean="0"/>
              <a:t> </a:t>
            </a:r>
            <a:r>
              <a:rPr lang="fr-CH" sz="3200" dirty="0" err="1" smtClean="0"/>
              <a:t>layers</a:t>
            </a:r>
            <a:endParaRPr lang="en-GB" sz="3200" dirty="0"/>
          </a:p>
        </p:txBody>
      </p:sp>
      <p:pic>
        <p:nvPicPr>
          <p:cNvPr id="3584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7845069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 System Discussion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00D1-7382-4BFE-873B-1BE9CDB6CB1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Sep 2011 / FV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14600" y="2526268"/>
            <a:ext cx="15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CBC-light/SSA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85695" y="175260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DC/DC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5029200"/>
            <a:ext cx="76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SF-VL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5486400"/>
            <a:ext cx="928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LP-GBT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532895" y="3886200"/>
            <a:ext cx="87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Sensor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69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533400" y="1295400"/>
            <a:ext cx="8382000" cy="43434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56355" name="TextBox 127"/>
          <p:cNvSpPr txBox="1">
            <a:spLocks noChangeArrowheads="1"/>
          </p:cNvSpPr>
          <p:nvPr/>
        </p:nvSpPr>
        <p:spPr bwMode="auto">
          <a:xfrm>
            <a:off x="7435850" y="5229225"/>
            <a:ext cx="15183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u="sng" dirty="0" smtClean="0">
                <a:ea typeface="ＭＳ Ｐゴシック" pitchFamily="34" charset="-128"/>
              </a:rPr>
              <a:t>PS-</a:t>
            </a:r>
            <a:r>
              <a:rPr lang="en-US" u="sng" dirty="0" err="1" smtClean="0">
                <a:ea typeface="ＭＳ Ｐゴシック" pitchFamily="34" charset="-128"/>
              </a:rPr>
              <a:t>Pt</a:t>
            </a:r>
            <a:r>
              <a:rPr lang="en-US" u="sng" dirty="0" smtClean="0">
                <a:ea typeface="ＭＳ Ｐゴシック" pitchFamily="34" charset="-128"/>
              </a:rPr>
              <a:t> </a:t>
            </a:r>
            <a:r>
              <a:rPr lang="en-US" u="sng" dirty="0">
                <a:ea typeface="ＭＳ Ｐゴシック" pitchFamily="34" charset="-128"/>
              </a:rPr>
              <a:t>Hybrid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81625" y="1952625"/>
            <a:ext cx="2085975" cy="14097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38950" y="2379663"/>
            <a:ext cx="628650" cy="3206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72150" y="2171700"/>
            <a:ext cx="681038" cy="158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2"/>
            <a:endCxn id="111" idx="0"/>
          </p:cNvCxnSpPr>
          <p:nvPr/>
        </p:nvCxnSpPr>
        <p:spPr>
          <a:xfrm rot="5400000">
            <a:off x="6917531" y="2936082"/>
            <a:ext cx="471487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apezoid 88"/>
          <p:cNvSpPr>
            <a:spLocks noChangeArrowheads="1"/>
          </p:cNvSpPr>
          <p:nvPr/>
        </p:nvSpPr>
        <p:spPr bwMode="auto">
          <a:xfrm rot="-5400000">
            <a:off x="6189663" y="2185987"/>
            <a:ext cx="465138" cy="207963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algn="ctr" eaLnBrk="1" hangingPunct="1"/>
            <a:endParaRPr lang="en-GB" sz="14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6" name="Trapezoid 95"/>
          <p:cNvSpPr>
            <a:spLocks noChangeArrowheads="1"/>
          </p:cNvSpPr>
          <p:nvPr/>
        </p:nvSpPr>
        <p:spPr bwMode="auto">
          <a:xfrm rot="5400000" flipH="1">
            <a:off x="6189663" y="2686050"/>
            <a:ext cx="465137" cy="207963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rot="10800000" vert="eaVert" anchor="ctr"/>
          <a:lstStyle/>
          <a:p>
            <a:pPr algn="ctr" eaLnBrk="1" hangingPunct="1"/>
            <a:endParaRPr lang="en-GB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6161088" y="2736850"/>
            <a:ext cx="157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6161088" y="2951163"/>
            <a:ext cx="157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cxnSpLocks noChangeShapeType="1"/>
          </p:cNvCxnSpPr>
          <p:nvPr/>
        </p:nvCxnSpPr>
        <p:spPr bwMode="auto">
          <a:xfrm rot="5400000">
            <a:off x="6142037" y="2843213"/>
            <a:ext cx="142875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39" name="Straight Arrow Connector 138"/>
          <p:cNvCxnSpPr/>
          <p:nvPr/>
        </p:nvCxnSpPr>
        <p:spPr>
          <a:xfrm>
            <a:off x="6161088" y="2414588"/>
            <a:ext cx="157162" cy="1587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cxnSpLocks noChangeShapeType="1"/>
          </p:cNvCxnSpPr>
          <p:nvPr/>
        </p:nvCxnSpPr>
        <p:spPr bwMode="auto">
          <a:xfrm rot="5400000">
            <a:off x="6142037" y="2271713"/>
            <a:ext cx="142875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44" name="Elbow Connector 143"/>
          <p:cNvCxnSpPr>
            <a:endCxn id="89" idx="2"/>
          </p:cNvCxnSpPr>
          <p:nvPr/>
        </p:nvCxnSpPr>
        <p:spPr>
          <a:xfrm rot="10800000">
            <a:off x="6527800" y="2292350"/>
            <a:ext cx="312738" cy="203200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43"/>
          <p:cNvCxnSpPr>
            <a:endCxn id="96" idx="0"/>
          </p:cNvCxnSpPr>
          <p:nvPr/>
        </p:nvCxnSpPr>
        <p:spPr>
          <a:xfrm rot="10800000" flipV="1">
            <a:off x="6529388" y="2603500"/>
            <a:ext cx="312737" cy="188913"/>
          </a:xfrm>
          <a:prstGeom prst="bentConnector3">
            <a:avLst>
              <a:gd name="adj1" fmla="val 50000"/>
            </a:avLst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flipV="1">
            <a:off x="6051550" y="2636838"/>
            <a:ext cx="26511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>
            <a:spLocks noChangeArrowheads="1"/>
          </p:cNvSpPr>
          <p:nvPr/>
        </p:nvSpPr>
        <p:spPr bwMode="auto">
          <a:xfrm>
            <a:off x="6969125" y="3171825"/>
            <a:ext cx="366713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Rectangle 110"/>
          <p:cNvSpPr>
            <a:spLocks noChangeArrowheads="1"/>
          </p:cNvSpPr>
          <p:nvPr/>
        </p:nvSpPr>
        <p:spPr bwMode="auto">
          <a:xfrm>
            <a:off x="7077075" y="2028825"/>
            <a:ext cx="366713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ctangle 110"/>
          <p:cNvSpPr>
            <a:spLocks noChangeArrowheads="1"/>
          </p:cNvSpPr>
          <p:nvPr/>
        </p:nvSpPr>
        <p:spPr bwMode="auto">
          <a:xfrm>
            <a:off x="5818188" y="1952625"/>
            <a:ext cx="365125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6447" name="Line 95"/>
          <p:cNvSpPr>
            <a:spLocks noChangeShapeType="1"/>
          </p:cNvSpPr>
          <p:nvPr/>
        </p:nvSpPr>
        <p:spPr bwMode="auto">
          <a:xfrm>
            <a:off x="4419600" y="3886200"/>
            <a:ext cx="1219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81" name="Text Box 129"/>
          <p:cNvSpPr txBox="1">
            <a:spLocks noChangeArrowheads="1"/>
          </p:cNvSpPr>
          <p:nvPr/>
        </p:nvSpPr>
        <p:spPr bwMode="auto">
          <a:xfrm>
            <a:off x="5414963" y="3095625"/>
            <a:ext cx="8810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½ GBT-LP</a:t>
            </a:r>
          </a:p>
        </p:txBody>
      </p:sp>
      <p:cxnSp>
        <p:nvCxnSpPr>
          <p:cNvPr id="16" name="Straight Connector 124"/>
          <p:cNvCxnSpPr>
            <a:cxnSpLocks noChangeShapeType="1"/>
          </p:cNvCxnSpPr>
          <p:nvPr/>
        </p:nvCxnSpPr>
        <p:spPr bwMode="auto">
          <a:xfrm>
            <a:off x="4419600" y="1571625"/>
            <a:ext cx="1524000" cy="0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8" name="Straight Connector 124"/>
          <p:cNvCxnSpPr>
            <a:cxnSpLocks noChangeShapeType="1"/>
          </p:cNvCxnSpPr>
          <p:nvPr/>
        </p:nvCxnSpPr>
        <p:spPr bwMode="auto">
          <a:xfrm>
            <a:off x="5943600" y="1571625"/>
            <a:ext cx="0" cy="381000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56484" name="Line 132"/>
          <p:cNvSpPr>
            <a:spLocks noChangeShapeType="1"/>
          </p:cNvSpPr>
          <p:nvPr/>
        </p:nvSpPr>
        <p:spPr bwMode="auto">
          <a:xfrm>
            <a:off x="4419600" y="2714625"/>
            <a:ext cx="990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19" name="Straight Connector 126"/>
          <p:cNvCxnSpPr>
            <a:cxnSpLocks noChangeShapeType="1"/>
          </p:cNvCxnSpPr>
          <p:nvPr/>
        </p:nvCxnSpPr>
        <p:spPr bwMode="auto">
          <a:xfrm>
            <a:off x="4419600" y="2714625"/>
            <a:ext cx="914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0" name="Straight Connector 124"/>
          <p:cNvCxnSpPr>
            <a:cxnSpLocks noChangeShapeType="1"/>
          </p:cNvCxnSpPr>
          <p:nvPr/>
        </p:nvCxnSpPr>
        <p:spPr bwMode="auto">
          <a:xfrm>
            <a:off x="4419600" y="2133600"/>
            <a:ext cx="9144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1" name="Straight Connector 124"/>
          <p:cNvCxnSpPr>
            <a:cxnSpLocks noChangeShapeType="1"/>
          </p:cNvCxnSpPr>
          <p:nvPr/>
        </p:nvCxnSpPr>
        <p:spPr bwMode="auto">
          <a:xfrm>
            <a:off x="4495800" y="2133600"/>
            <a:ext cx="8382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56488" name="Text Box 136"/>
          <p:cNvSpPr txBox="1">
            <a:spLocks noChangeArrowheads="1"/>
          </p:cNvSpPr>
          <p:nvPr/>
        </p:nvSpPr>
        <p:spPr bwMode="auto">
          <a:xfrm>
            <a:off x="4419600" y="2790825"/>
            <a:ext cx="89960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10x160Mbps</a:t>
            </a:r>
            <a:endParaRPr lang="en-GB" sz="1000" dirty="0"/>
          </a:p>
        </p:txBody>
      </p:sp>
      <p:sp>
        <p:nvSpPr>
          <p:cNvPr id="356489" name="Line 137"/>
          <p:cNvSpPr>
            <a:spLocks noChangeShapeType="1"/>
          </p:cNvSpPr>
          <p:nvPr/>
        </p:nvSpPr>
        <p:spPr bwMode="auto">
          <a:xfrm flipH="1">
            <a:off x="4800600" y="2638425"/>
            <a:ext cx="1270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490" name="Text Box 138"/>
          <p:cNvSpPr txBox="1">
            <a:spLocks noChangeArrowheads="1"/>
          </p:cNvSpPr>
          <p:nvPr/>
        </p:nvSpPr>
        <p:spPr bwMode="auto">
          <a:xfrm>
            <a:off x="4419600" y="1905000"/>
            <a:ext cx="82907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1x160Mbps</a:t>
            </a:r>
            <a:endParaRPr lang="en-GB" sz="1000" dirty="0"/>
          </a:p>
        </p:txBody>
      </p:sp>
      <p:sp>
        <p:nvSpPr>
          <p:cNvPr id="356491" name="Text Box 139"/>
          <p:cNvSpPr txBox="1">
            <a:spLocks noChangeArrowheads="1"/>
          </p:cNvSpPr>
          <p:nvPr/>
        </p:nvSpPr>
        <p:spPr bwMode="auto">
          <a:xfrm>
            <a:off x="4419600" y="1355725"/>
            <a:ext cx="110318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160MHz</a:t>
            </a:r>
            <a:r>
              <a:rPr lang="en-GB" sz="1000" dirty="0"/>
              <a:t>, 40MHz</a:t>
            </a:r>
          </a:p>
        </p:txBody>
      </p:sp>
      <p:sp>
        <p:nvSpPr>
          <p:cNvPr id="356496" name="Rectangle 14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noFill/>
          <a:ln/>
        </p:spPr>
        <p:txBody>
          <a:bodyPr/>
          <a:lstStyle/>
          <a:p>
            <a:pPr algn="r"/>
            <a:r>
              <a:rPr lang="en-GB" sz="2800" dirty="0" smtClean="0"/>
              <a:t>PS-</a:t>
            </a:r>
            <a:r>
              <a:rPr lang="en-GB" sz="2800" dirty="0" err="1" smtClean="0"/>
              <a:t>Pt</a:t>
            </a:r>
            <a:r>
              <a:rPr lang="en-GB" sz="2800" dirty="0" smtClean="0"/>
              <a:t> Block diagram, </a:t>
            </a:r>
            <a:r>
              <a:rPr lang="en-GB" sz="2800" dirty="0"/>
              <a:t>assuming low power GBT with parallel </a:t>
            </a:r>
            <a:r>
              <a:rPr lang="en-GB" sz="2800" dirty="0" smtClean="0"/>
              <a:t>20b </a:t>
            </a:r>
            <a:r>
              <a:rPr lang="en-GB" sz="2800" dirty="0"/>
              <a:t>interface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7981950" y="2362200"/>
            <a:ext cx="628650" cy="3206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6498" name="Text Box 146"/>
          <p:cNvSpPr txBox="1">
            <a:spLocks noChangeArrowheads="1"/>
          </p:cNvSpPr>
          <p:nvPr/>
        </p:nvSpPr>
        <p:spPr bwMode="auto">
          <a:xfrm>
            <a:off x="8001000" y="2393950"/>
            <a:ext cx="5349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VTRx</a:t>
            </a:r>
          </a:p>
        </p:txBody>
      </p:sp>
      <p:cxnSp>
        <p:nvCxnSpPr>
          <p:cNvPr id="23" name="Straight Connector 126"/>
          <p:cNvCxnSpPr>
            <a:cxnSpLocks noChangeShapeType="1"/>
          </p:cNvCxnSpPr>
          <p:nvPr/>
        </p:nvCxnSpPr>
        <p:spPr bwMode="auto">
          <a:xfrm>
            <a:off x="7467600" y="2514600"/>
            <a:ext cx="533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5" name="Straight Connector 126"/>
          <p:cNvCxnSpPr>
            <a:cxnSpLocks noChangeShapeType="1"/>
          </p:cNvCxnSpPr>
          <p:nvPr/>
        </p:nvCxnSpPr>
        <p:spPr bwMode="auto">
          <a:xfrm>
            <a:off x="7467600" y="2590800"/>
            <a:ext cx="533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56502" name="Text Box 150"/>
          <p:cNvSpPr txBox="1">
            <a:spLocks noChangeArrowheads="1"/>
          </p:cNvSpPr>
          <p:nvPr/>
        </p:nvSpPr>
        <p:spPr bwMode="auto">
          <a:xfrm>
            <a:off x="7434263" y="2270125"/>
            <a:ext cx="6429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4.8Gbps</a:t>
            </a:r>
          </a:p>
        </p:txBody>
      </p:sp>
      <p:sp>
        <p:nvSpPr>
          <p:cNvPr id="356503" name="Line 151"/>
          <p:cNvSpPr>
            <a:spLocks noChangeShapeType="1"/>
          </p:cNvSpPr>
          <p:nvPr/>
        </p:nvSpPr>
        <p:spPr bwMode="auto">
          <a:xfrm>
            <a:off x="7467600" y="3238500"/>
            <a:ext cx="838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504" name="Line 152"/>
          <p:cNvSpPr>
            <a:spLocks noChangeShapeType="1"/>
          </p:cNvSpPr>
          <p:nvPr/>
        </p:nvSpPr>
        <p:spPr bwMode="auto">
          <a:xfrm flipV="1">
            <a:off x="8305800" y="2667000"/>
            <a:ext cx="0" cy="609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505" name="Text Box 153"/>
          <p:cNvSpPr txBox="1">
            <a:spLocks noChangeArrowheads="1"/>
          </p:cNvSpPr>
          <p:nvPr/>
        </p:nvSpPr>
        <p:spPr bwMode="auto">
          <a:xfrm>
            <a:off x="7848600" y="3032125"/>
            <a:ext cx="377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/>
              <a:t>I2C</a:t>
            </a:r>
          </a:p>
        </p:txBody>
      </p:sp>
      <p:sp>
        <p:nvSpPr>
          <p:cNvPr id="356506" name="Line 154"/>
          <p:cNvSpPr>
            <a:spLocks noChangeShapeType="1"/>
          </p:cNvSpPr>
          <p:nvPr/>
        </p:nvSpPr>
        <p:spPr bwMode="auto">
          <a:xfrm>
            <a:off x="8610600" y="2514600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6507" name="Oval 155"/>
          <p:cNvSpPr>
            <a:spLocks noChangeArrowheads="1"/>
          </p:cNvSpPr>
          <p:nvPr/>
        </p:nvSpPr>
        <p:spPr bwMode="auto">
          <a:xfrm>
            <a:off x="8839200" y="2362200"/>
            <a:ext cx="152400" cy="152400"/>
          </a:xfrm>
          <a:prstGeom prst="ellipse">
            <a:avLst/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" name="Line 152"/>
          <p:cNvSpPr>
            <a:spLocks noChangeShapeType="1"/>
          </p:cNvSpPr>
          <p:nvPr/>
        </p:nvSpPr>
        <p:spPr bwMode="auto">
          <a:xfrm flipV="1">
            <a:off x="5629275" y="3390898"/>
            <a:ext cx="0" cy="495301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" name="Text Box 153"/>
          <p:cNvSpPr txBox="1">
            <a:spLocks noChangeArrowheads="1"/>
          </p:cNvSpPr>
          <p:nvPr/>
        </p:nvSpPr>
        <p:spPr bwMode="auto">
          <a:xfrm>
            <a:off x="5184775" y="3657600"/>
            <a:ext cx="41069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 smtClean="0"/>
              <a:t>SCA</a:t>
            </a:r>
            <a:endParaRPr lang="en-GB" sz="1000" dirty="0"/>
          </a:p>
        </p:txBody>
      </p:sp>
      <p:sp>
        <p:nvSpPr>
          <p:cNvPr id="93" name="Rectangle 92"/>
          <p:cNvSpPr>
            <a:spLocks noChangeArrowheads="1"/>
          </p:cNvSpPr>
          <p:nvPr/>
        </p:nvSpPr>
        <p:spPr bwMode="auto">
          <a:xfrm>
            <a:off x="5410200" y="2532063"/>
            <a:ext cx="628650" cy="3206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 eaLnBrk="1" hangingPunct="1"/>
            <a:endParaRPr lang="en-US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2" name="Picture 1" descr="https://indico.cern.ch/getFile.py/access?contribId=2&amp;sessionId=0&amp;resId=0&amp;materialId=slides&amp;conf - Windows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9" t="38750" r="54156" b="13535"/>
          <a:stretch/>
        </p:blipFill>
        <p:spPr>
          <a:xfrm>
            <a:off x="988291" y="1452129"/>
            <a:ext cx="1754909" cy="3272271"/>
          </a:xfrm>
          <a:prstGeom prst="rect">
            <a:avLst/>
          </a:prstGeom>
        </p:spPr>
      </p:pic>
      <p:sp>
        <p:nvSpPr>
          <p:cNvPr id="94" name="Text Box 136"/>
          <p:cNvSpPr txBox="1">
            <a:spLocks noChangeArrowheads="1"/>
          </p:cNvSpPr>
          <p:nvPr/>
        </p:nvSpPr>
        <p:spPr bwMode="auto">
          <a:xfrm>
            <a:off x="2752436" y="2801779"/>
            <a:ext cx="89960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 dirty="0"/>
              <a:t>1</a:t>
            </a:r>
            <a:r>
              <a:rPr lang="en-GB" sz="1000" dirty="0" smtClean="0"/>
              <a:t>0x160Mbps</a:t>
            </a:r>
            <a:endParaRPr lang="en-GB" sz="1000" dirty="0"/>
          </a:p>
        </p:txBody>
      </p:sp>
      <p:sp>
        <p:nvSpPr>
          <p:cNvPr id="97" name="Line 132"/>
          <p:cNvSpPr>
            <a:spLocks noChangeShapeType="1"/>
          </p:cNvSpPr>
          <p:nvPr/>
        </p:nvSpPr>
        <p:spPr bwMode="auto">
          <a:xfrm>
            <a:off x="2743200" y="2706256"/>
            <a:ext cx="990600" cy="0"/>
          </a:xfrm>
          <a:prstGeom prst="line">
            <a:avLst/>
          </a:prstGeom>
          <a:noFill/>
          <a:ln w="76200">
            <a:solidFill>
              <a:srgbClr val="00FFFF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733800" y="1330404"/>
            <a:ext cx="58541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6600" dirty="0" smtClean="0"/>
              <a:t>?</a:t>
            </a:r>
            <a:endParaRPr lang="en-GB" sz="6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 System Discussion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00D1-7382-4BFE-873B-1BE9CDB6CB1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Sep 2011 / FV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3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err="1" smtClean="0"/>
              <a:t>Electronic</a:t>
            </a:r>
            <a:r>
              <a:rPr lang="fr-CH" sz="3200" dirty="0" smtClean="0"/>
              <a:t> System </a:t>
            </a:r>
            <a:r>
              <a:rPr lang="fr-CH" sz="3200" dirty="0" err="1" smtClean="0"/>
              <a:t>Overview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35" name="Rectangle 62"/>
          <p:cNvSpPr>
            <a:spLocks noChangeArrowheads="1"/>
          </p:cNvSpPr>
          <p:nvPr/>
        </p:nvSpPr>
        <p:spPr bwMode="auto">
          <a:xfrm>
            <a:off x="228600" y="2047875"/>
            <a:ext cx="1223962" cy="1905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>
            <a:off x="2057400" y="2047875"/>
            <a:ext cx="1223962" cy="1905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2133600" y="25050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4" name="Rectangle 23"/>
          <p:cNvSpPr>
            <a:spLocks noChangeArrowheads="1"/>
          </p:cNvSpPr>
          <p:nvPr/>
        </p:nvSpPr>
        <p:spPr bwMode="auto">
          <a:xfrm>
            <a:off x="2205037" y="25717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5" name="Rectangle 23"/>
          <p:cNvSpPr>
            <a:spLocks noChangeArrowheads="1"/>
          </p:cNvSpPr>
          <p:nvPr/>
        </p:nvSpPr>
        <p:spPr bwMode="auto">
          <a:xfrm>
            <a:off x="2281237" y="26479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6" name="Rectangle 23"/>
          <p:cNvSpPr>
            <a:spLocks noChangeArrowheads="1"/>
          </p:cNvSpPr>
          <p:nvPr/>
        </p:nvSpPr>
        <p:spPr bwMode="auto">
          <a:xfrm>
            <a:off x="2357437" y="27241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7" name="Rectangle 23"/>
          <p:cNvSpPr>
            <a:spLocks noChangeArrowheads="1"/>
          </p:cNvSpPr>
          <p:nvPr/>
        </p:nvSpPr>
        <p:spPr bwMode="auto">
          <a:xfrm>
            <a:off x="2433637" y="28003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8" name="Rectangle 23"/>
          <p:cNvSpPr>
            <a:spLocks noChangeArrowheads="1"/>
          </p:cNvSpPr>
          <p:nvPr/>
        </p:nvSpPr>
        <p:spPr bwMode="auto">
          <a:xfrm>
            <a:off x="2509837" y="28765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9" name="Rectangle 23"/>
          <p:cNvSpPr>
            <a:spLocks noChangeArrowheads="1"/>
          </p:cNvSpPr>
          <p:nvPr/>
        </p:nvSpPr>
        <p:spPr bwMode="auto">
          <a:xfrm>
            <a:off x="2586037" y="29527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2662237" y="30289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CBCpt</a:t>
            </a:r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256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1" name="Rectangle 62"/>
          <p:cNvSpPr>
            <a:spLocks noChangeArrowheads="1"/>
          </p:cNvSpPr>
          <p:nvPr/>
        </p:nvSpPr>
        <p:spPr bwMode="auto">
          <a:xfrm>
            <a:off x="228600" y="1447800"/>
            <a:ext cx="3052762" cy="600075"/>
          </a:xfrm>
          <a:prstGeom prst="rect">
            <a:avLst/>
          </a:prstGeom>
          <a:solidFill>
            <a:schemeClr val="accent5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72" name="Rectangle 23"/>
          <p:cNvSpPr>
            <a:spLocks noChangeArrowheads="1"/>
          </p:cNvSpPr>
          <p:nvPr/>
        </p:nvSpPr>
        <p:spPr bwMode="auto">
          <a:xfrm>
            <a:off x="1443037" y="1609725"/>
            <a:ext cx="6524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DC/DC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3" name="Rectangle 62"/>
          <p:cNvSpPr>
            <a:spLocks noChangeArrowheads="1"/>
          </p:cNvSpPr>
          <p:nvPr/>
        </p:nvSpPr>
        <p:spPr bwMode="auto">
          <a:xfrm>
            <a:off x="228600" y="3952875"/>
            <a:ext cx="3052762" cy="60007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74" name="Rectangle 23"/>
          <p:cNvSpPr>
            <a:spLocks noChangeArrowheads="1"/>
          </p:cNvSpPr>
          <p:nvPr/>
        </p:nvSpPr>
        <p:spPr bwMode="auto">
          <a:xfrm>
            <a:off x="1443037" y="4114800"/>
            <a:ext cx="6524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LP-GBT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5" name="Rectangle 23"/>
          <p:cNvSpPr>
            <a:spLocks noChangeArrowheads="1"/>
          </p:cNvSpPr>
          <p:nvPr/>
        </p:nvSpPr>
        <p:spPr bwMode="auto">
          <a:xfrm>
            <a:off x="2319337" y="4124325"/>
            <a:ext cx="6524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8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SF-VL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6" name="Rectangle 23"/>
          <p:cNvSpPr>
            <a:spLocks noChangeArrowheads="1"/>
          </p:cNvSpPr>
          <p:nvPr/>
        </p:nvSpPr>
        <p:spPr bwMode="auto">
          <a:xfrm>
            <a:off x="2667000" y="3581400"/>
            <a:ext cx="500063" cy="3238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Conc</a:t>
            </a:r>
            <a:endParaRPr lang="en-US" sz="1000" dirty="0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Ctrl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9" name="Rectangle 62"/>
          <p:cNvSpPr>
            <a:spLocks noChangeArrowheads="1"/>
          </p:cNvSpPr>
          <p:nvPr/>
        </p:nvSpPr>
        <p:spPr bwMode="auto">
          <a:xfrm>
            <a:off x="6218634" y="2952749"/>
            <a:ext cx="2163365" cy="160972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cxnSp>
        <p:nvCxnSpPr>
          <p:cNvPr id="80" name="Straight Connector 79"/>
          <p:cNvCxnSpPr/>
          <p:nvPr/>
        </p:nvCxnSpPr>
        <p:spPr bwMode="auto">
          <a:xfrm flipH="1">
            <a:off x="2971800" y="4343400"/>
            <a:ext cx="86439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1" name="Oval 80"/>
          <p:cNvSpPr/>
          <p:nvPr/>
        </p:nvSpPr>
        <p:spPr bwMode="auto">
          <a:xfrm>
            <a:off x="3331369" y="40386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 bwMode="auto">
          <a:xfrm flipH="1">
            <a:off x="2971800" y="4267200"/>
            <a:ext cx="914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Oval 83"/>
          <p:cNvSpPr/>
          <p:nvPr/>
        </p:nvSpPr>
        <p:spPr bwMode="auto">
          <a:xfrm>
            <a:off x="3429000" y="39624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 bwMode="auto">
          <a:xfrm flipH="1">
            <a:off x="3860006" y="3733800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Straight Connector 86"/>
          <p:cNvCxnSpPr/>
          <p:nvPr/>
        </p:nvCxnSpPr>
        <p:spPr bwMode="auto">
          <a:xfrm flipH="1">
            <a:off x="3835003" y="4343400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/>
          <p:nvPr/>
        </p:nvCxnSpPr>
        <p:spPr bwMode="auto">
          <a:xfrm flipH="1">
            <a:off x="3870722" y="3733800"/>
            <a:ext cx="1" cy="52387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Rectangle 94"/>
          <p:cNvSpPr/>
          <p:nvPr/>
        </p:nvSpPr>
        <p:spPr bwMode="auto">
          <a:xfrm>
            <a:off x="6172200" y="358140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6172200" y="41719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97" name="Straight Connector 96"/>
          <p:cNvCxnSpPr/>
          <p:nvPr/>
        </p:nvCxnSpPr>
        <p:spPr bwMode="auto">
          <a:xfrm flipH="1">
            <a:off x="4368403" y="3733800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4368403" y="4343400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Straight Connector 98"/>
          <p:cNvCxnSpPr>
            <a:stCxn id="95" idx="1"/>
          </p:cNvCxnSpPr>
          <p:nvPr/>
        </p:nvCxnSpPr>
        <p:spPr bwMode="auto">
          <a:xfrm flipH="1" flipV="1">
            <a:off x="3870722" y="3733800"/>
            <a:ext cx="2301478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Straight Connector 99"/>
          <p:cNvCxnSpPr>
            <a:stCxn id="96" idx="1"/>
          </p:cNvCxnSpPr>
          <p:nvPr/>
        </p:nvCxnSpPr>
        <p:spPr bwMode="auto">
          <a:xfrm flipH="1">
            <a:off x="3352801" y="4333875"/>
            <a:ext cx="2819399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TextBox 101"/>
          <p:cNvSpPr txBox="1"/>
          <p:nvPr/>
        </p:nvSpPr>
        <p:spPr>
          <a:xfrm>
            <a:off x="3733800" y="4495800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Rod </a:t>
            </a:r>
            <a:r>
              <a:rPr lang="fr-CH" sz="1100" dirty="0" err="1" smtClean="0"/>
              <a:t>edge</a:t>
            </a:r>
            <a:endParaRPr lang="en-GB" sz="1100" dirty="0"/>
          </a:p>
        </p:txBody>
      </p:sp>
      <p:sp>
        <p:nvSpPr>
          <p:cNvPr id="104" name="TextBox 103"/>
          <p:cNvSpPr txBox="1"/>
          <p:nvPr/>
        </p:nvSpPr>
        <p:spPr>
          <a:xfrm>
            <a:off x="4686696" y="4495800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PP1</a:t>
            </a:r>
            <a:endParaRPr lang="en-GB" sz="1100" dirty="0"/>
          </a:p>
        </p:txBody>
      </p:sp>
      <p:sp>
        <p:nvSpPr>
          <p:cNvPr id="105" name="Oval 104"/>
          <p:cNvSpPr/>
          <p:nvPr/>
        </p:nvSpPr>
        <p:spPr bwMode="auto">
          <a:xfrm>
            <a:off x="5257800" y="34290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5257800" y="40386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7" name="Rectangle 23"/>
          <p:cNvSpPr>
            <a:spLocks noChangeArrowheads="1"/>
          </p:cNvSpPr>
          <p:nvPr/>
        </p:nvSpPr>
        <p:spPr bwMode="auto">
          <a:xfrm>
            <a:off x="838200" y="3581400"/>
            <a:ext cx="500063" cy="3238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Conc</a:t>
            </a:r>
            <a:endParaRPr lang="en-US" sz="1000" dirty="0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Ctrl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8" name="Rectangle 23"/>
          <p:cNvSpPr>
            <a:spLocks noChangeArrowheads="1"/>
          </p:cNvSpPr>
          <p:nvPr/>
        </p:nvSpPr>
        <p:spPr bwMode="auto">
          <a:xfrm>
            <a:off x="6332934" y="36004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m-Rx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9" name="Rectangle 23"/>
          <p:cNvSpPr>
            <a:spLocks noChangeArrowheads="1"/>
          </p:cNvSpPr>
          <p:nvPr/>
        </p:nvSpPr>
        <p:spPr bwMode="auto">
          <a:xfrm>
            <a:off x="6332934" y="419100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m-</a:t>
            </a:r>
            <a:r>
              <a:rPr lang="en-US" sz="10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Tx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0" name="Rectangle 23"/>
          <p:cNvSpPr>
            <a:spLocks noChangeArrowheads="1"/>
          </p:cNvSpPr>
          <p:nvPr/>
        </p:nvSpPr>
        <p:spPr bwMode="auto">
          <a:xfrm>
            <a:off x="6934200" y="3600450"/>
            <a:ext cx="609600" cy="8763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GBT</a:t>
            </a: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FPGA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1" name="Rectangle 23"/>
          <p:cNvSpPr>
            <a:spLocks noChangeArrowheads="1"/>
          </p:cNvSpPr>
          <p:nvPr/>
        </p:nvSpPr>
        <p:spPr bwMode="auto">
          <a:xfrm>
            <a:off x="7543800" y="3600450"/>
            <a:ext cx="685800" cy="876300"/>
          </a:xfrm>
          <a:prstGeom prst="rect">
            <a:avLst/>
          </a:prstGeom>
          <a:solidFill>
            <a:schemeClr val="accent5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/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Process &amp;</a:t>
            </a: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Route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502887" y="205740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FE-</a:t>
            </a:r>
            <a:r>
              <a:rPr lang="fr-CH" sz="1200" dirty="0" err="1" smtClean="0"/>
              <a:t>Hybrid</a:t>
            </a:r>
            <a:endParaRPr lang="en-GB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6230905" y="2961501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FED/FEC</a:t>
            </a:r>
            <a:endParaRPr lang="en-GB" sz="1200" dirty="0"/>
          </a:p>
        </p:txBody>
      </p:sp>
      <p:sp>
        <p:nvSpPr>
          <p:cNvPr id="90" name="Rectangle 89"/>
          <p:cNvSpPr/>
          <p:nvPr/>
        </p:nvSpPr>
        <p:spPr bwMode="auto">
          <a:xfrm>
            <a:off x="4292203" y="358140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4292203" y="41719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4825603" y="358140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4825603" y="41719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15" name="Straight Connector 114"/>
          <p:cNvCxnSpPr/>
          <p:nvPr/>
        </p:nvCxnSpPr>
        <p:spPr bwMode="auto">
          <a:xfrm flipH="1">
            <a:off x="4511575" y="3648075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Straight Connector 117"/>
          <p:cNvCxnSpPr/>
          <p:nvPr/>
        </p:nvCxnSpPr>
        <p:spPr bwMode="auto">
          <a:xfrm flipH="1">
            <a:off x="5021461" y="3657600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/>
          <p:nvPr/>
        </p:nvCxnSpPr>
        <p:spPr bwMode="auto">
          <a:xfrm flipH="1">
            <a:off x="4495800" y="4252914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/>
          <p:nvPr/>
        </p:nvCxnSpPr>
        <p:spPr bwMode="auto">
          <a:xfrm flipH="1">
            <a:off x="5005686" y="4262439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TextBox 116"/>
          <p:cNvSpPr txBox="1"/>
          <p:nvPr/>
        </p:nvSpPr>
        <p:spPr>
          <a:xfrm>
            <a:off x="4343400" y="3429000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12</a:t>
            </a:r>
            <a:endParaRPr lang="en-GB" sz="1100" dirty="0"/>
          </a:p>
        </p:txBody>
      </p:sp>
      <p:sp>
        <p:nvSpPr>
          <p:cNvPr id="123" name="TextBox 122"/>
          <p:cNvSpPr txBox="1"/>
          <p:nvPr/>
        </p:nvSpPr>
        <p:spPr>
          <a:xfrm>
            <a:off x="4309646" y="4081790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12</a:t>
            </a:r>
            <a:endParaRPr lang="en-GB" sz="1100" dirty="0"/>
          </a:p>
        </p:txBody>
      </p:sp>
      <p:sp>
        <p:nvSpPr>
          <p:cNvPr id="124" name="TextBox 123"/>
          <p:cNvSpPr txBox="1"/>
          <p:nvPr/>
        </p:nvSpPr>
        <p:spPr>
          <a:xfrm>
            <a:off x="4843046" y="3472190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8x12</a:t>
            </a:r>
            <a:endParaRPr lang="en-GB" sz="11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847970" y="4081790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8x12</a:t>
            </a:r>
            <a:endParaRPr lang="en-GB" sz="1100" dirty="0"/>
          </a:p>
        </p:txBody>
      </p:sp>
      <p:cxnSp>
        <p:nvCxnSpPr>
          <p:cNvPr id="126" name="Straight Arrow Connector 125"/>
          <p:cNvCxnSpPr/>
          <p:nvPr/>
        </p:nvCxnSpPr>
        <p:spPr bwMode="auto">
          <a:xfrm>
            <a:off x="8381999" y="4362450"/>
            <a:ext cx="60960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FFFF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Straight Arrow Connector 127"/>
          <p:cNvCxnSpPr/>
          <p:nvPr/>
        </p:nvCxnSpPr>
        <p:spPr bwMode="auto">
          <a:xfrm>
            <a:off x="8382000" y="4038600"/>
            <a:ext cx="60960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6699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Straight Arrow Connector 128"/>
          <p:cNvCxnSpPr/>
          <p:nvPr/>
        </p:nvCxnSpPr>
        <p:spPr bwMode="auto">
          <a:xfrm>
            <a:off x="8382001" y="3657600"/>
            <a:ext cx="60960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Straight Arrow Connector 129"/>
          <p:cNvCxnSpPr/>
          <p:nvPr/>
        </p:nvCxnSpPr>
        <p:spPr bwMode="auto">
          <a:xfrm flipH="1">
            <a:off x="8382001" y="3733800"/>
            <a:ext cx="60959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Straight Arrow Connector 133"/>
          <p:cNvCxnSpPr/>
          <p:nvPr/>
        </p:nvCxnSpPr>
        <p:spPr bwMode="auto">
          <a:xfrm flipH="1">
            <a:off x="8382001" y="4114800"/>
            <a:ext cx="60959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6699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TextBox 134"/>
          <p:cNvSpPr txBox="1"/>
          <p:nvPr/>
        </p:nvSpPr>
        <p:spPr>
          <a:xfrm>
            <a:off x="8458200" y="3395990"/>
            <a:ext cx="510076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100" dirty="0" smtClean="0"/>
              <a:t>CTRL</a:t>
            </a:r>
            <a:endParaRPr lang="en-GB" sz="1100" dirty="0"/>
          </a:p>
        </p:txBody>
      </p:sp>
      <p:sp>
        <p:nvSpPr>
          <p:cNvPr id="136" name="TextBox 135"/>
          <p:cNvSpPr txBox="1"/>
          <p:nvPr/>
        </p:nvSpPr>
        <p:spPr>
          <a:xfrm>
            <a:off x="8458200" y="3810000"/>
            <a:ext cx="5020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TRIG</a:t>
            </a:r>
            <a:endParaRPr lang="en-GB" sz="1100" dirty="0"/>
          </a:p>
        </p:txBody>
      </p:sp>
      <p:sp>
        <p:nvSpPr>
          <p:cNvPr id="137" name="TextBox 136"/>
          <p:cNvSpPr txBox="1"/>
          <p:nvPr/>
        </p:nvSpPr>
        <p:spPr>
          <a:xfrm>
            <a:off x="8458200" y="4114800"/>
            <a:ext cx="4651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DAQ</a:t>
            </a:r>
            <a:endParaRPr lang="en-GB" sz="1100" dirty="0"/>
          </a:p>
        </p:txBody>
      </p:sp>
      <p:sp>
        <p:nvSpPr>
          <p:cNvPr id="138" name="TextBox 137"/>
          <p:cNvSpPr txBox="1"/>
          <p:nvPr/>
        </p:nvSpPr>
        <p:spPr>
          <a:xfrm>
            <a:off x="152400" y="1219200"/>
            <a:ext cx="1386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Front-end Module</a:t>
            </a:r>
            <a:endParaRPr lang="en-GB" sz="1200" dirty="0"/>
          </a:p>
        </p:txBody>
      </p:sp>
      <p:sp>
        <p:nvSpPr>
          <p:cNvPr id="133" name="Left Brace 132"/>
          <p:cNvSpPr/>
          <p:nvPr/>
        </p:nvSpPr>
        <p:spPr bwMode="auto">
          <a:xfrm rot="-5400000">
            <a:off x="5496702" y="4218797"/>
            <a:ext cx="114300" cy="1354105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953000" y="4953000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Legacy</a:t>
            </a:r>
            <a:r>
              <a:rPr lang="fr-CH" sz="1100" dirty="0" smtClean="0"/>
              <a:t> </a:t>
            </a:r>
            <a:r>
              <a:rPr lang="fr-CH" sz="1100" dirty="0" err="1" smtClean="0"/>
              <a:t>fiber</a:t>
            </a:r>
            <a:r>
              <a:rPr lang="fr-CH" sz="1100" dirty="0" smtClean="0"/>
              <a:t> plant</a:t>
            </a:r>
            <a:endParaRPr lang="en-GB" sz="1100" dirty="0"/>
          </a:p>
        </p:txBody>
      </p:sp>
      <p:sp>
        <p:nvSpPr>
          <p:cNvPr id="141" name="Rectangle 23"/>
          <p:cNvSpPr>
            <a:spLocks noChangeArrowheads="1"/>
          </p:cNvSpPr>
          <p:nvPr/>
        </p:nvSpPr>
        <p:spPr bwMode="auto">
          <a:xfrm>
            <a:off x="495300" y="213360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2" name="Rectangle 23"/>
          <p:cNvSpPr>
            <a:spLocks noChangeArrowheads="1"/>
          </p:cNvSpPr>
          <p:nvPr/>
        </p:nvSpPr>
        <p:spPr bwMode="auto">
          <a:xfrm>
            <a:off x="642937" y="22764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3" name="Rectangle 23"/>
          <p:cNvSpPr>
            <a:spLocks noChangeArrowheads="1"/>
          </p:cNvSpPr>
          <p:nvPr/>
        </p:nvSpPr>
        <p:spPr bwMode="auto">
          <a:xfrm>
            <a:off x="795337" y="24288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4" name="Rectangle 23"/>
          <p:cNvSpPr>
            <a:spLocks noChangeArrowheads="1"/>
          </p:cNvSpPr>
          <p:nvPr/>
        </p:nvSpPr>
        <p:spPr bwMode="auto">
          <a:xfrm>
            <a:off x="947737" y="25812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fr-CH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CBC light</a:t>
            </a:r>
            <a:endParaRPr lang="en-GB" sz="10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6" name="Rectangle 23"/>
          <p:cNvSpPr>
            <a:spLocks noChangeArrowheads="1"/>
          </p:cNvSpPr>
          <p:nvPr/>
        </p:nvSpPr>
        <p:spPr bwMode="auto">
          <a:xfrm>
            <a:off x="228600" y="25050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7" name="Rectangle 23"/>
          <p:cNvSpPr>
            <a:spLocks noChangeArrowheads="1"/>
          </p:cNvSpPr>
          <p:nvPr/>
        </p:nvSpPr>
        <p:spPr bwMode="auto">
          <a:xfrm>
            <a:off x="300037" y="25717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>
            <a:off x="376237" y="26479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452437" y="27241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528637" y="28003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" name="Rectangle 23"/>
          <p:cNvSpPr>
            <a:spLocks noChangeArrowheads="1"/>
          </p:cNvSpPr>
          <p:nvPr/>
        </p:nvSpPr>
        <p:spPr bwMode="auto">
          <a:xfrm>
            <a:off x="604837" y="28765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2" name="Rectangle 23"/>
          <p:cNvSpPr>
            <a:spLocks noChangeArrowheads="1"/>
          </p:cNvSpPr>
          <p:nvPr/>
        </p:nvSpPr>
        <p:spPr bwMode="auto">
          <a:xfrm>
            <a:off x="681037" y="29527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757237" y="30289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MPA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128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5" name="Rectangle 62"/>
          <p:cNvSpPr>
            <a:spLocks noChangeArrowheads="1"/>
          </p:cNvSpPr>
          <p:nvPr/>
        </p:nvSpPr>
        <p:spPr bwMode="auto">
          <a:xfrm>
            <a:off x="6343649" y="6019800"/>
            <a:ext cx="423863" cy="114300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703850" y="5943600"/>
            <a:ext cx="2396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Common to 2S, PS and 3D modules</a:t>
            </a:r>
            <a:endParaRPr lang="en-GB" sz="1100" dirty="0"/>
          </a:p>
        </p:txBody>
      </p:sp>
      <p:sp>
        <p:nvSpPr>
          <p:cNvPr id="86" name="Rectangle 62"/>
          <p:cNvSpPr>
            <a:spLocks noChangeArrowheads="1"/>
          </p:cNvSpPr>
          <p:nvPr/>
        </p:nvSpPr>
        <p:spPr bwMode="auto">
          <a:xfrm>
            <a:off x="6348889" y="5791200"/>
            <a:ext cx="423863" cy="1143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709090" y="5715000"/>
            <a:ext cx="11336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Module </a:t>
            </a:r>
            <a:r>
              <a:rPr lang="fr-CH" sz="1100" dirty="0" err="1" smtClean="0"/>
              <a:t>specific</a:t>
            </a:r>
            <a:endParaRPr lang="en-GB" sz="1100" dirty="0"/>
          </a:p>
        </p:txBody>
      </p:sp>
      <p:cxnSp>
        <p:nvCxnSpPr>
          <p:cNvPr id="91" name="Straight Arrow Connector 90"/>
          <p:cNvCxnSpPr/>
          <p:nvPr/>
        </p:nvCxnSpPr>
        <p:spPr bwMode="auto">
          <a:xfrm flipV="1">
            <a:off x="2975372" y="4267200"/>
            <a:ext cx="89535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35AB9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Straight Arrow Connector 100"/>
          <p:cNvCxnSpPr/>
          <p:nvPr/>
        </p:nvCxnSpPr>
        <p:spPr bwMode="auto">
          <a:xfrm flipH="1">
            <a:off x="2971801" y="4343117"/>
            <a:ext cx="8715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" name="Rectangle 62"/>
          <p:cNvSpPr>
            <a:spLocks noChangeArrowheads="1"/>
          </p:cNvSpPr>
          <p:nvPr/>
        </p:nvSpPr>
        <p:spPr bwMode="auto">
          <a:xfrm>
            <a:off x="6218635" y="1447800"/>
            <a:ext cx="2163365" cy="13716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235829" y="1447800"/>
            <a:ext cx="818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LV/HV PS</a:t>
            </a:r>
            <a:endParaRPr lang="en-GB" sz="1200" dirty="0"/>
          </a:p>
        </p:txBody>
      </p:sp>
      <p:cxnSp>
        <p:nvCxnSpPr>
          <p:cNvPr id="6" name="Straight Connector 5"/>
          <p:cNvCxnSpPr>
            <a:stCxn id="71" idx="3"/>
          </p:cNvCxnSpPr>
          <p:nvPr/>
        </p:nvCxnSpPr>
        <p:spPr bwMode="auto">
          <a:xfrm flipV="1">
            <a:off x="3281362" y="1747837"/>
            <a:ext cx="2916436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Straight Connector 115"/>
          <p:cNvCxnSpPr/>
          <p:nvPr/>
        </p:nvCxnSpPr>
        <p:spPr bwMode="auto">
          <a:xfrm flipV="1">
            <a:off x="3276600" y="1828800"/>
            <a:ext cx="2916436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" name="TextBox 118"/>
          <p:cNvSpPr txBox="1"/>
          <p:nvPr/>
        </p:nvSpPr>
        <p:spPr>
          <a:xfrm>
            <a:off x="6182815" y="1219200"/>
            <a:ext cx="806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Back-end</a:t>
            </a:r>
            <a:endParaRPr lang="en-GB" sz="1200" dirty="0"/>
          </a:p>
        </p:txBody>
      </p:sp>
      <p:cxnSp>
        <p:nvCxnSpPr>
          <p:cNvPr id="122" name="Straight Arrow Connector 121"/>
          <p:cNvCxnSpPr/>
          <p:nvPr/>
        </p:nvCxnSpPr>
        <p:spPr bwMode="auto">
          <a:xfrm flipH="1">
            <a:off x="8382000" y="4441372"/>
            <a:ext cx="60960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FFFF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Rectangle 131"/>
          <p:cNvSpPr/>
          <p:nvPr/>
        </p:nvSpPr>
        <p:spPr bwMode="auto">
          <a:xfrm>
            <a:off x="6175431" y="16573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9" name="Rectangle 138"/>
          <p:cNvSpPr/>
          <p:nvPr/>
        </p:nvSpPr>
        <p:spPr bwMode="auto">
          <a:xfrm>
            <a:off x="4295434" y="16573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7" name="Rectangle 146"/>
          <p:cNvSpPr/>
          <p:nvPr/>
        </p:nvSpPr>
        <p:spPr bwMode="auto">
          <a:xfrm>
            <a:off x="4828834" y="16573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72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fr-CH" sz="3200" dirty="0" err="1" smtClean="0"/>
              <a:t>Electronic</a:t>
            </a:r>
            <a:r>
              <a:rPr lang="fr-CH" sz="3200" dirty="0" smtClean="0"/>
              <a:t> System </a:t>
            </a:r>
            <a:r>
              <a:rPr lang="fr-CH" sz="3200" dirty="0" err="1" smtClean="0"/>
              <a:t>Contributors</a:t>
            </a:r>
            <a:r>
              <a:rPr lang="fr-CH" sz="3200" dirty="0" smtClean="0"/>
              <a:t> 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35" name="Rectangle 62"/>
          <p:cNvSpPr>
            <a:spLocks noChangeArrowheads="1"/>
          </p:cNvSpPr>
          <p:nvPr/>
        </p:nvSpPr>
        <p:spPr bwMode="auto">
          <a:xfrm>
            <a:off x="228600" y="2467258"/>
            <a:ext cx="1223962" cy="1905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>
            <a:off x="2057400" y="2467258"/>
            <a:ext cx="1223962" cy="1905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2133600" y="2924458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4" name="Rectangle 23"/>
          <p:cNvSpPr>
            <a:spLocks noChangeArrowheads="1"/>
          </p:cNvSpPr>
          <p:nvPr/>
        </p:nvSpPr>
        <p:spPr bwMode="auto">
          <a:xfrm>
            <a:off x="2205037" y="29911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5" name="Rectangle 23"/>
          <p:cNvSpPr>
            <a:spLocks noChangeArrowheads="1"/>
          </p:cNvSpPr>
          <p:nvPr/>
        </p:nvSpPr>
        <p:spPr bwMode="auto">
          <a:xfrm>
            <a:off x="2281237" y="30673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6" name="Rectangle 23"/>
          <p:cNvSpPr>
            <a:spLocks noChangeArrowheads="1"/>
          </p:cNvSpPr>
          <p:nvPr/>
        </p:nvSpPr>
        <p:spPr bwMode="auto">
          <a:xfrm>
            <a:off x="2357437" y="31435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7" name="Rectangle 23"/>
          <p:cNvSpPr>
            <a:spLocks noChangeArrowheads="1"/>
          </p:cNvSpPr>
          <p:nvPr/>
        </p:nvSpPr>
        <p:spPr bwMode="auto">
          <a:xfrm>
            <a:off x="2433637" y="32197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8" name="Rectangle 23"/>
          <p:cNvSpPr>
            <a:spLocks noChangeArrowheads="1"/>
          </p:cNvSpPr>
          <p:nvPr/>
        </p:nvSpPr>
        <p:spPr bwMode="auto">
          <a:xfrm>
            <a:off x="2509837" y="32959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9" name="Rectangle 23"/>
          <p:cNvSpPr>
            <a:spLocks noChangeArrowheads="1"/>
          </p:cNvSpPr>
          <p:nvPr/>
        </p:nvSpPr>
        <p:spPr bwMode="auto">
          <a:xfrm>
            <a:off x="2586037" y="33721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2662237" y="34483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CBC</a:t>
            </a:r>
            <a:r>
              <a:rPr lang="en-US" sz="8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256</a:t>
            </a:r>
          </a:p>
        </p:txBody>
      </p:sp>
      <p:sp>
        <p:nvSpPr>
          <p:cNvPr id="71" name="Rectangle 62"/>
          <p:cNvSpPr>
            <a:spLocks noChangeArrowheads="1"/>
          </p:cNvSpPr>
          <p:nvPr/>
        </p:nvSpPr>
        <p:spPr bwMode="auto">
          <a:xfrm>
            <a:off x="228600" y="1867183"/>
            <a:ext cx="3052762" cy="600075"/>
          </a:xfrm>
          <a:prstGeom prst="rect">
            <a:avLst/>
          </a:prstGeom>
          <a:solidFill>
            <a:schemeClr val="accent5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72" name="Rectangle 23"/>
          <p:cNvSpPr>
            <a:spLocks noChangeArrowheads="1"/>
          </p:cNvSpPr>
          <p:nvPr/>
        </p:nvSpPr>
        <p:spPr bwMode="auto">
          <a:xfrm>
            <a:off x="1443037" y="2029108"/>
            <a:ext cx="6524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DC/DC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3" name="Rectangle 62"/>
          <p:cNvSpPr>
            <a:spLocks noChangeArrowheads="1"/>
          </p:cNvSpPr>
          <p:nvPr/>
        </p:nvSpPr>
        <p:spPr bwMode="auto">
          <a:xfrm>
            <a:off x="228600" y="4372258"/>
            <a:ext cx="3052762" cy="60007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74" name="Rectangle 23"/>
          <p:cNvSpPr>
            <a:spLocks noChangeArrowheads="1"/>
          </p:cNvSpPr>
          <p:nvPr/>
        </p:nvSpPr>
        <p:spPr bwMode="auto">
          <a:xfrm>
            <a:off x="1443037" y="4534183"/>
            <a:ext cx="6524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LP-GBT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6" name="Rectangle 23"/>
          <p:cNvSpPr>
            <a:spLocks noChangeArrowheads="1"/>
          </p:cNvSpPr>
          <p:nvPr/>
        </p:nvSpPr>
        <p:spPr bwMode="auto">
          <a:xfrm>
            <a:off x="2667000" y="4000783"/>
            <a:ext cx="500063" cy="3238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Conc</a:t>
            </a:r>
            <a:endParaRPr lang="en-US" sz="1000" dirty="0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Ctrl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9" name="Rectangle 62"/>
          <p:cNvSpPr>
            <a:spLocks noChangeArrowheads="1"/>
          </p:cNvSpPr>
          <p:nvPr/>
        </p:nvSpPr>
        <p:spPr bwMode="auto">
          <a:xfrm>
            <a:off x="6218634" y="3372132"/>
            <a:ext cx="2163365" cy="160972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cxnSp>
        <p:nvCxnSpPr>
          <p:cNvPr id="80" name="Straight Connector 79"/>
          <p:cNvCxnSpPr/>
          <p:nvPr/>
        </p:nvCxnSpPr>
        <p:spPr bwMode="auto">
          <a:xfrm flipH="1">
            <a:off x="2971800" y="4762783"/>
            <a:ext cx="86439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1" name="Oval 80"/>
          <p:cNvSpPr/>
          <p:nvPr/>
        </p:nvSpPr>
        <p:spPr bwMode="auto">
          <a:xfrm>
            <a:off x="3331369" y="4457983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 bwMode="auto">
          <a:xfrm flipH="1">
            <a:off x="2971800" y="4686583"/>
            <a:ext cx="914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Oval 83"/>
          <p:cNvSpPr/>
          <p:nvPr/>
        </p:nvSpPr>
        <p:spPr bwMode="auto">
          <a:xfrm>
            <a:off x="3429000" y="4381783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 bwMode="auto">
          <a:xfrm flipH="1">
            <a:off x="3860006" y="4153183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Straight Connector 86"/>
          <p:cNvCxnSpPr/>
          <p:nvPr/>
        </p:nvCxnSpPr>
        <p:spPr bwMode="auto">
          <a:xfrm flipH="1">
            <a:off x="3835003" y="4762783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/>
          <p:nvPr/>
        </p:nvCxnSpPr>
        <p:spPr bwMode="auto">
          <a:xfrm flipH="1">
            <a:off x="3870722" y="4153183"/>
            <a:ext cx="1" cy="52387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Rectangle 94"/>
          <p:cNvSpPr/>
          <p:nvPr/>
        </p:nvSpPr>
        <p:spPr bwMode="auto">
          <a:xfrm>
            <a:off x="6172200" y="4000783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6172200" y="4591333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97" name="Straight Connector 96"/>
          <p:cNvCxnSpPr/>
          <p:nvPr/>
        </p:nvCxnSpPr>
        <p:spPr bwMode="auto">
          <a:xfrm flipH="1">
            <a:off x="4368403" y="4153183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4368403" y="4762783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Straight Connector 98"/>
          <p:cNvCxnSpPr>
            <a:stCxn id="95" idx="1"/>
          </p:cNvCxnSpPr>
          <p:nvPr/>
        </p:nvCxnSpPr>
        <p:spPr bwMode="auto">
          <a:xfrm flipH="1" flipV="1">
            <a:off x="3870722" y="4153183"/>
            <a:ext cx="2301478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Straight Connector 99"/>
          <p:cNvCxnSpPr>
            <a:stCxn id="96" idx="1"/>
          </p:cNvCxnSpPr>
          <p:nvPr/>
        </p:nvCxnSpPr>
        <p:spPr bwMode="auto">
          <a:xfrm flipH="1">
            <a:off x="3352801" y="4753258"/>
            <a:ext cx="2819399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TextBox 101"/>
          <p:cNvSpPr txBox="1"/>
          <p:nvPr/>
        </p:nvSpPr>
        <p:spPr>
          <a:xfrm>
            <a:off x="3733800" y="4915183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Rod </a:t>
            </a:r>
            <a:r>
              <a:rPr lang="fr-CH" sz="1100" dirty="0" err="1" smtClean="0"/>
              <a:t>edge</a:t>
            </a:r>
            <a:endParaRPr lang="en-GB" sz="1100" dirty="0"/>
          </a:p>
        </p:txBody>
      </p:sp>
      <p:sp>
        <p:nvSpPr>
          <p:cNvPr id="104" name="TextBox 103"/>
          <p:cNvSpPr txBox="1"/>
          <p:nvPr/>
        </p:nvSpPr>
        <p:spPr>
          <a:xfrm>
            <a:off x="4686696" y="4915183"/>
            <a:ext cx="418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PP1</a:t>
            </a:r>
            <a:endParaRPr lang="en-GB" sz="1100" dirty="0"/>
          </a:p>
        </p:txBody>
      </p:sp>
      <p:sp>
        <p:nvSpPr>
          <p:cNvPr id="105" name="Oval 104"/>
          <p:cNvSpPr/>
          <p:nvPr/>
        </p:nvSpPr>
        <p:spPr bwMode="auto">
          <a:xfrm>
            <a:off x="5257800" y="3848383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035AB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5257800" y="4457983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7" name="Rectangle 23"/>
          <p:cNvSpPr>
            <a:spLocks noChangeArrowheads="1"/>
          </p:cNvSpPr>
          <p:nvPr/>
        </p:nvSpPr>
        <p:spPr bwMode="auto">
          <a:xfrm>
            <a:off x="838200" y="4000783"/>
            <a:ext cx="500063" cy="3238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Conc</a:t>
            </a:r>
            <a:endParaRPr lang="en-US" sz="1000" dirty="0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Ctrl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8" name="Rectangle 23"/>
          <p:cNvSpPr>
            <a:spLocks noChangeArrowheads="1"/>
          </p:cNvSpPr>
          <p:nvPr/>
        </p:nvSpPr>
        <p:spPr bwMode="auto">
          <a:xfrm>
            <a:off x="6332934" y="40198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m-Rx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9" name="Rectangle 23"/>
          <p:cNvSpPr>
            <a:spLocks noChangeArrowheads="1"/>
          </p:cNvSpPr>
          <p:nvPr/>
        </p:nvSpPr>
        <p:spPr bwMode="auto">
          <a:xfrm>
            <a:off x="6332934" y="461038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m-</a:t>
            </a:r>
            <a:r>
              <a:rPr lang="en-US" sz="10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Tx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0" name="Rectangle 23"/>
          <p:cNvSpPr>
            <a:spLocks noChangeArrowheads="1"/>
          </p:cNvSpPr>
          <p:nvPr/>
        </p:nvSpPr>
        <p:spPr bwMode="auto">
          <a:xfrm>
            <a:off x="6934200" y="4019833"/>
            <a:ext cx="609600" cy="8763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GBT</a:t>
            </a: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FPGA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502887" y="2476783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FE-</a:t>
            </a:r>
            <a:r>
              <a:rPr lang="fr-CH" sz="1200" dirty="0" err="1" smtClean="0"/>
              <a:t>Hybrid</a:t>
            </a:r>
            <a:endParaRPr lang="en-GB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6230905" y="3380884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FED/FEC</a:t>
            </a:r>
            <a:endParaRPr lang="en-GB" sz="1200" dirty="0"/>
          </a:p>
        </p:txBody>
      </p:sp>
      <p:sp>
        <p:nvSpPr>
          <p:cNvPr id="90" name="Rectangle 89"/>
          <p:cNvSpPr/>
          <p:nvPr/>
        </p:nvSpPr>
        <p:spPr bwMode="auto">
          <a:xfrm>
            <a:off x="4292203" y="4000783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4292203" y="4591333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4825603" y="4000783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4825603" y="4591333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15" name="Straight Connector 114"/>
          <p:cNvCxnSpPr/>
          <p:nvPr/>
        </p:nvCxnSpPr>
        <p:spPr bwMode="auto">
          <a:xfrm flipH="1">
            <a:off x="4511575" y="4067458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Straight Connector 117"/>
          <p:cNvCxnSpPr/>
          <p:nvPr/>
        </p:nvCxnSpPr>
        <p:spPr bwMode="auto">
          <a:xfrm flipH="1">
            <a:off x="5021461" y="4076983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/>
          <p:nvPr/>
        </p:nvCxnSpPr>
        <p:spPr bwMode="auto">
          <a:xfrm flipH="1">
            <a:off x="4495800" y="4672297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/>
          <p:nvPr/>
        </p:nvCxnSpPr>
        <p:spPr bwMode="auto">
          <a:xfrm flipH="1">
            <a:off x="5005686" y="4681822"/>
            <a:ext cx="82452" cy="1571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TextBox 116"/>
          <p:cNvSpPr txBox="1"/>
          <p:nvPr/>
        </p:nvSpPr>
        <p:spPr>
          <a:xfrm>
            <a:off x="4343400" y="3848383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12</a:t>
            </a:r>
            <a:endParaRPr lang="en-GB" sz="1100" dirty="0"/>
          </a:p>
        </p:txBody>
      </p:sp>
      <p:sp>
        <p:nvSpPr>
          <p:cNvPr id="123" name="TextBox 122"/>
          <p:cNvSpPr txBox="1"/>
          <p:nvPr/>
        </p:nvSpPr>
        <p:spPr>
          <a:xfrm>
            <a:off x="4309646" y="4501173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12</a:t>
            </a:r>
            <a:endParaRPr lang="en-GB" sz="1100" dirty="0"/>
          </a:p>
        </p:txBody>
      </p:sp>
      <p:sp>
        <p:nvSpPr>
          <p:cNvPr id="124" name="TextBox 123"/>
          <p:cNvSpPr txBox="1"/>
          <p:nvPr/>
        </p:nvSpPr>
        <p:spPr>
          <a:xfrm>
            <a:off x="4843046" y="3891573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8x12</a:t>
            </a:r>
            <a:endParaRPr lang="en-GB" sz="11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847970" y="4501173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8x12</a:t>
            </a:r>
            <a:endParaRPr lang="en-GB" sz="1100" dirty="0"/>
          </a:p>
        </p:txBody>
      </p:sp>
      <p:cxnSp>
        <p:nvCxnSpPr>
          <p:cNvPr id="126" name="Straight Arrow Connector 125"/>
          <p:cNvCxnSpPr/>
          <p:nvPr/>
        </p:nvCxnSpPr>
        <p:spPr bwMode="auto">
          <a:xfrm>
            <a:off x="8381999" y="4781833"/>
            <a:ext cx="60960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FFFF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Straight Arrow Connector 127"/>
          <p:cNvCxnSpPr/>
          <p:nvPr/>
        </p:nvCxnSpPr>
        <p:spPr bwMode="auto">
          <a:xfrm>
            <a:off x="8382000" y="4457983"/>
            <a:ext cx="60960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6699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Straight Arrow Connector 128"/>
          <p:cNvCxnSpPr/>
          <p:nvPr/>
        </p:nvCxnSpPr>
        <p:spPr bwMode="auto">
          <a:xfrm>
            <a:off x="8382001" y="4076983"/>
            <a:ext cx="60960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Straight Arrow Connector 129"/>
          <p:cNvCxnSpPr/>
          <p:nvPr/>
        </p:nvCxnSpPr>
        <p:spPr bwMode="auto">
          <a:xfrm flipH="1">
            <a:off x="8382001" y="4153183"/>
            <a:ext cx="60959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Straight Arrow Connector 133"/>
          <p:cNvCxnSpPr/>
          <p:nvPr/>
        </p:nvCxnSpPr>
        <p:spPr bwMode="auto">
          <a:xfrm flipH="1">
            <a:off x="8382001" y="4534183"/>
            <a:ext cx="60959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6699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TextBox 134"/>
          <p:cNvSpPr txBox="1"/>
          <p:nvPr/>
        </p:nvSpPr>
        <p:spPr>
          <a:xfrm>
            <a:off x="8458200" y="3815373"/>
            <a:ext cx="510076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100" dirty="0" smtClean="0"/>
              <a:t>CTRL</a:t>
            </a:r>
            <a:endParaRPr lang="en-GB" sz="1100" dirty="0"/>
          </a:p>
        </p:txBody>
      </p:sp>
      <p:sp>
        <p:nvSpPr>
          <p:cNvPr id="136" name="TextBox 135"/>
          <p:cNvSpPr txBox="1"/>
          <p:nvPr/>
        </p:nvSpPr>
        <p:spPr>
          <a:xfrm>
            <a:off x="8458200" y="4229383"/>
            <a:ext cx="5020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TRIG</a:t>
            </a:r>
            <a:endParaRPr lang="en-GB" sz="1100" dirty="0"/>
          </a:p>
        </p:txBody>
      </p:sp>
      <p:sp>
        <p:nvSpPr>
          <p:cNvPr id="137" name="TextBox 136"/>
          <p:cNvSpPr txBox="1"/>
          <p:nvPr/>
        </p:nvSpPr>
        <p:spPr>
          <a:xfrm>
            <a:off x="8458200" y="4534183"/>
            <a:ext cx="4651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DAQ</a:t>
            </a:r>
            <a:endParaRPr lang="en-GB" sz="1100" dirty="0"/>
          </a:p>
        </p:txBody>
      </p:sp>
      <p:sp>
        <p:nvSpPr>
          <p:cNvPr id="138" name="TextBox 137"/>
          <p:cNvSpPr txBox="1"/>
          <p:nvPr/>
        </p:nvSpPr>
        <p:spPr>
          <a:xfrm>
            <a:off x="152400" y="1638583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Module</a:t>
            </a:r>
            <a:endParaRPr lang="en-GB" sz="1200" dirty="0"/>
          </a:p>
        </p:txBody>
      </p:sp>
      <p:sp>
        <p:nvSpPr>
          <p:cNvPr id="133" name="Left Brace 132"/>
          <p:cNvSpPr/>
          <p:nvPr/>
        </p:nvSpPr>
        <p:spPr bwMode="auto">
          <a:xfrm rot="-5400000">
            <a:off x="5496702" y="4638180"/>
            <a:ext cx="114300" cy="1354105"/>
          </a:xfrm>
          <a:prstGeom prst="lef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953000" y="5372383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Legacy</a:t>
            </a:r>
            <a:r>
              <a:rPr lang="fr-CH" sz="1100" dirty="0" smtClean="0"/>
              <a:t> </a:t>
            </a:r>
            <a:r>
              <a:rPr lang="fr-CH" sz="1100" dirty="0" err="1" smtClean="0"/>
              <a:t>fiber</a:t>
            </a:r>
            <a:r>
              <a:rPr lang="fr-CH" sz="1100" dirty="0" smtClean="0"/>
              <a:t> plant</a:t>
            </a:r>
            <a:endParaRPr lang="en-GB" sz="1100" dirty="0"/>
          </a:p>
        </p:txBody>
      </p:sp>
      <p:sp>
        <p:nvSpPr>
          <p:cNvPr id="141" name="Rectangle 23"/>
          <p:cNvSpPr>
            <a:spLocks noChangeArrowheads="1"/>
          </p:cNvSpPr>
          <p:nvPr/>
        </p:nvSpPr>
        <p:spPr bwMode="auto">
          <a:xfrm>
            <a:off x="495300" y="2552983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2" name="Rectangle 23"/>
          <p:cNvSpPr>
            <a:spLocks noChangeArrowheads="1"/>
          </p:cNvSpPr>
          <p:nvPr/>
        </p:nvSpPr>
        <p:spPr bwMode="auto">
          <a:xfrm>
            <a:off x="642937" y="2695858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3" name="Rectangle 23"/>
          <p:cNvSpPr>
            <a:spLocks noChangeArrowheads="1"/>
          </p:cNvSpPr>
          <p:nvPr/>
        </p:nvSpPr>
        <p:spPr bwMode="auto">
          <a:xfrm>
            <a:off x="795337" y="2848258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4" name="Rectangle 23"/>
          <p:cNvSpPr>
            <a:spLocks noChangeArrowheads="1"/>
          </p:cNvSpPr>
          <p:nvPr/>
        </p:nvSpPr>
        <p:spPr bwMode="auto">
          <a:xfrm>
            <a:off x="947737" y="3000658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fr-CH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CBC light</a:t>
            </a:r>
            <a:endParaRPr lang="en-GB" sz="10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6" name="Rectangle 23"/>
          <p:cNvSpPr>
            <a:spLocks noChangeArrowheads="1"/>
          </p:cNvSpPr>
          <p:nvPr/>
        </p:nvSpPr>
        <p:spPr bwMode="auto">
          <a:xfrm>
            <a:off x="228600" y="2924458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7" name="Rectangle 23"/>
          <p:cNvSpPr>
            <a:spLocks noChangeArrowheads="1"/>
          </p:cNvSpPr>
          <p:nvPr/>
        </p:nvSpPr>
        <p:spPr bwMode="auto">
          <a:xfrm>
            <a:off x="300037" y="29911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>
            <a:off x="376237" y="30673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452437" y="31435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528637" y="32197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1" name="Rectangle 23"/>
          <p:cNvSpPr>
            <a:spLocks noChangeArrowheads="1"/>
          </p:cNvSpPr>
          <p:nvPr/>
        </p:nvSpPr>
        <p:spPr bwMode="auto">
          <a:xfrm>
            <a:off x="604837" y="32959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2" name="Rectangle 23"/>
          <p:cNvSpPr>
            <a:spLocks noChangeArrowheads="1"/>
          </p:cNvSpPr>
          <p:nvPr/>
        </p:nvSpPr>
        <p:spPr bwMode="auto">
          <a:xfrm>
            <a:off x="681037" y="33721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757237" y="3448333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MPA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128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5" name="Rectangle 62"/>
          <p:cNvSpPr>
            <a:spLocks noChangeArrowheads="1"/>
          </p:cNvSpPr>
          <p:nvPr/>
        </p:nvSpPr>
        <p:spPr bwMode="auto">
          <a:xfrm>
            <a:off x="6343649" y="6019800"/>
            <a:ext cx="423863" cy="114300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657600" y="2590800"/>
            <a:ext cx="6174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IC-RAL</a:t>
            </a:r>
          </a:p>
          <a:p>
            <a:r>
              <a:rPr lang="fr-CH" sz="1100" dirty="0" smtClean="0"/>
              <a:t>Lyon</a:t>
            </a:r>
            <a:r>
              <a:rPr lang="fr-CH" sz="1100" dirty="0" smtClean="0"/>
              <a:t>?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662237" y="5512713"/>
            <a:ext cx="5309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CERN</a:t>
            </a:r>
          </a:p>
          <a:p>
            <a:r>
              <a:rPr lang="fr-CH" sz="1100" dirty="0" smtClean="0"/>
              <a:t>+???</a:t>
            </a:r>
            <a:endParaRPr lang="en-GB" sz="11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3086100" y="2972083"/>
            <a:ext cx="880239" cy="342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Straight Arrow Connector 118"/>
          <p:cNvCxnSpPr/>
          <p:nvPr/>
        </p:nvCxnSpPr>
        <p:spPr bwMode="auto">
          <a:xfrm flipH="1" flipV="1">
            <a:off x="2633662" y="4896133"/>
            <a:ext cx="185739" cy="6286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Arrow Connector 121"/>
          <p:cNvCxnSpPr/>
          <p:nvPr/>
        </p:nvCxnSpPr>
        <p:spPr bwMode="auto">
          <a:xfrm flipH="1" flipV="1">
            <a:off x="1938337" y="4915183"/>
            <a:ext cx="762003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Straight Arrow Connector 126"/>
          <p:cNvCxnSpPr/>
          <p:nvPr/>
        </p:nvCxnSpPr>
        <p:spPr bwMode="auto">
          <a:xfrm flipH="1">
            <a:off x="1524000" y="2857783"/>
            <a:ext cx="2099440" cy="2857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Straight Arrow Connector 130"/>
          <p:cNvCxnSpPr/>
          <p:nvPr/>
        </p:nvCxnSpPr>
        <p:spPr bwMode="auto">
          <a:xfrm flipH="1" flipV="1">
            <a:off x="1295400" y="3734083"/>
            <a:ext cx="1447804" cy="17907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TextBox 131"/>
          <p:cNvSpPr txBox="1"/>
          <p:nvPr/>
        </p:nvSpPr>
        <p:spPr>
          <a:xfrm>
            <a:off x="6708085" y="5474896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CERN</a:t>
            </a:r>
          </a:p>
        </p:txBody>
      </p:sp>
      <p:cxnSp>
        <p:nvCxnSpPr>
          <p:cNvPr id="139" name="Straight Arrow Connector 138"/>
          <p:cNvCxnSpPr/>
          <p:nvPr/>
        </p:nvCxnSpPr>
        <p:spPr bwMode="auto">
          <a:xfrm flipH="1" flipV="1">
            <a:off x="6553200" y="4972333"/>
            <a:ext cx="185739" cy="6286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7" name="TextBox 146"/>
          <p:cNvSpPr txBox="1"/>
          <p:nvPr/>
        </p:nvSpPr>
        <p:spPr>
          <a:xfrm>
            <a:off x="8359067" y="2676436"/>
            <a:ext cx="8611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IC-RAL</a:t>
            </a:r>
          </a:p>
          <a:p>
            <a:r>
              <a:rPr lang="fr-CH" sz="1100" dirty="0" smtClean="0"/>
              <a:t>Strasbourg</a:t>
            </a:r>
          </a:p>
          <a:p>
            <a:r>
              <a:rPr lang="fr-CH" sz="1100" dirty="0" smtClean="0"/>
              <a:t>+???</a:t>
            </a:r>
            <a:endParaRPr lang="en-GB" sz="1100" dirty="0"/>
          </a:p>
        </p:txBody>
      </p:sp>
      <p:cxnSp>
        <p:nvCxnSpPr>
          <p:cNvPr id="148" name="Straight Arrow Connector 147"/>
          <p:cNvCxnSpPr/>
          <p:nvPr/>
        </p:nvCxnSpPr>
        <p:spPr bwMode="auto">
          <a:xfrm flipH="1">
            <a:off x="7239001" y="3228975"/>
            <a:ext cx="1304924" cy="5051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9" name="TextBox 148"/>
          <p:cNvSpPr txBox="1"/>
          <p:nvPr/>
        </p:nvSpPr>
        <p:spPr>
          <a:xfrm>
            <a:off x="1295400" y="1181383"/>
            <a:ext cx="7521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Aachen ?</a:t>
            </a:r>
            <a:endParaRPr lang="en-GB" sz="1100" dirty="0"/>
          </a:p>
        </p:txBody>
      </p:sp>
      <p:cxnSp>
        <p:nvCxnSpPr>
          <p:cNvPr id="150" name="Straight Arrow Connector 149"/>
          <p:cNvCxnSpPr/>
          <p:nvPr/>
        </p:nvCxnSpPr>
        <p:spPr bwMode="auto">
          <a:xfrm>
            <a:off x="1769268" y="1481465"/>
            <a:ext cx="135733" cy="5476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Box 150"/>
          <p:cNvSpPr txBox="1"/>
          <p:nvPr/>
        </p:nvSpPr>
        <p:spPr>
          <a:xfrm>
            <a:off x="3888685" y="2252990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CERN</a:t>
            </a:r>
          </a:p>
        </p:txBody>
      </p:sp>
      <p:cxnSp>
        <p:nvCxnSpPr>
          <p:cNvPr id="152" name="Straight Arrow Connector 151"/>
          <p:cNvCxnSpPr/>
          <p:nvPr/>
        </p:nvCxnSpPr>
        <p:spPr bwMode="auto">
          <a:xfrm flipH="1">
            <a:off x="3167064" y="2295808"/>
            <a:ext cx="799274" cy="2571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2975372" y="4680858"/>
            <a:ext cx="89535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35AB9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" name="Straight Arrow Connector 152"/>
          <p:cNvCxnSpPr/>
          <p:nvPr/>
        </p:nvCxnSpPr>
        <p:spPr bwMode="auto">
          <a:xfrm flipH="1">
            <a:off x="2971801" y="4756775"/>
            <a:ext cx="8715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" name="Straight Arrow Connector 153"/>
          <p:cNvCxnSpPr/>
          <p:nvPr/>
        </p:nvCxnSpPr>
        <p:spPr bwMode="auto">
          <a:xfrm flipV="1">
            <a:off x="2914650" y="4838699"/>
            <a:ext cx="533399" cy="6953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9" name="TextBox 158"/>
          <p:cNvSpPr txBox="1"/>
          <p:nvPr/>
        </p:nvSpPr>
        <p:spPr>
          <a:xfrm>
            <a:off x="6703850" y="5943600"/>
            <a:ext cx="2396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Common to 2S, PS and 3D modules</a:t>
            </a:r>
            <a:endParaRPr lang="en-GB" sz="1100" dirty="0"/>
          </a:p>
        </p:txBody>
      </p:sp>
      <p:sp>
        <p:nvSpPr>
          <p:cNvPr id="114" name="Rectangle 62"/>
          <p:cNvSpPr>
            <a:spLocks noChangeArrowheads="1"/>
          </p:cNvSpPr>
          <p:nvPr/>
        </p:nvSpPr>
        <p:spPr bwMode="auto">
          <a:xfrm>
            <a:off x="6218635" y="1828800"/>
            <a:ext cx="2163365" cy="13716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235829" y="1828800"/>
            <a:ext cx="818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LV/HV PS</a:t>
            </a:r>
            <a:endParaRPr lang="en-GB" sz="1200" dirty="0"/>
          </a:p>
        </p:txBody>
      </p:sp>
      <p:cxnSp>
        <p:nvCxnSpPr>
          <p:cNvPr id="155" name="Straight Connector 154"/>
          <p:cNvCxnSpPr/>
          <p:nvPr/>
        </p:nvCxnSpPr>
        <p:spPr bwMode="auto">
          <a:xfrm flipV="1">
            <a:off x="3281362" y="2128837"/>
            <a:ext cx="2916436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Straight Connector 155"/>
          <p:cNvCxnSpPr/>
          <p:nvPr/>
        </p:nvCxnSpPr>
        <p:spPr bwMode="auto">
          <a:xfrm flipV="1">
            <a:off x="3276600" y="2209800"/>
            <a:ext cx="2916436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7" name="Rectangle 23"/>
          <p:cNvSpPr>
            <a:spLocks noChangeArrowheads="1"/>
          </p:cNvSpPr>
          <p:nvPr/>
        </p:nvSpPr>
        <p:spPr bwMode="auto">
          <a:xfrm>
            <a:off x="2319337" y="4543425"/>
            <a:ext cx="6524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8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SF-VL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58" name="Rectangle 23"/>
          <p:cNvSpPr>
            <a:spLocks noChangeArrowheads="1"/>
          </p:cNvSpPr>
          <p:nvPr/>
        </p:nvSpPr>
        <p:spPr bwMode="auto">
          <a:xfrm>
            <a:off x="7543800" y="4019550"/>
            <a:ext cx="685800" cy="876300"/>
          </a:xfrm>
          <a:prstGeom prst="rect">
            <a:avLst/>
          </a:prstGeom>
          <a:solidFill>
            <a:schemeClr val="accent5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/>
        </p:spPr>
        <p:txBody>
          <a:bodyPr anchor="ctr"/>
          <a:lstStyle/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Process &amp;</a:t>
            </a:r>
          </a:p>
          <a:p>
            <a:pPr algn="ctr" eaLnBrk="1" hangingPunct="1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Route</a:t>
            </a:r>
            <a:endParaRPr lang="en-US" sz="800" dirty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1" name="Rectangle 62"/>
          <p:cNvSpPr>
            <a:spLocks noChangeArrowheads="1"/>
          </p:cNvSpPr>
          <p:nvPr/>
        </p:nvSpPr>
        <p:spPr bwMode="auto">
          <a:xfrm>
            <a:off x="6348889" y="5791200"/>
            <a:ext cx="423863" cy="1143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709090" y="5715000"/>
            <a:ext cx="11336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Module </a:t>
            </a:r>
            <a:r>
              <a:rPr lang="fr-CH" sz="1100" dirty="0" err="1" smtClean="0"/>
              <a:t>specific</a:t>
            </a:r>
            <a:endParaRPr lang="en-GB" sz="1100" dirty="0"/>
          </a:p>
        </p:txBody>
      </p:sp>
      <p:cxnSp>
        <p:nvCxnSpPr>
          <p:cNvPr id="162" name="Straight Arrow Connector 161"/>
          <p:cNvCxnSpPr/>
          <p:nvPr/>
        </p:nvCxnSpPr>
        <p:spPr bwMode="auto">
          <a:xfrm flipH="1">
            <a:off x="8382000" y="4876800"/>
            <a:ext cx="60960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FFFF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3" name="Rectangle 162"/>
          <p:cNvSpPr/>
          <p:nvPr/>
        </p:nvSpPr>
        <p:spPr bwMode="auto">
          <a:xfrm>
            <a:off x="6175431" y="19621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4295434" y="19621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5" name="Rectangle 164"/>
          <p:cNvSpPr/>
          <p:nvPr/>
        </p:nvSpPr>
        <p:spPr bwMode="auto">
          <a:xfrm>
            <a:off x="4828834" y="1962150"/>
            <a:ext cx="51197" cy="3238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1299833" y="5410200"/>
            <a:ext cx="9861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FNAL</a:t>
            </a:r>
          </a:p>
          <a:p>
            <a:r>
              <a:rPr lang="fr-CH" sz="1100" dirty="0" smtClean="0"/>
              <a:t>3DPt module</a:t>
            </a:r>
            <a:endParaRPr lang="en-GB" sz="1100" dirty="0"/>
          </a:p>
        </p:txBody>
      </p:sp>
      <p:cxnSp>
        <p:nvCxnSpPr>
          <p:cNvPr id="167" name="Straight Arrow Connector 166"/>
          <p:cNvCxnSpPr/>
          <p:nvPr/>
        </p:nvCxnSpPr>
        <p:spPr bwMode="auto">
          <a:xfrm flipH="1" flipV="1">
            <a:off x="381000" y="3810000"/>
            <a:ext cx="1447804" cy="17907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6577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CH" sz="3200" dirty="0" smtClean="0"/>
              <a:t>Conclusion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fr-CH" sz="2000" dirty="0" smtClean="0"/>
              <a:t>Phase II TK </a:t>
            </a:r>
            <a:r>
              <a:rPr lang="fr-CH" sz="2000" dirty="0" err="1" smtClean="0"/>
              <a:t>electronics</a:t>
            </a:r>
            <a:r>
              <a:rPr lang="fr-CH" sz="2000" dirty="0" smtClean="0"/>
              <a:t> R&amp;D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under</a:t>
            </a:r>
            <a:r>
              <a:rPr lang="fr-CH" sz="2000" dirty="0" smtClean="0"/>
              <a:t> </a:t>
            </a:r>
            <a:r>
              <a:rPr lang="fr-CH" sz="2000" dirty="0" err="1" smtClean="0"/>
              <a:t>way</a:t>
            </a:r>
            <a:endParaRPr lang="fr-CH" sz="2000" dirty="0" smtClean="0"/>
          </a:p>
          <a:p>
            <a:r>
              <a:rPr lang="fr-CH" sz="2000" dirty="0"/>
              <a:t>3</a:t>
            </a:r>
            <a:r>
              <a:rPr lang="fr-CH" sz="2000" dirty="0" smtClean="0"/>
              <a:t> chips in Si (CBC, FEAFS, VICTR), </a:t>
            </a:r>
            <a:r>
              <a:rPr lang="fr-CH" sz="2000" dirty="0" err="1" smtClean="0"/>
              <a:t>at</a:t>
            </a:r>
            <a:r>
              <a:rPr lang="fr-CH" sz="2000" dirty="0" smtClean="0"/>
              <a:t> least 5 more </a:t>
            </a:r>
            <a:r>
              <a:rPr lang="fr-CH" sz="2000" dirty="0" err="1" smtClean="0"/>
              <a:t>being</a:t>
            </a:r>
            <a:r>
              <a:rPr lang="fr-CH" sz="2000" dirty="0" smtClean="0"/>
              <a:t> </a:t>
            </a:r>
            <a:r>
              <a:rPr lang="fr-CH" sz="2000" dirty="0" err="1" smtClean="0"/>
              <a:t>discussed</a:t>
            </a:r>
            <a:r>
              <a:rPr lang="fr-CH" sz="2000" dirty="0" smtClean="0"/>
              <a:t> (MPA, 3DDataFlow, LP-GBT, </a:t>
            </a:r>
            <a:r>
              <a:rPr lang="fr-CH" sz="2000" dirty="0" err="1" smtClean="0"/>
              <a:t>CBClight</a:t>
            </a:r>
            <a:r>
              <a:rPr lang="fr-CH" sz="2000" dirty="0" smtClean="0"/>
              <a:t>, </a:t>
            </a:r>
            <a:r>
              <a:rPr lang="fr-CH" sz="2000" dirty="0" err="1" smtClean="0"/>
              <a:t>Concentrator&amp;Controller</a:t>
            </a:r>
            <a:r>
              <a:rPr lang="fr-CH" sz="2000" dirty="0" smtClean="0"/>
              <a:t>)</a:t>
            </a:r>
          </a:p>
          <a:p>
            <a:r>
              <a:rPr lang="fr-CH" sz="2000" dirty="0" smtClean="0"/>
              <a:t>Agressive packaging/</a:t>
            </a:r>
            <a:r>
              <a:rPr lang="fr-CH" sz="2000" dirty="0" err="1" smtClean="0"/>
              <a:t>interconnect</a:t>
            </a:r>
            <a:r>
              <a:rPr lang="fr-CH" sz="2000" dirty="0" smtClean="0"/>
              <a:t> technologies </a:t>
            </a:r>
            <a:r>
              <a:rPr lang="fr-CH" sz="2000" dirty="0" err="1" smtClean="0"/>
              <a:t>under</a:t>
            </a:r>
            <a:r>
              <a:rPr lang="fr-CH" sz="2000" dirty="0" smtClean="0"/>
              <a:t> investigation (C4, </a:t>
            </a:r>
            <a:r>
              <a:rPr lang="fr-CH" sz="2000" dirty="0" err="1" smtClean="0"/>
              <a:t>HDSubstrate</a:t>
            </a:r>
            <a:r>
              <a:rPr lang="fr-CH" sz="2000" dirty="0" smtClean="0"/>
              <a:t>, 3D, TSV, </a:t>
            </a:r>
            <a:r>
              <a:rPr lang="fr-CH" sz="2000" dirty="0" err="1" smtClean="0"/>
              <a:t>opto</a:t>
            </a:r>
            <a:r>
              <a:rPr lang="fr-CH" sz="2000" dirty="0" smtClean="0"/>
              <a:t>, …)</a:t>
            </a:r>
          </a:p>
          <a:p>
            <a:r>
              <a:rPr lang="fr-CH" sz="2000" dirty="0" err="1" smtClean="0"/>
              <a:t>Fallback</a:t>
            </a:r>
            <a:r>
              <a:rPr lang="fr-CH" sz="2000" dirty="0" smtClean="0"/>
              <a:t> </a:t>
            </a:r>
            <a:r>
              <a:rPr lang="fr-CH" sz="2000" dirty="0" err="1" smtClean="0"/>
              <a:t>paths</a:t>
            </a:r>
            <a:r>
              <a:rPr lang="fr-CH" sz="2000" dirty="0" smtClean="0"/>
              <a:t> are </a:t>
            </a:r>
            <a:r>
              <a:rPr lang="fr-CH" sz="2000" dirty="0" err="1" smtClean="0"/>
              <a:t>available</a:t>
            </a:r>
            <a:r>
              <a:rPr lang="fr-CH" sz="2000" dirty="0" smtClean="0"/>
              <a:t> (PS -&gt; 2S, LP-GBT -&gt;GBT, etc…)</a:t>
            </a:r>
          </a:p>
          <a:p>
            <a:r>
              <a:rPr lang="fr-CH" sz="2000" dirty="0" smtClean="0"/>
              <a:t>Advanced CMOS </a:t>
            </a:r>
            <a:r>
              <a:rPr lang="fr-CH" sz="2000" dirty="0" err="1" smtClean="0"/>
              <a:t>processes</a:t>
            </a:r>
            <a:r>
              <a:rPr lang="fr-CH" sz="2000" dirty="0" smtClean="0"/>
              <a:t> (65nm for MPA and LP-GBT)</a:t>
            </a:r>
          </a:p>
          <a:p>
            <a:r>
              <a:rPr lang="fr-CH" sz="2000" dirty="0" err="1" smtClean="0"/>
              <a:t>Very</a:t>
            </a:r>
            <a:r>
              <a:rPr lang="fr-CH" sz="2000" dirty="0" smtClean="0"/>
              <a:t> </a:t>
            </a:r>
            <a:r>
              <a:rPr lang="fr-CH" sz="2000" dirty="0" err="1" smtClean="0"/>
              <a:t>challenging</a:t>
            </a:r>
            <a:r>
              <a:rPr lang="fr-CH" sz="2000" dirty="0" smtClean="0"/>
              <a:t> program</a:t>
            </a:r>
          </a:p>
          <a:p>
            <a:pPr lvl="1"/>
            <a:r>
              <a:rPr lang="fr-CH" sz="1800" dirty="0" err="1" smtClean="0"/>
              <a:t>Avoid</a:t>
            </a:r>
            <a:r>
              <a:rPr lang="fr-CH" sz="1800" dirty="0" smtClean="0"/>
              <a:t> </a:t>
            </a:r>
            <a:r>
              <a:rPr lang="fr-CH" sz="1800" dirty="0" err="1" smtClean="0"/>
              <a:t>maintaining</a:t>
            </a:r>
            <a:r>
              <a:rPr lang="fr-CH" sz="1800" dirty="0" smtClean="0"/>
              <a:t> </a:t>
            </a:r>
            <a:r>
              <a:rPr lang="fr-CH" sz="1800" dirty="0" err="1" smtClean="0"/>
              <a:t>parallel</a:t>
            </a:r>
            <a:r>
              <a:rPr lang="fr-CH" sz="1800" dirty="0" smtClean="0"/>
              <a:t> </a:t>
            </a:r>
            <a:r>
              <a:rPr lang="fr-CH" sz="1800" dirty="0" err="1" smtClean="0"/>
              <a:t>developments</a:t>
            </a:r>
            <a:r>
              <a:rPr lang="fr-CH" sz="1800" dirty="0" smtClean="0"/>
              <a:t> for </a:t>
            </a:r>
            <a:r>
              <a:rPr lang="fr-CH" sz="1800" dirty="0" err="1" smtClean="0"/>
              <a:t>much</a:t>
            </a:r>
            <a:r>
              <a:rPr lang="fr-CH" sz="1800" dirty="0" smtClean="0"/>
              <a:t> longer</a:t>
            </a:r>
          </a:p>
          <a:p>
            <a:pPr lvl="1"/>
            <a:r>
              <a:rPr lang="fr-CH" sz="1800" dirty="0" err="1" smtClean="0"/>
              <a:t>Concentrate</a:t>
            </a:r>
            <a:r>
              <a:rPr lang="fr-CH" sz="1800" dirty="0" smtClean="0"/>
              <a:t> effort</a:t>
            </a:r>
          </a:p>
          <a:p>
            <a:pPr lvl="1"/>
            <a:r>
              <a:rPr lang="fr-CH" sz="1800" dirty="0" smtClean="0"/>
              <a:t>Be </a:t>
            </a:r>
            <a:r>
              <a:rPr lang="fr-CH" sz="1800" dirty="0" err="1" smtClean="0"/>
              <a:t>prepared</a:t>
            </a:r>
            <a:r>
              <a:rPr lang="fr-CH" sz="1800" dirty="0" smtClean="0"/>
              <a:t> for long </a:t>
            </a:r>
            <a:r>
              <a:rPr lang="fr-CH" sz="1800" dirty="0" err="1" smtClean="0"/>
              <a:t>development</a:t>
            </a:r>
            <a:r>
              <a:rPr lang="fr-CH" sz="1800" dirty="0" smtClean="0"/>
              <a:t> time</a:t>
            </a:r>
          </a:p>
          <a:p>
            <a:pPr lvl="1"/>
            <a:r>
              <a:rPr lang="fr-CH" sz="1800" dirty="0" smtClean="0"/>
              <a:t>New </a:t>
            </a:r>
            <a:r>
              <a:rPr lang="fr-CH" sz="1800" dirty="0" err="1" smtClean="0"/>
              <a:t>collaborators</a:t>
            </a:r>
            <a:r>
              <a:rPr lang="fr-CH" sz="1800" dirty="0" smtClean="0"/>
              <a:t> </a:t>
            </a:r>
            <a:r>
              <a:rPr lang="fr-CH" sz="1800" dirty="0" err="1" smtClean="0"/>
              <a:t>welcome</a:t>
            </a:r>
            <a:r>
              <a:rPr lang="fr-CH" sz="1800" dirty="0" smtClean="0"/>
              <a:t> NOW</a:t>
            </a:r>
          </a:p>
          <a:p>
            <a:r>
              <a:rPr lang="fr-CH" sz="2200" dirty="0" err="1" smtClean="0"/>
              <a:t>Backend</a:t>
            </a:r>
            <a:r>
              <a:rPr lang="fr-CH" sz="2200" dirty="0" smtClean="0"/>
              <a:t> </a:t>
            </a:r>
            <a:r>
              <a:rPr lang="fr-CH" sz="2200" dirty="0" err="1" smtClean="0"/>
              <a:t>development</a:t>
            </a:r>
            <a:r>
              <a:rPr lang="fr-CH" sz="2200" dirty="0" smtClean="0"/>
              <a:t> options to </a:t>
            </a:r>
            <a:r>
              <a:rPr lang="fr-CH" sz="2200" dirty="0" err="1" smtClean="0"/>
              <a:t>be</a:t>
            </a:r>
            <a:r>
              <a:rPr lang="fr-CH" sz="2200" dirty="0" smtClean="0"/>
              <a:t> </a:t>
            </a:r>
            <a:r>
              <a:rPr lang="fr-CH" sz="2200" dirty="0" err="1" smtClean="0"/>
              <a:t>considered</a:t>
            </a:r>
            <a:r>
              <a:rPr lang="fr-CH" sz="2200" dirty="0" smtClean="0"/>
              <a:t> </a:t>
            </a:r>
            <a:r>
              <a:rPr lang="fr-CH" sz="2200" dirty="0" err="1" smtClean="0"/>
              <a:t>soon</a:t>
            </a:r>
            <a:endParaRPr lang="fr-CH" sz="22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2325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fr-CH" sz="3200" dirty="0" err="1" smtClean="0"/>
              <a:t>Electronic</a:t>
            </a:r>
            <a:r>
              <a:rPr lang="fr-CH" sz="3200" dirty="0" smtClean="0"/>
              <a:t> system </a:t>
            </a:r>
            <a:r>
              <a:rPr lang="fr-CH" sz="3200" dirty="0" err="1" smtClean="0"/>
              <a:t>development</a:t>
            </a:r>
            <a:r>
              <a:rPr lang="fr-CH" sz="3200" dirty="0" smtClean="0"/>
              <a:t> </a:t>
            </a:r>
            <a:r>
              <a:rPr lang="fr-CH" sz="3200" dirty="0" err="1" smtClean="0"/>
              <a:t>is</a:t>
            </a:r>
            <a:r>
              <a:rPr lang="fr-CH" sz="3200" dirty="0" smtClean="0"/>
              <a:t> </a:t>
            </a:r>
            <a:r>
              <a:rPr lang="fr-CH" sz="3200" dirty="0" err="1" smtClean="0"/>
              <a:t>driven</a:t>
            </a:r>
            <a:r>
              <a:rPr lang="fr-CH" sz="3200" dirty="0" smtClean="0"/>
              <a:t> by detector </a:t>
            </a:r>
            <a:r>
              <a:rPr lang="fr-CH" sz="3200" dirty="0" err="1" smtClean="0"/>
              <a:t>requirements</a:t>
            </a:r>
            <a:endParaRPr lang="en-GB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1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2514600" y="1066800"/>
            <a:ext cx="6515101" cy="3747262"/>
            <a:chOff x="904874" y="1066801"/>
            <a:chExt cx="6515101" cy="3747262"/>
          </a:xfrm>
        </p:grpSpPr>
        <p:pic>
          <p:nvPicPr>
            <p:cNvPr id="6" name="Picture 5" descr="DuccioAbbaneoModuleDesignACES100311.pdf - Adobe Acrobat Pro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6" t="25359" r="7604" b="10693"/>
            <a:stretch/>
          </p:blipFill>
          <p:spPr>
            <a:xfrm>
              <a:off x="904874" y="1066801"/>
              <a:ext cx="6515101" cy="374726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3943350" y="1295400"/>
              <a:ext cx="3276600" cy="1066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990600" y="3581399"/>
              <a:ext cx="3352800" cy="123266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305158" name="Line 6"/>
          <p:cNvSpPr>
            <a:spLocks noChangeShapeType="1"/>
          </p:cNvSpPr>
          <p:nvPr/>
        </p:nvSpPr>
        <p:spPr bwMode="auto">
          <a:xfrm flipV="1">
            <a:off x="2667000" y="1939925"/>
            <a:ext cx="990600" cy="5746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0516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08250">
            <a:off x="67777" y="3023359"/>
            <a:ext cx="4267200" cy="329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5159" name="Line 7"/>
          <p:cNvSpPr>
            <a:spLocks noChangeShapeType="1"/>
          </p:cNvSpPr>
          <p:nvPr/>
        </p:nvSpPr>
        <p:spPr bwMode="auto">
          <a:xfrm flipH="1" flipV="1">
            <a:off x="4076700" y="2209800"/>
            <a:ext cx="190500" cy="16383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5164" name="Text Box 12"/>
          <p:cNvSpPr txBox="1">
            <a:spLocks noChangeArrowheads="1"/>
          </p:cNvSpPr>
          <p:nvPr/>
        </p:nvSpPr>
        <p:spPr bwMode="auto">
          <a:xfrm>
            <a:off x="5407025" y="5137150"/>
            <a:ext cx="841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Hybrid</a:t>
            </a:r>
          </a:p>
        </p:txBody>
      </p:sp>
      <p:sp>
        <p:nvSpPr>
          <p:cNvPr id="305165" name="Text Box 13"/>
          <p:cNvSpPr txBox="1">
            <a:spLocks noChangeArrowheads="1"/>
          </p:cNvSpPr>
          <p:nvPr/>
        </p:nvSpPr>
        <p:spPr bwMode="auto">
          <a:xfrm>
            <a:off x="2819400" y="2986087"/>
            <a:ext cx="911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Module</a:t>
            </a:r>
          </a:p>
        </p:txBody>
      </p:sp>
      <p:sp>
        <p:nvSpPr>
          <p:cNvPr id="305166" name="Text Box 14"/>
          <p:cNvSpPr txBox="1">
            <a:spLocks noChangeArrowheads="1"/>
          </p:cNvSpPr>
          <p:nvPr/>
        </p:nvSpPr>
        <p:spPr bwMode="auto">
          <a:xfrm>
            <a:off x="4800600" y="1219200"/>
            <a:ext cx="439517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 smtClean="0"/>
              <a:t>Until 2010: Single and double-sided Rods</a:t>
            </a:r>
          </a:p>
          <a:p>
            <a:r>
              <a:rPr lang="fr-CH" dirty="0" smtClean="0"/>
              <a:t>CBC FE chip: </a:t>
            </a:r>
            <a:r>
              <a:rPr lang="fr-CH" dirty="0" err="1" smtClean="0"/>
              <a:t>binary</a:t>
            </a:r>
            <a:r>
              <a:rPr lang="fr-CH" dirty="0" smtClean="0"/>
              <a:t>, </a:t>
            </a:r>
            <a:r>
              <a:rPr lang="fr-CH" dirty="0" err="1" smtClean="0"/>
              <a:t>unsparsified</a:t>
            </a:r>
            <a:r>
              <a:rPr lang="fr-CH" dirty="0" smtClean="0"/>
              <a:t> </a:t>
            </a:r>
            <a:r>
              <a:rPr lang="fr-CH" dirty="0" err="1" smtClean="0"/>
              <a:t>readout</a:t>
            </a:r>
            <a:endParaRPr lang="fr-CH" dirty="0" smtClean="0"/>
          </a:p>
          <a:p>
            <a:r>
              <a:rPr lang="fr-CH" dirty="0" smtClean="0"/>
              <a:t>GBT-VL Link to </a:t>
            </a:r>
            <a:r>
              <a:rPr lang="fr-CH" dirty="0" err="1" smtClean="0"/>
              <a:t>backend</a:t>
            </a:r>
            <a:endParaRPr lang="en-GB" dirty="0" smtClean="0"/>
          </a:p>
        </p:txBody>
      </p:sp>
      <p:sp>
        <p:nvSpPr>
          <p:cNvPr id="305167" name="Line 15"/>
          <p:cNvSpPr>
            <a:spLocks noChangeShapeType="1"/>
          </p:cNvSpPr>
          <p:nvPr/>
        </p:nvSpPr>
        <p:spPr bwMode="auto">
          <a:xfrm flipH="1" flipV="1">
            <a:off x="8229600" y="4495800"/>
            <a:ext cx="76200" cy="16002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5168" name="Text Box 16"/>
          <p:cNvSpPr txBox="1">
            <a:spLocks noChangeArrowheads="1"/>
          </p:cNvSpPr>
          <p:nvPr/>
        </p:nvSpPr>
        <p:spPr bwMode="auto">
          <a:xfrm>
            <a:off x="8005763" y="6019800"/>
            <a:ext cx="604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GBT</a:t>
            </a:r>
          </a:p>
        </p:txBody>
      </p:sp>
      <p:sp>
        <p:nvSpPr>
          <p:cNvPr id="305163" name="Line 11"/>
          <p:cNvSpPr>
            <a:spLocks noChangeShapeType="1"/>
          </p:cNvSpPr>
          <p:nvPr/>
        </p:nvSpPr>
        <p:spPr bwMode="auto">
          <a:xfrm flipH="1" flipV="1">
            <a:off x="3505200" y="4191000"/>
            <a:ext cx="1905000" cy="1143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fr-CH" sz="3200" dirty="0" smtClean="0"/>
              <a:t>In 2010, </a:t>
            </a:r>
            <a:r>
              <a:rPr lang="fr-CH" sz="3200" dirty="0" err="1" smtClean="0"/>
              <a:t>Pixellated</a:t>
            </a:r>
            <a:r>
              <a:rPr lang="fr-CH" sz="3200" dirty="0" smtClean="0"/>
              <a:t> Pt modules </a:t>
            </a:r>
            <a:r>
              <a:rPr lang="fr-CH" sz="3200" dirty="0" err="1" smtClean="0"/>
              <a:t>were</a:t>
            </a:r>
            <a:r>
              <a:rPr lang="fr-CH" sz="3200" dirty="0" smtClean="0"/>
              <a:t> </a:t>
            </a:r>
            <a:r>
              <a:rPr lang="fr-CH" sz="3200" dirty="0" err="1" smtClean="0"/>
              <a:t>also</a:t>
            </a:r>
            <a:r>
              <a:rPr lang="fr-CH" sz="3200" dirty="0" smtClean="0"/>
              <a:t> </a:t>
            </a:r>
            <a:r>
              <a:rPr lang="fr-CH" sz="3200" dirty="0" err="1" smtClean="0"/>
              <a:t>being</a:t>
            </a:r>
            <a:r>
              <a:rPr lang="fr-CH" sz="3200" dirty="0" smtClean="0"/>
              <a:t> </a:t>
            </a:r>
            <a:r>
              <a:rPr lang="fr-CH" sz="3200" dirty="0" err="1" smtClean="0"/>
              <a:t>developed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9"/>
          <a:stretch/>
        </p:blipFill>
        <p:spPr bwMode="auto">
          <a:xfrm>
            <a:off x="138113" y="1676400"/>
            <a:ext cx="8867775" cy="459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81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1679134" y="3048000"/>
            <a:ext cx="2976563" cy="21336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27702" name="TextBox 67"/>
          <p:cNvSpPr txBox="1">
            <a:spLocks noChangeArrowheads="1"/>
          </p:cNvSpPr>
          <p:nvPr/>
        </p:nvSpPr>
        <p:spPr bwMode="auto">
          <a:xfrm>
            <a:off x="7121084" y="2971800"/>
            <a:ext cx="135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ea typeface="ＭＳ Ｐゴシック" pitchFamily="34" charset="-128"/>
              </a:rPr>
              <a:t>Clk,Trigger</a:t>
            </a:r>
          </a:p>
          <a:p>
            <a:pPr eaLnBrk="1" hangingPunct="1"/>
            <a:r>
              <a:rPr lang="en-US">
                <a:solidFill>
                  <a:schemeClr val="tx2"/>
                </a:solidFill>
                <a:ea typeface="ＭＳ Ｐゴシック" pitchFamily="34" charset="-128"/>
              </a:rPr>
              <a:t>Fast Config</a:t>
            </a:r>
          </a:p>
        </p:txBody>
      </p:sp>
      <p:cxnSp>
        <p:nvCxnSpPr>
          <p:cNvPr id="125" name="Straight Connector 124"/>
          <p:cNvCxnSpPr>
            <a:cxnSpLocks noChangeShapeType="1"/>
          </p:cNvCxnSpPr>
          <p:nvPr/>
        </p:nvCxnSpPr>
        <p:spPr bwMode="auto">
          <a:xfrm>
            <a:off x="2517334" y="5334000"/>
            <a:ext cx="45720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27" name="Straight Connector 126"/>
          <p:cNvCxnSpPr>
            <a:cxnSpLocks noChangeShapeType="1"/>
          </p:cNvCxnSpPr>
          <p:nvPr/>
        </p:nvCxnSpPr>
        <p:spPr bwMode="auto">
          <a:xfrm>
            <a:off x="4650934" y="3943350"/>
            <a:ext cx="2438400" cy="1588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" name="Straight Connector 124"/>
          <p:cNvCxnSpPr>
            <a:cxnSpLocks noChangeShapeType="1"/>
          </p:cNvCxnSpPr>
          <p:nvPr/>
        </p:nvCxnSpPr>
        <p:spPr bwMode="auto">
          <a:xfrm>
            <a:off x="4650934" y="3505200"/>
            <a:ext cx="24384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" name="Straight Connector 124"/>
          <p:cNvCxnSpPr>
            <a:cxnSpLocks noChangeShapeType="1"/>
          </p:cNvCxnSpPr>
          <p:nvPr/>
        </p:nvCxnSpPr>
        <p:spPr bwMode="auto">
          <a:xfrm>
            <a:off x="4650934" y="3503613"/>
            <a:ext cx="2438400" cy="1587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27764" name="TextBox 67"/>
          <p:cNvSpPr txBox="1">
            <a:spLocks noChangeArrowheads="1"/>
          </p:cNvSpPr>
          <p:nvPr/>
        </p:nvSpPr>
        <p:spPr bwMode="auto">
          <a:xfrm>
            <a:off x="7121084" y="5119688"/>
            <a:ext cx="1136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ea typeface="ＭＳ Ｐゴシック" pitchFamily="34" charset="-128"/>
              </a:rPr>
              <a:t>&amp; Control</a:t>
            </a:r>
          </a:p>
        </p:txBody>
      </p:sp>
      <p:sp>
        <p:nvSpPr>
          <p:cNvPr id="327765" name="TextBox 67"/>
          <p:cNvSpPr txBox="1">
            <a:spLocks noChangeArrowheads="1"/>
          </p:cNvSpPr>
          <p:nvPr/>
        </p:nvSpPr>
        <p:spPr bwMode="auto">
          <a:xfrm>
            <a:off x="7121084" y="3733800"/>
            <a:ext cx="666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ea typeface="ＭＳ Ｐゴシック" pitchFamily="34" charset="-128"/>
              </a:rPr>
              <a:t>Data</a:t>
            </a:r>
          </a:p>
        </p:txBody>
      </p:sp>
      <p:sp>
        <p:nvSpPr>
          <p:cNvPr id="327766" name="TextBox 67"/>
          <p:cNvSpPr txBox="1">
            <a:spLocks noChangeArrowheads="1"/>
          </p:cNvSpPr>
          <p:nvPr/>
        </p:nvSpPr>
        <p:spPr bwMode="auto">
          <a:xfrm>
            <a:off x="7121084" y="4933950"/>
            <a:ext cx="1250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ea typeface="ＭＳ Ｐゴシック" pitchFamily="34" charset="-128"/>
              </a:rPr>
              <a:t>I2C Status</a:t>
            </a:r>
          </a:p>
        </p:txBody>
      </p:sp>
      <p:sp>
        <p:nvSpPr>
          <p:cNvPr id="327772" name="TextBox 127"/>
          <p:cNvSpPr txBox="1">
            <a:spLocks noChangeArrowheads="1"/>
          </p:cNvSpPr>
          <p:nvPr/>
        </p:nvSpPr>
        <p:spPr bwMode="auto">
          <a:xfrm>
            <a:off x="2745934" y="2667000"/>
            <a:ext cx="192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u="sng">
                <a:ea typeface="ＭＳ Ｐゴシック" pitchFamily="34" charset="-128"/>
              </a:rPr>
              <a:t>Front-End Hybrid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755334" y="350520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1826772" y="35718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1902972" y="36480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979172" y="37242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2055372" y="38004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2131572" y="38766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2207772" y="39528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auto">
          <a:xfrm>
            <a:off x="2283972" y="402907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CBC</a:t>
            </a:r>
            <a:r>
              <a:rPr lang="en-US" sz="8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256</a:t>
            </a: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3431734" y="3124200"/>
            <a:ext cx="1219200" cy="17526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3541272" y="382905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Mux</a:t>
            </a:r>
            <a:endParaRPr lang="en-US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4074672" y="447675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Ctrl</a:t>
            </a:r>
            <a:endParaRPr lang="en-US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3541272" y="342900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DMux</a:t>
            </a:r>
          </a:p>
        </p:txBody>
      </p:sp>
      <p:cxnSp>
        <p:nvCxnSpPr>
          <p:cNvPr id="15" name="Straight Connector 124"/>
          <p:cNvCxnSpPr>
            <a:cxnSpLocks noChangeShapeType="1"/>
          </p:cNvCxnSpPr>
          <p:nvPr/>
        </p:nvCxnSpPr>
        <p:spPr bwMode="auto">
          <a:xfrm>
            <a:off x="4650934" y="3505200"/>
            <a:ext cx="2438400" cy="1588"/>
          </a:xfrm>
          <a:prstGeom prst="line">
            <a:avLst/>
          </a:prstGeom>
          <a:noFill/>
          <a:ln w="25400" algn="ctr">
            <a:solidFill>
              <a:srgbClr val="99FF3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27801" name="Line 121"/>
          <p:cNvSpPr>
            <a:spLocks noChangeShapeType="1"/>
          </p:cNvSpPr>
          <p:nvPr/>
        </p:nvSpPr>
        <p:spPr bwMode="auto">
          <a:xfrm flipH="1" flipV="1">
            <a:off x="2593534" y="5029200"/>
            <a:ext cx="1752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02" name="Line 122"/>
          <p:cNvSpPr>
            <a:spLocks noChangeShapeType="1"/>
          </p:cNvSpPr>
          <p:nvPr/>
        </p:nvSpPr>
        <p:spPr bwMode="auto">
          <a:xfrm flipV="1">
            <a:off x="4346134" y="4800600"/>
            <a:ext cx="0" cy="533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03" name="Text Box 123"/>
          <p:cNvSpPr txBox="1">
            <a:spLocks noChangeArrowheads="1"/>
          </p:cNvSpPr>
          <p:nvPr/>
        </p:nvSpPr>
        <p:spPr bwMode="auto">
          <a:xfrm>
            <a:off x="3498409" y="3108325"/>
            <a:ext cx="1112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Hybrid controller</a:t>
            </a:r>
          </a:p>
        </p:txBody>
      </p:sp>
      <p:cxnSp>
        <p:nvCxnSpPr>
          <p:cNvPr id="16" name="Straight Connector 124"/>
          <p:cNvCxnSpPr>
            <a:cxnSpLocks noChangeShapeType="1"/>
          </p:cNvCxnSpPr>
          <p:nvPr/>
        </p:nvCxnSpPr>
        <p:spPr bwMode="auto">
          <a:xfrm>
            <a:off x="2517334" y="3352800"/>
            <a:ext cx="1752600" cy="0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7" name="Straight Connector 124"/>
          <p:cNvCxnSpPr>
            <a:cxnSpLocks noChangeShapeType="1"/>
          </p:cNvCxnSpPr>
          <p:nvPr/>
        </p:nvCxnSpPr>
        <p:spPr bwMode="auto">
          <a:xfrm>
            <a:off x="2517334" y="3581400"/>
            <a:ext cx="9144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8" name="Straight Connector 126"/>
          <p:cNvCxnSpPr>
            <a:cxnSpLocks noChangeShapeType="1"/>
          </p:cNvCxnSpPr>
          <p:nvPr/>
        </p:nvCxnSpPr>
        <p:spPr bwMode="auto">
          <a:xfrm>
            <a:off x="2822134" y="3962400"/>
            <a:ext cx="533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9" name="Straight Connector 124"/>
          <p:cNvCxnSpPr>
            <a:cxnSpLocks noChangeShapeType="1"/>
          </p:cNvCxnSpPr>
          <p:nvPr/>
        </p:nvCxnSpPr>
        <p:spPr bwMode="auto">
          <a:xfrm>
            <a:off x="2593534" y="3581400"/>
            <a:ext cx="8382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27812" name="Text Box 132"/>
          <p:cNvSpPr txBox="1">
            <a:spLocks noChangeArrowheads="1"/>
          </p:cNvSpPr>
          <p:nvPr/>
        </p:nvSpPr>
        <p:spPr bwMode="auto">
          <a:xfrm>
            <a:off x="4711259" y="3257550"/>
            <a:ext cx="6889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320Mbps</a:t>
            </a:r>
          </a:p>
        </p:txBody>
      </p:sp>
      <p:sp>
        <p:nvSpPr>
          <p:cNvPr id="327813" name="Text Box 133"/>
          <p:cNvSpPr txBox="1">
            <a:spLocks noChangeArrowheads="1"/>
          </p:cNvSpPr>
          <p:nvPr/>
        </p:nvSpPr>
        <p:spPr bwMode="auto">
          <a:xfrm>
            <a:off x="4723959" y="3717925"/>
            <a:ext cx="6889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320Mbps</a:t>
            </a:r>
          </a:p>
        </p:txBody>
      </p:sp>
      <p:sp>
        <p:nvSpPr>
          <p:cNvPr id="327815" name="Text Box 135"/>
          <p:cNvSpPr txBox="1">
            <a:spLocks noChangeArrowheads="1"/>
          </p:cNvSpPr>
          <p:nvPr/>
        </p:nvSpPr>
        <p:spPr bwMode="auto">
          <a:xfrm>
            <a:off x="2745934" y="3733800"/>
            <a:ext cx="7524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8x40Mbps</a:t>
            </a:r>
          </a:p>
        </p:txBody>
      </p:sp>
      <p:sp>
        <p:nvSpPr>
          <p:cNvPr id="327816" name="Text Box 136"/>
          <p:cNvSpPr txBox="1">
            <a:spLocks noChangeArrowheads="1"/>
          </p:cNvSpPr>
          <p:nvPr/>
        </p:nvSpPr>
        <p:spPr bwMode="auto">
          <a:xfrm>
            <a:off x="2669734" y="3124200"/>
            <a:ext cx="56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40MHz</a:t>
            </a: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4074672" y="3429000"/>
            <a:ext cx="576262" cy="6858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CDR</a:t>
            </a:r>
          </a:p>
          <a:p>
            <a:pPr algn="ctr" eaLnBrk="1" hangingPunct="1"/>
            <a:r>
              <a:rPr lang="en-US" sz="10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e-port</a:t>
            </a: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3541272" y="447675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Mon</a:t>
            </a:r>
            <a:endParaRPr lang="en-US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27819" name="Line 139"/>
          <p:cNvSpPr>
            <a:spLocks noChangeShapeType="1"/>
          </p:cNvSpPr>
          <p:nvPr/>
        </p:nvSpPr>
        <p:spPr bwMode="auto">
          <a:xfrm>
            <a:off x="4269934" y="3352800"/>
            <a:ext cx="0" cy="76200"/>
          </a:xfrm>
          <a:prstGeom prst="line">
            <a:avLst/>
          </a:prstGeom>
          <a:noFill/>
          <a:ln w="19050">
            <a:solidFill>
              <a:srgbClr val="99FF3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20" name="Text Box 140"/>
          <p:cNvSpPr txBox="1">
            <a:spLocks noChangeArrowheads="1"/>
          </p:cNvSpPr>
          <p:nvPr/>
        </p:nvSpPr>
        <p:spPr bwMode="auto">
          <a:xfrm>
            <a:off x="2669734" y="3352800"/>
            <a:ext cx="6238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40MBps</a:t>
            </a:r>
          </a:p>
        </p:txBody>
      </p:sp>
      <p:sp>
        <p:nvSpPr>
          <p:cNvPr id="327821" name="Text Box 141"/>
          <p:cNvSpPr txBox="1">
            <a:spLocks noChangeArrowheads="1"/>
          </p:cNvSpPr>
          <p:nvPr/>
        </p:nvSpPr>
        <p:spPr bwMode="auto">
          <a:xfrm>
            <a:off x="2441134" y="3352800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8</a:t>
            </a:r>
          </a:p>
        </p:txBody>
      </p:sp>
      <p:sp>
        <p:nvSpPr>
          <p:cNvPr id="327822" name="Line 142"/>
          <p:cNvSpPr>
            <a:spLocks noChangeShapeType="1"/>
          </p:cNvSpPr>
          <p:nvPr/>
        </p:nvSpPr>
        <p:spPr bwMode="auto">
          <a:xfrm flipH="1">
            <a:off x="2593534" y="35052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24" name="Text Box 144"/>
          <p:cNvSpPr txBox="1">
            <a:spLocks noChangeArrowheads="1"/>
          </p:cNvSpPr>
          <p:nvPr/>
        </p:nvSpPr>
        <p:spPr bwMode="auto">
          <a:xfrm>
            <a:off x="2745934" y="4784725"/>
            <a:ext cx="377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I2C</a:t>
            </a:r>
          </a:p>
        </p:txBody>
      </p:sp>
      <p:sp>
        <p:nvSpPr>
          <p:cNvPr id="327825" name="Line 145"/>
          <p:cNvSpPr>
            <a:spLocks noChangeShapeType="1"/>
          </p:cNvSpPr>
          <p:nvPr/>
        </p:nvSpPr>
        <p:spPr bwMode="auto">
          <a:xfrm flipV="1">
            <a:off x="2593534" y="4419600"/>
            <a:ext cx="0" cy="609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543800" cy="1143000"/>
          </a:xfrm>
        </p:spPr>
        <p:txBody>
          <a:bodyPr/>
          <a:lstStyle/>
          <a:p>
            <a:pPr algn="l"/>
            <a:r>
              <a:rPr lang="fr-CH" sz="3200" dirty="0" smtClean="0"/>
              <a:t>System design </a:t>
            </a:r>
            <a:r>
              <a:rPr lang="fr-CH" sz="3200" dirty="0" err="1" smtClean="0"/>
              <a:t>was</a:t>
            </a:r>
            <a:r>
              <a:rPr lang="fr-CH" sz="3200" dirty="0" smtClean="0"/>
              <a:t> </a:t>
            </a:r>
            <a:r>
              <a:rPr lang="fr-CH" sz="3200" dirty="0" err="1" smtClean="0"/>
              <a:t>started</a:t>
            </a:r>
            <a:r>
              <a:rPr lang="fr-CH" sz="3200" dirty="0" smtClean="0"/>
              <a:t> </a:t>
            </a:r>
            <a:r>
              <a:rPr lang="fr-CH" sz="3200" dirty="0" err="1" smtClean="0"/>
              <a:t>with</a:t>
            </a:r>
            <a:r>
              <a:rPr lang="fr-CH" sz="3200" dirty="0" smtClean="0"/>
              <a:t> </a:t>
            </a:r>
            <a:r>
              <a:rPr lang="fr-CH" sz="3200" dirty="0" err="1" smtClean="0"/>
              <a:t>simplest</a:t>
            </a:r>
            <a:r>
              <a:rPr lang="fr-CH" sz="3200" dirty="0" smtClean="0"/>
              <a:t> module </a:t>
            </a:r>
            <a:r>
              <a:rPr lang="fr-CH" sz="3200" dirty="0" err="1" smtClean="0"/>
              <a:t>at</a:t>
            </a:r>
            <a:r>
              <a:rPr lang="fr-CH" sz="3200" dirty="0" smtClean="0"/>
              <a:t> front-end…</a:t>
            </a:r>
            <a:endParaRPr lang="en-GB" sz="3200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08250">
            <a:off x="-61704" y="1630953"/>
            <a:ext cx="1878743" cy="1448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Line 7"/>
          <p:cNvSpPr>
            <a:spLocks noChangeShapeType="1"/>
          </p:cNvSpPr>
          <p:nvPr/>
        </p:nvSpPr>
        <p:spPr bwMode="auto">
          <a:xfrm flipH="1" flipV="1">
            <a:off x="1069534" y="3238500"/>
            <a:ext cx="457200" cy="19431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1602934" y="2133600"/>
            <a:ext cx="681038" cy="8382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861" name="TextBox 67"/>
          <p:cNvSpPr txBox="1">
            <a:spLocks noChangeArrowheads="1"/>
          </p:cNvSpPr>
          <p:nvPr/>
        </p:nvSpPr>
        <p:spPr bwMode="auto">
          <a:xfrm>
            <a:off x="7718425" y="4205288"/>
            <a:ext cx="7445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Trigger</a:t>
            </a:r>
          </a:p>
        </p:txBody>
      </p:sp>
      <p:sp>
        <p:nvSpPr>
          <p:cNvPr id="288867" name="TextBox 67"/>
          <p:cNvSpPr txBox="1">
            <a:spLocks noChangeArrowheads="1"/>
          </p:cNvSpPr>
          <p:nvPr/>
        </p:nvSpPr>
        <p:spPr bwMode="auto">
          <a:xfrm>
            <a:off x="7718425" y="4471988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Clock</a:t>
            </a:r>
          </a:p>
        </p:txBody>
      </p:sp>
      <p:sp>
        <p:nvSpPr>
          <p:cNvPr id="288868" name="TextBox 67"/>
          <p:cNvSpPr txBox="1">
            <a:spLocks noChangeArrowheads="1"/>
          </p:cNvSpPr>
          <p:nvPr/>
        </p:nvSpPr>
        <p:spPr bwMode="auto">
          <a:xfrm>
            <a:off x="7718425" y="4700588"/>
            <a:ext cx="1425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Control/Status</a:t>
            </a:r>
          </a:p>
        </p:txBody>
      </p:sp>
      <p:sp>
        <p:nvSpPr>
          <p:cNvPr id="288869" name="TextBox 67"/>
          <p:cNvSpPr txBox="1">
            <a:spLocks noChangeArrowheads="1"/>
          </p:cNvSpPr>
          <p:nvPr/>
        </p:nvSpPr>
        <p:spPr bwMode="auto">
          <a:xfrm>
            <a:off x="7718425" y="4953000"/>
            <a:ext cx="55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Data</a:t>
            </a:r>
          </a:p>
        </p:txBody>
      </p:sp>
      <p:cxnSp>
        <p:nvCxnSpPr>
          <p:cNvPr id="125" name="Straight Connector 124"/>
          <p:cNvCxnSpPr>
            <a:cxnSpLocks noChangeShapeType="1"/>
          </p:cNvCxnSpPr>
          <p:nvPr/>
        </p:nvCxnSpPr>
        <p:spPr bwMode="auto">
          <a:xfrm>
            <a:off x="7115175" y="4873625"/>
            <a:ext cx="571500" cy="1588"/>
          </a:xfrm>
          <a:prstGeom prst="line">
            <a:avLst/>
          </a:prstGeom>
          <a:noFill/>
          <a:ln w="25400" algn="ctr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27" name="Straight Connector 126"/>
          <p:cNvCxnSpPr>
            <a:cxnSpLocks noChangeShapeType="1"/>
          </p:cNvCxnSpPr>
          <p:nvPr/>
        </p:nvCxnSpPr>
        <p:spPr bwMode="auto">
          <a:xfrm>
            <a:off x="7115175" y="5124450"/>
            <a:ext cx="571500" cy="1588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2" name="Straight Connector 124"/>
          <p:cNvCxnSpPr>
            <a:cxnSpLocks noChangeShapeType="1"/>
          </p:cNvCxnSpPr>
          <p:nvPr/>
        </p:nvCxnSpPr>
        <p:spPr bwMode="auto">
          <a:xfrm>
            <a:off x="7115175" y="4645025"/>
            <a:ext cx="571500" cy="1588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" name="Straight Connector 124"/>
          <p:cNvCxnSpPr>
            <a:cxnSpLocks noChangeShapeType="1"/>
          </p:cNvCxnSpPr>
          <p:nvPr/>
        </p:nvCxnSpPr>
        <p:spPr bwMode="auto">
          <a:xfrm>
            <a:off x="7115175" y="4419600"/>
            <a:ext cx="5715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88874" name="TextBox 127"/>
          <p:cNvSpPr txBox="1">
            <a:spLocks noChangeArrowheads="1"/>
          </p:cNvSpPr>
          <p:nvPr/>
        </p:nvSpPr>
        <p:spPr bwMode="auto">
          <a:xfrm>
            <a:off x="7010400" y="3962400"/>
            <a:ext cx="774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u="sng">
                <a:ea typeface="ＭＳ Ｐゴシック" pitchFamily="34" charset="-128"/>
              </a:rPr>
              <a:t>Legend</a:t>
            </a:r>
          </a:p>
        </p:txBody>
      </p:sp>
      <p:grpSp>
        <p:nvGrpSpPr>
          <p:cNvPr id="288879" name="Group 111"/>
          <p:cNvGrpSpPr>
            <a:grpSpLocks/>
          </p:cNvGrpSpPr>
          <p:nvPr/>
        </p:nvGrpSpPr>
        <p:grpSpPr bwMode="auto">
          <a:xfrm>
            <a:off x="349250" y="1309688"/>
            <a:ext cx="5910263" cy="4633912"/>
            <a:chOff x="220" y="825"/>
            <a:chExt cx="3723" cy="2919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2122" y="1056"/>
              <a:ext cx="1794" cy="1776"/>
            </a:xfrm>
            <a:prstGeom prst="rect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8100" dir="8100000" algn="bl" rotWithShape="0">
                      <a:srgbClr val="000000">
                        <a:alpha val="42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376" y="1593"/>
              <a:ext cx="540" cy="405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sz="12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Framer</a:t>
              </a:r>
            </a:p>
            <a:p>
              <a:pPr algn="ctr" eaLnBrk="1" hangingPunct="1">
                <a:defRPr/>
              </a:pPr>
              <a:r>
                <a:rPr lang="en-US" sz="12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SerDes</a:t>
              </a:r>
            </a:p>
          </p:txBody>
        </p:sp>
        <p:cxnSp>
          <p:nvCxnSpPr>
            <p:cNvPr id="6" name="Straight Connector 5"/>
            <p:cNvCxnSpPr>
              <a:cxnSpLocks noChangeShapeType="1"/>
            </p:cNvCxnSpPr>
            <p:nvPr/>
          </p:nvCxnSpPr>
          <p:spPr bwMode="auto">
            <a:xfrm rot="5400000">
              <a:off x="1694" y="1976"/>
              <a:ext cx="585" cy="0"/>
            </a:xfrm>
            <a:prstGeom prst="line">
              <a:avLst/>
            </a:prstGeom>
            <a:noFill/>
            <a:ln w="38100" algn="ctr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3000" dir="5400000" rotWithShape="0">
                      <a:srgbClr val="000000">
                        <a:alpha val="34999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157" y="1278"/>
              <a:ext cx="315" cy="18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e-port</a:t>
              </a:r>
              <a:endParaRPr lang="en-US" sz="12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458" y="1332"/>
              <a:ext cx="585" cy="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2157" y="1503"/>
              <a:ext cx="315" cy="18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e-port</a:t>
              </a: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157" y="2352"/>
              <a:ext cx="315" cy="18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sz="900" dirty="0" err="1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e</a:t>
              </a:r>
              <a:r>
                <a:rPr lang="en-US" sz="900" dirty="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-port</a:t>
              </a:r>
              <a:endParaRPr lang="en-US" sz="1000" dirty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cxnSp>
          <p:nvCxnSpPr>
            <p:cNvPr id="29" name="Straight Arrow Connector 28"/>
            <p:cNvCxnSpPr>
              <a:stCxn id="5" idx="2"/>
              <a:endCxn id="111" idx="0"/>
            </p:cNvCxnSpPr>
            <p:nvPr/>
          </p:nvCxnSpPr>
          <p:spPr>
            <a:xfrm rot="5400000">
              <a:off x="3348" y="2295"/>
              <a:ext cx="594" cy="1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788" name="TextBox 48"/>
            <p:cNvSpPr txBox="1">
              <a:spLocks noChangeArrowheads="1"/>
            </p:cNvSpPr>
            <p:nvPr/>
          </p:nvSpPr>
          <p:spPr bwMode="auto">
            <a:xfrm>
              <a:off x="2338" y="3282"/>
              <a:ext cx="91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/>
              <a:r>
                <a:rPr lang="en-US" sz="1200">
                  <a:ea typeface="ＭＳ Ｐゴシック" pitchFamily="34" charset="-128"/>
                </a:rPr>
                <a:t>Slow Control e-link</a:t>
              </a:r>
            </a:p>
          </p:txBody>
        </p:sp>
        <p:sp>
          <p:nvSpPr>
            <p:cNvPr id="288797" name="TextBox 127"/>
            <p:cNvSpPr txBox="1">
              <a:spLocks noChangeArrowheads="1"/>
            </p:cNvSpPr>
            <p:nvPr/>
          </p:nvSpPr>
          <p:spPr bwMode="auto">
            <a:xfrm>
              <a:off x="3531" y="825"/>
              <a:ext cx="4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u="sng">
                  <a:ea typeface="ＭＳ Ｐゴシック" pitchFamily="34" charset="-128"/>
                </a:rPr>
                <a:t>GBT</a:t>
              </a:r>
            </a:p>
          </p:txBody>
        </p:sp>
        <p:sp>
          <p:nvSpPr>
            <p:cNvPr id="89" name="Trapezoid 88"/>
            <p:cNvSpPr>
              <a:spLocks noChangeArrowheads="1"/>
            </p:cNvSpPr>
            <p:nvPr/>
          </p:nvSpPr>
          <p:spPr bwMode="auto">
            <a:xfrm rot="-5400000">
              <a:off x="2724" y="1391"/>
              <a:ext cx="585" cy="180"/>
            </a:xfrm>
            <a:custGeom>
              <a:avLst/>
              <a:gdLst>
                <a:gd name="T0" fmla="*/ 464344 w 928688"/>
                <a:gd name="T1" fmla="*/ 0 h 285750"/>
                <a:gd name="T2" fmla="*/ 75668 w 928688"/>
                <a:gd name="T3" fmla="*/ 142875 h 285750"/>
                <a:gd name="T4" fmla="*/ 464344 w 928688"/>
                <a:gd name="T5" fmla="*/ 285750 h 285750"/>
                <a:gd name="T6" fmla="*/ 853020 w 928688"/>
                <a:gd name="T7" fmla="*/ 142875 h 28575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100891 w 928688"/>
                <a:gd name="T13" fmla="*/ 31043 h 285750"/>
                <a:gd name="T14" fmla="*/ 827797 w 928688"/>
                <a:gd name="T15" fmla="*/ 285750 h 285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28688" h="285750">
                  <a:moveTo>
                    <a:pt x="0" y="285750"/>
                  </a:moveTo>
                  <a:lnTo>
                    <a:pt x="151336" y="0"/>
                  </a:lnTo>
                  <a:lnTo>
                    <a:pt x="777352" y="0"/>
                  </a:lnTo>
                  <a:lnTo>
                    <a:pt x="928688" y="285750"/>
                  </a:lnTo>
                  <a:close/>
                </a:path>
              </a:pathLst>
            </a:cu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GB" sz="12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Demux</a:t>
              </a:r>
              <a:endParaRPr lang="en-GB" sz="14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96" name="Trapezoid 95"/>
            <p:cNvSpPr>
              <a:spLocks noChangeArrowheads="1"/>
            </p:cNvSpPr>
            <p:nvPr/>
          </p:nvSpPr>
          <p:spPr bwMode="auto">
            <a:xfrm rot="5400000" flipH="1">
              <a:off x="2724" y="2021"/>
              <a:ext cx="585" cy="180"/>
            </a:xfrm>
            <a:custGeom>
              <a:avLst/>
              <a:gdLst>
                <a:gd name="T0" fmla="*/ 464344 w 928688"/>
                <a:gd name="T1" fmla="*/ 0 h 285750"/>
                <a:gd name="T2" fmla="*/ 75668 w 928688"/>
                <a:gd name="T3" fmla="*/ 142875 h 285750"/>
                <a:gd name="T4" fmla="*/ 464344 w 928688"/>
                <a:gd name="T5" fmla="*/ 285750 h 285750"/>
                <a:gd name="T6" fmla="*/ 853020 w 928688"/>
                <a:gd name="T7" fmla="*/ 142875 h 28575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100891 w 928688"/>
                <a:gd name="T13" fmla="*/ 31043 h 285750"/>
                <a:gd name="T14" fmla="*/ 827797 w 928688"/>
                <a:gd name="T15" fmla="*/ 285750 h 285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28688" h="285750">
                  <a:moveTo>
                    <a:pt x="0" y="285750"/>
                  </a:moveTo>
                  <a:lnTo>
                    <a:pt x="151336" y="0"/>
                  </a:lnTo>
                  <a:lnTo>
                    <a:pt x="777352" y="0"/>
                  </a:lnTo>
                  <a:lnTo>
                    <a:pt x="928688" y="285750"/>
                  </a:lnTo>
                  <a:close/>
                </a:path>
              </a:pathLst>
            </a:cu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GB" sz="12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mux</a:t>
              </a:r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>
              <a:off x="2792" y="2043"/>
              <a:ext cx="135" cy="1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>
              <a:off x="2792" y="2313"/>
              <a:ext cx="135" cy="1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>
              <a:cxnSpLocks noChangeShapeType="1"/>
            </p:cNvCxnSpPr>
            <p:nvPr/>
          </p:nvCxnSpPr>
          <p:spPr bwMode="auto">
            <a:xfrm rot="5400000">
              <a:off x="2748" y="2177"/>
              <a:ext cx="179" cy="1"/>
            </a:xfrm>
            <a:prstGeom prst="line">
              <a:avLst/>
            </a:prstGeom>
            <a:noFill/>
            <a:ln w="38100" algn="ctr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3000" dir="5400000" rotWithShape="0">
                      <a:srgbClr val="000000">
                        <a:alpha val="34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33" name="Straight Arrow Connector 132"/>
            <p:cNvCxnSpPr/>
            <p:nvPr/>
          </p:nvCxnSpPr>
          <p:spPr>
            <a:xfrm>
              <a:off x="2472" y="1548"/>
              <a:ext cx="135" cy="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2472" y="1638"/>
              <a:ext cx="135" cy="1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/>
            <p:cNvCxnSpPr/>
            <p:nvPr/>
          </p:nvCxnSpPr>
          <p:spPr>
            <a:xfrm>
              <a:off x="2792" y="1638"/>
              <a:ext cx="135" cy="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>
              <a:cxnSpLocks noChangeShapeType="1"/>
            </p:cNvCxnSpPr>
            <p:nvPr/>
          </p:nvCxnSpPr>
          <p:spPr bwMode="auto">
            <a:xfrm rot="5400000">
              <a:off x="2748" y="1457"/>
              <a:ext cx="179" cy="1"/>
            </a:xfrm>
            <a:prstGeom prst="line">
              <a:avLst/>
            </a:prstGeom>
            <a:noFill/>
            <a:ln w="38100" algn="ctr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3000" dir="5400000" rotWithShape="0">
                      <a:srgbClr val="000000">
                        <a:alpha val="34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41" name="Straight Arrow Connector 140"/>
            <p:cNvCxnSpPr/>
            <p:nvPr/>
          </p:nvCxnSpPr>
          <p:spPr>
            <a:xfrm>
              <a:off x="2472" y="2397"/>
              <a:ext cx="135" cy="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>
              <a:off x="2472" y="2487"/>
              <a:ext cx="135" cy="1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Elbow Connector 143"/>
            <p:cNvCxnSpPr>
              <a:endCxn id="89" idx="2"/>
            </p:cNvCxnSpPr>
            <p:nvPr/>
          </p:nvCxnSpPr>
          <p:spPr>
            <a:xfrm rot="10800000">
              <a:off x="3108" y="1481"/>
              <a:ext cx="269" cy="257"/>
            </a:xfrm>
            <a:prstGeom prst="bentConnector3">
              <a:avLst>
                <a:gd name="adj1" fmla="val 50000"/>
              </a:avLst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Elbow Connector 143"/>
            <p:cNvCxnSpPr>
              <a:endCxn id="96" idx="0"/>
            </p:cNvCxnSpPr>
            <p:nvPr/>
          </p:nvCxnSpPr>
          <p:spPr>
            <a:xfrm rot="10800000" flipV="1">
              <a:off x="3108" y="1873"/>
              <a:ext cx="269" cy="238"/>
            </a:xfrm>
            <a:prstGeom prst="bentConnector3">
              <a:avLst>
                <a:gd name="adj1" fmla="val 50000"/>
              </a:avLst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2472" y="1413"/>
              <a:ext cx="22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rot="5400000">
              <a:off x="2446" y="1664"/>
              <a:ext cx="504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/>
            <p:nvPr/>
          </p:nvCxnSpPr>
          <p:spPr>
            <a:xfrm flipV="1">
              <a:off x="2698" y="1918"/>
              <a:ext cx="228" cy="2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cxnSpLocks noChangeShapeType="1"/>
            </p:cNvCxnSpPr>
            <p:nvPr/>
          </p:nvCxnSpPr>
          <p:spPr bwMode="auto">
            <a:xfrm>
              <a:off x="1900" y="3456"/>
              <a:ext cx="1728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</p:cNvCxnSpPr>
            <p:nvPr/>
          </p:nvCxnSpPr>
          <p:spPr bwMode="auto">
            <a:xfrm>
              <a:off x="1900" y="3504"/>
              <a:ext cx="1776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8" name="Straight Connector 77"/>
            <p:cNvCxnSpPr>
              <a:cxnSpLocks noChangeShapeType="1"/>
            </p:cNvCxnSpPr>
            <p:nvPr/>
          </p:nvCxnSpPr>
          <p:spPr bwMode="auto">
            <a:xfrm rot="5400000">
              <a:off x="3322" y="3168"/>
              <a:ext cx="672" cy="2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>
              <a:cxnSpLocks noChangeShapeType="1"/>
            </p:cNvCxnSpPr>
            <p:nvPr/>
          </p:nvCxnSpPr>
          <p:spPr bwMode="auto">
            <a:xfrm rot="5400000">
              <a:off x="3297" y="3144"/>
              <a:ext cx="625" cy="1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grpSp>
          <p:nvGrpSpPr>
            <p:cNvPr id="288857" name="Group 89"/>
            <p:cNvGrpSpPr>
              <a:grpSpLocks/>
            </p:cNvGrpSpPr>
            <p:nvPr/>
          </p:nvGrpSpPr>
          <p:grpSpPr bwMode="auto">
            <a:xfrm rot="5400000">
              <a:off x="556" y="2928"/>
              <a:ext cx="288" cy="960"/>
              <a:chOff x="1249" y="2880"/>
              <a:chExt cx="288" cy="336"/>
            </a:xfrm>
          </p:grpSpPr>
          <p:cxnSp>
            <p:nvCxnSpPr>
              <p:cNvPr id="153" name="Straight Arrow Connector 152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081" y="3049"/>
                <a:ext cx="335" cy="0"/>
              </a:xfrm>
              <a:prstGeom prst="straightConnector1">
                <a:avLst/>
              </a:prstGeom>
              <a:noFill/>
              <a:ln w="12700" algn="ctr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0000" dir="5400000" rotWithShape="0">
                        <a:srgbClr val="000000">
                          <a:alpha val="37999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Straight Arrow Connector 94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177" y="3047"/>
                <a:ext cx="335" cy="1"/>
              </a:xfrm>
              <a:prstGeom prst="straightConnector1">
                <a:avLst/>
              </a:prstGeom>
              <a:noFill/>
              <a:ln w="12700" algn="ctr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0000" dir="5400000" rotWithShape="0">
                        <a:srgbClr val="000000">
                          <a:alpha val="37999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" name="Straight Arrow Connector 96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273" y="3047"/>
                <a:ext cx="335" cy="1"/>
              </a:xfrm>
              <a:prstGeom prst="straightConnector1">
                <a:avLst/>
              </a:prstGeom>
              <a:noFill/>
              <a:ln w="12700" algn="ctr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0000" dir="5400000" rotWithShape="0">
                        <a:srgbClr val="000000">
                          <a:alpha val="37999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" name="Straight Arrow Connector 97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69" y="3047"/>
                <a:ext cx="335" cy="1"/>
              </a:xfrm>
              <a:prstGeom prst="straightConnector1">
                <a:avLst/>
              </a:prstGeom>
              <a:noFill/>
              <a:ln w="12700" algn="ctr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0000" dir="5400000" rotWithShape="0">
                        <a:srgbClr val="000000">
                          <a:alpha val="37999"/>
                        </a:srgb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>
              <a:off x="1228" y="3216"/>
              <a:ext cx="624" cy="528"/>
            </a:xfrm>
            <a:prstGeom prst="rect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 algn="ctr">
              <a:solidFill>
                <a:srgbClr val="BE4B4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8100" dir="8100000" algn="bl" rotWithShape="0">
                      <a:srgbClr val="000000">
                        <a:alpha val="42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sz="14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GBT-SCA</a:t>
              </a:r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3487" y="2592"/>
              <a:ext cx="315" cy="18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000000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rPr>
                <a:t>e-port</a:t>
              </a:r>
            </a:p>
          </p:txBody>
        </p:sp>
        <p:grpSp>
          <p:nvGrpSpPr>
            <p:cNvPr id="288858" name="Group 90"/>
            <p:cNvGrpSpPr>
              <a:grpSpLocks/>
            </p:cNvGrpSpPr>
            <p:nvPr/>
          </p:nvGrpSpPr>
          <p:grpSpPr bwMode="auto">
            <a:xfrm>
              <a:off x="480" y="1673"/>
              <a:ext cx="1652" cy="536"/>
              <a:chOff x="980" y="1584"/>
              <a:chExt cx="1652" cy="536"/>
            </a:xfrm>
          </p:grpSpPr>
          <p:sp>
            <p:nvSpPr>
              <p:cNvPr id="16399" name="TextBox 29"/>
              <p:cNvSpPr txBox="1">
                <a:spLocks noChangeArrowheads="1"/>
              </p:cNvSpPr>
              <p:nvPr/>
            </p:nvSpPr>
            <p:spPr bwMode="auto">
              <a:xfrm>
                <a:off x="1105" y="1584"/>
                <a:ext cx="49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600" dirty="0">
                    <a:ea typeface="ＭＳ Ｐゴシック" pitchFamily="34" charset="-128"/>
                  </a:rPr>
                  <a:t>E-links</a:t>
                </a:r>
              </a:p>
            </p:txBody>
          </p:sp>
          <p:sp>
            <p:nvSpPr>
              <p:cNvPr id="288796" name="TextBox 90"/>
              <p:cNvSpPr txBox="1">
                <a:spLocks noChangeArrowheads="1"/>
              </p:cNvSpPr>
              <p:nvPr/>
            </p:nvSpPr>
            <p:spPr bwMode="auto">
              <a:xfrm>
                <a:off x="980" y="1781"/>
                <a:ext cx="1104" cy="1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100" dirty="0">
                    <a:ea typeface="ＭＳ Ｐゴシック" pitchFamily="34" charset="-128"/>
                  </a:rPr>
                  <a:t>10 ports @ 320 Mbps</a:t>
                </a:r>
              </a:p>
            </p:txBody>
          </p:sp>
          <p:sp>
            <p:nvSpPr>
              <p:cNvPr id="69" name="TextBox 29"/>
              <p:cNvSpPr txBox="1">
                <a:spLocks noChangeArrowheads="1"/>
              </p:cNvSpPr>
              <p:nvPr/>
            </p:nvSpPr>
            <p:spPr bwMode="auto">
              <a:xfrm>
                <a:off x="1095" y="1907"/>
                <a:ext cx="153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600" dirty="0" smtClean="0">
                    <a:ea typeface="ＭＳ Ｐゴシック" pitchFamily="34" charset="-128"/>
                  </a:rPr>
                  <a:t>1 GBT reads out 10 FEH</a:t>
                </a:r>
                <a:endParaRPr lang="en-US" sz="1600" dirty="0">
                  <a:ea typeface="ＭＳ Ｐゴシック" pitchFamily="34" charset="-128"/>
                </a:endParaRPr>
              </a:p>
            </p:txBody>
          </p:sp>
        </p:grpSp>
        <p:sp>
          <p:nvSpPr>
            <p:cNvPr id="288841" name="Rectangle 122"/>
            <p:cNvSpPr>
              <a:spLocks noChangeArrowheads="1"/>
            </p:cNvSpPr>
            <p:nvPr/>
          </p:nvSpPr>
          <p:spPr bwMode="auto">
            <a:xfrm>
              <a:off x="2370" y="3504"/>
              <a:ext cx="8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  <a:ea typeface="ＭＳ Ｐゴシック" pitchFamily="34" charset="-128"/>
                </a:rPr>
                <a:t>1 port @ 80 Mbps</a:t>
              </a:r>
            </a:p>
          </p:txBody>
        </p:sp>
        <p:sp>
          <p:nvSpPr>
            <p:cNvPr id="7" name="Rectangle 110"/>
            <p:cNvSpPr>
              <a:spLocks noChangeArrowheads="1"/>
            </p:cNvSpPr>
            <p:nvPr/>
          </p:nvSpPr>
          <p:spPr bwMode="auto">
            <a:xfrm>
              <a:off x="3580" y="1152"/>
              <a:ext cx="315" cy="18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en-US" sz="9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I2C</a:t>
              </a:r>
            </a:p>
          </p:txBody>
        </p:sp>
        <p:sp>
          <p:nvSpPr>
            <p:cNvPr id="8" name="Rectangle 110"/>
            <p:cNvSpPr>
              <a:spLocks noChangeArrowheads="1"/>
            </p:cNvSpPr>
            <p:nvPr/>
          </p:nvSpPr>
          <p:spPr bwMode="auto">
            <a:xfrm>
              <a:off x="2545" y="1056"/>
              <a:ext cx="315" cy="18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en-US" sz="9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Clk Block</a:t>
              </a:r>
            </a:p>
          </p:txBody>
        </p:sp>
        <p:cxnSp>
          <p:nvCxnSpPr>
            <p:cNvPr id="145" name="Straight Connector 144"/>
            <p:cNvCxnSpPr>
              <a:cxnSpLocks noChangeShapeType="1"/>
            </p:cNvCxnSpPr>
            <p:nvPr/>
          </p:nvCxnSpPr>
          <p:spPr bwMode="auto">
            <a:xfrm>
              <a:off x="220" y="1631"/>
              <a:ext cx="1902" cy="1"/>
            </a:xfrm>
            <a:prstGeom prst="line">
              <a:avLst/>
            </a:prstGeom>
            <a:noFill/>
            <a:ln w="25400" algn="ctr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43" name="Straight Connector 142"/>
            <p:cNvCxnSpPr>
              <a:cxnSpLocks noChangeShapeType="1"/>
            </p:cNvCxnSpPr>
            <p:nvPr/>
          </p:nvCxnSpPr>
          <p:spPr bwMode="auto">
            <a:xfrm>
              <a:off x="220" y="1583"/>
              <a:ext cx="1902" cy="1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88856" name="TextBox 67"/>
            <p:cNvSpPr txBox="1">
              <a:spLocks noChangeArrowheads="1"/>
            </p:cNvSpPr>
            <p:nvPr/>
          </p:nvSpPr>
          <p:spPr bwMode="auto">
            <a:xfrm>
              <a:off x="268" y="3072"/>
              <a:ext cx="3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2"/>
                  </a:solidFill>
                  <a:ea typeface="ＭＳ Ｐゴシック" pitchFamily="34" charset="-128"/>
                </a:rPr>
                <a:t>I2C</a:t>
              </a:r>
            </a:p>
          </p:txBody>
        </p:sp>
        <p:cxnSp>
          <p:nvCxnSpPr>
            <p:cNvPr id="9" name="Straight Connector 142"/>
            <p:cNvCxnSpPr>
              <a:cxnSpLocks noChangeShapeType="1"/>
            </p:cNvCxnSpPr>
            <p:nvPr/>
          </p:nvCxnSpPr>
          <p:spPr bwMode="auto">
            <a:xfrm>
              <a:off x="336" y="1584"/>
              <a:ext cx="1776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142"/>
            <p:cNvCxnSpPr>
              <a:cxnSpLocks noChangeShapeType="1"/>
            </p:cNvCxnSpPr>
            <p:nvPr/>
          </p:nvCxnSpPr>
          <p:spPr bwMode="auto">
            <a:xfrm>
              <a:off x="336" y="1584"/>
              <a:ext cx="1776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sz="3200" dirty="0" smtClean="0"/>
              <a:t>…and a GBT </a:t>
            </a:r>
            <a:r>
              <a:rPr lang="fr-CH" sz="3200" dirty="0" err="1" smtClean="0"/>
              <a:t>at</a:t>
            </a:r>
            <a:r>
              <a:rPr lang="fr-CH" sz="3200" dirty="0" smtClean="0"/>
              <a:t> the </a:t>
            </a:r>
            <a:r>
              <a:rPr lang="fr-CH" sz="3200" dirty="0" err="1" smtClean="0"/>
              <a:t>rod-edge</a:t>
            </a:r>
            <a:endParaRPr lang="en-GB" sz="32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18" t="52688"/>
          <a:stretch/>
        </p:blipFill>
        <p:spPr bwMode="auto">
          <a:xfrm>
            <a:off x="6259512" y="807595"/>
            <a:ext cx="2886073" cy="150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Line 7"/>
          <p:cNvSpPr>
            <a:spLocks noChangeShapeType="1"/>
          </p:cNvSpPr>
          <p:nvPr/>
        </p:nvSpPr>
        <p:spPr bwMode="auto">
          <a:xfrm flipH="1" flipV="1">
            <a:off x="6400799" y="1783556"/>
            <a:ext cx="1946275" cy="188119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Line 7"/>
          <p:cNvSpPr>
            <a:spLocks noChangeShapeType="1"/>
          </p:cNvSpPr>
          <p:nvPr/>
        </p:nvSpPr>
        <p:spPr bwMode="auto">
          <a:xfrm flipH="1">
            <a:off x="6400798" y="2124074"/>
            <a:ext cx="2098675" cy="22764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68" name="Straight Connector 67"/>
          <p:cNvCxnSpPr/>
          <p:nvPr/>
        </p:nvCxnSpPr>
        <p:spPr bwMode="auto">
          <a:xfrm flipH="1">
            <a:off x="6248401" y="2819400"/>
            <a:ext cx="115252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Oval 71"/>
          <p:cNvSpPr/>
          <p:nvPr/>
        </p:nvSpPr>
        <p:spPr bwMode="auto">
          <a:xfrm>
            <a:off x="6629400" y="25146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51172" y="251460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2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76200" y="1295400"/>
            <a:ext cx="2976563" cy="1905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" name="Rectangle 62"/>
          <p:cNvSpPr>
            <a:spLocks noChangeArrowheads="1"/>
          </p:cNvSpPr>
          <p:nvPr/>
        </p:nvSpPr>
        <p:spPr bwMode="auto">
          <a:xfrm>
            <a:off x="909638" y="1676400"/>
            <a:ext cx="2976562" cy="1905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15025" y="990600"/>
            <a:ext cx="2847975" cy="28194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905750" y="1843088"/>
            <a:ext cx="857250" cy="642937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12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Framer</a:t>
            </a:r>
          </a:p>
          <a:p>
            <a:pPr algn="ctr" eaLnBrk="1" hangingPunct="1">
              <a:defRPr/>
            </a:pPr>
            <a:r>
              <a:rPr lang="en-US" sz="12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SerDes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970588" y="1343025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e-port</a:t>
            </a:r>
          </a:p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320</a:t>
            </a:r>
            <a:endParaRPr lang="en-US" sz="12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448425" y="1428750"/>
            <a:ext cx="928688" cy="158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970588" y="1700213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e-port</a:t>
            </a:r>
          </a:p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320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970588" y="289560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e-port</a:t>
            </a:r>
          </a:p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320</a:t>
            </a:r>
            <a:endParaRPr lang="en-US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29" name="Straight Arrow Connector 28"/>
          <p:cNvCxnSpPr>
            <a:stCxn id="5" idx="2"/>
            <a:endCxn id="111" idx="0"/>
          </p:cNvCxnSpPr>
          <p:nvPr/>
        </p:nvCxnSpPr>
        <p:spPr>
          <a:xfrm rot="5400000">
            <a:off x="7862094" y="2956719"/>
            <a:ext cx="942975" cy="1587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apezoid 88"/>
          <p:cNvSpPr>
            <a:spLocks noChangeArrowheads="1"/>
          </p:cNvSpPr>
          <p:nvPr/>
        </p:nvSpPr>
        <p:spPr bwMode="auto">
          <a:xfrm rot="-5400000">
            <a:off x="6871494" y="1521619"/>
            <a:ext cx="928688" cy="285750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12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Demux</a:t>
            </a:r>
            <a:endParaRPr lang="en-GB" sz="14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96" name="Trapezoid 95"/>
          <p:cNvSpPr>
            <a:spLocks noChangeArrowheads="1"/>
          </p:cNvSpPr>
          <p:nvPr/>
        </p:nvSpPr>
        <p:spPr bwMode="auto">
          <a:xfrm rot="5400000" flipH="1">
            <a:off x="6871494" y="2521744"/>
            <a:ext cx="928688" cy="285750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12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mux</a:t>
            </a: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6978650" y="2557463"/>
            <a:ext cx="21431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6978650" y="2986088"/>
            <a:ext cx="21431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cxnSpLocks noChangeShapeType="1"/>
          </p:cNvCxnSpPr>
          <p:nvPr/>
        </p:nvCxnSpPr>
        <p:spPr bwMode="auto">
          <a:xfrm rot="5400000">
            <a:off x="6908800" y="2770188"/>
            <a:ext cx="284163" cy="1587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33" name="Straight Arrow Connector 132"/>
          <p:cNvCxnSpPr/>
          <p:nvPr/>
        </p:nvCxnSpPr>
        <p:spPr>
          <a:xfrm>
            <a:off x="6470650" y="1771650"/>
            <a:ext cx="214313" cy="158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6470650" y="1914525"/>
            <a:ext cx="214313" cy="1588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>
            <a:off x="6978650" y="1914525"/>
            <a:ext cx="214313" cy="158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cxnSpLocks noChangeShapeType="1"/>
          </p:cNvCxnSpPr>
          <p:nvPr/>
        </p:nvCxnSpPr>
        <p:spPr bwMode="auto">
          <a:xfrm rot="5400000">
            <a:off x="6908800" y="1627188"/>
            <a:ext cx="284163" cy="1587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41" name="Straight Arrow Connector 140"/>
          <p:cNvCxnSpPr/>
          <p:nvPr/>
        </p:nvCxnSpPr>
        <p:spPr>
          <a:xfrm>
            <a:off x="6470650" y="2967038"/>
            <a:ext cx="214313" cy="1587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6470650" y="3109913"/>
            <a:ext cx="21431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>
            <a:endCxn id="89" idx="2"/>
          </p:cNvCxnSpPr>
          <p:nvPr/>
        </p:nvCxnSpPr>
        <p:spPr>
          <a:xfrm rot="10800000">
            <a:off x="7480300" y="1665288"/>
            <a:ext cx="427038" cy="407987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43"/>
          <p:cNvCxnSpPr>
            <a:endCxn id="96" idx="0"/>
          </p:cNvCxnSpPr>
          <p:nvPr/>
        </p:nvCxnSpPr>
        <p:spPr>
          <a:xfrm rot="10800000" flipV="1">
            <a:off x="7480300" y="2287588"/>
            <a:ext cx="427038" cy="377825"/>
          </a:xfrm>
          <a:prstGeom prst="bentConnector3">
            <a:avLst>
              <a:gd name="adj1" fmla="val 50000"/>
            </a:avLst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6470650" y="1557338"/>
            <a:ext cx="357188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5400000">
            <a:off x="6428582" y="1956594"/>
            <a:ext cx="800100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flipV="1">
            <a:off x="6829425" y="2359025"/>
            <a:ext cx="361950" cy="3175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>
            <a:spLocks noChangeArrowheads="1"/>
          </p:cNvSpPr>
          <p:nvPr/>
        </p:nvSpPr>
        <p:spPr bwMode="auto">
          <a:xfrm>
            <a:off x="8081963" y="342900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9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e-port</a:t>
            </a:r>
          </a:p>
        </p:txBody>
      </p:sp>
      <p:sp>
        <p:nvSpPr>
          <p:cNvPr id="3" name="Rectangle 110"/>
          <p:cNvSpPr>
            <a:spLocks noChangeArrowheads="1"/>
          </p:cNvSpPr>
          <p:nvPr/>
        </p:nvSpPr>
        <p:spPr bwMode="auto">
          <a:xfrm>
            <a:off x="8229600" y="114300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I2C</a:t>
            </a:r>
          </a:p>
        </p:txBody>
      </p:sp>
      <p:grpSp>
        <p:nvGrpSpPr>
          <p:cNvPr id="343069" name="Group 29"/>
          <p:cNvGrpSpPr>
            <a:grpSpLocks/>
          </p:cNvGrpSpPr>
          <p:nvPr/>
        </p:nvGrpSpPr>
        <p:grpSpPr bwMode="auto">
          <a:xfrm>
            <a:off x="6934200" y="4800600"/>
            <a:ext cx="1447800" cy="76200"/>
            <a:chOff x="3504" y="3456"/>
            <a:chExt cx="1776" cy="48"/>
          </a:xfrm>
        </p:grpSpPr>
        <p:cxnSp>
          <p:nvCxnSpPr>
            <p:cNvPr id="70" name="Straight Connector 69"/>
            <p:cNvCxnSpPr>
              <a:cxnSpLocks noChangeShapeType="1"/>
            </p:cNvCxnSpPr>
            <p:nvPr/>
          </p:nvCxnSpPr>
          <p:spPr bwMode="auto">
            <a:xfrm>
              <a:off x="3504" y="3456"/>
              <a:ext cx="1728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</p:cNvCxnSpPr>
            <p:nvPr/>
          </p:nvCxnSpPr>
          <p:spPr bwMode="auto">
            <a:xfrm>
              <a:off x="3504" y="3504"/>
              <a:ext cx="1776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cxnSp>
        <p:nvCxnSpPr>
          <p:cNvPr id="78" name="Straight Connector 77"/>
          <p:cNvCxnSpPr>
            <a:cxnSpLocks noChangeShapeType="1"/>
          </p:cNvCxnSpPr>
          <p:nvPr/>
        </p:nvCxnSpPr>
        <p:spPr bwMode="auto">
          <a:xfrm rot="5400000">
            <a:off x="7820026" y="4343400"/>
            <a:ext cx="1066800" cy="3175"/>
          </a:xfrm>
          <a:prstGeom prst="line">
            <a:avLst/>
          </a:prstGeom>
          <a:noFill/>
          <a:ln w="25400" algn="ctr">
            <a:solidFill>
              <a:srgbClr val="FF33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79" name="Straight Connector 78"/>
          <p:cNvCxnSpPr>
            <a:cxnSpLocks noChangeShapeType="1"/>
          </p:cNvCxnSpPr>
          <p:nvPr/>
        </p:nvCxnSpPr>
        <p:spPr bwMode="auto">
          <a:xfrm rot="5400000">
            <a:off x="7780338" y="4305300"/>
            <a:ext cx="992188" cy="1587"/>
          </a:xfrm>
          <a:prstGeom prst="line">
            <a:avLst/>
          </a:prstGeom>
          <a:noFill/>
          <a:ln w="25400" algn="ctr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5" name="Rectangle 104"/>
          <p:cNvSpPr>
            <a:spLocks noChangeArrowheads="1"/>
          </p:cNvSpPr>
          <p:nvPr/>
        </p:nvSpPr>
        <p:spPr bwMode="auto">
          <a:xfrm>
            <a:off x="5943600" y="4419600"/>
            <a:ext cx="990600" cy="8382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GBT-SCA</a:t>
            </a:r>
          </a:p>
        </p:txBody>
      </p:sp>
      <p:sp>
        <p:nvSpPr>
          <p:cNvPr id="343097" name="TextBox 67"/>
          <p:cNvSpPr txBox="1">
            <a:spLocks noChangeArrowheads="1"/>
          </p:cNvSpPr>
          <p:nvPr/>
        </p:nvSpPr>
        <p:spPr bwMode="auto">
          <a:xfrm>
            <a:off x="7718425" y="5453063"/>
            <a:ext cx="7445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Trigger</a:t>
            </a:r>
          </a:p>
        </p:txBody>
      </p:sp>
      <p:sp>
        <p:nvSpPr>
          <p:cNvPr id="343098" name="TextBox 67"/>
          <p:cNvSpPr txBox="1">
            <a:spLocks noChangeArrowheads="1"/>
          </p:cNvSpPr>
          <p:nvPr/>
        </p:nvSpPr>
        <p:spPr bwMode="auto">
          <a:xfrm>
            <a:off x="7718425" y="5719763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Clock</a:t>
            </a:r>
          </a:p>
        </p:txBody>
      </p:sp>
      <p:sp>
        <p:nvSpPr>
          <p:cNvPr id="343099" name="TextBox 67"/>
          <p:cNvSpPr txBox="1">
            <a:spLocks noChangeArrowheads="1"/>
          </p:cNvSpPr>
          <p:nvPr/>
        </p:nvSpPr>
        <p:spPr bwMode="auto">
          <a:xfrm>
            <a:off x="7718425" y="5948363"/>
            <a:ext cx="1425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Control/Status</a:t>
            </a:r>
          </a:p>
        </p:txBody>
      </p:sp>
      <p:sp>
        <p:nvSpPr>
          <p:cNvPr id="343100" name="TextBox 67"/>
          <p:cNvSpPr txBox="1">
            <a:spLocks noChangeArrowheads="1"/>
          </p:cNvSpPr>
          <p:nvPr/>
        </p:nvSpPr>
        <p:spPr bwMode="auto">
          <a:xfrm>
            <a:off x="7718425" y="6172200"/>
            <a:ext cx="55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2"/>
                </a:solidFill>
                <a:ea typeface="ＭＳ Ｐゴシック" pitchFamily="34" charset="-128"/>
              </a:rPr>
              <a:t>Data</a:t>
            </a:r>
          </a:p>
        </p:txBody>
      </p:sp>
      <p:cxnSp>
        <p:nvCxnSpPr>
          <p:cNvPr id="125" name="Straight Connector 124"/>
          <p:cNvCxnSpPr>
            <a:cxnSpLocks noChangeShapeType="1"/>
          </p:cNvCxnSpPr>
          <p:nvPr/>
        </p:nvCxnSpPr>
        <p:spPr bwMode="auto">
          <a:xfrm>
            <a:off x="7115175" y="6121400"/>
            <a:ext cx="571500" cy="1588"/>
          </a:xfrm>
          <a:prstGeom prst="line">
            <a:avLst/>
          </a:prstGeom>
          <a:noFill/>
          <a:ln w="25400" algn="ctr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27" name="Straight Connector 126"/>
          <p:cNvCxnSpPr>
            <a:cxnSpLocks noChangeShapeType="1"/>
          </p:cNvCxnSpPr>
          <p:nvPr/>
        </p:nvCxnSpPr>
        <p:spPr bwMode="auto">
          <a:xfrm>
            <a:off x="7115175" y="6343650"/>
            <a:ext cx="571500" cy="1588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6" name="Straight Connector 124"/>
          <p:cNvCxnSpPr>
            <a:cxnSpLocks noChangeShapeType="1"/>
          </p:cNvCxnSpPr>
          <p:nvPr/>
        </p:nvCxnSpPr>
        <p:spPr bwMode="auto">
          <a:xfrm>
            <a:off x="7115175" y="5892800"/>
            <a:ext cx="571500" cy="1588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7" name="Straight Connector 124"/>
          <p:cNvCxnSpPr>
            <a:cxnSpLocks noChangeShapeType="1"/>
          </p:cNvCxnSpPr>
          <p:nvPr/>
        </p:nvCxnSpPr>
        <p:spPr bwMode="auto">
          <a:xfrm>
            <a:off x="7115175" y="5667375"/>
            <a:ext cx="5715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43107" name="TextBox 127"/>
          <p:cNvSpPr txBox="1">
            <a:spLocks noChangeArrowheads="1"/>
          </p:cNvSpPr>
          <p:nvPr/>
        </p:nvSpPr>
        <p:spPr bwMode="auto">
          <a:xfrm>
            <a:off x="7010400" y="5210175"/>
            <a:ext cx="774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u="sng">
                <a:ea typeface="ＭＳ Ｐゴシック" pitchFamily="34" charset="-128"/>
              </a:rPr>
              <a:t>Legend</a:t>
            </a:r>
          </a:p>
        </p:txBody>
      </p:sp>
      <p:cxnSp>
        <p:nvCxnSpPr>
          <p:cNvPr id="145" name="Straight Connector 144"/>
          <p:cNvCxnSpPr>
            <a:cxnSpLocks noChangeShapeType="1"/>
          </p:cNvCxnSpPr>
          <p:nvPr/>
        </p:nvCxnSpPr>
        <p:spPr bwMode="auto">
          <a:xfrm>
            <a:off x="4724400" y="3048000"/>
            <a:ext cx="1190625" cy="1588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8" name="Straight Connector 124"/>
          <p:cNvCxnSpPr>
            <a:cxnSpLocks noChangeShapeType="1"/>
          </p:cNvCxnSpPr>
          <p:nvPr/>
        </p:nvCxnSpPr>
        <p:spPr bwMode="auto">
          <a:xfrm>
            <a:off x="3886200" y="1811338"/>
            <a:ext cx="203835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9" name="Straight Connector 144"/>
          <p:cNvCxnSpPr>
            <a:cxnSpLocks noChangeShapeType="1"/>
          </p:cNvCxnSpPr>
          <p:nvPr/>
        </p:nvCxnSpPr>
        <p:spPr bwMode="auto">
          <a:xfrm>
            <a:off x="3897313" y="1884363"/>
            <a:ext cx="2011362" cy="1587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0" name="Straight Connector 124"/>
          <p:cNvCxnSpPr>
            <a:cxnSpLocks noChangeShapeType="1"/>
          </p:cNvCxnSpPr>
          <p:nvPr/>
        </p:nvCxnSpPr>
        <p:spPr bwMode="auto">
          <a:xfrm>
            <a:off x="3048000" y="1430338"/>
            <a:ext cx="287655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1" name="Straight Connector 144"/>
          <p:cNvCxnSpPr>
            <a:cxnSpLocks noChangeShapeType="1"/>
          </p:cNvCxnSpPr>
          <p:nvPr/>
        </p:nvCxnSpPr>
        <p:spPr bwMode="auto">
          <a:xfrm>
            <a:off x="3063875" y="1504950"/>
            <a:ext cx="2838450" cy="1588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2" name="Straight Connector 124"/>
          <p:cNvCxnSpPr>
            <a:cxnSpLocks noChangeShapeType="1"/>
          </p:cNvCxnSpPr>
          <p:nvPr/>
        </p:nvCxnSpPr>
        <p:spPr bwMode="auto">
          <a:xfrm>
            <a:off x="3124200" y="1428750"/>
            <a:ext cx="27432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43124" name="TextBox 127"/>
          <p:cNvSpPr txBox="1">
            <a:spLocks noChangeArrowheads="1"/>
          </p:cNvSpPr>
          <p:nvPr/>
        </p:nvSpPr>
        <p:spPr bwMode="auto">
          <a:xfrm>
            <a:off x="0" y="5410200"/>
            <a:ext cx="632416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ea typeface="ＭＳ Ｐゴシック" pitchFamily="34" charset="-128"/>
              </a:rPr>
              <a:t>Data throughput dominated by CBC </a:t>
            </a:r>
            <a:r>
              <a:rPr lang="en-US" sz="1600" dirty="0" err="1" smtClean="0">
                <a:ea typeface="ＭＳ Ｐゴシック" pitchFamily="34" charset="-128"/>
              </a:rPr>
              <a:t>unsparsified</a:t>
            </a:r>
            <a:r>
              <a:rPr lang="en-US" sz="1600" dirty="0" smtClean="0">
                <a:ea typeface="ＭＳ Ｐゴシック" pitchFamily="34" charset="-128"/>
              </a:rPr>
              <a:t> readout stream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ea typeface="ＭＳ Ｐゴシック" pitchFamily="34" charset="-128"/>
              </a:rPr>
              <a:t>ATLAS has similar architecture, with reduced </a:t>
            </a:r>
            <a:r>
              <a:rPr lang="en-US" sz="1600" dirty="0" err="1" smtClean="0">
                <a:ea typeface="ＭＳ Ｐゴシック" pitchFamily="34" charset="-128"/>
              </a:rPr>
              <a:t>bandwith</a:t>
            </a:r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13" name="Rectangle 110"/>
          <p:cNvSpPr>
            <a:spLocks noChangeArrowheads="1"/>
          </p:cNvSpPr>
          <p:nvPr/>
        </p:nvSpPr>
        <p:spPr bwMode="auto">
          <a:xfrm>
            <a:off x="6510338" y="99060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Clk Block</a:t>
            </a:r>
          </a:p>
        </p:txBody>
      </p:sp>
      <p:cxnSp>
        <p:nvCxnSpPr>
          <p:cNvPr id="153" name="Straight Arrow Connector 152"/>
          <p:cNvCxnSpPr>
            <a:cxnSpLocks noChangeShapeType="1"/>
            <a:stCxn id="343167" idx="1"/>
          </p:cNvCxnSpPr>
          <p:nvPr/>
        </p:nvCxnSpPr>
        <p:spPr bwMode="auto">
          <a:xfrm flipV="1">
            <a:off x="2667000" y="4495800"/>
            <a:ext cx="3200400" cy="9525"/>
          </a:xfrm>
          <a:prstGeom prst="straightConnector1">
            <a:avLst/>
          </a:prstGeom>
          <a:noFill/>
          <a:ln w="12700" algn="ctr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95" name="Straight Arrow Connector 94"/>
          <p:cNvCxnSpPr>
            <a:cxnSpLocks noChangeShapeType="1"/>
          </p:cNvCxnSpPr>
          <p:nvPr/>
        </p:nvCxnSpPr>
        <p:spPr bwMode="auto">
          <a:xfrm>
            <a:off x="1219200" y="4648200"/>
            <a:ext cx="4648200" cy="1588"/>
          </a:xfrm>
          <a:prstGeom prst="straightConnector1">
            <a:avLst/>
          </a:prstGeom>
          <a:noFill/>
          <a:ln w="12700" algn="ctr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97" name="Straight Arrow Connector 96"/>
          <p:cNvCxnSpPr>
            <a:cxnSpLocks noChangeShapeType="1"/>
          </p:cNvCxnSpPr>
          <p:nvPr/>
        </p:nvCxnSpPr>
        <p:spPr bwMode="auto">
          <a:xfrm>
            <a:off x="457200" y="4800600"/>
            <a:ext cx="5410200" cy="1588"/>
          </a:xfrm>
          <a:prstGeom prst="straightConnector1">
            <a:avLst/>
          </a:prstGeom>
          <a:noFill/>
          <a:ln w="12700" algn="ctr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98" name="Straight Arrow Connector 97"/>
          <p:cNvCxnSpPr>
            <a:cxnSpLocks noChangeShapeType="1"/>
          </p:cNvCxnSpPr>
          <p:nvPr/>
        </p:nvCxnSpPr>
        <p:spPr bwMode="auto">
          <a:xfrm>
            <a:off x="0" y="4953000"/>
            <a:ext cx="5867400" cy="0"/>
          </a:xfrm>
          <a:prstGeom prst="straightConnector1">
            <a:avLst/>
          </a:prstGeom>
          <a:noFill/>
          <a:ln w="12700" algn="ctr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4" name="Straight Arrow Connector 152"/>
          <p:cNvCxnSpPr>
            <a:cxnSpLocks noChangeShapeType="1"/>
          </p:cNvCxnSpPr>
          <p:nvPr/>
        </p:nvCxnSpPr>
        <p:spPr bwMode="auto">
          <a:xfrm>
            <a:off x="1219200" y="3657600"/>
            <a:ext cx="1588" cy="992188"/>
          </a:xfrm>
          <a:prstGeom prst="straightConnector1">
            <a:avLst/>
          </a:prstGeom>
          <a:noFill/>
          <a:ln w="12700" algn="ctr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5" name="Straight Arrow Connector 152"/>
          <p:cNvCxnSpPr>
            <a:cxnSpLocks noChangeShapeType="1"/>
          </p:cNvCxnSpPr>
          <p:nvPr/>
        </p:nvCxnSpPr>
        <p:spPr bwMode="auto">
          <a:xfrm>
            <a:off x="457200" y="3276600"/>
            <a:ext cx="1588" cy="1525588"/>
          </a:xfrm>
          <a:prstGeom prst="straightConnector1">
            <a:avLst/>
          </a:prstGeom>
          <a:noFill/>
          <a:ln w="12700" algn="ctr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8" name="Straight Connector 124"/>
          <p:cNvCxnSpPr>
            <a:cxnSpLocks noChangeShapeType="1"/>
          </p:cNvCxnSpPr>
          <p:nvPr/>
        </p:nvCxnSpPr>
        <p:spPr bwMode="auto">
          <a:xfrm>
            <a:off x="0" y="4572000"/>
            <a:ext cx="3810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9" name="Straight Connector 124"/>
          <p:cNvCxnSpPr>
            <a:cxnSpLocks noChangeShapeType="1"/>
          </p:cNvCxnSpPr>
          <p:nvPr/>
        </p:nvCxnSpPr>
        <p:spPr bwMode="auto">
          <a:xfrm>
            <a:off x="3962400" y="1816100"/>
            <a:ext cx="19177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0" name="Rectangle 62"/>
          <p:cNvSpPr>
            <a:spLocks noChangeArrowheads="1"/>
          </p:cNvSpPr>
          <p:nvPr/>
        </p:nvSpPr>
        <p:spPr bwMode="auto">
          <a:xfrm>
            <a:off x="1747838" y="2133600"/>
            <a:ext cx="2976562" cy="1905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sz="160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1824038" y="2590800"/>
            <a:ext cx="500062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895475" y="26574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1971675" y="27336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047875" y="28098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2124075" y="28860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2200275" y="29622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0" name="Rectangle 23"/>
          <p:cNvSpPr>
            <a:spLocks noChangeArrowheads="1"/>
          </p:cNvSpPr>
          <p:nvPr/>
        </p:nvSpPr>
        <p:spPr bwMode="auto">
          <a:xfrm>
            <a:off x="2276475" y="30384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2352675" y="3114675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CBC</a:t>
            </a:r>
            <a:r>
              <a:rPr lang="en-US" sz="8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256</a:t>
            </a:r>
          </a:p>
        </p:txBody>
      </p:sp>
      <p:sp>
        <p:nvSpPr>
          <p:cNvPr id="343169" name="Rectangle 23"/>
          <p:cNvSpPr>
            <a:spLocks noChangeArrowheads="1"/>
          </p:cNvSpPr>
          <p:nvPr/>
        </p:nvSpPr>
        <p:spPr bwMode="auto">
          <a:xfrm>
            <a:off x="3500438" y="2209800"/>
            <a:ext cx="1219200" cy="17526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3170" name="Rectangle 23"/>
          <p:cNvSpPr>
            <a:spLocks noChangeArrowheads="1"/>
          </p:cNvSpPr>
          <p:nvPr/>
        </p:nvSpPr>
        <p:spPr bwMode="auto">
          <a:xfrm>
            <a:off x="3609975" y="29146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Mux</a:t>
            </a:r>
            <a:endParaRPr lang="en-US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3171" name="Rectangle 23"/>
          <p:cNvSpPr>
            <a:spLocks noChangeArrowheads="1"/>
          </p:cNvSpPr>
          <p:nvPr/>
        </p:nvSpPr>
        <p:spPr bwMode="auto">
          <a:xfrm>
            <a:off x="4143375" y="35623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Ctrl</a:t>
            </a:r>
            <a:endParaRPr lang="en-US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3172" name="Rectangle 23"/>
          <p:cNvSpPr>
            <a:spLocks noChangeArrowheads="1"/>
          </p:cNvSpPr>
          <p:nvPr/>
        </p:nvSpPr>
        <p:spPr bwMode="auto">
          <a:xfrm>
            <a:off x="3609975" y="251460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DMux</a:t>
            </a:r>
          </a:p>
        </p:txBody>
      </p:sp>
      <p:sp>
        <p:nvSpPr>
          <p:cNvPr id="343154" name="Text Box 114"/>
          <p:cNvSpPr txBox="1">
            <a:spLocks noChangeArrowheads="1"/>
          </p:cNvSpPr>
          <p:nvPr/>
        </p:nvSpPr>
        <p:spPr bwMode="auto">
          <a:xfrm>
            <a:off x="3567113" y="2193925"/>
            <a:ext cx="1112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Hybrid controller</a:t>
            </a:r>
          </a:p>
        </p:txBody>
      </p:sp>
      <p:cxnSp>
        <p:nvCxnSpPr>
          <p:cNvPr id="343173" name="Straight Connector 124"/>
          <p:cNvCxnSpPr>
            <a:cxnSpLocks noChangeShapeType="1"/>
          </p:cNvCxnSpPr>
          <p:nvPr/>
        </p:nvCxnSpPr>
        <p:spPr bwMode="auto">
          <a:xfrm>
            <a:off x="2586038" y="2438400"/>
            <a:ext cx="1752600" cy="0"/>
          </a:xfrm>
          <a:prstGeom prst="line">
            <a:avLst/>
          </a:prstGeom>
          <a:noFill/>
          <a:ln w="25400" algn="ctr">
            <a:solidFill>
              <a:srgbClr val="99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3174" name="Straight Connector 124"/>
          <p:cNvCxnSpPr>
            <a:cxnSpLocks noChangeShapeType="1"/>
          </p:cNvCxnSpPr>
          <p:nvPr/>
        </p:nvCxnSpPr>
        <p:spPr bwMode="auto">
          <a:xfrm>
            <a:off x="2586038" y="2667000"/>
            <a:ext cx="9144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3175" name="Straight Connector 126"/>
          <p:cNvCxnSpPr>
            <a:cxnSpLocks noChangeShapeType="1"/>
          </p:cNvCxnSpPr>
          <p:nvPr/>
        </p:nvCxnSpPr>
        <p:spPr bwMode="auto">
          <a:xfrm>
            <a:off x="2890838" y="3048000"/>
            <a:ext cx="533400" cy="0"/>
          </a:xfrm>
          <a:prstGeom prst="line">
            <a:avLst/>
          </a:prstGeom>
          <a:noFill/>
          <a:ln w="25400" algn="ctr">
            <a:solidFill>
              <a:srgbClr val="0374B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3176" name="Straight Connector 124"/>
          <p:cNvCxnSpPr>
            <a:cxnSpLocks noChangeShapeType="1"/>
          </p:cNvCxnSpPr>
          <p:nvPr/>
        </p:nvCxnSpPr>
        <p:spPr bwMode="auto">
          <a:xfrm>
            <a:off x="2662238" y="2667000"/>
            <a:ext cx="8382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43159" name="Text Box 119"/>
          <p:cNvSpPr txBox="1">
            <a:spLocks noChangeArrowheads="1"/>
          </p:cNvSpPr>
          <p:nvPr/>
        </p:nvSpPr>
        <p:spPr bwMode="auto">
          <a:xfrm>
            <a:off x="2814638" y="2819400"/>
            <a:ext cx="7524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8x40Mbps</a:t>
            </a:r>
          </a:p>
        </p:txBody>
      </p:sp>
      <p:sp>
        <p:nvSpPr>
          <p:cNvPr id="343160" name="Text Box 120"/>
          <p:cNvSpPr txBox="1">
            <a:spLocks noChangeArrowheads="1"/>
          </p:cNvSpPr>
          <p:nvPr/>
        </p:nvSpPr>
        <p:spPr bwMode="auto">
          <a:xfrm>
            <a:off x="2738438" y="2209800"/>
            <a:ext cx="56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40MHz</a:t>
            </a:r>
          </a:p>
        </p:txBody>
      </p:sp>
      <p:sp>
        <p:nvSpPr>
          <p:cNvPr id="343177" name="Rectangle 23"/>
          <p:cNvSpPr>
            <a:spLocks noChangeArrowheads="1"/>
          </p:cNvSpPr>
          <p:nvPr/>
        </p:nvSpPr>
        <p:spPr bwMode="auto">
          <a:xfrm>
            <a:off x="4143375" y="2514600"/>
            <a:ext cx="576263" cy="6858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10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CDR</a:t>
            </a:r>
          </a:p>
          <a:p>
            <a:pPr algn="ctr" eaLnBrk="1" hangingPunct="1"/>
            <a:r>
              <a:rPr lang="en-US" sz="10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e-port</a:t>
            </a:r>
          </a:p>
        </p:txBody>
      </p:sp>
      <p:sp>
        <p:nvSpPr>
          <p:cNvPr id="343178" name="Rectangle 23"/>
          <p:cNvSpPr>
            <a:spLocks noChangeArrowheads="1"/>
          </p:cNvSpPr>
          <p:nvPr/>
        </p:nvSpPr>
        <p:spPr bwMode="auto">
          <a:xfrm>
            <a:off x="3609975" y="3562350"/>
            <a:ext cx="500063" cy="28575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9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Mon</a:t>
            </a:r>
            <a:endParaRPr lang="en-US" sz="10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3163" name="Line 123"/>
          <p:cNvSpPr>
            <a:spLocks noChangeShapeType="1"/>
          </p:cNvSpPr>
          <p:nvPr/>
        </p:nvSpPr>
        <p:spPr bwMode="auto">
          <a:xfrm>
            <a:off x="4338638" y="2438400"/>
            <a:ext cx="0" cy="76200"/>
          </a:xfrm>
          <a:prstGeom prst="line">
            <a:avLst/>
          </a:prstGeom>
          <a:noFill/>
          <a:ln w="19050">
            <a:solidFill>
              <a:srgbClr val="99FF33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3164" name="Text Box 124"/>
          <p:cNvSpPr txBox="1">
            <a:spLocks noChangeArrowheads="1"/>
          </p:cNvSpPr>
          <p:nvPr/>
        </p:nvSpPr>
        <p:spPr bwMode="auto">
          <a:xfrm>
            <a:off x="2738438" y="2438400"/>
            <a:ext cx="6238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40MBps</a:t>
            </a:r>
          </a:p>
        </p:txBody>
      </p:sp>
      <p:sp>
        <p:nvSpPr>
          <p:cNvPr id="343165" name="Text Box 125"/>
          <p:cNvSpPr txBox="1">
            <a:spLocks noChangeArrowheads="1"/>
          </p:cNvSpPr>
          <p:nvPr/>
        </p:nvSpPr>
        <p:spPr bwMode="auto">
          <a:xfrm>
            <a:off x="2509838" y="2438400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8</a:t>
            </a:r>
          </a:p>
        </p:txBody>
      </p:sp>
      <p:sp>
        <p:nvSpPr>
          <p:cNvPr id="343166" name="Line 126"/>
          <p:cNvSpPr>
            <a:spLocks noChangeShapeType="1"/>
          </p:cNvSpPr>
          <p:nvPr/>
        </p:nvSpPr>
        <p:spPr bwMode="auto">
          <a:xfrm flipH="1">
            <a:off x="2662238" y="25908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3167" name="Line 127"/>
          <p:cNvSpPr>
            <a:spLocks noChangeShapeType="1"/>
          </p:cNvSpPr>
          <p:nvPr/>
        </p:nvSpPr>
        <p:spPr bwMode="auto">
          <a:xfrm>
            <a:off x="2667000" y="3429000"/>
            <a:ext cx="0" cy="10668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3168" name="Line 128"/>
          <p:cNvSpPr>
            <a:spLocks noChangeShapeType="1"/>
          </p:cNvSpPr>
          <p:nvPr/>
        </p:nvSpPr>
        <p:spPr bwMode="auto">
          <a:xfrm>
            <a:off x="2667000" y="3733800"/>
            <a:ext cx="838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43179" name="Straight Connector 124"/>
          <p:cNvCxnSpPr>
            <a:cxnSpLocks noChangeShapeType="1"/>
          </p:cNvCxnSpPr>
          <p:nvPr/>
        </p:nvCxnSpPr>
        <p:spPr bwMode="auto">
          <a:xfrm>
            <a:off x="4724400" y="2971800"/>
            <a:ext cx="12192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3180" name="Straight Connector 124"/>
          <p:cNvCxnSpPr>
            <a:cxnSpLocks noChangeShapeType="1"/>
          </p:cNvCxnSpPr>
          <p:nvPr/>
        </p:nvCxnSpPr>
        <p:spPr bwMode="auto">
          <a:xfrm>
            <a:off x="4724400" y="2970213"/>
            <a:ext cx="1219200" cy="1587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3181" name="Straight Connector 124"/>
          <p:cNvCxnSpPr>
            <a:cxnSpLocks noChangeShapeType="1"/>
          </p:cNvCxnSpPr>
          <p:nvPr/>
        </p:nvCxnSpPr>
        <p:spPr bwMode="auto">
          <a:xfrm>
            <a:off x="4724400" y="2971800"/>
            <a:ext cx="1219200" cy="0"/>
          </a:xfrm>
          <a:prstGeom prst="line">
            <a:avLst/>
          </a:prstGeom>
          <a:noFill/>
          <a:ln w="25400" algn="ctr">
            <a:solidFill>
              <a:srgbClr val="99FF3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43185" name="Title 343184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/>
          <a:lstStyle/>
          <a:p>
            <a:pPr algn="l"/>
            <a:r>
              <a:rPr lang="fr-CH" sz="3200" dirty="0" smtClean="0"/>
              <a:t>2010 System vision: up to 10 FEH (5 modules) </a:t>
            </a:r>
            <a:r>
              <a:rPr lang="fr-CH" sz="3200" dirty="0" err="1" smtClean="0"/>
              <a:t>connected</a:t>
            </a:r>
            <a:r>
              <a:rPr lang="fr-CH" sz="3200" dirty="0" smtClean="0"/>
              <a:t> to one GBT</a:t>
            </a:r>
            <a:endParaRPr lang="en-GB" sz="3200" dirty="0"/>
          </a:p>
        </p:txBody>
      </p:sp>
      <p:sp>
        <p:nvSpPr>
          <p:cNvPr id="343182" name="Date Placeholder 34318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343183" name="Footer Placeholder 34318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343184" name="Slide Number Placeholder 3431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5</a:t>
            </a:fld>
            <a:endParaRPr lang="en-GB"/>
          </a:p>
        </p:txBody>
      </p:sp>
      <p:cxnSp>
        <p:nvCxnSpPr>
          <p:cNvPr id="99" name="Straight Connector 98"/>
          <p:cNvCxnSpPr/>
          <p:nvPr/>
        </p:nvCxnSpPr>
        <p:spPr bwMode="auto">
          <a:xfrm flipH="1">
            <a:off x="8763000" y="2209800"/>
            <a:ext cx="43219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Oval 99"/>
          <p:cNvSpPr/>
          <p:nvPr/>
        </p:nvSpPr>
        <p:spPr bwMode="auto">
          <a:xfrm>
            <a:off x="8817428" y="19050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839200" y="190500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2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/>
          <p:cNvSpPr>
            <a:spLocks noChangeArrowheads="1"/>
          </p:cNvSpPr>
          <p:nvPr/>
        </p:nvSpPr>
        <p:spPr bwMode="auto">
          <a:xfrm>
            <a:off x="6954838" y="5410200"/>
            <a:ext cx="725487" cy="4191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" name="Rectangle 104"/>
          <p:cNvSpPr>
            <a:spLocks noChangeArrowheads="1"/>
          </p:cNvSpPr>
          <p:nvPr/>
        </p:nvSpPr>
        <p:spPr bwMode="auto">
          <a:xfrm>
            <a:off x="6802438" y="5486400"/>
            <a:ext cx="725487" cy="4191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" name="Rectangle 104"/>
          <p:cNvSpPr>
            <a:spLocks noChangeArrowheads="1"/>
          </p:cNvSpPr>
          <p:nvPr/>
        </p:nvSpPr>
        <p:spPr bwMode="auto">
          <a:xfrm>
            <a:off x="6650038" y="5562600"/>
            <a:ext cx="725487" cy="4191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934200" y="3429000"/>
            <a:ext cx="2085975" cy="14097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781800" y="3581400"/>
            <a:ext cx="2085975" cy="14097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29400" y="3733800"/>
            <a:ext cx="2085975" cy="14097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grpSp>
        <p:nvGrpSpPr>
          <p:cNvPr id="345180" name="Group 92"/>
          <p:cNvGrpSpPr>
            <a:grpSpLocks/>
          </p:cNvGrpSpPr>
          <p:nvPr/>
        </p:nvGrpSpPr>
        <p:grpSpPr bwMode="auto">
          <a:xfrm rot="5400000">
            <a:off x="5791200" y="3952875"/>
            <a:ext cx="76200" cy="1295400"/>
            <a:chOff x="624" y="1536"/>
            <a:chExt cx="0" cy="1632"/>
          </a:xfrm>
        </p:grpSpPr>
        <p:cxnSp>
          <p:nvCxnSpPr>
            <p:cNvPr id="8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9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cxnSp>
        <p:nvCxnSpPr>
          <p:cNvPr id="145" name="Straight Connector 144"/>
          <p:cNvCxnSpPr>
            <a:cxnSpLocks noChangeShapeType="1"/>
          </p:cNvCxnSpPr>
          <p:nvPr/>
        </p:nvCxnSpPr>
        <p:spPr bwMode="auto">
          <a:xfrm rot="5400000">
            <a:off x="5905500" y="4067175"/>
            <a:ext cx="0" cy="114300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1" name="Rectangle 104"/>
          <p:cNvSpPr>
            <a:spLocks noChangeArrowheads="1"/>
          </p:cNvSpPr>
          <p:nvPr/>
        </p:nvSpPr>
        <p:spPr bwMode="auto">
          <a:xfrm>
            <a:off x="6497638" y="5638800"/>
            <a:ext cx="725487" cy="4191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477000" y="3886200"/>
            <a:ext cx="2085975" cy="14097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GB" sz="3200" dirty="0" smtClean="0"/>
              <a:t>…But: architecture does not scale easily to Rod with stereo modules</a:t>
            </a:r>
            <a:endParaRPr lang="en-GB" sz="3200" dirty="0"/>
          </a:p>
        </p:txBody>
      </p:sp>
      <p:pic>
        <p:nvPicPr>
          <p:cNvPr id="345093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17"/>
          <a:stretch>
            <a:fillRect/>
          </a:stretch>
        </p:blipFill>
        <p:spPr bwMode="auto">
          <a:xfrm>
            <a:off x="0" y="1371600"/>
            <a:ext cx="8382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44"/>
          <p:cNvCxnSpPr>
            <a:cxnSpLocks noChangeShapeType="1"/>
          </p:cNvCxnSpPr>
          <p:nvPr/>
        </p:nvCxnSpPr>
        <p:spPr bwMode="auto">
          <a:xfrm rot="5400000">
            <a:off x="-876300" y="3771900"/>
            <a:ext cx="2667000" cy="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grpSp>
        <p:nvGrpSpPr>
          <p:cNvPr id="345138" name="Group 50"/>
          <p:cNvGrpSpPr>
            <a:grpSpLocks/>
          </p:cNvGrpSpPr>
          <p:nvPr/>
        </p:nvGrpSpPr>
        <p:grpSpPr bwMode="auto">
          <a:xfrm>
            <a:off x="533400" y="2438400"/>
            <a:ext cx="0" cy="2590800"/>
            <a:chOff x="624" y="1536"/>
            <a:chExt cx="0" cy="1632"/>
          </a:xfrm>
        </p:grpSpPr>
        <p:cxnSp>
          <p:nvCxnSpPr>
            <p:cNvPr id="14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345099" name="Line 11"/>
          <p:cNvSpPr>
            <a:spLocks noChangeShapeType="1"/>
          </p:cNvSpPr>
          <p:nvPr/>
        </p:nvSpPr>
        <p:spPr bwMode="auto">
          <a:xfrm flipH="1">
            <a:off x="381000" y="2438400"/>
            <a:ext cx="0" cy="36576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00" name="Line 12"/>
          <p:cNvSpPr>
            <a:spLocks noChangeShapeType="1"/>
          </p:cNvSpPr>
          <p:nvPr/>
        </p:nvSpPr>
        <p:spPr bwMode="auto">
          <a:xfrm flipV="1">
            <a:off x="304800" y="2743200"/>
            <a:ext cx="3810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01" name="Text Box 13"/>
          <p:cNvSpPr txBox="1">
            <a:spLocks noChangeArrowheads="1"/>
          </p:cNvSpPr>
          <p:nvPr/>
        </p:nvSpPr>
        <p:spPr bwMode="auto">
          <a:xfrm>
            <a:off x="114300" y="27432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4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324600" y="4038600"/>
            <a:ext cx="2085975" cy="14097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81925" y="4465638"/>
            <a:ext cx="628650" cy="3206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US" sz="12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  <a:p>
            <a:pPr algn="ctr" eaLnBrk="1" hangingPunct="1"/>
            <a:endParaRPr lang="en-US" sz="12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365875" y="4657725"/>
            <a:ext cx="365125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12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715125" y="4257675"/>
            <a:ext cx="681038" cy="158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6365875" y="4991100"/>
            <a:ext cx="365125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7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29" name="Straight Arrow Connector 28"/>
          <p:cNvCxnSpPr>
            <a:stCxn id="5" idx="2"/>
            <a:endCxn id="111" idx="0"/>
          </p:cNvCxnSpPr>
          <p:nvPr/>
        </p:nvCxnSpPr>
        <p:spPr>
          <a:xfrm rot="5400000">
            <a:off x="7860506" y="5022057"/>
            <a:ext cx="471487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apezoid 88"/>
          <p:cNvSpPr>
            <a:spLocks noChangeArrowheads="1"/>
          </p:cNvSpPr>
          <p:nvPr/>
        </p:nvSpPr>
        <p:spPr bwMode="auto">
          <a:xfrm rot="-5400000">
            <a:off x="7132638" y="4271962"/>
            <a:ext cx="465138" cy="207963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algn="ctr" eaLnBrk="1" hangingPunct="1"/>
            <a:endParaRPr lang="en-GB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96" name="Trapezoid 95"/>
          <p:cNvSpPr>
            <a:spLocks noChangeArrowheads="1"/>
          </p:cNvSpPr>
          <p:nvPr/>
        </p:nvSpPr>
        <p:spPr bwMode="auto">
          <a:xfrm rot="5400000" flipH="1">
            <a:off x="7132638" y="4772025"/>
            <a:ext cx="465137" cy="207963"/>
          </a:xfrm>
          <a:custGeom>
            <a:avLst/>
            <a:gdLst>
              <a:gd name="T0" fmla="*/ 464344 w 928688"/>
              <a:gd name="T1" fmla="*/ 0 h 285750"/>
              <a:gd name="T2" fmla="*/ 75668 w 928688"/>
              <a:gd name="T3" fmla="*/ 142875 h 285750"/>
              <a:gd name="T4" fmla="*/ 464344 w 928688"/>
              <a:gd name="T5" fmla="*/ 285750 h 285750"/>
              <a:gd name="T6" fmla="*/ 853020 w 928688"/>
              <a:gd name="T7" fmla="*/ 142875 h 28575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00891 w 928688"/>
              <a:gd name="T13" fmla="*/ 31043 h 285750"/>
              <a:gd name="T14" fmla="*/ 827797 w 928688"/>
              <a:gd name="T15" fmla="*/ 285750 h 285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28688" h="285750">
                <a:moveTo>
                  <a:pt x="0" y="285750"/>
                </a:moveTo>
                <a:lnTo>
                  <a:pt x="151336" y="0"/>
                </a:lnTo>
                <a:lnTo>
                  <a:pt x="777352" y="0"/>
                </a:lnTo>
                <a:lnTo>
                  <a:pt x="928688" y="285750"/>
                </a:lnTo>
                <a:close/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rot="10800000" vert="eaVert" anchor="ctr"/>
          <a:lstStyle/>
          <a:p>
            <a:pPr algn="ctr" eaLnBrk="1" hangingPunct="1"/>
            <a:endParaRPr lang="en-GB" sz="12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7104063" y="4822825"/>
            <a:ext cx="157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7104063" y="5037138"/>
            <a:ext cx="157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cxnSpLocks noChangeShapeType="1"/>
          </p:cNvCxnSpPr>
          <p:nvPr/>
        </p:nvCxnSpPr>
        <p:spPr bwMode="auto">
          <a:xfrm rot="5400000">
            <a:off x="7085012" y="4929188"/>
            <a:ext cx="142875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34" name="Straight Arrow Connector 133"/>
          <p:cNvCxnSpPr/>
          <p:nvPr/>
        </p:nvCxnSpPr>
        <p:spPr>
          <a:xfrm>
            <a:off x="6731000" y="4773613"/>
            <a:ext cx="15716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>
            <a:off x="7104063" y="4500563"/>
            <a:ext cx="157162" cy="1587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cxnSpLocks noChangeShapeType="1"/>
          </p:cNvCxnSpPr>
          <p:nvPr/>
        </p:nvCxnSpPr>
        <p:spPr bwMode="auto">
          <a:xfrm rot="5400000">
            <a:off x="7085012" y="4357688"/>
            <a:ext cx="142875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</p:cxnSp>
      <p:cxnSp>
        <p:nvCxnSpPr>
          <p:cNvPr id="141" name="Straight Arrow Connector 140"/>
          <p:cNvCxnSpPr/>
          <p:nvPr/>
        </p:nvCxnSpPr>
        <p:spPr>
          <a:xfrm>
            <a:off x="6731000" y="5027613"/>
            <a:ext cx="157163" cy="0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6731000" y="5099050"/>
            <a:ext cx="157163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>
            <a:endCxn id="89" idx="2"/>
          </p:cNvCxnSpPr>
          <p:nvPr/>
        </p:nvCxnSpPr>
        <p:spPr>
          <a:xfrm rot="10800000">
            <a:off x="7470775" y="4378325"/>
            <a:ext cx="312738" cy="203200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43"/>
          <p:cNvCxnSpPr>
            <a:endCxn id="96" idx="0"/>
          </p:cNvCxnSpPr>
          <p:nvPr/>
        </p:nvCxnSpPr>
        <p:spPr>
          <a:xfrm rot="10800000" flipV="1">
            <a:off x="7472363" y="4689475"/>
            <a:ext cx="312737" cy="188913"/>
          </a:xfrm>
          <a:prstGeom prst="bentConnector3">
            <a:avLst>
              <a:gd name="adj1" fmla="val 50000"/>
            </a:avLst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6731000" y="4322763"/>
            <a:ext cx="2619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rot="5400000">
            <a:off x="6793707" y="4521994"/>
            <a:ext cx="400050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flipV="1">
            <a:off x="6994525" y="4722813"/>
            <a:ext cx="26511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>
            <a:spLocks noChangeArrowheads="1"/>
          </p:cNvSpPr>
          <p:nvPr/>
        </p:nvSpPr>
        <p:spPr bwMode="auto">
          <a:xfrm>
            <a:off x="7912100" y="5257800"/>
            <a:ext cx="366713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" name="Rectangle 110"/>
          <p:cNvSpPr>
            <a:spLocks noChangeArrowheads="1"/>
          </p:cNvSpPr>
          <p:nvPr/>
        </p:nvSpPr>
        <p:spPr bwMode="auto">
          <a:xfrm>
            <a:off x="8020050" y="4114800"/>
            <a:ext cx="366713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grpSp>
        <p:nvGrpSpPr>
          <p:cNvPr id="345127" name="Group 39"/>
          <p:cNvGrpSpPr>
            <a:grpSpLocks/>
          </p:cNvGrpSpPr>
          <p:nvPr/>
        </p:nvGrpSpPr>
        <p:grpSpPr bwMode="auto">
          <a:xfrm>
            <a:off x="7070725" y="5943600"/>
            <a:ext cx="1060450" cy="38100"/>
            <a:chOff x="3504" y="3456"/>
            <a:chExt cx="1776" cy="48"/>
          </a:xfrm>
        </p:grpSpPr>
        <p:cxnSp>
          <p:nvCxnSpPr>
            <p:cNvPr id="70" name="Straight Connector 69"/>
            <p:cNvCxnSpPr>
              <a:cxnSpLocks noChangeShapeType="1"/>
            </p:cNvCxnSpPr>
            <p:nvPr/>
          </p:nvCxnSpPr>
          <p:spPr bwMode="auto">
            <a:xfrm>
              <a:off x="3504" y="3456"/>
              <a:ext cx="1728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>
              <a:cxnSpLocks noChangeShapeType="1"/>
            </p:cNvCxnSpPr>
            <p:nvPr/>
          </p:nvCxnSpPr>
          <p:spPr bwMode="auto">
            <a:xfrm>
              <a:off x="3504" y="3504"/>
              <a:ext cx="1776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cxnSp>
        <p:nvCxnSpPr>
          <p:cNvPr id="78" name="Straight Connector 77"/>
          <p:cNvCxnSpPr>
            <a:cxnSpLocks noChangeShapeType="1"/>
          </p:cNvCxnSpPr>
          <p:nvPr/>
        </p:nvCxnSpPr>
        <p:spPr bwMode="auto">
          <a:xfrm rot="5400000">
            <a:off x="7843838" y="5715000"/>
            <a:ext cx="533400" cy="3175"/>
          </a:xfrm>
          <a:prstGeom prst="line">
            <a:avLst/>
          </a:prstGeom>
          <a:noFill/>
          <a:ln w="25400" algn="ctr">
            <a:solidFill>
              <a:srgbClr val="FF33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79" name="Straight Connector 78"/>
          <p:cNvCxnSpPr>
            <a:cxnSpLocks noChangeShapeType="1"/>
          </p:cNvCxnSpPr>
          <p:nvPr/>
        </p:nvCxnSpPr>
        <p:spPr bwMode="auto">
          <a:xfrm rot="5400000">
            <a:off x="7805738" y="5695950"/>
            <a:ext cx="496888" cy="1587"/>
          </a:xfrm>
          <a:prstGeom prst="line">
            <a:avLst/>
          </a:prstGeom>
          <a:noFill/>
          <a:ln w="25400" algn="ctr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1" name="Rectangle 104"/>
          <p:cNvSpPr>
            <a:spLocks noChangeArrowheads="1"/>
          </p:cNvSpPr>
          <p:nvPr/>
        </p:nvSpPr>
        <p:spPr bwMode="auto">
          <a:xfrm>
            <a:off x="6345238" y="5753100"/>
            <a:ext cx="725487" cy="4191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100" dir="8100000" algn="bl" rotWithShape="0">
                    <a:srgbClr val="000000">
                      <a:alpha val="42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140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GBT-SCA</a:t>
            </a:r>
          </a:p>
        </p:txBody>
      </p:sp>
      <p:sp>
        <p:nvSpPr>
          <p:cNvPr id="22" name="Rectangle 110"/>
          <p:cNvSpPr>
            <a:spLocks noChangeArrowheads="1"/>
          </p:cNvSpPr>
          <p:nvPr/>
        </p:nvSpPr>
        <p:spPr bwMode="auto">
          <a:xfrm>
            <a:off x="6761163" y="4038600"/>
            <a:ext cx="365125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5135" name="Line 47"/>
          <p:cNvSpPr>
            <a:spLocks noChangeShapeType="1"/>
          </p:cNvSpPr>
          <p:nvPr/>
        </p:nvSpPr>
        <p:spPr bwMode="auto">
          <a:xfrm>
            <a:off x="381000" y="6096000"/>
            <a:ext cx="5943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5" name="Straight Connector 144"/>
          <p:cNvCxnSpPr>
            <a:cxnSpLocks noChangeShapeType="1"/>
          </p:cNvCxnSpPr>
          <p:nvPr/>
        </p:nvCxnSpPr>
        <p:spPr bwMode="auto">
          <a:xfrm rot="5400000">
            <a:off x="3390900" y="2171700"/>
            <a:ext cx="0" cy="586740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grpSp>
        <p:nvGrpSpPr>
          <p:cNvPr id="345139" name="Group 51"/>
          <p:cNvGrpSpPr>
            <a:grpSpLocks/>
          </p:cNvGrpSpPr>
          <p:nvPr/>
        </p:nvGrpSpPr>
        <p:grpSpPr bwMode="auto">
          <a:xfrm rot="5400000">
            <a:off x="3390106" y="2182019"/>
            <a:ext cx="77788" cy="5791200"/>
            <a:chOff x="624" y="1536"/>
            <a:chExt cx="0" cy="1632"/>
          </a:xfrm>
        </p:grpSpPr>
        <p:cxnSp>
          <p:nvCxnSpPr>
            <p:cNvPr id="26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6362700" y="4835525"/>
            <a:ext cx="365125" cy="142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endParaRPr lang="en-GB" sz="9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6727825" y="4870450"/>
            <a:ext cx="157163" cy="1588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133"/>
          <p:cNvCxnSpPr/>
          <p:nvPr/>
        </p:nvCxnSpPr>
        <p:spPr>
          <a:xfrm>
            <a:off x="6727825" y="4941888"/>
            <a:ext cx="157163" cy="158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146" name="Text Box 58"/>
          <p:cNvSpPr txBox="1">
            <a:spLocks noChangeArrowheads="1"/>
          </p:cNvSpPr>
          <p:nvPr/>
        </p:nvSpPr>
        <p:spPr bwMode="auto">
          <a:xfrm>
            <a:off x="6292850" y="4943475"/>
            <a:ext cx="527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4x320</a:t>
            </a:r>
          </a:p>
        </p:txBody>
      </p:sp>
      <p:cxnSp>
        <p:nvCxnSpPr>
          <p:cNvPr id="31" name="Straight Connector 144"/>
          <p:cNvCxnSpPr>
            <a:cxnSpLocks noChangeShapeType="1"/>
          </p:cNvCxnSpPr>
          <p:nvPr/>
        </p:nvCxnSpPr>
        <p:spPr bwMode="auto">
          <a:xfrm rot="5400000">
            <a:off x="-228600" y="3733800"/>
            <a:ext cx="2438400" cy="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grpSp>
        <p:nvGrpSpPr>
          <p:cNvPr id="345155" name="Group 67"/>
          <p:cNvGrpSpPr>
            <a:grpSpLocks/>
          </p:cNvGrpSpPr>
          <p:nvPr/>
        </p:nvGrpSpPr>
        <p:grpSpPr bwMode="auto">
          <a:xfrm>
            <a:off x="1066800" y="2514600"/>
            <a:ext cx="74613" cy="2362200"/>
            <a:chOff x="624" y="1536"/>
            <a:chExt cx="0" cy="1632"/>
          </a:xfrm>
        </p:grpSpPr>
        <p:cxnSp>
          <p:nvCxnSpPr>
            <p:cNvPr id="345184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185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188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345159" name="Line 71"/>
          <p:cNvSpPr>
            <a:spLocks noChangeShapeType="1"/>
          </p:cNvSpPr>
          <p:nvPr/>
        </p:nvSpPr>
        <p:spPr bwMode="auto">
          <a:xfrm flipH="1">
            <a:off x="914400" y="2514600"/>
            <a:ext cx="0" cy="3429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60" name="Line 72"/>
          <p:cNvSpPr>
            <a:spLocks noChangeShapeType="1"/>
          </p:cNvSpPr>
          <p:nvPr/>
        </p:nvSpPr>
        <p:spPr bwMode="auto">
          <a:xfrm flipV="1">
            <a:off x="876300" y="2819400"/>
            <a:ext cx="3810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61" name="Text Box 73"/>
          <p:cNvSpPr txBox="1">
            <a:spLocks noChangeArrowheads="1"/>
          </p:cNvSpPr>
          <p:nvPr/>
        </p:nvSpPr>
        <p:spPr bwMode="auto">
          <a:xfrm>
            <a:off x="685800" y="28194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4</a:t>
            </a:r>
          </a:p>
        </p:txBody>
      </p:sp>
      <p:cxnSp>
        <p:nvCxnSpPr>
          <p:cNvPr id="345189" name="Straight Connector 144"/>
          <p:cNvCxnSpPr>
            <a:cxnSpLocks noChangeShapeType="1"/>
          </p:cNvCxnSpPr>
          <p:nvPr/>
        </p:nvCxnSpPr>
        <p:spPr bwMode="auto">
          <a:xfrm rot="5400000">
            <a:off x="3652044" y="2280444"/>
            <a:ext cx="11112" cy="533400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grpSp>
        <p:nvGrpSpPr>
          <p:cNvPr id="345163" name="Group 75"/>
          <p:cNvGrpSpPr>
            <a:grpSpLocks/>
          </p:cNvGrpSpPr>
          <p:nvPr/>
        </p:nvGrpSpPr>
        <p:grpSpPr bwMode="auto">
          <a:xfrm rot="5400000">
            <a:off x="3656806" y="2286794"/>
            <a:ext cx="77788" cy="5257800"/>
            <a:chOff x="624" y="1536"/>
            <a:chExt cx="0" cy="1632"/>
          </a:xfrm>
        </p:grpSpPr>
        <p:cxnSp>
          <p:nvCxnSpPr>
            <p:cNvPr id="345190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191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192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345167" name="Line 79"/>
          <p:cNvSpPr>
            <a:spLocks noChangeShapeType="1"/>
          </p:cNvSpPr>
          <p:nvPr/>
        </p:nvSpPr>
        <p:spPr bwMode="auto">
          <a:xfrm>
            <a:off x="914400" y="5943600"/>
            <a:ext cx="54102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45193" name="Straight Connector 144"/>
          <p:cNvCxnSpPr>
            <a:cxnSpLocks noChangeShapeType="1"/>
          </p:cNvCxnSpPr>
          <p:nvPr/>
        </p:nvCxnSpPr>
        <p:spPr bwMode="auto">
          <a:xfrm rot="5400000">
            <a:off x="457200" y="3619500"/>
            <a:ext cx="2362200" cy="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grpSp>
        <p:nvGrpSpPr>
          <p:cNvPr id="345169" name="Group 81"/>
          <p:cNvGrpSpPr>
            <a:grpSpLocks/>
          </p:cNvGrpSpPr>
          <p:nvPr/>
        </p:nvGrpSpPr>
        <p:grpSpPr bwMode="auto">
          <a:xfrm>
            <a:off x="1743075" y="2438400"/>
            <a:ext cx="84138" cy="2286000"/>
            <a:chOff x="624" y="1536"/>
            <a:chExt cx="0" cy="1632"/>
          </a:xfrm>
        </p:grpSpPr>
        <p:cxnSp>
          <p:nvCxnSpPr>
            <p:cNvPr id="345194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195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210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prstDash val="sysDot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345173" name="Line 85"/>
          <p:cNvSpPr>
            <a:spLocks noChangeShapeType="1"/>
          </p:cNvSpPr>
          <p:nvPr/>
        </p:nvSpPr>
        <p:spPr bwMode="auto">
          <a:xfrm flipH="1">
            <a:off x="1552575" y="2457450"/>
            <a:ext cx="0" cy="33528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74" name="Line 86"/>
          <p:cNvSpPr>
            <a:spLocks noChangeShapeType="1"/>
          </p:cNvSpPr>
          <p:nvPr/>
        </p:nvSpPr>
        <p:spPr bwMode="auto">
          <a:xfrm flipV="1">
            <a:off x="1524000" y="2743200"/>
            <a:ext cx="3810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75" name="Text Box 87"/>
          <p:cNvSpPr txBox="1">
            <a:spLocks noChangeArrowheads="1"/>
          </p:cNvSpPr>
          <p:nvPr/>
        </p:nvSpPr>
        <p:spPr bwMode="auto">
          <a:xfrm>
            <a:off x="1333500" y="27432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4</a:t>
            </a:r>
          </a:p>
        </p:txBody>
      </p:sp>
      <p:grpSp>
        <p:nvGrpSpPr>
          <p:cNvPr id="345176" name="Group 88"/>
          <p:cNvGrpSpPr>
            <a:grpSpLocks/>
          </p:cNvGrpSpPr>
          <p:nvPr/>
        </p:nvGrpSpPr>
        <p:grpSpPr bwMode="auto">
          <a:xfrm rot="5400000">
            <a:off x="4000500" y="2466975"/>
            <a:ext cx="76200" cy="4572000"/>
            <a:chOff x="624" y="1536"/>
            <a:chExt cx="0" cy="1632"/>
          </a:xfrm>
        </p:grpSpPr>
        <p:cxnSp>
          <p:nvCxnSpPr>
            <p:cNvPr id="345211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212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45213" name="Straight Connector 124"/>
            <p:cNvCxnSpPr>
              <a:cxnSpLocks noChangeShapeType="1"/>
            </p:cNvCxnSpPr>
            <p:nvPr/>
          </p:nvCxnSpPr>
          <p:spPr bwMode="auto">
            <a:xfrm rot="5400000">
              <a:off x="-192" y="2352"/>
              <a:ext cx="1632" cy="0"/>
            </a:xfrm>
            <a:prstGeom prst="line">
              <a:avLst/>
            </a:prstGeom>
            <a:noFill/>
            <a:ln w="25400" algn="ctr">
              <a:solidFill>
                <a:srgbClr val="99FF33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</p:cxnSp>
      </p:grpSp>
      <p:cxnSp>
        <p:nvCxnSpPr>
          <p:cNvPr id="345214" name="Straight Connector 144"/>
          <p:cNvCxnSpPr>
            <a:cxnSpLocks noChangeShapeType="1"/>
          </p:cNvCxnSpPr>
          <p:nvPr/>
        </p:nvCxnSpPr>
        <p:spPr bwMode="auto">
          <a:xfrm rot="5400000">
            <a:off x="3994944" y="2461419"/>
            <a:ext cx="11112" cy="464820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345186" name="Text Box 98"/>
          <p:cNvSpPr txBox="1">
            <a:spLocks noChangeArrowheads="1"/>
          </p:cNvSpPr>
          <p:nvPr/>
        </p:nvSpPr>
        <p:spPr bwMode="auto">
          <a:xfrm>
            <a:off x="6302375" y="4784725"/>
            <a:ext cx="527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4x320</a:t>
            </a:r>
          </a:p>
        </p:txBody>
      </p:sp>
      <p:sp>
        <p:nvSpPr>
          <p:cNvPr id="345187" name="Text Box 99"/>
          <p:cNvSpPr txBox="1">
            <a:spLocks noChangeArrowheads="1"/>
          </p:cNvSpPr>
          <p:nvPr/>
        </p:nvSpPr>
        <p:spPr bwMode="auto">
          <a:xfrm>
            <a:off x="6302375" y="4613275"/>
            <a:ext cx="527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2x320</a:t>
            </a:r>
          </a:p>
        </p:txBody>
      </p:sp>
      <p:cxnSp>
        <p:nvCxnSpPr>
          <p:cNvPr id="345215" name="Straight Connector 144"/>
          <p:cNvCxnSpPr>
            <a:cxnSpLocks noChangeShapeType="1"/>
          </p:cNvCxnSpPr>
          <p:nvPr/>
        </p:nvCxnSpPr>
        <p:spPr bwMode="auto">
          <a:xfrm rot="5400000">
            <a:off x="5257800" y="4714875"/>
            <a:ext cx="152400" cy="0"/>
          </a:xfrm>
          <a:prstGeom prst="line">
            <a:avLst/>
          </a:prstGeom>
          <a:noFill/>
          <a:ln w="2540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>
            <a:cxnSpLocks noChangeShapeType="1"/>
          </p:cNvCxnSpPr>
          <p:nvPr/>
        </p:nvCxnSpPr>
        <p:spPr bwMode="auto">
          <a:xfrm rot="5400000">
            <a:off x="5105400" y="4638675"/>
            <a:ext cx="152400" cy="0"/>
          </a:xfrm>
          <a:prstGeom prst="line">
            <a:avLst/>
          </a:prstGeom>
          <a:noFill/>
          <a:ln w="254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5216" name="Straight Connector 124"/>
          <p:cNvCxnSpPr>
            <a:cxnSpLocks noChangeShapeType="1"/>
          </p:cNvCxnSpPr>
          <p:nvPr/>
        </p:nvCxnSpPr>
        <p:spPr bwMode="auto">
          <a:xfrm rot="5400000">
            <a:off x="5105400" y="4638675"/>
            <a:ext cx="152400" cy="0"/>
          </a:xfrm>
          <a:prstGeom prst="line">
            <a:avLst/>
          </a:prstGeom>
          <a:noFill/>
          <a:ln w="25400" algn="ctr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5220" name="Straight Connector 124"/>
          <p:cNvCxnSpPr>
            <a:cxnSpLocks noChangeShapeType="1"/>
          </p:cNvCxnSpPr>
          <p:nvPr/>
        </p:nvCxnSpPr>
        <p:spPr bwMode="auto">
          <a:xfrm rot="5400000">
            <a:off x="5105400" y="4638675"/>
            <a:ext cx="152400" cy="0"/>
          </a:xfrm>
          <a:prstGeom prst="line">
            <a:avLst/>
          </a:prstGeom>
          <a:noFill/>
          <a:ln w="25400" algn="ctr">
            <a:solidFill>
              <a:srgbClr val="99FF3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cxnSp>
        <p:nvCxnSpPr>
          <p:cNvPr id="345221" name="Straight Arrow Connector 138"/>
          <p:cNvCxnSpPr/>
          <p:nvPr/>
        </p:nvCxnSpPr>
        <p:spPr>
          <a:xfrm>
            <a:off x="6724650" y="4703763"/>
            <a:ext cx="157163" cy="1587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196" name="Line 108"/>
          <p:cNvSpPr>
            <a:spLocks noChangeShapeType="1"/>
          </p:cNvSpPr>
          <p:nvPr/>
        </p:nvSpPr>
        <p:spPr bwMode="auto">
          <a:xfrm>
            <a:off x="1543050" y="5791200"/>
            <a:ext cx="478155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97" name="Line 109"/>
          <p:cNvSpPr>
            <a:spLocks noChangeShapeType="1"/>
          </p:cNvSpPr>
          <p:nvPr/>
        </p:nvSpPr>
        <p:spPr bwMode="auto">
          <a:xfrm>
            <a:off x="5334000" y="5638800"/>
            <a:ext cx="11430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98" name="Line 110"/>
          <p:cNvSpPr>
            <a:spLocks noChangeShapeType="1"/>
          </p:cNvSpPr>
          <p:nvPr/>
        </p:nvSpPr>
        <p:spPr bwMode="auto">
          <a:xfrm flipV="1">
            <a:off x="5334000" y="5638800"/>
            <a:ext cx="0" cy="152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199" name="Line 111"/>
          <p:cNvSpPr>
            <a:spLocks noChangeShapeType="1"/>
          </p:cNvSpPr>
          <p:nvPr/>
        </p:nvSpPr>
        <p:spPr bwMode="auto">
          <a:xfrm flipH="1">
            <a:off x="5334000" y="60198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200" name="Text Box 112"/>
          <p:cNvSpPr txBox="1">
            <a:spLocks noChangeArrowheads="1"/>
          </p:cNvSpPr>
          <p:nvPr/>
        </p:nvSpPr>
        <p:spPr bwMode="auto">
          <a:xfrm>
            <a:off x="5334000" y="60198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4</a:t>
            </a:r>
          </a:p>
        </p:txBody>
      </p:sp>
      <p:sp>
        <p:nvSpPr>
          <p:cNvPr id="345201" name="Line 113"/>
          <p:cNvSpPr>
            <a:spLocks noChangeShapeType="1"/>
          </p:cNvSpPr>
          <p:nvPr/>
        </p:nvSpPr>
        <p:spPr bwMode="auto">
          <a:xfrm flipH="1">
            <a:off x="5334000" y="58674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202" name="Text Box 114"/>
          <p:cNvSpPr txBox="1">
            <a:spLocks noChangeArrowheads="1"/>
          </p:cNvSpPr>
          <p:nvPr/>
        </p:nvSpPr>
        <p:spPr bwMode="auto">
          <a:xfrm>
            <a:off x="5334000" y="58674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4</a:t>
            </a:r>
          </a:p>
        </p:txBody>
      </p:sp>
      <p:sp>
        <p:nvSpPr>
          <p:cNvPr id="345203" name="Line 115"/>
          <p:cNvSpPr>
            <a:spLocks noChangeShapeType="1"/>
          </p:cNvSpPr>
          <p:nvPr/>
        </p:nvSpPr>
        <p:spPr bwMode="auto">
          <a:xfrm flipH="1">
            <a:off x="5600700" y="57150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204" name="Text Box 116"/>
          <p:cNvSpPr txBox="1">
            <a:spLocks noChangeArrowheads="1"/>
          </p:cNvSpPr>
          <p:nvPr/>
        </p:nvSpPr>
        <p:spPr bwMode="auto">
          <a:xfrm>
            <a:off x="5600700" y="57150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2</a:t>
            </a:r>
          </a:p>
        </p:txBody>
      </p:sp>
      <p:sp>
        <p:nvSpPr>
          <p:cNvPr id="345205" name="Line 117"/>
          <p:cNvSpPr>
            <a:spLocks noChangeShapeType="1"/>
          </p:cNvSpPr>
          <p:nvPr/>
        </p:nvSpPr>
        <p:spPr bwMode="auto">
          <a:xfrm flipH="1">
            <a:off x="5600700" y="55626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206" name="Text Box 118"/>
          <p:cNvSpPr txBox="1">
            <a:spLocks noChangeArrowheads="1"/>
          </p:cNvSpPr>
          <p:nvPr/>
        </p:nvSpPr>
        <p:spPr bwMode="auto">
          <a:xfrm>
            <a:off x="5562600" y="55626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2</a:t>
            </a:r>
          </a:p>
        </p:txBody>
      </p:sp>
      <p:sp>
        <p:nvSpPr>
          <p:cNvPr id="345207" name="Line 119"/>
          <p:cNvSpPr>
            <a:spLocks noChangeShapeType="1"/>
          </p:cNvSpPr>
          <p:nvPr/>
        </p:nvSpPr>
        <p:spPr bwMode="auto">
          <a:xfrm flipH="1">
            <a:off x="5753100" y="46482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208" name="Line 120"/>
          <p:cNvSpPr>
            <a:spLocks noChangeShapeType="1"/>
          </p:cNvSpPr>
          <p:nvPr/>
        </p:nvSpPr>
        <p:spPr bwMode="auto">
          <a:xfrm flipH="1">
            <a:off x="5753100" y="4495800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5209" name="Text Box 121"/>
          <p:cNvSpPr txBox="1">
            <a:spLocks noChangeArrowheads="1"/>
          </p:cNvSpPr>
          <p:nvPr/>
        </p:nvSpPr>
        <p:spPr bwMode="auto">
          <a:xfrm>
            <a:off x="5753100" y="4495800"/>
            <a:ext cx="266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200"/>
              <a:t>2</a:t>
            </a:r>
          </a:p>
        </p:txBody>
      </p:sp>
      <p:sp>
        <p:nvSpPr>
          <p:cNvPr id="345217" name="Text Box 129"/>
          <p:cNvSpPr txBox="1">
            <a:spLocks noChangeArrowheads="1"/>
          </p:cNvSpPr>
          <p:nvPr/>
        </p:nvSpPr>
        <p:spPr bwMode="auto">
          <a:xfrm>
            <a:off x="3276600" y="2514600"/>
            <a:ext cx="5816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1 rod needs 5 (GBT+SCA</a:t>
            </a:r>
            <a:r>
              <a:rPr lang="en-GB" dirty="0" smtClean="0"/>
              <a:t>), 10 fibres</a:t>
            </a:r>
            <a:endParaRPr lang="en-GB" dirty="0"/>
          </a:p>
          <a:p>
            <a:r>
              <a:rPr lang="en-GB" dirty="0"/>
              <a:t>1 GBT+SCA serve: 2.5 modules, 10 hybrids, 80 CBCs</a:t>
            </a:r>
          </a:p>
          <a:p>
            <a:r>
              <a:rPr lang="en-GB" dirty="0"/>
              <a:t>1 module communicates via: 8 SLVS pairs + 4 I2C pairs</a:t>
            </a:r>
          </a:p>
        </p:txBody>
      </p:sp>
      <p:sp>
        <p:nvSpPr>
          <p:cNvPr id="345218" name="Text Box 130"/>
          <p:cNvSpPr txBox="1">
            <a:spLocks noChangeArrowheads="1"/>
          </p:cNvSpPr>
          <p:nvPr/>
        </p:nvSpPr>
        <p:spPr bwMode="auto">
          <a:xfrm>
            <a:off x="1660525" y="5543550"/>
            <a:ext cx="377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>
                <a:solidFill>
                  <a:srgbClr val="FF0000"/>
                </a:solidFill>
              </a:rPr>
              <a:t>I2C</a:t>
            </a:r>
          </a:p>
        </p:txBody>
      </p:sp>
      <p:sp>
        <p:nvSpPr>
          <p:cNvPr id="345219" name="Text Box 131"/>
          <p:cNvSpPr txBox="1">
            <a:spLocks noChangeArrowheads="1"/>
          </p:cNvSpPr>
          <p:nvPr/>
        </p:nvSpPr>
        <p:spPr bwMode="auto">
          <a:xfrm>
            <a:off x="1755775" y="4419600"/>
            <a:ext cx="4667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000"/>
              <a:t>SLVS</a:t>
            </a:r>
          </a:p>
        </p:txBody>
      </p:sp>
      <p:sp>
        <p:nvSpPr>
          <p:cNvPr id="345222" name="Date Placeholder 3452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Nov 2011</a:t>
            </a:r>
            <a:endParaRPr lang="en-GB"/>
          </a:p>
        </p:txBody>
      </p:sp>
      <p:sp>
        <p:nvSpPr>
          <p:cNvPr id="345223" name="Footer Placeholder 3452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francois.vasey@cern.ch</a:t>
            </a:r>
            <a:endParaRPr lang="en-GB"/>
          </a:p>
        </p:txBody>
      </p:sp>
      <p:sp>
        <p:nvSpPr>
          <p:cNvPr id="345224" name="Slide Number Placeholder 3452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8A2E-B177-4489-9F16-2D760CB16150}" type="slidenum">
              <a:rPr lang="en-GB" smtClean="0"/>
              <a:pPr/>
              <a:t>6</a:t>
            </a:fld>
            <a:endParaRPr lang="en-GB"/>
          </a:p>
        </p:txBody>
      </p:sp>
      <p:cxnSp>
        <p:nvCxnSpPr>
          <p:cNvPr id="345228" name="Straight Connector 345227"/>
          <p:cNvCxnSpPr/>
          <p:nvPr/>
        </p:nvCxnSpPr>
        <p:spPr bwMode="auto">
          <a:xfrm flipH="1">
            <a:off x="8203406" y="2209800"/>
            <a:ext cx="86439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5229" name="Oval 345228"/>
          <p:cNvSpPr/>
          <p:nvPr/>
        </p:nvSpPr>
        <p:spPr bwMode="auto">
          <a:xfrm>
            <a:off x="8562975" y="19050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45230" name="TextBox 345229"/>
          <p:cNvSpPr txBox="1"/>
          <p:nvPr/>
        </p:nvSpPr>
        <p:spPr>
          <a:xfrm>
            <a:off x="8534400" y="1905000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10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657" y="200238"/>
            <a:ext cx="8686800" cy="1143000"/>
          </a:xfrm>
        </p:spPr>
        <p:txBody>
          <a:bodyPr/>
          <a:lstStyle/>
          <a:p>
            <a:r>
              <a:rPr lang="fr-CH" sz="3200" dirty="0" err="1" smtClean="0"/>
              <a:t>At</a:t>
            </a:r>
            <a:r>
              <a:rPr lang="fr-CH" sz="3200" dirty="0" smtClean="0"/>
              <a:t> end-2010, </a:t>
            </a:r>
            <a:r>
              <a:rPr lang="fr-CH" sz="3200" dirty="0" err="1" smtClean="0"/>
              <a:t>two</a:t>
            </a:r>
            <a:r>
              <a:rPr lang="fr-CH" sz="3200" dirty="0" smtClean="0"/>
              <a:t>-in-one modules </a:t>
            </a:r>
            <a:r>
              <a:rPr lang="fr-CH" sz="3200" dirty="0" err="1" smtClean="0"/>
              <a:t>with</a:t>
            </a:r>
            <a:r>
              <a:rPr lang="fr-CH" sz="3200" dirty="0" smtClean="0"/>
              <a:t> </a:t>
            </a:r>
            <a:r>
              <a:rPr lang="fr-CH" sz="3200" dirty="0" err="1" smtClean="0"/>
              <a:t>Triggering</a:t>
            </a:r>
            <a:r>
              <a:rPr lang="fr-CH" sz="3200" dirty="0" smtClean="0"/>
              <a:t> </a:t>
            </a:r>
            <a:r>
              <a:rPr lang="fr-CH" sz="3200" dirty="0" err="1" smtClean="0"/>
              <a:t>capabilities</a:t>
            </a:r>
            <a:r>
              <a:rPr lang="fr-CH" sz="3200" dirty="0" smtClean="0"/>
              <a:t> </a:t>
            </a:r>
            <a:r>
              <a:rPr lang="fr-CH" sz="3200" dirty="0" err="1" smtClean="0"/>
              <a:t>were</a:t>
            </a:r>
            <a:r>
              <a:rPr lang="fr-CH" sz="3200" dirty="0" smtClean="0"/>
              <a:t> </a:t>
            </a:r>
            <a:r>
              <a:rPr lang="fr-CH" sz="3200" dirty="0" err="1" smtClean="0"/>
              <a:t>proposed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Oct 2011 / FV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Phase II Electronics Meeting Digest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6ED3A-DADA-4C7F-9AF4-40FBF0A0244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7" name="Picture 6" descr="DuccioAbbaneoModulesJune11 - Microsoft PowerPoint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9" t="23207" r="13690" b="9811"/>
          <a:stretch/>
        </p:blipFill>
        <p:spPr>
          <a:xfrm>
            <a:off x="762000" y="1343238"/>
            <a:ext cx="7543800" cy="475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dirty="0"/>
              <a:t>2S-Pt </a:t>
            </a:r>
            <a:r>
              <a:rPr lang="en-GB" sz="3200" dirty="0" smtClean="0"/>
              <a:t>module:</a:t>
            </a:r>
            <a:br>
              <a:rPr lang="en-GB" sz="3200" dirty="0" smtClean="0"/>
            </a:br>
            <a:r>
              <a:rPr lang="en-GB" sz="3200" dirty="0" smtClean="0"/>
              <a:t>From two-in-one to all-in-one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Sep 2011 / FV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 System Discussion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00D1-7382-4BFE-873B-1BE9CDB6CB1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35738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7" r="5247"/>
          <a:stretch>
            <a:fillRect/>
          </a:stretch>
        </p:blipFill>
        <p:spPr bwMode="auto">
          <a:xfrm>
            <a:off x="533400" y="2209800"/>
            <a:ext cx="35814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7381" name="Picture 9" descr="Sketch-PTstrips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" t="2285" r="1233" b="2625"/>
          <a:stretch/>
        </p:blipFill>
        <p:spPr bwMode="auto">
          <a:xfrm>
            <a:off x="533400" y="3124200"/>
            <a:ext cx="5381626" cy="310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22661" y="5650468"/>
            <a:ext cx="442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Can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envisaged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Tk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fiber-rich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343400" y="1524000"/>
            <a:ext cx="4495800" cy="4525963"/>
          </a:xfrm>
        </p:spPr>
        <p:txBody>
          <a:bodyPr/>
          <a:lstStyle/>
          <a:p>
            <a:r>
              <a:rPr lang="fr-CH" sz="2000" dirty="0" smtClean="0"/>
              <a:t>Module </a:t>
            </a:r>
            <a:r>
              <a:rPr lang="fr-CH" sz="2000" dirty="0" err="1" smtClean="0"/>
              <a:t>becomes</a:t>
            </a:r>
            <a:r>
              <a:rPr lang="fr-CH" sz="2000" dirty="0" smtClean="0"/>
              <a:t> </a:t>
            </a:r>
            <a:r>
              <a:rPr lang="fr-CH" sz="2000" dirty="0" err="1" smtClean="0"/>
              <a:t>standalone</a:t>
            </a:r>
            <a:r>
              <a:rPr lang="fr-CH" sz="2000" dirty="0" smtClean="0"/>
              <a:t> building block</a:t>
            </a:r>
          </a:p>
          <a:p>
            <a:pPr lvl="1"/>
            <a:r>
              <a:rPr lang="fr-CH" sz="1600" dirty="0" smtClean="0"/>
              <a:t>Front-end chip</a:t>
            </a:r>
          </a:p>
          <a:p>
            <a:pPr lvl="1"/>
            <a:r>
              <a:rPr lang="fr-CH" sz="1600" dirty="0" smtClean="0">
                <a:solidFill>
                  <a:srgbClr val="FF0000"/>
                </a:solidFill>
              </a:rPr>
              <a:t>LP</a:t>
            </a:r>
            <a:r>
              <a:rPr lang="fr-CH" sz="1600" dirty="0" smtClean="0"/>
              <a:t>-GBT</a:t>
            </a:r>
          </a:p>
          <a:p>
            <a:pPr lvl="1"/>
            <a:r>
              <a:rPr lang="fr-CH" sz="1600" dirty="0" smtClean="0">
                <a:solidFill>
                  <a:srgbClr val="FF0000"/>
                </a:solidFill>
              </a:rPr>
              <a:t>SF</a:t>
            </a:r>
            <a:r>
              <a:rPr lang="fr-CH" sz="1600" dirty="0" smtClean="0"/>
              <a:t>-VL</a:t>
            </a:r>
          </a:p>
          <a:p>
            <a:pPr lvl="1"/>
            <a:r>
              <a:rPr lang="fr-CH" sz="1600" dirty="0" err="1" smtClean="0"/>
              <a:t>Ancillary</a:t>
            </a:r>
            <a:r>
              <a:rPr lang="fr-CH" sz="1600" dirty="0" smtClean="0"/>
              <a:t> </a:t>
            </a:r>
            <a:r>
              <a:rPr lang="fr-CH" sz="1600" dirty="0" err="1" smtClean="0"/>
              <a:t>electonics</a:t>
            </a:r>
            <a:r>
              <a:rPr lang="fr-CH" sz="1600" dirty="0" smtClean="0"/>
              <a:t> (control, monitoring, </a:t>
            </a:r>
            <a:r>
              <a:rPr lang="fr-CH" sz="1600" dirty="0" err="1" smtClean="0"/>
              <a:t>aggregation</a:t>
            </a:r>
            <a:r>
              <a:rPr lang="fr-CH" sz="1600" dirty="0" smtClean="0"/>
              <a:t>, timing distribution)</a:t>
            </a:r>
          </a:p>
          <a:p>
            <a:pPr lvl="1"/>
            <a:r>
              <a:rPr lang="fr-CH" sz="1600" dirty="0" smtClean="0"/>
              <a:t>DC/DC </a:t>
            </a:r>
            <a:r>
              <a:rPr lang="fr-CH" sz="1600" dirty="0" err="1" smtClean="0"/>
              <a:t>converter</a:t>
            </a:r>
            <a:endParaRPr lang="fr-CH" sz="1600" dirty="0" smtClean="0"/>
          </a:p>
          <a:p>
            <a:endParaRPr lang="fr-CH" sz="1600" dirty="0" smtClean="0"/>
          </a:p>
          <a:p>
            <a:endParaRPr lang="en-GB" sz="1600" dirty="0"/>
          </a:p>
        </p:txBody>
      </p:sp>
      <p:grpSp>
        <p:nvGrpSpPr>
          <p:cNvPr id="8" name="Group 7"/>
          <p:cNvGrpSpPr/>
          <p:nvPr/>
        </p:nvGrpSpPr>
        <p:grpSpPr>
          <a:xfrm>
            <a:off x="1154379" y="4925654"/>
            <a:ext cx="1291157" cy="1059249"/>
            <a:chOff x="1154379" y="4925654"/>
            <a:chExt cx="1291157" cy="105924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2550" y="5057775"/>
              <a:ext cx="1009650" cy="733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 rot="19401045">
              <a:off x="1154379" y="4925654"/>
              <a:ext cx="609126" cy="42051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19401045">
              <a:off x="1952656" y="5746771"/>
              <a:ext cx="492880" cy="20315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rot="2109306">
              <a:off x="1208463" y="5612402"/>
              <a:ext cx="492880" cy="3725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909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8306</TotalTime>
  <Words>755</Words>
  <Application>Microsoft Office PowerPoint</Application>
  <PresentationFormat>On-screen Show (4:3)</PresentationFormat>
  <Paragraphs>309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Phase II Tracker Electronics</vt:lpstr>
      <vt:lpstr>Electronic system development is driven by detector requirements</vt:lpstr>
      <vt:lpstr>In 2010, Pixellated Pt modules were also being developed</vt:lpstr>
      <vt:lpstr>System design was started with simplest module at front-end…</vt:lpstr>
      <vt:lpstr>…and a GBT at the rod-edge</vt:lpstr>
      <vt:lpstr>2010 System vision: up to 10 FEH (5 modules) connected to one GBT</vt:lpstr>
      <vt:lpstr>…But: architecture does not scale easily to Rod with stereo modules</vt:lpstr>
      <vt:lpstr>At end-2010, two-in-one modules with Triggering capabilities were proposed</vt:lpstr>
      <vt:lpstr>2S-Pt module: From two-in-one to all-in-one</vt:lpstr>
      <vt:lpstr>A clear vision, but a lot of work ahead! From dream to reality</vt:lpstr>
      <vt:lpstr>2S-Pt module: electronic system, assuming low power GBT with parallel 20b interface</vt:lpstr>
      <vt:lpstr>PS-Pt module for inner layers</vt:lpstr>
      <vt:lpstr>PS-Pt Block diagram, assuming low power GBT with parallel 20b interface</vt:lpstr>
      <vt:lpstr>Electronic System Overview</vt:lpstr>
      <vt:lpstr>Electronic System Contributors 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francois vasey</dc:creator>
  <cp:lastModifiedBy>Francois Vasey</cp:lastModifiedBy>
  <cp:revision>748</cp:revision>
  <dcterms:created xsi:type="dcterms:W3CDTF">2006-02-07T14:43:51Z</dcterms:created>
  <dcterms:modified xsi:type="dcterms:W3CDTF">2011-11-07T14:10:31Z</dcterms:modified>
</cp:coreProperties>
</file>