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70" r:id="rId4"/>
    <p:sldId id="265" r:id="rId5"/>
    <p:sldId id="258" r:id="rId6"/>
    <p:sldId id="257" r:id="rId7"/>
    <p:sldId id="268" r:id="rId8"/>
    <p:sldId id="266" r:id="rId9"/>
    <p:sldId id="259" r:id="rId10"/>
    <p:sldId id="260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2ED4C-00A0-B642-8949-16A8512C3E4C}" type="datetimeFigureOut">
              <a:rPr lang="en-US" smtClean="0"/>
              <a:t>6/11/11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B0C14-936F-EA4B-92C1-C09A7D0E3A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659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99AC8-F4B5-E445-B9FA-33588D566E50}" type="datetimeFigureOut">
              <a:rPr lang="en-US" smtClean="0"/>
              <a:t>6/11/11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E3BDD-7294-E341-A787-58AACAD8E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539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13F574-9E05-41B5-ABC4-AED21E406825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98D49642-CBE4-CF45-886D-F56003BFE88E}" type="slidenum">
              <a:rPr lang="en-GB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5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4506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5479" y="4342222"/>
            <a:ext cx="5027043" cy="411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17" tIns="46358" rIns="92717" bIns="46358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CC19-9349-0046-924E-683169BDDBE7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FF46-7AA0-9B4C-96F1-418CE948954B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2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7827-7369-F947-942C-DF7EAF345F13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7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7BBA1-0524-AF49-BCB7-1AB416709354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7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4D4A-76B8-D443-9933-9C3AB80BBC7C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2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F442-428F-A844-A20B-61C25981391E}" type="datetime1">
              <a:rPr lang="en-US" smtClean="0"/>
              <a:t>6/11/11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2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34F6-F631-704D-B161-19DFA1252F30}" type="datetime1">
              <a:rPr lang="en-US" smtClean="0"/>
              <a:t>6/11/11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5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13AD-366B-D049-8276-B047B7C2131C}" type="datetime1">
              <a:rPr lang="en-US" smtClean="0"/>
              <a:t>6/11/11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3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E8098-06AE-1F4A-85AE-FEEA235E462A}" type="datetime1">
              <a:rPr lang="en-US" smtClean="0"/>
              <a:t>6/11/11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4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EA85-A818-F844-8308-5C2AEA66FCD9}" type="datetime1">
              <a:rPr lang="en-US" smtClean="0"/>
              <a:t>6/11/11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A05CB-0EA9-FB4A-A0B6-709520F09A19}" type="datetime1">
              <a:rPr lang="en-US" smtClean="0"/>
              <a:t>6/11/11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2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681B4-28B3-1647-8F0C-2B70E1D9FD15}" type="datetime1">
              <a:rPr lang="en-US" smtClean="0"/>
              <a:t>6/11/11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277-993B-AA4C-91A6-A7DB036AA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7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Power GBT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CMS Tracker Oriented </a:t>
            </a:r>
            <a:br>
              <a:rPr lang="en-US" i="1" dirty="0" smtClean="0"/>
            </a:br>
            <a:r>
              <a:rPr lang="en-US" i="1" dirty="0" smtClean="0"/>
              <a:t>Preliminary Design Specification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Marchioro,</a:t>
            </a:r>
            <a:br>
              <a:rPr lang="en-US" dirty="0" smtClean="0"/>
            </a:br>
            <a:r>
              <a:rPr lang="en-US" dirty="0" smtClean="0"/>
              <a:t>P. Moreira</a:t>
            </a:r>
            <a:br>
              <a:rPr lang="en-US" dirty="0" smtClean="0"/>
            </a:br>
            <a:r>
              <a:rPr lang="en-US" i="1" dirty="0" smtClean="0"/>
              <a:t>Nov 2011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7992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control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Single I2C bus master to access FE chips</a:t>
            </a:r>
          </a:p>
          <a:p>
            <a:pPr lvl="1"/>
            <a:r>
              <a:rPr lang="en-US" dirty="0" smtClean="0"/>
              <a:t>Pull up @ 1.2 V</a:t>
            </a:r>
          </a:p>
          <a:p>
            <a:r>
              <a:rPr lang="en-US" dirty="0" smtClean="0"/>
              <a:t>8 lines of programmable direction IO for local control of switches, DC-DC converters, reset lines, etc.</a:t>
            </a:r>
          </a:p>
          <a:p>
            <a:r>
              <a:rPr lang="en-US" dirty="0"/>
              <a:t>3</a:t>
            </a:r>
            <a:r>
              <a:rPr lang="en-US" dirty="0" smtClean="0"/>
              <a:t> analog input with calibrated 12 bit ADC for analog environmental monitoring of voltages and currents</a:t>
            </a:r>
          </a:p>
          <a:p>
            <a:r>
              <a:rPr lang="en-US" dirty="0" smtClean="0"/>
              <a:t>On chip Temperature sensor</a:t>
            </a:r>
          </a:p>
          <a:p>
            <a:r>
              <a:rPr lang="en-US" dirty="0" smtClean="0"/>
              <a:t>Slow control traffic is embedded in the EC bits of the regular GBT frame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8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40 and 160 MHz on differential SLVS (scalable low voltage signaling) lines</a:t>
            </a:r>
          </a:p>
          <a:p>
            <a:pPr lvl="1"/>
            <a:r>
              <a:rPr lang="en-US" dirty="0"/>
              <a:t>Phase shift in steps of .78 ns (8 steps @ 160 MHz</a:t>
            </a:r>
            <a:r>
              <a:rPr lang="en-US" dirty="0" smtClean="0"/>
              <a:t>)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Need </a:t>
            </a:r>
            <a:r>
              <a:rPr lang="en-US" dirty="0"/>
              <a:t>to identify correct phase for sampling</a:t>
            </a:r>
          </a:p>
          <a:p>
            <a:pPr lvl="2"/>
            <a:r>
              <a:rPr lang="en-US" dirty="0"/>
              <a:t>Can be done with one of the 20 data lines @ 160 </a:t>
            </a:r>
            <a:r>
              <a:rPr lang="en-US" dirty="0" smtClean="0"/>
              <a:t>MHz</a:t>
            </a:r>
          </a:p>
          <a:p>
            <a:r>
              <a:rPr lang="en-US" dirty="0" smtClean="0"/>
              <a:t>TTC source timing distribution will need to be re-engineered</a:t>
            </a:r>
          </a:p>
          <a:p>
            <a:pPr lvl="1"/>
            <a:r>
              <a:rPr lang="en-US" dirty="0" smtClean="0"/>
              <a:t>New FEC…</a:t>
            </a:r>
          </a:p>
          <a:p>
            <a:r>
              <a:rPr lang="en-US" dirty="0" smtClean="0"/>
              <a:t>Bunch crossing synchronization </a:t>
            </a:r>
            <a:r>
              <a:rPr lang="en-US" dirty="0"/>
              <a:t>pulses </a:t>
            </a:r>
            <a:r>
              <a:rPr lang="en-US" dirty="0" smtClean="0"/>
              <a:t>(or reset) can be sent in bunch gaps</a:t>
            </a:r>
          </a:p>
          <a:p>
            <a:pPr lvl="1"/>
            <a:r>
              <a:rPr lang="en-US" dirty="0" smtClean="0"/>
              <a:t>Also using some of the 20 incoming data lines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78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substantial power and size reduction of the current GBT is necessary to satisfy the requirements </a:t>
            </a:r>
            <a:r>
              <a:rPr lang="en-US" smtClean="0"/>
              <a:t>of a new </a:t>
            </a:r>
            <a:r>
              <a:rPr lang="en-US" dirty="0" smtClean="0"/>
              <a:t>CMS tracker, if triggering functionality is going to be included.</a:t>
            </a:r>
          </a:p>
          <a:p>
            <a:r>
              <a:rPr lang="en-US" dirty="0" smtClean="0"/>
              <a:t>It appears possible to design a LP-GBT at about 0.5 W (single 1.2 V supply) of consumption in 65 nm</a:t>
            </a:r>
          </a:p>
          <a:p>
            <a:pPr lvl="1"/>
            <a:r>
              <a:rPr lang="en-US" dirty="0" smtClean="0"/>
              <a:t>At the cost of removing several features from the more generic GBT130 </a:t>
            </a:r>
          </a:p>
          <a:p>
            <a:r>
              <a:rPr lang="en-US" dirty="0" smtClean="0"/>
              <a:t>What </a:t>
            </a:r>
            <a:r>
              <a:rPr lang="en-US" dirty="0"/>
              <a:t>is actually specific for the Trigger Tracker </a:t>
            </a:r>
            <a:r>
              <a:rPr lang="en-US" dirty="0" smtClean="0"/>
              <a:t>project </a:t>
            </a:r>
            <a:r>
              <a:rPr lang="en-US" dirty="0"/>
              <a:t>? </a:t>
            </a:r>
            <a:endParaRPr lang="en-US" dirty="0" smtClean="0"/>
          </a:p>
          <a:p>
            <a:pPr lvl="1"/>
            <a:r>
              <a:rPr lang="en-US" dirty="0" smtClean="0"/>
              <a:t>Nothing really, this is a simplified GBT (or perhaps a big brother of the GOL) with embedded simple slow control functions</a:t>
            </a:r>
          </a:p>
          <a:p>
            <a:pPr lvl="1"/>
            <a:r>
              <a:rPr lang="en-US" dirty="0" smtClean="0"/>
              <a:t>Perhaps useful also for other upgrades ?</a:t>
            </a:r>
          </a:p>
          <a:p>
            <a:r>
              <a:rPr lang="en-US" dirty="0" smtClean="0"/>
              <a:t>LP-GBT would be architecturally very similar to the GBT but the redesign of many blocks will still be necessary</a:t>
            </a:r>
          </a:p>
          <a:p>
            <a:pPr lvl="1"/>
            <a:r>
              <a:rPr lang="en-US" dirty="0" smtClean="0"/>
              <a:t>Work has started on some critical blocks and first prototypes to be submitted for evaluation in 2012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64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58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Recap of present GBT  (1)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2</a:t>
            </a:fld>
            <a:endParaRPr lang="en-US"/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76200" y="839739"/>
            <a:ext cx="9144000" cy="3108325"/>
            <a:chOff x="0" y="1776"/>
            <a:chExt cx="5760" cy="1958"/>
          </a:xfrm>
        </p:grpSpPr>
        <p:pic>
          <p:nvPicPr>
            <p:cNvPr id="7" name="Picture 5" descr="Optical Link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76"/>
              <a:ext cx="5760" cy="1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028" y="3312"/>
              <a:ext cx="1661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400" b="1"/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Custom Electronics &amp; Packaging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Radiation Hard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239" y="3312"/>
              <a:ext cx="1762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CC3300"/>
                </a:buClr>
                <a:buFont typeface="Wingdings" charset="0"/>
                <a:buChar char="q"/>
                <a:defRPr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400" b="1"/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Commercial Off-The-Shelf (COTS)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Custom Protocol</a:t>
              </a:r>
            </a:p>
          </p:txBody>
        </p:sp>
      </p:grpSp>
      <p:pic>
        <p:nvPicPr>
          <p:cNvPr id="10" name="Picture 12" descr="GBTXfr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946525"/>
            <a:ext cx="5410200" cy="2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942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Line 220"/>
          <p:cNvSpPr>
            <a:spLocks noChangeShapeType="1"/>
          </p:cNvSpPr>
          <p:nvPr/>
        </p:nvSpPr>
        <p:spPr bwMode="auto">
          <a:xfrm flipV="1">
            <a:off x="3660775" y="2286000"/>
            <a:ext cx="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37" name="Line 222"/>
          <p:cNvSpPr>
            <a:spLocks noChangeShapeType="1"/>
          </p:cNvSpPr>
          <p:nvPr/>
        </p:nvSpPr>
        <p:spPr bwMode="auto">
          <a:xfrm flipV="1">
            <a:off x="5870575" y="2286000"/>
            <a:ext cx="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0" name="Line 225"/>
          <p:cNvSpPr>
            <a:spLocks noChangeShapeType="1"/>
          </p:cNvSpPr>
          <p:nvPr/>
        </p:nvSpPr>
        <p:spPr bwMode="auto">
          <a:xfrm>
            <a:off x="3660775" y="3886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2" name="Line 227"/>
          <p:cNvSpPr>
            <a:spLocks noChangeShapeType="1"/>
          </p:cNvSpPr>
          <p:nvPr/>
        </p:nvSpPr>
        <p:spPr bwMode="auto">
          <a:xfrm>
            <a:off x="5870575" y="3886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4" name="Line 205"/>
          <p:cNvSpPr>
            <a:spLocks noChangeShapeType="1"/>
          </p:cNvSpPr>
          <p:nvPr/>
        </p:nvSpPr>
        <p:spPr bwMode="auto">
          <a:xfrm>
            <a:off x="7315200" y="2057400"/>
            <a:ext cx="0" cy="182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5" name="Line 197"/>
          <p:cNvSpPr>
            <a:spLocks noChangeShapeType="1"/>
          </p:cNvSpPr>
          <p:nvPr/>
        </p:nvSpPr>
        <p:spPr bwMode="auto">
          <a:xfrm flipV="1">
            <a:off x="1447800" y="2133600"/>
            <a:ext cx="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446" name="Line 196"/>
          <p:cNvSpPr>
            <a:spLocks noChangeShapeType="1"/>
          </p:cNvSpPr>
          <p:nvPr/>
        </p:nvSpPr>
        <p:spPr bwMode="auto">
          <a:xfrm flipH="1">
            <a:off x="1447800" y="3886200"/>
            <a:ext cx="617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oval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7" name="Line 168"/>
          <p:cNvSpPr>
            <a:spLocks noChangeShapeType="1"/>
          </p:cNvSpPr>
          <p:nvPr/>
        </p:nvSpPr>
        <p:spPr bwMode="auto">
          <a:xfrm flipV="1">
            <a:off x="7239000" y="4038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448" name="Rectangle 166"/>
          <p:cNvSpPr>
            <a:spLocks noChangeArrowheads="1"/>
          </p:cNvSpPr>
          <p:nvPr/>
        </p:nvSpPr>
        <p:spPr bwMode="auto">
          <a:xfrm>
            <a:off x="5864225" y="5334000"/>
            <a:ext cx="1066800" cy="914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/>
          </a:p>
        </p:txBody>
      </p:sp>
      <p:sp>
        <p:nvSpPr>
          <p:cNvPr id="18449" name="Rectangle 121"/>
          <p:cNvSpPr>
            <a:spLocks noChangeArrowheads="1"/>
          </p:cNvSpPr>
          <p:nvPr/>
        </p:nvSpPr>
        <p:spPr bwMode="auto">
          <a:xfrm>
            <a:off x="7550150" y="2286000"/>
            <a:ext cx="838200" cy="914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Rectangle 120"/>
          <p:cNvSpPr>
            <a:spLocks noChangeArrowheads="1"/>
          </p:cNvSpPr>
          <p:nvPr/>
        </p:nvSpPr>
        <p:spPr bwMode="auto">
          <a:xfrm>
            <a:off x="454025" y="1447800"/>
            <a:ext cx="914400" cy="37338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GBT-SERDES CORE</a:t>
            </a:r>
          </a:p>
        </p:txBody>
      </p:sp>
      <p:sp>
        <p:nvSpPr>
          <p:cNvPr id="18452" name="Text Box 5"/>
          <p:cNvSpPr txBox="1">
            <a:spLocks noChangeArrowheads="1"/>
          </p:cNvSpPr>
          <p:nvPr/>
        </p:nvSpPr>
        <p:spPr bwMode="auto">
          <a:xfrm>
            <a:off x="76200" y="1752600"/>
            <a:ext cx="44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Serial</a:t>
            </a:r>
            <a:br>
              <a:rPr lang="en-GB" sz="800">
                <a:solidFill>
                  <a:schemeClr val="accent2"/>
                </a:solidFill>
              </a:rPr>
            </a:br>
            <a:r>
              <a:rPr lang="en-GB" sz="800">
                <a:solidFill>
                  <a:schemeClr val="accent2"/>
                </a:solidFill>
              </a:rPr>
              <a:t>input</a:t>
            </a:r>
          </a:p>
        </p:txBody>
      </p:sp>
      <p:sp>
        <p:nvSpPr>
          <p:cNvPr id="18453" name="Line 9"/>
          <p:cNvSpPr>
            <a:spLocks noChangeShapeType="1"/>
          </p:cNvSpPr>
          <p:nvPr/>
        </p:nvSpPr>
        <p:spPr bwMode="auto">
          <a:xfrm>
            <a:off x="76200" y="1905000"/>
            <a:ext cx="454025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54" name="Rectangle 10"/>
          <p:cNvSpPr>
            <a:spLocks noChangeArrowheads="1"/>
          </p:cNvSpPr>
          <p:nvPr/>
        </p:nvSpPr>
        <p:spPr bwMode="auto">
          <a:xfrm>
            <a:off x="530225" y="1524000"/>
            <a:ext cx="7620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DES</a:t>
            </a:r>
          </a:p>
        </p:txBody>
      </p:sp>
      <p:sp>
        <p:nvSpPr>
          <p:cNvPr id="18455" name="Rectangle 12"/>
          <p:cNvSpPr>
            <a:spLocks noChangeArrowheads="1"/>
          </p:cNvSpPr>
          <p:nvPr/>
        </p:nvSpPr>
        <p:spPr bwMode="auto">
          <a:xfrm>
            <a:off x="530225" y="2971800"/>
            <a:ext cx="7620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Clock</a:t>
            </a:r>
          </a:p>
          <a:p>
            <a:pPr algn="ctr"/>
            <a:r>
              <a:rPr lang="en-GB" sz="1200"/>
              <a:t>Generator</a:t>
            </a:r>
          </a:p>
        </p:txBody>
      </p:sp>
      <p:sp>
        <p:nvSpPr>
          <p:cNvPr id="18456" name="Text Box 14"/>
          <p:cNvSpPr txBox="1">
            <a:spLocks noChangeArrowheads="1"/>
          </p:cNvSpPr>
          <p:nvPr/>
        </p:nvSpPr>
        <p:spPr bwMode="auto">
          <a:xfrm>
            <a:off x="-76200" y="3200400"/>
            <a:ext cx="615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800">
                <a:solidFill>
                  <a:schemeClr val="accent2"/>
                </a:solidFill>
              </a:rPr>
              <a:t>Clock</a:t>
            </a:r>
            <a:br>
              <a:rPr lang="en-GB" sz="800">
                <a:solidFill>
                  <a:schemeClr val="accent2"/>
                </a:solidFill>
              </a:rPr>
            </a:br>
            <a:r>
              <a:rPr lang="en-GB" sz="800">
                <a:solidFill>
                  <a:schemeClr val="accent2"/>
                </a:solidFill>
              </a:rPr>
              <a:t>reference</a:t>
            </a:r>
          </a:p>
        </p:txBody>
      </p:sp>
      <p:sp>
        <p:nvSpPr>
          <p:cNvPr id="18457" name="Rectangle 15"/>
          <p:cNvSpPr>
            <a:spLocks noChangeArrowheads="1"/>
          </p:cNvSpPr>
          <p:nvPr/>
        </p:nvSpPr>
        <p:spPr bwMode="auto">
          <a:xfrm>
            <a:off x="530225" y="4343400"/>
            <a:ext cx="7620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SER</a:t>
            </a:r>
          </a:p>
        </p:txBody>
      </p:sp>
      <p:sp>
        <p:nvSpPr>
          <p:cNvPr id="18458" name="Text Box 18"/>
          <p:cNvSpPr txBox="1">
            <a:spLocks noChangeArrowheads="1"/>
          </p:cNvSpPr>
          <p:nvPr/>
        </p:nvSpPr>
        <p:spPr bwMode="auto">
          <a:xfrm>
            <a:off x="76200" y="4540250"/>
            <a:ext cx="44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Serial</a:t>
            </a:r>
          </a:p>
          <a:p>
            <a:r>
              <a:rPr lang="en-GB" sz="800">
                <a:solidFill>
                  <a:schemeClr val="accent2"/>
                </a:solidFill>
              </a:rPr>
              <a:t>out</a:t>
            </a:r>
          </a:p>
        </p:txBody>
      </p:sp>
      <p:sp>
        <p:nvSpPr>
          <p:cNvPr id="18461" name="Line 31"/>
          <p:cNvSpPr>
            <a:spLocks noChangeShapeType="1"/>
          </p:cNvSpPr>
          <p:nvPr/>
        </p:nvSpPr>
        <p:spPr bwMode="auto">
          <a:xfrm>
            <a:off x="758825" y="3733800"/>
            <a:ext cx="0" cy="6096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62" name="Line 32"/>
          <p:cNvSpPr>
            <a:spLocks noChangeShapeType="1"/>
          </p:cNvSpPr>
          <p:nvPr/>
        </p:nvSpPr>
        <p:spPr bwMode="auto">
          <a:xfrm flipV="1">
            <a:off x="758825" y="2286000"/>
            <a:ext cx="0" cy="6858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63" name="Line 33"/>
          <p:cNvSpPr>
            <a:spLocks noChangeShapeType="1"/>
          </p:cNvSpPr>
          <p:nvPr/>
        </p:nvSpPr>
        <p:spPr bwMode="auto">
          <a:xfrm>
            <a:off x="1139825" y="2286000"/>
            <a:ext cx="0" cy="6858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66" name="Rectangle 42"/>
          <p:cNvSpPr>
            <a:spLocks noChangeArrowheads="1"/>
          </p:cNvSpPr>
          <p:nvPr/>
        </p:nvSpPr>
        <p:spPr bwMode="auto">
          <a:xfrm>
            <a:off x="3048000" y="1524000"/>
            <a:ext cx="8382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FEC</a:t>
            </a:r>
            <a:br>
              <a:rPr lang="en-GB" sz="1200"/>
            </a:br>
            <a:r>
              <a:rPr lang="en-GB" sz="1200"/>
              <a:t>Decoder</a:t>
            </a:r>
          </a:p>
          <a:p>
            <a:pPr algn="ctr"/>
            <a:r>
              <a:rPr lang="en-US" sz="1200"/>
              <a:t>De-Interleaver</a:t>
            </a:r>
            <a:endParaRPr lang="en-GB" sz="1200"/>
          </a:p>
        </p:txBody>
      </p:sp>
      <p:sp>
        <p:nvSpPr>
          <p:cNvPr id="18467" name="Rectangle 43"/>
          <p:cNvSpPr>
            <a:spLocks noChangeArrowheads="1"/>
          </p:cNvSpPr>
          <p:nvPr/>
        </p:nvSpPr>
        <p:spPr bwMode="auto">
          <a:xfrm>
            <a:off x="3048000" y="4343400"/>
            <a:ext cx="8382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FEC</a:t>
            </a:r>
            <a:br>
              <a:rPr lang="en-GB" sz="1200"/>
            </a:br>
            <a:r>
              <a:rPr lang="en-GB" sz="1200"/>
              <a:t>Encoder</a:t>
            </a:r>
          </a:p>
          <a:p>
            <a:pPr algn="ctr"/>
            <a:r>
              <a:rPr lang="en-US" sz="1200"/>
              <a:t>Interleaver</a:t>
            </a:r>
            <a:endParaRPr lang="en-GB" sz="1200"/>
          </a:p>
        </p:txBody>
      </p:sp>
      <p:sp>
        <p:nvSpPr>
          <p:cNvPr id="18468" name="Rectangle 61"/>
          <p:cNvSpPr>
            <a:spLocks noChangeArrowheads="1"/>
          </p:cNvSpPr>
          <p:nvPr/>
        </p:nvSpPr>
        <p:spPr bwMode="auto">
          <a:xfrm>
            <a:off x="5029200" y="1524000"/>
            <a:ext cx="12192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De-scrambler</a:t>
            </a:r>
          </a:p>
          <a:p>
            <a:pPr algn="ctr"/>
            <a:r>
              <a:rPr lang="en-GB" sz="1200"/>
              <a:t>Header decoder</a:t>
            </a:r>
          </a:p>
        </p:txBody>
      </p:sp>
      <p:sp>
        <p:nvSpPr>
          <p:cNvPr id="18469" name="Rectangle 62"/>
          <p:cNvSpPr>
            <a:spLocks noChangeArrowheads="1"/>
          </p:cNvSpPr>
          <p:nvPr/>
        </p:nvSpPr>
        <p:spPr bwMode="auto">
          <a:xfrm>
            <a:off x="5029200" y="4343400"/>
            <a:ext cx="12192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Scrambler</a:t>
            </a:r>
          </a:p>
          <a:p>
            <a:pPr algn="ctr"/>
            <a:r>
              <a:rPr lang="en-GB" sz="1200"/>
              <a:t>Header encoder</a:t>
            </a:r>
          </a:p>
        </p:txBody>
      </p:sp>
      <p:sp>
        <p:nvSpPr>
          <p:cNvPr id="18470" name="Rectangle 80"/>
          <p:cNvSpPr>
            <a:spLocks noChangeArrowheads="1"/>
          </p:cNvSpPr>
          <p:nvPr/>
        </p:nvSpPr>
        <p:spPr bwMode="auto">
          <a:xfrm>
            <a:off x="7626350" y="15240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Parallel</a:t>
            </a:r>
          </a:p>
          <a:p>
            <a:pPr algn="ctr"/>
            <a:r>
              <a:rPr lang="en-GB" sz="1200"/>
              <a:t>Out/</a:t>
            </a:r>
          </a:p>
          <a:p>
            <a:pPr algn="ctr"/>
            <a:r>
              <a:rPr lang="en-GB" sz="1200"/>
              <a:t>BERT</a:t>
            </a:r>
          </a:p>
        </p:txBody>
      </p:sp>
      <p:sp>
        <p:nvSpPr>
          <p:cNvPr id="18471" name="Rectangle 81"/>
          <p:cNvSpPr>
            <a:spLocks noChangeArrowheads="1"/>
          </p:cNvSpPr>
          <p:nvPr/>
        </p:nvSpPr>
        <p:spPr bwMode="auto">
          <a:xfrm>
            <a:off x="7626350" y="44196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Parallel</a:t>
            </a:r>
          </a:p>
          <a:p>
            <a:pPr algn="ctr"/>
            <a:r>
              <a:rPr lang="en-GB" sz="1200"/>
              <a:t>In/</a:t>
            </a:r>
          </a:p>
          <a:p>
            <a:pPr algn="ctr"/>
            <a:r>
              <a:rPr lang="en-GB" sz="1200"/>
              <a:t>PRBS</a:t>
            </a:r>
          </a:p>
        </p:txBody>
      </p:sp>
      <p:sp>
        <p:nvSpPr>
          <p:cNvPr id="18472" name="Rectangle 82"/>
          <p:cNvSpPr>
            <a:spLocks noChangeArrowheads="1"/>
          </p:cNvSpPr>
          <p:nvPr/>
        </p:nvSpPr>
        <p:spPr bwMode="auto">
          <a:xfrm>
            <a:off x="7626350" y="3276600"/>
            <a:ext cx="685800" cy="1066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Control</a:t>
            </a:r>
          </a:p>
          <a:p>
            <a:pPr algn="ctr"/>
            <a:r>
              <a:rPr lang="en-GB" sz="1200"/>
              <a:t>Logic</a:t>
            </a:r>
          </a:p>
        </p:txBody>
      </p:sp>
      <p:sp>
        <p:nvSpPr>
          <p:cNvPr id="18473" name="Rectangle 83"/>
          <p:cNvSpPr>
            <a:spLocks noChangeArrowheads="1"/>
          </p:cNvSpPr>
          <p:nvPr/>
        </p:nvSpPr>
        <p:spPr bwMode="auto">
          <a:xfrm>
            <a:off x="7626350" y="2362200"/>
            <a:ext cx="685800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Phase</a:t>
            </a:r>
          </a:p>
          <a:p>
            <a:pPr algn="ctr"/>
            <a:r>
              <a:rPr lang="en-GB" sz="1200"/>
              <a:t>Shifter</a:t>
            </a:r>
          </a:p>
        </p:txBody>
      </p:sp>
      <p:sp>
        <p:nvSpPr>
          <p:cNvPr id="18474" name="Line 84"/>
          <p:cNvSpPr>
            <a:spLocks noChangeShapeType="1"/>
          </p:cNvSpPr>
          <p:nvPr/>
        </p:nvSpPr>
        <p:spPr bwMode="auto">
          <a:xfrm>
            <a:off x="76200" y="3352800"/>
            <a:ext cx="454025" cy="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75" name="Line 85"/>
          <p:cNvSpPr>
            <a:spLocks noChangeShapeType="1"/>
          </p:cNvSpPr>
          <p:nvPr/>
        </p:nvSpPr>
        <p:spPr bwMode="auto">
          <a:xfrm flipH="1">
            <a:off x="76200" y="4724400"/>
            <a:ext cx="454025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85" name="Line 110"/>
          <p:cNvSpPr>
            <a:spLocks noChangeShapeType="1"/>
          </p:cNvSpPr>
          <p:nvPr/>
        </p:nvSpPr>
        <p:spPr bwMode="auto">
          <a:xfrm flipV="1">
            <a:off x="6324600" y="46482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486" name="Text Box 111"/>
          <p:cNvSpPr txBox="1">
            <a:spLocks noChangeArrowheads="1"/>
          </p:cNvSpPr>
          <p:nvPr/>
        </p:nvSpPr>
        <p:spPr bwMode="auto">
          <a:xfrm>
            <a:off x="6172200" y="44958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487" name="Line 112"/>
          <p:cNvSpPr>
            <a:spLocks noChangeShapeType="1"/>
          </p:cNvSpPr>
          <p:nvPr/>
        </p:nvSpPr>
        <p:spPr bwMode="auto">
          <a:xfrm>
            <a:off x="6248400" y="1905000"/>
            <a:ext cx="137477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88" name="Line 113"/>
          <p:cNvSpPr>
            <a:spLocks noChangeShapeType="1"/>
          </p:cNvSpPr>
          <p:nvPr/>
        </p:nvSpPr>
        <p:spPr bwMode="auto">
          <a:xfrm flipV="1">
            <a:off x="7239000" y="18288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489" name="Text Box 114"/>
          <p:cNvSpPr txBox="1">
            <a:spLocks noChangeArrowheads="1"/>
          </p:cNvSpPr>
          <p:nvPr/>
        </p:nvSpPr>
        <p:spPr bwMode="auto">
          <a:xfrm>
            <a:off x="7086600" y="16764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495" name="Line 127"/>
          <p:cNvSpPr>
            <a:spLocks noChangeShapeType="1"/>
          </p:cNvSpPr>
          <p:nvPr/>
        </p:nvSpPr>
        <p:spPr bwMode="auto">
          <a:xfrm flipH="1">
            <a:off x="8305800" y="4535488"/>
            <a:ext cx="381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96" name="Line 130"/>
          <p:cNvSpPr>
            <a:spLocks noChangeShapeType="1"/>
          </p:cNvSpPr>
          <p:nvPr/>
        </p:nvSpPr>
        <p:spPr bwMode="auto">
          <a:xfrm flipH="1">
            <a:off x="8305800" y="468788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97" name="Text Box 131"/>
          <p:cNvSpPr txBox="1">
            <a:spLocks noChangeArrowheads="1"/>
          </p:cNvSpPr>
          <p:nvPr/>
        </p:nvSpPr>
        <p:spPr bwMode="auto">
          <a:xfrm>
            <a:off x="8229600" y="4525963"/>
            <a:ext cx="7064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txDataValid</a:t>
            </a:r>
          </a:p>
        </p:txBody>
      </p:sp>
      <p:sp>
        <p:nvSpPr>
          <p:cNvPr id="18498" name="Text Box 132"/>
          <p:cNvSpPr txBox="1">
            <a:spLocks noChangeArrowheads="1"/>
          </p:cNvSpPr>
          <p:nvPr/>
        </p:nvSpPr>
        <p:spPr bwMode="auto">
          <a:xfrm>
            <a:off x="8240713" y="4343400"/>
            <a:ext cx="6127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dIn [29:0]</a:t>
            </a:r>
          </a:p>
        </p:txBody>
      </p:sp>
      <p:sp>
        <p:nvSpPr>
          <p:cNvPr id="18499" name="Line 135"/>
          <p:cNvSpPr>
            <a:spLocks noChangeShapeType="1"/>
          </p:cNvSpPr>
          <p:nvPr/>
        </p:nvSpPr>
        <p:spPr bwMode="auto">
          <a:xfrm flipH="1">
            <a:off x="8312150" y="36576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0" name="Line 136"/>
          <p:cNvSpPr>
            <a:spLocks noChangeShapeType="1"/>
          </p:cNvSpPr>
          <p:nvPr/>
        </p:nvSpPr>
        <p:spPr bwMode="auto">
          <a:xfrm>
            <a:off x="8312150" y="25146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1" name="Line 137"/>
          <p:cNvSpPr>
            <a:spLocks noChangeShapeType="1"/>
          </p:cNvSpPr>
          <p:nvPr/>
        </p:nvSpPr>
        <p:spPr bwMode="auto">
          <a:xfrm>
            <a:off x="8312150" y="26670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2" name="Line 138"/>
          <p:cNvSpPr>
            <a:spLocks noChangeShapeType="1"/>
          </p:cNvSpPr>
          <p:nvPr/>
        </p:nvSpPr>
        <p:spPr bwMode="auto">
          <a:xfrm>
            <a:off x="8312150" y="28194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3" name="Line 139"/>
          <p:cNvSpPr>
            <a:spLocks noChangeShapeType="1"/>
          </p:cNvSpPr>
          <p:nvPr/>
        </p:nvSpPr>
        <p:spPr bwMode="auto">
          <a:xfrm>
            <a:off x="8312150" y="29718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4" name="Line 140"/>
          <p:cNvSpPr>
            <a:spLocks noChangeShapeType="1"/>
          </p:cNvSpPr>
          <p:nvPr/>
        </p:nvSpPr>
        <p:spPr bwMode="auto">
          <a:xfrm>
            <a:off x="1292225" y="3200400"/>
            <a:ext cx="5870575" cy="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05" name="Line 141"/>
          <p:cNvSpPr>
            <a:spLocks noChangeShapeType="1"/>
          </p:cNvSpPr>
          <p:nvPr/>
        </p:nvSpPr>
        <p:spPr bwMode="auto">
          <a:xfrm flipV="1">
            <a:off x="3505200" y="2286000"/>
            <a:ext cx="0" cy="914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6" name="Line 142"/>
          <p:cNvSpPr>
            <a:spLocks noChangeShapeType="1"/>
          </p:cNvSpPr>
          <p:nvPr/>
        </p:nvSpPr>
        <p:spPr bwMode="auto">
          <a:xfrm flipV="1">
            <a:off x="5715000" y="2286000"/>
            <a:ext cx="0" cy="914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7" name="Line 145"/>
          <p:cNvSpPr>
            <a:spLocks noChangeShapeType="1"/>
          </p:cNvSpPr>
          <p:nvPr/>
        </p:nvSpPr>
        <p:spPr bwMode="auto">
          <a:xfrm>
            <a:off x="7162800" y="1981200"/>
            <a:ext cx="457200" cy="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8" name="Line 148"/>
          <p:cNvSpPr>
            <a:spLocks noChangeShapeType="1"/>
          </p:cNvSpPr>
          <p:nvPr/>
        </p:nvSpPr>
        <p:spPr bwMode="auto">
          <a:xfrm>
            <a:off x="7162800" y="4648200"/>
            <a:ext cx="460375" cy="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09" name="Rectangle 150"/>
          <p:cNvSpPr>
            <a:spLocks noChangeArrowheads="1"/>
          </p:cNvSpPr>
          <p:nvPr/>
        </p:nvSpPr>
        <p:spPr bwMode="auto">
          <a:xfrm>
            <a:off x="454025" y="53340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Full custom</a:t>
            </a:r>
          </a:p>
        </p:txBody>
      </p:sp>
      <p:sp>
        <p:nvSpPr>
          <p:cNvPr id="18510" name="Line 151"/>
          <p:cNvSpPr>
            <a:spLocks noChangeShapeType="1"/>
          </p:cNvSpPr>
          <p:nvPr/>
        </p:nvSpPr>
        <p:spPr bwMode="auto">
          <a:xfrm>
            <a:off x="8305800" y="4840288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11" name="Text Box 152"/>
          <p:cNvSpPr txBox="1">
            <a:spLocks noChangeArrowheads="1"/>
          </p:cNvSpPr>
          <p:nvPr/>
        </p:nvSpPr>
        <p:spPr bwMode="auto">
          <a:xfrm>
            <a:off x="8229600" y="4678363"/>
            <a:ext cx="6318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txClock40</a:t>
            </a:r>
          </a:p>
        </p:txBody>
      </p:sp>
      <p:sp>
        <p:nvSpPr>
          <p:cNvPr id="18512" name="Line 154"/>
          <p:cNvSpPr>
            <a:spLocks noChangeShapeType="1"/>
          </p:cNvSpPr>
          <p:nvPr/>
        </p:nvSpPr>
        <p:spPr bwMode="auto">
          <a:xfrm>
            <a:off x="8305800" y="4992688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13" name="Text Box 155"/>
          <p:cNvSpPr txBox="1">
            <a:spLocks noChangeArrowheads="1"/>
          </p:cNvSpPr>
          <p:nvPr/>
        </p:nvSpPr>
        <p:spPr bwMode="auto">
          <a:xfrm>
            <a:off x="8229600" y="4833938"/>
            <a:ext cx="6889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txClock160</a:t>
            </a:r>
          </a:p>
        </p:txBody>
      </p:sp>
      <p:sp>
        <p:nvSpPr>
          <p:cNvPr id="18514" name="Line 156"/>
          <p:cNvSpPr>
            <a:spLocks noChangeShapeType="1"/>
          </p:cNvSpPr>
          <p:nvPr/>
        </p:nvSpPr>
        <p:spPr bwMode="auto">
          <a:xfrm>
            <a:off x="8312150" y="1622425"/>
            <a:ext cx="381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15" name="Line 157"/>
          <p:cNvSpPr>
            <a:spLocks noChangeShapeType="1"/>
          </p:cNvSpPr>
          <p:nvPr/>
        </p:nvSpPr>
        <p:spPr bwMode="auto">
          <a:xfrm>
            <a:off x="8312150" y="177482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16" name="Text Box 158"/>
          <p:cNvSpPr txBox="1">
            <a:spLocks noChangeArrowheads="1"/>
          </p:cNvSpPr>
          <p:nvPr/>
        </p:nvSpPr>
        <p:spPr bwMode="auto">
          <a:xfrm>
            <a:off x="8235950" y="1590675"/>
            <a:ext cx="711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rxDataValid</a:t>
            </a:r>
          </a:p>
        </p:txBody>
      </p:sp>
      <p:sp>
        <p:nvSpPr>
          <p:cNvPr id="18517" name="Text Box 159"/>
          <p:cNvSpPr txBox="1">
            <a:spLocks noChangeArrowheads="1"/>
          </p:cNvSpPr>
          <p:nvPr/>
        </p:nvSpPr>
        <p:spPr bwMode="auto">
          <a:xfrm>
            <a:off x="8232775" y="1455738"/>
            <a:ext cx="6921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dOut [29:0]</a:t>
            </a:r>
          </a:p>
        </p:txBody>
      </p:sp>
      <p:sp>
        <p:nvSpPr>
          <p:cNvPr id="18518" name="Line 160"/>
          <p:cNvSpPr>
            <a:spLocks noChangeShapeType="1"/>
          </p:cNvSpPr>
          <p:nvPr/>
        </p:nvSpPr>
        <p:spPr bwMode="auto">
          <a:xfrm>
            <a:off x="8312150" y="1927225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19" name="Text Box 161"/>
          <p:cNvSpPr txBox="1">
            <a:spLocks noChangeArrowheads="1"/>
          </p:cNvSpPr>
          <p:nvPr/>
        </p:nvSpPr>
        <p:spPr bwMode="auto">
          <a:xfrm>
            <a:off x="8235950" y="1771650"/>
            <a:ext cx="636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rxClock40</a:t>
            </a:r>
          </a:p>
        </p:txBody>
      </p:sp>
      <p:sp>
        <p:nvSpPr>
          <p:cNvPr id="18520" name="Line 162"/>
          <p:cNvSpPr>
            <a:spLocks noChangeShapeType="1"/>
          </p:cNvSpPr>
          <p:nvPr/>
        </p:nvSpPr>
        <p:spPr bwMode="auto">
          <a:xfrm>
            <a:off x="8312150" y="2079625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21" name="Text Box 163"/>
          <p:cNvSpPr txBox="1">
            <a:spLocks noChangeArrowheads="1"/>
          </p:cNvSpPr>
          <p:nvPr/>
        </p:nvSpPr>
        <p:spPr bwMode="auto">
          <a:xfrm>
            <a:off x="8235950" y="1919288"/>
            <a:ext cx="6937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rxClock160</a:t>
            </a:r>
          </a:p>
        </p:txBody>
      </p:sp>
      <p:sp>
        <p:nvSpPr>
          <p:cNvPr id="18522" name="Rectangle 164"/>
          <p:cNvSpPr>
            <a:spLocks noChangeArrowheads="1"/>
          </p:cNvSpPr>
          <p:nvPr/>
        </p:nvSpPr>
        <p:spPr bwMode="auto">
          <a:xfrm>
            <a:off x="5940425" y="5410200"/>
            <a:ext cx="9144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PROMPT</a:t>
            </a:r>
          </a:p>
        </p:txBody>
      </p:sp>
      <p:sp>
        <p:nvSpPr>
          <p:cNvPr id="18523" name="Line 167"/>
          <p:cNvSpPr>
            <a:spLocks noChangeShapeType="1"/>
          </p:cNvSpPr>
          <p:nvPr/>
        </p:nvSpPr>
        <p:spPr bwMode="auto">
          <a:xfrm>
            <a:off x="6854825" y="5562600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24" name="Line 169"/>
          <p:cNvSpPr>
            <a:spLocks noChangeShapeType="1"/>
          </p:cNvSpPr>
          <p:nvPr/>
        </p:nvSpPr>
        <p:spPr bwMode="auto">
          <a:xfrm>
            <a:off x="7239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25" name="Line 171"/>
          <p:cNvSpPr>
            <a:spLocks noChangeShapeType="1"/>
          </p:cNvSpPr>
          <p:nvPr/>
        </p:nvSpPr>
        <p:spPr bwMode="auto">
          <a:xfrm flipV="1">
            <a:off x="1139825" y="3733800"/>
            <a:ext cx="0" cy="6096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26" name="Line 175"/>
          <p:cNvSpPr>
            <a:spLocks noChangeShapeType="1"/>
          </p:cNvSpPr>
          <p:nvPr/>
        </p:nvSpPr>
        <p:spPr bwMode="auto">
          <a:xfrm flipH="1">
            <a:off x="8312150" y="407035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27" name="Line 176"/>
          <p:cNvSpPr>
            <a:spLocks noChangeShapeType="1"/>
          </p:cNvSpPr>
          <p:nvPr/>
        </p:nvSpPr>
        <p:spPr bwMode="auto">
          <a:xfrm flipH="1">
            <a:off x="8312150" y="38862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28" name="Text Box 177"/>
          <p:cNvSpPr txBox="1">
            <a:spLocks noChangeArrowheads="1"/>
          </p:cNvSpPr>
          <p:nvPr/>
        </p:nvSpPr>
        <p:spPr bwMode="auto">
          <a:xfrm>
            <a:off x="8315325" y="3505200"/>
            <a:ext cx="3429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I2C</a:t>
            </a:r>
          </a:p>
        </p:txBody>
      </p:sp>
      <p:sp>
        <p:nvSpPr>
          <p:cNvPr id="18529" name="Text Box 178"/>
          <p:cNvSpPr txBox="1">
            <a:spLocks noChangeArrowheads="1"/>
          </p:cNvSpPr>
          <p:nvPr/>
        </p:nvSpPr>
        <p:spPr bwMode="auto">
          <a:xfrm>
            <a:off x="8315325" y="3670300"/>
            <a:ext cx="4445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JTAG</a:t>
            </a:r>
          </a:p>
        </p:txBody>
      </p:sp>
      <p:sp>
        <p:nvSpPr>
          <p:cNvPr id="18530" name="Text Box 179"/>
          <p:cNvSpPr txBox="1">
            <a:spLocks noChangeArrowheads="1"/>
          </p:cNvSpPr>
          <p:nvPr/>
        </p:nvSpPr>
        <p:spPr bwMode="auto">
          <a:xfrm>
            <a:off x="8315325" y="3900488"/>
            <a:ext cx="5937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AUX[n:0]</a:t>
            </a:r>
          </a:p>
        </p:txBody>
      </p:sp>
      <p:sp>
        <p:nvSpPr>
          <p:cNvPr id="18531" name="Line 185"/>
          <p:cNvSpPr>
            <a:spLocks noChangeShapeType="1"/>
          </p:cNvSpPr>
          <p:nvPr/>
        </p:nvSpPr>
        <p:spPr bwMode="auto">
          <a:xfrm>
            <a:off x="1292225" y="3429000"/>
            <a:ext cx="5870575" cy="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32" name="Line 186"/>
          <p:cNvSpPr>
            <a:spLocks noChangeShapeType="1"/>
          </p:cNvSpPr>
          <p:nvPr/>
        </p:nvSpPr>
        <p:spPr bwMode="auto">
          <a:xfrm flipV="1">
            <a:off x="7162800" y="1981200"/>
            <a:ext cx="0" cy="121920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33" name="Line 187"/>
          <p:cNvSpPr>
            <a:spLocks noChangeShapeType="1"/>
          </p:cNvSpPr>
          <p:nvPr/>
        </p:nvSpPr>
        <p:spPr bwMode="auto">
          <a:xfrm>
            <a:off x="3505200" y="3429000"/>
            <a:ext cx="0" cy="914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34" name="Line 188"/>
          <p:cNvSpPr>
            <a:spLocks noChangeShapeType="1"/>
          </p:cNvSpPr>
          <p:nvPr/>
        </p:nvSpPr>
        <p:spPr bwMode="auto">
          <a:xfrm>
            <a:off x="5715000" y="3429000"/>
            <a:ext cx="0" cy="914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35" name="Line 189"/>
          <p:cNvSpPr>
            <a:spLocks noChangeShapeType="1"/>
          </p:cNvSpPr>
          <p:nvPr/>
        </p:nvSpPr>
        <p:spPr bwMode="auto">
          <a:xfrm flipH="1" flipV="1">
            <a:off x="7162800" y="3429000"/>
            <a:ext cx="0" cy="121920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36" name="Line 190"/>
          <p:cNvSpPr>
            <a:spLocks noChangeShapeType="1"/>
          </p:cNvSpPr>
          <p:nvPr/>
        </p:nvSpPr>
        <p:spPr bwMode="auto">
          <a:xfrm>
            <a:off x="1292225" y="3276600"/>
            <a:ext cx="5946775" cy="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37" name="Line 191"/>
          <p:cNvSpPr>
            <a:spLocks noChangeShapeType="1"/>
          </p:cNvSpPr>
          <p:nvPr/>
        </p:nvSpPr>
        <p:spPr bwMode="auto">
          <a:xfrm flipV="1">
            <a:off x="7239000" y="2667000"/>
            <a:ext cx="0" cy="6096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38" name="Line 192"/>
          <p:cNvSpPr>
            <a:spLocks noChangeShapeType="1"/>
          </p:cNvSpPr>
          <p:nvPr/>
        </p:nvSpPr>
        <p:spPr bwMode="auto">
          <a:xfrm>
            <a:off x="7239000" y="2667000"/>
            <a:ext cx="381000" cy="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39" name="Line 193"/>
          <p:cNvSpPr>
            <a:spLocks noChangeShapeType="1"/>
          </p:cNvSpPr>
          <p:nvPr/>
        </p:nvSpPr>
        <p:spPr bwMode="auto">
          <a:xfrm>
            <a:off x="1292225" y="3352800"/>
            <a:ext cx="5946775" cy="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40" name="Line 194"/>
          <p:cNvSpPr>
            <a:spLocks noChangeShapeType="1"/>
          </p:cNvSpPr>
          <p:nvPr/>
        </p:nvSpPr>
        <p:spPr bwMode="auto">
          <a:xfrm flipV="1">
            <a:off x="7239000" y="3352800"/>
            <a:ext cx="0" cy="30480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41" name="Line 195"/>
          <p:cNvSpPr>
            <a:spLocks noChangeShapeType="1"/>
          </p:cNvSpPr>
          <p:nvPr/>
        </p:nvSpPr>
        <p:spPr bwMode="auto">
          <a:xfrm>
            <a:off x="7239000" y="3657600"/>
            <a:ext cx="381000" cy="0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45" name="Line 198"/>
          <p:cNvSpPr>
            <a:spLocks noChangeShapeType="1"/>
          </p:cNvSpPr>
          <p:nvPr/>
        </p:nvSpPr>
        <p:spPr bwMode="auto">
          <a:xfrm flipH="1">
            <a:off x="1295400" y="4419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46" name="Line 199"/>
          <p:cNvSpPr>
            <a:spLocks noChangeShapeType="1"/>
          </p:cNvSpPr>
          <p:nvPr/>
        </p:nvSpPr>
        <p:spPr bwMode="auto">
          <a:xfrm flipH="1">
            <a:off x="1295400" y="2133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47" name="Line 200"/>
          <p:cNvSpPr>
            <a:spLocks noChangeShapeType="1"/>
          </p:cNvSpPr>
          <p:nvPr/>
        </p:nvSpPr>
        <p:spPr bwMode="auto">
          <a:xfrm flipH="1">
            <a:off x="1295400" y="3581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48" name="Line 202"/>
          <p:cNvSpPr>
            <a:spLocks noChangeShapeType="1"/>
          </p:cNvSpPr>
          <p:nvPr/>
        </p:nvSpPr>
        <p:spPr bwMode="auto">
          <a:xfrm>
            <a:off x="7315200" y="2057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49" name="Line 203"/>
          <p:cNvSpPr>
            <a:spLocks noChangeShapeType="1"/>
          </p:cNvSpPr>
          <p:nvPr/>
        </p:nvSpPr>
        <p:spPr bwMode="auto">
          <a:xfrm>
            <a:off x="7315200" y="2819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50" name="Line 204"/>
          <p:cNvSpPr>
            <a:spLocks noChangeShapeType="1"/>
          </p:cNvSpPr>
          <p:nvPr/>
        </p:nvSpPr>
        <p:spPr bwMode="auto">
          <a:xfrm>
            <a:off x="7315200" y="45720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51" name="Line 206"/>
          <p:cNvSpPr>
            <a:spLocks noChangeShapeType="1"/>
          </p:cNvSpPr>
          <p:nvPr/>
        </p:nvSpPr>
        <p:spPr bwMode="auto">
          <a:xfrm>
            <a:off x="7315200" y="38862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52" name="Text Box 207"/>
          <p:cNvSpPr txBox="1">
            <a:spLocks noChangeArrowheads="1"/>
          </p:cNvSpPr>
          <p:nvPr/>
        </p:nvSpPr>
        <p:spPr bwMode="auto">
          <a:xfrm>
            <a:off x="2089150" y="3003550"/>
            <a:ext cx="1266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RX: 40 MHz &amp; 160 MHz</a:t>
            </a:r>
          </a:p>
        </p:txBody>
      </p:sp>
      <p:sp>
        <p:nvSpPr>
          <p:cNvPr id="18553" name="Text Box 208"/>
          <p:cNvSpPr txBox="1">
            <a:spLocks noChangeArrowheads="1"/>
          </p:cNvSpPr>
          <p:nvPr/>
        </p:nvSpPr>
        <p:spPr bwMode="auto">
          <a:xfrm>
            <a:off x="2097088" y="3400425"/>
            <a:ext cx="12557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TX: 40 MHz &amp; 160 MHz</a:t>
            </a:r>
          </a:p>
        </p:txBody>
      </p:sp>
      <p:grpSp>
        <p:nvGrpSpPr>
          <p:cNvPr id="18554" name="Group 216"/>
          <p:cNvGrpSpPr>
            <a:grpSpLocks/>
          </p:cNvGrpSpPr>
          <p:nvPr/>
        </p:nvGrpSpPr>
        <p:grpSpPr bwMode="auto">
          <a:xfrm>
            <a:off x="2133600" y="5257800"/>
            <a:ext cx="1905000" cy="762000"/>
            <a:chOff x="1728" y="3360"/>
            <a:chExt cx="1200" cy="480"/>
          </a:xfrm>
        </p:grpSpPr>
        <p:sp>
          <p:nvSpPr>
            <p:cNvPr id="18599" name="Line 209"/>
            <p:cNvSpPr>
              <a:spLocks noChangeShapeType="1"/>
            </p:cNvSpPr>
            <p:nvPr/>
          </p:nvSpPr>
          <p:spPr bwMode="auto">
            <a:xfrm>
              <a:off x="1920" y="3504"/>
              <a:ext cx="480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600" name="Line 210"/>
            <p:cNvSpPr>
              <a:spLocks noChangeShapeType="1"/>
            </p:cNvSpPr>
            <p:nvPr/>
          </p:nvSpPr>
          <p:spPr bwMode="auto">
            <a:xfrm>
              <a:off x="1920" y="3600"/>
              <a:ext cx="480" cy="0"/>
            </a:xfrm>
            <a:prstGeom prst="lin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601" name="Line 211"/>
            <p:cNvSpPr>
              <a:spLocks noChangeShapeType="1"/>
            </p:cNvSpPr>
            <p:nvPr/>
          </p:nvSpPr>
          <p:spPr bwMode="auto">
            <a:xfrm>
              <a:off x="1920" y="3696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602" name="Text Box 212"/>
            <p:cNvSpPr txBox="1">
              <a:spLocks noChangeArrowheads="1"/>
            </p:cNvSpPr>
            <p:nvPr/>
          </p:nvSpPr>
          <p:spPr bwMode="auto">
            <a:xfrm>
              <a:off x="2435" y="3438"/>
              <a:ext cx="39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solidFill>
                    <a:schemeClr val="accent2"/>
                  </a:solidFill>
                </a:rPr>
                <a:t>Data path</a:t>
              </a:r>
            </a:p>
          </p:txBody>
        </p:sp>
        <p:sp>
          <p:nvSpPr>
            <p:cNvPr id="18603" name="Text Box 213"/>
            <p:cNvSpPr txBox="1">
              <a:spLocks noChangeArrowheads="1"/>
            </p:cNvSpPr>
            <p:nvPr/>
          </p:nvSpPr>
          <p:spPr bwMode="auto">
            <a:xfrm>
              <a:off x="2435" y="3529"/>
              <a:ext cx="3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solidFill>
                    <a:srgbClr val="CC3300"/>
                  </a:solidFill>
                </a:rPr>
                <a:t>Clocks</a:t>
              </a:r>
            </a:p>
          </p:txBody>
        </p:sp>
        <p:sp>
          <p:nvSpPr>
            <p:cNvPr id="18604" name="Text Box 214"/>
            <p:cNvSpPr txBox="1">
              <a:spLocks noChangeArrowheads="1"/>
            </p:cNvSpPr>
            <p:nvPr/>
          </p:nvSpPr>
          <p:spPr bwMode="auto">
            <a:xfrm>
              <a:off x="2435" y="3625"/>
              <a:ext cx="4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/>
                <a:t>Control bus</a:t>
              </a:r>
            </a:p>
          </p:txBody>
        </p:sp>
        <p:sp>
          <p:nvSpPr>
            <p:cNvPr id="18605" name="Rectangle 215"/>
            <p:cNvSpPr>
              <a:spLocks noChangeArrowheads="1"/>
            </p:cNvSpPr>
            <p:nvPr/>
          </p:nvSpPr>
          <p:spPr bwMode="auto">
            <a:xfrm>
              <a:off x="1728" y="3360"/>
              <a:ext cx="1200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555" name="Line 217"/>
          <p:cNvSpPr>
            <a:spLocks noChangeShapeType="1"/>
          </p:cNvSpPr>
          <p:nvPr/>
        </p:nvSpPr>
        <p:spPr bwMode="auto">
          <a:xfrm flipH="1">
            <a:off x="8305800" y="422275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56" name="Text Box 218"/>
          <p:cNvSpPr txBox="1">
            <a:spLocks noChangeArrowheads="1"/>
          </p:cNvSpPr>
          <p:nvPr/>
        </p:nvSpPr>
        <p:spPr bwMode="auto">
          <a:xfrm>
            <a:off x="8305800" y="4052888"/>
            <a:ext cx="3873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RST</a:t>
            </a:r>
          </a:p>
        </p:txBody>
      </p:sp>
      <p:sp>
        <p:nvSpPr>
          <p:cNvPr id="18557" name="Line 229"/>
          <p:cNvSpPr>
            <a:spLocks noChangeShapeType="1"/>
          </p:cNvSpPr>
          <p:nvPr/>
        </p:nvSpPr>
        <p:spPr bwMode="auto">
          <a:xfrm>
            <a:off x="8305800" y="3352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58" name="Text Box 230"/>
          <p:cNvSpPr txBox="1">
            <a:spLocks noChangeArrowheads="1"/>
          </p:cNvSpPr>
          <p:nvPr/>
        </p:nvSpPr>
        <p:spPr bwMode="auto">
          <a:xfrm>
            <a:off x="8229600" y="3200400"/>
            <a:ext cx="4492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rxRdy</a:t>
            </a:r>
          </a:p>
        </p:txBody>
      </p:sp>
      <p:sp>
        <p:nvSpPr>
          <p:cNvPr id="18559" name="Line 231"/>
          <p:cNvSpPr>
            <a:spLocks noChangeShapeType="1"/>
          </p:cNvSpPr>
          <p:nvPr/>
        </p:nvSpPr>
        <p:spPr bwMode="auto">
          <a:xfrm>
            <a:off x="8305800" y="3505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60" name="Text Box 232"/>
          <p:cNvSpPr txBox="1">
            <a:spLocks noChangeArrowheads="1"/>
          </p:cNvSpPr>
          <p:nvPr/>
        </p:nvSpPr>
        <p:spPr bwMode="auto">
          <a:xfrm>
            <a:off x="8229600" y="3348038"/>
            <a:ext cx="4445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txRdy</a:t>
            </a:r>
          </a:p>
        </p:txBody>
      </p:sp>
      <p:sp>
        <p:nvSpPr>
          <p:cNvPr id="18561" name="Text Box 233"/>
          <p:cNvSpPr txBox="1">
            <a:spLocks noChangeArrowheads="1"/>
          </p:cNvSpPr>
          <p:nvPr/>
        </p:nvSpPr>
        <p:spPr bwMode="auto">
          <a:xfrm>
            <a:off x="8305800" y="23622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ClkOut3</a:t>
            </a:r>
          </a:p>
        </p:txBody>
      </p:sp>
      <p:sp>
        <p:nvSpPr>
          <p:cNvPr id="18562" name="Text Box 234"/>
          <p:cNvSpPr txBox="1">
            <a:spLocks noChangeArrowheads="1"/>
          </p:cNvSpPr>
          <p:nvPr/>
        </p:nvSpPr>
        <p:spPr bwMode="auto">
          <a:xfrm>
            <a:off x="8305800" y="25146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ClkOut2</a:t>
            </a:r>
          </a:p>
        </p:txBody>
      </p:sp>
      <p:sp>
        <p:nvSpPr>
          <p:cNvPr id="18563" name="Text Box 235"/>
          <p:cNvSpPr txBox="1">
            <a:spLocks noChangeArrowheads="1"/>
          </p:cNvSpPr>
          <p:nvPr/>
        </p:nvSpPr>
        <p:spPr bwMode="auto">
          <a:xfrm>
            <a:off x="8305800" y="26670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ClkOut1</a:t>
            </a:r>
          </a:p>
        </p:txBody>
      </p:sp>
      <p:sp>
        <p:nvSpPr>
          <p:cNvPr id="18564" name="Text Box 236"/>
          <p:cNvSpPr txBox="1">
            <a:spLocks noChangeArrowheads="1"/>
          </p:cNvSpPr>
          <p:nvPr/>
        </p:nvSpPr>
        <p:spPr bwMode="auto">
          <a:xfrm>
            <a:off x="8305800" y="28194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CC3300"/>
                </a:solidFill>
              </a:rPr>
              <a:t>ClkOut0</a:t>
            </a:r>
          </a:p>
        </p:txBody>
      </p:sp>
      <p:sp>
        <p:nvSpPr>
          <p:cNvPr id="18565" name="Line 106"/>
          <p:cNvSpPr>
            <a:spLocks noChangeShapeType="1"/>
          </p:cNvSpPr>
          <p:nvPr/>
        </p:nvSpPr>
        <p:spPr bwMode="auto">
          <a:xfrm flipH="1">
            <a:off x="6248400" y="4724400"/>
            <a:ext cx="1371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66" name="Line 106"/>
          <p:cNvSpPr>
            <a:spLocks noChangeShapeType="1"/>
          </p:cNvSpPr>
          <p:nvPr/>
        </p:nvSpPr>
        <p:spPr bwMode="auto">
          <a:xfrm>
            <a:off x="3886200" y="1905000"/>
            <a:ext cx="1143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67" name="Line 107"/>
          <p:cNvSpPr>
            <a:spLocks noChangeShapeType="1"/>
          </p:cNvSpPr>
          <p:nvPr/>
        </p:nvSpPr>
        <p:spPr bwMode="auto">
          <a:xfrm flipV="1">
            <a:off x="4803775" y="18288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68" name="Text Box 108"/>
          <p:cNvSpPr txBox="1">
            <a:spLocks noChangeArrowheads="1"/>
          </p:cNvSpPr>
          <p:nvPr/>
        </p:nvSpPr>
        <p:spPr bwMode="auto">
          <a:xfrm>
            <a:off x="4648200" y="16764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575" name="Line 110"/>
          <p:cNvSpPr>
            <a:spLocks noChangeShapeType="1"/>
          </p:cNvSpPr>
          <p:nvPr/>
        </p:nvSpPr>
        <p:spPr bwMode="auto">
          <a:xfrm flipV="1">
            <a:off x="3962400" y="46482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76" name="Text Box 111"/>
          <p:cNvSpPr txBox="1">
            <a:spLocks noChangeArrowheads="1"/>
          </p:cNvSpPr>
          <p:nvPr/>
        </p:nvSpPr>
        <p:spPr bwMode="auto">
          <a:xfrm>
            <a:off x="3810000" y="44958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577" name="Line 106"/>
          <p:cNvSpPr>
            <a:spLocks noChangeShapeType="1"/>
          </p:cNvSpPr>
          <p:nvPr/>
        </p:nvSpPr>
        <p:spPr bwMode="auto">
          <a:xfrm flipH="1">
            <a:off x="3886200" y="4724400"/>
            <a:ext cx="1143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78" name="Line 106"/>
          <p:cNvSpPr>
            <a:spLocks noChangeShapeType="1"/>
          </p:cNvSpPr>
          <p:nvPr/>
        </p:nvSpPr>
        <p:spPr bwMode="auto">
          <a:xfrm>
            <a:off x="2057400" y="1905000"/>
            <a:ext cx="990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79" name="Line 107"/>
          <p:cNvSpPr>
            <a:spLocks noChangeShapeType="1"/>
          </p:cNvSpPr>
          <p:nvPr/>
        </p:nvSpPr>
        <p:spPr bwMode="auto">
          <a:xfrm flipV="1">
            <a:off x="2822575" y="18288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80" name="Text Box 108"/>
          <p:cNvSpPr txBox="1">
            <a:spLocks noChangeArrowheads="1"/>
          </p:cNvSpPr>
          <p:nvPr/>
        </p:nvSpPr>
        <p:spPr bwMode="auto">
          <a:xfrm>
            <a:off x="2667000" y="16764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584" name="Line 106"/>
          <p:cNvSpPr>
            <a:spLocks noChangeShapeType="1"/>
          </p:cNvSpPr>
          <p:nvPr/>
        </p:nvSpPr>
        <p:spPr bwMode="auto">
          <a:xfrm flipH="1">
            <a:off x="1295400" y="4724400"/>
            <a:ext cx="1752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85" name="Line 110"/>
          <p:cNvSpPr>
            <a:spLocks noChangeShapeType="1"/>
          </p:cNvSpPr>
          <p:nvPr/>
        </p:nvSpPr>
        <p:spPr bwMode="auto">
          <a:xfrm flipV="1">
            <a:off x="1752600" y="46482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86" name="Text Box 111"/>
          <p:cNvSpPr txBox="1">
            <a:spLocks noChangeArrowheads="1"/>
          </p:cNvSpPr>
          <p:nvPr/>
        </p:nvSpPr>
        <p:spPr bwMode="auto">
          <a:xfrm>
            <a:off x="1600200" y="44958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587" name="Rectangle 19"/>
          <p:cNvSpPr>
            <a:spLocks noChangeArrowheads="1"/>
          </p:cNvSpPr>
          <p:nvPr/>
        </p:nvSpPr>
        <p:spPr bwMode="auto">
          <a:xfrm>
            <a:off x="1524000" y="1524000"/>
            <a:ext cx="533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Frame</a:t>
            </a:r>
          </a:p>
          <a:p>
            <a:pPr algn="ctr"/>
            <a:r>
              <a:rPr lang="en-GB" sz="1200"/>
              <a:t>Aligner</a:t>
            </a:r>
          </a:p>
        </p:txBody>
      </p:sp>
      <p:sp>
        <p:nvSpPr>
          <p:cNvPr id="18588" name="Line 106"/>
          <p:cNvSpPr>
            <a:spLocks noChangeShapeType="1"/>
          </p:cNvSpPr>
          <p:nvPr/>
        </p:nvSpPr>
        <p:spPr bwMode="auto">
          <a:xfrm>
            <a:off x="1295400" y="1905000"/>
            <a:ext cx="228600" cy="15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89" name="Line 107"/>
          <p:cNvSpPr>
            <a:spLocks noChangeShapeType="1"/>
          </p:cNvSpPr>
          <p:nvPr/>
        </p:nvSpPr>
        <p:spPr bwMode="auto">
          <a:xfrm flipV="1">
            <a:off x="1298575" y="1828800"/>
            <a:ext cx="152400" cy="152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90" name="Text Box 108"/>
          <p:cNvSpPr txBox="1">
            <a:spLocks noChangeArrowheads="1"/>
          </p:cNvSpPr>
          <p:nvPr/>
        </p:nvSpPr>
        <p:spPr bwMode="auto">
          <a:xfrm>
            <a:off x="1219200" y="1676400"/>
            <a:ext cx="355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solidFill>
                  <a:schemeClr val="accent2"/>
                </a:solidFill>
              </a:rPr>
              <a:t>120</a:t>
            </a:r>
          </a:p>
        </p:txBody>
      </p:sp>
      <p:sp>
        <p:nvSpPr>
          <p:cNvPr id="18592" name="Line 220"/>
          <p:cNvSpPr>
            <a:spLocks noChangeShapeType="1"/>
          </p:cNvSpPr>
          <p:nvPr/>
        </p:nvSpPr>
        <p:spPr bwMode="auto">
          <a:xfrm flipV="1">
            <a:off x="1828800" y="2286000"/>
            <a:ext cx="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93" name="Rectangle 164"/>
          <p:cNvSpPr>
            <a:spLocks noChangeArrowheads="1"/>
          </p:cNvSpPr>
          <p:nvPr/>
        </p:nvSpPr>
        <p:spPr bwMode="auto">
          <a:xfrm>
            <a:off x="5943600" y="5791200"/>
            <a:ext cx="914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Power On</a:t>
            </a:r>
          </a:p>
          <a:p>
            <a:pPr algn="ctr"/>
            <a:r>
              <a:rPr lang="en-GB" sz="1200"/>
              <a:t>RESET</a:t>
            </a:r>
          </a:p>
        </p:txBody>
      </p:sp>
      <p:sp>
        <p:nvSpPr>
          <p:cNvPr id="18594" name="Line 170"/>
          <p:cNvSpPr>
            <a:spLocks noChangeShapeType="1"/>
          </p:cNvSpPr>
          <p:nvPr/>
        </p:nvSpPr>
        <p:spPr bwMode="auto">
          <a:xfrm flipH="1">
            <a:off x="6858000" y="6019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95" name="Line 172"/>
          <p:cNvSpPr>
            <a:spLocks noChangeShapeType="1"/>
          </p:cNvSpPr>
          <p:nvPr/>
        </p:nvSpPr>
        <p:spPr bwMode="auto">
          <a:xfrm>
            <a:off x="68580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96" name="Line 173"/>
          <p:cNvSpPr>
            <a:spLocks noChangeShapeType="1"/>
          </p:cNvSpPr>
          <p:nvPr/>
        </p:nvSpPr>
        <p:spPr bwMode="auto">
          <a:xfrm flipV="1">
            <a:off x="7391400" y="4191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597" name="Line 174"/>
          <p:cNvSpPr>
            <a:spLocks noChangeShapeType="1"/>
          </p:cNvSpPr>
          <p:nvPr/>
        </p:nvSpPr>
        <p:spPr bwMode="auto">
          <a:xfrm>
            <a:off x="73914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598" name="Text Box 230"/>
          <p:cNvSpPr txBox="1">
            <a:spLocks noChangeArrowheads="1"/>
          </p:cNvSpPr>
          <p:nvPr/>
        </p:nvSpPr>
        <p:spPr bwMode="auto">
          <a:xfrm>
            <a:off x="8199438" y="5824538"/>
            <a:ext cx="4111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reset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0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mtClean="0"/>
              <a:t>A.M. @ FNAL CMS Upg Meeting Nov 2011 / LP-GBT Preliminary Specs</a:t>
            </a:r>
            <a:endParaRPr lang="en-GB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>
                <a:srgbClr val="CC3300"/>
              </a:buClr>
              <a:buFont typeface="Wingdings" charset="0"/>
              <a:buChar char="q"/>
              <a:defRPr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74003AC3-A400-054C-81FC-2CA98A34A0A7}" type="slidenum">
              <a:rPr lang="en-GB"/>
              <a:pPr/>
              <a:t>4</a:t>
            </a:fld>
            <a:endParaRPr lang="en-GB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3723" y="-76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Forward Error Correction (FEC)</a:t>
            </a:r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6858000" y="25146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" name="Picture 1" descr="aaa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23" y="838200"/>
            <a:ext cx="8382000" cy="5459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337296">
            <a:off x="47133" y="5570111"/>
            <a:ext cx="199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Data from J. </a:t>
            </a:r>
            <a:r>
              <a:rPr lang="en-US" dirty="0" err="1" smtClean="0">
                <a:solidFill>
                  <a:srgbClr val="3366FF"/>
                </a:solidFill>
              </a:rPr>
              <a:t>Troska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46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LP-GBT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3715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LP-GBT is a ~ ¼ power version of the current GBT, i.e. same protocol, same speed</a:t>
            </a:r>
          </a:p>
          <a:p>
            <a:r>
              <a:rPr lang="en-US" dirty="0" smtClean="0"/>
              <a:t>To achieve this </a:t>
            </a:r>
            <a:r>
              <a:rPr lang="en-US" dirty="0" smtClean="0"/>
              <a:t>target, </a:t>
            </a:r>
            <a:r>
              <a:rPr lang="en-US" dirty="0" smtClean="0"/>
              <a:t>porting </a:t>
            </a:r>
            <a:r>
              <a:rPr lang="en-US" dirty="0" smtClean="0"/>
              <a:t>to 65nm is mandatory</a:t>
            </a:r>
          </a:p>
          <a:p>
            <a:r>
              <a:rPr lang="en-US" dirty="0" smtClean="0"/>
              <a:t>Pin count reduction is mandatory (to reduce space and mass on hybrid)</a:t>
            </a:r>
          </a:p>
          <a:p>
            <a:r>
              <a:rPr lang="en-US" dirty="0" err="1" smtClean="0"/>
              <a:t>LaserDriver</a:t>
            </a:r>
            <a:r>
              <a:rPr lang="en-US" dirty="0" smtClean="0"/>
              <a:t> and GBT-</a:t>
            </a:r>
            <a:r>
              <a:rPr lang="en-US" dirty="0" err="1" smtClean="0"/>
              <a:t>TransImpedanceAmplifier</a:t>
            </a:r>
            <a:r>
              <a:rPr lang="en-US" dirty="0" smtClean="0"/>
              <a:t> also requires optimization but will remain separate chips</a:t>
            </a:r>
          </a:p>
          <a:p>
            <a:pPr lvl="1"/>
            <a:r>
              <a:rPr lang="en-US" dirty="0" smtClean="0"/>
              <a:t>Need for a 2.5 V source for the laser diode powering (step-up from 1.2 V)</a:t>
            </a:r>
          </a:p>
          <a:p>
            <a:r>
              <a:rPr lang="en-US" dirty="0" smtClean="0"/>
              <a:t>Keep compatibility with off-detector GBT side (GLIB etc.)</a:t>
            </a:r>
          </a:p>
          <a:p>
            <a:r>
              <a:rPr lang="en-US" dirty="0" smtClean="0"/>
              <a:t>Some other simplifications:</a:t>
            </a:r>
          </a:p>
          <a:p>
            <a:pPr lvl="1"/>
            <a:r>
              <a:rPr lang="en-US" dirty="0" smtClean="0"/>
              <a:t>No e-links</a:t>
            </a:r>
          </a:p>
          <a:p>
            <a:pPr lvl="1"/>
            <a:r>
              <a:rPr lang="en-US" dirty="0" smtClean="0"/>
              <a:t>Simple parallel 160 Mbit/sec, 20 lines interface, no </a:t>
            </a:r>
            <a:r>
              <a:rPr lang="en-US" dirty="0" smtClean="0"/>
              <a:t>user-side </a:t>
            </a:r>
            <a:r>
              <a:rPr lang="en-US" dirty="0" err="1" smtClean="0"/>
              <a:t>resync</a:t>
            </a:r>
            <a:r>
              <a:rPr lang="en-US" dirty="0" smtClean="0"/>
              <a:t>, single-ended</a:t>
            </a:r>
          </a:p>
          <a:p>
            <a:pPr lvl="1"/>
            <a:r>
              <a:rPr lang="en-US" dirty="0" smtClean="0"/>
              <a:t>Same speed for </a:t>
            </a:r>
            <a:r>
              <a:rPr lang="en-US" dirty="0" err="1" smtClean="0"/>
              <a:t>Input/Output</a:t>
            </a:r>
            <a:r>
              <a:rPr lang="en-US" dirty="0" smtClean="0"/>
              <a:t> speed (saves one PLL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 multiple protocols</a:t>
            </a:r>
            <a:endParaRPr lang="en-US" dirty="0" smtClean="0"/>
          </a:p>
          <a:p>
            <a:r>
              <a:rPr lang="en-US" dirty="0" smtClean="0"/>
              <a:t>But also </a:t>
            </a:r>
            <a:r>
              <a:rPr lang="en-US" dirty="0" smtClean="0"/>
              <a:t>requires:</a:t>
            </a:r>
          </a:p>
          <a:p>
            <a:pPr lvl="1"/>
            <a:r>
              <a:rPr lang="en-US" dirty="0" smtClean="0"/>
              <a:t>Simple Slow Control Components</a:t>
            </a:r>
          </a:p>
          <a:p>
            <a:pPr lvl="2"/>
            <a:r>
              <a:rPr lang="en-US" dirty="0" smtClean="0"/>
              <a:t>One I2C user port</a:t>
            </a:r>
          </a:p>
          <a:p>
            <a:pPr lvl="2"/>
            <a:r>
              <a:rPr lang="en-US" dirty="0" smtClean="0"/>
              <a:t>Few (max 8) parallel programmable lines</a:t>
            </a:r>
          </a:p>
          <a:p>
            <a:pPr lvl="2"/>
            <a:r>
              <a:rPr lang="en-US" dirty="0" smtClean="0"/>
              <a:t>Few (max 3-4) analog channels with slow ADC (12 bit)</a:t>
            </a:r>
          </a:p>
          <a:p>
            <a:pPr lvl="2"/>
            <a:r>
              <a:rPr lang="en-US" dirty="0" smtClean="0"/>
              <a:t>Built-in Temp sensor</a:t>
            </a:r>
          </a:p>
          <a:p>
            <a:pPr lvl="1"/>
            <a:r>
              <a:rPr lang="en-US" dirty="0" smtClean="0"/>
              <a:t>Programmable phase 40 and 160 MHz clock </a:t>
            </a:r>
            <a:r>
              <a:rPr lang="en-US" dirty="0" smtClean="0"/>
              <a:t>output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A.M. @ FNAL CMS Upg Meeting Nov 2011 / LP-GBT Preliminary Specs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Signals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49570" y="1639422"/>
            <a:ext cx="3429001" cy="46089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078571" y="3966363"/>
            <a:ext cx="82077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078571" y="3505200"/>
            <a:ext cx="820770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78571" y="3276600"/>
            <a:ext cx="820770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28800" y="3410609"/>
            <a:ext cx="820770" cy="0"/>
          </a:xfrm>
          <a:prstGeom prst="straightConnector1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828800" y="3029609"/>
            <a:ext cx="820770" cy="0"/>
          </a:xfrm>
          <a:prstGeom prst="straightConnector1">
            <a:avLst/>
          </a:prstGeom>
          <a:ln w="57150" cmpd="sng"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2332" y="282066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Din&lt;19:0&gt;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2176" y="3190001"/>
            <a:ext cx="1289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Dout</a:t>
            </a:r>
            <a:r>
              <a:rPr lang="en-US" dirty="0" smtClean="0"/>
              <a:t>&lt;19:0&gt;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828800" y="4397352"/>
            <a:ext cx="820770" cy="0"/>
          </a:xfrm>
          <a:prstGeom prst="straightConnector1">
            <a:avLst/>
          </a:prstGeom>
          <a:ln w="3810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0335" y="4168752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I2C_CLK, I2C_D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99341" y="308090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SerOut</a:t>
            </a:r>
            <a:r>
              <a:rPr lang="en-US" dirty="0" smtClean="0"/>
              <a:t>{2}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899341" y="332053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SerIn</a:t>
            </a:r>
            <a:r>
              <a:rPr lang="en-US" dirty="0" smtClean="0"/>
              <a:t>{2}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831862" y="4778352"/>
            <a:ext cx="820770" cy="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" y="4576683"/>
            <a:ext cx="141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ParPort</a:t>
            </a:r>
            <a:r>
              <a:rPr lang="en-US" dirty="0" smtClean="0"/>
              <a:t>&lt;7:0&gt;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831862" y="5235552"/>
            <a:ext cx="820770" cy="0"/>
          </a:xfrm>
          <a:prstGeom prst="straightConnector1">
            <a:avLst/>
          </a:prstGeom>
          <a:ln w="38100" cmpd="sng"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6768" y="4956510"/>
            <a:ext cx="140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ADC_In</a:t>
            </a:r>
            <a:r>
              <a:rPr lang="en-US" dirty="0" smtClean="0"/>
              <a:t>&lt;</a:t>
            </a:r>
            <a:r>
              <a:rPr lang="en-US" dirty="0"/>
              <a:t>3</a:t>
            </a:r>
            <a:r>
              <a:rPr lang="en-US" dirty="0" smtClean="0"/>
              <a:t>:</a:t>
            </a:r>
            <a:r>
              <a:rPr lang="en-US" dirty="0" smtClean="0"/>
              <a:t>0&gt;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816926" y="1975990"/>
            <a:ext cx="820770" cy="0"/>
          </a:xfrm>
          <a:prstGeom prst="straightConnector1">
            <a:avLst/>
          </a:prstGeom>
          <a:ln w="3810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8564" y="1656591"/>
            <a:ext cx="20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CLK40{2}, CLK160{2}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99341" y="3772602"/>
            <a:ext cx="151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LD_Cntrl</a:t>
            </a:r>
            <a:r>
              <a:rPr lang="en-US" dirty="0" smtClean="0"/>
              <a:t>&lt;1:0&gt;</a:t>
            </a:r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6</a:t>
            </a:fld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831862" y="5867400"/>
            <a:ext cx="820770" cy="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7200" y="56657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Scan&lt;</a:t>
            </a:r>
            <a:r>
              <a:rPr lang="en-US" dirty="0"/>
              <a:t>3</a:t>
            </a:r>
            <a:r>
              <a:rPr lang="en-US" dirty="0" smtClean="0"/>
              <a:t>:0&gt;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10000" y="3781697"/>
            <a:ext cx="1227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LP-GBT</a:t>
            </a:r>
            <a:endParaRPr lang="en-US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93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Bus Interface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Data Out:</a:t>
            </a:r>
          </a:p>
          <a:p>
            <a:pPr lvl="1"/>
            <a:r>
              <a:rPr lang="en-US" dirty="0" smtClean="0"/>
              <a:t>160 MHz data bus is internally synchronized with user adjusted 160 MHz clock</a:t>
            </a:r>
          </a:p>
          <a:p>
            <a:r>
              <a:rPr lang="en-US" dirty="0" smtClean="0"/>
              <a:t>Data In:</a:t>
            </a:r>
          </a:p>
          <a:p>
            <a:pPr lvl="1"/>
            <a:r>
              <a:rPr lang="en-US" dirty="0" smtClean="0"/>
              <a:t>User must provide data to LP-GBT using the 160 MHz clock allowing proper set-up and hold time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65344" y="1611985"/>
            <a:ext cx="2873855" cy="441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11" idx="1"/>
          </p:cNvCxnSpPr>
          <p:nvPr/>
        </p:nvCxnSpPr>
        <p:spPr>
          <a:xfrm>
            <a:off x="5144574" y="2525445"/>
            <a:ext cx="930748" cy="0"/>
          </a:xfrm>
          <a:prstGeom prst="straightConnector1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12" idx="1"/>
          </p:cNvCxnSpPr>
          <p:nvPr/>
        </p:nvCxnSpPr>
        <p:spPr>
          <a:xfrm>
            <a:off x="5147636" y="4964785"/>
            <a:ext cx="927686" cy="0"/>
          </a:xfrm>
          <a:prstGeom prst="straightConnector1">
            <a:avLst/>
          </a:prstGeom>
          <a:ln w="57150" cmpd="sng"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02370" y="457117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Din&lt;19:0&gt;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59152" y="2047124"/>
            <a:ext cx="1289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Dout</a:t>
            </a:r>
            <a:r>
              <a:rPr lang="en-US" dirty="0" smtClean="0"/>
              <a:t>&lt;19:0&gt;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75322" y="1992045"/>
            <a:ext cx="213832" cy="1066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75322" y="4431385"/>
            <a:ext cx="213832" cy="1066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6106864" y="2906445"/>
            <a:ext cx="152400" cy="152400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106864" y="4454867"/>
            <a:ext cx="152400" cy="152400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58000" y="3505200"/>
            <a:ext cx="533400" cy="4572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5" idx="3"/>
            <a:endCxn id="12" idx="0"/>
          </p:cNvCxnSpPr>
          <p:nvPr/>
        </p:nvCxnSpPr>
        <p:spPr>
          <a:xfrm flipH="1">
            <a:off x="6182238" y="3058845"/>
            <a:ext cx="826" cy="137254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182238" y="3733800"/>
            <a:ext cx="675762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62999" y="354913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DLL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7393914" y="3733800"/>
            <a:ext cx="302286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722563" y="3527956"/>
            <a:ext cx="102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 MHz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362294" y="3733800"/>
            <a:ext cx="820770" cy="0"/>
          </a:xfrm>
          <a:prstGeom prst="straightConnector1">
            <a:avLst/>
          </a:prstGeom>
          <a:ln w="3810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86596" y="3569878"/>
            <a:ext cx="8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CLK160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091628" y="3975383"/>
            <a:ext cx="0" cy="36801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22186" y="4270201"/>
            <a:ext cx="1138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adj.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67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3750"/>
          </a:xfrm>
        </p:spPr>
        <p:txBody>
          <a:bodyPr>
            <a:normAutofit/>
          </a:bodyPr>
          <a:lstStyle/>
          <a:p>
            <a:r>
              <a:rPr lang="en-US" dirty="0" smtClean="0"/>
              <a:t>Possible pin assignment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32000"/>
              </p:ext>
            </p:extLst>
          </p:nvPr>
        </p:nvGraphicFramePr>
        <p:xfrm>
          <a:off x="444103" y="869950"/>
          <a:ext cx="8229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066800"/>
                <a:gridCol w="2375297"/>
                <a:gridCol w="2349103"/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Width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Function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CLK40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 MHz</a:t>
                      </a:r>
                      <a:r>
                        <a:rPr lang="en-US" sz="1200" baseline="0" dirty="0" smtClean="0"/>
                        <a:t> clock, phase adj.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SLVS, terminated</a:t>
                      </a:r>
                      <a:r>
                        <a:rPr lang="en-US" sz="1200" baseline="0" dirty="0" smtClean="0"/>
                        <a:t> on TX</a:t>
                      </a:r>
                      <a:endParaRPr lang="en-US" sz="1200" dirty="0" smtClean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CLK160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160 MHz clock, phase adj.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SLVS, terminated on RX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Input Bus (@ 160 MHz)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Single ended, 0-1.2V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Output</a:t>
                      </a:r>
                      <a:r>
                        <a:rPr lang="en-US" sz="1200" baseline="0" dirty="0" smtClean="0"/>
                        <a:t> Bus </a:t>
                      </a:r>
                      <a:r>
                        <a:rPr lang="en-US" sz="1200" dirty="0" smtClean="0"/>
                        <a:t>(@ 160 MHz)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Single ended, 0-1.2V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I2C_CLK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I2C clock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Single ended, 0-1.2V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I2C_D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I2C Data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Bidirectional</a:t>
                      </a:r>
                      <a:r>
                        <a:rPr lang="en-US" sz="1200" baseline="0" dirty="0" smtClean="0"/>
                        <a:t>, 0-1.2 V, external pull-up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PAR_PORT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Bidirectional parallel lines, individually</a:t>
                      </a:r>
                      <a:r>
                        <a:rPr lang="en-US" sz="1200" baseline="0" dirty="0" smtClean="0"/>
                        <a:t> programmable I/O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Bidirectional,</a:t>
                      </a:r>
                      <a:r>
                        <a:rPr lang="en-US" sz="1200" baseline="0" dirty="0" smtClean="0"/>
                        <a:t> 0-1.2 V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ADC_IN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Analog inputs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Analog Input, 0-1.0 V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SCAN_CLK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 clock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Single ended, 0-1.2V</a:t>
                      </a:r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SCAN_MODE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</a:t>
                      </a:r>
                      <a:r>
                        <a:rPr lang="en-US" sz="1200" baseline="0" dirty="0" smtClean="0"/>
                        <a:t> mode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Single ended, 0-1.2V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SCAN_DIN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 Data Input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Single ended, 0-1.2V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SCAN_DOUT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Scan Data Output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Single ended, 0-1.2V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SERIAL_OUT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Speed serial output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Dedicated differential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SERIAL_IN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Speed serial input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Dedicated differential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Ground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VDD_A_D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Power for analog and digital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TOTAL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54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Pinout</a:t>
            </a:r>
            <a:r>
              <a:rPr lang="en-US" dirty="0" smtClean="0"/>
              <a:t> and suggested 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2567" cy="45259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/>
              <a:t>&lt;</a:t>
            </a:r>
            <a:r>
              <a:rPr lang="en-US" dirty="0" smtClean="0"/>
              <a:t> 100 pins</a:t>
            </a:r>
          </a:p>
          <a:p>
            <a:r>
              <a:rPr lang="en-US" dirty="0" smtClean="0"/>
              <a:t>.5mm BGA (CSP) type</a:t>
            </a:r>
          </a:p>
          <a:p>
            <a:pPr lvl="1"/>
            <a:r>
              <a:rPr lang="en-US" dirty="0" smtClean="0"/>
              <a:t>Thickness ~ 0.5 mm</a:t>
            </a:r>
          </a:p>
          <a:p>
            <a:r>
              <a:rPr lang="en-US" dirty="0" smtClean="0"/>
              <a:t>Body size ~8x8 mm</a:t>
            </a:r>
            <a:r>
              <a:rPr lang="en-US" baseline="30000" dirty="0"/>
              <a:t>2</a:t>
            </a:r>
            <a:endParaRPr lang="en-US" dirty="0" smtClean="0"/>
          </a:p>
          <a:p>
            <a:r>
              <a:rPr lang="en-US" dirty="0" smtClean="0"/>
              <a:t>Chip size &lt; 2.5x2.5 mm</a:t>
            </a:r>
            <a:r>
              <a:rPr lang="en-US" baseline="30000" dirty="0" smtClean="0"/>
              <a:t>2</a:t>
            </a:r>
          </a:p>
          <a:p>
            <a:endParaRPr lang="en-US" dirty="0"/>
          </a:p>
          <a:p>
            <a:r>
              <a:rPr lang="en-US" dirty="0" smtClean="0"/>
              <a:t>GB-LD in reduced 16 pin QFN (3x3 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GB-TIA in same case as pin-diode</a:t>
            </a:r>
            <a:endParaRPr lang="en-US" dirty="0"/>
          </a:p>
        </p:txBody>
      </p:sp>
      <p:pic>
        <p:nvPicPr>
          <p:cNvPr id="5" name="Picture 4" descr="Screen shot 2011-10-14 at 9.05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649" y="1364334"/>
            <a:ext cx="3545171" cy="1952923"/>
          </a:xfrm>
          <a:prstGeom prst="rect">
            <a:avLst/>
          </a:prstGeom>
        </p:spPr>
      </p:pic>
      <p:pic>
        <p:nvPicPr>
          <p:cNvPr id="6" name="Picture 5" descr="Screen shot 2011-10-14 at 9.06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235" y="3317257"/>
            <a:ext cx="1378523" cy="97144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 @ FNAL CMS Upg Meeting Nov 2011 / LP-GBT Preliminary Specs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277-993B-AA4C-91A6-A7DB036AA7D2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 descr="Screen shot 2011-10-27 at 11.25.2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67" y="4240050"/>
            <a:ext cx="3676727" cy="188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2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1185</Words>
  <Application>Microsoft Macintosh PowerPoint</Application>
  <PresentationFormat>On-screen Show (4:3)</PresentationFormat>
  <Paragraphs>245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Low Power GBT  CMS Tracker Oriented  Preliminary Design Specification</vt:lpstr>
      <vt:lpstr>Recap of present GBT  (1)</vt:lpstr>
      <vt:lpstr>GBT-SERDES CORE</vt:lpstr>
      <vt:lpstr>Forward Error Correction (FEC)</vt:lpstr>
      <vt:lpstr>Objectives for LP-GBT</vt:lpstr>
      <vt:lpstr>User Signals</vt:lpstr>
      <vt:lpstr>User Bus Interface</vt:lpstr>
      <vt:lpstr>Possible pin assignment</vt:lpstr>
      <vt:lpstr>Pinout and suggested packaging</vt:lpstr>
      <vt:lpstr>Slow control functionality</vt:lpstr>
      <vt:lpstr>Timing distribution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Power GBT Preliminary Design Specification</dc:title>
  <dc:creator>Alessandro Marchioro</dc:creator>
  <cp:lastModifiedBy>Alessandro Marchioro</cp:lastModifiedBy>
  <cp:revision>36</cp:revision>
  <cp:lastPrinted>2011-10-27T13:42:51Z</cp:lastPrinted>
  <dcterms:created xsi:type="dcterms:W3CDTF">2011-10-14T06:58:27Z</dcterms:created>
  <dcterms:modified xsi:type="dcterms:W3CDTF">2011-11-06T15:01:25Z</dcterms:modified>
</cp:coreProperties>
</file>