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48" r:id="rId1"/>
    <p:sldMasterId id="2147483681" r:id="rId2"/>
  </p:sldMasterIdLst>
  <p:notesMasterIdLst>
    <p:notesMasterId r:id="rId18"/>
  </p:notesMasterIdLst>
  <p:sldIdLst>
    <p:sldId id="256" r:id="rId3"/>
    <p:sldId id="270" r:id="rId4"/>
    <p:sldId id="272" r:id="rId5"/>
    <p:sldId id="259" r:id="rId6"/>
    <p:sldId id="260" r:id="rId7"/>
    <p:sldId id="283" r:id="rId8"/>
    <p:sldId id="281" r:id="rId9"/>
    <p:sldId id="273" r:id="rId10"/>
    <p:sldId id="274" r:id="rId11"/>
    <p:sldId id="282" r:id="rId12"/>
    <p:sldId id="278" r:id="rId13"/>
    <p:sldId id="277" r:id="rId14"/>
    <p:sldId id="276" r:id="rId15"/>
    <p:sldId id="284" r:id="rId16"/>
    <p:sldId id="285" r:id="rId17"/>
  </p:sldIdLst>
  <p:sldSz cx="9144000" cy="6858000" type="overhead"/>
  <p:notesSz cx="7099300" cy="10234613"/>
  <p:defaultTextStyle>
    <a:defPPr>
      <a:defRPr lang="en-US"/>
    </a:defPPr>
    <a:lvl1pPr algn="l" rtl="0" eaLnBrk="0" fontAlgn="base" hangingPunct="0">
      <a:spcBef>
        <a:spcPct val="0"/>
      </a:spcBef>
      <a:spcAft>
        <a:spcPct val="0"/>
      </a:spcAft>
      <a:defRPr kern="1200">
        <a:solidFill>
          <a:schemeClr val="tx1"/>
        </a:solidFill>
        <a:latin typeface="Arial" charset="0"/>
        <a:ea typeface="ＭＳ Ｐゴシック" charset="0"/>
        <a:cs typeface="ＭＳ Ｐゴシック" charset="0"/>
      </a:defRPr>
    </a:lvl1pPr>
    <a:lvl2pPr marL="457200" algn="l" rtl="0" eaLnBrk="0" fontAlgn="base" hangingPunct="0">
      <a:spcBef>
        <a:spcPct val="0"/>
      </a:spcBef>
      <a:spcAft>
        <a:spcPct val="0"/>
      </a:spcAft>
      <a:defRPr kern="1200">
        <a:solidFill>
          <a:schemeClr val="tx1"/>
        </a:solidFill>
        <a:latin typeface="Arial" charset="0"/>
        <a:ea typeface="ＭＳ Ｐゴシック" charset="0"/>
        <a:cs typeface="ＭＳ Ｐゴシック" charset="0"/>
      </a:defRPr>
    </a:lvl2pPr>
    <a:lvl3pPr marL="914400" algn="l" rtl="0" eaLnBrk="0" fontAlgn="base" hangingPunct="0">
      <a:spcBef>
        <a:spcPct val="0"/>
      </a:spcBef>
      <a:spcAft>
        <a:spcPct val="0"/>
      </a:spcAft>
      <a:defRPr kern="1200">
        <a:solidFill>
          <a:schemeClr val="tx1"/>
        </a:solidFill>
        <a:latin typeface="Arial" charset="0"/>
        <a:ea typeface="ＭＳ Ｐゴシック" charset="0"/>
        <a:cs typeface="ＭＳ Ｐゴシック" charset="0"/>
      </a:defRPr>
    </a:lvl3pPr>
    <a:lvl4pPr marL="1371600" algn="l" rtl="0" eaLnBrk="0" fontAlgn="base" hangingPunct="0">
      <a:spcBef>
        <a:spcPct val="0"/>
      </a:spcBef>
      <a:spcAft>
        <a:spcPct val="0"/>
      </a:spcAft>
      <a:defRPr kern="1200">
        <a:solidFill>
          <a:schemeClr val="tx1"/>
        </a:solidFill>
        <a:latin typeface="Arial" charset="0"/>
        <a:ea typeface="ＭＳ Ｐゴシック" charset="0"/>
        <a:cs typeface="ＭＳ Ｐゴシック" charset="0"/>
      </a:defRPr>
    </a:lvl4pPr>
    <a:lvl5pPr marL="1828800" algn="l" rtl="0" eaLnBrk="0" fontAlgn="base" hangingPunct="0">
      <a:spcBef>
        <a:spcPct val="0"/>
      </a:spcBef>
      <a:spcAft>
        <a:spcPct val="0"/>
      </a:spcAft>
      <a:defRPr kern="1200">
        <a:solidFill>
          <a:schemeClr val="tx1"/>
        </a:solidFill>
        <a:latin typeface="Arial" charset="0"/>
        <a:ea typeface="ＭＳ Ｐゴシック" charset="0"/>
        <a:cs typeface="ＭＳ Ｐゴシック" charset="0"/>
      </a:defRPr>
    </a:lvl5pPr>
    <a:lvl6pPr marL="2286000" algn="l" defTabSz="457200" rtl="0" eaLnBrk="1" latinLnBrk="0" hangingPunct="1">
      <a:defRPr kern="1200">
        <a:solidFill>
          <a:schemeClr val="tx1"/>
        </a:solidFill>
        <a:latin typeface="Arial" charset="0"/>
        <a:ea typeface="ＭＳ Ｐゴシック" charset="0"/>
        <a:cs typeface="ＭＳ Ｐゴシック" charset="0"/>
      </a:defRPr>
    </a:lvl6pPr>
    <a:lvl7pPr marL="2743200" algn="l" defTabSz="457200" rtl="0" eaLnBrk="1" latinLnBrk="0" hangingPunct="1">
      <a:defRPr kern="1200">
        <a:solidFill>
          <a:schemeClr val="tx1"/>
        </a:solidFill>
        <a:latin typeface="Arial" charset="0"/>
        <a:ea typeface="ＭＳ Ｐゴシック" charset="0"/>
        <a:cs typeface="ＭＳ Ｐゴシック" charset="0"/>
      </a:defRPr>
    </a:lvl7pPr>
    <a:lvl8pPr marL="3200400" algn="l" defTabSz="457200" rtl="0" eaLnBrk="1" latinLnBrk="0" hangingPunct="1">
      <a:defRPr kern="1200">
        <a:solidFill>
          <a:schemeClr val="tx1"/>
        </a:solidFill>
        <a:latin typeface="Arial" charset="0"/>
        <a:ea typeface="ＭＳ Ｐゴシック" charset="0"/>
        <a:cs typeface="ＭＳ Ｐゴシック" charset="0"/>
      </a:defRPr>
    </a:lvl8pPr>
    <a:lvl9pPr marL="3657600" algn="l" defTabSz="457200" rtl="0" eaLnBrk="1" latinLnBrk="0" hangingPunct="1">
      <a:defRPr kern="1200">
        <a:solidFill>
          <a:schemeClr val="tx1"/>
        </a:solidFill>
        <a:latin typeface="Arial"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00"/>
    <a:srgbClr val="FFFF00"/>
    <a:srgbClr val="184B81"/>
    <a:srgbClr val="FF3300"/>
    <a:srgbClr val="2F8B20"/>
    <a:srgbClr val="FFCC66"/>
    <a:srgbClr val="0000F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8513" autoAdjust="0"/>
  </p:normalViewPr>
  <p:slideViewPr>
    <p:cSldViewPr>
      <p:cViewPr varScale="1">
        <p:scale>
          <a:sx n="84" d="100"/>
          <a:sy n="84" d="100"/>
        </p:scale>
        <p:origin x="-600"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90" d="100"/>
        <a:sy n="90" d="100"/>
      </p:scale>
      <p:origin x="0" y="0"/>
    </p:cViewPr>
  </p:sorterViewPr>
  <p:notesViewPr>
    <p:cSldViewPr>
      <p:cViewPr varScale="1">
        <p:scale>
          <a:sx n="63" d="100"/>
          <a:sy n="63" d="100"/>
        </p:scale>
        <p:origin x="-2796" y="-126"/>
      </p:cViewPr>
      <p:guideLst>
        <p:guide orient="horz" pos="3224"/>
        <p:guide pos="2236"/>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notesMaster" Target="notesMasters/notesMaster1.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7346" name="Rectangle 1026"/>
          <p:cNvSpPr>
            <a:spLocks noGrp="1" noChangeArrowheads="1"/>
          </p:cNvSpPr>
          <p:nvPr>
            <p:ph type="hdr" sz="quarter"/>
          </p:nvPr>
        </p:nvSpPr>
        <p:spPr bwMode="auto">
          <a:xfrm>
            <a:off x="0" y="0"/>
            <a:ext cx="3076575" cy="51117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defRPr sz="1300">
                <a:latin typeface="Helvetica" pitchFamily="32" charset="0"/>
                <a:ea typeface="+mn-ea"/>
                <a:cs typeface="+mn-cs"/>
              </a:defRPr>
            </a:lvl1pPr>
          </a:lstStyle>
          <a:p>
            <a:pPr>
              <a:defRPr/>
            </a:pPr>
            <a:endParaRPr lang="en-US"/>
          </a:p>
        </p:txBody>
      </p:sp>
      <p:sp>
        <p:nvSpPr>
          <p:cNvPr id="57347" name="Rectangle 1027"/>
          <p:cNvSpPr>
            <a:spLocks noGrp="1" noChangeArrowheads="1"/>
          </p:cNvSpPr>
          <p:nvPr>
            <p:ph type="dt" idx="1"/>
          </p:nvPr>
        </p:nvSpPr>
        <p:spPr bwMode="auto">
          <a:xfrm>
            <a:off x="4022725" y="0"/>
            <a:ext cx="3076575" cy="51117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a:defRPr sz="1300">
                <a:latin typeface="Helvetica" pitchFamily="32" charset="0"/>
                <a:ea typeface="+mn-ea"/>
                <a:cs typeface="+mn-cs"/>
              </a:defRPr>
            </a:lvl1pPr>
          </a:lstStyle>
          <a:p>
            <a:pPr>
              <a:defRPr/>
            </a:pPr>
            <a:endParaRPr lang="en-US"/>
          </a:p>
        </p:txBody>
      </p:sp>
      <p:sp>
        <p:nvSpPr>
          <p:cNvPr id="24580" name="Rectangle 1028"/>
          <p:cNvSpPr>
            <a:spLocks noGrp="1" noRot="1" noChangeAspect="1" noChangeArrowheads="1" noTextEdit="1"/>
          </p:cNvSpPr>
          <p:nvPr>
            <p:ph type="sldImg" idx="2"/>
          </p:nvPr>
        </p:nvSpPr>
        <p:spPr bwMode="auto">
          <a:xfrm>
            <a:off x="990600" y="768350"/>
            <a:ext cx="5118100" cy="383857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57349" name="Rectangle 1029"/>
          <p:cNvSpPr>
            <a:spLocks noGrp="1" noChangeArrowheads="1"/>
          </p:cNvSpPr>
          <p:nvPr>
            <p:ph type="body" sz="quarter" idx="3"/>
          </p:nvPr>
        </p:nvSpPr>
        <p:spPr bwMode="auto">
          <a:xfrm>
            <a:off x="946150" y="4862513"/>
            <a:ext cx="5207000" cy="4603750"/>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7350" name="Rectangle 1030"/>
          <p:cNvSpPr>
            <a:spLocks noGrp="1" noChangeArrowheads="1"/>
          </p:cNvSpPr>
          <p:nvPr>
            <p:ph type="ftr" sz="quarter" idx="4"/>
          </p:nvPr>
        </p:nvSpPr>
        <p:spPr bwMode="auto">
          <a:xfrm>
            <a:off x="0" y="9723438"/>
            <a:ext cx="3076575" cy="51117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defRPr sz="1300">
                <a:latin typeface="Helvetica" pitchFamily="32" charset="0"/>
                <a:ea typeface="+mn-ea"/>
                <a:cs typeface="+mn-cs"/>
              </a:defRPr>
            </a:lvl1pPr>
          </a:lstStyle>
          <a:p>
            <a:pPr>
              <a:defRPr/>
            </a:pPr>
            <a:endParaRPr lang="en-US"/>
          </a:p>
        </p:txBody>
      </p:sp>
      <p:sp>
        <p:nvSpPr>
          <p:cNvPr id="57351" name="Rectangle 1031"/>
          <p:cNvSpPr>
            <a:spLocks noGrp="1" noChangeArrowheads="1"/>
          </p:cNvSpPr>
          <p:nvPr>
            <p:ph type="sldNum" sz="quarter" idx="5"/>
          </p:nvPr>
        </p:nvSpPr>
        <p:spPr bwMode="auto">
          <a:xfrm>
            <a:off x="4022725" y="9723438"/>
            <a:ext cx="3076575" cy="51117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a:defRPr sz="1300" smtClean="0">
                <a:latin typeface="Helvetica" charset="0"/>
                <a:cs typeface="+mn-cs"/>
              </a:defRPr>
            </a:lvl1pPr>
          </a:lstStyle>
          <a:p>
            <a:pPr>
              <a:defRPr/>
            </a:pPr>
            <a:fld id="{43C20120-04E8-1244-9226-7B3BAADC0952}" type="slidenum">
              <a:rPr lang="en-US"/>
              <a:pPr>
                <a:defRPr/>
              </a:pPr>
              <a:t>‹#›</a:t>
            </a:fld>
            <a:endParaRPr lang="en-US"/>
          </a:p>
        </p:txBody>
      </p:sp>
    </p:spTree>
    <p:extLst>
      <p:ext uri="{BB962C8B-B14F-4D97-AF65-F5344CB8AC3E}">
        <p14:creationId xmlns:p14="http://schemas.microsoft.com/office/powerpoint/2010/main" val="73056873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pitchFamily="18"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Times" pitchFamily="18"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Times" pitchFamily="18"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Times" pitchFamily="18"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Times" pitchFamily="18"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103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668E8EA3-9D62-9A41-8CB3-B2DBB5DED6B3}" type="slidenum">
              <a:rPr lang="en-US" sz="1300">
                <a:latin typeface="Helvetica" charset="0"/>
              </a:rPr>
              <a:pPr/>
              <a:t>1</a:t>
            </a:fld>
            <a:endParaRPr lang="en-US" sz="1300">
              <a:latin typeface="Helvetica" charset="0"/>
            </a:endParaRPr>
          </a:p>
        </p:txBody>
      </p:sp>
      <p:sp>
        <p:nvSpPr>
          <p:cNvPr id="26626" name="Rectangle 2"/>
          <p:cNvSpPr>
            <a:spLocks noGrp="1" noRot="1" noChangeAspect="1" noChangeArrowheads="1" noTextEdit="1"/>
          </p:cNvSpPr>
          <p:nvPr>
            <p:ph type="sldImg"/>
          </p:nvPr>
        </p:nvSpPr>
        <p:spPr>
          <a:ln/>
        </p:spPr>
      </p:sp>
      <p:sp>
        <p:nvSpPr>
          <p:cNvPr id="2662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515062978"/>
      </p:ext>
    </p:extLst>
  </p:cSld>
  <p:clrMapOvr>
    <a:masterClrMapping/>
  </p:clrMapOvr>
  <p:transition xmlns:p14="http://schemas.microsoft.com/office/powerpoint/2010/mai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492117858"/>
      </p:ext>
    </p:extLst>
  </p:cSld>
  <p:clrMapOvr>
    <a:masterClrMapping/>
  </p:clrMapOvr>
  <p:transition xmlns:p14="http://schemas.microsoft.com/office/powerpoint/2010/mai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9" y="609600"/>
            <a:ext cx="5688623"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644842990"/>
      </p:ext>
    </p:extLst>
  </p:cSld>
  <p:clrMapOvr>
    <a:masterClrMapping/>
  </p:clrMapOvr>
  <p:transition xmlns:p14="http://schemas.microsoft.com/office/powerpoint/2010/mai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34"/>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C03C8E8E-A263-4949-A295-5A9A454218B5}" type="datetimeFigureOut">
              <a:rPr lang="en-US"/>
              <a:pPr>
                <a:defRPr/>
              </a:pPr>
              <a:t>11/8/11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72D86F6-13AF-364D-91F6-448C5BEA5685}" type="slidenum">
              <a:rPr lang="en-US"/>
              <a:pPr>
                <a:defRPr/>
              </a:pPr>
              <a:t>‹#›</a:t>
            </a:fld>
            <a:endParaRPr lang="en-US"/>
          </a:p>
        </p:txBody>
      </p:sp>
    </p:spTree>
    <p:extLst>
      <p:ext uri="{BB962C8B-B14F-4D97-AF65-F5344CB8AC3E}">
        <p14:creationId xmlns:p14="http://schemas.microsoft.com/office/powerpoint/2010/main" val="3429696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2051FFF2-85BA-CD43-AC24-DFA6873B8A60}" type="datetimeFigureOut">
              <a:rPr lang="en-US"/>
              <a:pPr>
                <a:defRPr/>
              </a:pPr>
              <a:t>11/8/11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A5B10D5-439C-104F-87F7-C98237542DFC}" type="slidenum">
              <a:rPr lang="en-US"/>
              <a:pPr>
                <a:defRPr/>
              </a:pPr>
              <a:t>‹#›</a:t>
            </a:fld>
            <a:endParaRPr lang="en-US"/>
          </a:p>
        </p:txBody>
      </p:sp>
    </p:spTree>
    <p:extLst>
      <p:ext uri="{BB962C8B-B14F-4D97-AF65-F5344CB8AC3E}">
        <p14:creationId xmlns:p14="http://schemas.microsoft.com/office/powerpoint/2010/main" val="26027595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35" y="4406909"/>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435"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E3E8E50F-8799-4B48-9ABE-598F4D3A9DE0}" type="datetimeFigureOut">
              <a:rPr lang="en-US"/>
              <a:pPr>
                <a:defRPr/>
              </a:pPr>
              <a:t>11/8/11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4CACD1D-962D-2D48-9BF8-4300ED22C047}" type="slidenum">
              <a:rPr lang="en-US"/>
              <a:pPr>
                <a:defRPr/>
              </a:pPr>
              <a:t>‹#›</a:t>
            </a:fld>
            <a:endParaRPr lang="en-US"/>
          </a:p>
        </p:txBody>
      </p:sp>
    </p:spTree>
    <p:extLst>
      <p:ext uri="{BB962C8B-B14F-4D97-AF65-F5344CB8AC3E}">
        <p14:creationId xmlns:p14="http://schemas.microsoft.com/office/powerpoint/2010/main" val="18934513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3" y="1600206"/>
            <a:ext cx="4044462"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2338" y="1600206"/>
            <a:ext cx="4044462"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FEF58065-0AD6-6741-9FB1-AACD662AEB5F}" type="datetimeFigureOut">
              <a:rPr lang="en-US"/>
              <a:pPr>
                <a:defRPr/>
              </a:pPr>
              <a:t>11/8/11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A4D11DC-B274-5247-94DC-D81C7EBDB31F}" type="slidenum">
              <a:rPr lang="en-US"/>
              <a:pPr>
                <a:defRPr/>
              </a:pPr>
              <a:t>‹#›</a:t>
            </a:fld>
            <a:endParaRPr lang="en-US"/>
          </a:p>
        </p:txBody>
      </p:sp>
    </p:spTree>
    <p:extLst>
      <p:ext uri="{BB962C8B-B14F-4D97-AF65-F5344CB8AC3E}">
        <p14:creationId xmlns:p14="http://schemas.microsoft.com/office/powerpoint/2010/main" val="31343434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066"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06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274" y="1535113"/>
            <a:ext cx="4041531"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274" y="2174875"/>
            <a:ext cx="4041531"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BDECB4EB-CEC8-D14F-BC89-2349F0DEE37D}" type="datetimeFigureOut">
              <a:rPr lang="en-US"/>
              <a:pPr>
                <a:defRPr/>
              </a:pPr>
              <a:t>11/8/11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4F5B985-A4F5-8F43-8563-463C813E8628}" type="slidenum">
              <a:rPr lang="en-US"/>
              <a:pPr>
                <a:defRPr/>
              </a:pPr>
              <a:t>‹#›</a:t>
            </a:fld>
            <a:endParaRPr lang="en-US"/>
          </a:p>
        </p:txBody>
      </p:sp>
    </p:spTree>
    <p:extLst>
      <p:ext uri="{BB962C8B-B14F-4D97-AF65-F5344CB8AC3E}">
        <p14:creationId xmlns:p14="http://schemas.microsoft.com/office/powerpoint/2010/main" val="373219858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DC81693-B931-BC4B-9B12-9DF35C4831C8}" type="datetimeFigureOut">
              <a:rPr lang="en-US"/>
              <a:pPr>
                <a:defRPr/>
              </a:pPr>
              <a:t>11/8/11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D7F8624B-395E-C946-BFB9-C5798D31EC73}" type="slidenum">
              <a:rPr lang="en-US"/>
              <a:pPr>
                <a:defRPr/>
              </a:pPr>
              <a:t>‹#›</a:t>
            </a:fld>
            <a:endParaRPr lang="en-US"/>
          </a:p>
        </p:txBody>
      </p:sp>
    </p:spTree>
    <p:extLst>
      <p:ext uri="{BB962C8B-B14F-4D97-AF65-F5344CB8AC3E}">
        <p14:creationId xmlns:p14="http://schemas.microsoft.com/office/powerpoint/2010/main" val="310409530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A0CDAC8C-AA34-1243-9A22-D1509FEACCB0}" type="datetimeFigureOut">
              <a:rPr lang="en-US"/>
              <a:pPr>
                <a:defRPr/>
              </a:pPr>
              <a:t>11/8/11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728D0246-496F-D149-B90F-A47CAF7B254E}" type="slidenum">
              <a:rPr lang="en-US"/>
              <a:pPr>
                <a:defRPr/>
              </a:pPr>
              <a:t>‹#›</a:t>
            </a:fld>
            <a:endParaRPr lang="en-US"/>
          </a:p>
        </p:txBody>
      </p:sp>
    </p:spTree>
    <p:extLst>
      <p:ext uri="{BB962C8B-B14F-4D97-AF65-F5344CB8AC3E}">
        <p14:creationId xmlns:p14="http://schemas.microsoft.com/office/powerpoint/2010/main" val="82652180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4" y="273050"/>
            <a:ext cx="3008435"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538" y="273059"/>
            <a:ext cx="511126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4" y="1435103"/>
            <a:ext cx="3008435"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AC04B28-4A01-784E-8DB0-EE9B494144CC}" type="datetimeFigureOut">
              <a:rPr lang="en-US"/>
              <a:pPr>
                <a:defRPr/>
              </a:pPr>
              <a:t>11/8/11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798A0D1-E4E1-5A45-9AAD-A96EAD3AAA6B}" type="slidenum">
              <a:rPr lang="en-US"/>
              <a:pPr>
                <a:defRPr/>
              </a:pPr>
              <a:t>‹#›</a:t>
            </a:fld>
            <a:endParaRPr lang="en-US"/>
          </a:p>
        </p:txBody>
      </p:sp>
    </p:spTree>
    <p:extLst>
      <p:ext uri="{BB962C8B-B14F-4D97-AF65-F5344CB8AC3E}">
        <p14:creationId xmlns:p14="http://schemas.microsoft.com/office/powerpoint/2010/main" val="2171395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2252382904"/>
      </p:ext>
    </p:extLst>
  </p:cSld>
  <p:clrMapOvr>
    <a:masterClrMapping/>
  </p:clrMapOvr>
  <p:transition xmlns:p14="http://schemas.microsoft.com/office/powerpoint/2010/mai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166"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166"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166"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D14C3F9-42F6-1D4F-8F2B-8DF834B2F625}" type="datetimeFigureOut">
              <a:rPr lang="en-US"/>
              <a:pPr>
                <a:defRPr/>
              </a:pPr>
              <a:t>11/8/11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ED472974-1435-6147-872A-241E27EA485F}" type="slidenum">
              <a:rPr lang="en-US"/>
              <a:pPr>
                <a:defRPr/>
              </a:pPr>
              <a:t>‹#›</a:t>
            </a:fld>
            <a:endParaRPr lang="en-US"/>
          </a:p>
        </p:txBody>
      </p:sp>
    </p:spTree>
    <p:extLst>
      <p:ext uri="{BB962C8B-B14F-4D97-AF65-F5344CB8AC3E}">
        <p14:creationId xmlns:p14="http://schemas.microsoft.com/office/powerpoint/2010/main" val="345096104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2F2F4052-F4E1-EB4F-AE2A-51ADC653335C}" type="datetimeFigureOut">
              <a:rPr lang="en-US"/>
              <a:pPr>
                <a:defRPr/>
              </a:pPr>
              <a:t>11/8/11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364EE58-3307-3E4A-AA34-CFC58EB6C496}" type="slidenum">
              <a:rPr lang="en-US"/>
              <a:pPr>
                <a:defRPr/>
              </a:pPr>
              <a:t>‹#›</a:t>
            </a:fld>
            <a:endParaRPr lang="en-US"/>
          </a:p>
        </p:txBody>
      </p:sp>
    </p:spTree>
    <p:extLst>
      <p:ext uri="{BB962C8B-B14F-4D97-AF65-F5344CB8AC3E}">
        <p14:creationId xmlns:p14="http://schemas.microsoft.com/office/powerpoint/2010/main" val="11147802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7"/>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4" y="274647"/>
            <a:ext cx="6031523"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D00DE80-35B5-3647-9C8F-8B345521C9D0}" type="datetimeFigureOut">
              <a:rPr lang="en-US"/>
              <a:pPr>
                <a:defRPr/>
              </a:pPr>
              <a:t>11/8/11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E11A997-FADE-6E49-8474-7D1079DF24C6}" type="slidenum">
              <a:rPr lang="en-US"/>
              <a:pPr>
                <a:defRPr/>
              </a:pPr>
              <a:t>‹#›</a:t>
            </a:fld>
            <a:endParaRPr lang="en-US"/>
          </a:p>
        </p:txBody>
      </p:sp>
    </p:spTree>
    <p:extLst>
      <p:ext uri="{BB962C8B-B14F-4D97-AF65-F5344CB8AC3E}">
        <p14:creationId xmlns:p14="http://schemas.microsoft.com/office/powerpoint/2010/main" val="3320287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35" y="4406917"/>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435"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2214938476"/>
      </p:ext>
    </p:extLst>
  </p:cSld>
  <p:clrMapOvr>
    <a:masterClrMapping/>
  </p:clrMapOvr>
  <p:transition xmlns:p14="http://schemas.microsoft.com/office/powerpoint/2010/mai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3" y="1981200"/>
            <a:ext cx="3815862"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2338" y="1981200"/>
            <a:ext cx="3815862"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2932473871"/>
      </p:ext>
    </p:extLst>
  </p:cSld>
  <p:clrMapOvr>
    <a:masterClrMapping/>
  </p:clrMapOvr>
  <p:transition xmlns:p14="http://schemas.microsoft.com/office/powerpoint/2010/mai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066"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06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278" y="1535113"/>
            <a:ext cx="4041531"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278" y="2174875"/>
            <a:ext cx="4041531"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498339944"/>
      </p:ext>
    </p:extLst>
  </p:cSld>
  <p:clrMapOvr>
    <a:masterClrMapping/>
  </p:clrMapOvr>
  <p:transition xmlns:p14="http://schemas.microsoft.com/office/powerpoint/2010/mai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780888356"/>
      </p:ext>
    </p:extLst>
  </p:cSld>
  <p:clrMapOvr>
    <a:masterClrMapping/>
  </p:clrMapOvr>
  <p:transition xmlns:p14="http://schemas.microsoft.com/office/powerpoint/2010/mai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1619096671"/>
      </p:ext>
    </p:extLst>
  </p:cSld>
  <p:clrMapOvr>
    <a:masterClrMapping/>
  </p:clrMapOvr>
  <p:transition xmlns:p14="http://schemas.microsoft.com/office/powerpoint/2010/mai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7" y="273050"/>
            <a:ext cx="3008435"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538" y="273067"/>
            <a:ext cx="511126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7" y="1435103"/>
            <a:ext cx="3008435"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2281552284"/>
      </p:ext>
    </p:extLst>
  </p:cSld>
  <p:clrMapOvr>
    <a:masterClrMapping/>
  </p:clrMapOvr>
  <p:transition xmlns:p14="http://schemas.microsoft.com/office/powerpoint/2010/mai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166"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166"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166"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3365558742"/>
      </p:ext>
    </p:extLst>
  </p:cSld>
  <p:clrMapOvr>
    <a:masterClrMapping/>
  </p:clrMapOvr>
  <p:transition xmlns:p14="http://schemas.microsoft.com/office/powerpoint/2010/mai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9" name="Rectangle 5"/>
          <p:cNvSpPr>
            <a:spLocks noGrp="1" noChangeArrowheads="1"/>
          </p:cNvSpPr>
          <p:nvPr>
            <p:ph type="ftr" sz="quarter" idx="3"/>
          </p:nvPr>
        </p:nvSpPr>
        <p:spPr bwMode="auto">
          <a:xfrm>
            <a:off x="492125" y="6248400"/>
            <a:ext cx="7737475"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mn-lt"/>
                <a:ea typeface="+mn-ea"/>
                <a:cs typeface="+mn-cs"/>
              </a:defRPr>
            </a:lvl1pPr>
          </a:lstStyle>
          <a:p>
            <a:pPr>
              <a:defRPr/>
            </a:pPr>
            <a:endParaRPr lang="en-US"/>
          </a:p>
        </p:txBody>
      </p:sp>
      <p:sp>
        <p:nvSpPr>
          <p:cNvPr id="2" name="Line 7"/>
          <p:cNvSpPr>
            <a:spLocks noChangeShapeType="1"/>
          </p:cNvSpPr>
          <p:nvPr/>
        </p:nvSpPr>
        <p:spPr bwMode="auto">
          <a:xfrm>
            <a:off x="141288" y="6553200"/>
            <a:ext cx="886142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32" name="Text Box 8"/>
          <p:cNvSpPr txBox="1">
            <a:spLocks noChangeArrowheads="1"/>
          </p:cNvSpPr>
          <p:nvPr/>
        </p:nvSpPr>
        <p:spPr bwMode="auto">
          <a:xfrm>
            <a:off x="211138" y="6553200"/>
            <a:ext cx="8932862" cy="261610"/>
          </a:xfrm>
          <a:prstGeom prst="rect">
            <a:avLst/>
          </a:prstGeom>
          <a:noFill/>
          <a:ln w="9525">
            <a:noFill/>
            <a:miter lim="800000"/>
            <a:headEnd/>
            <a:tailEnd/>
          </a:ln>
          <a:effectLst/>
        </p:spPr>
        <p:txBody>
          <a:bodyPr>
            <a:spAutoFit/>
          </a:bodyPr>
          <a:lstStyle>
            <a:lvl1pPr>
              <a:defRPr>
                <a:solidFill>
                  <a:schemeClr val="tx1"/>
                </a:solidFill>
                <a:latin typeface="Arial" charset="0"/>
                <a:ea typeface="ＭＳ Ｐゴシック" charset="0"/>
              </a:defRPr>
            </a:lvl1pPr>
            <a:lvl2pPr marL="742950" indent="-285750">
              <a:defRPr>
                <a:solidFill>
                  <a:schemeClr val="tx1"/>
                </a:solidFill>
                <a:latin typeface="Arial" charset="0"/>
                <a:ea typeface="ＭＳ Ｐゴシック" charset="0"/>
              </a:defRPr>
            </a:lvl2pPr>
            <a:lvl3pPr marL="1143000" indent="-228600">
              <a:defRPr>
                <a:solidFill>
                  <a:schemeClr val="tx1"/>
                </a:solidFill>
                <a:latin typeface="Arial" charset="0"/>
                <a:ea typeface="ＭＳ Ｐゴシック" charset="0"/>
              </a:defRPr>
            </a:lvl3pPr>
            <a:lvl4pPr marL="1600200" indent="-228600">
              <a:defRPr>
                <a:solidFill>
                  <a:schemeClr val="tx1"/>
                </a:solidFill>
                <a:latin typeface="Arial" charset="0"/>
                <a:ea typeface="ＭＳ Ｐゴシック" charset="0"/>
              </a:defRPr>
            </a:lvl4pPr>
            <a:lvl5pPr marL="2057400" indent="-22860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defRPr/>
            </a:pPr>
            <a:r>
              <a:rPr lang="en-GB" sz="1100" i="1" dirty="0" smtClean="0">
                <a:solidFill>
                  <a:srgbClr val="184B81"/>
                </a:solidFill>
                <a:latin typeface="Helvetica" charset="0"/>
                <a:cs typeface="+mn-cs"/>
              </a:rPr>
              <a:t> J. Varela, LIP Lisbon                                    </a:t>
            </a:r>
            <a:r>
              <a:rPr lang="en-US" sz="1100" dirty="0" smtClean="0">
                <a:solidFill>
                  <a:srgbClr val="184B81"/>
                </a:solidFill>
              </a:rPr>
              <a:t>Report from the Calorimeter Trigger Review                                                                             </a:t>
            </a:r>
            <a:fld id="{7AC7E658-E5C1-BA4F-9D50-15B389C132BD}" type="slidenum">
              <a:rPr lang="en-US" sz="1100" i="1" smtClean="0">
                <a:solidFill>
                  <a:srgbClr val="184B81"/>
                </a:solidFill>
                <a:latin typeface="Helvetica" charset="0"/>
                <a:cs typeface="+mn-cs"/>
              </a:rPr>
              <a:pPr>
                <a:defRPr/>
              </a:pPr>
              <a:t>‹#›</a:t>
            </a:fld>
            <a:endParaRPr lang="en-GB" sz="1100" i="1" dirty="0" smtClean="0">
              <a:solidFill>
                <a:srgbClr val="184B81"/>
              </a:solidFill>
              <a:latin typeface="Helvetica" charset="0"/>
              <a:cs typeface="+mn-cs"/>
            </a:endParaRPr>
          </a:p>
        </p:txBody>
      </p:sp>
      <p:pic>
        <p:nvPicPr>
          <p:cNvPr id="1031" name="Picture 9"/>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61925" y="119063"/>
            <a:ext cx="86868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747" r:id="rId1"/>
    <p:sldLayoutId id="2147484726" r:id="rId2"/>
    <p:sldLayoutId id="2147484727" r:id="rId3"/>
    <p:sldLayoutId id="2147484728" r:id="rId4"/>
    <p:sldLayoutId id="2147484729" r:id="rId5"/>
    <p:sldLayoutId id="2147484730" r:id="rId6"/>
    <p:sldLayoutId id="2147484731" r:id="rId7"/>
    <p:sldLayoutId id="2147484732" r:id="rId8"/>
    <p:sldLayoutId id="2147484733" r:id="rId9"/>
    <p:sldLayoutId id="2147484734" r:id="rId10"/>
    <p:sldLayoutId id="2147484735" r:id="rId11"/>
  </p:sldLayoutIdLst>
  <p:transition xmlns:p14="http://schemas.microsoft.com/office/powerpoint/2010/main"/>
  <p:txStyles>
    <p:titleStyle>
      <a:lvl1pPr algn="ctr" rtl="0" eaLnBrk="0" fontAlgn="base" hangingPunct="0">
        <a:spcBef>
          <a:spcPct val="0"/>
        </a:spcBef>
        <a:spcAft>
          <a:spcPct val="0"/>
        </a:spcAft>
        <a:defRPr sz="2800" b="1">
          <a:solidFill>
            <a:srgbClr val="002060"/>
          </a:solidFill>
          <a:effectLst>
            <a:outerShdw blurRad="38100" dist="38100" dir="2700000" algn="tl">
              <a:srgbClr val="000000">
                <a:alpha val="43137"/>
              </a:srgbClr>
            </a:outerShdw>
          </a:effectLst>
          <a:latin typeface="Verdana" pitchFamily="34" charset="0"/>
          <a:ea typeface="ＭＳ Ｐゴシック" charset="0"/>
          <a:cs typeface="ＭＳ Ｐゴシック" charset="0"/>
        </a:defRPr>
      </a:lvl1pPr>
      <a:lvl2pPr algn="ctr" rtl="0" eaLnBrk="0" fontAlgn="base" hangingPunct="0">
        <a:spcBef>
          <a:spcPct val="0"/>
        </a:spcBef>
        <a:spcAft>
          <a:spcPct val="0"/>
        </a:spcAft>
        <a:defRPr sz="2800" b="1">
          <a:solidFill>
            <a:srgbClr val="002060"/>
          </a:solidFill>
          <a:latin typeface="Verdana" pitchFamily="34" charset="0"/>
          <a:ea typeface="ＭＳ Ｐゴシック" charset="0"/>
          <a:cs typeface="ＭＳ Ｐゴシック" charset="0"/>
        </a:defRPr>
      </a:lvl2pPr>
      <a:lvl3pPr algn="ctr" rtl="0" eaLnBrk="0" fontAlgn="base" hangingPunct="0">
        <a:spcBef>
          <a:spcPct val="0"/>
        </a:spcBef>
        <a:spcAft>
          <a:spcPct val="0"/>
        </a:spcAft>
        <a:defRPr sz="2800" b="1">
          <a:solidFill>
            <a:srgbClr val="002060"/>
          </a:solidFill>
          <a:latin typeface="Verdana" pitchFamily="34" charset="0"/>
          <a:ea typeface="ＭＳ Ｐゴシック" charset="0"/>
          <a:cs typeface="ＭＳ Ｐゴシック" charset="0"/>
        </a:defRPr>
      </a:lvl3pPr>
      <a:lvl4pPr algn="ctr" rtl="0" eaLnBrk="0" fontAlgn="base" hangingPunct="0">
        <a:spcBef>
          <a:spcPct val="0"/>
        </a:spcBef>
        <a:spcAft>
          <a:spcPct val="0"/>
        </a:spcAft>
        <a:defRPr sz="2800" b="1">
          <a:solidFill>
            <a:srgbClr val="002060"/>
          </a:solidFill>
          <a:latin typeface="Verdana" pitchFamily="34" charset="0"/>
          <a:ea typeface="ＭＳ Ｐゴシック" charset="0"/>
          <a:cs typeface="ＭＳ Ｐゴシック" charset="0"/>
        </a:defRPr>
      </a:lvl4pPr>
      <a:lvl5pPr algn="ctr" rtl="0" eaLnBrk="0" fontAlgn="base" hangingPunct="0">
        <a:spcBef>
          <a:spcPct val="0"/>
        </a:spcBef>
        <a:spcAft>
          <a:spcPct val="0"/>
        </a:spcAft>
        <a:defRPr sz="2800" b="1">
          <a:solidFill>
            <a:srgbClr val="002060"/>
          </a:solidFill>
          <a:latin typeface="Verdana" pitchFamily="34" charset="0"/>
          <a:ea typeface="ＭＳ Ｐゴシック" charset="0"/>
          <a:cs typeface="ＭＳ Ｐゴシック" charset="0"/>
        </a:defRPr>
      </a:lvl5pPr>
      <a:lvl6pPr marL="457200" algn="ctr" rtl="0" eaLnBrk="0" fontAlgn="base" hangingPunct="0">
        <a:spcBef>
          <a:spcPct val="0"/>
        </a:spcBef>
        <a:spcAft>
          <a:spcPct val="0"/>
        </a:spcAft>
        <a:defRPr sz="4400">
          <a:solidFill>
            <a:schemeClr val="tx2"/>
          </a:solidFill>
          <a:latin typeface="Times" pitchFamily="18" charset="0"/>
        </a:defRPr>
      </a:lvl6pPr>
      <a:lvl7pPr marL="914400" algn="ctr" rtl="0" eaLnBrk="0" fontAlgn="base" hangingPunct="0">
        <a:spcBef>
          <a:spcPct val="0"/>
        </a:spcBef>
        <a:spcAft>
          <a:spcPct val="0"/>
        </a:spcAft>
        <a:defRPr sz="4400">
          <a:solidFill>
            <a:schemeClr val="tx2"/>
          </a:solidFill>
          <a:latin typeface="Times" pitchFamily="18" charset="0"/>
        </a:defRPr>
      </a:lvl7pPr>
      <a:lvl8pPr marL="1371600" algn="ctr" rtl="0" eaLnBrk="0" fontAlgn="base" hangingPunct="0">
        <a:spcBef>
          <a:spcPct val="0"/>
        </a:spcBef>
        <a:spcAft>
          <a:spcPct val="0"/>
        </a:spcAft>
        <a:defRPr sz="4400">
          <a:solidFill>
            <a:schemeClr val="tx2"/>
          </a:solidFill>
          <a:latin typeface="Times" pitchFamily="18" charset="0"/>
        </a:defRPr>
      </a:lvl8pPr>
      <a:lvl9pPr marL="1828800" algn="ctr" rtl="0" eaLnBrk="0" fontAlgn="base" hangingPunct="0">
        <a:spcBef>
          <a:spcPct val="0"/>
        </a:spcBef>
        <a:spcAft>
          <a:spcPct val="0"/>
        </a:spcAft>
        <a:defRPr sz="4400">
          <a:solidFill>
            <a:schemeClr val="tx2"/>
          </a:solidFill>
          <a:latin typeface="Times"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229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229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cs typeface="+mn-cs"/>
              </a:defRPr>
            </a:lvl1pPr>
          </a:lstStyle>
          <a:p>
            <a:pPr>
              <a:defRPr/>
            </a:pPr>
            <a:fld id="{E4C862F4-CF94-AE46-9F78-4718A364A27F}" type="datetimeFigureOut">
              <a:rPr lang="en-US"/>
              <a:pPr>
                <a:defRPr/>
              </a:pPr>
              <a:t>11/8/11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Arial" charset="0"/>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cs typeface="+mn-cs"/>
              </a:defRPr>
            </a:lvl1pPr>
          </a:lstStyle>
          <a:p>
            <a:pPr>
              <a:defRPr/>
            </a:pPr>
            <a:fld id="{CC04A0AB-E36D-0D47-8484-9165D832FF78}"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736" r:id="rId1"/>
    <p:sldLayoutId id="2147484737" r:id="rId2"/>
    <p:sldLayoutId id="2147484738" r:id="rId3"/>
    <p:sldLayoutId id="2147484739" r:id="rId4"/>
    <p:sldLayoutId id="2147484740" r:id="rId5"/>
    <p:sldLayoutId id="2147484741" r:id="rId6"/>
    <p:sldLayoutId id="2147484742" r:id="rId7"/>
    <p:sldLayoutId id="2147484743" r:id="rId8"/>
    <p:sldLayoutId id="2147484744" r:id="rId9"/>
    <p:sldLayoutId id="2147484745" r:id="rId10"/>
    <p:sldLayoutId id="2147484746" r:id="rId11"/>
  </p:sldLayoutIdLst>
  <p:txStyles>
    <p:titleStyle>
      <a:lvl1pPr algn="ctr"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2pPr>
      <a:lvl3pPr algn="ctr"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3pPr>
      <a:lvl4pPr algn="ctr"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4pPr>
      <a:lvl5pPr algn="ctr"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ext Box 8"/>
          <p:cNvSpPr txBox="1">
            <a:spLocks noChangeArrowheads="1"/>
          </p:cNvSpPr>
          <p:nvPr/>
        </p:nvSpPr>
        <p:spPr bwMode="auto">
          <a:xfrm>
            <a:off x="1219200" y="990600"/>
            <a:ext cx="6705600"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2800" b="1" dirty="0" smtClean="0">
                <a:solidFill>
                  <a:srgbClr val="184B81"/>
                </a:solidFill>
              </a:rPr>
              <a:t>Report from the Calorimeter Trigger Upgrade Review</a:t>
            </a:r>
            <a:r>
              <a:rPr lang="en-US" sz="2800" b="1" i="1" dirty="0">
                <a:solidFill>
                  <a:srgbClr val="184B81"/>
                </a:solidFill>
                <a:latin typeface="Verdana" charset="0"/>
              </a:rPr>
              <a:t>  </a:t>
            </a:r>
            <a:endParaRPr lang="en-US" sz="2800" b="1" dirty="0">
              <a:solidFill>
                <a:srgbClr val="184B81"/>
              </a:solidFill>
              <a:latin typeface="Verdana" charset="0"/>
            </a:endParaRPr>
          </a:p>
        </p:txBody>
      </p:sp>
      <p:sp>
        <p:nvSpPr>
          <p:cNvPr id="25602" name="Text Box 9"/>
          <p:cNvSpPr txBox="1">
            <a:spLocks noChangeArrowheads="1"/>
          </p:cNvSpPr>
          <p:nvPr/>
        </p:nvSpPr>
        <p:spPr bwMode="auto">
          <a:xfrm>
            <a:off x="2209800" y="2438400"/>
            <a:ext cx="4252286" cy="347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2000" dirty="0" err="1" smtClean="0">
                <a:solidFill>
                  <a:srgbClr val="184B81"/>
                </a:solidFill>
              </a:rPr>
              <a:t>João</a:t>
            </a:r>
            <a:r>
              <a:rPr lang="en-US" sz="2000" dirty="0" smtClean="0">
                <a:solidFill>
                  <a:srgbClr val="184B81"/>
                </a:solidFill>
              </a:rPr>
              <a:t> Varela</a:t>
            </a:r>
          </a:p>
          <a:p>
            <a:pPr algn="ctr" eaLnBrk="1" hangingPunct="1"/>
            <a:r>
              <a:rPr lang="en-US" sz="2000" dirty="0" smtClean="0">
                <a:solidFill>
                  <a:srgbClr val="184B81"/>
                </a:solidFill>
              </a:rPr>
              <a:t>LIP</a:t>
            </a:r>
            <a:endParaRPr lang="en-US" sz="2000" dirty="0">
              <a:solidFill>
                <a:srgbClr val="184B81"/>
              </a:solidFill>
            </a:endParaRPr>
          </a:p>
          <a:p>
            <a:pPr algn="ctr" eaLnBrk="1" hangingPunct="1"/>
            <a:endParaRPr lang="en-US" sz="2000" dirty="0" smtClean="0">
              <a:solidFill>
                <a:srgbClr val="184B81"/>
              </a:solidFill>
            </a:endParaRPr>
          </a:p>
          <a:p>
            <a:pPr algn="ctr" eaLnBrk="1" hangingPunct="1"/>
            <a:r>
              <a:rPr lang="en-US" sz="2000" dirty="0" smtClean="0">
                <a:solidFill>
                  <a:srgbClr val="184B81"/>
                </a:solidFill>
              </a:rPr>
              <a:t>on behalf of the review committee</a:t>
            </a:r>
            <a:endParaRPr lang="en-US" sz="2000" dirty="0">
              <a:solidFill>
                <a:srgbClr val="184B81"/>
              </a:solidFill>
            </a:endParaRPr>
          </a:p>
          <a:p>
            <a:pPr algn="ctr" eaLnBrk="1" hangingPunct="1"/>
            <a:endParaRPr lang="en-US" sz="2000" dirty="0">
              <a:solidFill>
                <a:srgbClr val="184B81"/>
              </a:solidFill>
            </a:endParaRPr>
          </a:p>
          <a:p>
            <a:pPr algn="ctr" eaLnBrk="1" hangingPunct="1"/>
            <a:endParaRPr lang="en-US" sz="2000" dirty="0" smtClean="0">
              <a:solidFill>
                <a:srgbClr val="184B81"/>
              </a:solidFill>
            </a:endParaRPr>
          </a:p>
          <a:p>
            <a:pPr algn="ctr" eaLnBrk="1" hangingPunct="1"/>
            <a:endParaRPr lang="en-US" sz="2000" dirty="0" smtClean="0">
              <a:solidFill>
                <a:srgbClr val="184B81"/>
              </a:solidFill>
            </a:endParaRPr>
          </a:p>
          <a:p>
            <a:pPr algn="ctr" eaLnBrk="1" hangingPunct="1"/>
            <a:endParaRPr lang="en-US" sz="2000" dirty="0">
              <a:solidFill>
                <a:srgbClr val="184B81"/>
              </a:solidFill>
            </a:endParaRPr>
          </a:p>
          <a:p>
            <a:pPr algn="ctr" eaLnBrk="1" hangingPunct="1"/>
            <a:endParaRPr lang="en-US" sz="2000" dirty="0">
              <a:solidFill>
                <a:srgbClr val="184B81"/>
              </a:solidFill>
            </a:endParaRPr>
          </a:p>
          <a:p>
            <a:pPr algn="ctr" eaLnBrk="1" hangingPunct="1"/>
            <a:r>
              <a:rPr lang="en-US" sz="2000" dirty="0" smtClean="0">
                <a:solidFill>
                  <a:srgbClr val="184B81"/>
                </a:solidFill>
              </a:rPr>
              <a:t>CMS Upgrade Week and Workshop </a:t>
            </a:r>
            <a:endParaRPr lang="en-US" sz="2000" dirty="0">
              <a:solidFill>
                <a:srgbClr val="184B81"/>
              </a:solidFill>
            </a:endParaRPr>
          </a:p>
          <a:p>
            <a:r>
              <a:rPr lang="en-US" sz="2000" dirty="0" smtClean="0">
                <a:solidFill>
                  <a:srgbClr val="184B81"/>
                </a:solidFill>
              </a:rPr>
              <a:t>7-10 November 2011, </a:t>
            </a:r>
            <a:r>
              <a:rPr lang="en-US" sz="2000" dirty="0" err="1" smtClean="0">
                <a:solidFill>
                  <a:srgbClr val="184B81"/>
                </a:solidFill>
              </a:rPr>
              <a:t>Fermilab</a:t>
            </a:r>
            <a:endParaRPr lang="en-US" sz="2000" dirty="0">
              <a:solidFill>
                <a:srgbClr val="184B81"/>
              </a:solidFill>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990600"/>
            <a:ext cx="8382000" cy="4801315"/>
          </a:xfrm>
          <a:prstGeom prst="rect">
            <a:avLst/>
          </a:prstGeom>
        </p:spPr>
        <p:txBody>
          <a:bodyPr wrap="square">
            <a:spAutoFit/>
          </a:bodyPr>
          <a:lstStyle/>
          <a:p>
            <a:r>
              <a:rPr lang="en-US" dirty="0" smtClean="0">
                <a:solidFill>
                  <a:srgbClr val="184B81"/>
                </a:solidFill>
              </a:rPr>
              <a:t>TMT proposal:</a:t>
            </a:r>
          </a:p>
          <a:p>
            <a:pPr lvl="1"/>
            <a:r>
              <a:rPr lang="en-US" dirty="0" smtClean="0">
                <a:solidFill>
                  <a:srgbClr val="184B81"/>
                </a:solidFill>
              </a:rPr>
              <a:t>Full tower data available for </a:t>
            </a:r>
            <a:r>
              <a:rPr lang="en-US" dirty="0" smtClean="0">
                <a:solidFill>
                  <a:srgbClr val="184B81"/>
                </a:solidFill>
              </a:rPr>
              <a:t>reconstruction of objects </a:t>
            </a:r>
            <a:endParaRPr lang="en-US" dirty="0" smtClean="0">
              <a:solidFill>
                <a:srgbClr val="184B81"/>
              </a:solidFill>
            </a:endParaRPr>
          </a:p>
          <a:p>
            <a:pPr lvl="1"/>
            <a:endParaRPr lang="en-US" dirty="0">
              <a:solidFill>
                <a:srgbClr val="184B81"/>
              </a:solidFill>
            </a:endParaRPr>
          </a:p>
          <a:p>
            <a:pPr lvl="1"/>
            <a:r>
              <a:rPr lang="en-US" dirty="0">
                <a:solidFill>
                  <a:srgbClr val="184B81"/>
                </a:solidFill>
              </a:rPr>
              <a:t>More complex synchronous pipelined </a:t>
            </a:r>
            <a:r>
              <a:rPr lang="en-US" dirty="0" smtClean="0">
                <a:solidFill>
                  <a:srgbClr val="184B81"/>
                </a:solidFill>
              </a:rPr>
              <a:t>processing</a:t>
            </a:r>
          </a:p>
          <a:p>
            <a:pPr lvl="1"/>
            <a:endParaRPr lang="en-US" dirty="0" smtClean="0">
              <a:solidFill>
                <a:srgbClr val="184B81"/>
              </a:solidFill>
            </a:endParaRPr>
          </a:p>
          <a:p>
            <a:pPr lvl="1"/>
            <a:r>
              <a:rPr lang="en-US" dirty="0" smtClean="0">
                <a:solidFill>
                  <a:srgbClr val="184B81"/>
                </a:solidFill>
              </a:rPr>
              <a:t>The architecture </a:t>
            </a:r>
            <a:r>
              <a:rPr lang="en-US" dirty="0">
                <a:solidFill>
                  <a:srgbClr val="184B81"/>
                </a:solidFill>
              </a:rPr>
              <a:t>intrinsically introduces a </a:t>
            </a:r>
            <a:r>
              <a:rPr lang="en-US" dirty="0" smtClean="0">
                <a:solidFill>
                  <a:srgbClr val="184B81"/>
                </a:solidFill>
              </a:rPr>
              <a:t>latency </a:t>
            </a:r>
            <a:r>
              <a:rPr lang="en-US" dirty="0">
                <a:solidFill>
                  <a:srgbClr val="184B81"/>
                </a:solidFill>
              </a:rPr>
              <a:t>of ~ 10 </a:t>
            </a:r>
            <a:r>
              <a:rPr lang="en-US" dirty="0" smtClean="0">
                <a:solidFill>
                  <a:srgbClr val="184B81"/>
                </a:solidFill>
              </a:rPr>
              <a:t>BX, limiting the </a:t>
            </a:r>
            <a:r>
              <a:rPr lang="en-US" dirty="0">
                <a:solidFill>
                  <a:srgbClr val="184B81"/>
                </a:solidFill>
              </a:rPr>
              <a:t>available processing time after full data </a:t>
            </a:r>
            <a:r>
              <a:rPr lang="en-US" dirty="0" smtClean="0">
                <a:solidFill>
                  <a:srgbClr val="184B81"/>
                </a:solidFill>
              </a:rPr>
              <a:t>transfer</a:t>
            </a:r>
            <a:r>
              <a:rPr lang="en-US" dirty="0">
                <a:solidFill>
                  <a:srgbClr val="184B81"/>
                </a:solidFill>
              </a:rPr>
              <a:t> </a:t>
            </a:r>
            <a:r>
              <a:rPr lang="en-US" dirty="0" smtClean="0">
                <a:solidFill>
                  <a:srgbClr val="184B81"/>
                </a:solidFill>
              </a:rPr>
              <a:t>to the 2</a:t>
            </a:r>
            <a:r>
              <a:rPr lang="en-US" baseline="30000" dirty="0" smtClean="0">
                <a:solidFill>
                  <a:srgbClr val="184B81"/>
                </a:solidFill>
              </a:rPr>
              <a:t>nd</a:t>
            </a:r>
            <a:r>
              <a:rPr lang="en-US" dirty="0" smtClean="0">
                <a:solidFill>
                  <a:srgbClr val="184B81"/>
                </a:solidFill>
              </a:rPr>
              <a:t> stage</a:t>
            </a:r>
          </a:p>
          <a:p>
            <a:pPr lvl="1"/>
            <a:endParaRPr lang="en-US" dirty="0" smtClean="0">
              <a:solidFill>
                <a:srgbClr val="184B81"/>
              </a:solidFill>
            </a:endParaRPr>
          </a:p>
          <a:p>
            <a:endParaRPr lang="en-US" dirty="0">
              <a:solidFill>
                <a:srgbClr val="184B81"/>
              </a:solidFill>
            </a:endParaRPr>
          </a:p>
          <a:p>
            <a:r>
              <a:rPr lang="en-US" dirty="0" smtClean="0">
                <a:solidFill>
                  <a:srgbClr val="184B81"/>
                </a:solidFill>
              </a:rPr>
              <a:t>CT proposal:</a:t>
            </a:r>
            <a:endParaRPr lang="en-US" dirty="0">
              <a:solidFill>
                <a:srgbClr val="184B81"/>
              </a:solidFill>
            </a:endParaRPr>
          </a:p>
          <a:p>
            <a:pPr lvl="1"/>
            <a:r>
              <a:rPr lang="en-US" dirty="0" smtClean="0">
                <a:solidFill>
                  <a:srgbClr val="184B81"/>
                </a:solidFill>
              </a:rPr>
              <a:t>More conventional architecture</a:t>
            </a:r>
          </a:p>
          <a:p>
            <a:pPr lvl="1"/>
            <a:endParaRPr lang="en-US" dirty="0">
              <a:solidFill>
                <a:srgbClr val="184B81"/>
              </a:solidFill>
            </a:endParaRPr>
          </a:p>
          <a:p>
            <a:pPr lvl="1"/>
            <a:r>
              <a:rPr lang="en-US" dirty="0" smtClean="0">
                <a:solidFill>
                  <a:srgbClr val="184B81"/>
                </a:solidFill>
              </a:rPr>
              <a:t>Larger</a:t>
            </a:r>
            <a:r>
              <a:rPr lang="en-US" dirty="0" smtClean="0">
                <a:solidFill>
                  <a:srgbClr val="184B81"/>
                </a:solidFill>
              </a:rPr>
              <a:t> </a:t>
            </a:r>
            <a:r>
              <a:rPr lang="en-US" dirty="0" smtClean="0">
                <a:solidFill>
                  <a:srgbClr val="184B81"/>
                </a:solidFill>
              </a:rPr>
              <a:t>processing </a:t>
            </a:r>
            <a:r>
              <a:rPr lang="en-US" dirty="0" smtClean="0">
                <a:solidFill>
                  <a:srgbClr val="184B81"/>
                </a:solidFill>
              </a:rPr>
              <a:t>latency is available </a:t>
            </a:r>
            <a:r>
              <a:rPr lang="en-US" dirty="0" smtClean="0">
                <a:solidFill>
                  <a:srgbClr val="184B81"/>
                </a:solidFill>
              </a:rPr>
              <a:t>(but using less information)</a:t>
            </a:r>
          </a:p>
          <a:p>
            <a:pPr lvl="1"/>
            <a:endParaRPr lang="en-US" dirty="0" smtClean="0">
              <a:solidFill>
                <a:srgbClr val="184B81"/>
              </a:solidFill>
            </a:endParaRPr>
          </a:p>
          <a:p>
            <a:pPr lvl="1"/>
            <a:r>
              <a:rPr lang="en-US" dirty="0" smtClean="0">
                <a:solidFill>
                  <a:srgbClr val="184B81"/>
                </a:solidFill>
              </a:rPr>
              <a:t>High</a:t>
            </a:r>
            <a:r>
              <a:rPr lang="en-US" dirty="0">
                <a:solidFill>
                  <a:srgbClr val="184B81"/>
                </a:solidFill>
              </a:rPr>
              <a:t>-speed </a:t>
            </a:r>
            <a:r>
              <a:rPr lang="en-US" dirty="0" smtClean="0">
                <a:solidFill>
                  <a:srgbClr val="184B81"/>
                </a:solidFill>
              </a:rPr>
              <a:t>electrical backplane is an additional risk factor</a:t>
            </a:r>
            <a:endParaRPr lang="en-US" dirty="0">
              <a:solidFill>
                <a:srgbClr val="184B81"/>
              </a:solidFill>
            </a:endParaRPr>
          </a:p>
          <a:p>
            <a:pPr lvl="1"/>
            <a:endParaRPr lang="en-US" dirty="0">
              <a:solidFill>
                <a:srgbClr val="184B81"/>
              </a:solidFill>
            </a:endParaRPr>
          </a:p>
          <a:p>
            <a:endParaRPr lang="en-US" dirty="0">
              <a:solidFill>
                <a:srgbClr val="184B81"/>
              </a:solidFill>
            </a:endParaRPr>
          </a:p>
        </p:txBody>
      </p:sp>
      <p:sp>
        <p:nvSpPr>
          <p:cNvPr id="3" name="Rectangle 2"/>
          <p:cNvSpPr>
            <a:spLocks noChangeArrowheads="1"/>
          </p:cNvSpPr>
          <p:nvPr/>
        </p:nvSpPr>
        <p:spPr bwMode="auto">
          <a:xfrm>
            <a:off x="609600" y="147638"/>
            <a:ext cx="77724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r>
              <a:rPr lang="en-US" sz="2400" b="1" dirty="0" smtClean="0">
                <a:solidFill>
                  <a:srgbClr val="184B81"/>
                </a:solidFill>
              </a:rPr>
              <a:t>Main advantages and drawbacks</a:t>
            </a:r>
            <a:endParaRPr lang="en-US" sz="2400" b="1" dirty="0">
              <a:solidFill>
                <a:srgbClr val="184B81"/>
              </a:solidFill>
            </a:endParaRPr>
          </a:p>
        </p:txBody>
      </p:sp>
    </p:spTree>
    <p:extLst>
      <p:ext uri="{BB962C8B-B14F-4D97-AF65-F5344CB8AC3E}">
        <p14:creationId xmlns:p14="http://schemas.microsoft.com/office/powerpoint/2010/main" val="2439235179"/>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1349276"/>
            <a:ext cx="8153400" cy="2308324"/>
          </a:xfrm>
          <a:prstGeom prst="rect">
            <a:avLst/>
          </a:prstGeom>
        </p:spPr>
        <p:txBody>
          <a:bodyPr wrap="square">
            <a:spAutoFit/>
          </a:bodyPr>
          <a:lstStyle/>
          <a:p>
            <a:r>
              <a:rPr lang="en-US" dirty="0">
                <a:solidFill>
                  <a:srgbClr val="184B81"/>
                </a:solidFill>
              </a:rPr>
              <a:t>Some </a:t>
            </a:r>
            <a:r>
              <a:rPr lang="en-US" dirty="0" smtClean="0">
                <a:solidFill>
                  <a:srgbClr val="184B81"/>
                </a:solidFill>
              </a:rPr>
              <a:t>committee </a:t>
            </a:r>
            <a:r>
              <a:rPr lang="en-US" dirty="0">
                <a:solidFill>
                  <a:srgbClr val="184B81"/>
                </a:solidFill>
              </a:rPr>
              <a:t>members appreciated </a:t>
            </a:r>
            <a:r>
              <a:rPr lang="en-US" dirty="0" smtClean="0">
                <a:solidFill>
                  <a:srgbClr val="184B81"/>
                </a:solidFill>
              </a:rPr>
              <a:t>the trigger path concept and the </a:t>
            </a:r>
            <a:r>
              <a:rPr lang="en-US" dirty="0">
                <a:solidFill>
                  <a:srgbClr val="184B81"/>
                </a:solidFill>
              </a:rPr>
              <a:t>flexibility offered in the </a:t>
            </a:r>
            <a:r>
              <a:rPr lang="en-US" dirty="0" smtClean="0">
                <a:solidFill>
                  <a:srgbClr val="184B81"/>
                </a:solidFill>
              </a:rPr>
              <a:t>CT</a:t>
            </a:r>
            <a:r>
              <a:rPr lang="en-US" dirty="0" smtClean="0">
                <a:solidFill>
                  <a:srgbClr val="184B81"/>
                </a:solidFill>
              </a:rPr>
              <a:t> design </a:t>
            </a:r>
            <a:r>
              <a:rPr lang="en-US" dirty="0">
                <a:solidFill>
                  <a:srgbClr val="184B81"/>
                </a:solidFill>
              </a:rPr>
              <a:t>whereby you can replace one FPGA w/o affecting the </a:t>
            </a:r>
            <a:r>
              <a:rPr lang="en-US" dirty="0" smtClean="0">
                <a:solidFill>
                  <a:srgbClr val="184B81"/>
                </a:solidFill>
              </a:rPr>
              <a:t>rest. </a:t>
            </a:r>
            <a:endParaRPr lang="en-US" dirty="0" smtClean="0">
              <a:solidFill>
                <a:srgbClr val="184B81"/>
              </a:solidFill>
            </a:endParaRPr>
          </a:p>
          <a:p>
            <a:endParaRPr lang="en-US" dirty="0">
              <a:solidFill>
                <a:srgbClr val="184B81"/>
              </a:solidFill>
            </a:endParaRPr>
          </a:p>
          <a:p>
            <a:r>
              <a:rPr lang="en-US" dirty="0" smtClean="0">
                <a:solidFill>
                  <a:srgbClr val="184B81"/>
                </a:solidFill>
              </a:rPr>
              <a:t>Other </a:t>
            </a:r>
            <a:r>
              <a:rPr lang="en-US" dirty="0">
                <a:solidFill>
                  <a:srgbClr val="184B81"/>
                </a:solidFill>
              </a:rPr>
              <a:t>committee members appreciated the fact that the TMT design involve few firmware images and were not convinced by the argument that having FPGAs dedicated to single trigger paths will speed up the development cycle and ease </a:t>
            </a:r>
            <a:r>
              <a:rPr lang="en-US" dirty="0" smtClean="0">
                <a:solidFill>
                  <a:srgbClr val="184B81"/>
                </a:solidFill>
              </a:rPr>
              <a:t>significantly </a:t>
            </a:r>
            <a:r>
              <a:rPr lang="en-US" dirty="0">
                <a:solidFill>
                  <a:srgbClr val="184B81"/>
                </a:solidFill>
              </a:rPr>
              <a:t>the </a:t>
            </a:r>
            <a:r>
              <a:rPr lang="en-US" dirty="0" smtClean="0">
                <a:solidFill>
                  <a:srgbClr val="184B81"/>
                </a:solidFill>
              </a:rPr>
              <a:t>maintenance.</a:t>
            </a:r>
            <a:endParaRPr lang="en-US" dirty="0">
              <a:solidFill>
                <a:srgbClr val="184B81"/>
              </a:solidFill>
            </a:endParaRPr>
          </a:p>
        </p:txBody>
      </p:sp>
      <p:sp>
        <p:nvSpPr>
          <p:cNvPr id="3" name="Rectangle 2"/>
          <p:cNvSpPr>
            <a:spLocks noChangeArrowheads="1"/>
          </p:cNvSpPr>
          <p:nvPr/>
        </p:nvSpPr>
        <p:spPr bwMode="auto">
          <a:xfrm>
            <a:off x="457200" y="147638"/>
            <a:ext cx="77724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r>
              <a:rPr lang="en-US" sz="2400" b="1" dirty="0" smtClean="0">
                <a:solidFill>
                  <a:srgbClr val="184B81"/>
                </a:solidFill>
              </a:rPr>
              <a:t>Firmware</a:t>
            </a:r>
            <a:endParaRPr lang="en-US" sz="2400" b="1" dirty="0">
              <a:solidFill>
                <a:srgbClr val="184B81"/>
              </a:solidFill>
            </a:endParaRPr>
          </a:p>
        </p:txBody>
      </p:sp>
    </p:spTree>
    <p:extLst>
      <p:ext uri="{BB962C8B-B14F-4D97-AF65-F5344CB8AC3E}">
        <p14:creationId xmlns:p14="http://schemas.microsoft.com/office/powerpoint/2010/main" val="2158252884"/>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81000" y="838200"/>
            <a:ext cx="8458200" cy="5078314"/>
          </a:xfrm>
          <a:prstGeom prst="rect">
            <a:avLst/>
          </a:prstGeom>
        </p:spPr>
        <p:txBody>
          <a:bodyPr wrap="square">
            <a:spAutoFit/>
          </a:bodyPr>
          <a:lstStyle/>
          <a:p>
            <a:r>
              <a:rPr lang="en-US" dirty="0">
                <a:solidFill>
                  <a:srgbClr val="184B81"/>
                </a:solidFill>
              </a:rPr>
              <a:t>The technical risk </a:t>
            </a:r>
            <a:r>
              <a:rPr lang="en-US" dirty="0" smtClean="0">
                <a:solidFill>
                  <a:srgbClr val="184B81"/>
                </a:solidFill>
              </a:rPr>
              <a:t>appears </a:t>
            </a:r>
            <a:r>
              <a:rPr lang="en-US" dirty="0">
                <a:solidFill>
                  <a:srgbClr val="184B81"/>
                </a:solidFill>
              </a:rPr>
              <a:t>not to be very different between the two proposals. The TMT effectively gets rid of spatial sharing of trigger primitives </a:t>
            </a:r>
            <a:r>
              <a:rPr lang="en-US" dirty="0" smtClean="0">
                <a:solidFill>
                  <a:srgbClr val="184B81"/>
                </a:solidFill>
              </a:rPr>
              <a:t>at </a:t>
            </a:r>
            <a:r>
              <a:rPr lang="en-US" dirty="0">
                <a:solidFill>
                  <a:srgbClr val="184B81"/>
                </a:solidFill>
              </a:rPr>
              <a:t>the expense of more complicated, yet apparently feasible, multi time-sample architecture</a:t>
            </a:r>
            <a:r>
              <a:rPr lang="en-US" dirty="0" smtClean="0">
                <a:solidFill>
                  <a:srgbClr val="184B81"/>
                </a:solidFill>
              </a:rPr>
              <a:t>.</a:t>
            </a:r>
          </a:p>
          <a:p>
            <a:endParaRPr lang="en-US" dirty="0">
              <a:solidFill>
                <a:srgbClr val="184B81"/>
              </a:solidFill>
            </a:endParaRPr>
          </a:p>
          <a:p>
            <a:r>
              <a:rPr lang="en-US" dirty="0">
                <a:solidFill>
                  <a:srgbClr val="184B81"/>
                </a:solidFill>
              </a:rPr>
              <a:t>The CT proposes a trigger design closer to the currently operating RCT-GCT making it conceptually simpler but by no means technically simple. The proposed backplane is challenging but within present technology, and the Wisconsin group has large expertise in this </a:t>
            </a:r>
            <a:r>
              <a:rPr lang="en-US" dirty="0" smtClean="0">
                <a:solidFill>
                  <a:srgbClr val="184B81"/>
                </a:solidFill>
              </a:rPr>
              <a:t>area</a:t>
            </a:r>
            <a:r>
              <a:rPr lang="en-US" dirty="0">
                <a:solidFill>
                  <a:srgbClr val="184B81"/>
                </a:solidFill>
              </a:rPr>
              <a:t> </a:t>
            </a:r>
            <a:r>
              <a:rPr lang="en-US" dirty="0" smtClean="0">
                <a:solidFill>
                  <a:srgbClr val="184B81"/>
                </a:solidFill>
              </a:rPr>
              <a:t>and running prototypes.</a:t>
            </a:r>
          </a:p>
          <a:p>
            <a:endParaRPr lang="en-US" dirty="0">
              <a:solidFill>
                <a:srgbClr val="184B81"/>
              </a:solidFill>
            </a:endParaRPr>
          </a:p>
          <a:p>
            <a:r>
              <a:rPr lang="en-US" dirty="0">
                <a:solidFill>
                  <a:srgbClr val="184B81"/>
                </a:solidFill>
              </a:rPr>
              <a:t>The </a:t>
            </a:r>
            <a:r>
              <a:rPr lang="en-US" dirty="0" smtClean="0">
                <a:solidFill>
                  <a:srgbClr val="184B81"/>
                </a:solidFill>
              </a:rPr>
              <a:t>UK </a:t>
            </a:r>
            <a:r>
              <a:rPr lang="en-US" dirty="0">
                <a:solidFill>
                  <a:srgbClr val="184B81"/>
                </a:solidFill>
              </a:rPr>
              <a:t>group has large experience with the GCT optical fabric, which has a number of links of the same order of magnitude of the proposed systems. Reliability of the optical components is a concern in such large systems and careful selection of components needs to be guaranteed. </a:t>
            </a:r>
            <a:endParaRPr lang="en-US" dirty="0" smtClean="0">
              <a:solidFill>
                <a:srgbClr val="184B81"/>
              </a:solidFill>
            </a:endParaRPr>
          </a:p>
          <a:p>
            <a:endParaRPr lang="en-US" dirty="0">
              <a:solidFill>
                <a:srgbClr val="184B81"/>
              </a:solidFill>
            </a:endParaRPr>
          </a:p>
          <a:p>
            <a:r>
              <a:rPr lang="en-US" dirty="0">
                <a:solidFill>
                  <a:srgbClr val="184B81"/>
                </a:solidFill>
              </a:rPr>
              <a:t>Both systems propose the use of 10 </a:t>
            </a:r>
            <a:r>
              <a:rPr lang="en-US" dirty="0" err="1">
                <a:solidFill>
                  <a:srgbClr val="184B81"/>
                </a:solidFill>
              </a:rPr>
              <a:t>Gbit</a:t>
            </a:r>
            <a:r>
              <a:rPr lang="en-US" dirty="0">
                <a:solidFill>
                  <a:srgbClr val="184B81"/>
                </a:solidFill>
              </a:rPr>
              <a:t>/s optical links and a large number of links per card (up to 72). The </a:t>
            </a:r>
            <a:r>
              <a:rPr lang="en-US" dirty="0" smtClean="0">
                <a:solidFill>
                  <a:srgbClr val="184B81"/>
                </a:solidFill>
              </a:rPr>
              <a:t>UK group </a:t>
            </a:r>
            <a:r>
              <a:rPr lang="en-US" dirty="0">
                <a:solidFill>
                  <a:srgbClr val="184B81"/>
                </a:solidFill>
              </a:rPr>
              <a:t>has a demonstrator card (MINI-T5) in operation with 32 links of 5 Gb/s each. While this gives confidence that the final goal can be achieved it is still not a prove. </a:t>
            </a:r>
          </a:p>
        </p:txBody>
      </p:sp>
      <p:sp>
        <p:nvSpPr>
          <p:cNvPr id="4" name="Rectangle 3"/>
          <p:cNvSpPr>
            <a:spLocks noChangeArrowheads="1"/>
          </p:cNvSpPr>
          <p:nvPr/>
        </p:nvSpPr>
        <p:spPr bwMode="auto">
          <a:xfrm>
            <a:off x="457200" y="147638"/>
            <a:ext cx="77724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r>
              <a:rPr lang="en-US" sz="2400" b="1" dirty="0" smtClean="0">
                <a:solidFill>
                  <a:srgbClr val="184B81"/>
                </a:solidFill>
              </a:rPr>
              <a:t>Reliability and risk</a:t>
            </a:r>
            <a:endParaRPr lang="en-US" sz="2400" b="1" dirty="0">
              <a:solidFill>
                <a:srgbClr val="184B81"/>
              </a:solidFill>
            </a:endParaRPr>
          </a:p>
        </p:txBody>
      </p:sp>
    </p:spTree>
    <p:extLst>
      <p:ext uri="{BB962C8B-B14F-4D97-AF65-F5344CB8AC3E}">
        <p14:creationId xmlns:p14="http://schemas.microsoft.com/office/powerpoint/2010/main" val="1242750121"/>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1066800"/>
            <a:ext cx="7772400" cy="3693319"/>
          </a:xfrm>
          <a:prstGeom prst="rect">
            <a:avLst/>
          </a:prstGeom>
        </p:spPr>
        <p:txBody>
          <a:bodyPr wrap="square">
            <a:spAutoFit/>
          </a:bodyPr>
          <a:lstStyle/>
          <a:p>
            <a:r>
              <a:rPr lang="en-US" dirty="0" smtClean="0">
                <a:solidFill>
                  <a:srgbClr val="184B81"/>
                </a:solidFill>
              </a:rPr>
              <a:t>The </a:t>
            </a:r>
            <a:r>
              <a:rPr lang="en-US" dirty="0">
                <a:solidFill>
                  <a:srgbClr val="184B81"/>
                </a:solidFill>
              </a:rPr>
              <a:t>time-multiplexing design is an interesting option to pursue (providing flexibility in several respects</a:t>
            </a:r>
            <a:r>
              <a:rPr lang="en-US" dirty="0" smtClean="0">
                <a:solidFill>
                  <a:srgbClr val="184B81"/>
                </a:solidFill>
              </a:rPr>
              <a:t>), but it has risks. </a:t>
            </a:r>
            <a:endParaRPr lang="en-US" dirty="0">
              <a:solidFill>
                <a:srgbClr val="184B81"/>
              </a:solidFill>
            </a:endParaRPr>
          </a:p>
          <a:p>
            <a:endParaRPr lang="en-US" dirty="0">
              <a:solidFill>
                <a:srgbClr val="184B81"/>
              </a:solidFill>
            </a:endParaRPr>
          </a:p>
          <a:p>
            <a:r>
              <a:rPr lang="en-US" dirty="0">
                <a:solidFill>
                  <a:srgbClr val="184B81"/>
                </a:solidFill>
              </a:rPr>
              <a:t>I</a:t>
            </a:r>
            <a:r>
              <a:rPr lang="en-US" dirty="0" smtClean="0">
                <a:solidFill>
                  <a:srgbClr val="184B81"/>
                </a:solidFill>
              </a:rPr>
              <a:t>t </a:t>
            </a:r>
            <a:r>
              <a:rPr lang="en-US" dirty="0">
                <a:solidFill>
                  <a:srgbClr val="184B81"/>
                </a:solidFill>
              </a:rPr>
              <a:t>is safer to </a:t>
            </a:r>
            <a:r>
              <a:rPr lang="en-US" dirty="0">
                <a:solidFill>
                  <a:srgbClr val="184B81"/>
                </a:solidFill>
              </a:rPr>
              <a:t>have </a:t>
            </a:r>
            <a:r>
              <a:rPr lang="en-US" dirty="0" smtClean="0">
                <a:solidFill>
                  <a:srgbClr val="184B81"/>
                </a:solidFill>
              </a:rPr>
              <a:t>also </a:t>
            </a:r>
            <a:r>
              <a:rPr lang="en-US" dirty="0" smtClean="0">
                <a:solidFill>
                  <a:srgbClr val="184B81"/>
                </a:solidFill>
              </a:rPr>
              <a:t>the option of a </a:t>
            </a:r>
            <a:r>
              <a:rPr lang="en-US" dirty="0">
                <a:solidFill>
                  <a:srgbClr val="184B81"/>
                </a:solidFill>
              </a:rPr>
              <a:t>more traditional two-level design. </a:t>
            </a:r>
          </a:p>
          <a:p>
            <a:endParaRPr lang="en-US" dirty="0">
              <a:solidFill>
                <a:srgbClr val="184B81"/>
              </a:solidFill>
            </a:endParaRPr>
          </a:p>
          <a:p>
            <a:r>
              <a:rPr lang="en-US" dirty="0">
                <a:solidFill>
                  <a:srgbClr val="184B81"/>
                </a:solidFill>
              </a:rPr>
              <a:t>Possible latency limitations when using full time-multiplexing </a:t>
            </a:r>
            <a:r>
              <a:rPr lang="en-US" dirty="0" smtClean="0">
                <a:solidFill>
                  <a:srgbClr val="184B81"/>
                </a:solidFill>
              </a:rPr>
              <a:t>suggests </a:t>
            </a:r>
            <a:r>
              <a:rPr lang="en-US" dirty="0">
                <a:solidFill>
                  <a:srgbClr val="184B81"/>
                </a:solidFill>
              </a:rPr>
              <a:t>that the option of pre-clustering for data reduction in </a:t>
            </a:r>
            <a:r>
              <a:rPr lang="en-US" dirty="0" smtClean="0">
                <a:solidFill>
                  <a:srgbClr val="184B81"/>
                </a:solidFill>
              </a:rPr>
              <a:t>the </a:t>
            </a:r>
            <a:r>
              <a:rPr lang="en-US" dirty="0">
                <a:solidFill>
                  <a:srgbClr val="184B81"/>
                </a:solidFill>
              </a:rPr>
              <a:t>first stage should be kept. </a:t>
            </a:r>
          </a:p>
          <a:p>
            <a:endParaRPr lang="en-US" dirty="0">
              <a:solidFill>
                <a:srgbClr val="184B81"/>
              </a:solidFill>
            </a:endParaRPr>
          </a:p>
          <a:p>
            <a:r>
              <a:rPr lang="en-US" dirty="0">
                <a:solidFill>
                  <a:srgbClr val="184B81"/>
                </a:solidFill>
              </a:rPr>
              <a:t>Hardware that can handle either solution or intermediate options would be best in principle, if that is </a:t>
            </a:r>
            <a:r>
              <a:rPr lang="en-US" dirty="0" smtClean="0">
                <a:solidFill>
                  <a:srgbClr val="184B81"/>
                </a:solidFill>
              </a:rPr>
              <a:t>possible. </a:t>
            </a:r>
            <a:endParaRPr lang="en-US" dirty="0">
              <a:solidFill>
                <a:srgbClr val="184B81"/>
              </a:solidFill>
            </a:endParaRPr>
          </a:p>
          <a:p>
            <a:endParaRPr lang="en-US" dirty="0">
              <a:solidFill>
                <a:srgbClr val="184B81"/>
              </a:solidFill>
            </a:endParaRPr>
          </a:p>
          <a:p>
            <a:r>
              <a:rPr lang="en-US" b="1" dirty="0">
                <a:solidFill>
                  <a:srgbClr val="184B81"/>
                </a:solidFill>
              </a:rPr>
              <a:t> </a:t>
            </a:r>
            <a:endParaRPr lang="en-US" dirty="0">
              <a:solidFill>
                <a:srgbClr val="184B81"/>
              </a:solidFill>
            </a:endParaRPr>
          </a:p>
        </p:txBody>
      </p:sp>
      <p:sp>
        <p:nvSpPr>
          <p:cNvPr id="3" name="Rectangle 2"/>
          <p:cNvSpPr>
            <a:spLocks noChangeArrowheads="1"/>
          </p:cNvSpPr>
          <p:nvPr/>
        </p:nvSpPr>
        <p:spPr bwMode="auto">
          <a:xfrm>
            <a:off x="609600" y="147638"/>
            <a:ext cx="77724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r>
              <a:rPr lang="en-US" sz="2400" b="1" dirty="0" smtClean="0">
                <a:solidFill>
                  <a:srgbClr val="184B81"/>
                </a:solidFill>
              </a:rPr>
              <a:t>Further comments</a:t>
            </a:r>
            <a:endParaRPr lang="en-US" sz="2400" b="1" dirty="0">
              <a:solidFill>
                <a:srgbClr val="184B81"/>
              </a:solidFill>
            </a:endParaRPr>
          </a:p>
        </p:txBody>
      </p:sp>
    </p:spTree>
    <p:extLst>
      <p:ext uri="{BB962C8B-B14F-4D97-AF65-F5344CB8AC3E}">
        <p14:creationId xmlns:p14="http://schemas.microsoft.com/office/powerpoint/2010/main" val="1890450103"/>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1143000"/>
            <a:ext cx="8229600" cy="2862323"/>
          </a:xfrm>
          <a:prstGeom prst="rect">
            <a:avLst/>
          </a:prstGeom>
        </p:spPr>
        <p:txBody>
          <a:bodyPr wrap="square">
            <a:spAutoFit/>
          </a:bodyPr>
          <a:lstStyle/>
          <a:p>
            <a:r>
              <a:rPr lang="en-US" dirty="0" smtClean="0">
                <a:solidFill>
                  <a:srgbClr val="184B81"/>
                </a:solidFill>
              </a:rPr>
              <a:t>The </a:t>
            </a:r>
            <a:r>
              <a:rPr lang="en-US" dirty="0">
                <a:solidFill>
                  <a:srgbClr val="184B81"/>
                </a:solidFill>
              </a:rPr>
              <a:t>committee asks both groups to analyze the possibility and the implications of implementing </a:t>
            </a:r>
            <a:r>
              <a:rPr lang="en-US" dirty="0" smtClean="0">
                <a:solidFill>
                  <a:srgbClr val="184B81"/>
                </a:solidFill>
              </a:rPr>
              <a:t>hardware capable </a:t>
            </a:r>
            <a:r>
              <a:rPr lang="en-US" dirty="0">
                <a:solidFill>
                  <a:srgbClr val="184B81"/>
                </a:solidFill>
              </a:rPr>
              <a:t>to run both options or other possible variations. </a:t>
            </a:r>
            <a:endParaRPr lang="en-US" dirty="0" smtClean="0">
              <a:solidFill>
                <a:srgbClr val="184B81"/>
              </a:solidFill>
            </a:endParaRPr>
          </a:p>
          <a:p>
            <a:endParaRPr lang="en-US" dirty="0">
              <a:solidFill>
                <a:srgbClr val="184B81"/>
              </a:solidFill>
            </a:endParaRPr>
          </a:p>
          <a:p>
            <a:r>
              <a:rPr lang="en-US" dirty="0" smtClean="0">
                <a:solidFill>
                  <a:srgbClr val="184B81"/>
                </a:solidFill>
              </a:rPr>
              <a:t>The </a:t>
            </a:r>
            <a:r>
              <a:rPr lang="en-US" dirty="0">
                <a:solidFill>
                  <a:srgbClr val="184B81"/>
                </a:solidFill>
              </a:rPr>
              <a:t>system would be capable to optionally reconstruct pre-clusters, and would have enough bandwidth and processing power to accommodate the full TMT option. </a:t>
            </a:r>
            <a:endParaRPr lang="en-US" dirty="0" smtClean="0">
              <a:solidFill>
                <a:srgbClr val="184B81"/>
              </a:solidFill>
            </a:endParaRPr>
          </a:p>
          <a:p>
            <a:endParaRPr lang="en-US" dirty="0">
              <a:solidFill>
                <a:srgbClr val="184B81"/>
              </a:solidFill>
            </a:endParaRPr>
          </a:p>
          <a:p>
            <a:r>
              <a:rPr lang="en-US" dirty="0" smtClean="0">
                <a:solidFill>
                  <a:srgbClr val="184B81"/>
                </a:solidFill>
              </a:rPr>
              <a:t>Ideally </a:t>
            </a:r>
            <a:r>
              <a:rPr lang="en-US" dirty="0">
                <a:solidFill>
                  <a:srgbClr val="184B81"/>
                </a:solidFill>
              </a:rPr>
              <a:t>the system would be based on the same processing board in </a:t>
            </a:r>
            <a:r>
              <a:rPr lang="en-US" dirty="0" smtClean="0">
                <a:solidFill>
                  <a:srgbClr val="184B81"/>
                </a:solidFill>
              </a:rPr>
              <a:t>the two </a:t>
            </a:r>
            <a:r>
              <a:rPr lang="en-US" dirty="0">
                <a:solidFill>
                  <a:srgbClr val="184B81"/>
                </a:solidFill>
              </a:rPr>
              <a:t>levels.</a:t>
            </a:r>
          </a:p>
        </p:txBody>
      </p:sp>
      <p:sp>
        <p:nvSpPr>
          <p:cNvPr id="3" name="Rectangle 2"/>
          <p:cNvSpPr>
            <a:spLocks noChangeArrowheads="1"/>
          </p:cNvSpPr>
          <p:nvPr/>
        </p:nvSpPr>
        <p:spPr bwMode="auto">
          <a:xfrm>
            <a:off x="609600" y="147638"/>
            <a:ext cx="77724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r>
              <a:rPr lang="en-US" sz="2400" b="1" dirty="0" smtClean="0">
                <a:solidFill>
                  <a:srgbClr val="184B81"/>
                </a:solidFill>
              </a:rPr>
              <a:t>Recommendations on hardware architecture</a:t>
            </a:r>
            <a:endParaRPr lang="en-US" sz="2400" b="1" dirty="0">
              <a:solidFill>
                <a:srgbClr val="184B81"/>
              </a:solidFill>
            </a:endParaRPr>
          </a:p>
        </p:txBody>
      </p:sp>
    </p:spTree>
    <p:extLst>
      <p:ext uri="{BB962C8B-B14F-4D97-AF65-F5344CB8AC3E}">
        <p14:creationId xmlns:p14="http://schemas.microsoft.com/office/powerpoint/2010/main" val="3413508081"/>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609600" y="147638"/>
            <a:ext cx="77724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r>
              <a:rPr lang="en-US" sz="2400" b="1" dirty="0" smtClean="0">
                <a:solidFill>
                  <a:srgbClr val="184B81"/>
                </a:solidFill>
              </a:rPr>
              <a:t>Next steps</a:t>
            </a:r>
            <a:endParaRPr lang="en-US" sz="2400" b="1" dirty="0">
              <a:solidFill>
                <a:srgbClr val="184B81"/>
              </a:solidFill>
            </a:endParaRPr>
          </a:p>
        </p:txBody>
      </p:sp>
      <p:sp>
        <p:nvSpPr>
          <p:cNvPr id="3" name="Rectangle 2"/>
          <p:cNvSpPr/>
          <p:nvPr/>
        </p:nvSpPr>
        <p:spPr>
          <a:xfrm>
            <a:off x="533400" y="1143000"/>
            <a:ext cx="8229600" cy="1754327"/>
          </a:xfrm>
          <a:prstGeom prst="rect">
            <a:avLst/>
          </a:prstGeom>
        </p:spPr>
        <p:txBody>
          <a:bodyPr wrap="square">
            <a:spAutoFit/>
          </a:bodyPr>
          <a:lstStyle/>
          <a:p>
            <a:r>
              <a:rPr lang="en-US" dirty="0" smtClean="0">
                <a:solidFill>
                  <a:srgbClr val="184B81"/>
                </a:solidFill>
              </a:rPr>
              <a:t>Release the committee report, including comments, recommendations and additional questions to the groups</a:t>
            </a:r>
          </a:p>
          <a:p>
            <a:endParaRPr lang="en-US" dirty="0">
              <a:solidFill>
                <a:srgbClr val="184B81"/>
              </a:solidFill>
            </a:endParaRPr>
          </a:p>
          <a:p>
            <a:r>
              <a:rPr lang="en-US" dirty="0" smtClean="0">
                <a:solidFill>
                  <a:srgbClr val="184B81"/>
                </a:solidFill>
              </a:rPr>
              <a:t>Iterate with the proponents</a:t>
            </a:r>
          </a:p>
          <a:p>
            <a:endParaRPr lang="en-US" dirty="0" smtClean="0">
              <a:solidFill>
                <a:srgbClr val="184B81"/>
              </a:solidFill>
            </a:endParaRPr>
          </a:p>
          <a:p>
            <a:r>
              <a:rPr lang="en-US" dirty="0" smtClean="0">
                <a:solidFill>
                  <a:srgbClr val="184B81"/>
                </a:solidFill>
              </a:rPr>
              <a:t>Converge to a final recommendation to the upgrade management in December</a:t>
            </a:r>
          </a:p>
        </p:txBody>
      </p:sp>
    </p:spTree>
    <p:extLst>
      <p:ext uri="{BB962C8B-B14F-4D97-AF65-F5344CB8AC3E}">
        <p14:creationId xmlns:p14="http://schemas.microsoft.com/office/powerpoint/2010/main" val="497132149"/>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990600"/>
            <a:ext cx="8305800" cy="4801315"/>
          </a:xfrm>
          <a:prstGeom prst="rect">
            <a:avLst/>
          </a:prstGeom>
        </p:spPr>
        <p:txBody>
          <a:bodyPr>
            <a:spAutoFit/>
          </a:bodyPr>
          <a:lstStyle/>
          <a:p>
            <a:pPr>
              <a:defRPr/>
            </a:pPr>
            <a:r>
              <a:rPr lang="en-US" dirty="0" smtClean="0">
                <a:solidFill>
                  <a:srgbClr val="184B81"/>
                </a:solidFill>
                <a:cs typeface="+mn-cs"/>
              </a:rPr>
              <a:t>First review session in October 14.</a:t>
            </a:r>
          </a:p>
          <a:p>
            <a:pPr>
              <a:defRPr/>
            </a:pPr>
            <a:endParaRPr lang="en-US" dirty="0">
              <a:solidFill>
                <a:srgbClr val="184B81"/>
              </a:solidFill>
              <a:cs typeface="+mn-cs"/>
            </a:endParaRPr>
          </a:p>
          <a:p>
            <a:pPr>
              <a:defRPr/>
            </a:pPr>
            <a:r>
              <a:rPr lang="en-US" dirty="0">
                <a:solidFill>
                  <a:srgbClr val="184B81"/>
                </a:solidFill>
              </a:rPr>
              <a:t>Review panel:</a:t>
            </a:r>
          </a:p>
          <a:p>
            <a:pPr lvl="1">
              <a:defRPr/>
            </a:pPr>
            <a:r>
              <a:rPr lang="en-US" dirty="0">
                <a:solidFill>
                  <a:srgbClr val="184B81"/>
                </a:solidFill>
              </a:rPr>
              <a:t>J. Varela, D. Acosta, E. Perez	</a:t>
            </a:r>
          </a:p>
          <a:p>
            <a:pPr lvl="1">
              <a:defRPr/>
            </a:pPr>
            <a:r>
              <a:rPr lang="en-US" dirty="0">
                <a:solidFill>
                  <a:srgbClr val="184B81"/>
                </a:solidFill>
              </a:rPr>
              <a:t>M. Hansen, S. </a:t>
            </a:r>
            <a:r>
              <a:rPr lang="en-US" dirty="0" err="1">
                <a:solidFill>
                  <a:srgbClr val="184B81"/>
                </a:solidFill>
              </a:rPr>
              <a:t>Marchioro</a:t>
            </a:r>
            <a:r>
              <a:rPr lang="en-US" dirty="0">
                <a:solidFill>
                  <a:srgbClr val="184B81"/>
                </a:solidFill>
              </a:rPr>
              <a:t>, C. </a:t>
            </a:r>
            <a:r>
              <a:rPr lang="en-US" dirty="0" err="1">
                <a:solidFill>
                  <a:srgbClr val="184B81"/>
                </a:solidFill>
              </a:rPr>
              <a:t>Schwick</a:t>
            </a:r>
            <a:r>
              <a:rPr lang="en-US" dirty="0">
                <a:solidFill>
                  <a:srgbClr val="184B81"/>
                </a:solidFill>
              </a:rPr>
              <a:t>, J. </a:t>
            </a:r>
            <a:r>
              <a:rPr lang="en-US" dirty="0" err="1">
                <a:solidFill>
                  <a:srgbClr val="184B81"/>
                </a:solidFill>
              </a:rPr>
              <a:t>Troska</a:t>
            </a:r>
            <a:endParaRPr lang="en-US" dirty="0">
              <a:solidFill>
                <a:srgbClr val="184B81"/>
              </a:solidFill>
            </a:endParaRPr>
          </a:p>
          <a:p>
            <a:pPr lvl="1">
              <a:defRPr/>
            </a:pPr>
            <a:r>
              <a:rPr lang="en-US" dirty="0">
                <a:solidFill>
                  <a:srgbClr val="184B81"/>
                </a:solidFill>
              </a:rPr>
              <a:t>D. Baden, A. </a:t>
            </a:r>
            <a:r>
              <a:rPr lang="en-US" dirty="0" err="1">
                <a:solidFill>
                  <a:srgbClr val="184B81"/>
                </a:solidFill>
              </a:rPr>
              <a:t>Yagil</a:t>
            </a:r>
            <a:r>
              <a:rPr lang="en-US" dirty="0">
                <a:solidFill>
                  <a:srgbClr val="184B81"/>
                </a:solidFill>
              </a:rPr>
              <a:t>, G. </a:t>
            </a:r>
            <a:r>
              <a:rPr lang="en-US" dirty="0" err="1">
                <a:solidFill>
                  <a:srgbClr val="184B81"/>
                </a:solidFill>
              </a:rPr>
              <a:t>Landsberg</a:t>
            </a:r>
            <a:r>
              <a:rPr lang="en-US" dirty="0">
                <a:solidFill>
                  <a:srgbClr val="184B81"/>
                </a:solidFill>
              </a:rPr>
              <a:t>, G. </a:t>
            </a:r>
            <a:r>
              <a:rPr lang="en-US" dirty="0" err="1">
                <a:solidFill>
                  <a:srgbClr val="184B81"/>
                </a:solidFill>
              </a:rPr>
              <a:t>Rolandi</a:t>
            </a:r>
            <a:endParaRPr lang="en-US" dirty="0">
              <a:solidFill>
                <a:srgbClr val="184B81"/>
              </a:solidFill>
            </a:endParaRPr>
          </a:p>
          <a:p>
            <a:pPr>
              <a:defRPr/>
            </a:pPr>
            <a:endParaRPr lang="en-US" dirty="0" smtClean="0">
              <a:solidFill>
                <a:srgbClr val="184B81"/>
              </a:solidFill>
              <a:cs typeface="+mn-cs"/>
            </a:endParaRPr>
          </a:p>
          <a:p>
            <a:pPr>
              <a:defRPr/>
            </a:pPr>
            <a:r>
              <a:rPr lang="en-US" dirty="0" smtClean="0">
                <a:solidFill>
                  <a:srgbClr val="184B81"/>
                </a:solidFill>
                <a:cs typeface="+mn-cs"/>
              </a:rPr>
              <a:t>Two </a:t>
            </a:r>
            <a:r>
              <a:rPr lang="en-US" dirty="0">
                <a:solidFill>
                  <a:srgbClr val="184B81"/>
                </a:solidFill>
                <a:cs typeface="+mn-cs"/>
              </a:rPr>
              <a:t>options for the upgrade of the calorimeter trigger systems </a:t>
            </a:r>
            <a:r>
              <a:rPr lang="en-US" dirty="0" smtClean="0">
                <a:solidFill>
                  <a:srgbClr val="184B81"/>
                </a:solidFill>
                <a:cs typeface="+mn-cs"/>
              </a:rPr>
              <a:t>were proposed.</a:t>
            </a:r>
          </a:p>
          <a:p>
            <a:pPr>
              <a:defRPr/>
            </a:pPr>
            <a:endParaRPr lang="en-US" dirty="0">
              <a:solidFill>
                <a:srgbClr val="184B81"/>
              </a:solidFill>
              <a:cs typeface="+mn-cs"/>
            </a:endParaRPr>
          </a:p>
          <a:p>
            <a:pPr>
              <a:defRPr/>
            </a:pPr>
            <a:r>
              <a:rPr lang="en-US" dirty="0" smtClean="0">
                <a:solidFill>
                  <a:srgbClr val="184B81"/>
                </a:solidFill>
                <a:cs typeface="+mn-cs"/>
              </a:rPr>
              <a:t>Both </a:t>
            </a:r>
            <a:r>
              <a:rPr lang="en-US" dirty="0">
                <a:solidFill>
                  <a:srgbClr val="184B81"/>
                </a:solidFill>
                <a:cs typeface="+mn-cs"/>
              </a:rPr>
              <a:t>proposal are of very high quality, involve strong groups and reflect a large experience with the present system. </a:t>
            </a:r>
            <a:endParaRPr lang="en-US" dirty="0" smtClean="0">
              <a:solidFill>
                <a:srgbClr val="184B81"/>
              </a:solidFill>
              <a:cs typeface="+mn-cs"/>
            </a:endParaRPr>
          </a:p>
          <a:p>
            <a:pPr>
              <a:defRPr/>
            </a:pPr>
            <a:endParaRPr lang="en-US" dirty="0" smtClean="0">
              <a:solidFill>
                <a:srgbClr val="184B81"/>
              </a:solidFill>
              <a:cs typeface="+mn-cs"/>
            </a:endParaRPr>
          </a:p>
          <a:p>
            <a:r>
              <a:rPr lang="en-US" dirty="0" smtClean="0">
                <a:solidFill>
                  <a:srgbClr val="184B81"/>
                </a:solidFill>
              </a:rPr>
              <a:t>We congratulate </a:t>
            </a:r>
            <a:r>
              <a:rPr lang="en-US" dirty="0">
                <a:solidFill>
                  <a:srgbClr val="184B81"/>
                </a:solidFill>
              </a:rPr>
              <a:t>both groups for the vast amount of excellent work performed in the last years in the development of </a:t>
            </a:r>
            <a:r>
              <a:rPr lang="en-US" dirty="0" smtClean="0">
                <a:solidFill>
                  <a:srgbClr val="184B81"/>
                </a:solidFill>
              </a:rPr>
              <a:t>these proposals</a:t>
            </a:r>
            <a:r>
              <a:rPr lang="en-US" dirty="0">
                <a:solidFill>
                  <a:srgbClr val="184B81"/>
                </a:solidFill>
              </a:rPr>
              <a:t>. </a:t>
            </a:r>
          </a:p>
          <a:p>
            <a:endParaRPr lang="en-US" dirty="0">
              <a:solidFill>
                <a:srgbClr val="184B81"/>
              </a:solidFill>
            </a:endParaRPr>
          </a:p>
          <a:p>
            <a:pPr>
              <a:defRPr/>
            </a:pPr>
            <a:endParaRPr lang="en-US" dirty="0">
              <a:solidFill>
                <a:srgbClr val="184B81"/>
              </a:solidFill>
              <a:cs typeface="+mn-cs"/>
            </a:endParaRPr>
          </a:p>
          <a:p>
            <a:pPr>
              <a:defRPr/>
            </a:pPr>
            <a:endParaRPr lang="en-US" dirty="0">
              <a:solidFill>
                <a:srgbClr val="184B81"/>
              </a:solidFill>
              <a:cs typeface="+mn-cs"/>
            </a:endParaRPr>
          </a:p>
        </p:txBody>
      </p:sp>
      <p:sp>
        <p:nvSpPr>
          <p:cNvPr id="36866" name="Rectangle 2"/>
          <p:cNvSpPr>
            <a:spLocks noChangeArrowheads="1"/>
          </p:cNvSpPr>
          <p:nvPr/>
        </p:nvSpPr>
        <p:spPr bwMode="auto">
          <a:xfrm>
            <a:off x="685800" y="147638"/>
            <a:ext cx="77724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r>
              <a:rPr lang="en-US" sz="2400" b="1" dirty="0" smtClean="0">
                <a:solidFill>
                  <a:srgbClr val="184B81"/>
                </a:solidFill>
              </a:rPr>
              <a:t>Review </a:t>
            </a:r>
            <a:r>
              <a:rPr lang="en-US" sz="2400" b="1" dirty="0">
                <a:solidFill>
                  <a:srgbClr val="184B81"/>
                </a:solidFill>
              </a:rPr>
              <a:t>of </a:t>
            </a:r>
            <a:r>
              <a:rPr lang="en-US" sz="2400" b="1" dirty="0" smtClean="0">
                <a:solidFill>
                  <a:srgbClr val="184B81"/>
                </a:solidFill>
              </a:rPr>
              <a:t>Calorimeter </a:t>
            </a:r>
            <a:r>
              <a:rPr lang="en-US" sz="2400" b="1" dirty="0">
                <a:solidFill>
                  <a:srgbClr val="184B81"/>
                </a:solidFill>
              </a:rPr>
              <a:t>Trigger Upgrade</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1143000"/>
            <a:ext cx="8001000" cy="2585323"/>
          </a:xfrm>
          <a:prstGeom prst="rect">
            <a:avLst/>
          </a:prstGeom>
        </p:spPr>
        <p:txBody>
          <a:bodyPr wrap="square">
            <a:spAutoFit/>
          </a:bodyPr>
          <a:lstStyle/>
          <a:p>
            <a:r>
              <a:rPr lang="en-US" dirty="0">
                <a:solidFill>
                  <a:srgbClr val="184B81"/>
                </a:solidFill>
              </a:rPr>
              <a:t>The committee assumes </a:t>
            </a:r>
            <a:r>
              <a:rPr lang="en-US" dirty="0" smtClean="0">
                <a:solidFill>
                  <a:srgbClr val="184B81"/>
                </a:solidFill>
              </a:rPr>
              <a:t>that </a:t>
            </a:r>
            <a:r>
              <a:rPr lang="en-US" dirty="0">
                <a:solidFill>
                  <a:srgbClr val="184B81"/>
                </a:solidFill>
              </a:rPr>
              <a:t>a decision about the upgrade calorimeter trigger architecture needs to be taken </a:t>
            </a:r>
            <a:r>
              <a:rPr lang="en-US" dirty="0" smtClean="0">
                <a:solidFill>
                  <a:srgbClr val="184B81"/>
                </a:solidFill>
              </a:rPr>
              <a:t>soon, allowing the new </a:t>
            </a:r>
            <a:r>
              <a:rPr lang="en-US" dirty="0">
                <a:solidFill>
                  <a:srgbClr val="184B81"/>
                </a:solidFill>
              </a:rPr>
              <a:t>system </a:t>
            </a:r>
            <a:r>
              <a:rPr lang="en-US" dirty="0" smtClean="0">
                <a:solidFill>
                  <a:srgbClr val="184B81"/>
                </a:solidFill>
              </a:rPr>
              <a:t>to be ready </a:t>
            </a:r>
            <a:r>
              <a:rPr lang="en-US" dirty="0">
                <a:solidFill>
                  <a:srgbClr val="184B81"/>
                </a:solidFill>
              </a:rPr>
              <a:t>in </a:t>
            </a:r>
            <a:r>
              <a:rPr lang="en-US" dirty="0" smtClean="0">
                <a:solidFill>
                  <a:srgbClr val="184B81"/>
                </a:solidFill>
              </a:rPr>
              <a:t>2016 (one year after the end of LS1). </a:t>
            </a:r>
          </a:p>
          <a:p>
            <a:endParaRPr lang="en-US" dirty="0" smtClean="0">
              <a:solidFill>
                <a:srgbClr val="184B81"/>
              </a:solidFill>
            </a:endParaRPr>
          </a:p>
          <a:p>
            <a:r>
              <a:rPr lang="en-US" dirty="0" smtClean="0">
                <a:solidFill>
                  <a:srgbClr val="184B81"/>
                </a:solidFill>
              </a:rPr>
              <a:t>This </a:t>
            </a:r>
            <a:r>
              <a:rPr lang="en-US" dirty="0">
                <a:solidFill>
                  <a:srgbClr val="184B81"/>
                </a:solidFill>
              </a:rPr>
              <a:t>advanced schedule is motivated by </a:t>
            </a:r>
            <a:r>
              <a:rPr lang="en-US" dirty="0" smtClean="0">
                <a:solidFill>
                  <a:srgbClr val="184B81"/>
                </a:solidFill>
              </a:rPr>
              <a:t>the </a:t>
            </a:r>
            <a:r>
              <a:rPr lang="en-US" dirty="0">
                <a:solidFill>
                  <a:srgbClr val="184B81"/>
                </a:solidFill>
              </a:rPr>
              <a:t>possibility that </a:t>
            </a:r>
            <a:r>
              <a:rPr lang="en-US" dirty="0" smtClean="0">
                <a:solidFill>
                  <a:srgbClr val="184B81"/>
                </a:solidFill>
              </a:rPr>
              <a:t>luminosity </a:t>
            </a:r>
            <a:r>
              <a:rPr lang="en-US" dirty="0">
                <a:solidFill>
                  <a:srgbClr val="184B81"/>
                </a:solidFill>
              </a:rPr>
              <a:t>above 1E34 at 14 TeV will be reached </a:t>
            </a:r>
            <a:r>
              <a:rPr lang="en-US" dirty="0" smtClean="0">
                <a:solidFill>
                  <a:srgbClr val="184B81"/>
                </a:solidFill>
              </a:rPr>
              <a:t>before LS2</a:t>
            </a:r>
          </a:p>
          <a:p>
            <a:endParaRPr lang="en-US" dirty="0">
              <a:solidFill>
                <a:srgbClr val="184B81"/>
              </a:solidFill>
            </a:endParaRPr>
          </a:p>
          <a:p>
            <a:r>
              <a:rPr lang="en-US" dirty="0" smtClean="0">
                <a:solidFill>
                  <a:srgbClr val="184B81"/>
                </a:solidFill>
              </a:rPr>
              <a:t>The committee is aiming to deliver final recommendations by the time of the next CMS week in December</a:t>
            </a:r>
            <a:endParaRPr lang="en-US" dirty="0">
              <a:solidFill>
                <a:srgbClr val="184B81"/>
              </a:solidFill>
            </a:endParaRPr>
          </a:p>
        </p:txBody>
      </p:sp>
      <p:sp>
        <p:nvSpPr>
          <p:cNvPr id="3" name="Rectangle 2"/>
          <p:cNvSpPr>
            <a:spLocks noChangeArrowheads="1"/>
          </p:cNvSpPr>
          <p:nvPr/>
        </p:nvSpPr>
        <p:spPr bwMode="auto">
          <a:xfrm>
            <a:off x="685800" y="147638"/>
            <a:ext cx="77724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r>
              <a:rPr lang="en-US" sz="2400" b="1" dirty="0" smtClean="0">
                <a:solidFill>
                  <a:srgbClr val="184B81"/>
                </a:solidFill>
              </a:rPr>
              <a:t>Schedule for decision </a:t>
            </a:r>
            <a:endParaRPr lang="en-US" sz="2400" b="1" dirty="0">
              <a:solidFill>
                <a:srgbClr val="184B81"/>
              </a:solidFill>
            </a:endParaRPr>
          </a:p>
        </p:txBody>
      </p:sp>
    </p:spTree>
    <p:extLst>
      <p:ext uri="{BB962C8B-B14F-4D97-AF65-F5344CB8AC3E}">
        <p14:creationId xmlns:p14="http://schemas.microsoft.com/office/powerpoint/2010/main" val="200488411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1066800"/>
            <a:ext cx="8382000" cy="2862323"/>
          </a:xfrm>
          <a:prstGeom prst="rect">
            <a:avLst/>
          </a:prstGeom>
        </p:spPr>
        <p:txBody>
          <a:bodyPr wrap="square">
            <a:spAutoFit/>
          </a:bodyPr>
          <a:lstStyle/>
          <a:p>
            <a:r>
              <a:rPr lang="en-US" dirty="0">
                <a:solidFill>
                  <a:srgbClr val="184B81"/>
                </a:solidFill>
              </a:rPr>
              <a:t>T</a:t>
            </a:r>
            <a:r>
              <a:rPr lang="en-US" dirty="0" smtClean="0">
                <a:solidFill>
                  <a:srgbClr val="184B81"/>
                </a:solidFill>
              </a:rPr>
              <a:t>he </a:t>
            </a:r>
            <a:r>
              <a:rPr lang="en-US" dirty="0">
                <a:solidFill>
                  <a:srgbClr val="184B81"/>
                </a:solidFill>
              </a:rPr>
              <a:t>committee feels that the calorimeter trigger upgrade proposal needs more quantitative trigger/physics </a:t>
            </a:r>
            <a:r>
              <a:rPr lang="en-US" dirty="0" smtClean="0">
                <a:solidFill>
                  <a:srgbClr val="184B81"/>
                </a:solidFill>
              </a:rPr>
              <a:t>arguments </a:t>
            </a:r>
            <a:r>
              <a:rPr lang="en-US" dirty="0">
                <a:solidFill>
                  <a:srgbClr val="184B81"/>
                </a:solidFill>
              </a:rPr>
              <a:t>why it is needed </a:t>
            </a:r>
            <a:r>
              <a:rPr lang="en-US" dirty="0" smtClean="0">
                <a:solidFill>
                  <a:srgbClr val="184B81"/>
                </a:solidFill>
              </a:rPr>
              <a:t>after </a:t>
            </a:r>
            <a:r>
              <a:rPr lang="en-US" dirty="0">
                <a:solidFill>
                  <a:srgbClr val="184B81"/>
                </a:solidFill>
              </a:rPr>
              <a:t>LS1 over the current design. </a:t>
            </a:r>
            <a:endParaRPr lang="en-US" dirty="0" smtClean="0">
              <a:solidFill>
                <a:srgbClr val="184B81"/>
              </a:solidFill>
            </a:endParaRPr>
          </a:p>
          <a:p>
            <a:endParaRPr lang="en-US" dirty="0">
              <a:solidFill>
                <a:srgbClr val="184B81"/>
              </a:solidFill>
            </a:endParaRPr>
          </a:p>
          <a:p>
            <a:r>
              <a:rPr lang="en-US" dirty="0" smtClean="0">
                <a:solidFill>
                  <a:srgbClr val="184B81"/>
                </a:solidFill>
              </a:rPr>
              <a:t>In </a:t>
            </a:r>
            <a:r>
              <a:rPr lang="en-US" dirty="0">
                <a:solidFill>
                  <a:srgbClr val="184B81"/>
                </a:solidFill>
              </a:rPr>
              <a:t>particular additional results with higher pile-up and making use of the new HCAL segmentation are needed. </a:t>
            </a:r>
          </a:p>
          <a:p>
            <a:endParaRPr lang="en-US" dirty="0" smtClean="0">
              <a:solidFill>
                <a:srgbClr val="184B81"/>
              </a:solidFill>
            </a:endParaRPr>
          </a:p>
          <a:p>
            <a:r>
              <a:rPr lang="en-US" dirty="0" smtClean="0">
                <a:solidFill>
                  <a:srgbClr val="184B81"/>
                </a:solidFill>
              </a:rPr>
              <a:t>All </a:t>
            </a:r>
            <a:r>
              <a:rPr lang="en-US" dirty="0">
                <a:solidFill>
                  <a:srgbClr val="184B81"/>
                </a:solidFill>
              </a:rPr>
              <a:t>simulation results were obtained by the Wisconsin group.  The committee strongly encourages the </a:t>
            </a:r>
            <a:r>
              <a:rPr lang="en-US" dirty="0" smtClean="0">
                <a:solidFill>
                  <a:srgbClr val="184B81"/>
                </a:solidFill>
              </a:rPr>
              <a:t>UK </a:t>
            </a:r>
            <a:r>
              <a:rPr lang="en-US" dirty="0">
                <a:solidFill>
                  <a:srgbClr val="184B81"/>
                </a:solidFill>
              </a:rPr>
              <a:t>group to join this effort as well</a:t>
            </a:r>
            <a:r>
              <a:rPr lang="en-US" dirty="0" smtClean="0">
                <a:solidFill>
                  <a:srgbClr val="184B81"/>
                </a:solidFill>
              </a:rPr>
              <a:t>.</a:t>
            </a:r>
          </a:p>
          <a:p>
            <a:endParaRPr lang="en-US" dirty="0">
              <a:solidFill>
                <a:srgbClr val="184B81"/>
              </a:solidFill>
            </a:endParaRPr>
          </a:p>
        </p:txBody>
      </p:sp>
      <p:sp>
        <p:nvSpPr>
          <p:cNvPr id="4" name="Rectangle 3"/>
          <p:cNvSpPr>
            <a:spLocks noChangeArrowheads="1"/>
          </p:cNvSpPr>
          <p:nvPr/>
        </p:nvSpPr>
        <p:spPr bwMode="auto">
          <a:xfrm>
            <a:off x="609600" y="147638"/>
            <a:ext cx="77724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r>
              <a:rPr lang="en-US" sz="2400" b="1" dirty="0" smtClean="0">
                <a:solidFill>
                  <a:srgbClr val="184B81"/>
                </a:solidFill>
              </a:rPr>
              <a:t>Trigger/physics motivations</a:t>
            </a:r>
            <a:endParaRPr lang="en-US" sz="2400" b="1" dirty="0">
              <a:solidFill>
                <a:srgbClr val="184B81"/>
              </a:solidFill>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914400"/>
            <a:ext cx="8229600" cy="3416320"/>
          </a:xfrm>
          <a:prstGeom prst="rect">
            <a:avLst/>
          </a:prstGeom>
        </p:spPr>
        <p:txBody>
          <a:bodyPr wrap="square">
            <a:spAutoFit/>
          </a:bodyPr>
          <a:lstStyle/>
          <a:p>
            <a:r>
              <a:rPr lang="en-US" dirty="0">
                <a:solidFill>
                  <a:srgbClr val="184B81"/>
                </a:solidFill>
              </a:rPr>
              <a:t>Additional simulations of different algorithm options in different pileup scenarios are still needed. </a:t>
            </a:r>
            <a:endParaRPr lang="en-US" dirty="0" smtClean="0">
              <a:solidFill>
                <a:srgbClr val="184B81"/>
              </a:solidFill>
            </a:endParaRPr>
          </a:p>
          <a:p>
            <a:endParaRPr lang="en-US" dirty="0">
              <a:solidFill>
                <a:srgbClr val="184B81"/>
              </a:solidFill>
            </a:endParaRPr>
          </a:p>
          <a:p>
            <a:r>
              <a:rPr lang="en-US" dirty="0" smtClean="0">
                <a:solidFill>
                  <a:srgbClr val="184B81"/>
                </a:solidFill>
              </a:rPr>
              <a:t>Studies </a:t>
            </a:r>
            <a:r>
              <a:rPr lang="en-US" dirty="0">
                <a:solidFill>
                  <a:srgbClr val="184B81"/>
                </a:solidFill>
              </a:rPr>
              <a:t>will be needed to quantify the expected performance using pre-clusters of 2x2 towers (or other size) or single towers in the object identification stage. </a:t>
            </a:r>
            <a:endParaRPr lang="en-US" dirty="0" smtClean="0">
              <a:solidFill>
                <a:srgbClr val="184B81"/>
              </a:solidFill>
            </a:endParaRPr>
          </a:p>
          <a:p>
            <a:endParaRPr lang="en-US" dirty="0">
              <a:solidFill>
                <a:srgbClr val="184B81"/>
              </a:solidFill>
            </a:endParaRPr>
          </a:p>
          <a:p>
            <a:r>
              <a:rPr lang="en-US" dirty="0" smtClean="0">
                <a:solidFill>
                  <a:srgbClr val="184B81"/>
                </a:solidFill>
              </a:rPr>
              <a:t>The </a:t>
            </a:r>
            <a:r>
              <a:rPr lang="en-US" dirty="0">
                <a:solidFill>
                  <a:srgbClr val="184B81"/>
                </a:solidFill>
              </a:rPr>
              <a:t>effect of </a:t>
            </a:r>
            <a:r>
              <a:rPr lang="en-US" dirty="0" smtClean="0">
                <a:solidFill>
                  <a:srgbClr val="184B81"/>
                </a:solidFill>
              </a:rPr>
              <a:t>thresholds on tower </a:t>
            </a:r>
            <a:r>
              <a:rPr lang="en-US" dirty="0">
                <a:solidFill>
                  <a:srgbClr val="184B81"/>
                </a:solidFill>
              </a:rPr>
              <a:t>or </a:t>
            </a:r>
            <a:r>
              <a:rPr lang="en-US" dirty="0" smtClean="0">
                <a:solidFill>
                  <a:srgbClr val="184B81"/>
                </a:solidFill>
              </a:rPr>
              <a:t>cluster energies for </a:t>
            </a:r>
            <a:r>
              <a:rPr lang="en-US" dirty="0">
                <a:solidFill>
                  <a:srgbClr val="184B81"/>
                </a:solidFill>
              </a:rPr>
              <a:t>different pile-up and noise scenarios needs also to be quantified both in terms of the rates/efficiency performance and of the expected </a:t>
            </a:r>
            <a:r>
              <a:rPr lang="en-US" dirty="0" smtClean="0">
                <a:solidFill>
                  <a:srgbClr val="184B81"/>
                </a:solidFill>
              </a:rPr>
              <a:t>trigger data throughput.</a:t>
            </a:r>
          </a:p>
          <a:p>
            <a:r>
              <a:rPr lang="en-US" dirty="0" smtClean="0">
                <a:solidFill>
                  <a:srgbClr val="184B81"/>
                </a:solidFill>
              </a:rPr>
              <a:t>  </a:t>
            </a:r>
            <a:endParaRPr lang="en-US" dirty="0">
              <a:solidFill>
                <a:srgbClr val="184B81"/>
              </a:solidFill>
            </a:endParaRPr>
          </a:p>
          <a:p>
            <a:r>
              <a:rPr lang="en-US" dirty="0">
                <a:solidFill>
                  <a:srgbClr val="184B81"/>
                </a:solidFill>
              </a:rPr>
              <a:t>A comprehensive study of EG isolation conditions, as function of pile-up and noise, using both real data and simulated data, </a:t>
            </a:r>
            <a:r>
              <a:rPr lang="en-US" dirty="0" smtClean="0">
                <a:solidFill>
                  <a:srgbClr val="184B81"/>
                </a:solidFill>
              </a:rPr>
              <a:t>is </a:t>
            </a:r>
            <a:r>
              <a:rPr lang="en-US" dirty="0">
                <a:solidFill>
                  <a:srgbClr val="184B81"/>
                </a:solidFill>
              </a:rPr>
              <a:t>needed. </a:t>
            </a:r>
            <a:endParaRPr lang="en-US" dirty="0" smtClean="0">
              <a:solidFill>
                <a:srgbClr val="184B81"/>
              </a:solidFill>
            </a:endParaRPr>
          </a:p>
        </p:txBody>
      </p:sp>
      <p:sp>
        <p:nvSpPr>
          <p:cNvPr id="4" name="Rectangle 3"/>
          <p:cNvSpPr>
            <a:spLocks noChangeArrowheads="1"/>
          </p:cNvSpPr>
          <p:nvPr/>
        </p:nvSpPr>
        <p:spPr bwMode="auto">
          <a:xfrm>
            <a:off x="609600" y="147638"/>
            <a:ext cx="77724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r>
              <a:rPr lang="en-US" sz="2400" b="1" dirty="0" smtClean="0">
                <a:solidFill>
                  <a:srgbClr val="184B81"/>
                </a:solidFill>
              </a:rPr>
              <a:t>Additional studies</a:t>
            </a:r>
            <a:endParaRPr lang="en-US" sz="2400" b="1" dirty="0">
              <a:solidFill>
                <a:srgbClr val="184B81"/>
              </a:solidFill>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1066801"/>
            <a:ext cx="8305800" cy="3416320"/>
          </a:xfrm>
          <a:prstGeom prst="rect">
            <a:avLst/>
          </a:prstGeom>
        </p:spPr>
        <p:txBody>
          <a:bodyPr wrap="square">
            <a:spAutoFit/>
          </a:bodyPr>
          <a:lstStyle/>
          <a:p>
            <a:r>
              <a:rPr lang="en-US" dirty="0">
                <a:solidFill>
                  <a:srgbClr val="184B81"/>
                </a:solidFill>
              </a:rPr>
              <a:t>The committee recommends the </a:t>
            </a:r>
            <a:r>
              <a:rPr lang="en-US" dirty="0" smtClean="0">
                <a:solidFill>
                  <a:srgbClr val="184B81"/>
                </a:solidFill>
              </a:rPr>
              <a:t>proponents:</a:t>
            </a:r>
          </a:p>
          <a:p>
            <a:endParaRPr lang="en-US" dirty="0">
              <a:solidFill>
                <a:srgbClr val="184B81"/>
              </a:solidFill>
            </a:endParaRPr>
          </a:p>
          <a:p>
            <a:pPr marL="800100" lvl="1" indent="-342900">
              <a:buFont typeface="+mj-lt"/>
              <a:buAutoNum type="arabicPeriod"/>
            </a:pPr>
            <a:r>
              <a:rPr lang="en-US" dirty="0" smtClean="0">
                <a:solidFill>
                  <a:srgbClr val="184B81"/>
                </a:solidFill>
              </a:rPr>
              <a:t>to </a:t>
            </a:r>
            <a:r>
              <a:rPr lang="en-US" dirty="0">
                <a:solidFill>
                  <a:srgbClr val="184B81"/>
                </a:solidFill>
              </a:rPr>
              <a:t>define a program of additional </a:t>
            </a:r>
            <a:r>
              <a:rPr lang="en-US" dirty="0" smtClean="0">
                <a:solidFill>
                  <a:srgbClr val="184B81"/>
                </a:solidFill>
              </a:rPr>
              <a:t>trigger studies </a:t>
            </a:r>
            <a:endParaRPr lang="en-US" dirty="0">
              <a:solidFill>
                <a:srgbClr val="184B81"/>
              </a:solidFill>
            </a:endParaRPr>
          </a:p>
          <a:p>
            <a:pPr marL="800100" lvl="1" indent="-342900">
              <a:buFont typeface="+mj-lt"/>
              <a:buAutoNum type="arabicPeriod"/>
            </a:pPr>
            <a:endParaRPr lang="en-US" dirty="0" smtClean="0">
              <a:solidFill>
                <a:srgbClr val="184B81"/>
              </a:solidFill>
            </a:endParaRPr>
          </a:p>
          <a:p>
            <a:pPr marL="800100" lvl="1" indent="-342900">
              <a:buFont typeface="+mj-lt"/>
              <a:buAutoNum type="arabicPeriod"/>
            </a:pPr>
            <a:r>
              <a:rPr lang="en-US" dirty="0" smtClean="0">
                <a:solidFill>
                  <a:srgbClr val="184B81"/>
                </a:solidFill>
              </a:rPr>
              <a:t>to </a:t>
            </a:r>
            <a:r>
              <a:rPr lang="en-US" dirty="0">
                <a:solidFill>
                  <a:srgbClr val="184B81"/>
                </a:solidFill>
              </a:rPr>
              <a:t>prepare a document summarizing the results and reinforcing the physics case for the calorimeter trigger upgrade. </a:t>
            </a:r>
            <a:endParaRPr lang="en-US" dirty="0" smtClean="0">
              <a:solidFill>
                <a:srgbClr val="184B81"/>
              </a:solidFill>
            </a:endParaRPr>
          </a:p>
          <a:p>
            <a:endParaRPr lang="en-US" dirty="0">
              <a:solidFill>
                <a:srgbClr val="184B81"/>
              </a:solidFill>
            </a:endParaRPr>
          </a:p>
          <a:p>
            <a:endParaRPr lang="en-US" dirty="0" smtClean="0">
              <a:solidFill>
                <a:srgbClr val="184B81"/>
              </a:solidFill>
            </a:endParaRPr>
          </a:p>
          <a:p>
            <a:r>
              <a:rPr lang="en-US" dirty="0" smtClean="0">
                <a:solidFill>
                  <a:srgbClr val="184B81"/>
                </a:solidFill>
              </a:rPr>
              <a:t>The </a:t>
            </a:r>
            <a:r>
              <a:rPr lang="en-US" dirty="0">
                <a:solidFill>
                  <a:srgbClr val="184B81"/>
                </a:solidFill>
              </a:rPr>
              <a:t>schedule for the new results and the summary document should be established in agreement with the upgrade project management</a:t>
            </a:r>
            <a:r>
              <a:rPr lang="en-US" dirty="0" smtClean="0">
                <a:solidFill>
                  <a:srgbClr val="184B81"/>
                </a:solidFill>
              </a:rPr>
              <a:t>.</a:t>
            </a:r>
          </a:p>
          <a:p>
            <a:endParaRPr lang="en-US" dirty="0">
              <a:solidFill>
                <a:srgbClr val="184B81"/>
              </a:solidFill>
            </a:endParaRPr>
          </a:p>
          <a:p>
            <a:r>
              <a:rPr lang="en-US" dirty="0" smtClean="0">
                <a:solidFill>
                  <a:srgbClr val="184B81"/>
                </a:solidFill>
              </a:rPr>
              <a:t>The outcome of the present review process is independent of these results.</a:t>
            </a:r>
            <a:endParaRPr lang="en-US" dirty="0">
              <a:solidFill>
                <a:srgbClr val="184B81"/>
              </a:solidFill>
            </a:endParaRPr>
          </a:p>
        </p:txBody>
      </p:sp>
      <p:sp>
        <p:nvSpPr>
          <p:cNvPr id="3" name="Rectangle 2"/>
          <p:cNvSpPr>
            <a:spLocks noChangeArrowheads="1"/>
          </p:cNvSpPr>
          <p:nvPr/>
        </p:nvSpPr>
        <p:spPr bwMode="auto">
          <a:xfrm>
            <a:off x="609600" y="147638"/>
            <a:ext cx="77724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r>
              <a:rPr lang="en-US" sz="2400" b="1" dirty="0" smtClean="0">
                <a:solidFill>
                  <a:srgbClr val="184B81"/>
                </a:solidFill>
              </a:rPr>
              <a:t>Recommendations on trigger studies</a:t>
            </a:r>
            <a:endParaRPr lang="en-US" sz="2400" b="1" dirty="0">
              <a:solidFill>
                <a:srgbClr val="184B81"/>
              </a:solidFill>
            </a:endParaRPr>
          </a:p>
        </p:txBody>
      </p:sp>
    </p:spTree>
    <p:extLst>
      <p:ext uri="{BB962C8B-B14F-4D97-AF65-F5344CB8AC3E}">
        <p14:creationId xmlns:p14="http://schemas.microsoft.com/office/powerpoint/2010/main" val="2221033750"/>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990600"/>
            <a:ext cx="8229600" cy="3970318"/>
          </a:xfrm>
          <a:prstGeom prst="rect">
            <a:avLst/>
          </a:prstGeom>
        </p:spPr>
        <p:txBody>
          <a:bodyPr wrap="square">
            <a:spAutoFit/>
          </a:bodyPr>
          <a:lstStyle/>
          <a:p>
            <a:r>
              <a:rPr lang="en-US" dirty="0">
                <a:solidFill>
                  <a:srgbClr val="184B81"/>
                </a:solidFill>
              </a:rPr>
              <a:t>While conceptually </a:t>
            </a:r>
            <a:r>
              <a:rPr lang="en-US" dirty="0" smtClean="0">
                <a:solidFill>
                  <a:srgbClr val="184B81"/>
                </a:solidFill>
              </a:rPr>
              <a:t>different </a:t>
            </a:r>
            <a:r>
              <a:rPr lang="en-US" dirty="0">
                <a:solidFill>
                  <a:srgbClr val="184B81"/>
                </a:solidFill>
              </a:rPr>
              <a:t>the two proposals are  based on very similar hardware. </a:t>
            </a:r>
            <a:endParaRPr lang="en-US" dirty="0" smtClean="0">
              <a:solidFill>
                <a:srgbClr val="184B81"/>
              </a:solidFill>
            </a:endParaRPr>
          </a:p>
          <a:p>
            <a:endParaRPr lang="en-US" dirty="0" smtClean="0">
              <a:solidFill>
                <a:srgbClr val="184B81"/>
              </a:solidFill>
            </a:endParaRPr>
          </a:p>
          <a:p>
            <a:r>
              <a:rPr lang="en-US" dirty="0" smtClean="0">
                <a:solidFill>
                  <a:srgbClr val="184B81"/>
                </a:solidFill>
              </a:rPr>
              <a:t>Both </a:t>
            </a:r>
            <a:r>
              <a:rPr lang="en-US" dirty="0">
                <a:solidFill>
                  <a:srgbClr val="184B81"/>
                </a:solidFill>
              </a:rPr>
              <a:t>proposal have two hardware layers fully interconnected by high-speed optical links (10 Gb/s). </a:t>
            </a:r>
            <a:endParaRPr lang="en-US" dirty="0" smtClean="0">
              <a:solidFill>
                <a:srgbClr val="184B81"/>
              </a:solidFill>
            </a:endParaRPr>
          </a:p>
          <a:p>
            <a:endParaRPr lang="en-US" dirty="0" smtClean="0">
              <a:solidFill>
                <a:srgbClr val="184B81"/>
              </a:solidFill>
            </a:endParaRPr>
          </a:p>
          <a:p>
            <a:r>
              <a:rPr lang="en-US" dirty="0" smtClean="0">
                <a:solidFill>
                  <a:srgbClr val="184B81"/>
                </a:solidFill>
              </a:rPr>
              <a:t>The </a:t>
            </a:r>
            <a:r>
              <a:rPr lang="en-US" dirty="0">
                <a:solidFill>
                  <a:srgbClr val="184B81"/>
                </a:solidFill>
              </a:rPr>
              <a:t>architecture of the cards in </a:t>
            </a:r>
            <a:r>
              <a:rPr lang="en-US" dirty="0" smtClean="0">
                <a:solidFill>
                  <a:srgbClr val="184B81"/>
                </a:solidFill>
              </a:rPr>
              <a:t>both proposals </a:t>
            </a:r>
            <a:r>
              <a:rPr lang="en-US" dirty="0">
                <a:solidFill>
                  <a:srgbClr val="184B81"/>
                </a:solidFill>
              </a:rPr>
              <a:t>is also very </a:t>
            </a:r>
            <a:r>
              <a:rPr lang="en-US" dirty="0" smtClean="0">
                <a:solidFill>
                  <a:srgbClr val="184B81"/>
                </a:solidFill>
              </a:rPr>
              <a:t>similar, being based on powerful FPGAs (Virtex-7) and high speed optical transducers. </a:t>
            </a:r>
          </a:p>
          <a:p>
            <a:endParaRPr lang="en-US" dirty="0" smtClean="0">
              <a:solidFill>
                <a:srgbClr val="184B81"/>
              </a:solidFill>
            </a:endParaRPr>
          </a:p>
          <a:p>
            <a:r>
              <a:rPr lang="en-US" dirty="0" smtClean="0">
                <a:solidFill>
                  <a:srgbClr val="184B81"/>
                </a:solidFill>
              </a:rPr>
              <a:t>The CT proposal includes high-speed backplane and crate intercommunication allowing to build pre-clusters in the first layer (sliding window 2x2 towers)</a:t>
            </a:r>
          </a:p>
          <a:p>
            <a:endParaRPr lang="en-US" dirty="0">
              <a:solidFill>
                <a:srgbClr val="184B81"/>
              </a:solidFill>
            </a:endParaRPr>
          </a:p>
          <a:p>
            <a:endParaRPr lang="en-US" dirty="0" smtClean="0">
              <a:solidFill>
                <a:srgbClr val="184B81"/>
              </a:solidFill>
            </a:endParaRPr>
          </a:p>
          <a:p>
            <a:endParaRPr lang="en-US" dirty="0">
              <a:solidFill>
                <a:srgbClr val="184B81"/>
              </a:solidFill>
            </a:endParaRPr>
          </a:p>
        </p:txBody>
      </p:sp>
      <p:sp>
        <p:nvSpPr>
          <p:cNvPr id="3" name="Rectangle 2"/>
          <p:cNvSpPr>
            <a:spLocks noChangeArrowheads="1"/>
          </p:cNvSpPr>
          <p:nvPr/>
        </p:nvSpPr>
        <p:spPr bwMode="auto">
          <a:xfrm>
            <a:off x="609600" y="147638"/>
            <a:ext cx="77724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r>
              <a:rPr lang="en-US" sz="2400" b="1" dirty="0" smtClean="0">
                <a:solidFill>
                  <a:srgbClr val="184B81"/>
                </a:solidFill>
              </a:rPr>
              <a:t>Proposed hardware </a:t>
            </a:r>
            <a:endParaRPr lang="en-US" sz="2400" b="1" dirty="0">
              <a:solidFill>
                <a:srgbClr val="184B81"/>
              </a:solidFill>
            </a:endParaRPr>
          </a:p>
        </p:txBody>
      </p:sp>
    </p:spTree>
    <p:extLst>
      <p:ext uri="{BB962C8B-B14F-4D97-AF65-F5344CB8AC3E}">
        <p14:creationId xmlns:p14="http://schemas.microsoft.com/office/powerpoint/2010/main" val="115511296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57200" y="1143000"/>
            <a:ext cx="8382000" cy="4524316"/>
          </a:xfrm>
          <a:prstGeom prst="rect">
            <a:avLst/>
          </a:prstGeom>
        </p:spPr>
        <p:txBody>
          <a:bodyPr wrap="square">
            <a:spAutoFit/>
          </a:bodyPr>
          <a:lstStyle/>
          <a:p>
            <a:r>
              <a:rPr lang="en-US" dirty="0" smtClean="0">
                <a:solidFill>
                  <a:srgbClr val="184B81"/>
                </a:solidFill>
              </a:rPr>
              <a:t>Two options:</a:t>
            </a:r>
          </a:p>
          <a:p>
            <a:endParaRPr lang="en-US" dirty="0" smtClean="0">
              <a:solidFill>
                <a:srgbClr val="184B81"/>
              </a:solidFill>
            </a:endParaRPr>
          </a:p>
          <a:p>
            <a:pPr marL="342900" indent="-342900">
              <a:buAutoNum type="arabicParenR"/>
            </a:pPr>
            <a:r>
              <a:rPr lang="en-US" dirty="0" smtClean="0">
                <a:solidFill>
                  <a:srgbClr val="184B81"/>
                </a:solidFill>
              </a:rPr>
              <a:t>CT </a:t>
            </a:r>
            <a:r>
              <a:rPr lang="en-US" dirty="0">
                <a:solidFill>
                  <a:srgbClr val="184B81"/>
                </a:solidFill>
              </a:rPr>
              <a:t>reduces the input information to </a:t>
            </a:r>
            <a:r>
              <a:rPr lang="en-US" dirty="0" smtClean="0">
                <a:solidFill>
                  <a:srgbClr val="184B81"/>
                </a:solidFill>
              </a:rPr>
              <a:t>pre-clusters 2x2 in </a:t>
            </a:r>
            <a:r>
              <a:rPr lang="en-US" dirty="0">
                <a:solidFill>
                  <a:srgbClr val="184B81"/>
                </a:solidFill>
              </a:rPr>
              <a:t>a way that makes possible the transfer of these </a:t>
            </a:r>
            <a:r>
              <a:rPr lang="en-US" dirty="0" smtClean="0">
                <a:solidFill>
                  <a:srgbClr val="184B81"/>
                </a:solidFill>
              </a:rPr>
              <a:t>clusters </a:t>
            </a:r>
            <a:r>
              <a:rPr lang="en-US" dirty="0">
                <a:solidFill>
                  <a:srgbClr val="184B81"/>
                </a:solidFill>
              </a:rPr>
              <a:t>to the 2</a:t>
            </a:r>
            <a:r>
              <a:rPr lang="en-US" baseline="30000" dirty="0">
                <a:solidFill>
                  <a:srgbClr val="184B81"/>
                </a:solidFill>
              </a:rPr>
              <a:t>nd</a:t>
            </a:r>
            <a:r>
              <a:rPr lang="en-US" dirty="0">
                <a:solidFill>
                  <a:srgbClr val="184B81"/>
                </a:solidFill>
              </a:rPr>
              <a:t> stage in one </a:t>
            </a:r>
            <a:r>
              <a:rPr lang="en-US" dirty="0" smtClean="0">
                <a:solidFill>
                  <a:srgbClr val="184B81"/>
                </a:solidFill>
              </a:rPr>
              <a:t>crossing</a:t>
            </a:r>
            <a:endParaRPr lang="en-US" dirty="0">
              <a:solidFill>
                <a:srgbClr val="184B81"/>
              </a:solidFill>
            </a:endParaRPr>
          </a:p>
          <a:p>
            <a:pPr marL="342900" indent="-342900">
              <a:buAutoNum type="arabicParenR"/>
            </a:pPr>
            <a:endParaRPr lang="en-US" dirty="0" smtClean="0">
              <a:solidFill>
                <a:srgbClr val="184B81"/>
              </a:solidFill>
            </a:endParaRPr>
          </a:p>
          <a:p>
            <a:pPr marL="342900" indent="-342900">
              <a:buAutoNum type="arabicParenR"/>
            </a:pPr>
            <a:endParaRPr lang="en-US" dirty="0">
              <a:solidFill>
                <a:srgbClr val="184B81"/>
              </a:solidFill>
            </a:endParaRPr>
          </a:p>
          <a:p>
            <a:pPr marL="342900" indent="-342900">
              <a:buAutoNum type="arabicParenR"/>
            </a:pPr>
            <a:r>
              <a:rPr lang="en-US" dirty="0" smtClean="0">
                <a:solidFill>
                  <a:srgbClr val="184B81"/>
                </a:solidFill>
              </a:rPr>
              <a:t>TMT </a:t>
            </a:r>
            <a:r>
              <a:rPr lang="en-US" dirty="0">
                <a:solidFill>
                  <a:srgbClr val="184B81"/>
                </a:solidFill>
              </a:rPr>
              <a:t>increases the number of BXs used for data transfer (10 BXs) such that the transfer of the full tower data </a:t>
            </a:r>
            <a:r>
              <a:rPr lang="en-US" dirty="0" smtClean="0">
                <a:solidFill>
                  <a:srgbClr val="184B81"/>
                </a:solidFill>
              </a:rPr>
              <a:t>to the processing nodes is possible</a:t>
            </a:r>
          </a:p>
          <a:p>
            <a:pPr marL="342900" indent="-342900">
              <a:buAutoNum type="arabicParenR"/>
            </a:pPr>
            <a:endParaRPr lang="en-US" dirty="0">
              <a:solidFill>
                <a:srgbClr val="184B81"/>
              </a:solidFill>
            </a:endParaRPr>
          </a:p>
          <a:p>
            <a:endParaRPr lang="en-US" dirty="0">
              <a:solidFill>
                <a:srgbClr val="184B81"/>
              </a:solidFill>
            </a:endParaRPr>
          </a:p>
          <a:p>
            <a:r>
              <a:rPr lang="en-US" dirty="0" smtClean="0">
                <a:solidFill>
                  <a:srgbClr val="184B81"/>
                </a:solidFill>
              </a:rPr>
              <a:t>The optimum may be in between these two options.</a:t>
            </a:r>
          </a:p>
          <a:p>
            <a:endParaRPr lang="en-US" dirty="0">
              <a:solidFill>
                <a:srgbClr val="184B81"/>
              </a:solidFill>
            </a:endParaRPr>
          </a:p>
          <a:p>
            <a:endParaRPr lang="en-US" dirty="0" smtClean="0">
              <a:solidFill>
                <a:srgbClr val="184B81"/>
              </a:solidFill>
            </a:endParaRPr>
          </a:p>
          <a:p>
            <a:r>
              <a:rPr lang="en-US" dirty="0" smtClean="0">
                <a:solidFill>
                  <a:srgbClr val="184B81"/>
                </a:solidFill>
              </a:rPr>
              <a:t>With suitable hardware, different options </a:t>
            </a:r>
            <a:r>
              <a:rPr lang="en-US" dirty="0" smtClean="0">
                <a:solidFill>
                  <a:srgbClr val="184B81"/>
                </a:solidFill>
              </a:rPr>
              <a:t>could eventually be </a:t>
            </a:r>
            <a:r>
              <a:rPr lang="en-US" dirty="0" smtClean="0">
                <a:solidFill>
                  <a:srgbClr val="184B81"/>
                </a:solidFill>
              </a:rPr>
              <a:t>implemented just by using </a:t>
            </a:r>
            <a:r>
              <a:rPr lang="en-US" dirty="0">
                <a:solidFill>
                  <a:srgbClr val="184B81"/>
                </a:solidFill>
              </a:rPr>
              <a:t>different </a:t>
            </a:r>
            <a:r>
              <a:rPr lang="en-US" dirty="0" smtClean="0">
                <a:solidFill>
                  <a:srgbClr val="184B81"/>
                </a:solidFill>
              </a:rPr>
              <a:t>firmware</a:t>
            </a:r>
            <a:endParaRPr lang="en-US" dirty="0">
              <a:solidFill>
                <a:srgbClr val="184B81"/>
              </a:solidFill>
            </a:endParaRPr>
          </a:p>
          <a:p>
            <a:endParaRPr lang="en-US" dirty="0">
              <a:solidFill>
                <a:srgbClr val="184B81"/>
              </a:solidFill>
            </a:endParaRPr>
          </a:p>
        </p:txBody>
      </p:sp>
      <p:sp>
        <p:nvSpPr>
          <p:cNvPr id="4" name="Rectangle 3"/>
          <p:cNvSpPr>
            <a:spLocks noChangeArrowheads="1"/>
          </p:cNvSpPr>
          <p:nvPr/>
        </p:nvSpPr>
        <p:spPr bwMode="auto">
          <a:xfrm>
            <a:off x="609600" y="147638"/>
            <a:ext cx="77724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r>
              <a:rPr lang="en-US" sz="2400" b="1" dirty="0" smtClean="0">
                <a:solidFill>
                  <a:srgbClr val="184B81"/>
                </a:solidFill>
              </a:rPr>
              <a:t>Options</a:t>
            </a:r>
            <a:endParaRPr lang="en-US" sz="2400" b="1" dirty="0">
              <a:solidFill>
                <a:srgbClr val="184B81"/>
              </a:solidFill>
            </a:endParaRPr>
          </a:p>
        </p:txBody>
      </p:sp>
    </p:spTree>
    <p:extLst>
      <p:ext uri="{BB962C8B-B14F-4D97-AF65-F5344CB8AC3E}">
        <p14:creationId xmlns:p14="http://schemas.microsoft.com/office/powerpoint/2010/main" val="199303775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1143000"/>
            <a:ext cx="8305800" cy="3970318"/>
          </a:xfrm>
          <a:prstGeom prst="rect">
            <a:avLst/>
          </a:prstGeom>
        </p:spPr>
        <p:txBody>
          <a:bodyPr wrap="square">
            <a:spAutoFit/>
          </a:bodyPr>
          <a:lstStyle/>
          <a:p>
            <a:r>
              <a:rPr lang="en-US" dirty="0">
                <a:solidFill>
                  <a:srgbClr val="184B81"/>
                </a:solidFill>
              </a:rPr>
              <a:t>The CT architecture was motivated by the study of algorithms that use 2x2 clustering in the 1</a:t>
            </a:r>
            <a:r>
              <a:rPr lang="en-US" baseline="30000" dirty="0">
                <a:solidFill>
                  <a:srgbClr val="184B81"/>
                </a:solidFill>
              </a:rPr>
              <a:t>st</a:t>
            </a:r>
            <a:r>
              <a:rPr lang="en-US" dirty="0">
                <a:solidFill>
                  <a:srgbClr val="184B81"/>
                </a:solidFill>
              </a:rPr>
              <a:t> </a:t>
            </a:r>
            <a:r>
              <a:rPr lang="en-US" dirty="0" smtClean="0">
                <a:solidFill>
                  <a:srgbClr val="184B81"/>
                </a:solidFill>
              </a:rPr>
              <a:t>stage. </a:t>
            </a:r>
            <a:endParaRPr lang="en-US" dirty="0" smtClean="0">
              <a:solidFill>
                <a:srgbClr val="184B81"/>
              </a:solidFill>
            </a:endParaRPr>
          </a:p>
          <a:p>
            <a:endParaRPr lang="en-US" dirty="0">
              <a:solidFill>
                <a:srgbClr val="184B81"/>
              </a:solidFill>
            </a:endParaRPr>
          </a:p>
          <a:p>
            <a:r>
              <a:rPr lang="en-US" dirty="0" smtClean="0">
                <a:solidFill>
                  <a:srgbClr val="184B81"/>
                </a:solidFill>
              </a:rPr>
              <a:t>These </a:t>
            </a:r>
            <a:r>
              <a:rPr lang="en-US" dirty="0">
                <a:solidFill>
                  <a:srgbClr val="184B81"/>
                </a:solidFill>
              </a:rPr>
              <a:t>studies have still to be completed for higher pileup scenarios and using real data when possible.</a:t>
            </a:r>
          </a:p>
          <a:p>
            <a:endParaRPr lang="en-US" dirty="0" smtClean="0">
              <a:solidFill>
                <a:srgbClr val="184B81"/>
              </a:solidFill>
            </a:endParaRPr>
          </a:p>
          <a:p>
            <a:endParaRPr lang="en-US" dirty="0">
              <a:solidFill>
                <a:srgbClr val="184B81"/>
              </a:solidFill>
            </a:endParaRPr>
          </a:p>
          <a:p>
            <a:endParaRPr lang="en-US" dirty="0" smtClean="0">
              <a:solidFill>
                <a:srgbClr val="184B81"/>
              </a:solidFill>
            </a:endParaRPr>
          </a:p>
          <a:p>
            <a:r>
              <a:rPr lang="en-US" dirty="0" smtClean="0">
                <a:solidFill>
                  <a:srgbClr val="184B81"/>
                </a:solidFill>
              </a:rPr>
              <a:t>The </a:t>
            </a:r>
            <a:r>
              <a:rPr lang="en-US" dirty="0">
                <a:solidFill>
                  <a:srgbClr val="184B81"/>
                </a:solidFill>
              </a:rPr>
              <a:t>TMT architecture was motivated on general principles only</a:t>
            </a:r>
            <a:r>
              <a:rPr lang="en-US" dirty="0" smtClean="0">
                <a:solidFill>
                  <a:srgbClr val="184B81"/>
                </a:solidFill>
              </a:rPr>
              <a:t>.</a:t>
            </a:r>
          </a:p>
          <a:p>
            <a:endParaRPr lang="en-US" dirty="0" smtClean="0">
              <a:solidFill>
                <a:srgbClr val="184B81"/>
              </a:solidFill>
            </a:endParaRPr>
          </a:p>
          <a:p>
            <a:r>
              <a:rPr lang="en-US" dirty="0" smtClean="0">
                <a:solidFill>
                  <a:srgbClr val="184B81"/>
                </a:solidFill>
              </a:rPr>
              <a:t>Having </a:t>
            </a:r>
            <a:r>
              <a:rPr lang="en-US" dirty="0">
                <a:solidFill>
                  <a:srgbClr val="184B81"/>
                </a:solidFill>
              </a:rPr>
              <a:t>all trigger primitives from the calorimeters available for processing in one place cannot be a disadvantage, giving in principle the largest flexibility in later definition of algorithms. </a:t>
            </a:r>
            <a:endParaRPr lang="en-US" dirty="0" smtClean="0">
              <a:solidFill>
                <a:srgbClr val="184B81"/>
              </a:solidFill>
            </a:endParaRPr>
          </a:p>
          <a:p>
            <a:endParaRPr lang="en-US" dirty="0">
              <a:solidFill>
                <a:srgbClr val="184B81"/>
              </a:solidFill>
            </a:endParaRPr>
          </a:p>
        </p:txBody>
      </p:sp>
      <p:sp>
        <p:nvSpPr>
          <p:cNvPr id="3" name="Rectangle 2"/>
          <p:cNvSpPr>
            <a:spLocks noChangeArrowheads="1"/>
          </p:cNvSpPr>
          <p:nvPr/>
        </p:nvSpPr>
        <p:spPr bwMode="auto">
          <a:xfrm>
            <a:off x="609600" y="147638"/>
            <a:ext cx="77724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r>
              <a:rPr lang="en-US" sz="2400" b="1" dirty="0" smtClean="0">
                <a:solidFill>
                  <a:srgbClr val="184B81"/>
                </a:solidFill>
              </a:rPr>
              <a:t>Architectures motivations</a:t>
            </a:r>
            <a:endParaRPr lang="en-US" sz="2400" b="1" dirty="0">
              <a:solidFill>
                <a:srgbClr val="184B81"/>
              </a:solidFill>
            </a:endParaRPr>
          </a:p>
        </p:txBody>
      </p:sp>
    </p:spTree>
    <p:extLst>
      <p:ext uri="{BB962C8B-B14F-4D97-AF65-F5344CB8AC3E}">
        <p14:creationId xmlns:p14="http://schemas.microsoft.com/office/powerpoint/2010/main" val="668523859"/>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25079</TotalTime>
  <Words>1199</Words>
  <Application>Microsoft Macintosh PowerPoint</Application>
  <PresentationFormat>Overhead</PresentationFormat>
  <Paragraphs>139</Paragraphs>
  <Slides>15</Slides>
  <Notes>1</Notes>
  <HiddenSlides>0</HiddenSlides>
  <MMClips>0</MMClips>
  <ScaleCrop>false</ScaleCrop>
  <HeadingPairs>
    <vt:vector size="4" baseType="variant">
      <vt:variant>
        <vt:lpstr>Theme</vt:lpstr>
      </vt:variant>
      <vt:variant>
        <vt:i4>2</vt:i4>
      </vt:variant>
      <vt:variant>
        <vt:lpstr>Slide Titles</vt:lpstr>
      </vt:variant>
      <vt:variant>
        <vt:i4>15</vt:i4>
      </vt:variant>
    </vt:vector>
  </HeadingPairs>
  <TitlesOfParts>
    <vt:vector size="17" baseType="lpstr">
      <vt:lpstr>Blank Presentation</vt:lpstr>
      <vt:lpstr>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IT-DIS-Mac</dc:creator>
  <cp:lastModifiedBy>Joao Varela</cp:lastModifiedBy>
  <cp:revision>807</cp:revision>
  <cp:lastPrinted>2011-11-07T14:18:40Z</cp:lastPrinted>
  <dcterms:created xsi:type="dcterms:W3CDTF">2002-09-09T12:57:50Z</dcterms:created>
  <dcterms:modified xsi:type="dcterms:W3CDTF">2011-11-08T15:58:43Z</dcterms:modified>
</cp:coreProperties>
</file>