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9" r:id="rId1"/>
  </p:sldMasterIdLst>
  <p:notesMasterIdLst>
    <p:notesMasterId r:id="rId7"/>
  </p:notesMasterIdLst>
  <p:handoutMasterIdLst>
    <p:handoutMasterId r:id="rId8"/>
  </p:handoutMasterIdLst>
  <p:sldIdLst>
    <p:sldId id="268" r:id="rId2"/>
    <p:sldId id="269" r:id="rId3"/>
    <p:sldId id="267" r:id="rId4"/>
    <p:sldId id="277" r:id="rId5"/>
    <p:sldId id="278" r:id="rId6"/>
  </p:sldIdLst>
  <p:sldSz cx="9906000" cy="6858000" type="A4"/>
  <p:notesSz cx="67310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2C4DD"/>
    <a:srgbClr val="FF6600"/>
    <a:srgbClr val="FF3300"/>
    <a:srgbClr val="9933FF"/>
    <a:srgbClr val="0066FF"/>
    <a:srgbClr val="FF9797"/>
    <a:srgbClr val="00294B"/>
    <a:srgbClr val="45648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2" autoAdjust="0"/>
    <p:restoredTop sz="94668" autoAdjust="0"/>
  </p:normalViewPr>
  <p:slideViewPr>
    <p:cSldViewPr snapToGrid="0">
      <p:cViewPr varScale="1">
        <p:scale>
          <a:sx n="95" d="100"/>
          <a:sy n="95" d="100"/>
        </p:scale>
        <p:origin x="-120" y="-16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3282" y="-90"/>
      </p:cViewPr>
      <p:guideLst>
        <p:guide orient="horz" pos="3104"/>
        <p:guide pos="212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11071C5-F446-4ACB-AC9C-E0145E1A370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7578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6913" y="739775"/>
            <a:ext cx="53371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1538"/>
            <a:ext cx="5384800" cy="443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9B4F63A-CE11-4BBA-A60B-8CE1DD6DF4F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799129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B364123-B64D-4560-B611-12555EA95F2E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0D0B7E2-54C0-4D26-B4D4-8C3B733CB11D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7F2C36-58D8-4EB4-A208-DD005A63AD52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CBEB235-4F8E-4A0E-96DD-C60481CF2E2A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9E2CF68-0FA5-41CD-A084-A469A32DA5C3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1125538"/>
          </a:xfrm>
          <a:prstGeom prst="rect">
            <a:avLst/>
          </a:prstGeom>
          <a:gradFill rotWithShape="1">
            <a:gsLst>
              <a:gs pos="0">
                <a:srgbClr val="62C4DD"/>
              </a:gs>
              <a:gs pos="100000">
                <a:srgbClr val="456487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524625"/>
            <a:ext cx="9906000" cy="333375"/>
          </a:xfrm>
          <a:prstGeom prst="rect">
            <a:avLst/>
          </a:prstGeom>
          <a:gradFill rotWithShape="1">
            <a:gsLst>
              <a:gs pos="0">
                <a:srgbClr val="456487"/>
              </a:gs>
              <a:gs pos="100000">
                <a:srgbClr val="62C4DD">
                  <a:alpha val="46999"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6" name="Picture 6" descr="In2p3_Trans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650" y="115888"/>
            <a:ext cx="179070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LLR_LogoText_rouge_trans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675" y="4149725"/>
            <a:ext cx="2268538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logoEP_transp copie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788" y="95250"/>
            <a:ext cx="1166812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42950" y="1412875"/>
            <a:ext cx="8420100" cy="14700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812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30438" y="3141663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5/9/2006</a:t>
            </a: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Romanteau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E07A3-76DD-4CB1-AC31-0DCDE6F6E1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72350" y="115888"/>
            <a:ext cx="2339975" cy="6337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50838" y="115888"/>
            <a:ext cx="6869112" cy="6337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5/9/2006</a:t>
            </a: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Romanteau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3F114-30C1-4845-AB7A-2B20B55482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115888"/>
            <a:ext cx="6862763" cy="7969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50838" y="1268413"/>
            <a:ext cx="9361487" cy="2516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838" y="3937000"/>
            <a:ext cx="9361487" cy="25161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11/07/2011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J. DASILVA – </a:t>
            </a:r>
            <a:r>
              <a:rPr lang="fr-FR" dirty="0" err="1" smtClean="0"/>
              <a:t>oSLB</a:t>
            </a:r>
            <a:r>
              <a:rPr lang="fr-FR" dirty="0" smtClean="0"/>
              <a:t> group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C965D-16B6-4B31-8919-CCD5A0A9BDE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5/9/2006</a:t>
            </a: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Romanteau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63387-29C5-4FE7-9EF6-DADAEAA7474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5/9/2006</a:t>
            </a: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Romanteau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ACBC4-0706-4655-B440-4A18C227F6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50838" y="1268413"/>
            <a:ext cx="4603750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6988" y="1268413"/>
            <a:ext cx="4605337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5/9/2006</a:t>
            </a: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Romanteau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190F5-BFA8-4209-838C-689601C932B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5/9/2006</a:t>
            </a:r>
            <a:endParaRPr lang="fr-F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Romanteau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50B9E-F774-4D20-B65C-EBBC3387F57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5/9/2006</a:t>
            </a: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Romanteau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E1D58-088B-46E0-BC33-AD966F45120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5/9/2006</a:t>
            </a:r>
            <a:endParaRPr lang="fr-F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Romanteau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AB1AD-BC3B-4778-9373-82E10E94465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5/9/2006</a:t>
            </a: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Romanteau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3EA27-2285-4A38-8DA0-FB34D48AB8B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5/9/2006</a:t>
            </a: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Romanteau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33F91-7856-4D33-85B4-785F9F8F81A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906000" cy="1125538"/>
          </a:xfrm>
          <a:prstGeom prst="rect">
            <a:avLst/>
          </a:prstGeom>
          <a:gradFill rotWithShape="1">
            <a:gsLst>
              <a:gs pos="0">
                <a:srgbClr val="62C4DD"/>
              </a:gs>
              <a:gs pos="100000">
                <a:srgbClr val="456487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524625"/>
            <a:ext cx="9906000" cy="333375"/>
          </a:xfrm>
          <a:prstGeom prst="rect">
            <a:avLst/>
          </a:prstGeom>
          <a:gradFill rotWithShape="1">
            <a:gsLst>
              <a:gs pos="0">
                <a:srgbClr val="456487"/>
              </a:gs>
              <a:gs pos="100000">
                <a:srgbClr val="62C4DD">
                  <a:alpha val="46999"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115888"/>
            <a:ext cx="6862763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1268413"/>
            <a:ext cx="93614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1802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524625"/>
            <a:ext cx="2311400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5/9/2006</a:t>
            </a:r>
            <a:endParaRPr lang="fr-FR"/>
          </a:p>
        </p:txBody>
      </p:sp>
      <p:sp>
        <p:nvSpPr>
          <p:cNvPr id="1802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524625"/>
            <a:ext cx="31369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fr-FR"/>
              <a:t>T. Romanteau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524625"/>
            <a:ext cx="23114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12D615D-DAC7-462B-AAE8-DB9260F587B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1033" name="Picture 9" descr="LLR_Logo_rouge_trans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38113" y="285750"/>
            <a:ext cx="1304925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MS-Color-Label copi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931275" y="188913"/>
            <a:ext cx="75565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2000" i="1">
          <a:solidFill>
            <a:srgbClr val="45648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o"/>
        <a:defRPr sz="16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2C4DD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400" b="1" dirty="0" smtClean="0">
                <a:solidFill>
                  <a:srgbClr val="00294B"/>
                </a:solidFill>
              </a:rPr>
              <a:t>TLB project status report</a:t>
            </a:r>
            <a:r>
              <a:rPr lang="fr-FR" dirty="0" smtClean="0"/>
              <a:t> 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248025"/>
            <a:ext cx="6784975" cy="3117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2800" dirty="0" err="1" smtClean="0">
                <a:solidFill>
                  <a:srgbClr val="456487"/>
                </a:solidFill>
              </a:rPr>
              <a:t>Laboratoire</a:t>
            </a:r>
            <a:r>
              <a:rPr lang="en-US" sz="2800" dirty="0" smtClean="0">
                <a:solidFill>
                  <a:srgbClr val="456487"/>
                </a:solidFill>
              </a:rPr>
              <a:t> </a:t>
            </a:r>
            <a:r>
              <a:rPr lang="en-US" sz="2800" dirty="0" err="1" smtClean="0">
                <a:solidFill>
                  <a:srgbClr val="456487"/>
                </a:solidFill>
              </a:rPr>
              <a:t>Leprince</a:t>
            </a:r>
            <a:r>
              <a:rPr lang="en-US" sz="2800" dirty="0" smtClean="0">
                <a:solidFill>
                  <a:srgbClr val="456487"/>
                </a:solidFill>
              </a:rPr>
              <a:t> </a:t>
            </a:r>
            <a:r>
              <a:rPr lang="en-US" sz="2800" dirty="0" err="1" smtClean="0">
                <a:solidFill>
                  <a:srgbClr val="456487"/>
                </a:solidFill>
              </a:rPr>
              <a:t>Ringuet</a:t>
            </a:r>
            <a:endParaRPr lang="en-US" sz="2800" dirty="0" smtClean="0">
              <a:solidFill>
                <a:srgbClr val="456487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456487"/>
                </a:solidFill>
              </a:rPr>
              <a:t>LLR </a:t>
            </a:r>
            <a:r>
              <a:rPr lang="en-US" sz="2800" dirty="0" err="1" smtClean="0">
                <a:solidFill>
                  <a:srgbClr val="456487"/>
                </a:solidFill>
              </a:rPr>
              <a:t>Polytechnique</a:t>
            </a:r>
            <a:r>
              <a:rPr lang="en-US" sz="2800" dirty="0" smtClean="0">
                <a:solidFill>
                  <a:srgbClr val="456487"/>
                </a:solidFill>
              </a:rPr>
              <a:t> IN2P3/CNRS</a:t>
            </a:r>
          </a:p>
          <a:p>
            <a:pPr eaLnBrk="1" hangingPunct="1">
              <a:lnSpc>
                <a:spcPct val="90000"/>
              </a:lnSpc>
            </a:pPr>
            <a:endParaRPr lang="en-US" sz="1400" dirty="0" smtClean="0"/>
          </a:p>
          <a:p>
            <a:pPr algn="l" eaLnBrk="1" hangingPunct="1">
              <a:lnSpc>
                <a:spcPct val="90000"/>
              </a:lnSpc>
            </a:pPr>
            <a:r>
              <a:rPr lang="en-US" sz="1600" dirty="0" smtClean="0"/>
              <a:t>Project manager : P. BUSSON (LLR)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600" dirty="0" smtClean="0"/>
              <a:t>Technical manager / designer : </a:t>
            </a:r>
            <a:r>
              <a:rPr lang="en-US" sz="1600" b="1" dirty="0" smtClean="0"/>
              <a:t>T. ROMANTEAU</a:t>
            </a:r>
            <a:r>
              <a:rPr lang="en-US" sz="1600" dirty="0" smtClean="0"/>
              <a:t> (LLR) 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600" dirty="0" smtClean="0"/>
              <a:t>M. LOUZIR (LLR), PCB design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600" dirty="0" smtClean="0"/>
              <a:t>P. DINANCOURT (LAL), CAO librarian</a:t>
            </a:r>
          </a:p>
          <a:p>
            <a:pPr algn="l" eaLnBrk="1" hangingPunct="1">
              <a:lnSpc>
                <a:spcPct val="90000"/>
              </a:lnSpc>
            </a:pPr>
            <a:endParaRPr lang="en-US" sz="1600" dirty="0" smtClean="0"/>
          </a:p>
          <a:p>
            <a:pPr algn="l" eaLnBrk="1" hangingPunct="1">
              <a:lnSpc>
                <a:spcPct val="90000"/>
              </a:lnSpc>
            </a:pPr>
            <a:r>
              <a:rPr lang="en-US" sz="1400" dirty="0" smtClean="0"/>
              <a:t>Presented by: </a:t>
            </a:r>
            <a:r>
              <a:rPr lang="en-US" sz="1400" dirty="0" smtClean="0"/>
              <a:t>J.C</a:t>
            </a:r>
            <a:r>
              <a:rPr lang="en-US" sz="1400" dirty="0" smtClean="0"/>
              <a:t>.</a:t>
            </a:r>
            <a:r>
              <a:rPr lang="en-US" sz="1400" dirty="0" smtClean="0"/>
              <a:t> DA SILVA“</a:t>
            </a:r>
            <a:r>
              <a:rPr lang="en-US" sz="1400" dirty="0" smtClean="0"/>
              <a:t>ECAL-HCAL </a:t>
            </a:r>
            <a:r>
              <a:rPr lang="en-US" sz="1400" dirty="0" smtClean="0"/>
              <a:t>Interface Working Group</a:t>
            </a:r>
            <a:r>
              <a:rPr lang="en-US" sz="1400" dirty="0" smtClean="0"/>
              <a:t>” </a:t>
            </a:r>
            <a:r>
              <a:rPr lang="en-US" sz="1400" dirty="0" smtClean="0"/>
              <a:t>convener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a date 4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11/7/2011</a:t>
            </a:r>
            <a:endParaRPr lang="fr-FR" smtClean="0"/>
          </a:p>
        </p:txBody>
      </p:sp>
      <p:sp>
        <p:nvSpPr>
          <p:cNvPr id="5123" name="Espace réservé du pied de page 5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dirty="0" smtClean="0"/>
              <a:t>J. Da Silva </a:t>
            </a:r>
            <a:r>
              <a:rPr lang="fr-FR" dirty="0" smtClean="0"/>
              <a:t>ECAL-HCAL IWG</a:t>
            </a:r>
            <a:endParaRPr lang="fr-FR" dirty="0" smtClean="0"/>
          </a:p>
        </p:txBody>
      </p:sp>
      <p:sp>
        <p:nvSpPr>
          <p:cNvPr id="5124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F397A3-876A-440E-89C5-B11FEC8B522C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1760538" y="115888"/>
            <a:ext cx="6702425" cy="681037"/>
          </a:xfrm>
          <a:noFill/>
        </p:spPr>
        <p:txBody>
          <a:bodyPr/>
          <a:lstStyle/>
          <a:p>
            <a:pPr eaLnBrk="1" hangingPunct="1"/>
            <a:r>
              <a:rPr lang="en-US" sz="3200" b="1" smtClean="0"/>
              <a:t>Project goals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2800" b="1" i="1" smtClean="0">
                <a:solidFill>
                  <a:srgbClr val="00294B"/>
                </a:solidFill>
              </a:rPr>
              <a:t>TLB purpose and requirements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5763" y="1247775"/>
            <a:ext cx="9291637" cy="4981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i="0" dirty="0" smtClean="0"/>
              <a:t>“Test Link Board” (TLB), a </a:t>
            </a:r>
            <a:r>
              <a:rPr lang="en-US" b="1" i="0" dirty="0" smtClean="0">
                <a:solidFill>
                  <a:srgbClr val="C00000"/>
                </a:solidFill>
              </a:rPr>
              <a:t>design study platform </a:t>
            </a:r>
            <a:r>
              <a:rPr lang="en-US" i="0" dirty="0" smtClean="0"/>
              <a:t>for modern serial link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Set up of a CAD design flow for Multi Giga Transceiver (MGT)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/>
              <a:t>I</a:t>
            </a:r>
            <a:r>
              <a:rPr lang="en-US" dirty="0" smtClean="0"/>
              <a:t>mportance of simulations for 4 </a:t>
            </a:r>
            <a:r>
              <a:rPr lang="en-US" dirty="0" err="1" smtClean="0"/>
              <a:t>Gbps</a:t>
            </a:r>
            <a:r>
              <a:rPr lang="en-US" dirty="0"/>
              <a:t> </a:t>
            </a:r>
            <a:r>
              <a:rPr lang="en-US" dirty="0" smtClean="0"/>
              <a:t>to 10 </a:t>
            </a:r>
            <a:r>
              <a:rPr lang="en-US" dirty="0" err="1" smtClean="0"/>
              <a:t>Gbps</a:t>
            </a:r>
            <a:r>
              <a:rPr lang="en-US" dirty="0" smtClean="0"/>
              <a:t> links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High number of </a:t>
            </a:r>
            <a:r>
              <a:rPr lang="en-US" dirty="0"/>
              <a:t>parameters (CTLE, DFE, FFE</a:t>
            </a:r>
            <a:r>
              <a:rPr lang="en-US" dirty="0" smtClean="0"/>
              <a:t>), optimization needed  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Analogue and digital effects modeling in IBIS-AMI models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/>
              <a:t>D</a:t>
            </a:r>
            <a:r>
              <a:rPr lang="en-US" dirty="0" smtClean="0"/>
              <a:t>esign methodology for advanced Signal Integrity (SI) PCB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Allegro constraints manager (Cadence) design basis for PCB routing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Applicable for CMS’s </a:t>
            </a:r>
            <a:r>
              <a:rPr lang="en-US" dirty="0" err="1" smtClean="0"/>
              <a:t>TCCxx</a:t>
            </a:r>
            <a:r>
              <a:rPr lang="en-US" dirty="0" smtClean="0"/>
              <a:t> upgrade 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No software change at a first step : TLB must be plugged on </a:t>
            </a:r>
            <a:r>
              <a:rPr lang="en-US" dirty="0" err="1" smtClean="0"/>
              <a:t>TCCxx</a:t>
            </a:r>
            <a:r>
              <a:rPr lang="en-US" dirty="0" smtClean="0"/>
              <a:t> cards (SLB like)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Useful for </a:t>
            </a:r>
            <a:r>
              <a:rPr lang="en-US" dirty="0" err="1" smtClean="0"/>
              <a:t>TCCxx</a:t>
            </a:r>
            <a:r>
              <a:rPr lang="en-US" dirty="0" smtClean="0"/>
              <a:t>/</a:t>
            </a:r>
            <a:r>
              <a:rPr lang="en-US" dirty="0" err="1" smtClean="0"/>
              <a:t>oSLB</a:t>
            </a:r>
            <a:r>
              <a:rPr lang="en-US" dirty="0" smtClean="0"/>
              <a:t> </a:t>
            </a:r>
            <a:r>
              <a:rPr lang="en-US" dirty="0" smtClean="0"/>
              <a:t>test bench development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i="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i="0" dirty="0" smtClean="0"/>
              <a:t>Studies for trigger implementation and </a:t>
            </a:r>
            <a:r>
              <a:rPr lang="en-US" b="1" i="0" dirty="0" err="1" smtClean="0">
                <a:solidFill>
                  <a:srgbClr val="C00000"/>
                </a:solidFill>
              </a:rPr>
              <a:t>TCCxx</a:t>
            </a:r>
            <a:r>
              <a:rPr lang="en-US" b="1" i="0" dirty="0" smtClean="0">
                <a:solidFill>
                  <a:srgbClr val="C00000"/>
                </a:solidFill>
              </a:rPr>
              <a:t>/</a:t>
            </a:r>
            <a:r>
              <a:rPr lang="en-US" b="1" i="0" dirty="0" err="1" smtClean="0">
                <a:solidFill>
                  <a:srgbClr val="C00000"/>
                </a:solidFill>
              </a:rPr>
              <a:t>oSLB</a:t>
            </a:r>
            <a:r>
              <a:rPr lang="en-US" b="1" i="0" dirty="0" smtClean="0">
                <a:solidFill>
                  <a:srgbClr val="C00000"/>
                </a:solidFill>
              </a:rPr>
              <a:t> </a:t>
            </a:r>
            <a:r>
              <a:rPr lang="en-US" b="1" i="0" dirty="0" smtClean="0">
                <a:solidFill>
                  <a:srgbClr val="C00000"/>
                </a:solidFill>
              </a:rPr>
              <a:t>test bench</a:t>
            </a:r>
            <a:endParaRPr lang="en-US" sz="1400" i="0" dirty="0" smtClean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4,8 </a:t>
            </a:r>
            <a:r>
              <a:rPr lang="en-US" dirty="0" err="1" smtClean="0"/>
              <a:t>Gbps</a:t>
            </a:r>
            <a:r>
              <a:rPr lang="en-US" dirty="0" smtClean="0"/>
              <a:t> base line with a more compact data format for </a:t>
            </a:r>
            <a:r>
              <a:rPr lang="en-US" dirty="0" err="1" smtClean="0"/>
              <a:t>TCCxx</a:t>
            </a:r>
            <a:r>
              <a:rPr lang="en-US" dirty="0" smtClean="0"/>
              <a:t> upgrade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Use as SLB like, up to 23 bits free in frame can now be used for “real time bunch tag”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For E-</a:t>
            </a:r>
            <a:r>
              <a:rPr lang="en-US" dirty="0" err="1" smtClean="0"/>
              <a:t>Endcap</a:t>
            </a:r>
            <a:r>
              <a:rPr lang="en-US" dirty="0" smtClean="0"/>
              <a:t> 9 bits trigger vector can be upgraded to 11 bits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err="1" smtClean="0"/>
              <a:t>TCCxx</a:t>
            </a:r>
            <a:r>
              <a:rPr lang="en-US" dirty="0" smtClean="0"/>
              <a:t>/</a:t>
            </a:r>
            <a:r>
              <a:rPr lang="en-US" dirty="0" err="1" smtClean="0"/>
              <a:t>oSLB</a:t>
            </a:r>
            <a:r>
              <a:rPr lang="en-US" dirty="0" smtClean="0"/>
              <a:t> </a:t>
            </a:r>
            <a:r>
              <a:rPr lang="en-US" dirty="0" smtClean="0"/>
              <a:t>test bench development in charge at LLR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Optical </a:t>
            </a:r>
            <a:r>
              <a:rPr lang="en-US" dirty="0"/>
              <a:t>I/O available, take profit as real time </a:t>
            </a:r>
            <a:r>
              <a:rPr lang="en-US" dirty="0" smtClean="0"/>
              <a:t>survey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/>
              <a:t>Auto align algorithm between TBL </a:t>
            </a:r>
            <a:r>
              <a:rPr lang="en-US" dirty="0" smtClean="0"/>
              <a:t>card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/>
              <a:t>Spy buffer for TTC command </a:t>
            </a:r>
            <a:r>
              <a:rPr lang="en-US" dirty="0" smtClean="0"/>
              <a:t>history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/>
              <a:t>P</a:t>
            </a:r>
            <a:r>
              <a:rPr lang="en-US" dirty="0" smtClean="0"/>
              <a:t>redictable pattern generator for data checking at test bench receiver side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e la date 4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11/7/2011</a:t>
            </a:r>
            <a:endParaRPr lang="fr-FR" smtClean="0"/>
          </a:p>
        </p:txBody>
      </p:sp>
      <p:sp>
        <p:nvSpPr>
          <p:cNvPr id="6148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A7BB05-D99A-4EFA-AF38-764C3BCC52B7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1760538" y="115888"/>
            <a:ext cx="6702425" cy="681037"/>
          </a:xfrm>
          <a:noFill/>
        </p:spPr>
        <p:txBody>
          <a:bodyPr/>
          <a:lstStyle/>
          <a:p>
            <a:pPr eaLnBrk="1" hangingPunct="1"/>
            <a:r>
              <a:rPr lang="en-US" sz="3200" b="1" smtClean="0"/>
              <a:t>Architecture for TLB</a:t>
            </a:r>
            <a:br>
              <a:rPr lang="en-US" sz="3200" b="1" smtClean="0"/>
            </a:br>
            <a:r>
              <a:rPr lang="en-US" sz="2800" b="1" i="1" smtClean="0">
                <a:solidFill>
                  <a:srgbClr val="00294B"/>
                </a:solidFill>
              </a:rPr>
              <a:t>Constraints / Hardware choices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0538" y="1219200"/>
            <a:ext cx="9263062" cy="52197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i="0" dirty="0" smtClean="0"/>
              <a:t>Mechanic constraints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TLB must be plugged on a TCC48 card :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dirty="0" smtClean="0"/>
              <a:t>used in a 1 slot </a:t>
            </a:r>
            <a:r>
              <a:rPr lang="en-US" dirty="0" err="1" smtClean="0"/>
              <a:t>VMEwidth</a:t>
            </a:r>
            <a:r>
              <a:rPr lang="en-US" dirty="0" smtClean="0"/>
              <a:t> → low profile components on bottom side of TLB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dirty="0" smtClean="0"/>
              <a:t>SFP+ not compatible with </a:t>
            </a:r>
            <a:r>
              <a:rPr lang="en-US" dirty="0" err="1" smtClean="0"/>
              <a:t>TCCxx</a:t>
            </a:r>
            <a:r>
              <a:rPr lang="en-US" dirty="0" smtClean="0"/>
              <a:t> → TLB’s PCB is extended outside the front </a:t>
            </a:r>
            <a:r>
              <a:rPr lang="en-US" dirty="0" err="1" smtClean="0"/>
              <a:t>pannel</a:t>
            </a:r>
            <a:r>
              <a:rPr lang="en-US" dirty="0" smtClean="0"/>
              <a:t> of </a:t>
            </a:r>
            <a:r>
              <a:rPr lang="en-US" dirty="0" err="1" smtClean="0"/>
              <a:t>TCCxx</a:t>
            </a:r>
            <a:r>
              <a:rPr lang="en-US" dirty="0" smtClean="0"/>
              <a:t> cards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Low space available on PCB, three high density connectors for </a:t>
            </a:r>
            <a:r>
              <a:rPr lang="en-US" dirty="0" err="1" smtClean="0"/>
              <a:t>TCCxx</a:t>
            </a:r>
            <a:r>
              <a:rPr lang="en-US" dirty="0" smtClean="0"/>
              <a:t> plugging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/>
              <a:t>Up to 9 TLB could be plugged </a:t>
            </a:r>
            <a:r>
              <a:rPr lang="en-US" dirty="0" smtClean="0"/>
              <a:t>on </a:t>
            </a:r>
            <a:r>
              <a:rPr lang="en-US" dirty="0"/>
              <a:t>TCC68/TCC48 </a:t>
            </a:r>
            <a:r>
              <a:rPr lang="en-US" dirty="0" smtClean="0"/>
              <a:t>mother board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i="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i="0" dirty="0" smtClean="0"/>
              <a:t>Electronic constraints, solutions and associated technologies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4,8 </a:t>
            </a:r>
            <a:r>
              <a:rPr lang="en-US" dirty="0" err="1" smtClean="0"/>
              <a:t>Gbps</a:t>
            </a:r>
            <a:r>
              <a:rPr lang="en-US" dirty="0" smtClean="0"/>
              <a:t> min → 1 FPGA XCVLX6 with 8 GTX MGT </a:t>
            </a:r>
            <a:r>
              <a:rPr lang="en-US" dirty="0" err="1" smtClean="0"/>
              <a:t>serdes</a:t>
            </a:r>
            <a:r>
              <a:rPr lang="en-US" dirty="0" smtClean="0"/>
              <a:t> (6,6 </a:t>
            </a:r>
            <a:r>
              <a:rPr lang="en-US" dirty="0" err="1" smtClean="0"/>
              <a:t>Gbps</a:t>
            </a:r>
            <a:r>
              <a:rPr lang="en-US" dirty="0" smtClean="0"/>
              <a:t> max, 2 used)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3,3V level signal on </a:t>
            </a:r>
            <a:r>
              <a:rPr lang="en-US" dirty="0" err="1" smtClean="0"/>
              <a:t>TCCxx</a:t>
            </a:r>
            <a:r>
              <a:rPr lang="en-US" dirty="0" smtClean="0"/>
              <a:t> side, 2,5V on TLB → buffered level translator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Very low clock jitter for clock of MGT → clock jitter reduction device is used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Mono 3,3V power supply source, low noise power supply requested for MGT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dirty="0" smtClean="0"/>
              <a:t>Low chip count requested → 2 x LTM4615  devices with low mechanical profile : 2 x DC/DC converters + 1 x LVDO linear regulator per device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i="0" dirty="0" smtClean="0"/>
              <a:t>Architecture choices</a:t>
            </a:r>
            <a:r>
              <a:rPr lang="en-US" sz="1400" i="0" dirty="0" smtClean="0">
                <a:solidFill>
                  <a:schemeClr val="accent1"/>
                </a:solidFill>
              </a:rPr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Embed </a:t>
            </a:r>
            <a:r>
              <a:rPr lang="en-US" dirty="0"/>
              <a:t>two SFP+ optical transceiver as available reference </a:t>
            </a:r>
            <a:r>
              <a:rPr lang="en-US" dirty="0" smtClean="0"/>
              <a:t>solution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One alone, firmware downloaded from a low cost EEPROM solution from Xilinx</a:t>
            </a:r>
          </a:p>
          <a:p>
            <a:pPr lvl="1" algn="r" eaLnBrk="1" hangingPunct="1">
              <a:lnSpc>
                <a:spcPct val="80000"/>
              </a:lnSpc>
              <a:defRPr/>
            </a:pPr>
            <a:r>
              <a:rPr lang="en-US" dirty="0" smtClean="0"/>
              <a:t>JTAG hardware and software reused from TCC48 platform</a:t>
            </a:r>
          </a:p>
          <a:p>
            <a:pPr marL="457200" lvl="1" indent="0" eaLnBrk="1" hangingPunct="1">
              <a:lnSpc>
                <a:spcPct val="80000"/>
              </a:lnSpc>
              <a:buFontTx/>
              <a:buNone/>
              <a:defRPr/>
            </a:pPr>
            <a:endParaRPr lang="en-US" dirty="0" smtClean="0"/>
          </a:p>
        </p:txBody>
      </p:sp>
      <p:sp>
        <p:nvSpPr>
          <p:cNvPr id="7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524625"/>
            <a:ext cx="3136900" cy="1968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dirty="0" smtClean="0"/>
              <a:t>J. Da Silva </a:t>
            </a:r>
            <a:r>
              <a:rPr lang="fr-FR" dirty="0" smtClean="0"/>
              <a:t>ECAL-HCAL IWG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a date 4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11/7/2011</a:t>
            </a:r>
            <a:endParaRPr lang="fr-FR" smtClean="0"/>
          </a:p>
        </p:txBody>
      </p:sp>
      <p:sp>
        <p:nvSpPr>
          <p:cNvPr id="717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D6A0CD7-4C41-4D70-BDAE-1678C730B0DF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1760538" y="115888"/>
            <a:ext cx="6702425" cy="681037"/>
          </a:xfrm>
          <a:noFill/>
        </p:spPr>
        <p:txBody>
          <a:bodyPr/>
          <a:lstStyle/>
          <a:p>
            <a:pPr eaLnBrk="1" hangingPunct="1"/>
            <a:r>
              <a:rPr lang="en-US" sz="3200" b="1" smtClean="0"/>
              <a:t>Design methods automation </a:t>
            </a:r>
            <a:br>
              <a:rPr lang="en-US" sz="3200" b="1" smtClean="0"/>
            </a:br>
            <a:r>
              <a:rPr lang="en-US" sz="2800" b="1" i="1" smtClean="0">
                <a:solidFill>
                  <a:srgbClr val="00294B"/>
                </a:solidFill>
              </a:rPr>
              <a:t>Status of the design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0538" y="1171575"/>
            <a:ext cx="9301162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i="0" dirty="0" smtClean="0"/>
              <a:t>CAO based design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New PCB and schematic symbols were developed at LAL </a:t>
            </a:r>
            <a:r>
              <a:rPr lang="en-US" dirty="0" err="1" smtClean="0"/>
              <a:t>Orsay</a:t>
            </a:r>
            <a:r>
              <a:rPr lang="en-US" dirty="0" smtClean="0"/>
              <a:t> and LLR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Pre layout simulation performed on critical nets to define constraint templates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PCB routing based on constraints previously simulated and/or entering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Clock jitter reduction solution tested on a separate testing platform then implemented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i="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i="0" dirty="0" smtClean="0"/>
              <a:t>Firmware code development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Version “SLB like” purpose,  code writing is greatly advanced but not complete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Full VHDL description, attempt to be DO-254 compliant</a:t>
            </a:r>
          </a:p>
          <a:p>
            <a:pPr lvl="1"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i="0" dirty="0" smtClean="0"/>
              <a:t>TLB design status (Design started at end of February 2011)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Schematic complete, few update added in accordance with VHDL code development</a:t>
            </a:r>
            <a:endParaRPr lang="en-US" dirty="0" smtClean="0">
              <a:solidFill>
                <a:srgbClr val="92D050"/>
              </a:solidFill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Signal integrity simulation is in progress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PCB technology and cross section largely discussed with manufacturer 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Via in Pad solution adopted to solve implementation of complex power supply system in a low space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Laser via and blind via adopted to solve the high net density and low pin spacing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Class 7, PCB design at LLR not fully </a:t>
            </a:r>
            <a:r>
              <a:rPr lang="en-US" dirty="0" smtClean="0"/>
              <a:t>completed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Available on Q1-2012</a:t>
            </a:r>
            <a:endParaRPr lang="en-US" sz="900" dirty="0" smtClean="0"/>
          </a:p>
        </p:txBody>
      </p:sp>
      <p:sp>
        <p:nvSpPr>
          <p:cNvPr id="7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524625"/>
            <a:ext cx="3136900" cy="1968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dirty="0" smtClean="0"/>
              <a:t>J. Da Silva </a:t>
            </a:r>
            <a:r>
              <a:rPr lang="fr-FR" dirty="0" smtClean="0"/>
              <a:t>ECAL-HCAL IWG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1"/>
          <p:cNvSpPr>
            <a:spLocks noChangeArrowheads="1"/>
          </p:cNvSpPr>
          <p:nvPr/>
        </p:nvSpPr>
        <p:spPr bwMode="auto">
          <a:xfrm>
            <a:off x="458788" y="4435475"/>
            <a:ext cx="701516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>
                <a:solidFill>
                  <a:srgbClr val="456487"/>
                </a:solidFill>
              </a:rPr>
              <a:t>Power supply based on 2 x LM4615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FontTx/>
              <a:buChar char="o"/>
            </a:pPr>
            <a:r>
              <a:rPr lang="en-US" sz="1400" b="1"/>
              <a:t>Via in all pad of LM4615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FontTx/>
              <a:buChar char="o"/>
            </a:pPr>
            <a:r>
              <a:rPr lang="en-US" sz="1400" b="1"/>
              <a:t>External filtering components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FontTx/>
              <a:buChar char="o"/>
            </a:pPr>
            <a:r>
              <a:rPr lang="en-US" sz="1400" b="1"/>
              <a:t>Low noise MGT supply included</a:t>
            </a:r>
            <a:endParaRPr lang="en-US">
              <a:solidFill>
                <a:srgbClr val="456487"/>
              </a:solidFill>
            </a:endParaRP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FontTx/>
              <a:buChar char="o"/>
            </a:pPr>
            <a:r>
              <a:rPr lang="en-US" sz="1400" b="1"/>
              <a:t>2 internal layer power  plan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FontTx/>
              <a:buChar char="o"/>
            </a:pPr>
            <a:r>
              <a:rPr lang="en-US" sz="1400" b="1"/>
              <a:t>Complex power scheme</a:t>
            </a: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Clr>
                <a:srgbClr val="62C4DD"/>
              </a:buClr>
              <a:buFont typeface="Wingdings" pitchFamily="2" charset="2"/>
              <a:buChar char="§"/>
            </a:pPr>
            <a:r>
              <a:rPr lang="en-US" sz="1200"/>
              <a:t>3.3V, 2,5V, 1.8V, 1.5V, 1V-VCCINT</a:t>
            </a: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Clr>
                <a:srgbClr val="62C4DD"/>
              </a:buClr>
              <a:buFont typeface="Wingdings" pitchFamily="2" charset="2"/>
              <a:buChar char="§"/>
            </a:pPr>
            <a:r>
              <a:rPr lang="en-US" sz="1200"/>
              <a:t>1,2V-MGT, 1V-MGT</a:t>
            </a:r>
          </a:p>
        </p:txBody>
      </p:sp>
      <p:sp>
        <p:nvSpPr>
          <p:cNvPr id="8195" name="Espace réservé de la date 4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11/7/2011</a:t>
            </a:r>
            <a:endParaRPr lang="fr-FR" smtClean="0"/>
          </a:p>
        </p:txBody>
      </p:sp>
      <p:sp>
        <p:nvSpPr>
          <p:cNvPr id="819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F8D91A4-7395-4730-B0B5-E923AD44B6E8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62100" y="125413"/>
            <a:ext cx="7086600" cy="681037"/>
          </a:xfrm>
          <a:noFill/>
        </p:spPr>
        <p:txBody>
          <a:bodyPr/>
          <a:lstStyle/>
          <a:p>
            <a:pPr eaLnBrk="1" hangingPunct="1"/>
            <a:r>
              <a:rPr lang="en-US" sz="3200" b="1" smtClean="0"/>
              <a:t>PCB routing highlight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2800" b="1" i="1" smtClean="0">
                <a:solidFill>
                  <a:srgbClr val="00294B"/>
                </a:solidFill>
              </a:rPr>
              <a:t>Power supply detailed view / global view</a:t>
            </a:r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0538" y="1247775"/>
            <a:ext cx="7015162" cy="27241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1800" i="0" dirty="0" smtClean="0"/>
              <a:t>TLB → SLB elongated mechanical format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/>
              <a:t>Power supply system on bottom side (low profile)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/>
              <a:t>JTAG EPROM on bottom side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 smtClean="0"/>
              <a:t>All others components on top side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dirty="0" smtClean="0"/>
              <a:t>High density “SLB like” connector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dirty="0" smtClean="0"/>
              <a:t>Level translator buffer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dirty="0" smtClean="0"/>
              <a:t>FPGA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dirty="0" smtClean="0"/>
              <a:t>Clock jitter cleaner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dirty="0" smtClean="0"/>
              <a:t>Small from factor card cage (SFP+)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4452938"/>
            <a:ext cx="85915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2"/>
          <p:cNvGrpSpPr>
            <a:grpSpLocks/>
          </p:cNvGrpSpPr>
          <p:nvPr/>
        </p:nvGrpSpPr>
        <p:grpSpPr bwMode="auto">
          <a:xfrm>
            <a:off x="5734050" y="1647825"/>
            <a:ext cx="2009775" cy="4086225"/>
            <a:chOff x="5734049" y="1647824"/>
            <a:chExt cx="2009777" cy="4086225"/>
          </a:xfrm>
        </p:grpSpPr>
        <p:sp>
          <p:nvSpPr>
            <p:cNvPr id="8211" name="Line 12"/>
            <p:cNvSpPr>
              <a:spLocks noChangeShapeType="1"/>
            </p:cNvSpPr>
            <p:nvPr/>
          </p:nvSpPr>
          <p:spPr bwMode="auto">
            <a:xfrm>
              <a:off x="5734049" y="1647824"/>
              <a:ext cx="2009775" cy="4086225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12" name="Line 11"/>
            <p:cNvSpPr>
              <a:spLocks noChangeShapeType="1"/>
            </p:cNvSpPr>
            <p:nvPr/>
          </p:nvSpPr>
          <p:spPr bwMode="auto">
            <a:xfrm>
              <a:off x="5734050" y="1647825"/>
              <a:ext cx="2009776" cy="337185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7" name="Line 11"/>
          <p:cNvSpPr>
            <a:spLocks noChangeShapeType="1"/>
          </p:cNvSpPr>
          <p:nvPr/>
        </p:nvSpPr>
        <p:spPr bwMode="auto">
          <a:xfrm>
            <a:off x="3967163" y="1857375"/>
            <a:ext cx="385762" cy="39909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grpSp>
        <p:nvGrpSpPr>
          <p:cNvPr id="152608" name="Group 32"/>
          <p:cNvGrpSpPr>
            <a:grpSpLocks/>
          </p:cNvGrpSpPr>
          <p:nvPr/>
        </p:nvGrpSpPr>
        <p:grpSpPr bwMode="auto">
          <a:xfrm>
            <a:off x="4057650" y="2266950"/>
            <a:ext cx="4572000" cy="3076575"/>
            <a:chOff x="1380" y="1722"/>
            <a:chExt cx="2880" cy="1938"/>
          </a:xfrm>
        </p:grpSpPr>
        <p:sp>
          <p:nvSpPr>
            <p:cNvPr id="8208" name="Line 18"/>
            <p:cNvSpPr>
              <a:spLocks noChangeShapeType="1"/>
            </p:cNvSpPr>
            <p:nvPr/>
          </p:nvSpPr>
          <p:spPr bwMode="auto">
            <a:xfrm>
              <a:off x="1380" y="1722"/>
              <a:ext cx="2880" cy="1866"/>
            </a:xfrm>
            <a:prstGeom prst="line">
              <a:avLst/>
            </a:prstGeom>
            <a:noFill/>
            <a:ln w="9525">
              <a:solidFill>
                <a:srgbClr val="99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09" name="Line 19"/>
            <p:cNvSpPr>
              <a:spLocks noChangeShapeType="1"/>
            </p:cNvSpPr>
            <p:nvPr/>
          </p:nvSpPr>
          <p:spPr bwMode="auto">
            <a:xfrm>
              <a:off x="1380" y="1722"/>
              <a:ext cx="2580" cy="1938"/>
            </a:xfrm>
            <a:prstGeom prst="line">
              <a:avLst/>
            </a:prstGeom>
            <a:noFill/>
            <a:ln w="9525">
              <a:solidFill>
                <a:srgbClr val="99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210" name="Line 20"/>
            <p:cNvSpPr>
              <a:spLocks noChangeShapeType="1"/>
            </p:cNvSpPr>
            <p:nvPr/>
          </p:nvSpPr>
          <p:spPr bwMode="auto">
            <a:xfrm>
              <a:off x="1380" y="1722"/>
              <a:ext cx="2256" cy="1866"/>
            </a:xfrm>
            <a:prstGeom prst="line">
              <a:avLst/>
            </a:prstGeom>
            <a:noFill/>
            <a:ln w="9525">
              <a:solidFill>
                <a:srgbClr val="99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7875" y="1930400"/>
            <a:ext cx="5160963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8500" y="1857375"/>
            <a:ext cx="5160963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08488" y="1800225"/>
            <a:ext cx="5160962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/>
          <a:srcRect t="25696" b="26109"/>
          <a:stretch>
            <a:fillRect/>
          </a:stretch>
        </p:blipFill>
        <p:spPr bwMode="auto">
          <a:xfrm>
            <a:off x="863600" y="3157538"/>
            <a:ext cx="80073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524625"/>
            <a:ext cx="3136900" cy="1968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dirty="0" smtClean="0"/>
              <a:t>J. Da Silva </a:t>
            </a:r>
            <a:r>
              <a:rPr lang="fr-FR" dirty="0" smtClean="0"/>
              <a:t>ECAL-HCAL IWG</a:t>
            </a:r>
            <a:endParaRPr lang="fr-F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theme/theme1.xml><?xml version="1.0" encoding="utf-8"?>
<a:theme xmlns:a="http://schemas.openxmlformats.org/drawingml/2006/main" name="Présentation_LLR">
  <a:themeElements>
    <a:clrScheme name="Présentation_LL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Présentation_LL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ésentation_LL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ésentation_LL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ésentation_LL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ésentation_LL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ésentation_LL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ésentation_LL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ésentation_LL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ésentation_LL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ésentation_LL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ésentation_LL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ésentation_LL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ésentation_LL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Présentation_LLR</Template>
  <TotalTime>11450</TotalTime>
  <Words>760</Words>
  <Application>Microsoft Office PowerPoint</Application>
  <PresentationFormat>A4 Paper (210x297 mm)</PresentationFormat>
  <Paragraphs>103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Présentation_LLR</vt:lpstr>
      <vt:lpstr>TLB project status report </vt:lpstr>
      <vt:lpstr>Project goals TLB purpose and requirements</vt:lpstr>
      <vt:lpstr>Architecture for TLB Constraints / Hardware choices</vt:lpstr>
      <vt:lpstr>Design methods automation  Status of the design</vt:lpstr>
      <vt:lpstr>PCB routing highlight Power supply detailed view / global view</vt:lpstr>
    </vt:vector>
  </TitlesOfParts>
  <Company>Laboratoire Leprince Ringuet IN2P3/CNRS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R&amp;D en Electronique Numérique</dc:title>
  <dc:creator>Romanteau</dc:creator>
  <cp:lastModifiedBy>carlos</cp:lastModifiedBy>
  <cp:revision>387</cp:revision>
  <dcterms:created xsi:type="dcterms:W3CDTF">2003-12-11T10:38:31Z</dcterms:created>
  <dcterms:modified xsi:type="dcterms:W3CDTF">2011-11-08T11:45:09Z</dcterms:modified>
</cp:coreProperties>
</file>