
<file path=[Content_Types].xml><?xml version="1.0" encoding="utf-8"?>
<Types xmlns="http://schemas.openxmlformats.org/package/2006/content-types">
  <Default Extension="xml" ContentType="application/xml"/>
  <Default Extension="doc" ContentType="application/msword"/>
  <Default Extension="png" ContentType="image/png"/>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2" r:id="rId2"/>
    <p:sldMasterId id="2147483674" r:id="rId3"/>
    <p:sldMasterId id="2147483686" r:id="rId4"/>
  </p:sldMasterIdLst>
  <p:notesMasterIdLst>
    <p:notesMasterId r:id="rId34"/>
  </p:notesMasterIdLst>
  <p:handoutMasterIdLst>
    <p:handoutMasterId r:id="rId35"/>
  </p:handoutMasterIdLst>
  <p:sldIdLst>
    <p:sldId id="257" r:id="rId5"/>
    <p:sldId id="258" r:id="rId6"/>
    <p:sldId id="259" r:id="rId7"/>
    <p:sldId id="260" r:id="rId8"/>
    <p:sldId id="261" r:id="rId9"/>
    <p:sldId id="262" r:id="rId10"/>
    <p:sldId id="263" r:id="rId11"/>
    <p:sldId id="264" r:id="rId12"/>
    <p:sldId id="266" r:id="rId13"/>
    <p:sldId id="267" r:id="rId14"/>
    <p:sldId id="268" r:id="rId15"/>
    <p:sldId id="269" r:id="rId16"/>
    <p:sldId id="270" r:id="rId17"/>
    <p:sldId id="271" r:id="rId18"/>
    <p:sldId id="272" r:id="rId19"/>
    <p:sldId id="273" r:id="rId20"/>
    <p:sldId id="277" r:id="rId21"/>
    <p:sldId id="278" r:id="rId22"/>
    <p:sldId id="274" r:id="rId23"/>
    <p:sldId id="275" r:id="rId24"/>
    <p:sldId id="276" r:id="rId25"/>
    <p:sldId id="281" r:id="rId26"/>
    <p:sldId id="282" r:id="rId27"/>
    <p:sldId id="289" r:id="rId28"/>
    <p:sldId id="284" r:id="rId29"/>
    <p:sldId id="285" r:id="rId30"/>
    <p:sldId id="286" r:id="rId31"/>
    <p:sldId id="287" r:id="rId32"/>
    <p:sldId id="288"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139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9CE54C8-D813-7346-9042-594E51EC0531}" type="datetimeFigureOut">
              <a:rPr lang="en-US" smtClean="0"/>
              <a:pPr/>
              <a:t>11/7/11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DECC89D-3C2D-3147-9274-540924FAEF1D}" type="slidenum">
              <a:rPr lang="en-US" smtClean="0"/>
              <a:pPr/>
              <a:t>‹#›</a:t>
            </a:fld>
            <a:endParaRPr lang="en-US"/>
          </a:p>
        </p:txBody>
      </p:sp>
    </p:spTree>
    <p:extLst>
      <p:ext uri="{BB962C8B-B14F-4D97-AF65-F5344CB8AC3E}">
        <p14:creationId xmlns:p14="http://schemas.microsoft.com/office/powerpoint/2010/main" val="39100135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01BD0E-3AF0-4A3A-B14F-1F62FA839051}" type="datetimeFigureOut">
              <a:rPr lang="en-US" smtClean="0"/>
              <a:pPr/>
              <a:t>11/7/11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1A5C58-FE3F-475A-8F5B-F341571E639A}" type="slidenum">
              <a:rPr lang="en-US" smtClean="0"/>
              <a:pPr/>
              <a:t>‹#›</a:t>
            </a:fld>
            <a:endParaRPr lang="en-US"/>
          </a:p>
        </p:txBody>
      </p:sp>
    </p:spTree>
    <p:extLst>
      <p:ext uri="{BB962C8B-B14F-4D97-AF65-F5344CB8AC3E}">
        <p14:creationId xmlns:p14="http://schemas.microsoft.com/office/powerpoint/2010/main" val="361143221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6 Jan. 2010</a:t>
            </a:r>
            <a:endParaRPr lang="en-US"/>
          </a:p>
        </p:txBody>
      </p:sp>
      <p:sp>
        <p:nvSpPr>
          <p:cNvPr id="5" name="Footer Placeholder 4"/>
          <p:cNvSpPr>
            <a:spLocks noGrp="1"/>
          </p:cNvSpPr>
          <p:nvPr>
            <p:ph type="ftr" sz="quarter" idx="11"/>
          </p:nvPr>
        </p:nvSpPr>
        <p:spPr/>
        <p:txBody>
          <a:bodyPr/>
          <a:lstStyle/>
          <a:p>
            <a:r>
              <a:rPr lang="en-US" smtClean="0"/>
              <a:t>TIPP 2011, Chicago</a:t>
            </a:r>
            <a:endParaRPr lang="en-US"/>
          </a:p>
        </p:txBody>
      </p:sp>
      <p:sp>
        <p:nvSpPr>
          <p:cNvPr id="6" name="Slide Number Placeholder 5"/>
          <p:cNvSpPr>
            <a:spLocks noGrp="1"/>
          </p:cNvSpPr>
          <p:nvPr>
            <p:ph type="sldNum" sz="quarter" idx="12"/>
          </p:nvPr>
        </p:nvSpPr>
        <p:spPr/>
        <p:txBody>
          <a:bodyPr/>
          <a:lstStyle/>
          <a:p>
            <a:fld id="{B9F7E656-7409-4F56-99AA-849307A566C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6 Jan. 2010</a:t>
            </a:r>
            <a:endParaRPr lang="en-US"/>
          </a:p>
        </p:txBody>
      </p:sp>
      <p:sp>
        <p:nvSpPr>
          <p:cNvPr id="5" name="Footer Placeholder 4"/>
          <p:cNvSpPr>
            <a:spLocks noGrp="1"/>
          </p:cNvSpPr>
          <p:nvPr>
            <p:ph type="ftr" sz="quarter" idx="11"/>
          </p:nvPr>
        </p:nvSpPr>
        <p:spPr/>
        <p:txBody>
          <a:bodyPr/>
          <a:lstStyle/>
          <a:p>
            <a:r>
              <a:rPr lang="en-US" smtClean="0"/>
              <a:t>TIPP 2011, Chicago</a:t>
            </a:r>
            <a:endParaRPr lang="en-US"/>
          </a:p>
        </p:txBody>
      </p:sp>
      <p:sp>
        <p:nvSpPr>
          <p:cNvPr id="6" name="Slide Number Placeholder 5"/>
          <p:cNvSpPr>
            <a:spLocks noGrp="1"/>
          </p:cNvSpPr>
          <p:nvPr>
            <p:ph type="sldNum" sz="quarter" idx="12"/>
          </p:nvPr>
        </p:nvSpPr>
        <p:spPr/>
        <p:txBody>
          <a:bodyPr/>
          <a:lstStyle/>
          <a:p>
            <a:fld id="{B9F7E656-7409-4F56-99AA-849307A566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6 Jan. 2010</a:t>
            </a:r>
            <a:endParaRPr lang="en-US"/>
          </a:p>
        </p:txBody>
      </p:sp>
      <p:sp>
        <p:nvSpPr>
          <p:cNvPr id="5" name="Footer Placeholder 4"/>
          <p:cNvSpPr>
            <a:spLocks noGrp="1"/>
          </p:cNvSpPr>
          <p:nvPr>
            <p:ph type="ftr" sz="quarter" idx="11"/>
          </p:nvPr>
        </p:nvSpPr>
        <p:spPr/>
        <p:txBody>
          <a:bodyPr/>
          <a:lstStyle/>
          <a:p>
            <a:r>
              <a:rPr lang="en-US" smtClean="0"/>
              <a:t>TIPP 2011, Chicago</a:t>
            </a:r>
            <a:endParaRPr lang="en-US"/>
          </a:p>
        </p:txBody>
      </p:sp>
      <p:sp>
        <p:nvSpPr>
          <p:cNvPr id="6" name="Slide Number Placeholder 5"/>
          <p:cNvSpPr>
            <a:spLocks noGrp="1"/>
          </p:cNvSpPr>
          <p:nvPr>
            <p:ph type="sldNum" sz="quarter" idx="12"/>
          </p:nvPr>
        </p:nvSpPr>
        <p:spPr/>
        <p:txBody>
          <a:bodyPr/>
          <a:lstStyle/>
          <a:p>
            <a:fld id="{B9F7E656-7409-4F56-99AA-849307A566CC}"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0" y="317500"/>
            <a:ext cx="6477000" cy="838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r>
              <a:rPr lang="en-US" smtClean="0"/>
              <a:t>6 Jan. 2010</a:t>
            </a:r>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r>
              <a:rPr lang="en-US" smtClean="0"/>
              <a:t>TIPP 2011, Chicago</a:t>
            </a:r>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EF65AF40-BE05-43DA-A757-45C652D22306}"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245225"/>
            <a:ext cx="2133600" cy="476250"/>
          </a:xfrm>
        </p:spPr>
        <p:txBody>
          <a:bodyPr/>
          <a:lstStyle>
            <a:lvl1pPr>
              <a:defRPr/>
            </a:lvl1pPr>
          </a:lstStyle>
          <a:p>
            <a:r>
              <a:rPr lang="en-US" smtClean="0"/>
              <a:t>6 Jan. 2010</a:t>
            </a:r>
            <a:endParaRPr lang="en-US"/>
          </a:p>
        </p:txBody>
      </p:sp>
      <p:sp>
        <p:nvSpPr>
          <p:cNvPr id="8" name="Footer Placeholder 7"/>
          <p:cNvSpPr>
            <a:spLocks noGrp="1"/>
          </p:cNvSpPr>
          <p:nvPr>
            <p:ph type="ftr" sz="quarter" idx="11"/>
          </p:nvPr>
        </p:nvSpPr>
        <p:spPr>
          <a:xfrm>
            <a:off x="3124200" y="6245225"/>
            <a:ext cx="2895600" cy="476250"/>
          </a:xfrm>
        </p:spPr>
        <p:txBody>
          <a:bodyPr/>
          <a:lstStyle>
            <a:lvl1pPr>
              <a:defRPr/>
            </a:lvl1pPr>
          </a:lstStyle>
          <a:p>
            <a:r>
              <a:rPr lang="en-US" smtClean="0"/>
              <a:t>TIPP 2011, Chicago</a:t>
            </a:r>
            <a:endParaRPr lang="en-US"/>
          </a:p>
        </p:txBody>
      </p:sp>
      <p:sp>
        <p:nvSpPr>
          <p:cNvPr id="9" name="Slide Number Placeholder 8"/>
          <p:cNvSpPr>
            <a:spLocks noGrp="1"/>
          </p:cNvSpPr>
          <p:nvPr>
            <p:ph type="sldNum" sz="quarter" idx="12"/>
          </p:nvPr>
        </p:nvSpPr>
        <p:spPr>
          <a:xfrm>
            <a:off x="6553200" y="6245225"/>
            <a:ext cx="2133600" cy="476250"/>
          </a:xfrm>
        </p:spPr>
        <p:txBody>
          <a:bodyPr/>
          <a:lstStyle>
            <a:lvl1pPr>
              <a:defRPr/>
            </a:lvl1pPr>
          </a:lstStyle>
          <a:p>
            <a:fld id="{423B4702-9A34-42B5-AD84-B650F5B74D31}"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2F8BF9C-E429-41D0-8C59-4E0C76EA7185}" type="slidenum">
              <a:rPr lang="en-US"/>
              <a:pPr>
                <a:defRPr/>
              </a:pPr>
              <a:t>‹#›</a:t>
            </a:fld>
            <a:endParaRPr lang="en-US"/>
          </a:p>
        </p:txBody>
      </p:sp>
    </p:spTree>
    <p:extLst>
      <p:ext uri="{BB962C8B-B14F-4D97-AF65-F5344CB8AC3E}">
        <p14:creationId xmlns:p14="http://schemas.microsoft.com/office/powerpoint/2010/main" val="24713598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E98A7C3-778E-4B4F-8EA5-3048B897197B}" type="slidenum">
              <a:rPr lang="en-US"/>
              <a:pPr>
                <a:defRPr/>
              </a:pPr>
              <a:t>‹#›</a:t>
            </a:fld>
            <a:endParaRPr lang="en-US"/>
          </a:p>
        </p:txBody>
      </p:sp>
    </p:spTree>
    <p:extLst>
      <p:ext uri="{BB962C8B-B14F-4D97-AF65-F5344CB8AC3E}">
        <p14:creationId xmlns:p14="http://schemas.microsoft.com/office/powerpoint/2010/main" val="26623230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6E67E25-B1CC-4C92-94AF-6C47DB8F98F1}" type="slidenum">
              <a:rPr lang="en-US"/>
              <a:pPr>
                <a:defRPr/>
              </a:pPr>
              <a:t>‹#›</a:t>
            </a:fld>
            <a:endParaRPr lang="en-US"/>
          </a:p>
        </p:txBody>
      </p:sp>
    </p:spTree>
    <p:extLst>
      <p:ext uri="{BB962C8B-B14F-4D97-AF65-F5344CB8AC3E}">
        <p14:creationId xmlns:p14="http://schemas.microsoft.com/office/powerpoint/2010/main" val="34640666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F65012C-6E3D-4FB1-A48E-D76936107EC6}" type="slidenum">
              <a:rPr lang="en-US"/>
              <a:pPr>
                <a:defRPr/>
              </a:pPr>
              <a:t>‹#›</a:t>
            </a:fld>
            <a:endParaRPr lang="en-US"/>
          </a:p>
        </p:txBody>
      </p:sp>
    </p:spTree>
    <p:extLst>
      <p:ext uri="{BB962C8B-B14F-4D97-AF65-F5344CB8AC3E}">
        <p14:creationId xmlns:p14="http://schemas.microsoft.com/office/powerpoint/2010/main" val="4262280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F931220-5277-46A7-8140-422B4E17A8F5}" type="slidenum">
              <a:rPr lang="en-US"/>
              <a:pPr>
                <a:defRPr/>
              </a:pPr>
              <a:t>‹#›</a:t>
            </a:fld>
            <a:endParaRPr lang="en-US"/>
          </a:p>
        </p:txBody>
      </p:sp>
    </p:spTree>
    <p:extLst>
      <p:ext uri="{BB962C8B-B14F-4D97-AF65-F5344CB8AC3E}">
        <p14:creationId xmlns:p14="http://schemas.microsoft.com/office/powerpoint/2010/main" val="31143135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2027A87-A80A-4A82-87AD-F4429FFE24BB}" type="slidenum">
              <a:rPr lang="en-US"/>
              <a:pPr>
                <a:defRPr/>
              </a:pPr>
              <a:t>‹#›</a:t>
            </a:fld>
            <a:endParaRPr lang="en-US"/>
          </a:p>
        </p:txBody>
      </p:sp>
    </p:spTree>
    <p:extLst>
      <p:ext uri="{BB962C8B-B14F-4D97-AF65-F5344CB8AC3E}">
        <p14:creationId xmlns:p14="http://schemas.microsoft.com/office/powerpoint/2010/main" val="817304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6 Jan. 2010</a:t>
            </a:r>
            <a:endParaRPr lang="en-US"/>
          </a:p>
        </p:txBody>
      </p:sp>
      <p:sp>
        <p:nvSpPr>
          <p:cNvPr id="5" name="Footer Placeholder 4"/>
          <p:cNvSpPr>
            <a:spLocks noGrp="1"/>
          </p:cNvSpPr>
          <p:nvPr>
            <p:ph type="ftr" sz="quarter" idx="11"/>
          </p:nvPr>
        </p:nvSpPr>
        <p:spPr/>
        <p:txBody>
          <a:bodyPr/>
          <a:lstStyle/>
          <a:p>
            <a:r>
              <a:rPr lang="en-US" smtClean="0"/>
              <a:t>TIPP 2011, Chicago</a:t>
            </a:r>
            <a:endParaRPr lang="en-US"/>
          </a:p>
        </p:txBody>
      </p:sp>
      <p:sp>
        <p:nvSpPr>
          <p:cNvPr id="6" name="Slide Number Placeholder 5"/>
          <p:cNvSpPr>
            <a:spLocks noGrp="1"/>
          </p:cNvSpPr>
          <p:nvPr>
            <p:ph type="sldNum" sz="quarter" idx="12"/>
          </p:nvPr>
        </p:nvSpPr>
        <p:spPr/>
        <p:txBody>
          <a:bodyPr/>
          <a:lstStyle/>
          <a:p>
            <a:fld id="{B9F7E656-7409-4F56-99AA-849307A566CC}"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30DF235-3DBC-4F73-A5F3-4107649C5DC9}" type="slidenum">
              <a:rPr lang="en-US"/>
              <a:pPr>
                <a:defRPr/>
              </a:pPr>
              <a:t>‹#›</a:t>
            </a:fld>
            <a:endParaRPr lang="en-US"/>
          </a:p>
        </p:txBody>
      </p:sp>
    </p:spTree>
    <p:extLst>
      <p:ext uri="{BB962C8B-B14F-4D97-AF65-F5344CB8AC3E}">
        <p14:creationId xmlns:p14="http://schemas.microsoft.com/office/powerpoint/2010/main" val="3801044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16245A2-7552-451A-B7CC-200467036EAA}" type="slidenum">
              <a:rPr lang="en-US"/>
              <a:pPr>
                <a:defRPr/>
              </a:pPr>
              <a:t>‹#›</a:t>
            </a:fld>
            <a:endParaRPr lang="en-US"/>
          </a:p>
        </p:txBody>
      </p:sp>
    </p:spTree>
    <p:extLst>
      <p:ext uri="{BB962C8B-B14F-4D97-AF65-F5344CB8AC3E}">
        <p14:creationId xmlns:p14="http://schemas.microsoft.com/office/powerpoint/2010/main" val="37182865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DBC46D5-4CAA-4085-AD2A-CE37A5ABEBA7}" type="slidenum">
              <a:rPr lang="en-US"/>
              <a:pPr>
                <a:defRPr/>
              </a:pPr>
              <a:t>‹#›</a:t>
            </a:fld>
            <a:endParaRPr lang="en-US"/>
          </a:p>
        </p:txBody>
      </p:sp>
    </p:spTree>
    <p:extLst>
      <p:ext uri="{BB962C8B-B14F-4D97-AF65-F5344CB8AC3E}">
        <p14:creationId xmlns:p14="http://schemas.microsoft.com/office/powerpoint/2010/main" val="32344627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DADD121-AAA2-4DC9-B95E-3786CF5B36BC}" type="slidenum">
              <a:rPr lang="en-US"/>
              <a:pPr>
                <a:defRPr/>
              </a:pPr>
              <a:t>‹#›</a:t>
            </a:fld>
            <a:endParaRPr lang="en-US"/>
          </a:p>
        </p:txBody>
      </p:sp>
    </p:spTree>
    <p:extLst>
      <p:ext uri="{BB962C8B-B14F-4D97-AF65-F5344CB8AC3E}">
        <p14:creationId xmlns:p14="http://schemas.microsoft.com/office/powerpoint/2010/main" val="22245784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13D9BB6-B595-4EC8-B480-CAC2CC5DD465}" type="slidenum">
              <a:rPr lang="en-US"/>
              <a:pPr>
                <a:defRPr/>
              </a:pPr>
              <a:t>‹#›</a:t>
            </a:fld>
            <a:endParaRPr lang="en-US"/>
          </a:p>
        </p:txBody>
      </p:sp>
    </p:spTree>
    <p:extLst>
      <p:ext uri="{BB962C8B-B14F-4D97-AF65-F5344CB8AC3E}">
        <p14:creationId xmlns:p14="http://schemas.microsoft.com/office/powerpoint/2010/main" val="13610667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8975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681617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369746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997604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17083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6 Jan. 2010</a:t>
            </a:r>
            <a:endParaRPr lang="en-US"/>
          </a:p>
        </p:txBody>
      </p:sp>
      <p:sp>
        <p:nvSpPr>
          <p:cNvPr id="5" name="Footer Placeholder 4"/>
          <p:cNvSpPr>
            <a:spLocks noGrp="1"/>
          </p:cNvSpPr>
          <p:nvPr>
            <p:ph type="ftr" sz="quarter" idx="11"/>
          </p:nvPr>
        </p:nvSpPr>
        <p:spPr/>
        <p:txBody>
          <a:bodyPr/>
          <a:lstStyle/>
          <a:p>
            <a:r>
              <a:rPr lang="en-US" smtClean="0"/>
              <a:t>TIPP 2011, Chicago</a:t>
            </a:r>
            <a:endParaRPr lang="en-US"/>
          </a:p>
        </p:txBody>
      </p:sp>
      <p:sp>
        <p:nvSpPr>
          <p:cNvPr id="6" name="Slide Number Placeholder 5"/>
          <p:cNvSpPr>
            <a:spLocks noGrp="1"/>
          </p:cNvSpPr>
          <p:nvPr>
            <p:ph type="sldNum" sz="quarter" idx="12"/>
          </p:nvPr>
        </p:nvSpPr>
        <p:spPr/>
        <p:txBody>
          <a:bodyPr/>
          <a:lstStyle/>
          <a:p>
            <a:fld id="{B9F7E656-7409-4F56-99AA-849307A566CC}"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758800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457496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080574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829456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545150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194711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10253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764502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239489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5169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6 Jan. 2010</a:t>
            </a:r>
            <a:endParaRPr lang="en-US"/>
          </a:p>
        </p:txBody>
      </p:sp>
      <p:sp>
        <p:nvSpPr>
          <p:cNvPr id="6" name="Footer Placeholder 5"/>
          <p:cNvSpPr>
            <a:spLocks noGrp="1"/>
          </p:cNvSpPr>
          <p:nvPr>
            <p:ph type="ftr" sz="quarter" idx="11"/>
          </p:nvPr>
        </p:nvSpPr>
        <p:spPr/>
        <p:txBody>
          <a:bodyPr/>
          <a:lstStyle/>
          <a:p>
            <a:r>
              <a:rPr lang="en-US" smtClean="0"/>
              <a:t>TIPP 2011, Chicago</a:t>
            </a:r>
            <a:endParaRPr lang="en-US"/>
          </a:p>
        </p:txBody>
      </p:sp>
      <p:sp>
        <p:nvSpPr>
          <p:cNvPr id="7" name="Slide Number Placeholder 6"/>
          <p:cNvSpPr>
            <a:spLocks noGrp="1"/>
          </p:cNvSpPr>
          <p:nvPr>
            <p:ph type="sldNum" sz="quarter" idx="12"/>
          </p:nvPr>
        </p:nvSpPr>
        <p:spPr/>
        <p:txBody>
          <a:bodyPr/>
          <a:lstStyle/>
          <a:p>
            <a:fld id="{B9F7E656-7409-4F56-99AA-849307A566CC}"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309372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779360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0699652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018764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019014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912587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69841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6 Jan. 2010</a:t>
            </a:r>
            <a:endParaRPr lang="en-US"/>
          </a:p>
        </p:txBody>
      </p:sp>
      <p:sp>
        <p:nvSpPr>
          <p:cNvPr id="8" name="Footer Placeholder 7"/>
          <p:cNvSpPr>
            <a:spLocks noGrp="1"/>
          </p:cNvSpPr>
          <p:nvPr>
            <p:ph type="ftr" sz="quarter" idx="11"/>
          </p:nvPr>
        </p:nvSpPr>
        <p:spPr/>
        <p:txBody>
          <a:bodyPr/>
          <a:lstStyle/>
          <a:p>
            <a:r>
              <a:rPr lang="en-US" smtClean="0"/>
              <a:t>TIPP 2011, Chicago</a:t>
            </a:r>
            <a:endParaRPr lang="en-US"/>
          </a:p>
        </p:txBody>
      </p:sp>
      <p:sp>
        <p:nvSpPr>
          <p:cNvPr id="9" name="Slide Number Placeholder 8"/>
          <p:cNvSpPr>
            <a:spLocks noGrp="1"/>
          </p:cNvSpPr>
          <p:nvPr>
            <p:ph type="sldNum" sz="quarter" idx="12"/>
          </p:nvPr>
        </p:nvSpPr>
        <p:spPr/>
        <p:txBody>
          <a:bodyPr/>
          <a:lstStyle/>
          <a:p>
            <a:fld id="{B9F7E656-7409-4F56-99AA-849307A566C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6 Jan. 2010</a:t>
            </a:r>
            <a:endParaRPr lang="en-US"/>
          </a:p>
        </p:txBody>
      </p:sp>
      <p:sp>
        <p:nvSpPr>
          <p:cNvPr id="4" name="Footer Placeholder 3"/>
          <p:cNvSpPr>
            <a:spLocks noGrp="1"/>
          </p:cNvSpPr>
          <p:nvPr>
            <p:ph type="ftr" sz="quarter" idx="11"/>
          </p:nvPr>
        </p:nvSpPr>
        <p:spPr/>
        <p:txBody>
          <a:bodyPr/>
          <a:lstStyle/>
          <a:p>
            <a:r>
              <a:rPr lang="en-US" smtClean="0"/>
              <a:t>TIPP 2011, Chicago</a:t>
            </a:r>
            <a:endParaRPr lang="en-US"/>
          </a:p>
        </p:txBody>
      </p:sp>
      <p:sp>
        <p:nvSpPr>
          <p:cNvPr id="5" name="Slide Number Placeholder 4"/>
          <p:cNvSpPr>
            <a:spLocks noGrp="1"/>
          </p:cNvSpPr>
          <p:nvPr>
            <p:ph type="sldNum" sz="quarter" idx="12"/>
          </p:nvPr>
        </p:nvSpPr>
        <p:spPr/>
        <p:txBody>
          <a:bodyPr/>
          <a:lstStyle/>
          <a:p>
            <a:fld id="{B9F7E656-7409-4F56-99AA-849307A566C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6 Jan. 2010</a:t>
            </a:r>
            <a:endParaRPr lang="en-US"/>
          </a:p>
        </p:txBody>
      </p:sp>
      <p:sp>
        <p:nvSpPr>
          <p:cNvPr id="3" name="Footer Placeholder 2"/>
          <p:cNvSpPr>
            <a:spLocks noGrp="1"/>
          </p:cNvSpPr>
          <p:nvPr>
            <p:ph type="ftr" sz="quarter" idx="11"/>
          </p:nvPr>
        </p:nvSpPr>
        <p:spPr/>
        <p:txBody>
          <a:bodyPr/>
          <a:lstStyle/>
          <a:p>
            <a:r>
              <a:rPr lang="en-US" smtClean="0"/>
              <a:t>TIPP 2011, Chicago</a:t>
            </a:r>
            <a:endParaRPr lang="en-US"/>
          </a:p>
        </p:txBody>
      </p:sp>
      <p:sp>
        <p:nvSpPr>
          <p:cNvPr id="4" name="Slide Number Placeholder 3"/>
          <p:cNvSpPr>
            <a:spLocks noGrp="1"/>
          </p:cNvSpPr>
          <p:nvPr>
            <p:ph type="sldNum" sz="quarter" idx="12"/>
          </p:nvPr>
        </p:nvSpPr>
        <p:spPr/>
        <p:txBody>
          <a:bodyPr/>
          <a:lstStyle/>
          <a:p>
            <a:fld id="{B9F7E656-7409-4F56-99AA-849307A566C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6 Jan. 2010</a:t>
            </a:r>
            <a:endParaRPr lang="en-US"/>
          </a:p>
        </p:txBody>
      </p:sp>
      <p:sp>
        <p:nvSpPr>
          <p:cNvPr id="6" name="Footer Placeholder 5"/>
          <p:cNvSpPr>
            <a:spLocks noGrp="1"/>
          </p:cNvSpPr>
          <p:nvPr>
            <p:ph type="ftr" sz="quarter" idx="11"/>
          </p:nvPr>
        </p:nvSpPr>
        <p:spPr/>
        <p:txBody>
          <a:bodyPr/>
          <a:lstStyle/>
          <a:p>
            <a:r>
              <a:rPr lang="en-US" smtClean="0"/>
              <a:t>TIPP 2011, Chicago</a:t>
            </a:r>
            <a:endParaRPr lang="en-US"/>
          </a:p>
        </p:txBody>
      </p:sp>
      <p:sp>
        <p:nvSpPr>
          <p:cNvPr id="7" name="Slide Number Placeholder 6"/>
          <p:cNvSpPr>
            <a:spLocks noGrp="1"/>
          </p:cNvSpPr>
          <p:nvPr>
            <p:ph type="sldNum" sz="quarter" idx="12"/>
          </p:nvPr>
        </p:nvSpPr>
        <p:spPr/>
        <p:txBody>
          <a:bodyPr/>
          <a:lstStyle/>
          <a:p>
            <a:fld id="{B9F7E656-7409-4F56-99AA-849307A566C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6 Jan. 2010</a:t>
            </a:r>
            <a:endParaRPr lang="en-US"/>
          </a:p>
        </p:txBody>
      </p:sp>
      <p:sp>
        <p:nvSpPr>
          <p:cNvPr id="6" name="Footer Placeholder 5"/>
          <p:cNvSpPr>
            <a:spLocks noGrp="1"/>
          </p:cNvSpPr>
          <p:nvPr>
            <p:ph type="ftr" sz="quarter" idx="11"/>
          </p:nvPr>
        </p:nvSpPr>
        <p:spPr/>
        <p:txBody>
          <a:bodyPr/>
          <a:lstStyle/>
          <a:p>
            <a:r>
              <a:rPr lang="en-US" smtClean="0"/>
              <a:t>TIPP 2011, Chicago</a:t>
            </a:r>
            <a:endParaRPr lang="en-US"/>
          </a:p>
        </p:txBody>
      </p:sp>
      <p:sp>
        <p:nvSpPr>
          <p:cNvPr id="7" name="Slide Number Placeholder 6"/>
          <p:cNvSpPr>
            <a:spLocks noGrp="1"/>
          </p:cNvSpPr>
          <p:nvPr>
            <p:ph type="sldNum" sz="quarter" idx="12"/>
          </p:nvPr>
        </p:nvSpPr>
        <p:spPr/>
        <p:txBody>
          <a:bodyPr/>
          <a:lstStyle/>
          <a:p>
            <a:fld id="{B9F7E656-7409-4F56-99AA-849307A566C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6.xml"/><Relationship Id="rId12" Type="http://schemas.openxmlformats.org/officeDocument/2006/relationships/theme" Target="../theme/theme4.xml"/><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6 Jan. 2010</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TIPP 2011, Chicago</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7E656-7409-4F56-99AA-849307A566C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spcBef>
                <a:spcPct val="0"/>
              </a:spcBef>
              <a:defRPr sz="1400" i="0">
                <a:solidFill>
                  <a:srgbClr val="000000"/>
                </a:solidFill>
                <a:latin typeface="Arial" charset="0"/>
                <a:cs typeface="Arial" charset="0"/>
              </a:defRPr>
            </a:lvl1pPr>
          </a:lstStyle>
          <a:p>
            <a:pPr fontAlgn="base">
              <a:spcAft>
                <a:spcPct val="0"/>
              </a:spcAft>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spcBef>
                <a:spcPct val="0"/>
              </a:spcBef>
              <a:defRPr sz="1400" i="0">
                <a:solidFill>
                  <a:srgbClr val="000000"/>
                </a:solidFill>
                <a:latin typeface="Arial" charset="0"/>
                <a:cs typeface="Arial" charset="0"/>
              </a:defRPr>
            </a:lvl1pPr>
          </a:lstStyle>
          <a:p>
            <a:pPr fontAlgn="base">
              <a:spcAft>
                <a:spcPct val="0"/>
              </a:spcAft>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spcBef>
                <a:spcPct val="0"/>
              </a:spcBef>
              <a:defRPr sz="1400" i="0">
                <a:solidFill>
                  <a:srgbClr val="000000"/>
                </a:solidFill>
                <a:latin typeface="Arial" charset="0"/>
                <a:cs typeface="Arial" charset="0"/>
              </a:defRPr>
            </a:lvl1pPr>
          </a:lstStyle>
          <a:p>
            <a:pPr fontAlgn="base">
              <a:spcAft>
                <a:spcPct val="0"/>
              </a:spcAft>
              <a:defRPr/>
            </a:pPr>
            <a:fld id="{5891C5A7-36D5-4A51-B3B0-91F0783F5572}" type="slidenum">
              <a:rPr lang="en-US"/>
              <a:pPr fontAlgn="base">
                <a:spcAft>
                  <a:spcPct val="0"/>
                </a:spcAft>
                <a:defRPr/>
              </a:pPr>
              <a:t>‹#›</a:t>
            </a:fld>
            <a:endParaRPr lang="en-US"/>
          </a:p>
        </p:txBody>
      </p:sp>
    </p:spTree>
    <p:extLst>
      <p:ext uri="{BB962C8B-B14F-4D97-AF65-F5344CB8AC3E}">
        <p14:creationId xmlns:p14="http://schemas.microsoft.com/office/powerpoint/2010/main" val="199756441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828260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9EABFE-66C0-48ED-8EAB-9C2E1D5EBDA2}" type="datetimeFigureOut">
              <a:rPr lang="en-US" smtClean="0">
                <a:solidFill>
                  <a:prstClr val="black">
                    <a:tint val="75000"/>
                  </a:prstClr>
                </a:solidFill>
              </a:rPr>
              <a:pPr/>
              <a:t>11/7/11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3CE40B-DDA1-4D8D-827F-6A3EFE973FF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6004687"/>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oleObject" Target="../embeddings/oleObject1.bin"/><Relationship Id="rId5" Type="http://schemas.openxmlformats.org/officeDocument/2006/relationships/oleObject" Target="../embeddings/Microsoft_Word_97_-_2004_Document1.doc"/><Relationship Id="rId6" Type="http://schemas.openxmlformats.org/officeDocument/2006/relationships/image" Target="../media/image1.w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6.jpeg"/><Relationship Id="rId3"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26.jpeg"/><Relationship Id="rId1" Type="http://schemas.openxmlformats.org/officeDocument/2006/relationships/slideLayout" Target="../slideLayouts/slideLayout13.xml"/><Relationship Id="rId2" Type="http://schemas.openxmlformats.org/officeDocument/2006/relationships/image" Target="../media/image2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 Id="rId3" Type="http://schemas.openxmlformats.org/officeDocument/2006/relationships/image" Target="../media/image2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emf"/><Relationship Id="rId3" Type="http://schemas.openxmlformats.org/officeDocument/2006/relationships/image" Target="../media/image30.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 Id="rId3" Type="http://schemas.openxmlformats.org/officeDocument/2006/relationships/image" Target="../media/image3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5.png"/><Relationship Id="rId3" Type="http://schemas.openxmlformats.org/officeDocument/2006/relationships/image" Target="../media/image3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7.jpeg"/><Relationship Id="rId3" Type="http://schemas.openxmlformats.org/officeDocument/2006/relationships/image" Target="../media/image38.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image" Target="../media/image39.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4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4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304800"/>
            <a:ext cx="7772400" cy="2438400"/>
          </a:xfrm>
        </p:spPr>
        <p:txBody>
          <a:bodyPr>
            <a:normAutofit/>
          </a:bodyPr>
          <a:lstStyle/>
          <a:p>
            <a:r>
              <a:rPr lang="en-US" sz="2800" dirty="0" smtClean="0"/>
              <a:t>CMS </a:t>
            </a:r>
            <a:r>
              <a:rPr lang="en-US" sz="2800" dirty="0" err="1" smtClean="0"/>
              <a:t>Hadronic</a:t>
            </a:r>
            <a:r>
              <a:rPr lang="en-US" sz="2800" dirty="0" smtClean="0"/>
              <a:t> </a:t>
            </a:r>
            <a:r>
              <a:rPr lang="en-US" sz="2800" dirty="0" err="1" smtClean="0"/>
              <a:t>Endcap</a:t>
            </a:r>
            <a:r>
              <a:rPr lang="en-US" sz="2800" dirty="0" smtClean="0"/>
              <a:t> Calorimeter Upgrade Studies</a:t>
            </a:r>
            <a:br>
              <a:rPr lang="en-US" sz="2800" dirty="0" smtClean="0"/>
            </a:br>
            <a:r>
              <a:rPr lang="en-US" sz="2800" dirty="0" smtClean="0"/>
              <a:t>by</a:t>
            </a:r>
            <a:br>
              <a:rPr lang="en-US" sz="2800" dirty="0" smtClean="0"/>
            </a:br>
            <a:r>
              <a:rPr lang="en-US" sz="2800" dirty="0" err="1" smtClean="0"/>
              <a:t>Yasar</a:t>
            </a:r>
            <a:r>
              <a:rPr lang="en-US" sz="2800" dirty="0" smtClean="0"/>
              <a:t> </a:t>
            </a:r>
            <a:r>
              <a:rPr lang="en-US" sz="2800" dirty="0" err="1" smtClean="0"/>
              <a:t>Onel</a:t>
            </a:r>
            <a:r>
              <a:rPr lang="en-US" sz="2800" dirty="0"/>
              <a:t/>
            </a:r>
            <a:br>
              <a:rPr lang="en-US" sz="2800" dirty="0"/>
            </a:br>
            <a:r>
              <a:rPr lang="en-US" sz="2800" dirty="0" smtClean="0"/>
              <a:t> November 8, 2011, </a:t>
            </a:r>
            <a:r>
              <a:rPr lang="en-US" sz="2800" dirty="0" err="1" smtClean="0"/>
              <a:t>Fermilab</a:t>
            </a:r>
            <a:r>
              <a:rPr lang="en-US" sz="2800" dirty="0" smtClean="0"/>
              <a:t/>
            </a:r>
            <a:br>
              <a:rPr lang="en-US" sz="2800" dirty="0" smtClean="0"/>
            </a:br>
            <a:r>
              <a:rPr lang="en-US" sz="2800" dirty="0" smtClean="0"/>
              <a:t>CMS Upgrade Workshop</a:t>
            </a:r>
            <a:endParaRPr lang="en-US" sz="2800" dirty="0"/>
          </a:p>
        </p:txBody>
      </p:sp>
      <p:pic>
        <p:nvPicPr>
          <p:cNvPr id="3" name="Picture 6" descr="hcal-2002-011_02"/>
          <p:cNvPicPr>
            <a:picLocks noChangeAspect="1" noChangeArrowheads="1"/>
          </p:cNvPicPr>
          <p:nvPr/>
        </p:nvPicPr>
        <p:blipFill>
          <a:blip r:embed="rId3" cstate="print"/>
          <a:srcRect l="23094" t="6975" r="10538" b="44621"/>
          <a:stretch>
            <a:fillRect/>
          </a:stretch>
        </p:blipFill>
        <p:spPr bwMode="auto">
          <a:xfrm>
            <a:off x="5334000" y="3429000"/>
            <a:ext cx="2971800" cy="2891481"/>
          </a:xfrm>
          <a:prstGeom prst="rect">
            <a:avLst/>
          </a:prstGeom>
          <a:noFill/>
        </p:spPr>
      </p:pic>
      <p:graphicFrame>
        <p:nvGraphicFramePr>
          <p:cNvPr id="159745" name="Object 1"/>
          <p:cNvGraphicFramePr>
            <a:graphicFrameLocks noChangeAspect="1"/>
          </p:cNvGraphicFramePr>
          <p:nvPr/>
        </p:nvGraphicFramePr>
        <p:xfrm>
          <a:off x="838200" y="3429001"/>
          <a:ext cx="4472821" cy="2895600"/>
        </p:xfrm>
        <a:graphic>
          <a:graphicData uri="http://schemas.openxmlformats.org/presentationml/2006/ole">
            <mc:AlternateContent xmlns:mc="http://schemas.openxmlformats.org/markup-compatibility/2006">
              <mc:Choice xmlns:v="urn:schemas-microsoft-com:vml" Requires="v">
                <p:oleObj spid="_x0000_s1035" name="Document" r:id="rId5" imgW="6144120" imgH="4340160" progId="Word.Document.8">
                  <p:embed/>
                </p:oleObj>
              </mc:Choice>
              <mc:Fallback>
                <p:oleObj name="Document" r:id="rId5" imgW="6144120" imgH="4340160" progId="Word.Document.8">
                  <p:embed/>
                  <p:pic>
                    <p:nvPicPr>
                      <p:cNvPr id="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3429001"/>
                        <a:ext cx="4472821" cy="289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p:cNvSpPr>
            <a:spLocks noGrp="1"/>
          </p:cNvSpPr>
          <p:nvPr>
            <p:ph type="sldNum" sz="quarter" idx="12"/>
          </p:nvPr>
        </p:nvSpPr>
        <p:spPr/>
        <p:txBody>
          <a:bodyPr/>
          <a:lstStyle/>
          <a:p>
            <a:fld id="{0F0B1A28-F955-4C23-9FD4-5810DEBC9AB2}" type="slidenum">
              <a:rPr lang="en-US"/>
              <a:pPr/>
              <a:t>10</a:t>
            </a:fld>
            <a:endParaRPr lang="en-US"/>
          </a:p>
        </p:txBody>
      </p:sp>
      <p:sp>
        <p:nvSpPr>
          <p:cNvPr id="242690" name="Rectangle 2"/>
          <p:cNvSpPr>
            <a:spLocks noGrp="1" noChangeArrowheads="1"/>
          </p:cNvSpPr>
          <p:nvPr>
            <p:ph type="title"/>
          </p:nvPr>
        </p:nvSpPr>
        <p:spPr>
          <a:xfrm>
            <a:off x="990600" y="76200"/>
            <a:ext cx="7086600" cy="838200"/>
          </a:xfrm>
        </p:spPr>
        <p:txBody>
          <a:bodyPr/>
          <a:lstStyle/>
          <a:p>
            <a:r>
              <a:rPr lang="en-US" sz="3200" dirty="0" smtClean="0"/>
              <a:t>Covering Quartz Plates with </a:t>
            </a:r>
            <a:r>
              <a:rPr lang="en-US" sz="3200" dirty="0" err="1" smtClean="0"/>
              <a:t>pTp</a:t>
            </a:r>
            <a:r>
              <a:rPr lang="en-US" sz="3200" dirty="0" smtClean="0"/>
              <a:t> and </a:t>
            </a:r>
            <a:r>
              <a:rPr lang="en-US" sz="3200" dirty="0" err="1" smtClean="0"/>
              <a:t>ZnO</a:t>
            </a:r>
            <a:endParaRPr lang="en-US" sz="3200" dirty="0"/>
          </a:p>
        </p:txBody>
      </p:sp>
      <p:pic>
        <p:nvPicPr>
          <p:cNvPr id="242701" name="Picture 13" descr="IOWA_pTpQuartzcoated2"/>
          <p:cNvPicPr>
            <a:picLocks noChangeAspect="1" noChangeArrowheads="1"/>
          </p:cNvPicPr>
          <p:nvPr/>
        </p:nvPicPr>
        <p:blipFill>
          <a:blip r:embed="rId2" cstate="print"/>
          <a:srcRect/>
          <a:stretch>
            <a:fillRect/>
          </a:stretch>
        </p:blipFill>
        <p:spPr bwMode="auto">
          <a:xfrm>
            <a:off x="5334000" y="1752600"/>
            <a:ext cx="3371850" cy="4495800"/>
          </a:xfrm>
          <a:prstGeom prst="rect">
            <a:avLst/>
          </a:prstGeom>
          <a:noFill/>
          <a:ln w="9525">
            <a:noFill/>
            <a:miter lim="800000"/>
            <a:headEnd/>
            <a:tailEnd/>
          </a:ln>
        </p:spPr>
      </p:pic>
      <p:pic>
        <p:nvPicPr>
          <p:cNvPr id="9" name="Picture 5" descr="Thin Film_3in SputterGun"/>
          <p:cNvPicPr>
            <a:picLocks noGrp="1" noChangeAspect="1" noChangeArrowheads="1"/>
          </p:cNvPicPr>
          <p:nvPr>
            <p:ph idx="1"/>
          </p:nvPr>
        </p:nvPicPr>
        <p:blipFill>
          <a:blip r:embed="rId3" cstate="print"/>
          <a:srcRect/>
          <a:stretch>
            <a:fillRect/>
          </a:stretch>
        </p:blipFill>
        <p:spPr>
          <a:xfrm>
            <a:off x="304800" y="2309812"/>
            <a:ext cx="4845050" cy="3633788"/>
          </a:xfrm>
          <a:noFill/>
          <a:ln/>
        </p:spPr>
      </p:pic>
      <p:sp>
        <p:nvSpPr>
          <p:cNvPr id="8" name="TextBox 7"/>
          <p:cNvSpPr txBox="1"/>
          <p:nvPr/>
        </p:nvSpPr>
        <p:spPr>
          <a:xfrm>
            <a:off x="914627" y="1066800"/>
            <a:ext cx="6476773" cy="400110"/>
          </a:xfrm>
          <a:prstGeom prst="rect">
            <a:avLst/>
          </a:prstGeom>
          <a:noFill/>
        </p:spPr>
        <p:txBody>
          <a:bodyPr wrap="none" rtlCol="0">
            <a:spAutoFit/>
          </a:bodyPr>
          <a:lstStyle/>
          <a:p>
            <a:r>
              <a:rPr lang="en-US" sz="2000" dirty="0" smtClean="0">
                <a:solidFill>
                  <a:srgbClr val="FF0000"/>
                </a:solidFill>
              </a:rPr>
              <a:t>We evaporated PTP and RF sputtered </a:t>
            </a:r>
            <a:r>
              <a:rPr lang="en-US" sz="2000" dirty="0" err="1" smtClean="0">
                <a:solidFill>
                  <a:srgbClr val="FF0000"/>
                </a:solidFill>
              </a:rPr>
              <a:t>ZnO</a:t>
            </a:r>
            <a:r>
              <a:rPr lang="en-US" sz="2000" dirty="0" smtClean="0">
                <a:solidFill>
                  <a:srgbClr val="FF0000"/>
                </a:solidFill>
              </a:rPr>
              <a:t> over quartz plates</a:t>
            </a:r>
            <a:endParaRPr lang="en-US" sz="2000"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ilin.png"/>
          <p:cNvPicPr>
            <a:picLocks noChangeAspect="1"/>
          </p:cNvPicPr>
          <p:nvPr/>
        </p:nvPicPr>
        <p:blipFill>
          <a:blip r:embed="rId2" cstate="print"/>
          <a:stretch>
            <a:fillRect/>
          </a:stretch>
        </p:blipFill>
        <p:spPr>
          <a:xfrm>
            <a:off x="4495800" y="3025312"/>
            <a:ext cx="4191000" cy="3680288"/>
          </a:xfrm>
          <a:prstGeom prst="rect">
            <a:avLst/>
          </a:prstGeom>
        </p:spPr>
      </p:pic>
      <p:sp>
        <p:nvSpPr>
          <p:cNvPr id="2" name="Title 1"/>
          <p:cNvSpPr>
            <a:spLocks noGrp="1"/>
          </p:cNvSpPr>
          <p:nvPr>
            <p:ph type="title"/>
          </p:nvPr>
        </p:nvSpPr>
        <p:spPr>
          <a:xfrm>
            <a:off x="457200" y="0"/>
            <a:ext cx="8229600" cy="1143000"/>
          </a:xfrm>
        </p:spPr>
        <p:txBody>
          <a:bodyPr/>
          <a:lstStyle/>
          <a:p>
            <a:r>
              <a:rPr lang="en-US" dirty="0" smtClean="0"/>
              <a:t>QPCAL with </a:t>
            </a:r>
            <a:r>
              <a:rPr lang="en-US" dirty="0" err="1" smtClean="0"/>
              <a:t>pTp</a:t>
            </a:r>
            <a:endParaRPr lang="en-US" dirty="0"/>
          </a:p>
        </p:txBody>
      </p:sp>
      <p:sp>
        <p:nvSpPr>
          <p:cNvPr id="3" name="Content Placeholder 2"/>
          <p:cNvSpPr>
            <a:spLocks noGrp="1"/>
          </p:cNvSpPr>
          <p:nvPr>
            <p:ph idx="1"/>
          </p:nvPr>
        </p:nvSpPr>
        <p:spPr>
          <a:xfrm>
            <a:off x="152400" y="914400"/>
            <a:ext cx="8534400" cy="4678363"/>
          </a:xfrm>
        </p:spPr>
        <p:txBody>
          <a:bodyPr/>
          <a:lstStyle/>
          <a:p>
            <a:pPr marL="533400" indent="-533400" algn="ctr">
              <a:lnSpc>
                <a:spcPct val="80000"/>
              </a:lnSpc>
              <a:buNone/>
            </a:pPr>
            <a:r>
              <a:rPr lang="en-US" dirty="0" smtClean="0">
                <a:solidFill>
                  <a:srgbClr val="FF0000"/>
                </a:solidFill>
              </a:rPr>
              <a:t>We built and tested “PTP Deposited Quartz Plate</a:t>
            </a:r>
          </a:p>
          <a:p>
            <a:pPr marL="533400" indent="-533400" algn="ctr">
              <a:lnSpc>
                <a:spcPct val="80000"/>
              </a:lnSpc>
              <a:buNone/>
            </a:pPr>
            <a:r>
              <a:rPr lang="en-US" dirty="0" smtClean="0">
                <a:solidFill>
                  <a:srgbClr val="FF0000"/>
                </a:solidFill>
              </a:rPr>
              <a:t>Calorimeter”</a:t>
            </a:r>
            <a:endParaRPr lang="en-US" sz="2800" dirty="0" smtClean="0">
              <a:solidFill>
                <a:srgbClr val="FF0000"/>
              </a:solidFill>
            </a:endParaRPr>
          </a:p>
          <a:p>
            <a:pPr marL="533400" indent="-533400">
              <a:lnSpc>
                <a:spcPct val="80000"/>
              </a:lnSpc>
              <a:buNone/>
            </a:pPr>
            <a:r>
              <a:rPr lang="en-US" sz="1800" dirty="0" smtClean="0"/>
              <a:t>U. </a:t>
            </a:r>
            <a:r>
              <a:rPr lang="en-US" sz="1800" dirty="0" err="1" smtClean="0"/>
              <a:t>Akgun</a:t>
            </a:r>
            <a:r>
              <a:rPr lang="en-US" sz="1800" dirty="0" smtClean="0"/>
              <a:t> </a:t>
            </a:r>
            <a:r>
              <a:rPr lang="en-US" sz="1800" i="1" dirty="0" smtClean="0"/>
              <a:t>et al.</a:t>
            </a:r>
            <a:r>
              <a:rPr lang="en-US" sz="1800" dirty="0" smtClean="0"/>
              <a:t> "CMS </a:t>
            </a:r>
            <a:r>
              <a:rPr lang="en-US" sz="1800" dirty="0" err="1" smtClean="0"/>
              <a:t>Hadronic</a:t>
            </a:r>
            <a:r>
              <a:rPr lang="en-US" sz="1800" dirty="0" smtClean="0"/>
              <a:t> Calorimeter Upgrade Studies - P-</a:t>
            </a:r>
            <a:r>
              <a:rPr lang="en-US" sz="1800" dirty="0" err="1" smtClean="0"/>
              <a:t>Terphenyl</a:t>
            </a:r>
            <a:r>
              <a:rPr lang="en-US" sz="1800" dirty="0" smtClean="0"/>
              <a:t> Deposited Quartz Plate Calorimeter Prototype ", </a:t>
            </a:r>
            <a:r>
              <a:rPr lang="en-US" sz="1800" b="1" dirty="0" smtClean="0"/>
              <a:t>APS 2009, Denver, CO, USA, May 2009</a:t>
            </a:r>
          </a:p>
          <a:p>
            <a:pPr marL="533400" indent="-533400">
              <a:lnSpc>
                <a:spcPct val="80000"/>
              </a:lnSpc>
              <a:buNone/>
            </a:pPr>
            <a:r>
              <a:rPr lang="en-US" sz="1800" dirty="0" smtClean="0"/>
              <a:t>B. </a:t>
            </a:r>
            <a:r>
              <a:rPr lang="en-US" sz="1800" dirty="0" err="1" smtClean="0"/>
              <a:t>Bilki</a:t>
            </a:r>
            <a:r>
              <a:rPr lang="en-US" sz="1800" dirty="0" smtClean="0"/>
              <a:t> </a:t>
            </a:r>
            <a:r>
              <a:rPr lang="en-US" sz="1800" i="1" dirty="0" smtClean="0"/>
              <a:t>et al.</a:t>
            </a:r>
            <a:r>
              <a:rPr lang="en-US" sz="1800" dirty="0" smtClean="0"/>
              <a:t> “CMS </a:t>
            </a:r>
            <a:r>
              <a:rPr lang="en-US" sz="1800" dirty="0" err="1" smtClean="0"/>
              <a:t>Hadron</a:t>
            </a:r>
            <a:r>
              <a:rPr lang="en-US" sz="1800" dirty="0" smtClean="0"/>
              <a:t> </a:t>
            </a:r>
            <a:r>
              <a:rPr lang="en-US" sz="1800" dirty="0" err="1" smtClean="0"/>
              <a:t>Endcap</a:t>
            </a:r>
            <a:r>
              <a:rPr lang="en-US" sz="1800" dirty="0" smtClean="0"/>
              <a:t> Calorimeter Upgrade Studies For </a:t>
            </a:r>
            <a:r>
              <a:rPr lang="en-US" sz="1800" dirty="0" err="1" smtClean="0"/>
              <a:t>Super­LHC</a:t>
            </a:r>
            <a:r>
              <a:rPr lang="en-US" sz="1800" dirty="0" smtClean="0"/>
              <a:t>”, </a:t>
            </a:r>
            <a:r>
              <a:rPr lang="en-US" sz="1800" b="1" dirty="0" smtClean="0"/>
              <a:t>CALOR 2010, Beijing, China, May 2010</a:t>
            </a:r>
          </a:p>
          <a:p>
            <a:pPr marL="533400" indent="-533400">
              <a:lnSpc>
                <a:spcPct val="80000"/>
              </a:lnSpc>
              <a:buNone/>
            </a:pPr>
            <a:endParaRPr lang="en-US" sz="1800" b="1" dirty="0" smtClean="0"/>
          </a:p>
          <a:p>
            <a:endParaRPr lang="en-US" dirty="0"/>
          </a:p>
        </p:txBody>
      </p:sp>
      <p:sp>
        <p:nvSpPr>
          <p:cNvPr id="4" name="Slide Number Placeholder 3"/>
          <p:cNvSpPr>
            <a:spLocks noGrp="1"/>
          </p:cNvSpPr>
          <p:nvPr>
            <p:ph type="sldNum" sz="quarter" idx="12"/>
          </p:nvPr>
        </p:nvSpPr>
        <p:spPr/>
        <p:txBody>
          <a:bodyPr/>
          <a:lstStyle/>
          <a:p>
            <a:pPr>
              <a:defRPr/>
            </a:pPr>
            <a:fld id="{9DC8ED19-FABA-4244-A232-2F0B87441A35}" type="slidenum">
              <a:rPr lang="en-US" smtClean="0"/>
              <a:pPr>
                <a:defRPr/>
              </a:pPr>
              <a:t>11</a:t>
            </a:fld>
            <a:endParaRPr lang="en-US"/>
          </a:p>
        </p:txBody>
      </p:sp>
      <p:pic>
        <p:nvPicPr>
          <p:cNvPr id="2050" name="Picture 2"/>
          <p:cNvPicPr>
            <a:picLocks noChangeAspect="1" noChangeArrowheads="1"/>
          </p:cNvPicPr>
          <p:nvPr/>
        </p:nvPicPr>
        <p:blipFill>
          <a:blip r:embed="rId3" cstate="print"/>
          <a:srcRect l="53125" t="67544" r="10625" b="6579"/>
          <a:stretch>
            <a:fillRect/>
          </a:stretch>
        </p:blipFill>
        <p:spPr bwMode="auto">
          <a:xfrm>
            <a:off x="533400" y="2900855"/>
            <a:ext cx="3740258" cy="3804745"/>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l="60938" t="55469" r="16250" b="33594"/>
          <a:stretch>
            <a:fillRect/>
          </a:stretch>
        </p:blipFill>
        <p:spPr bwMode="auto">
          <a:xfrm>
            <a:off x="990600" y="5526066"/>
            <a:ext cx="2971800" cy="569934"/>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QPCAL with </a:t>
            </a:r>
            <a:r>
              <a:rPr lang="en-US" dirty="0" err="1" smtClean="0"/>
              <a:t>pTp</a:t>
            </a:r>
            <a:r>
              <a:rPr lang="en-US" dirty="0" smtClean="0"/>
              <a:t> – EM Mode</a:t>
            </a:r>
            <a:endParaRPr lang="en-US" dirty="0"/>
          </a:p>
        </p:txBody>
      </p:sp>
      <p:sp>
        <p:nvSpPr>
          <p:cNvPr id="4" name="Slide Number Placeholder 3"/>
          <p:cNvSpPr>
            <a:spLocks noGrp="1"/>
          </p:cNvSpPr>
          <p:nvPr>
            <p:ph type="sldNum" sz="quarter" idx="12"/>
          </p:nvPr>
        </p:nvSpPr>
        <p:spPr/>
        <p:txBody>
          <a:bodyPr/>
          <a:lstStyle/>
          <a:p>
            <a:pPr>
              <a:defRPr/>
            </a:pPr>
            <a:fld id="{9DC8ED19-FABA-4244-A232-2F0B87441A35}" type="slidenum">
              <a:rPr lang="en-US" smtClean="0"/>
              <a:pPr>
                <a:defRPr/>
              </a:pPr>
              <a:t>12</a:t>
            </a:fld>
            <a:endParaRPr lang="en-US"/>
          </a:p>
        </p:txBody>
      </p:sp>
      <p:pic>
        <p:nvPicPr>
          <p:cNvPr id="6" name="Picture 5" descr="eres.png"/>
          <p:cNvPicPr>
            <a:picLocks noChangeAspect="1"/>
          </p:cNvPicPr>
          <p:nvPr/>
        </p:nvPicPr>
        <p:blipFill>
          <a:blip r:embed="rId2" cstate="print"/>
          <a:stretch>
            <a:fillRect/>
          </a:stretch>
        </p:blipFill>
        <p:spPr>
          <a:xfrm>
            <a:off x="76200" y="2590800"/>
            <a:ext cx="4572000" cy="4014859"/>
          </a:xfrm>
          <a:prstGeom prst="rect">
            <a:avLst/>
          </a:prstGeom>
        </p:spPr>
      </p:pic>
      <p:pic>
        <p:nvPicPr>
          <p:cNvPr id="7" name="Picture 6" descr="elin.png"/>
          <p:cNvPicPr>
            <a:picLocks noChangeAspect="1"/>
          </p:cNvPicPr>
          <p:nvPr/>
        </p:nvPicPr>
        <p:blipFill>
          <a:blip r:embed="rId3" cstate="print"/>
          <a:srcRect r="6349"/>
          <a:stretch>
            <a:fillRect/>
          </a:stretch>
        </p:blipFill>
        <p:spPr>
          <a:xfrm>
            <a:off x="4495800" y="2413797"/>
            <a:ext cx="4495800" cy="4215603"/>
          </a:xfrm>
          <a:prstGeom prst="rect">
            <a:avLst/>
          </a:prstGeom>
        </p:spPr>
      </p:pic>
      <p:pic>
        <p:nvPicPr>
          <p:cNvPr id="8" name="Picture 3"/>
          <p:cNvPicPr>
            <a:picLocks noChangeAspect="1" noChangeArrowheads="1"/>
          </p:cNvPicPr>
          <p:nvPr/>
        </p:nvPicPr>
        <p:blipFill>
          <a:blip r:embed="rId4" cstate="print"/>
          <a:srcRect l="55938" t="25000" r="22812" b="63281"/>
          <a:stretch>
            <a:fillRect/>
          </a:stretch>
        </p:blipFill>
        <p:spPr bwMode="auto">
          <a:xfrm>
            <a:off x="1676400" y="4495800"/>
            <a:ext cx="2438400" cy="537883"/>
          </a:xfrm>
          <a:prstGeom prst="rect">
            <a:avLst/>
          </a:prstGeom>
          <a:noFill/>
          <a:ln w="9525">
            <a:noFill/>
            <a:miter lim="800000"/>
            <a:headEnd/>
            <a:tailEnd/>
          </a:ln>
        </p:spPr>
      </p:pic>
      <p:sp>
        <p:nvSpPr>
          <p:cNvPr id="9" name="TextBox 8"/>
          <p:cNvSpPr txBox="1"/>
          <p:nvPr/>
        </p:nvSpPr>
        <p:spPr>
          <a:xfrm>
            <a:off x="152400" y="990600"/>
            <a:ext cx="8839200" cy="1477328"/>
          </a:xfrm>
          <a:prstGeom prst="rect">
            <a:avLst/>
          </a:prstGeom>
          <a:noFill/>
        </p:spPr>
        <p:txBody>
          <a:bodyPr wrap="square" rtlCol="0">
            <a:spAutoFit/>
          </a:bodyPr>
          <a:lstStyle/>
          <a:p>
            <a:r>
              <a:rPr lang="en-US" dirty="0" smtClean="0">
                <a:latin typeface="+mn-lt"/>
              </a:rPr>
              <a:t>We can use combination as radiation hard </a:t>
            </a:r>
            <a:r>
              <a:rPr lang="en-US" dirty="0" smtClean="0">
                <a:effectLst>
                  <a:outerShdw blurRad="38100" dist="38100" dir="2700000" algn="tl">
                    <a:srgbClr val="000000">
                      <a:alpha val="43137"/>
                    </a:srgbClr>
                  </a:outerShdw>
                </a:effectLst>
                <a:latin typeface="+mn-lt"/>
              </a:rPr>
              <a:t>CMS </a:t>
            </a:r>
            <a:r>
              <a:rPr lang="en-US" dirty="0" err="1" smtClean="0">
                <a:effectLst>
                  <a:outerShdw blurRad="38100" dist="38100" dir="2700000" algn="tl">
                    <a:srgbClr val="000000">
                      <a:alpha val="43137"/>
                    </a:srgbClr>
                  </a:outerShdw>
                </a:effectLst>
                <a:latin typeface="+mn-lt"/>
              </a:rPr>
              <a:t>Endcap</a:t>
            </a:r>
            <a:r>
              <a:rPr lang="en-US" dirty="0" smtClean="0">
                <a:effectLst>
                  <a:outerShdw blurRad="38100" dist="38100" dir="2700000" algn="tl">
                    <a:srgbClr val="000000">
                      <a:alpha val="43137"/>
                    </a:srgbClr>
                  </a:outerShdw>
                </a:effectLst>
                <a:latin typeface="+mn-lt"/>
              </a:rPr>
              <a:t> Calorimeter (EE + HE). </a:t>
            </a:r>
          </a:p>
          <a:p>
            <a:endParaRPr lang="en-US" b="1" i="1" dirty="0" smtClean="0">
              <a:latin typeface="+mn-lt"/>
            </a:endParaRPr>
          </a:p>
          <a:p>
            <a:r>
              <a:rPr lang="en-US" dirty="0" smtClean="0">
                <a:latin typeface="+mn-lt"/>
              </a:rPr>
              <a:t>U. </a:t>
            </a:r>
            <a:r>
              <a:rPr lang="en-US" dirty="0" err="1" smtClean="0">
                <a:latin typeface="+mn-lt"/>
              </a:rPr>
              <a:t>Akgun</a:t>
            </a:r>
            <a:r>
              <a:rPr lang="en-US" dirty="0" smtClean="0">
                <a:latin typeface="+mn-lt"/>
              </a:rPr>
              <a:t> </a:t>
            </a:r>
            <a:r>
              <a:rPr lang="en-US" i="1" dirty="0" smtClean="0">
                <a:latin typeface="+mn-lt"/>
              </a:rPr>
              <a:t>et al.</a:t>
            </a:r>
            <a:r>
              <a:rPr lang="en-US" dirty="0" smtClean="0">
                <a:latin typeface="+mn-lt"/>
              </a:rPr>
              <a:t> “CMS </a:t>
            </a:r>
            <a:r>
              <a:rPr lang="en-US" dirty="0" err="1" smtClean="0">
                <a:latin typeface="+mn-lt"/>
              </a:rPr>
              <a:t>Hadronic</a:t>
            </a:r>
            <a:r>
              <a:rPr lang="en-US" dirty="0" smtClean="0">
                <a:latin typeface="+mn-lt"/>
              </a:rPr>
              <a:t> </a:t>
            </a:r>
            <a:r>
              <a:rPr lang="en-US" dirty="0" err="1" smtClean="0">
                <a:latin typeface="+mn-lt"/>
              </a:rPr>
              <a:t>Endcap</a:t>
            </a:r>
            <a:r>
              <a:rPr lang="en-US" dirty="0" smtClean="0">
                <a:latin typeface="+mn-lt"/>
              </a:rPr>
              <a:t> Calorimeter Upgrade Studies for SLHC P-</a:t>
            </a:r>
            <a:r>
              <a:rPr lang="en-US" dirty="0" err="1" smtClean="0">
                <a:latin typeface="+mn-lt"/>
              </a:rPr>
              <a:t>Terphenyl</a:t>
            </a:r>
            <a:r>
              <a:rPr lang="en-US" dirty="0" smtClean="0">
                <a:latin typeface="+mn-lt"/>
              </a:rPr>
              <a:t> Deposited Quartz Plate Calorimeter Prototype'‘ </a:t>
            </a:r>
          </a:p>
          <a:p>
            <a:r>
              <a:rPr lang="en-US" b="1" dirty="0"/>
              <a:t>IEEE Transactions on Nuclear Science, Volume 57, Issue 2, 754-759, </a:t>
            </a:r>
            <a:r>
              <a:rPr lang="en-US" b="1" dirty="0" smtClean="0"/>
              <a:t>2010</a:t>
            </a:r>
            <a:endParaRPr lang="en-US" dirty="0" smtClean="0">
              <a:latin typeface="+mn-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8"/>
          <p:cNvSpPr>
            <a:spLocks noGrp="1"/>
          </p:cNvSpPr>
          <p:nvPr>
            <p:ph type="sldNum" sz="quarter" idx="12"/>
          </p:nvPr>
        </p:nvSpPr>
        <p:spPr/>
        <p:txBody>
          <a:bodyPr/>
          <a:lstStyle/>
          <a:p>
            <a:fld id="{D3C4FDA7-0835-45F4-9E9C-113CEBE9443B}" type="slidenum">
              <a:rPr lang="en-US"/>
              <a:pPr/>
              <a:t>13</a:t>
            </a:fld>
            <a:endParaRPr lang="en-US"/>
          </a:p>
        </p:txBody>
      </p:sp>
      <p:sp>
        <p:nvSpPr>
          <p:cNvPr id="245762" name="Rectangle 2"/>
          <p:cNvSpPr>
            <a:spLocks noGrp="1" noChangeArrowheads="1"/>
          </p:cNvSpPr>
          <p:nvPr>
            <p:ph type="title" sz="quarter"/>
          </p:nvPr>
        </p:nvSpPr>
        <p:spPr>
          <a:xfrm>
            <a:off x="990600" y="76200"/>
            <a:ext cx="7086600" cy="838200"/>
          </a:xfrm>
        </p:spPr>
        <p:txBody>
          <a:bodyPr/>
          <a:lstStyle/>
          <a:p>
            <a:r>
              <a:rPr lang="en-US" dirty="0"/>
              <a:t>New Readout Options </a:t>
            </a:r>
          </a:p>
        </p:txBody>
      </p:sp>
      <p:pic>
        <p:nvPicPr>
          <p:cNvPr id="245764" name="Picture 4" descr="100_1373"/>
          <p:cNvPicPr>
            <a:picLocks noGrp="1" noChangeAspect="1" noChangeArrowheads="1"/>
          </p:cNvPicPr>
          <p:nvPr>
            <p:ph sz="quarter" idx="1"/>
          </p:nvPr>
        </p:nvPicPr>
        <p:blipFill>
          <a:blip r:embed="rId2" cstate="print"/>
          <a:srcRect/>
          <a:stretch>
            <a:fillRect/>
          </a:stretch>
        </p:blipFill>
        <p:spPr>
          <a:xfrm>
            <a:off x="304800" y="1219200"/>
            <a:ext cx="2524125" cy="2743200"/>
          </a:xfrm>
          <a:noFill/>
          <a:ln/>
        </p:spPr>
      </p:pic>
      <p:pic>
        <p:nvPicPr>
          <p:cNvPr id="245768" name="Picture 8" descr="100_1362"/>
          <p:cNvPicPr>
            <a:picLocks noGrp="1" noChangeAspect="1" noChangeArrowheads="1"/>
          </p:cNvPicPr>
          <p:nvPr>
            <p:ph sz="quarter" idx="3"/>
          </p:nvPr>
        </p:nvPicPr>
        <p:blipFill>
          <a:blip r:embed="rId3" cstate="print"/>
          <a:srcRect/>
          <a:stretch>
            <a:fillRect/>
          </a:stretch>
        </p:blipFill>
        <p:spPr>
          <a:xfrm>
            <a:off x="325438" y="4038600"/>
            <a:ext cx="2493962" cy="2743200"/>
          </a:xfrm>
          <a:noFill/>
          <a:ln/>
        </p:spPr>
      </p:pic>
      <p:pic>
        <p:nvPicPr>
          <p:cNvPr id="245770" name="Picture 10" descr="100_1355"/>
          <p:cNvPicPr>
            <a:picLocks noGrp="1" noChangeAspect="1" noChangeArrowheads="1"/>
          </p:cNvPicPr>
          <p:nvPr>
            <p:ph sz="quarter" idx="4"/>
          </p:nvPr>
        </p:nvPicPr>
        <p:blipFill>
          <a:blip r:embed="rId4" cstate="print"/>
          <a:srcRect/>
          <a:stretch>
            <a:fillRect/>
          </a:stretch>
        </p:blipFill>
        <p:spPr>
          <a:xfrm>
            <a:off x="3505200" y="1295400"/>
            <a:ext cx="4792663" cy="2306638"/>
          </a:xfrm>
          <a:noFill/>
          <a:ln/>
        </p:spPr>
      </p:pic>
      <p:sp>
        <p:nvSpPr>
          <p:cNvPr id="245773" name="Text Box 13"/>
          <p:cNvSpPr txBox="1">
            <a:spLocks noChangeArrowheads="1"/>
          </p:cNvSpPr>
          <p:nvPr/>
        </p:nvSpPr>
        <p:spPr bwMode="auto">
          <a:xfrm>
            <a:off x="3124200" y="3810000"/>
            <a:ext cx="5848350" cy="2563813"/>
          </a:xfrm>
          <a:prstGeom prst="rect">
            <a:avLst/>
          </a:prstGeom>
          <a:noFill/>
          <a:ln w="9525" algn="ctr">
            <a:noFill/>
            <a:miter lim="800000"/>
            <a:headEnd/>
            <a:tailEnd/>
          </a:ln>
          <a:effectLst/>
        </p:spPr>
        <p:txBody>
          <a:bodyPr wrap="none">
            <a:spAutoFit/>
          </a:bodyPr>
          <a:lstStyle/>
          <a:p>
            <a:r>
              <a:rPr lang="en-US" dirty="0">
                <a:latin typeface="+mn-lt"/>
              </a:rPr>
              <a:t>We tested; </a:t>
            </a:r>
          </a:p>
          <a:p>
            <a:r>
              <a:rPr lang="en-US" dirty="0">
                <a:latin typeface="+mn-lt"/>
              </a:rPr>
              <a:t>*) Hamamatsu S8141 APDs (CMS ECAL APDs).</a:t>
            </a:r>
          </a:p>
          <a:p>
            <a:r>
              <a:rPr lang="en-US" dirty="0">
                <a:latin typeface="+mn-lt"/>
              </a:rPr>
              <a:t>The circuits have been build at Iowa. These APDs are known </a:t>
            </a:r>
          </a:p>
          <a:p>
            <a:r>
              <a:rPr lang="en-US" dirty="0">
                <a:latin typeface="+mn-lt"/>
              </a:rPr>
              <a:t>to be radiation hard; </a:t>
            </a:r>
            <a:r>
              <a:rPr lang="en-US" i="1" dirty="0">
                <a:latin typeface="+mn-lt"/>
              </a:rPr>
              <a:t>NIM A504, 44-47 (2003)</a:t>
            </a:r>
          </a:p>
          <a:p>
            <a:endParaRPr lang="en-US" i="1" dirty="0">
              <a:latin typeface="+mn-lt"/>
            </a:endParaRPr>
          </a:p>
          <a:p>
            <a:r>
              <a:rPr lang="en-US" dirty="0">
                <a:latin typeface="+mn-lt"/>
              </a:rPr>
              <a:t>*) Hamamatsu APDs: S5343, and S8664-10K </a:t>
            </a:r>
          </a:p>
          <a:p>
            <a:r>
              <a:rPr lang="en-US" dirty="0">
                <a:latin typeface="+mn-lt"/>
              </a:rPr>
              <a:t>*) PIN diodes; Hamamatsu S5973 and S5973-02</a:t>
            </a:r>
          </a:p>
          <a:p>
            <a:r>
              <a:rPr lang="en-US" dirty="0">
                <a:latin typeface="+mn-lt"/>
              </a:rPr>
              <a:t>*) Si PMTs</a:t>
            </a:r>
          </a:p>
          <a:p>
            <a:endParaRPr lang="en-US" dirty="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4" name="Rectangle 4"/>
          <p:cNvSpPr>
            <a:spLocks noGrp="1" noChangeArrowheads="1"/>
          </p:cNvSpPr>
          <p:nvPr>
            <p:ph type="title"/>
          </p:nvPr>
        </p:nvSpPr>
        <p:spPr>
          <a:xfrm>
            <a:off x="457200" y="76200"/>
            <a:ext cx="8229600" cy="1143000"/>
          </a:xfrm>
        </p:spPr>
        <p:txBody>
          <a:bodyPr/>
          <a:lstStyle/>
          <a:p>
            <a:r>
              <a:rPr lang="en-US" dirty="0" smtClean="0"/>
              <a:t>Alternative Readout</a:t>
            </a:r>
            <a:endParaRPr lang="en-US" dirty="0"/>
          </a:p>
        </p:txBody>
      </p:sp>
      <p:sp>
        <p:nvSpPr>
          <p:cNvPr id="317446" name="Rectangle 6"/>
          <p:cNvSpPr>
            <a:spLocks noGrp="1" noChangeArrowheads="1"/>
          </p:cNvSpPr>
          <p:nvPr>
            <p:ph idx="1"/>
          </p:nvPr>
        </p:nvSpPr>
        <p:spPr>
          <a:xfrm>
            <a:off x="457200" y="1143000"/>
            <a:ext cx="8229600" cy="4525963"/>
          </a:xfrm>
        </p:spPr>
        <p:txBody>
          <a:bodyPr/>
          <a:lstStyle/>
          <a:p>
            <a:pPr marL="533400" indent="-533400" algn="ctr" eaLnBrk="1" hangingPunct="1">
              <a:lnSpc>
                <a:spcPct val="90000"/>
              </a:lnSpc>
              <a:buNone/>
            </a:pPr>
            <a:r>
              <a:rPr lang="en-US" sz="2400" dirty="0">
                <a:solidFill>
                  <a:schemeClr val="tx1"/>
                </a:solidFill>
              </a:rPr>
              <a:t> </a:t>
            </a:r>
            <a:r>
              <a:rPr lang="en-US" sz="2400" dirty="0" smtClean="0">
                <a:solidFill>
                  <a:srgbClr val="FF0000"/>
                </a:solidFill>
              </a:rPr>
              <a:t>We constructed and tested alternative readout options </a:t>
            </a:r>
          </a:p>
          <a:p>
            <a:pPr marL="533400" indent="-533400" algn="ctr" eaLnBrk="1" hangingPunct="1">
              <a:lnSpc>
                <a:spcPct val="90000"/>
              </a:lnSpc>
              <a:buNone/>
            </a:pPr>
            <a:r>
              <a:rPr lang="en-US" sz="2400" dirty="0" smtClean="0">
                <a:solidFill>
                  <a:srgbClr val="FF0000"/>
                </a:solidFill>
              </a:rPr>
              <a:t>from </a:t>
            </a:r>
            <a:r>
              <a:rPr lang="en-US" sz="2400" dirty="0" err="1" smtClean="0">
                <a:solidFill>
                  <a:srgbClr val="FF0000"/>
                </a:solidFill>
              </a:rPr>
              <a:t>pTp</a:t>
            </a:r>
            <a:r>
              <a:rPr lang="en-US" sz="2400" dirty="0" smtClean="0">
                <a:solidFill>
                  <a:srgbClr val="FF0000"/>
                </a:solidFill>
              </a:rPr>
              <a:t> deposited quartz plates:  </a:t>
            </a:r>
          </a:p>
          <a:p>
            <a:pPr marL="533400" indent="-533400" algn="ctr" eaLnBrk="1" hangingPunct="1">
              <a:lnSpc>
                <a:spcPct val="90000"/>
              </a:lnSpc>
              <a:buNone/>
            </a:pPr>
            <a:r>
              <a:rPr lang="en-US" sz="2400" dirty="0" smtClean="0">
                <a:solidFill>
                  <a:srgbClr val="FF0000"/>
                </a:solidFill>
              </a:rPr>
              <a:t>APD, </a:t>
            </a:r>
            <a:r>
              <a:rPr lang="en-US" sz="2400" dirty="0" err="1" smtClean="0">
                <a:solidFill>
                  <a:srgbClr val="FF0000"/>
                </a:solidFill>
              </a:rPr>
              <a:t>SiPM</a:t>
            </a:r>
            <a:r>
              <a:rPr lang="en-US" sz="2400" dirty="0" smtClean="0">
                <a:solidFill>
                  <a:srgbClr val="FF0000"/>
                </a:solidFill>
              </a:rPr>
              <a:t>, PIN diode.</a:t>
            </a:r>
          </a:p>
          <a:p>
            <a:pPr marL="533400" indent="-533400" eaLnBrk="1" hangingPunct="1">
              <a:lnSpc>
                <a:spcPct val="90000"/>
              </a:lnSpc>
              <a:buNone/>
            </a:pPr>
            <a:r>
              <a:rPr lang="en-US" sz="2400" dirty="0" smtClean="0"/>
              <a:t>They are not very effective and most importantly, the APD and </a:t>
            </a:r>
            <a:r>
              <a:rPr lang="en-US" sz="2400" dirty="0" err="1" smtClean="0"/>
              <a:t>SiPMs</a:t>
            </a:r>
            <a:r>
              <a:rPr lang="en-US" sz="2400" dirty="0" smtClean="0"/>
              <a:t> are not radiation hard enough for us.</a:t>
            </a:r>
            <a:endParaRPr lang="en-US" sz="2400" dirty="0" smtClean="0">
              <a:solidFill>
                <a:srgbClr val="FF0000"/>
              </a:solidFill>
            </a:endParaRPr>
          </a:p>
          <a:p>
            <a:pPr marL="533400" indent="-533400" algn="l" eaLnBrk="1" hangingPunct="1">
              <a:lnSpc>
                <a:spcPct val="90000"/>
              </a:lnSpc>
              <a:buNone/>
            </a:pPr>
            <a:endParaRPr lang="en-US" sz="2400" dirty="0" smtClean="0">
              <a:solidFill>
                <a:schemeClr val="tx1"/>
              </a:solidFill>
            </a:endParaRPr>
          </a:p>
          <a:p>
            <a:pPr marL="609600" indent="-609600" algn="just">
              <a:buNone/>
            </a:pPr>
            <a:endParaRPr lang="en-US" sz="1600" dirty="0">
              <a:solidFill>
                <a:schemeClr val="tx1"/>
              </a:solidFill>
            </a:endParaRPr>
          </a:p>
          <a:p>
            <a:pPr marL="609600" indent="-609600" algn="just">
              <a:buNone/>
            </a:pPr>
            <a:endParaRPr lang="en-US" sz="2400" dirty="0">
              <a:solidFill>
                <a:schemeClr val="tx1"/>
              </a:solidFill>
            </a:endParaRPr>
          </a:p>
          <a:p>
            <a:pPr marL="609600" indent="-609600" algn="just">
              <a:buNone/>
            </a:pPr>
            <a:endParaRPr lang="en-US" sz="2400" dirty="0">
              <a:solidFill>
                <a:schemeClr val="tx1"/>
              </a:solidFill>
            </a:endParaRPr>
          </a:p>
        </p:txBody>
      </p:sp>
      <p:sp>
        <p:nvSpPr>
          <p:cNvPr id="4" name="Slide Number Placeholder 3"/>
          <p:cNvSpPr>
            <a:spLocks noGrp="1"/>
          </p:cNvSpPr>
          <p:nvPr>
            <p:ph type="sldNum" sz="quarter" idx="12"/>
          </p:nvPr>
        </p:nvSpPr>
        <p:spPr/>
        <p:txBody>
          <a:bodyPr/>
          <a:lstStyle/>
          <a:p>
            <a:pPr>
              <a:defRPr/>
            </a:pPr>
            <a:fld id="{B4CF86E7-9FEC-4354-A93B-F0A5102EB6B8}" type="slidenum">
              <a:rPr lang="en-US" smtClean="0"/>
              <a:pPr>
                <a:defRPr/>
              </a:pPr>
              <a:t>14</a:t>
            </a:fld>
            <a:endParaRPr lang="en-US" dirty="0"/>
          </a:p>
        </p:txBody>
      </p:sp>
      <p:pic>
        <p:nvPicPr>
          <p:cNvPr id="6" name="Picture 2" descr="C:\Users\uakgun\Documents\Work\High_Energy_Physics\CMS\HF_UPGRADE\April09_TestBeamPics\hep_april09 051.JPG"/>
          <p:cNvPicPr>
            <a:picLocks noChangeAspect="1" noChangeArrowheads="1"/>
          </p:cNvPicPr>
          <p:nvPr/>
        </p:nvPicPr>
        <p:blipFill>
          <a:blip r:embed="rId2" cstate="print"/>
          <a:srcRect/>
          <a:stretch>
            <a:fillRect/>
          </a:stretch>
        </p:blipFill>
        <p:spPr bwMode="auto">
          <a:xfrm>
            <a:off x="593725" y="3093245"/>
            <a:ext cx="4206875" cy="3155155"/>
          </a:xfrm>
          <a:prstGeom prst="rect">
            <a:avLst/>
          </a:prstGeom>
          <a:noFill/>
        </p:spPr>
      </p:pic>
      <p:pic>
        <p:nvPicPr>
          <p:cNvPr id="7" name="Picture 4" descr="100_1373"/>
          <p:cNvPicPr>
            <a:picLocks noChangeAspect="1" noChangeArrowheads="1"/>
          </p:cNvPicPr>
          <p:nvPr/>
        </p:nvPicPr>
        <p:blipFill>
          <a:blip r:embed="rId3" cstate="print"/>
          <a:srcRect/>
          <a:stretch>
            <a:fillRect/>
          </a:stretch>
        </p:blipFill>
        <p:spPr bwMode="auto">
          <a:xfrm>
            <a:off x="5324475" y="3048000"/>
            <a:ext cx="2981325" cy="3240082"/>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6A5C5A5-F4AB-400C-9492-415854B54E86}" type="slidenum">
              <a:rPr lang="en-US"/>
              <a:pPr/>
              <a:t>15</a:t>
            </a:fld>
            <a:endParaRPr lang="en-US"/>
          </a:p>
        </p:txBody>
      </p:sp>
      <p:sp>
        <p:nvSpPr>
          <p:cNvPr id="287746" name="Rectangle 2"/>
          <p:cNvSpPr>
            <a:spLocks noGrp="1" noChangeArrowheads="1"/>
          </p:cNvSpPr>
          <p:nvPr>
            <p:ph type="title"/>
          </p:nvPr>
        </p:nvSpPr>
        <p:spPr/>
        <p:txBody>
          <a:bodyPr/>
          <a:lstStyle/>
          <a:p>
            <a:r>
              <a:rPr lang="en-US"/>
              <a:t>New Readout Options</a:t>
            </a:r>
          </a:p>
        </p:txBody>
      </p:sp>
      <p:pic>
        <p:nvPicPr>
          <p:cNvPr id="287748" name="Picture 4" descr="100GeV_Elec_2APD_Fiber_Comparison"/>
          <p:cNvPicPr>
            <a:picLocks noGrp="1" noChangeAspect="1" noChangeArrowheads="1"/>
          </p:cNvPicPr>
          <p:nvPr>
            <p:ph idx="1"/>
          </p:nvPr>
        </p:nvPicPr>
        <p:blipFill>
          <a:blip r:embed="rId2" cstate="print"/>
          <a:srcRect t="5531"/>
          <a:stretch>
            <a:fillRect/>
          </a:stretch>
        </p:blipFill>
        <p:spPr>
          <a:xfrm>
            <a:off x="1752600" y="1219200"/>
            <a:ext cx="5805488" cy="4013200"/>
          </a:xfrm>
          <a:noFill/>
          <a:ln/>
        </p:spPr>
      </p:pic>
      <p:sp>
        <p:nvSpPr>
          <p:cNvPr id="287750" name="Text Box 6"/>
          <p:cNvSpPr txBox="1">
            <a:spLocks noChangeArrowheads="1"/>
          </p:cNvSpPr>
          <p:nvPr/>
        </p:nvSpPr>
        <p:spPr bwMode="auto">
          <a:xfrm>
            <a:off x="136525" y="5181600"/>
            <a:ext cx="8566150" cy="641350"/>
          </a:xfrm>
          <a:prstGeom prst="rect">
            <a:avLst/>
          </a:prstGeom>
          <a:noFill/>
          <a:ln w="9525" algn="ctr">
            <a:noFill/>
            <a:miter lim="800000"/>
            <a:headEnd/>
            <a:tailEnd/>
          </a:ln>
          <a:effectLst/>
        </p:spPr>
        <p:txBody>
          <a:bodyPr wrap="none">
            <a:spAutoFit/>
          </a:bodyPr>
          <a:lstStyle/>
          <a:p>
            <a:r>
              <a:rPr lang="en-US"/>
              <a:t>We have tested ECAL APDs as a readout option. 2 APD connected to plain quartz </a:t>
            </a:r>
          </a:p>
          <a:p>
            <a:r>
              <a:rPr lang="en-US"/>
              <a:t>Plate yields almost 4 times less light than fiber+PMT combination.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Microchannel</a:t>
            </a:r>
            <a:r>
              <a:rPr lang="en-US" dirty="0" smtClean="0"/>
              <a:t> PMT</a:t>
            </a:r>
            <a:endParaRPr lang="en-US" dirty="0"/>
          </a:p>
        </p:txBody>
      </p:sp>
      <p:sp>
        <p:nvSpPr>
          <p:cNvPr id="4" name="Slide Number Placeholder 3"/>
          <p:cNvSpPr>
            <a:spLocks noGrp="1"/>
          </p:cNvSpPr>
          <p:nvPr>
            <p:ph type="sldNum" sz="quarter" idx="12"/>
          </p:nvPr>
        </p:nvSpPr>
        <p:spPr/>
        <p:txBody>
          <a:bodyPr/>
          <a:lstStyle/>
          <a:p>
            <a:pPr>
              <a:defRPr/>
            </a:pPr>
            <a:fld id="{9DC8ED19-FABA-4244-A232-2F0B87441A35}" type="slidenum">
              <a:rPr lang="en-US" smtClean="0"/>
              <a:pPr>
                <a:defRPr/>
              </a:pPr>
              <a:t>16</a:t>
            </a:fld>
            <a:endParaRPr lang="en-US"/>
          </a:p>
        </p:txBody>
      </p:sp>
      <p:pic>
        <p:nvPicPr>
          <p:cNvPr id="5" name="Picture 12" descr="Picture1"/>
          <p:cNvPicPr>
            <a:picLocks noChangeAspect="1" noChangeArrowheads="1"/>
          </p:cNvPicPr>
          <p:nvPr/>
        </p:nvPicPr>
        <p:blipFill>
          <a:blip r:embed="rId2" cstate="print"/>
          <a:srcRect l="926" t="9955" r="926"/>
          <a:stretch>
            <a:fillRect/>
          </a:stretch>
        </p:blipFill>
        <p:spPr bwMode="auto">
          <a:xfrm>
            <a:off x="152400" y="1514235"/>
            <a:ext cx="5791200" cy="2295765"/>
          </a:xfrm>
          <a:prstGeom prst="rect">
            <a:avLst/>
          </a:prstGeom>
          <a:noFill/>
          <a:ln w="9525">
            <a:noFill/>
            <a:miter lim="800000"/>
            <a:headEnd/>
            <a:tailEnd/>
          </a:ln>
        </p:spPr>
      </p:pic>
      <p:pic>
        <p:nvPicPr>
          <p:cNvPr id="6" name="Picture 5"/>
          <p:cNvPicPr>
            <a:picLocks noChangeAspect="1" noChangeArrowheads="1"/>
          </p:cNvPicPr>
          <p:nvPr/>
        </p:nvPicPr>
        <p:blipFill>
          <a:blip r:embed="rId3" cstate="print"/>
          <a:srcRect l="6667" t="7438" r="4444" b="13223"/>
          <a:stretch>
            <a:fillRect/>
          </a:stretch>
        </p:blipFill>
        <p:spPr bwMode="auto">
          <a:xfrm>
            <a:off x="5943600" y="1285635"/>
            <a:ext cx="3048000" cy="2438400"/>
          </a:xfrm>
          <a:prstGeom prst="rect">
            <a:avLst/>
          </a:prstGeom>
          <a:noFill/>
          <a:ln w="9525">
            <a:noFill/>
            <a:miter lim="800000"/>
            <a:headEnd/>
            <a:tailEnd/>
          </a:ln>
        </p:spPr>
      </p:pic>
      <p:sp>
        <p:nvSpPr>
          <p:cNvPr id="7" name="Rectangle 6"/>
          <p:cNvSpPr/>
          <p:nvPr/>
        </p:nvSpPr>
        <p:spPr>
          <a:xfrm>
            <a:off x="228600" y="3886200"/>
            <a:ext cx="8229600" cy="2031325"/>
          </a:xfrm>
          <a:prstGeom prst="rect">
            <a:avLst/>
          </a:prstGeom>
        </p:spPr>
        <p:txBody>
          <a:bodyPr wrap="square">
            <a:spAutoFit/>
          </a:bodyPr>
          <a:lstStyle/>
          <a:p>
            <a:pPr>
              <a:buFont typeface="Wingdings" pitchFamily="2" charset="2"/>
              <a:buChar char="Ø"/>
            </a:pPr>
            <a:r>
              <a:rPr lang="en-US" dirty="0" smtClean="0">
                <a:latin typeface="+mn-lt"/>
              </a:rPr>
              <a:t> Fast response time, high gain, small size, robust construction, power efficiency, wide bandwidth, </a:t>
            </a:r>
            <a:r>
              <a:rPr lang="en-US" b="1" dirty="0" smtClean="0">
                <a:latin typeface="+mn-lt"/>
              </a:rPr>
              <a:t>radiation hardness</a:t>
            </a:r>
            <a:r>
              <a:rPr lang="en-US" dirty="0" smtClean="0">
                <a:latin typeface="+mn-lt"/>
              </a:rPr>
              <a:t>, and low cost. </a:t>
            </a:r>
          </a:p>
          <a:p>
            <a:pPr>
              <a:buFont typeface="Wingdings" pitchFamily="2" charset="2"/>
              <a:buChar char="Ø"/>
            </a:pPr>
            <a:endParaRPr lang="en-US" dirty="0" smtClean="0">
              <a:latin typeface="+mn-lt"/>
            </a:endParaRPr>
          </a:p>
          <a:p>
            <a:pPr>
              <a:buFont typeface="Wingdings" pitchFamily="2" charset="2"/>
              <a:buChar char="Ø"/>
            </a:pPr>
            <a:r>
              <a:rPr lang="en-US" dirty="0" smtClean="0">
                <a:latin typeface="+mn-lt"/>
              </a:rPr>
              <a:t> 8 stage device is assembled from micro-machined dynodes which exhibits a gain of up to 2-4 per stage on single stage. </a:t>
            </a:r>
          </a:p>
          <a:p>
            <a:pPr>
              <a:buFont typeface="Wingdings" pitchFamily="2" charset="2"/>
              <a:buChar char="Ø"/>
            </a:pPr>
            <a:endParaRPr lang="en-US" dirty="0" smtClean="0">
              <a:latin typeface="+mn-lt"/>
            </a:endParaRPr>
          </a:p>
          <a:p>
            <a:pPr>
              <a:buFont typeface="Wingdings" pitchFamily="2" charset="2"/>
              <a:buChar char="Ø"/>
            </a:pPr>
            <a:r>
              <a:rPr lang="en-US" dirty="0" smtClean="0">
                <a:latin typeface="+mn-lt"/>
              </a:rPr>
              <a:t> The total thickness is less than 5 mm.  8x4 pixel micro-dynode array is shown </a:t>
            </a:r>
            <a:endParaRPr lang="en-US" dirty="0">
              <a:latin typeface="+mn-l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New Hamamatsu PMTs</a:t>
            </a:r>
            <a:endParaRPr lang="en-US" dirty="0"/>
          </a:p>
        </p:txBody>
      </p:sp>
      <p:sp>
        <p:nvSpPr>
          <p:cNvPr id="6" name="Content Placeholder 5"/>
          <p:cNvSpPr>
            <a:spLocks noGrp="1"/>
          </p:cNvSpPr>
          <p:nvPr>
            <p:ph idx="1"/>
          </p:nvPr>
        </p:nvSpPr>
        <p:spPr>
          <a:xfrm>
            <a:off x="304800" y="1143000"/>
            <a:ext cx="8229600" cy="4525963"/>
          </a:xfrm>
        </p:spPr>
        <p:txBody>
          <a:bodyPr>
            <a:normAutofit/>
          </a:bodyPr>
          <a:lstStyle/>
          <a:p>
            <a:r>
              <a:rPr lang="en-US" sz="2000" dirty="0" smtClean="0"/>
              <a:t>During our HF Upgrade studies we extensively tested Hamamatsu 7600 series. </a:t>
            </a:r>
          </a:p>
          <a:p>
            <a:r>
              <a:rPr lang="en-US" sz="2000" dirty="0" smtClean="0"/>
              <a:t>Ultra </a:t>
            </a:r>
            <a:r>
              <a:rPr lang="en-US" sz="2000" dirty="0" err="1" smtClean="0"/>
              <a:t>Bialkali</a:t>
            </a:r>
            <a:r>
              <a:rPr lang="en-US" sz="2000" dirty="0" smtClean="0"/>
              <a:t> will make them better than any other option.</a:t>
            </a:r>
          </a:p>
          <a:p>
            <a:r>
              <a:rPr lang="en-US" sz="2000" dirty="0" smtClean="0"/>
              <a:t>Mashed architecture makes it B field hard. With no shielding it deviates only 2.5% at 200 Gauss. </a:t>
            </a:r>
          </a:p>
          <a:p>
            <a:r>
              <a:rPr lang="en-US" sz="2000" dirty="0" smtClean="0"/>
              <a:t>We also built mu </a:t>
            </a:r>
            <a:r>
              <a:rPr lang="en-US" sz="2000" dirty="0" err="1" smtClean="0"/>
              <a:t>shileds</a:t>
            </a:r>
            <a:r>
              <a:rPr lang="en-US" sz="2000" dirty="0" smtClean="0"/>
              <a:t> for these </a:t>
            </a:r>
            <a:r>
              <a:rPr lang="en-US" sz="2000" dirty="0" err="1" smtClean="0"/>
              <a:t>PMTs.</a:t>
            </a:r>
            <a:r>
              <a:rPr lang="en-US" sz="2000" dirty="0" smtClean="0"/>
              <a:t> They’ll function in much higher B Fields.  </a:t>
            </a:r>
          </a:p>
          <a:p>
            <a:r>
              <a:rPr lang="en-US" sz="2000" b="1" i="1" dirty="0" smtClean="0"/>
              <a:t>"Study of Various Photomultiplier Tubes with </a:t>
            </a:r>
            <a:r>
              <a:rPr lang="en-US" sz="2000" b="1" i="1" dirty="0" err="1" smtClean="0"/>
              <a:t>Muon</a:t>
            </a:r>
            <a:r>
              <a:rPr lang="en-US" sz="2000" b="1" i="1" dirty="0" smtClean="0"/>
              <a:t> Beams And Cerenkov Light Produced in Electron Showers"</a:t>
            </a:r>
            <a:r>
              <a:rPr lang="en-US" sz="2000" dirty="0" smtClean="0"/>
              <a:t>, CMS </a:t>
            </a:r>
            <a:r>
              <a:rPr lang="en-US" sz="2000" dirty="0"/>
              <a:t>NOTE 2010-003, </a:t>
            </a:r>
            <a:r>
              <a:rPr lang="en-US" sz="2000" dirty="0" smtClean="0"/>
              <a:t>Journal of Instrumentation 5 P06002, 2010</a:t>
            </a:r>
            <a:endParaRPr lang="en-US" sz="2000" dirty="0"/>
          </a:p>
        </p:txBody>
      </p:sp>
      <p:sp>
        <p:nvSpPr>
          <p:cNvPr id="4" name="Slide Number Placeholder 3"/>
          <p:cNvSpPr>
            <a:spLocks noGrp="1"/>
          </p:cNvSpPr>
          <p:nvPr>
            <p:ph type="sldNum" sz="quarter" idx="12"/>
          </p:nvPr>
        </p:nvSpPr>
        <p:spPr/>
        <p:txBody>
          <a:bodyPr/>
          <a:lstStyle/>
          <a:p>
            <a:fld id="{B9F7E656-7409-4F56-99AA-849307A566CC}" type="slidenum">
              <a:rPr lang="en-US" smtClean="0"/>
              <a:pPr/>
              <a:t>17</a:t>
            </a:fld>
            <a:endParaRPr lang="en-US"/>
          </a:p>
        </p:txBody>
      </p:sp>
      <p:pic>
        <p:nvPicPr>
          <p:cNvPr id="5" name="Picture 8"/>
          <p:cNvPicPr>
            <a:picLocks noChangeAspect="1"/>
          </p:cNvPicPr>
          <p:nvPr/>
        </p:nvPicPr>
        <p:blipFill>
          <a:blip r:embed="rId2" cstate="print"/>
          <a:srcRect/>
          <a:stretch>
            <a:fillRect/>
          </a:stretch>
        </p:blipFill>
        <p:spPr bwMode="auto">
          <a:xfrm>
            <a:off x="2057400" y="5186362"/>
            <a:ext cx="1066800" cy="1443038"/>
          </a:xfrm>
          <a:prstGeom prst="rect">
            <a:avLst/>
          </a:prstGeom>
          <a:noFill/>
          <a:ln w="9525">
            <a:noFill/>
            <a:miter lim="800000"/>
            <a:headEnd/>
            <a:tailEnd/>
          </a:ln>
        </p:spPr>
      </p:pic>
      <p:pic>
        <p:nvPicPr>
          <p:cNvPr id="2050" name="Picture 2" descr="C:\Users\uakgun\Desktop\CMS_Material\New_HF_Robox\New_HF_RoB_Ianos\IMG_0893.JPG"/>
          <p:cNvPicPr>
            <a:picLocks noChangeAspect="1" noChangeArrowheads="1"/>
          </p:cNvPicPr>
          <p:nvPr/>
        </p:nvPicPr>
        <p:blipFill>
          <a:blip r:embed="rId3" cstate="print"/>
          <a:srcRect/>
          <a:stretch>
            <a:fillRect/>
          </a:stretch>
        </p:blipFill>
        <p:spPr bwMode="auto">
          <a:xfrm>
            <a:off x="3886200" y="4498848"/>
            <a:ext cx="2942336" cy="2206752"/>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New Radiation Hard APD</a:t>
            </a:r>
            <a:endParaRPr lang="en-US" dirty="0"/>
          </a:p>
        </p:txBody>
      </p:sp>
      <p:sp>
        <p:nvSpPr>
          <p:cNvPr id="4" name="Slide Number Placeholder 3"/>
          <p:cNvSpPr>
            <a:spLocks noGrp="1"/>
          </p:cNvSpPr>
          <p:nvPr>
            <p:ph type="sldNum" sz="quarter" idx="12"/>
          </p:nvPr>
        </p:nvSpPr>
        <p:spPr/>
        <p:txBody>
          <a:bodyPr/>
          <a:lstStyle/>
          <a:p>
            <a:fld id="{B9F7E656-7409-4F56-99AA-849307A566CC}" type="slidenum">
              <a:rPr lang="en-US" smtClean="0"/>
              <a:pPr/>
              <a:t>18</a:t>
            </a:fld>
            <a:endParaRPr lang="en-US"/>
          </a:p>
        </p:txBody>
      </p:sp>
      <p:sp>
        <p:nvSpPr>
          <p:cNvPr id="6" name="TextBox 5"/>
          <p:cNvSpPr txBox="1"/>
          <p:nvPr/>
        </p:nvSpPr>
        <p:spPr>
          <a:xfrm>
            <a:off x="228600" y="1371600"/>
            <a:ext cx="3352800" cy="2308324"/>
          </a:xfrm>
          <a:prstGeom prst="rect">
            <a:avLst/>
          </a:prstGeom>
          <a:noFill/>
        </p:spPr>
        <p:txBody>
          <a:bodyPr wrap="square" rtlCol="0">
            <a:spAutoFit/>
          </a:bodyPr>
          <a:lstStyle/>
          <a:p>
            <a:r>
              <a:rPr lang="en-US" dirty="0" smtClean="0"/>
              <a:t>We are in contact with J. Russ on new radiation hard APD option. The APD has low response wavelength, and it is radiation hard up to 10</a:t>
            </a:r>
            <a:r>
              <a:rPr lang="en-US" baseline="30000" dirty="0" smtClean="0"/>
              <a:t>15</a:t>
            </a:r>
            <a:r>
              <a:rPr lang="en-US" dirty="0" smtClean="0"/>
              <a:t> neutrons.</a:t>
            </a:r>
          </a:p>
          <a:p>
            <a:endParaRPr lang="en-US" dirty="0"/>
          </a:p>
          <a:p>
            <a:r>
              <a:rPr lang="en-US" dirty="0" smtClean="0"/>
              <a:t>We are planning to test them on quartz plates, ASAP.</a:t>
            </a:r>
            <a:endParaRPr lang="en-US" dirty="0"/>
          </a:p>
        </p:txBody>
      </p:sp>
      <p:pic>
        <p:nvPicPr>
          <p:cNvPr id="3" name="Picture 2" descr="Russ_Plo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1295400"/>
            <a:ext cx="5553086" cy="4376636"/>
          </a:xfrm>
          <a:prstGeom prst="rect">
            <a:avLst/>
          </a:prstGeom>
        </p:spPr>
      </p:pic>
    </p:spTree>
    <p:extLst>
      <p:ext uri="{BB962C8B-B14F-4D97-AF65-F5344CB8AC3E}">
        <p14:creationId xmlns:p14="http://schemas.microsoft.com/office/powerpoint/2010/main" val="26879359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Radiation Hard WLS Fiber</a:t>
            </a:r>
            <a:endParaRPr lang="en-US" dirty="0"/>
          </a:p>
        </p:txBody>
      </p:sp>
      <p:sp>
        <p:nvSpPr>
          <p:cNvPr id="3" name="Content Placeholder 2"/>
          <p:cNvSpPr>
            <a:spLocks noGrp="1"/>
          </p:cNvSpPr>
          <p:nvPr>
            <p:ph idx="1"/>
          </p:nvPr>
        </p:nvSpPr>
        <p:spPr>
          <a:xfrm>
            <a:off x="457200" y="1219200"/>
            <a:ext cx="8229600" cy="4525963"/>
          </a:xfrm>
        </p:spPr>
        <p:txBody>
          <a:bodyPr/>
          <a:lstStyle/>
          <a:p>
            <a:pPr marL="533400" indent="-533400" algn="ctr">
              <a:lnSpc>
                <a:spcPct val="90000"/>
              </a:lnSpc>
              <a:buNone/>
            </a:pPr>
            <a:r>
              <a:rPr lang="en-US" sz="2400" dirty="0" smtClean="0">
                <a:solidFill>
                  <a:srgbClr val="FF0000"/>
                </a:solidFill>
              </a:rPr>
              <a:t>We Develop Radiation Hard Wavelength </a:t>
            </a:r>
            <a:r>
              <a:rPr lang="en-US" sz="2400" dirty="0" err="1" smtClean="0">
                <a:solidFill>
                  <a:srgbClr val="FF0000"/>
                </a:solidFill>
              </a:rPr>
              <a:t>Shifing</a:t>
            </a:r>
            <a:r>
              <a:rPr lang="en-US" sz="2400" dirty="0" smtClean="0">
                <a:solidFill>
                  <a:srgbClr val="FF0000"/>
                </a:solidFill>
              </a:rPr>
              <a:t> Fibers: Quartz fibers with PTP/</a:t>
            </a:r>
            <a:r>
              <a:rPr lang="en-US" sz="2400" dirty="0" err="1" smtClean="0">
                <a:solidFill>
                  <a:srgbClr val="FF0000"/>
                </a:solidFill>
              </a:rPr>
              <a:t>ZnO</a:t>
            </a:r>
            <a:r>
              <a:rPr lang="en-US" sz="2400" dirty="0" smtClean="0">
                <a:solidFill>
                  <a:srgbClr val="FF0000"/>
                </a:solidFill>
              </a:rPr>
              <a:t> covered core.</a:t>
            </a:r>
            <a:endParaRPr lang="en-US" sz="2400" dirty="0"/>
          </a:p>
        </p:txBody>
      </p:sp>
      <p:sp>
        <p:nvSpPr>
          <p:cNvPr id="4" name="Slide Number Placeholder 3"/>
          <p:cNvSpPr>
            <a:spLocks noGrp="1"/>
          </p:cNvSpPr>
          <p:nvPr>
            <p:ph type="sldNum" sz="quarter" idx="12"/>
          </p:nvPr>
        </p:nvSpPr>
        <p:spPr/>
        <p:txBody>
          <a:bodyPr/>
          <a:lstStyle/>
          <a:p>
            <a:pPr>
              <a:defRPr/>
            </a:pPr>
            <a:fld id="{9DC8ED19-FABA-4244-A232-2F0B87441A35}" type="slidenum">
              <a:rPr lang="en-US" smtClean="0"/>
              <a:pPr>
                <a:defRPr/>
              </a:pPr>
              <a:t>19</a:t>
            </a:fld>
            <a:endParaRPr lang="en-US"/>
          </a:p>
        </p:txBody>
      </p:sp>
      <p:pic>
        <p:nvPicPr>
          <p:cNvPr id="5" name="Picture 4" descr="ribon2ptp.JPG"/>
          <p:cNvPicPr>
            <a:picLocks noChangeAspect="1"/>
          </p:cNvPicPr>
          <p:nvPr/>
        </p:nvPicPr>
        <p:blipFill>
          <a:blip r:embed="rId2" cstate="print"/>
          <a:srcRect t="22222" b="17460"/>
          <a:stretch>
            <a:fillRect/>
          </a:stretch>
        </p:blipFill>
        <p:spPr>
          <a:xfrm>
            <a:off x="533400" y="2743200"/>
            <a:ext cx="8085221" cy="3657600"/>
          </a:xfrm>
          <a:prstGeom prst="rect">
            <a:avLst/>
          </a:prstGeom>
        </p:spPr>
      </p:pic>
      <p:sp>
        <p:nvSpPr>
          <p:cNvPr id="6" name="Rectangle 5"/>
          <p:cNvSpPr/>
          <p:nvPr/>
        </p:nvSpPr>
        <p:spPr>
          <a:xfrm>
            <a:off x="304800" y="1828800"/>
            <a:ext cx="8534400" cy="923330"/>
          </a:xfrm>
          <a:prstGeom prst="rect">
            <a:avLst/>
          </a:prstGeom>
        </p:spPr>
        <p:txBody>
          <a:bodyPr wrap="square">
            <a:spAutoFit/>
          </a:bodyPr>
          <a:lstStyle/>
          <a:p>
            <a:r>
              <a:rPr lang="en-US" dirty="0" smtClean="0"/>
              <a:t>We built a radiation hard WLS fiber prototype. Deposited </a:t>
            </a:r>
            <a:r>
              <a:rPr lang="en-US" dirty="0" err="1" smtClean="0"/>
              <a:t>pTp</a:t>
            </a:r>
            <a:r>
              <a:rPr lang="en-US" dirty="0" smtClean="0"/>
              <a:t> on the stripped region, on both face. Then the whole ribbon will be sandwiched between quartz plates.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p:txBody>
          <a:bodyPr/>
          <a:lstStyle/>
          <a:p>
            <a:fld id="{C8B0ABE6-2A45-4A2A-B570-FCFCC3C088E9}" type="slidenum">
              <a:rPr lang="en-US"/>
              <a:pPr/>
              <a:t>2</a:t>
            </a:fld>
            <a:endParaRPr lang="en-US"/>
          </a:p>
        </p:txBody>
      </p:sp>
      <p:sp>
        <p:nvSpPr>
          <p:cNvPr id="649218" name="Rectangle 2"/>
          <p:cNvSpPr>
            <a:spLocks noGrp="1" noChangeArrowheads="1"/>
          </p:cNvSpPr>
          <p:nvPr>
            <p:ph type="title"/>
          </p:nvPr>
        </p:nvSpPr>
        <p:spPr/>
        <p:txBody>
          <a:bodyPr/>
          <a:lstStyle/>
          <a:p>
            <a:r>
              <a:rPr lang="en-US" sz="3600" dirty="0"/>
              <a:t>Current Design: “</a:t>
            </a:r>
            <a:r>
              <a:rPr lang="en-US" sz="3600" dirty="0" err="1"/>
              <a:t>Scintillators</a:t>
            </a:r>
            <a:r>
              <a:rPr lang="en-US" sz="3600" dirty="0"/>
              <a:t>”</a:t>
            </a:r>
          </a:p>
        </p:txBody>
      </p:sp>
      <p:pic>
        <p:nvPicPr>
          <p:cNvPr id="649219" name="Picture 3" descr="Scintillators"/>
          <p:cNvPicPr>
            <a:picLocks noGrp="1" noChangeAspect="1" noChangeArrowheads="1"/>
          </p:cNvPicPr>
          <p:nvPr>
            <p:ph idx="1"/>
          </p:nvPr>
        </p:nvPicPr>
        <p:blipFill>
          <a:blip r:embed="rId2" cstate="print"/>
          <a:srcRect/>
          <a:stretch>
            <a:fillRect/>
          </a:stretch>
        </p:blipFill>
        <p:spPr>
          <a:xfrm>
            <a:off x="381000" y="1447800"/>
            <a:ext cx="3535363" cy="4395788"/>
          </a:xfrm>
          <a:noFill/>
          <a:ln/>
        </p:spPr>
      </p:pic>
      <p:sp>
        <p:nvSpPr>
          <p:cNvPr id="649220" name="Text Box 4"/>
          <p:cNvSpPr txBox="1">
            <a:spLocks noChangeArrowheads="1"/>
          </p:cNvSpPr>
          <p:nvPr/>
        </p:nvSpPr>
        <p:spPr bwMode="auto">
          <a:xfrm>
            <a:off x="3962400" y="1219200"/>
            <a:ext cx="4953000" cy="5170646"/>
          </a:xfrm>
          <a:prstGeom prst="rect">
            <a:avLst/>
          </a:prstGeom>
          <a:noFill/>
          <a:ln w="9525">
            <a:noFill/>
            <a:miter lim="800000"/>
            <a:headEnd/>
            <a:tailEnd/>
          </a:ln>
          <a:effectLst/>
        </p:spPr>
        <p:txBody>
          <a:bodyPr>
            <a:spAutoFit/>
          </a:bodyPr>
          <a:lstStyle/>
          <a:p>
            <a:pPr algn="l">
              <a:buFontTx/>
              <a:buChar char="•"/>
            </a:pPr>
            <a:r>
              <a:rPr lang="en-US" sz="2200" dirty="0">
                <a:latin typeface="+mn-lt"/>
                <a:cs typeface="Times New Roman" pitchFamily="18" charset="0"/>
              </a:rPr>
              <a:t> </a:t>
            </a:r>
            <a:r>
              <a:rPr lang="en-US" sz="2200" dirty="0" err="1">
                <a:latin typeface="+mn-lt"/>
                <a:cs typeface="Times New Roman" pitchFamily="18" charset="0"/>
              </a:rPr>
              <a:t>Megatiles</a:t>
            </a:r>
            <a:r>
              <a:rPr lang="en-US" sz="2200" dirty="0">
                <a:latin typeface="+mn-lt"/>
                <a:cs typeface="Times New Roman" pitchFamily="18" charset="0"/>
              </a:rPr>
              <a:t> of large </a:t>
            </a:r>
            <a:r>
              <a:rPr lang="en-US" sz="2200" dirty="0" err="1">
                <a:latin typeface="+mn-lt"/>
                <a:cs typeface="Times New Roman" pitchFamily="18" charset="0"/>
              </a:rPr>
              <a:t>scintillator</a:t>
            </a:r>
            <a:r>
              <a:rPr lang="en-US" sz="2200" dirty="0">
                <a:latin typeface="+mn-lt"/>
                <a:cs typeface="Times New Roman" pitchFamily="18" charset="0"/>
              </a:rPr>
              <a:t> sheets divided into components</a:t>
            </a:r>
            <a:r>
              <a:rPr lang="en-US" sz="2200" dirty="0" smtClean="0">
                <a:latin typeface="+mn-lt"/>
                <a:cs typeface="Times New Roman" pitchFamily="18" charset="0"/>
              </a:rPr>
              <a:t>. They are inserted into 9mm thick spaces between absorbers. </a:t>
            </a:r>
            <a:endParaRPr lang="en-US" sz="2200" dirty="0">
              <a:latin typeface="+mn-lt"/>
              <a:cs typeface="Times New Roman" pitchFamily="18" charset="0"/>
            </a:endParaRPr>
          </a:p>
          <a:p>
            <a:pPr algn="l">
              <a:buFontTx/>
              <a:buChar char="•"/>
            </a:pPr>
            <a:endParaRPr lang="en-US" sz="2200" dirty="0">
              <a:latin typeface="+mn-lt"/>
              <a:cs typeface="Times New Roman" pitchFamily="18" charset="0"/>
            </a:endParaRPr>
          </a:p>
          <a:p>
            <a:pPr algn="l">
              <a:buFontTx/>
              <a:buChar char="•"/>
            </a:pPr>
            <a:r>
              <a:rPr lang="en-US" sz="2200" dirty="0">
                <a:latin typeface="+mn-lt"/>
                <a:cs typeface="Times New Roman" pitchFamily="18" charset="0"/>
              </a:rPr>
              <a:t> Light emission from tiles wavelength: </a:t>
            </a:r>
            <a:r>
              <a:rPr lang="el-GR" sz="2200" dirty="0">
                <a:latin typeface="+mn-lt"/>
                <a:cs typeface="Times New Roman" pitchFamily="18" charset="0"/>
              </a:rPr>
              <a:t>λ</a:t>
            </a:r>
            <a:r>
              <a:rPr lang="en-US" sz="2200" dirty="0">
                <a:latin typeface="+mn-lt"/>
                <a:cs typeface="Times New Roman" pitchFamily="18" charset="0"/>
              </a:rPr>
              <a:t>=410-425 nm.</a:t>
            </a:r>
          </a:p>
          <a:p>
            <a:pPr algn="l">
              <a:buFontTx/>
              <a:buChar char="•"/>
            </a:pPr>
            <a:endParaRPr lang="en-US" sz="2200" dirty="0">
              <a:latin typeface="+mn-lt"/>
            </a:endParaRPr>
          </a:p>
          <a:p>
            <a:pPr algn="l">
              <a:buFontTx/>
              <a:buChar char="•"/>
            </a:pPr>
            <a:r>
              <a:rPr lang="en-US" sz="2200" dirty="0">
                <a:latin typeface="+mn-lt"/>
              </a:rPr>
              <a:t> Signal collected with </a:t>
            </a:r>
            <a:r>
              <a:rPr lang="en-US" sz="2200" dirty="0" smtClean="0">
                <a:latin typeface="+mn-lt"/>
              </a:rPr>
              <a:t>wavelength shifting </a:t>
            </a:r>
            <a:r>
              <a:rPr lang="en-US" sz="2200" dirty="0">
                <a:latin typeface="+mn-lt"/>
              </a:rPr>
              <a:t>fibers absorbs blue, emit </a:t>
            </a:r>
            <a:r>
              <a:rPr lang="en-US" sz="2200" dirty="0" smtClean="0"/>
              <a:t>at</a:t>
            </a:r>
            <a:r>
              <a:rPr lang="en-US" sz="2200" dirty="0" smtClean="0">
                <a:latin typeface="+mn-lt"/>
                <a:cs typeface="Times New Roman" pitchFamily="18" charset="0"/>
              </a:rPr>
              <a:t> </a:t>
            </a:r>
            <a:r>
              <a:rPr lang="el-GR" sz="2200" dirty="0">
                <a:latin typeface="+mn-lt"/>
                <a:cs typeface="Times New Roman" pitchFamily="18" charset="0"/>
              </a:rPr>
              <a:t>λ</a:t>
            </a:r>
            <a:r>
              <a:rPr lang="en-US" sz="2200" dirty="0">
                <a:latin typeface="+mn-lt"/>
                <a:cs typeface="Times New Roman" pitchFamily="18" charset="0"/>
              </a:rPr>
              <a:t>=490 nm</a:t>
            </a:r>
          </a:p>
          <a:p>
            <a:pPr algn="l"/>
            <a:endParaRPr lang="en-US" sz="2200" dirty="0">
              <a:latin typeface="+mn-lt"/>
              <a:cs typeface="Times New Roman" pitchFamily="18" charset="0"/>
            </a:endParaRPr>
          </a:p>
          <a:p>
            <a:pPr algn="l">
              <a:buFontTx/>
              <a:buChar char="•"/>
            </a:pPr>
            <a:r>
              <a:rPr lang="en-US" sz="2200" dirty="0">
                <a:latin typeface="+mn-lt"/>
                <a:cs typeface="Times New Roman" pitchFamily="18" charset="0"/>
              </a:rPr>
              <a:t> For the barrel and </a:t>
            </a:r>
            <a:r>
              <a:rPr lang="en-US" sz="2200" dirty="0" err="1">
                <a:latin typeface="+mn-lt"/>
                <a:cs typeface="Times New Roman" pitchFamily="18" charset="0"/>
              </a:rPr>
              <a:t>endcap</a:t>
            </a:r>
            <a:r>
              <a:rPr lang="en-US" sz="2200" dirty="0">
                <a:latin typeface="+mn-lt"/>
                <a:cs typeface="Times New Roman" pitchFamily="18" charset="0"/>
              </a:rPr>
              <a:t> detectors, the </a:t>
            </a:r>
            <a:r>
              <a:rPr lang="en-US" sz="2200" dirty="0" err="1">
                <a:latin typeface="+mn-lt"/>
                <a:cs typeface="Times New Roman" pitchFamily="18" charset="0"/>
              </a:rPr>
              <a:t>photosensors</a:t>
            </a:r>
            <a:r>
              <a:rPr lang="en-US" sz="2200" dirty="0">
                <a:latin typeface="+mn-lt"/>
                <a:cs typeface="Times New Roman" pitchFamily="18" charset="0"/>
              </a:rPr>
              <a:t> are hybrid photodiodes (HPDs) are used. </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icture 1"/>
          <p:cNvPicPr>
            <a:picLocks noChangeAspect="1" noChangeArrowheads="1"/>
          </p:cNvPicPr>
          <p:nvPr/>
        </p:nvPicPr>
        <p:blipFill>
          <a:blip r:embed="rId2" cstate="print"/>
          <a:srcRect/>
          <a:stretch>
            <a:fillRect/>
          </a:stretch>
        </p:blipFill>
        <p:spPr bwMode="auto">
          <a:xfrm>
            <a:off x="4572000" y="990600"/>
            <a:ext cx="4343400" cy="3625401"/>
          </a:xfrm>
          <a:prstGeom prst="rect">
            <a:avLst/>
          </a:prstGeom>
          <a:noFill/>
          <a:ln w="9525">
            <a:noFill/>
            <a:round/>
            <a:headEnd/>
            <a:tailEnd/>
          </a:ln>
          <a:effectLst/>
        </p:spPr>
      </p:pic>
      <p:sp>
        <p:nvSpPr>
          <p:cNvPr id="2" name="Title 1"/>
          <p:cNvSpPr>
            <a:spLocks noGrp="1"/>
          </p:cNvSpPr>
          <p:nvPr>
            <p:ph type="title"/>
          </p:nvPr>
        </p:nvSpPr>
        <p:spPr>
          <a:xfrm>
            <a:off x="457200" y="152400"/>
            <a:ext cx="8229600" cy="1143000"/>
          </a:xfrm>
        </p:spPr>
        <p:txBody>
          <a:bodyPr/>
          <a:lstStyle/>
          <a:p>
            <a:r>
              <a:rPr lang="en-US" dirty="0" smtClean="0"/>
              <a:t>Radiation Hard WLS Fiber</a:t>
            </a:r>
            <a:endParaRPr lang="en-US" dirty="0"/>
          </a:p>
        </p:txBody>
      </p:sp>
      <p:sp>
        <p:nvSpPr>
          <p:cNvPr id="44" name="TextBox 43"/>
          <p:cNvSpPr txBox="1"/>
          <p:nvPr/>
        </p:nvSpPr>
        <p:spPr>
          <a:xfrm>
            <a:off x="0" y="4724400"/>
            <a:ext cx="9050619" cy="2031325"/>
          </a:xfrm>
          <a:prstGeom prst="rect">
            <a:avLst/>
          </a:prstGeom>
          <a:noFill/>
        </p:spPr>
        <p:txBody>
          <a:bodyPr wrap="none" rtlCol="0">
            <a:spAutoFit/>
          </a:bodyPr>
          <a:lstStyle/>
          <a:p>
            <a:r>
              <a:rPr lang="en-US" dirty="0" smtClean="0"/>
              <a:t>We prepared a “homemade” </a:t>
            </a:r>
            <a:r>
              <a:rPr lang="en-US" dirty="0" err="1" smtClean="0"/>
              <a:t>rad</a:t>
            </a:r>
            <a:r>
              <a:rPr lang="en-US" dirty="0" smtClean="0"/>
              <a:t>-hard WLS fiber. We stripped the plastic cladding from </a:t>
            </a:r>
          </a:p>
          <a:p>
            <a:r>
              <a:rPr lang="en-US" dirty="0" smtClean="0"/>
              <a:t>QP fibers for “middle 20 cm” portion of 60 cm fibers.</a:t>
            </a:r>
          </a:p>
          <a:p>
            <a:r>
              <a:rPr lang="en-US" dirty="0" smtClean="0"/>
              <a:t>This unit was tested with 80 </a:t>
            </a:r>
            <a:r>
              <a:rPr lang="en-US" dirty="0" err="1" smtClean="0"/>
              <a:t>GeV</a:t>
            </a:r>
            <a:r>
              <a:rPr lang="en-US" dirty="0" smtClean="0"/>
              <a:t> electron shower. The red line show the pedestal. </a:t>
            </a:r>
          </a:p>
          <a:p>
            <a:r>
              <a:rPr lang="en-US" dirty="0" smtClean="0"/>
              <a:t>With a very simple prototype we collected substantial signal. </a:t>
            </a:r>
          </a:p>
          <a:p>
            <a:endParaRPr lang="en-US" dirty="0" smtClean="0"/>
          </a:p>
          <a:p>
            <a:r>
              <a:rPr lang="en-US" dirty="0" smtClean="0"/>
              <a:t>We try to optimize the model using Geant4 simulations.</a:t>
            </a:r>
          </a:p>
          <a:p>
            <a:endParaRPr lang="en-US" dirty="0" smtClean="0"/>
          </a:p>
        </p:txBody>
      </p:sp>
      <p:sp>
        <p:nvSpPr>
          <p:cNvPr id="48" name="Slide Number Placeholder 47"/>
          <p:cNvSpPr>
            <a:spLocks noGrp="1"/>
          </p:cNvSpPr>
          <p:nvPr>
            <p:ph type="sldNum" sz="quarter" idx="12"/>
          </p:nvPr>
        </p:nvSpPr>
        <p:spPr/>
        <p:txBody>
          <a:bodyPr/>
          <a:lstStyle/>
          <a:p>
            <a:pPr>
              <a:defRPr/>
            </a:pPr>
            <a:fld id="{55691B60-6C00-4D0C-B45A-8365D0537399}" type="slidenum">
              <a:rPr lang="en-US" smtClean="0"/>
              <a:pPr>
                <a:defRPr/>
              </a:pPr>
              <a:t>20</a:t>
            </a:fld>
            <a:endParaRPr lang="en-US"/>
          </a:p>
        </p:txBody>
      </p:sp>
      <p:pic>
        <p:nvPicPr>
          <p:cNvPr id="55" name="Picture 6" descr="C:\Geant4\projects\fiberSim\calo_pic.png"/>
          <p:cNvPicPr>
            <a:picLocks noChangeAspect="1" noChangeArrowheads="1"/>
          </p:cNvPicPr>
          <p:nvPr/>
        </p:nvPicPr>
        <p:blipFill>
          <a:blip r:embed="rId3" cstate="print"/>
          <a:srcRect l="17778" t="23247" r="16191" b="25608"/>
          <a:stretch>
            <a:fillRect/>
          </a:stretch>
        </p:blipFill>
        <p:spPr bwMode="auto">
          <a:xfrm>
            <a:off x="381000" y="1600200"/>
            <a:ext cx="3962400" cy="25146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03187"/>
            <a:ext cx="7086600" cy="887413"/>
          </a:xfrm>
        </p:spPr>
        <p:txBody>
          <a:bodyPr/>
          <a:lstStyle/>
          <a:p>
            <a:r>
              <a:rPr lang="en-US" dirty="0" smtClean="0"/>
              <a:t>HE Upgrade Plans</a:t>
            </a:r>
            <a:endParaRPr lang="en-US" dirty="0"/>
          </a:p>
        </p:txBody>
      </p:sp>
      <p:sp>
        <p:nvSpPr>
          <p:cNvPr id="3" name="Content Placeholder 2"/>
          <p:cNvSpPr>
            <a:spLocks noGrp="1"/>
          </p:cNvSpPr>
          <p:nvPr>
            <p:ph idx="1"/>
          </p:nvPr>
        </p:nvSpPr>
        <p:spPr/>
        <p:txBody>
          <a:bodyPr>
            <a:normAutofit fontScale="92500" lnSpcReduction="10000"/>
          </a:bodyPr>
          <a:lstStyle/>
          <a:p>
            <a:pPr>
              <a:buFont typeface="Wingdings" pitchFamily="2" charset="2"/>
              <a:buChar char="Ø"/>
            </a:pPr>
            <a:r>
              <a:rPr lang="en-US" sz="2400" dirty="0" smtClean="0"/>
              <a:t>We have two “viable” options for HE Upgrade, these can also be applied to EE region with 2 cm absorber thickness.  </a:t>
            </a:r>
          </a:p>
          <a:p>
            <a:pPr>
              <a:buFont typeface="Wingdings" pitchFamily="2" charset="2"/>
              <a:buChar char="Ø"/>
            </a:pPr>
            <a:endParaRPr lang="en-US" sz="2400" dirty="0" smtClean="0"/>
          </a:p>
          <a:p>
            <a:pPr>
              <a:buFont typeface="Wingdings" pitchFamily="2" charset="2"/>
              <a:buChar char="Ø"/>
            </a:pPr>
            <a:r>
              <a:rPr lang="en-US" sz="2400" dirty="0" smtClean="0"/>
              <a:t>Will read signal from PTP deposited plate, directly. </a:t>
            </a:r>
          </a:p>
          <a:p>
            <a:pPr lvl="1">
              <a:buFont typeface="Wingdings" pitchFamily="2" charset="2"/>
              <a:buChar char="Ø"/>
            </a:pPr>
            <a:r>
              <a:rPr lang="en-US" sz="2000" dirty="0" smtClean="0"/>
              <a:t>This will require radiation hard detector: Hamamatsu 7600 series, or multi channel PMT</a:t>
            </a:r>
          </a:p>
          <a:p>
            <a:pPr lvl="1">
              <a:buFont typeface="Wingdings" pitchFamily="2" charset="2"/>
              <a:buChar char="Ø"/>
            </a:pPr>
            <a:r>
              <a:rPr lang="en-US" sz="2000" dirty="0" smtClean="0"/>
              <a:t>The current technology of APD and </a:t>
            </a:r>
            <a:r>
              <a:rPr lang="en-US" sz="2000" dirty="0" err="1" smtClean="0"/>
              <a:t>SiPM</a:t>
            </a:r>
            <a:r>
              <a:rPr lang="en-US" sz="2000" dirty="0" smtClean="0"/>
              <a:t> is NOT enough.</a:t>
            </a:r>
          </a:p>
          <a:p>
            <a:pPr lvl="1">
              <a:buFont typeface="Wingdings" pitchFamily="2" charset="2"/>
              <a:buChar char="Ø"/>
            </a:pPr>
            <a:r>
              <a:rPr lang="en-US" sz="2000" dirty="0" smtClean="0"/>
              <a:t>New radiation hard APD option needs to be tested.</a:t>
            </a:r>
            <a:endParaRPr lang="en-US" sz="1600" dirty="0" smtClean="0"/>
          </a:p>
          <a:p>
            <a:pPr>
              <a:buFont typeface="Wingdings" pitchFamily="2" charset="2"/>
              <a:buChar char="Ø"/>
            </a:pPr>
            <a:endParaRPr lang="en-US" sz="2400" dirty="0" smtClean="0"/>
          </a:p>
          <a:p>
            <a:pPr>
              <a:buFont typeface="Wingdings" pitchFamily="2" charset="2"/>
              <a:buChar char="Ø"/>
            </a:pPr>
            <a:r>
              <a:rPr lang="en-US" sz="2400" dirty="0" smtClean="0"/>
              <a:t>Will use WLS fibers</a:t>
            </a:r>
          </a:p>
          <a:p>
            <a:pPr lvl="1">
              <a:buFont typeface="Wingdings" pitchFamily="2" charset="2"/>
              <a:buChar char="Ø"/>
            </a:pPr>
            <a:r>
              <a:rPr lang="en-US" sz="2000" dirty="0" smtClean="0"/>
              <a:t>This requires </a:t>
            </a:r>
            <a:r>
              <a:rPr lang="en-US" sz="2000" dirty="0" err="1" smtClean="0"/>
              <a:t>rad</a:t>
            </a:r>
            <a:r>
              <a:rPr lang="en-US" sz="2000" dirty="0" smtClean="0"/>
              <a:t>-hard WLS fiber, which DOES not exist. </a:t>
            </a:r>
          </a:p>
          <a:p>
            <a:pPr lvl="1">
              <a:buFont typeface="Wingdings" pitchFamily="2" charset="2"/>
              <a:buChar char="Ø"/>
            </a:pPr>
            <a:r>
              <a:rPr lang="en-US" sz="2000" dirty="0" smtClean="0"/>
              <a:t>We built a primitive prototype with PTP, it is promising.  Need R&amp;D on PTP, </a:t>
            </a:r>
            <a:r>
              <a:rPr lang="en-US" sz="2000" dirty="0" err="1" smtClean="0"/>
              <a:t>ZnO</a:t>
            </a:r>
            <a:r>
              <a:rPr lang="en-US" sz="2000" dirty="0" smtClean="0"/>
              <a:t> deposition on quartz fibers. Sapphire fiber is another option.</a:t>
            </a:r>
            <a:endParaRPr lang="en-US" sz="1600" dirty="0" smtClean="0"/>
          </a:p>
        </p:txBody>
      </p:sp>
      <p:sp>
        <p:nvSpPr>
          <p:cNvPr id="4" name="Slide Number Placeholder 3"/>
          <p:cNvSpPr>
            <a:spLocks noGrp="1"/>
          </p:cNvSpPr>
          <p:nvPr>
            <p:ph type="sldNum" sz="quarter" idx="12"/>
          </p:nvPr>
        </p:nvSpPr>
        <p:spPr/>
        <p:txBody>
          <a:bodyPr/>
          <a:lstStyle/>
          <a:p>
            <a:pPr>
              <a:defRPr/>
            </a:pPr>
            <a:fld id="{9DC8ED19-FABA-4244-A232-2F0B87441A35}" type="slidenum">
              <a:rPr lang="en-US" smtClean="0"/>
              <a:pPr>
                <a:defRPr/>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z="4000" dirty="0" smtClean="0">
                <a:solidFill>
                  <a:srgbClr val="000000"/>
                </a:solidFill>
              </a:rPr>
              <a:t>HF Upgrade Phase II  SLHC</a:t>
            </a:r>
            <a:br>
              <a:rPr lang="en-US" sz="4000" dirty="0" smtClean="0">
                <a:solidFill>
                  <a:srgbClr val="000000"/>
                </a:solidFill>
              </a:rPr>
            </a:br>
            <a:r>
              <a:rPr lang="en-US" sz="4000" dirty="0" smtClean="0">
                <a:solidFill>
                  <a:srgbClr val="000000"/>
                </a:solidFill>
              </a:rPr>
              <a:t>OPTION</a:t>
            </a:r>
            <a:endParaRPr lang="en-US" dirty="0" smtClean="0"/>
          </a:p>
        </p:txBody>
      </p:sp>
      <p:sp>
        <p:nvSpPr>
          <p:cNvPr id="36867" name="Content Placeholder 2"/>
          <p:cNvSpPr>
            <a:spLocks noGrp="1"/>
          </p:cNvSpPr>
          <p:nvPr>
            <p:ph idx="1"/>
          </p:nvPr>
        </p:nvSpPr>
        <p:spPr>
          <a:xfrm>
            <a:off x="76200" y="1447800"/>
            <a:ext cx="8686800" cy="5257800"/>
          </a:xfrm>
        </p:spPr>
        <p:txBody>
          <a:bodyPr/>
          <a:lstStyle/>
          <a:p>
            <a:pPr marL="0" indent="0" eaLnBrk="1" hangingPunct="1">
              <a:buFontTx/>
              <a:buNone/>
              <a:defRPr/>
            </a:pPr>
            <a:r>
              <a:rPr lang="en-US" dirty="0" smtClean="0"/>
              <a:t>… Now, something totally different:</a:t>
            </a:r>
          </a:p>
          <a:p>
            <a:pPr marL="0" indent="0" eaLnBrk="1" hangingPunct="1">
              <a:buFontTx/>
              <a:buNone/>
              <a:defRPr/>
            </a:pPr>
            <a:endParaRPr lang="en-US" dirty="0" smtClean="0"/>
          </a:p>
          <a:p>
            <a:pPr marL="0" indent="0" eaLnBrk="1" hangingPunct="1">
              <a:buFontTx/>
              <a:buNone/>
              <a:defRPr/>
            </a:pPr>
            <a:r>
              <a:rPr lang="en-US" dirty="0" smtClean="0">
                <a:solidFill>
                  <a:srgbClr val="FF0000"/>
                </a:solidFill>
              </a:rPr>
              <a:t>	</a:t>
            </a:r>
            <a:r>
              <a:rPr lang="en-US" dirty="0" smtClean="0">
                <a:solidFill>
                  <a:srgbClr val="002060"/>
                </a:solidFill>
              </a:rPr>
              <a:t>Digital </a:t>
            </a:r>
            <a:r>
              <a:rPr lang="en-US" dirty="0" err="1" smtClean="0">
                <a:solidFill>
                  <a:srgbClr val="002060"/>
                </a:solidFill>
              </a:rPr>
              <a:t>Calorimetry</a:t>
            </a:r>
            <a:r>
              <a:rPr lang="en-US" dirty="0" smtClean="0">
                <a:solidFill>
                  <a:srgbClr val="002060"/>
                </a:solidFill>
              </a:rPr>
              <a:t> and Particle Flow</a:t>
            </a:r>
          </a:p>
          <a:p>
            <a:pPr marL="0" indent="0" eaLnBrk="1" hangingPunct="1">
              <a:buFontTx/>
              <a:buNone/>
              <a:defRPr/>
            </a:pPr>
            <a:r>
              <a:rPr lang="en-US" dirty="0" smtClean="0">
                <a:solidFill>
                  <a:srgbClr val="002060"/>
                </a:solidFill>
              </a:rPr>
              <a:t>                  with RPCs and GEMs</a:t>
            </a:r>
          </a:p>
          <a:p>
            <a:pPr marL="0" indent="0" eaLnBrk="1" hangingPunct="1">
              <a:buFontTx/>
              <a:buNone/>
              <a:defRPr/>
            </a:pPr>
            <a:r>
              <a:rPr lang="en-US" sz="1600" dirty="0" smtClean="0"/>
              <a:t> </a:t>
            </a:r>
          </a:p>
          <a:p>
            <a:pPr>
              <a:defRPr/>
            </a:pPr>
            <a:r>
              <a:rPr lang="en-US" sz="1600" dirty="0" smtClean="0"/>
              <a:t>CALICE Analysis Notes: CAN-030, CAN-031, CAN-032.</a:t>
            </a:r>
          </a:p>
          <a:p>
            <a:pPr>
              <a:defRPr/>
            </a:pPr>
            <a:r>
              <a:rPr lang="en-US" sz="1600" dirty="0" smtClean="0"/>
              <a:t>Q. Zhang et.al., “Environmental dependence of the performance of resistive plate chambers”, JINST 5 P02007, 2010.</a:t>
            </a:r>
          </a:p>
          <a:p>
            <a:pPr>
              <a:defRPr/>
            </a:pPr>
            <a:r>
              <a:rPr lang="en-US" sz="1600" dirty="0" smtClean="0"/>
              <a:t>B. </a:t>
            </a:r>
            <a:r>
              <a:rPr lang="en-US" sz="1600" dirty="0" err="1" smtClean="0"/>
              <a:t>Bilki</a:t>
            </a:r>
            <a:r>
              <a:rPr lang="en-US" sz="1600" dirty="0" smtClean="0"/>
              <a:t> et.al., “</a:t>
            </a:r>
            <a:r>
              <a:rPr lang="en-US" sz="1600" dirty="0" err="1" smtClean="0"/>
              <a:t>Hadron</a:t>
            </a:r>
            <a:r>
              <a:rPr lang="en-US" sz="1600" dirty="0" smtClean="0"/>
              <a:t> showers in a digital </a:t>
            </a:r>
            <a:r>
              <a:rPr lang="en-US" sz="1600" dirty="0" err="1" smtClean="0"/>
              <a:t>hadron</a:t>
            </a:r>
            <a:r>
              <a:rPr lang="en-US" sz="1600" dirty="0" smtClean="0"/>
              <a:t> calorimeter”, JINST 4 P10008, 2009.</a:t>
            </a:r>
          </a:p>
          <a:p>
            <a:pPr>
              <a:defRPr/>
            </a:pPr>
            <a:r>
              <a:rPr lang="en-US" sz="1600" dirty="0" smtClean="0"/>
              <a:t>B. </a:t>
            </a:r>
            <a:r>
              <a:rPr lang="en-US" sz="1600" dirty="0" err="1" smtClean="0"/>
              <a:t>Bilki</a:t>
            </a:r>
            <a:r>
              <a:rPr lang="en-US" sz="1600" dirty="0" smtClean="0"/>
              <a:t> et.al., “Measurement of the rate capability of Resistive Plate Chambers”, JINST 4 P06003, 2009.</a:t>
            </a:r>
          </a:p>
          <a:p>
            <a:pPr>
              <a:defRPr/>
            </a:pPr>
            <a:r>
              <a:rPr lang="en-US" sz="1600" dirty="0" smtClean="0"/>
              <a:t>B. </a:t>
            </a:r>
            <a:r>
              <a:rPr lang="en-US" sz="1600" dirty="0" err="1" smtClean="0"/>
              <a:t>Bilki</a:t>
            </a:r>
            <a:r>
              <a:rPr lang="en-US" sz="1600" dirty="0" smtClean="0"/>
              <a:t> et.al., “Measurement of positron showers with a digital </a:t>
            </a:r>
            <a:r>
              <a:rPr lang="en-US" sz="1600" dirty="0" err="1" smtClean="0"/>
              <a:t>hadron</a:t>
            </a:r>
            <a:r>
              <a:rPr lang="en-US" sz="1600" dirty="0" smtClean="0"/>
              <a:t> calorimeter”, JINST 4 P04006, 2009.</a:t>
            </a:r>
          </a:p>
          <a:p>
            <a:pPr>
              <a:defRPr/>
            </a:pPr>
            <a:r>
              <a:rPr lang="en-US" sz="1600" dirty="0" smtClean="0"/>
              <a:t>B. </a:t>
            </a:r>
            <a:r>
              <a:rPr lang="en-US" sz="1600" dirty="0" err="1" smtClean="0"/>
              <a:t>Bilki</a:t>
            </a:r>
            <a:r>
              <a:rPr lang="en-US" sz="1600" dirty="0" smtClean="0"/>
              <a:t> et.al., “Calibration of a digital </a:t>
            </a:r>
            <a:r>
              <a:rPr lang="en-US" sz="1600" dirty="0" err="1" smtClean="0"/>
              <a:t>hadron</a:t>
            </a:r>
            <a:r>
              <a:rPr lang="en-US" sz="1600" dirty="0" smtClean="0"/>
              <a:t> calorimeter with </a:t>
            </a:r>
            <a:r>
              <a:rPr lang="en-US" sz="1600" dirty="0" err="1" smtClean="0"/>
              <a:t>muons</a:t>
            </a:r>
            <a:r>
              <a:rPr lang="en-US" sz="1600" dirty="0" smtClean="0"/>
              <a:t>”, JINST 3 P05001, 2008.</a:t>
            </a:r>
            <a:endParaRPr lang="en-US" sz="1600" dirty="0" smtClean="0">
              <a:solidFill>
                <a:srgbClr val="002060"/>
              </a:solidFill>
            </a:endParaRPr>
          </a:p>
        </p:txBody>
      </p:sp>
    </p:spTree>
    <p:extLst>
      <p:ext uri="{BB962C8B-B14F-4D97-AF65-F5344CB8AC3E}">
        <p14:creationId xmlns:p14="http://schemas.microsoft.com/office/powerpoint/2010/main" val="81062979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ChangeArrowheads="1"/>
          </p:cNvSpPr>
          <p:nvPr/>
        </p:nvSpPr>
        <p:spPr bwMode="auto">
          <a:xfrm>
            <a:off x="381000" y="5791200"/>
            <a:ext cx="8001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en-US">
                <a:solidFill>
                  <a:srgbClr val="000000"/>
                </a:solidFill>
              </a:rPr>
              <a:t>Needs development of a low resistance glass with the optimum resistivity to allow larger counting rates but still have the desirable RPC performance.</a:t>
            </a:r>
          </a:p>
        </p:txBody>
      </p:sp>
      <p:pic>
        <p:nvPicPr>
          <p:cNvPr id="37891" name="Picture 2" descr="dhcalarr.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304925"/>
            <a:ext cx="4510088"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2" name="Title 1"/>
          <p:cNvSpPr>
            <a:spLocks noGrp="1"/>
          </p:cNvSpPr>
          <p:nvPr>
            <p:ph type="title"/>
          </p:nvPr>
        </p:nvSpPr>
        <p:spPr>
          <a:xfrm>
            <a:off x="457200" y="0"/>
            <a:ext cx="8229600" cy="1143000"/>
          </a:xfrm>
        </p:spPr>
        <p:txBody>
          <a:bodyPr/>
          <a:lstStyle/>
          <a:p>
            <a:r>
              <a:rPr lang="en-US" sz="4000" smtClean="0">
                <a:solidFill>
                  <a:srgbClr val="000000"/>
                </a:solidFill>
              </a:rPr>
              <a:t>HF Upgrade Phase II  SLHC</a:t>
            </a:r>
            <a:br>
              <a:rPr lang="en-US" sz="4000" smtClean="0">
                <a:solidFill>
                  <a:srgbClr val="000000"/>
                </a:solidFill>
              </a:rPr>
            </a:br>
            <a:r>
              <a:rPr lang="en-US" sz="4000" smtClean="0">
                <a:solidFill>
                  <a:srgbClr val="000000"/>
                </a:solidFill>
              </a:rPr>
              <a:t>OPTION D</a:t>
            </a:r>
            <a:endParaRPr lang="en-US" smtClean="0"/>
          </a:p>
        </p:txBody>
      </p:sp>
      <p:pic>
        <p:nvPicPr>
          <p:cNvPr id="3789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1100" y="1409700"/>
            <a:ext cx="4152900"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61159935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838201"/>
          </a:xfrm>
        </p:spPr>
        <p:txBody>
          <a:bodyPr>
            <a:normAutofit fontScale="90000"/>
          </a:bodyPr>
          <a:lstStyle/>
          <a:p>
            <a:r>
              <a:rPr lang="en-US" sz="2200" b="1" i="1" dirty="0" smtClean="0">
                <a:solidFill>
                  <a:prstClr val="black">
                    <a:tint val="75000"/>
                  </a:prstClr>
                </a:solidFill>
                <a:latin typeface="Cambria"/>
                <a:ea typeface="Cambria"/>
                <a:cs typeface="Times New Roman"/>
              </a:rPr>
              <a:t/>
            </a:r>
            <a:br>
              <a:rPr lang="en-US" sz="2200" b="1" i="1" dirty="0" smtClean="0">
                <a:solidFill>
                  <a:prstClr val="black">
                    <a:tint val="75000"/>
                  </a:prstClr>
                </a:solidFill>
                <a:latin typeface="Cambria"/>
                <a:ea typeface="Cambria"/>
                <a:cs typeface="Times New Roman"/>
              </a:rPr>
            </a:br>
            <a:r>
              <a:rPr lang="en-US" sz="2200" b="1" i="1" dirty="0">
                <a:solidFill>
                  <a:prstClr val="black">
                    <a:tint val="75000"/>
                  </a:prstClr>
                </a:solidFill>
                <a:latin typeface="Cambria"/>
                <a:ea typeface="Cambria"/>
                <a:cs typeface="Times New Roman"/>
              </a:rPr>
              <a:t/>
            </a:r>
            <a:br>
              <a:rPr lang="en-US" sz="2200" b="1" i="1" dirty="0">
                <a:solidFill>
                  <a:prstClr val="black">
                    <a:tint val="75000"/>
                  </a:prstClr>
                </a:solidFill>
                <a:latin typeface="Cambria"/>
                <a:ea typeface="Cambria"/>
                <a:cs typeface="Times New Roman"/>
              </a:rPr>
            </a:br>
            <a:r>
              <a:rPr lang="en-US" sz="2700" b="1" i="1" dirty="0" smtClean="0">
                <a:solidFill>
                  <a:prstClr val="black">
                    <a:tint val="75000"/>
                  </a:prstClr>
                </a:solidFill>
                <a:latin typeface="Cambria"/>
                <a:ea typeface="Cambria"/>
                <a:cs typeface="Times New Roman"/>
              </a:rPr>
              <a:t>Forward </a:t>
            </a:r>
            <a:r>
              <a:rPr lang="en-US" sz="2700" b="1" i="1" dirty="0">
                <a:solidFill>
                  <a:prstClr val="black">
                    <a:tint val="75000"/>
                  </a:prstClr>
                </a:solidFill>
                <a:latin typeface="Cambria"/>
                <a:ea typeface="Cambria"/>
                <a:cs typeface="Times New Roman"/>
              </a:rPr>
              <a:t>Lepton-Photon System and Physics for CMS:</a:t>
            </a:r>
            <a:r>
              <a:rPr lang="en-US" sz="2700" b="1" dirty="0">
                <a:solidFill>
                  <a:prstClr val="black">
                    <a:tint val="75000"/>
                  </a:prstClr>
                </a:solidFill>
                <a:latin typeface="Cambria"/>
                <a:ea typeface="Cambria"/>
                <a:cs typeface="Times New Roman"/>
              </a:rPr>
              <a:t/>
            </a:r>
            <a:br>
              <a:rPr lang="en-US" sz="2700" b="1" dirty="0">
                <a:solidFill>
                  <a:prstClr val="black">
                    <a:tint val="75000"/>
                  </a:prstClr>
                </a:solidFill>
                <a:latin typeface="Cambria"/>
                <a:ea typeface="Cambria"/>
                <a:cs typeface="Times New Roman"/>
              </a:rPr>
            </a:br>
            <a:endParaRPr lang="en-US" sz="2700" b="1" dirty="0"/>
          </a:p>
        </p:txBody>
      </p:sp>
      <p:sp>
        <p:nvSpPr>
          <p:cNvPr id="3" name="Subtitle 2"/>
          <p:cNvSpPr>
            <a:spLocks noGrp="1"/>
          </p:cNvSpPr>
          <p:nvPr>
            <p:ph type="subTitle" idx="1"/>
          </p:nvPr>
        </p:nvSpPr>
        <p:spPr>
          <a:xfrm>
            <a:off x="1371600" y="1066800"/>
            <a:ext cx="6400800" cy="5562600"/>
          </a:xfrm>
        </p:spPr>
        <p:txBody>
          <a:bodyPr>
            <a:normAutofit/>
          </a:bodyPr>
          <a:lstStyle/>
          <a:p>
            <a:pPr lvl="0"/>
            <a:r>
              <a:rPr lang="en-US" sz="2400" dirty="0">
                <a:solidFill>
                  <a:srgbClr val="C00000"/>
                </a:solidFill>
              </a:rPr>
              <a:t>E-M compartment shields HF from </a:t>
            </a:r>
            <a:r>
              <a:rPr lang="en-US" sz="2400" dirty="0" err="1">
                <a:solidFill>
                  <a:srgbClr val="C00000"/>
                </a:solidFill>
              </a:rPr>
              <a:t>raddam</a:t>
            </a:r>
            <a:r>
              <a:rPr lang="en-US" sz="2400" dirty="0">
                <a:solidFill>
                  <a:srgbClr val="C00000"/>
                </a:solidFill>
              </a:rPr>
              <a:t> at </a:t>
            </a:r>
            <a:r>
              <a:rPr lang="en-US" sz="2400" dirty="0" smtClean="0">
                <a:solidFill>
                  <a:srgbClr val="C00000"/>
                </a:solidFill>
              </a:rPr>
              <a:t>SLHC</a:t>
            </a:r>
          </a:p>
          <a:p>
            <a:pPr lvl="0"/>
            <a:endParaRPr lang="en-US" sz="2400" dirty="0">
              <a:solidFill>
                <a:srgbClr val="C00000"/>
              </a:solidFill>
            </a:endParaRPr>
          </a:p>
          <a:p>
            <a:pPr lvl="0"/>
            <a:r>
              <a:rPr lang="en-US" sz="2400" dirty="0">
                <a:solidFill>
                  <a:srgbClr val="C00000"/>
                </a:solidFill>
              </a:rPr>
              <a:t>Improves HF jet energy and angle </a:t>
            </a:r>
            <a:r>
              <a:rPr lang="en-US" sz="2400" dirty="0" smtClean="0">
                <a:solidFill>
                  <a:srgbClr val="C00000"/>
                </a:solidFill>
              </a:rPr>
              <a:t>resolution</a:t>
            </a:r>
          </a:p>
          <a:p>
            <a:pPr lvl="0"/>
            <a:endParaRPr lang="en-US" sz="2400" dirty="0">
              <a:solidFill>
                <a:srgbClr val="C00000"/>
              </a:solidFill>
            </a:endParaRPr>
          </a:p>
          <a:p>
            <a:pPr lvl="0"/>
            <a:r>
              <a:rPr lang="en-US" sz="2400" dirty="0">
                <a:solidFill>
                  <a:srgbClr val="C00000"/>
                </a:solidFill>
              </a:rPr>
              <a:t>Improves MET by adding </a:t>
            </a:r>
            <a:r>
              <a:rPr lang="en-US" sz="2400" dirty="0" err="1">
                <a:solidFill>
                  <a:srgbClr val="C00000"/>
                </a:solidFill>
              </a:rPr>
              <a:t>muon</a:t>
            </a:r>
            <a:r>
              <a:rPr lang="en-US" sz="2400" dirty="0">
                <a:solidFill>
                  <a:srgbClr val="C00000"/>
                </a:solidFill>
              </a:rPr>
              <a:t> </a:t>
            </a:r>
            <a:r>
              <a:rPr lang="en-US" sz="2400" dirty="0" smtClean="0">
                <a:solidFill>
                  <a:srgbClr val="C00000"/>
                </a:solidFill>
              </a:rPr>
              <a:t>momentum</a:t>
            </a:r>
          </a:p>
          <a:p>
            <a:pPr lvl="0"/>
            <a:endParaRPr lang="en-US" sz="2400" dirty="0">
              <a:solidFill>
                <a:srgbClr val="C00000"/>
              </a:solidFill>
            </a:endParaRPr>
          </a:p>
          <a:p>
            <a:pPr lvl="0"/>
            <a:r>
              <a:rPr lang="en-US" sz="2400" dirty="0">
                <a:solidFill>
                  <a:srgbClr val="C00000"/>
                </a:solidFill>
              </a:rPr>
              <a:t>Extends improves measurement of </a:t>
            </a:r>
            <a:r>
              <a:rPr lang="en-US" sz="2400" dirty="0" smtClean="0">
                <a:solidFill>
                  <a:srgbClr val="C00000"/>
                </a:solidFill>
              </a:rPr>
              <a:t>PDF’s</a:t>
            </a:r>
          </a:p>
          <a:p>
            <a:pPr lvl="0"/>
            <a:endParaRPr lang="en-US" sz="2400" dirty="0">
              <a:solidFill>
                <a:srgbClr val="C00000"/>
              </a:solidFill>
            </a:endParaRPr>
          </a:p>
          <a:p>
            <a:pPr lvl="0"/>
            <a:r>
              <a:rPr lang="en-US" sz="2400" dirty="0">
                <a:solidFill>
                  <a:srgbClr val="C00000"/>
                </a:solidFill>
              </a:rPr>
              <a:t>Better calibration of </a:t>
            </a:r>
            <a:r>
              <a:rPr lang="en-US" sz="2400" dirty="0" smtClean="0">
                <a:solidFill>
                  <a:srgbClr val="C00000"/>
                </a:solidFill>
              </a:rPr>
              <a:t>HF</a:t>
            </a:r>
          </a:p>
          <a:p>
            <a:pPr lvl="0"/>
            <a:endParaRPr lang="en-US" sz="2400" dirty="0">
              <a:solidFill>
                <a:srgbClr val="C00000"/>
              </a:solidFill>
            </a:endParaRPr>
          </a:p>
          <a:p>
            <a:pPr lvl="0"/>
            <a:r>
              <a:rPr lang="en-US" sz="2400" dirty="0">
                <a:solidFill>
                  <a:srgbClr val="C00000"/>
                </a:solidFill>
              </a:rPr>
              <a:t>Technology to improve HE</a:t>
            </a:r>
          </a:p>
        </p:txBody>
      </p:sp>
    </p:spTree>
    <p:extLst>
      <p:ext uri="{BB962C8B-B14F-4D97-AF65-F5344CB8AC3E}">
        <p14:creationId xmlns:p14="http://schemas.microsoft.com/office/powerpoint/2010/main" val="12386246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Documents and Settings\winn\Local Settings\Temporary Internet Files\Content.IE5\DUCGL5ZB\ForwardLeptonPhoton[1].jpg"/>
          <p:cNvPicPr/>
          <p:nvPr/>
        </p:nvPicPr>
        <p:blipFill>
          <a:blip r:embed="rId2" cstate="print"/>
          <a:srcRect b="2388"/>
          <a:stretch>
            <a:fillRect/>
          </a:stretch>
        </p:blipFill>
        <p:spPr bwMode="auto">
          <a:xfrm>
            <a:off x="3352800" y="457200"/>
            <a:ext cx="5791199" cy="5638800"/>
          </a:xfrm>
          <a:prstGeom prst="rect">
            <a:avLst/>
          </a:prstGeom>
          <a:noFill/>
          <a:ln w="9525">
            <a:noFill/>
            <a:miter lim="800000"/>
            <a:headEnd/>
            <a:tailEnd/>
          </a:ln>
        </p:spPr>
      </p:pic>
      <p:sp>
        <p:nvSpPr>
          <p:cNvPr id="3" name="Rectangle 2"/>
          <p:cNvSpPr/>
          <p:nvPr/>
        </p:nvSpPr>
        <p:spPr>
          <a:xfrm>
            <a:off x="152400" y="2413338"/>
            <a:ext cx="3352800" cy="4062651"/>
          </a:xfrm>
          <a:prstGeom prst="rect">
            <a:avLst/>
          </a:prstGeom>
        </p:spPr>
        <p:txBody>
          <a:bodyPr wrap="square">
            <a:spAutoFit/>
          </a:bodyPr>
          <a:lstStyle/>
          <a:p>
            <a:r>
              <a:rPr lang="en-US" sz="2000" dirty="0" smtClean="0">
                <a:solidFill>
                  <a:prstClr val="black"/>
                </a:solidFill>
                <a:latin typeface="Cambria"/>
                <a:ea typeface="Cambria"/>
                <a:cs typeface="Times New Roman"/>
              </a:rPr>
              <a:t>At present, there is a 30 cm thick passive polyethylene shield in front of HF. </a:t>
            </a:r>
          </a:p>
          <a:p>
            <a:endParaRPr lang="en-US" sz="2000" dirty="0" smtClean="0">
              <a:solidFill>
                <a:prstClr val="black"/>
              </a:solidFill>
              <a:latin typeface="Cambria"/>
              <a:ea typeface="Cambria"/>
              <a:cs typeface="Times New Roman"/>
            </a:endParaRPr>
          </a:p>
          <a:p>
            <a:r>
              <a:rPr lang="en-US" sz="2000" dirty="0" smtClean="0">
                <a:solidFill>
                  <a:srgbClr val="FF0000"/>
                </a:solidFill>
                <a:latin typeface="Cambria"/>
                <a:ea typeface="Cambria"/>
                <a:cs typeface="Times New Roman"/>
              </a:rPr>
              <a:t>Replace by</a:t>
            </a:r>
          </a:p>
          <a:p>
            <a:r>
              <a:rPr lang="en-US" sz="2000" dirty="0" smtClean="0">
                <a:solidFill>
                  <a:prstClr val="black"/>
                </a:solidFill>
                <a:latin typeface="Cambria"/>
                <a:ea typeface="Cambria"/>
                <a:cs typeface="Times New Roman"/>
              </a:rPr>
              <a:t>FE electromagnetic tracker/</a:t>
            </a:r>
            <a:r>
              <a:rPr lang="en-US" sz="2000" dirty="0" err="1" smtClean="0">
                <a:solidFill>
                  <a:prstClr val="black"/>
                </a:solidFill>
                <a:latin typeface="Cambria"/>
                <a:ea typeface="Cambria"/>
                <a:cs typeface="Times New Roman"/>
              </a:rPr>
              <a:t>preradiator</a:t>
            </a:r>
            <a:r>
              <a:rPr lang="en-US" sz="2000" dirty="0" smtClean="0">
                <a:solidFill>
                  <a:prstClr val="black"/>
                </a:solidFill>
                <a:latin typeface="Cambria"/>
                <a:ea typeface="Cambria"/>
                <a:cs typeface="Times New Roman"/>
              </a:rPr>
              <a:t>/</a:t>
            </a:r>
            <a:r>
              <a:rPr lang="en-US" sz="2000" dirty="0" err="1" smtClean="0">
                <a:solidFill>
                  <a:prstClr val="black"/>
                </a:solidFill>
                <a:latin typeface="Cambria"/>
                <a:ea typeface="Cambria"/>
                <a:cs typeface="Times New Roman"/>
              </a:rPr>
              <a:t>em</a:t>
            </a:r>
            <a:r>
              <a:rPr lang="en-US" sz="2000" dirty="0" smtClean="0">
                <a:solidFill>
                  <a:prstClr val="black"/>
                </a:solidFill>
                <a:latin typeface="Cambria"/>
                <a:ea typeface="Cambria"/>
                <a:cs typeface="Times New Roman"/>
              </a:rPr>
              <a:t> cal.</a:t>
            </a:r>
          </a:p>
          <a:p>
            <a:endParaRPr lang="en-US" sz="2000" dirty="0" smtClean="0">
              <a:solidFill>
                <a:prstClr val="black"/>
              </a:solidFill>
              <a:latin typeface="Cambria"/>
              <a:ea typeface="Cambria"/>
              <a:cs typeface="Times New Roman"/>
            </a:endParaRPr>
          </a:p>
          <a:p>
            <a:r>
              <a:rPr lang="en-US" sz="2000" dirty="0" smtClean="0">
                <a:solidFill>
                  <a:prstClr val="black"/>
                </a:solidFill>
                <a:latin typeface="Cambria"/>
                <a:ea typeface="Cambria"/>
                <a:cs typeface="Times New Roman"/>
              </a:rPr>
              <a:t>Behind HF:  massive passive shielding.</a:t>
            </a:r>
          </a:p>
          <a:p>
            <a:r>
              <a:rPr lang="en-US" sz="2000" dirty="0" smtClean="0">
                <a:solidFill>
                  <a:srgbClr val="FF0000"/>
                </a:solidFill>
                <a:latin typeface="Cambria"/>
                <a:ea typeface="Cambria"/>
                <a:cs typeface="Times New Roman"/>
              </a:rPr>
              <a:t>Replace by</a:t>
            </a:r>
          </a:p>
          <a:p>
            <a:r>
              <a:rPr lang="en-US" sz="2000" dirty="0" smtClean="0">
                <a:solidFill>
                  <a:prstClr val="black"/>
                </a:solidFill>
                <a:latin typeface="Cambria"/>
                <a:ea typeface="Cambria"/>
                <a:cs typeface="Times New Roman"/>
              </a:rPr>
              <a:t>iron </a:t>
            </a:r>
            <a:r>
              <a:rPr lang="en-US" sz="2000" dirty="0" err="1" smtClean="0">
                <a:solidFill>
                  <a:prstClr val="black"/>
                </a:solidFill>
                <a:latin typeface="Cambria"/>
                <a:ea typeface="Cambria"/>
                <a:cs typeface="Times New Roman"/>
              </a:rPr>
              <a:t>muon</a:t>
            </a:r>
            <a:r>
              <a:rPr lang="en-US" sz="2000" dirty="0">
                <a:solidFill>
                  <a:prstClr val="black"/>
                </a:solidFill>
                <a:latin typeface="Cambria"/>
                <a:ea typeface="Cambria"/>
                <a:cs typeface="Times New Roman"/>
              </a:rPr>
              <a:t> </a:t>
            </a:r>
            <a:r>
              <a:rPr lang="en-US" sz="2000" dirty="0" smtClean="0">
                <a:solidFill>
                  <a:prstClr val="black"/>
                </a:solidFill>
                <a:latin typeface="Cambria"/>
                <a:ea typeface="Cambria"/>
                <a:cs typeface="Times New Roman"/>
              </a:rPr>
              <a:t>toroid s</a:t>
            </a:r>
            <a:r>
              <a:rPr lang="en-US" dirty="0" smtClean="0">
                <a:solidFill>
                  <a:prstClr val="black"/>
                </a:solidFill>
                <a:latin typeface="Cambria"/>
                <a:ea typeface="Cambria"/>
                <a:cs typeface="Times New Roman"/>
              </a:rPr>
              <a:t>ystem &amp;chambers</a:t>
            </a:r>
            <a:endParaRPr lang="en-US" dirty="0">
              <a:solidFill>
                <a:prstClr val="black"/>
              </a:solidFill>
              <a:latin typeface="Cambria"/>
              <a:ea typeface="Cambria"/>
              <a:cs typeface="Times New Roman"/>
            </a:endParaRPr>
          </a:p>
        </p:txBody>
      </p:sp>
    </p:spTree>
    <p:extLst>
      <p:ext uri="{BB962C8B-B14F-4D97-AF65-F5344CB8AC3E}">
        <p14:creationId xmlns:p14="http://schemas.microsoft.com/office/powerpoint/2010/main" val="20955458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Proposal (</a:t>
            </a:r>
            <a:r>
              <a:rPr lang="en-US" dirty="0" smtClean="0">
                <a:solidFill>
                  <a:schemeClr val="tx2">
                    <a:lumMod val="60000"/>
                    <a:lumOff val="40000"/>
                  </a:schemeClr>
                </a:solidFill>
              </a:rPr>
              <a:t>CMS Upgrade Proposal)</a:t>
            </a:r>
            <a:endParaRPr lang="en-US" dirty="0">
              <a:solidFill>
                <a:schemeClr val="tx2">
                  <a:lumMod val="60000"/>
                  <a:lumOff val="40000"/>
                </a:schemeClr>
              </a:solidFill>
            </a:endParaRPr>
          </a:p>
        </p:txBody>
      </p:sp>
      <p:sp>
        <p:nvSpPr>
          <p:cNvPr id="3" name="Content Placeholder 2"/>
          <p:cNvSpPr>
            <a:spLocks noGrp="1"/>
          </p:cNvSpPr>
          <p:nvPr>
            <p:ph idx="1"/>
          </p:nvPr>
        </p:nvSpPr>
        <p:spPr>
          <a:xfrm>
            <a:off x="457200" y="1143000"/>
            <a:ext cx="8229600" cy="5410200"/>
          </a:xfrm>
        </p:spPr>
        <p:txBody>
          <a:bodyPr>
            <a:noAutofit/>
          </a:bodyPr>
          <a:lstStyle/>
          <a:p>
            <a:r>
              <a:rPr lang="en-US" sz="2000" dirty="0"/>
              <a:t>We propose to replace the passive poly  front end in front of HF </a:t>
            </a:r>
            <a:r>
              <a:rPr lang="en-US" sz="2000" dirty="0" smtClean="0"/>
              <a:t> (</a:t>
            </a:r>
            <a:r>
              <a:rPr lang="en-US" sz="2000" dirty="0"/>
              <a:t>and behind Castor) with a  1-2 mm resolution  tracker/</a:t>
            </a:r>
            <a:r>
              <a:rPr lang="en-US" sz="2000" dirty="0" err="1"/>
              <a:t>preradiator</a:t>
            </a:r>
            <a:r>
              <a:rPr lang="en-US" sz="2000" dirty="0"/>
              <a:t> (~3-4 </a:t>
            </a:r>
            <a:r>
              <a:rPr lang="en-US" sz="2000" dirty="0" err="1"/>
              <a:t>Lrad</a:t>
            </a:r>
            <a:r>
              <a:rPr lang="en-US" sz="2000" dirty="0"/>
              <a:t>) to track charged particles, and to identify electrons and photons, is followed by a fined grained e-m calorimeter of 25 </a:t>
            </a:r>
            <a:r>
              <a:rPr lang="en-US" sz="2000" dirty="0" err="1"/>
              <a:t>Lrad</a:t>
            </a:r>
            <a:r>
              <a:rPr lang="en-US" sz="2000" dirty="0"/>
              <a:t>, sampled every </a:t>
            </a:r>
            <a:r>
              <a:rPr lang="en-US" sz="2000" dirty="0" err="1"/>
              <a:t>Lrad</a:t>
            </a:r>
            <a:r>
              <a:rPr lang="en-US" sz="2000" dirty="0"/>
              <a:t>, with Moliere-radius transverse sized cells. Tungsten foils are preferred for both compactness and structural issues. Less than $500k in W foils are needed in this compact device, about 0.8 m radius x ~25 cm thick. The technology for the calorimeter to do this – </a:t>
            </a:r>
            <a:r>
              <a:rPr lang="en-US" sz="2000" i="1" dirty="0"/>
              <a:t>at present</a:t>
            </a:r>
            <a:r>
              <a:rPr lang="en-US" sz="2000" dirty="0"/>
              <a:t> - is based on either: </a:t>
            </a:r>
          </a:p>
          <a:p>
            <a:pPr lvl="0"/>
            <a:r>
              <a:rPr lang="en-US" sz="2000" dirty="0" smtClean="0">
                <a:solidFill>
                  <a:srgbClr val="C00000"/>
                </a:solidFill>
              </a:rPr>
              <a:t>Quartz </a:t>
            </a:r>
            <a:r>
              <a:rPr lang="en-US" sz="2000" dirty="0">
                <a:solidFill>
                  <a:srgbClr val="C00000"/>
                </a:solidFill>
              </a:rPr>
              <a:t>plates/fibers </a:t>
            </a:r>
            <a:r>
              <a:rPr lang="en-US" sz="2000" dirty="0"/>
              <a:t>– This leverages the R&amp;D on quartz plates for the HE </a:t>
            </a:r>
            <a:r>
              <a:rPr lang="en-US" sz="2000" dirty="0" err="1"/>
              <a:t>raddam</a:t>
            </a:r>
            <a:r>
              <a:rPr lang="en-US" sz="2000" dirty="0"/>
              <a:t> upgrade</a:t>
            </a:r>
            <a:r>
              <a:rPr lang="en-US" sz="2000" dirty="0" smtClean="0"/>
              <a:t>.</a:t>
            </a:r>
            <a:endParaRPr lang="en-US" sz="2000" dirty="0"/>
          </a:p>
          <a:p>
            <a:r>
              <a:rPr lang="en-US" sz="2000" dirty="0">
                <a:solidFill>
                  <a:srgbClr val="C00000"/>
                </a:solidFill>
              </a:rPr>
              <a:t>Secondary Emission modules </a:t>
            </a:r>
            <a:r>
              <a:rPr lang="en-US" sz="2000" dirty="0"/>
              <a:t>- In a Secondary Emission detector module, Secondary Emission electrons (</a:t>
            </a:r>
            <a:r>
              <a:rPr lang="en-US" sz="2000" dirty="0" err="1"/>
              <a:t>SEe</a:t>
            </a:r>
            <a:r>
              <a:rPr lang="en-US" sz="2000" dirty="0"/>
              <a:t>) are generated from an SE cathode when charged hadron or electromagnetic particles or particularly shower particles penetrate the sampling module placed between absorber materials (in calorimeters. SE is known to be very rad-hard, as used in PMT 50 </a:t>
            </a:r>
            <a:r>
              <a:rPr lang="en-US" sz="2000" dirty="0" err="1"/>
              <a:t>GRad</a:t>
            </a:r>
            <a:r>
              <a:rPr lang="en-US" sz="2000" dirty="0"/>
              <a:t>) </a:t>
            </a:r>
          </a:p>
        </p:txBody>
      </p:sp>
    </p:spTree>
    <p:extLst>
      <p:ext uri="{BB962C8B-B14F-4D97-AF65-F5344CB8AC3E}">
        <p14:creationId xmlns:p14="http://schemas.microsoft.com/office/powerpoint/2010/main" val="35829664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lstStyle/>
          <a:p>
            <a:r>
              <a:rPr lang="en-US" dirty="0" smtClean="0"/>
              <a:t>Design</a:t>
            </a:r>
            <a:endParaRPr lang="en-US" dirty="0"/>
          </a:p>
        </p:txBody>
      </p:sp>
      <p:sp>
        <p:nvSpPr>
          <p:cNvPr id="3" name="Content Placeholder 2"/>
          <p:cNvSpPr>
            <a:spLocks noGrp="1"/>
          </p:cNvSpPr>
          <p:nvPr>
            <p:ph idx="1"/>
          </p:nvPr>
        </p:nvSpPr>
        <p:spPr>
          <a:xfrm>
            <a:off x="457200" y="1371600"/>
            <a:ext cx="8229600" cy="5029200"/>
          </a:xfrm>
        </p:spPr>
        <p:txBody>
          <a:bodyPr>
            <a:noAutofit/>
          </a:bodyPr>
          <a:lstStyle/>
          <a:p>
            <a:r>
              <a:rPr lang="en-US" sz="2400" dirty="0"/>
              <a:t>The modules envisioned are compact, high gain, high speed, exceptionally radiation damage resistant, rugged, and cost effective, and can be fabricated in arbitrary </a:t>
            </a:r>
            <a:r>
              <a:rPr lang="en-US" sz="2400" dirty="0" err="1"/>
              <a:t>tileable</a:t>
            </a:r>
            <a:r>
              <a:rPr lang="en-US" sz="2400" dirty="0"/>
              <a:t> shapes. </a:t>
            </a:r>
            <a:endParaRPr lang="en-US" sz="2400" dirty="0" smtClean="0"/>
          </a:p>
          <a:p>
            <a:r>
              <a:rPr lang="en-US" sz="2400" dirty="0" smtClean="0"/>
              <a:t>The </a:t>
            </a:r>
            <a:r>
              <a:rPr lang="en-US" sz="2400" dirty="0"/>
              <a:t>SE sensor module anodes can be segmented transversely to sizes appropriate to reconstruct electromagnetic cores with high precision. </a:t>
            </a:r>
            <a:endParaRPr lang="en-US" sz="2400" dirty="0" smtClean="0"/>
          </a:p>
          <a:p>
            <a:r>
              <a:rPr lang="en-US" sz="2400" dirty="0" smtClean="0"/>
              <a:t>The </a:t>
            </a:r>
            <a:r>
              <a:rPr lang="en-US" sz="2400" dirty="0"/>
              <a:t>GEANT4 estimated in a 1(5) cm sampling Cu calorimeter response performance is between 35-50 (7-10) Secondary Emission electrons per </a:t>
            </a:r>
            <a:r>
              <a:rPr lang="en-US" sz="2400" dirty="0" err="1"/>
              <a:t>GeV</a:t>
            </a:r>
            <a:r>
              <a:rPr lang="en-US" sz="2400" dirty="0"/>
              <a:t>, with a gain per </a:t>
            </a:r>
            <a:r>
              <a:rPr lang="en-US" sz="2400" dirty="0" err="1"/>
              <a:t>SEe</a:t>
            </a:r>
            <a:r>
              <a:rPr lang="en-US" sz="2400" dirty="0"/>
              <a:t>  &gt;10</a:t>
            </a:r>
            <a:r>
              <a:rPr lang="en-US" sz="2400" baseline="30000" dirty="0"/>
              <a:t>5</a:t>
            </a:r>
            <a:r>
              <a:rPr lang="en-US" sz="2400" dirty="0"/>
              <a:t> per </a:t>
            </a:r>
            <a:r>
              <a:rPr lang="en-US" sz="2400" dirty="0" err="1"/>
              <a:t>SEe</a:t>
            </a:r>
            <a:r>
              <a:rPr lang="en-US" sz="2400" dirty="0"/>
              <a:t>, and an e/pi&lt;1.2. The calorimeter pulse width is estimated to be &lt;15 ns. </a:t>
            </a:r>
            <a:endParaRPr lang="en-US" sz="2400" dirty="0" smtClean="0"/>
          </a:p>
          <a:p>
            <a:r>
              <a:rPr lang="en-US" sz="2400" dirty="0" smtClean="0"/>
              <a:t> </a:t>
            </a:r>
            <a:r>
              <a:rPr lang="en-US" sz="2400" dirty="0"/>
              <a:t>A recent test using a mesh dynode PMT has confirmed MC results. </a:t>
            </a:r>
          </a:p>
        </p:txBody>
      </p:sp>
    </p:spTree>
    <p:extLst>
      <p:ext uri="{BB962C8B-B14F-4D97-AF65-F5344CB8AC3E}">
        <p14:creationId xmlns:p14="http://schemas.microsoft.com/office/powerpoint/2010/main" val="10659616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CERN Test Beam</a:t>
            </a:r>
            <a:endParaRPr lang="en-US" dirty="0"/>
          </a:p>
        </p:txBody>
      </p:sp>
      <p:pic>
        <p:nvPicPr>
          <p:cNvPr id="4" name="O 3"/>
          <p:cNvPicPr>
            <a:picLocks noGrp="1"/>
          </p:cNvPicPr>
          <p:nvPr>
            <p:ph idx="1"/>
          </p:nvPr>
        </p:nvPicPr>
        <p:blipFill>
          <a:blip r:embed="rId2" cstate="print"/>
          <a:srcRect l="-1006" t="-3120" b="18419"/>
          <a:stretch>
            <a:fillRect/>
          </a:stretch>
        </p:blipFill>
        <p:spPr bwMode="auto">
          <a:xfrm>
            <a:off x="4572000" y="1066800"/>
            <a:ext cx="4267200" cy="4429303"/>
          </a:xfrm>
          <a:prstGeom prst="rect">
            <a:avLst/>
          </a:prstGeom>
          <a:noFill/>
          <a:ln w="9525">
            <a:noFill/>
            <a:miter lim="800000"/>
            <a:headEnd/>
            <a:tailEnd/>
          </a:ln>
        </p:spPr>
      </p:pic>
      <p:sp>
        <p:nvSpPr>
          <p:cNvPr id="5" name="Rectangle 4"/>
          <p:cNvSpPr/>
          <p:nvPr/>
        </p:nvSpPr>
        <p:spPr>
          <a:xfrm>
            <a:off x="304800" y="1720840"/>
            <a:ext cx="4267200" cy="3139321"/>
          </a:xfrm>
          <a:prstGeom prst="rect">
            <a:avLst/>
          </a:prstGeom>
        </p:spPr>
        <p:txBody>
          <a:bodyPr wrap="square">
            <a:spAutoFit/>
          </a:bodyPr>
          <a:lstStyle/>
          <a:p>
            <a:r>
              <a:rPr lang="en-US" dirty="0">
                <a:solidFill>
                  <a:prstClr val="black"/>
                </a:solidFill>
              </a:rPr>
              <a:t>The Hamamatsu 19 stage mesh PMT used in the test beam at CERN as a </a:t>
            </a:r>
            <a:r>
              <a:rPr lang="en-US" dirty="0" smtClean="0">
                <a:solidFill>
                  <a:prstClr val="black"/>
                </a:solidFill>
              </a:rPr>
              <a:t>SE-sensor </a:t>
            </a:r>
            <a:r>
              <a:rPr lang="en-US" dirty="0">
                <a:solidFill>
                  <a:prstClr val="black"/>
                </a:solidFill>
              </a:rPr>
              <a:t>– on left in the phototube test box in the beam line. </a:t>
            </a:r>
            <a:r>
              <a:rPr lang="en-US" dirty="0" err="1">
                <a:solidFill>
                  <a:prstClr val="black"/>
                </a:solidFill>
              </a:rPr>
              <a:t>Muons</a:t>
            </a:r>
            <a:r>
              <a:rPr lang="en-US" dirty="0">
                <a:solidFill>
                  <a:prstClr val="black"/>
                </a:solidFill>
              </a:rPr>
              <a:t> and 100 </a:t>
            </a:r>
            <a:r>
              <a:rPr lang="en-US" dirty="0" err="1">
                <a:solidFill>
                  <a:prstClr val="black"/>
                </a:solidFill>
              </a:rPr>
              <a:t>GeV</a:t>
            </a:r>
            <a:r>
              <a:rPr lang="en-US" dirty="0">
                <a:solidFill>
                  <a:prstClr val="black"/>
                </a:solidFill>
              </a:rPr>
              <a:t> electrons hitting 3 cm of </a:t>
            </a:r>
            <a:r>
              <a:rPr lang="en-US" dirty="0" err="1">
                <a:solidFill>
                  <a:prstClr val="black"/>
                </a:solidFill>
              </a:rPr>
              <a:t>Pb</a:t>
            </a:r>
            <a:r>
              <a:rPr lang="en-US" dirty="0">
                <a:solidFill>
                  <a:prstClr val="black"/>
                </a:solidFill>
              </a:rPr>
              <a:t> radiator were sent in on the left. The photocathode was disabled by using a +HV base, operating the anode at ~ +2KV, D1 at ground, and the photocathode at small positive voltages or connected to ground through 400kOhms.</a:t>
            </a:r>
          </a:p>
          <a:p>
            <a:r>
              <a:rPr lang="en-US" dirty="0">
                <a:solidFill>
                  <a:prstClr val="black"/>
                </a:solidFill>
              </a:rPr>
              <a:t> </a:t>
            </a:r>
          </a:p>
        </p:txBody>
      </p:sp>
    </p:spTree>
    <p:extLst>
      <p:ext uri="{BB962C8B-B14F-4D97-AF65-F5344CB8AC3E}">
        <p14:creationId xmlns:p14="http://schemas.microsoft.com/office/powerpoint/2010/main" val="12037828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CERN Test Beam</a:t>
            </a:r>
            <a:endParaRPr lang="en-US" dirty="0"/>
          </a:p>
        </p:txBody>
      </p:sp>
      <p:pic>
        <p:nvPicPr>
          <p:cNvPr id="4" name="O 2"/>
          <p:cNvPicPr>
            <a:picLocks noGrp="1"/>
          </p:cNvPicPr>
          <p:nvPr>
            <p:ph idx="1"/>
          </p:nvPr>
        </p:nvPicPr>
        <p:blipFill>
          <a:blip r:embed="rId2" cstate="print"/>
          <a:srcRect l="19774" t="17418" r="16531" b="20155"/>
          <a:stretch>
            <a:fillRect/>
          </a:stretch>
        </p:blipFill>
        <p:spPr bwMode="auto">
          <a:xfrm>
            <a:off x="4572000" y="2689266"/>
            <a:ext cx="4114800" cy="2347830"/>
          </a:xfrm>
          <a:prstGeom prst="rect">
            <a:avLst/>
          </a:prstGeom>
          <a:noFill/>
          <a:ln w="9525">
            <a:noFill/>
            <a:miter lim="800000"/>
            <a:headEnd/>
            <a:tailEnd/>
          </a:ln>
        </p:spPr>
      </p:pic>
      <p:sp>
        <p:nvSpPr>
          <p:cNvPr id="5" name="Rectangle 4"/>
          <p:cNvSpPr/>
          <p:nvPr/>
        </p:nvSpPr>
        <p:spPr>
          <a:xfrm>
            <a:off x="304800" y="1505397"/>
            <a:ext cx="4038600" cy="5232202"/>
          </a:xfrm>
          <a:prstGeom prst="rect">
            <a:avLst/>
          </a:prstGeom>
        </p:spPr>
        <p:txBody>
          <a:bodyPr wrap="square">
            <a:spAutoFit/>
          </a:bodyPr>
          <a:lstStyle/>
          <a:p>
            <a:pPr marL="457200"/>
            <a:r>
              <a:rPr lang="en-US" b="1" dirty="0" smtClean="0">
                <a:solidFill>
                  <a:prstClr val="black"/>
                </a:solidFill>
                <a:latin typeface="Times New Roman"/>
                <a:ea typeface="Times New Roman"/>
                <a:cs typeface="Times-Bold"/>
              </a:rPr>
              <a:t>Beam test results of Mesh </a:t>
            </a:r>
            <a:r>
              <a:rPr lang="en-US" b="1" dirty="0" err="1" smtClean="0">
                <a:solidFill>
                  <a:prstClr val="black"/>
                </a:solidFill>
                <a:latin typeface="Times New Roman"/>
                <a:ea typeface="Times New Roman"/>
                <a:cs typeface="Times-Bold"/>
              </a:rPr>
              <a:t>SEe</a:t>
            </a:r>
            <a:r>
              <a:rPr lang="en-US" b="1" dirty="0" smtClean="0">
                <a:solidFill>
                  <a:prstClr val="black"/>
                </a:solidFill>
                <a:latin typeface="Times New Roman"/>
                <a:ea typeface="Times New Roman"/>
                <a:cs typeface="Times-Bold"/>
              </a:rPr>
              <a:t> “sensor”</a:t>
            </a:r>
            <a:r>
              <a:rPr lang="en-US" dirty="0" smtClean="0">
                <a:solidFill>
                  <a:prstClr val="black"/>
                </a:solidFill>
                <a:latin typeface="Times New Roman"/>
                <a:ea typeface="Times New Roman"/>
                <a:cs typeface="Times-Bold"/>
              </a:rPr>
              <a:t>: </a:t>
            </a:r>
          </a:p>
          <a:p>
            <a:pPr marL="457200"/>
            <a:endParaRPr lang="en-US" dirty="0">
              <a:solidFill>
                <a:prstClr val="black"/>
              </a:solidFill>
              <a:latin typeface="Times New Roman"/>
              <a:ea typeface="Times New Roman"/>
              <a:cs typeface="Times-Bold"/>
            </a:endParaRPr>
          </a:p>
          <a:p>
            <a:pPr marL="457200"/>
            <a:r>
              <a:rPr lang="en-US" dirty="0" smtClean="0">
                <a:solidFill>
                  <a:prstClr val="black"/>
                </a:solidFill>
                <a:latin typeface="Times New Roman"/>
                <a:ea typeface="Times New Roman"/>
                <a:cs typeface="Times-Bold"/>
              </a:rPr>
              <a:t>100 </a:t>
            </a:r>
            <a:r>
              <a:rPr lang="en-US" dirty="0" err="1" smtClean="0">
                <a:solidFill>
                  <a:prstClr val="black"/>
                </a:solidFill>
                <a:latin typeface="Times New Roman"/>
                <a:ea typeface="Times New Roman"/>
                <a:cs typeface="Times-Bold"/>
              </a:rPr>
              <a:t>GeV</a:t>
            </a:r>
            <a:r>
              <a:rPr lang="en-US" dirty="0" smtClean="0">
                <a:solidFill>
                  <a:prstClr val="black"/>
                </a:solidFill>
                <a:latin typeface="Times New Roman"/>
                <a:ea typeface="Times New Roman"/>
                <a:cs typeface="Times-Bold"/>
              </a:rPr>
              <a:t> electrons into 3 cm </a:t>
            </a:r>
            <a:r>
              <a:rPr lang="en-US" dirty="0" err="1" smtClean="0">
                <a:solidFill>
                  <a:prstClr val="black"/>
                </a:solidFill>
                <a:latin typeface="Times New Roman"/>
                <a:ea typeface="Times New Roman"/>
                <a:cs typeface="Times-Bold"/>
              </a:rPr>
              <a:t>Pb</a:t>
            </a:r>
            <a:r>
              <a:rPr lang="en-US" dirty="0" smtClean="0">
                <a:solidFill>
                  <a:prstClr val="black"/>
                </a:solidFill>
                <a:latin typeface="Times New Roman"/>
                <a:ea typeface="Times New Roman"/>
                <a:cs typeface="Times-Bold"/>
              </a:rPr>
              <a:t>, with one SE sampling “cell”= disabled photocathode mesh PMT.</a:t>
            </a:r>
          </a:p>
          <a:p>
            <a:pPr marL="457200"/>
            <a:r>
              <a:rPr lang="en-US" dirty="0" smtClean="0">
                <a:solidFill>
                  <a:prstClr val="black"/>
                </a:solidFill>
                <a:latin typeface="Times New Roman"/>
                <a:ea typeface="Times New Roman"/>
                <a:cs typeface="Times-Bold"/>
              </a:rPr>
              <a:t> </a:t>
            </a:r>
          </a:p>
          <a:p>
            <a:pPr marL="457200"/>
            <a:r>
              <a:rPr lang="en-US" dirty="0" smtClean="0">
                <a:solidFill>
                  <a:prstClr val="black"/>
                </a:solidFill>
                <a:latin typeface="Times New Roman"/>
                <a:ea typeface="Times New Roman"/>
                <a:cs typeface="Times-Bold"/>
              </a:rPr>
              <a:t>The “peak” in mesh PMT signal corresponds to 41 </a:t>
            </a:r>
            <a:r>
              <a:rPr lang="en-US" dirty="0" err="1" smtClean="0">
                <a:solidFill>
                  <a:prstClr val="black"/>
                </a:solidFill>
                <a:latin typeface="Times New Roman"/>
                <a:ea typeface="Times New Roman"/>
                <a:cs typeface="Times-Bold"/>
              </a:rPr>
              <a:t>SEelectrons</a:t>
            </a:r>
            <a:r>
              <a:rPr lang="en-US" dirty="0" smtClean="0">
                <a:solidFill>
                  <a:prstClr val="black"/>
                </a:solidFill>
                <a:latin typeface="Times New Roman"/>
                <a:ea typeface="Times New Roman"/>
                <a:cs typeface="Times-Bold"/>
              </a:rPr>
              <a:t> (mesh gain ~10</a:t>
            </a:r>
            <a:r>
              <a:rPr lang="en-US" baseline="30000" dirty="0" smtClean="0">
                <a:solidFill>
                  <a:prstClr val="black"/>
                </a:solidFill>
                <a:latin typeface="Times New Roman"/>
                <a:ea typeface="Times New Roman"/>
                <a:cs typeface="Times-Bold"/>
              </a:rPr>
              <a:t>5</a:t>
            </a:r>
            <a:r>
              <a:rPr lang="en-US" dirty="0" smtClean="0">
                <a:solidFill>
                  <a:prstClr val="black"/>
                </a:solidFill>
                <a:latin typeface="Times New Roman"/>
                <a:ea typeface="Times New Roman"/>
                <a:cs typeface="Times-Bold"/>
              </a:rPr>
              <a:t>) at about shower max. The large width is essentially entirely consistent with shower fluctuations on a single shower sampling after 3 cm </a:t>
            </a:r>
            <a:r>
              <a:rPr lang="en-US" dirty="0" err="1" smtClean="0">
                <a:solidFill>
                  <a:prstClr val="black"/>
                </a:solidFill>
                <a:latin typeface="Times New Roman"/>
                <a:ea typeface="Times New Roman"/>
                <a:cs typeface="Times-Bold"/>
              </a:rPr>
              <a:t>Pb</a:t>
            </a:r>
            <a:r>
              <a:rPr lang="en-US" dirty="0" smtClean="0">
                <a:solidFill>
                  <a:prstClr val="black"/>
                </a:solidFill>
                <a:latin typeface="Times New Roman"/>
                <a:ea typeface="Times New Roman"/>
                <a:cs typeface="Times-Bold"/>
              </a:rPr>
              <a:t>. This implies &gt; 100 </a:t>
            </a:r>
            <a:r>
              <a:rPr lang="en-US" dirty="0" err="1" smtClean="0">
                <a:solidFill>
                  <a:prstClr val="black"/>
                </a:solidFill>
                <a:latin typeface="Times New Roman"/>
                <a:ea typeface="Times New Roman"/>
                <a:cs typeface="Times-Bold"/>
              </a:rPr>
              <a:t>SEe</a:t>
            </a:r>
            <a:r>
              <a:rPr lang="en-US" dirty="0" smtClean="0">
                <a:solidFill>
                  <a:prstClr val="black"/>
                </a:solidFill>
                <a:latin typeface="Times New Roman"/>
                <a:ea typeface="Times New Roman"/>
                <a:cs typeface="Times-Bold"/>
              </a:rPr>
              <a:t> are possible per </a:t>
            </a:r>
            <a:r>
              <a:rPr lang="en-US" dirty="0" err="1" smtClean="0">
                <a:solidFill>
                  <a:prstClr val="black"/>
                </a:solidFill>
                <a:latin typeface="Times New Roman"/>
                <a:ea typeface="Times New Roman"/>
                <a:cs typeface="Times-Bold"/>
              </a:rPr>
              <a:t>GeV</a:t>
            </a:r>
            <a:r>
              <a:rPr lang="en-US" dirty="0" smtClean="0">
                <a:solidFill>
                  <a:prstClr val="black"/>
                </a:solidFill>
                <a:latin typeface="Times New Roman"/>
                <a:ea typeface="Times New Roman"/>
                <a:cs typeface="Times-Bold"/>
              </a:rPr>
              <a:t>  - these </a:t>
            </a:r>
            <a:r>
              <a:rPr lang="en-US" dirty="0" err="1" smtClean="0">
                <a:solidFill>
                  <a:prstClr val="black"/>
                </a:solidFill>
                <a:latin typeface="Times New Roman"/>
                <a:ea typeface="Times New Roman"/>
                <a:cs typeface="Times-Bold"/>
              </a:rPr>
              <a:t>SEe</a:t>
            </a:r>
            <a:r>
              <a:rPr lang="en-US" dirty="0" smtClean="0">
                <a:solidFill>
                  <a:prstClr val="black"/>
                </a:solidFill>
                <a:latin typeface="Times New Roman"/>
                <a:ea typeface="Times New Roman"/>
                <a:cs typeface="Times-Bold"/>
              </a:rPr>
              <a:t> are exactly the same as </a:t>
            </a:r>
            <a:r>
              <a:rPr lang="en-US" dirty="0" err="1" smtClean="0">
                <a:solidFill>
                  <a:prstClr val="black"/>
                </a:solidFill>
                <a:latin typeface="Times New Roman"/>
                <a:ea typeface="Times New Roman"/>
                <a:cs typeface="Times-Bold"/>
              </a:rPr>
              <a:t>pe</a:t>
            </a:r>
            <a:r>
              <a:rPr lang="en-US" dirty="0" smtClean="0">
                <a:solidFill>
                  <a:prstClr val="black"/>
                </a:solidFill>
                <a:latin typeface="Times New Roman"/>
                <a:ea typeface="Times New Roman"/>
                <a:cs typeface="Times-Bold"/>
              </a:rPr>
              <a:t> in a </a:t>
            </a:r>
            <a:r>
              <a:rPr lang="en-US" dirty="0" err="1" smtClean="0">
                <a:solidFill>
                  <a:prstClr val="black"/>
                </a:solidFill>
                <a:latin typeface="Times New Roman"/>
                <a:ea typeface="Times New Roman"/>
                <a:cs typeface="Times-Bold"/>
              </a:rPr>
              <a:t>sicntilaltor</a:t>
            </a:r>
            <a:r>
              <a:rPr lang="en-US" dirty="0" smtClean="0">
                <a:solidFill>
                  <a:prstClr val="black"/>
                </a:solidFill>
                <a:latin typeface="Times New Roman"/>
                <a:ea typeface="Times New Roman"/>
                <a:cs typeface="Times-Bold"/>
              </a:rPr>
              <a:t> calorimeter.</a:t>
            </a:r>
            <a:endParaRPr lang="en-US" dirty="0" smtClean="0">
              <a:solidFill>
                <a:prstClr val="black"/>
              </a:solidFill>
              <a:latin typeface="Cambria"/>
              <a:ea typeface="Cambria"/>
              <a:cs typeface="Times New Roman"/>
            </a:endParaRPr>
          </a:p>
          <a:p>
            <a:r>
              <a:rPr lang="en-US" dirty="0" smtClean="0">
                <a:solidFill>
                  <a:prstClr val="black"/>
                </a:solidFill>
                <a:latin typeface="Times New Roman"/>
                <a:ea typeface="Cambria"/>
                <a:cs typeface="Times New Roman"/>
              </a:rPr>
              <a:t> </a:t>
            </a:r>
            <a:endParaRPr lang="en-US" dirty="0">
              <a:solidFill>
                <a:prstClr val="black"/>
              </a:solidFill>
              <a:latin typeface="Cambria"/>
              <a:ea typeface="Cambria"/>
              <a:cs typeface="Times New Roman"/>
            </a:endParaRPr>
          </a:p>
        </p:txBody>
      </p:sp>
    </p:spTree>
    <p:extLst>
      <p:ext uri="{BB962C8B-B14F-4D97-AF65-F5344CB8AC3E}">
        <p14:creationId xmlns:p14="http://schemas.microsoft.com/office/powerpoint/2010/main" val="2772411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828800" y="2133600"/>
            <a:ext cx="5943600" cy="4191000"/>
          </a:xfrm>
          <a:prstGeom prst="rect">
            <a:avLst/>
          </a:prstGeom>
          <a:noFill/>
          <a:ln w="9525">
            <a:noFill/>
            <a:miter lim="800000"/>
            <a:headEnd/>
            <a:tailEnd/>
          </a:ln>
          <a:effectLst/>
        </p:spPr>
      </p:pic>
      <p:sp>
        <p:nvSpPr>
          <p:cNvPr id="5" name="Oval 4"/>
          <p:cNvSpPr/>
          <p:nvPr/>
        </p:nvSpPr>
        <p:spPr>
          <a:xfrm>
            <a:off x="4336418" y="4528457"/>
            <a:ext cx="461930" cy="4191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p:cNvSpPr>
            <a:spLocks noGrp="1"/>
          </p:cNvSpPr>
          <p:nvPr>
            <p:ph type="title"/>
          </p:nvPr>
        </p:nvSpPr>
        <p:spPr/>
        <p:txBody>
          <a:bodyPr/>
          <a:lstStyle/>
          <a:p>
            <a:r>
              <a:rPr lang="en-US" dirty="0" smtClean="0"/>
              <a:t>FLUKA Simulations</a:t>
            </a:r>
            <a:endParaRPr lang="en-US" dirty="0"/>
          </a:p>
        </p:txBody>
      </p:sp>
      <p:sp>
        <p:nvSpPr>
          <p:cNvPr id="4" name="Slide Number Placeholder 3"/>
          <p:cNvSpPr>
            <a:spLocks noGrp="1"/>
          </p:cNvSpPr>
          <p:nvPr>
            <p:ph type="sldNum" sz="quarter" idx="12"/>
          </p:nvPr>
        </p:nvSpPr>
        <p:spPr/>
        <p:txBody>
          <a:bodyPr/>
          <a:lstStyle/>
          <a:p>
            <a:pPr>
              <a:defRPr/>
            </a:pPr>
            <a:fld id="{AB669BF9-8C41-4B7C-B96B-DA498FC5BDE7}" type="slidenum">
              <a:rPr lang="en-US" smtClean="0"/>
              <a:pPr>
                <a:defRPr/>
              </a:pPr>
              <a:t>3</a:t>
            </a:fld>
            <a:endParaRPr lang="en-US"/>
          </a:p>
        </p:txBody>
      </p:sp>
      <p:sp>
        <p:nvSpPr>
          <p:cNvPr id="9" name="TextBox 8"/>
          <p:cNvSpPr txBox="1"/>
          <p:nvPr/>
        </p:nvSpPr>
        <p:spPr>
          <a:xfrm>
            <a:off x="228600" y="1447800"/>
            <a:ext cx="8424294" cy="646331"/>
          </a:xfrm>
          <a:prstGeom prst="rect">
            <a:avLst/>
          </a:prstGeom>
          <a:noFill/>
        </p:spPr>
        <p:txBody>
          <a:bodyPr wrap="none" rtlCol="0">
            <a:spAutoFit/>
          </a:bodyPr>
          <a:lstStyle/>
          <a:p>
            <a:r>
              <a:rPr lang="en-US" dirty="0" smtClean="0"/>
              <a:t>Simulation studies show that the </a:t>
            </a:r>
            <a:r>
              <a:rPr lang="en-US" dirty="0" err="1" smtClean="0"/>
              <a:t>scintillators</a:t>
            </a:r>
            <a:r>
              <a:rPr lang="en-US" dirty="0" smtClean="0"/>
              <a:t> are not going to be radiation hard for high </a:t>
            </a:r>
          </a:p>
          <a:p>
            <a:r>
              <a:rPr lang="en-US" dirty="0" smtClean="0"/>
              <a:t>Luminosity LHC runs.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lide Number Placeholder 5"/>
          <p:cNvSpPr>
            <a:spLocks noGrp="1"/>
          </p:cNvSpPr>
          <p:nvPr>
            <p:ph type="sldNum" sz="quarter" idx="12"/>
          </p:nvPr>
        </p:nvSpPr>
        <p:spPr>
          <a:noFill/>
        </p:spPr>
        <p:txBody>
          <a:bodyPr/>
          <a:lstStyle/>
          <a:p>
            <a:fld id="{F81AB5A7-79CF-4449-B003-2194101BD56C}" type="slidenum">
              <a:rPr lang="en-US"/>
              <a:pPr/>
              <a:t>4</a:t>
            </a:fld>
            <a:endParaRPr lang="en-US" dirty="0"/>
          </a:p>
        </p:txBody>
      </p:sp>
      <p:sp>
        <p:nvSpPr>
          <p:cNvPr id="4100" name="Rectangle 2"/>
          <p:cNvSpPr>
            <a:spLocks noGrp="1" noChangeArrowheads="1"/>
          </p:cNvSpPr>
          <p:nvPr>
            <p:ph type="title"/>
          </p:nvPr>
        </p:nvSpPr>
        <p:spPr>
          <a:xfrm>
            <a:off x="457200" y="76200"/>
            <a:ext cx="8229600" cy="1143000"/>
          </a:xfrm>
        </p:spPr>
        <p:txBody>
          <a:bodyPr/>
          <a:lstStyle/>
          <a:p>
            <a:pPr eaLnBrk="1" hangingPunct="1"/>
            <a:r>
              <a:rPr lang="en-US" dirty="0" smtClean="0">
                <a:cs typeface="Times New Roman" pitchFamily="18" charset="0"/>
              </a:rPr>
              <a:t>Outline</a:t>
            </a:r>
          </a:p>
        </p:txBody>
      </p:sp>
      <p:sp>
        <p:nvSpPr>
          <p:cNvPr id="4101" name="Rectangle 3"/>
          <p:cNvSpPr>
            <a:spLocks noGrp="1" noChangeArrowheads="1"/>
          </p:cNvSpPr>
          <p:nvPr>
            <p:ph type="body" idx="1"/>
          </p:nvPr>
        </p:nvSpPr>
        <p:spPr>
          <a:xfrm>
            <a:off x="228600" y="1066800"/>
            <a:ext cx="8458200" cy="4525963"/>
          </a:xfrm>
        </p:spPr>
        <p:txBody>
          <a:bodyPr>
            <a:normAutofit lnSpcReduction="10000"/>
          </a:bodyPr>
          <a:lstStyle/>
          <a:p>
            <a:pPr algn="ctr" eaLnBrk="1" hangingPunct="1">
              <a:lnSpc>
                <a:spcPct val="90000"/>
              </a:lnSpc>
              <a:buNone/>
            </a:pPr>
            <a:r>
              <a:rPr lang="en-US" sz="2400" dirty="0" smtClean="0">
                <a:cs typeface="Times New Roman" pitchFamily="18" charset="0"/>
              </a:rPr>
              <a:t>We are proposing to replace HE </a:t>
            </a:r>
            <a:r>
              <a:rPr lang="en-US" sz="2400" dirty="0" err="1" smtClean="0">
                <a:cs typeface="Times New Roman" pitchFamily="18" charset="0"/>
              </a:rPr>
              <a:t>scintillators</a:t>
            </a:r>
            <a:r>
              <a:rPr lang="en-US" sz="2400" dirty="0" smtClean="0">
                <a:cs typeface="Times New Roman" pitchFamily="18" charset="0"/>
              </a:rPr>
              <a:t> with quartz plates for high luminosity LHC runs.</a:t>
            </a:r>
            <a:endParaRPr lang="en-US" sz="2000" b="1" dirty="0" smtClean="0">
              <a:cs typeface="Times New Roman" pitchFamily="18" charset="0"/>
            </a:endParaRPr>
          </a:p>
          <a:p>
            <a:pPr eaLnBrk="1" hangingPunct="1">
              <a:lnSpc>
                <a:spcPct val="90000"/>
              </a:lnSpc>
              <a:buNone/>
            </a:pPr>
            <a:endParaRPr lang="en-US" sz="2000" b="1" dirty="0" smtClean="0">
              <a:cs typeface="Times New Roman" pitchFamily="18" charset="0"/>
            </a:endParaRPr>
          </a:p>
          <a:p>
            <a:pPr eaLnBrk="1" hangingPunct="1">
              <a:lnSpc>
                <a:spcPct val="90000"/>
              </a:lnSpc>
            </a:pPr>
            <a:r>
              <a:rPr lang="en-US" sz="2000" b="1" dirty="0" smtClean="0">
                <a:cs typeface="Times New Roman" pitchFamily="18" charset="0"/>
              </a:rPr>
              <a:t>0</a:t>
            </a:r>
            <a:r>
              <a:rPr lang="en-US" sz="2000" b="1" baseline="30000" dirty="0" smtClean="0">
                <a:cs typeface="Times New Roman" pitchFamily="18" charset="0"/>
              </a:rPr>
              <a:t>th</a:t>
            </a:r>
            <a:r>
              <a:rPr lang="en-US" sz="2000" b="1" dirty="0" smtClean="0">
                <a:cs typeface="Times New Roman" pitchFamily="18" charset="0"/>
              </a:rPr>
              <a:t> Phase of R&amp;D</a:t>
            </a:r>
          </a:p>
          <a:p>
            <a:pPr lvl="1">
              <a:lnSpc>
                <a:spcPct val="90000"/>
              </a:lnSpc>
            </a:pPr>
            <a:r>
              <a:rPr lang="en-US" sz="1800" dirty="0" smtClean="0">
                <a:cs typeface="Times New Roman" pitchFamily="18" charset="0"/>
              </a:rPr>
              <a:t>Show that Quartz is Radiation Hard</a:t>
            </a:r>
            <a:endParaRPr lang="en-US" sz="2000" dirty="0" smtClean="0">
              <a:cs typeface="Times New Roman" pitchFamily="18" charset="0"/>
            </a:endParaRPr>
          </a:p>
          <a:p>
            <a:pPr eaLnBrk="1" hangingPunct="1">
              <a:lnSpc>
                <a:spcPct val="90000"/>
              </a:lnSpc>
            </a:pPr>
            <a:r>
              <a:rPr lang="en-US" sz="2000" b="1" dirty="0" smtClean="0">
                <a:cs typeface="Times New Roman" pitchFamily="18" charset="0"/>
              </a:rPr>
              <a:t>1</a:t>
            </a:r>
            <a:r>
              <a:rPr lang="en-US" sz="2000" b="1" baseline="30000" dirty="0" smtClean="0">
                <a:cs typeface="Times New Roman" pitchFamily="18" charset="0"/>
              </a:rPr>
              <a:t>st</a:t>
            </a:r>
            <a:r>
              <a:rPr lang="en-US" sz="2000" b="1" dirty="0" smtClean="0">
                <a:cs typeface="Times New Roman" pitchFamily="18" charset="0"/>
              </a:rPr>
              <a:t> Phase of R&amp;D</a:t>
            </a:r>
          </a:p>
          <a:p>
            <a:pPr lvl="1">
              <a:lnSpc>
                <a:spcPct val="90000"/>
              </a:lnSpc>
            </a:pPr>
            <a:r>
              <a:rPr lang="en-US" sz="2000" dirty="0" smtClean="0">
                <a:cs typeface="Times New Roman" pitchFamily="18" charset="0"/>
              </a:rPr>
              <a:t>Cherenkov Light Collection from Quartz Plate </a:t>
            </a:r>
          </a:p>
          <a:p>
            <a:pPr lvl="1">
              <a:lnSpc>
                <a:spcPct val="90000"/>
              </a:lnSpc>
            </a:pPr>
            <a:r>
              <a:rPr lang="en-US" sz="2000" dirty="0" smtClean="0">
                <a:cs typeface="Times New Roman" pitchFamily="18" charset="0"/>
              </a:rPr>
              <a:t>Tests of WLS fiber Embedded Quartz Plate Calorimeter </a:t>
            </a:r>
          </a:p>
          <a:p>
            <a:pPr eaLnBrk="1" hangingPunct="1">
              <a:lnSpc>
                <a:spcPct val="90000"/>
              </a:lnSpc>
            </a:pPr>
            <a:r>
              <a:rPr lang="en-US" sz="2000" b="1" dirty="0" smtClean="0">
                <a:cs typeface="Times New Roman" pitchFamily="18" charset="0"/>
              </a:rPr>
              <a:t>2</a:t>
            </a:r>
            <a:r>
              <a:rPr lang="en-US" sz="2000" b="1" baseline="30000" dirty="0" smtClean="0">
                <a:cs typeface="Times New Roman" pitchFamily="18" charset="0"/>
              </a:rPr>
              <a:t>nd</a:t>
            </a:r>
            <a:r>
              <a:rPr lang="en-US" sz="2000" b="1" dirty="0" smtClean="0">
                <a:cs typeface="Times New Roman" pitchFamily="18" charset="0"/>
              </a:rPr>
              <a:t> Phase of R&amp;D</a:t>
            </a:r>
          </a:p>
          <a:p>
            <a:pPr lvl="1" eaLnBrk="1" hangingPunct="1">
              <a:lnSpc>
                <a:spcPct val="90000"/>
              </a:lnSpc>
            </a:pPr>
            <a:r>
              <a:rPr lang="en-US" sz="2000" dirty="0" smtClean="0">
                <a:cs typeface="Times New Roman" pitchFamily="18" charset="0"/>
              </a:rPr>
              <a:t>Light enhancement tools: </a:t>
            </a:r>
            <a:r>
              <a:rPr lang="en-US" sz="2000" dirty="0" err="1" smtClean="0">
                <a:cs typeface="Times New Roman" pitchFamily="18" charset="0"/>
              </a:rPr>
              <a:t>ZnO</a:t>
            </a:r>
            <a:r>
              <a:rPr lang="en-US" sz="2000" dirty="0" smtClean="0">
                <a:cs typeface="Times New Roman" pitchFamily="18" charset="0"/>
              </a:rPr>
              <a:t>, PTP</a:t>
            </a:r>
          </a:p>
          <a:p>
            <a:pPr lvl="1" eaLnBrk="1" hangingPunct="1">
              <a:lnSpc>
                <a:spcPct val="90000"/>
              </a:lnSpc>
            </a:pPr>
            <a:r>
              <a:rPr lang="en-US" sz="2000" dirty="0" smtClean="0">
                <a:cs typeface="Times New Roman" pitchFamily="18" charset="0"/>
              </a:rPr>
              <a:t>Tests of PTP Deposited Quartz Plate Calorimeter</a:t>
            </a:r>
          </a:p>
          <a:p>
            <a:pPr eaLnBrk="1" hangingPunct="1">
              <a:lnSpc>
                <a:spcPct val="90000"/>
              </a:lnSpc>
            </a:pPr>
            <a:r>
              <a:rPr lang="en-US" sz="2000" b="1" dirty="0" smtClean="0">
                <a:cs typeface="Times New Roman" pitchFamily="18" charset="0"/>
              </a:rPr>
              <a:t>3</a:t>
            </a:r>
            <a:r>
              <a:rPr lang="en-US" sz="2000" b="1" baseline="30000" dirty="0" smtClean="0">
                <a:cs typeface="Times New Roman" pitchFamily="18" charset="0"/>
              </a:rPr>
              <a:t>rd</a:t>
            </a:r>
            <a:r>
              <a:rPr lang="en-US" sz="2000" b="1" dirty="0" smtClean="0">
                <a:cs typeface="Times New Roman" pitchFamily="18" charset="0"/>
              </a:rPr>
              <a:t> Phase of R&amp;D</a:t>
            </a:r>
          </a:p>
          <a:p>
            <a:pPr lvl="1" eaLnBrk="1" hangingPunct="1">
              <a:lnSpc>
                <a:spcPct val="90000"/>
              </a:lnSpc>
            </a:pPr>
            <a:r>
              <a:rPr lang="en-US" sz="2000" dirty="0" smtClean="0">
                <a:cs typeface="Times New Roman" pitchFamily="18" charset="0"/>
              </a:rPr>
              <a:t>Alternative readout options: </a:t>
            </a:r>
            <a:r>
              <a:rPr lang="en-US" sz="2000" dirty="0" err="1" smtClean="0">
                <a:cs typeface="Times New Roman" pitchFamily="18" charset="0"/>
              </a:rPr>
              <a:t>SiPM</a:t>
            </a:r>
            <a:endParaRPr lang="en-US" sz="2000" dirty="0" smtClean="0">
              <a:cs typeface="Times New Roman" pitchFamily="18" charset="0"/>
            </a:endParaRPr>
          </a:p>
          <a:p>
            <a:pPr lvl="1" eaLnBrk="1" hangingPunct="1">
              <a:lnSpc>
                <a:spcPct val="90000"/>
              </a:lnSpc>
            </a:pPr>
            <a:r>
              <a:rPr lang="en-US" sz="2000" dirty="0" smtClean="0">
                <a:cs typeface="Times New Roman" pitchFamily="18" charset="0"/>
              </a:rPr>
              <a:t>Radiation Hard WLS Fiber options</a:t>
            </a:r>
          </a:p>
          <a:p>
            <a:pPr eaLnBrk="1" hangingPunct="1">
              <a:lnSpc>
                <a:spcPct val="90000"/>
              </a:lnSpc>
            </a:pPr>
            <a:endParaRPr lang="en-US" sz="2000" dirty="0" smtClean="0">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000" dirty="0" smtClean="0">
                <a:cs typeface="Times New Roman" pitchFamily="18" charset="0"/>
              </a:rPr>
              <a:t>Quartz Radiation Damage Studies</a:t>
            </a:r>
            <a:endParaRPr lang="en-US" sz="4000" dirty="0"/>
          </a:p>
        </p:txBody>
      </p:sp>
      <p:sp>
        <p:nvSpPr>
          <p:cNvPr id="3" name="Content Placeholder 2"/>
          <p:cNvSpPr>
            <a:spLocks noGrp="1"/>
          </p:cNvSpPr>
          <p:nvPr>
            <p:ph idx="1"/>
          </p:nvPr>
        </p:nvSpPr>
        <p:spPr>
          <a:xfrm>
            <a:off x="76200" y="990600"/>
            <a:ext cx="8763000" cy="5135563"/>
          </a:xfrm>
        </p:spPr>
        <p:txBody>
          <a:bodyPr>
            <a:normAutofit fontScale="92500" lnSpcReduction="10000"/>
          </a:bodyPr>
          <a:lstStyle/>
          <a:p>
            <a:pPr lvl="1" algn="ctr">
              <a:buNone/>
            </a:pPr>
            <a:r>
              <a:rPr lang="en-US" sz="2200" dirty="0" smtClean="0">
                <a:solidFill>
                  <a:srgbClr val="FF0000"/>
                </a:solidFill>
                <a:cs typeface="Arial" pitchFamily="34" charset="0"/>
              </a:rPr>
              <a:t>We tested more than 10 different types of quartz with electron, proton and neutron irradiation. </a:t>
            </a:r>
            <a:r>
              <a:rPr lang="en-US" sz="2200" dirty="0" err="1" smtClean="0">
                <a:solidFill>
                  <a:srgbClr val="FF0000"/>
                </a:solidFill>
                <a:cs typeface="Arial" pitchFamily="34" charset="0"/>
              </a:rPr>
              <a:t>Polymicro</a:t>
            </a:r>
            <a:r>
              <a:rPr lang="en-US" sz="2200" dirty="0" smtClean="0">
                <a:solidFill>
                  <a:srgbClr val="FF0000"/>
                </a:solidFill>
                <a:cs typeface="Arial" pitchFamily="34" charset="0"/>
              </a:rPr>
              <a:t> quartz core, quartz clad fiber with a polyamide buffer looks promising.</a:t>
            </a:r>
            <a:endParaRPr lang="en-US" sz="1800" i="1" u="sng" dirty="0" smtClean="0">
              <a:cs typeface="Arial" pitchFamily="34" charset="0"/>
            </a:endParaRPr>
          </a:p>
          <a:p>
            <a:pPr lvl="1">
              <a:buNone/>
            </a:pPr>
            <a:endParaRPr lang="en-US" sz="1800" i="1" u="sng" dirty="0" smtClean="0">
              <a:cs typeface="Arial" pitchFamily="34" charset="0"/>
            </a:endParaRPr>
          </a:p>
          <a:p>
            <a:pPr lvl="1">
              <a:buNone/>
            </a:pPr>
            <a:r>
              <a:rPr lang="en-US" sz="1800" i="1" u="sng" dirty="0" smtClean="0">
                <a:cs typeface="Arial" pitchFamily="34" charset="0"/>
              </a:rPr>
              <a:t>Electron Irradiation Tests:</a:t>
            </a:r>
          </a:p>
          <a:p>
            <a:pPr lvl="1">
              <a:buNone/>
            </a:pPr>
            <a:r>
              <a:rPr lang="en-US" sz="1600" dirty="0" err="1" smtClean="0">
                <a:cs typeface="Arial" pitchFamily="34" charset="0"/>
              </a:rPr>
              <a:t>Dumanoglu</a:t>
            </a:r>
            <a:r>
              <a:rPr lang="en-US" sz="1600" dirty="0" smtClean="0">
                <a:cs typeface="Arial" pitchFamily="34" charset="0"/>
              </a:rPr>
              <a:t> </a:t>
            </a:r>
            <a:r>
              <a:rPr lang="en-US" sz="1600" i="1" dirty="0" smtClean="0">
                <a:cs typeface="Arial" pitchFamily="34" charset="0"/>
              </a:rPr>
              <a:t>et al. </a:t>
            </a:r>
            <a:r>
              <a:rPr lang="en-US" sz="1600" dirty="0" smtClean="0">
                <a:cs typeface="Arial" pitchFamily="34" charset="0"/>
              </a:rPr>
              <a:t>“Radiation-hardness studies of high OH content quartz </a:t>
            </a:r>
            <a:r>
              <a:rPr lang="en-US" sz="1600" dirty="0" err="1" smtClean="0">
                <a:cs typeface="Arial" pitchFamily="34" charset="0"/>
              </a:rPr>
              <a:t>fibres</a:t>
            </a:r>
            <a:r>
              <a:rPr lang="en-US" sz="1600" dirty="0" smtClean="0">
                <a:cs typeface="Arial" pitchFamily="34" charset="0"/>
              </a:rPr>
              <a:t> irradiated with 500 </a:t>
            </a:r>
            <a:r>
              <a:rPr lang="en-US" sz="1600" dirty="0" err="1" smtClean="0">
                <a:cs typeface="Arial" pitchFamily="34" charset="0"/>
              </a:rPr>
              <a:t>MeV</a:t>
            </a:r>
            <a:r>
              <a:rPr lang="en-US" sz="1600" dirty="0" smtClean="0">
                <a:cs typeface="Arial" pitchFamily="34" charset="0"/>
              </a:rPr>
              <a:t> electrons” </a:t>
            </a:r>
            <a:r>
              <a:rPr lang="en-US" sz="1600" b="1" dirty="0" err="1" smtClean="0">
                <a:cs typeface="Arial" pitchFamily="34" charset="0"/>
              </a:rPr>
              <a:t>Nucl</a:t>
            </a:r>
            <a:r>
              <a:rPr lang="en-US" sz="1600" b="1" dirty="0" smtClean="0">
                <a:cs typeface="Arial" pitchFamily="34" charset="0"/>
              </a:rPr>
              <a:t>. Instr. Meth. A 490 (2002) 444-455</a:t>
            </a:r>
            <a:endParaRPr lang="en-US" sz="1600" b="1" i="1" u="sng" dirty="0" smtClean="0">
              <a:cs typeface="Arial" pitchFamily="34" charset="0"/>
            </a:endParaRPr>
          </a:p>
          <a:p>
            <a:pPr lvl="1">
              <a:buNone/>
            </a:pPr>
            <a:endParaRPr lang="en-US" sz="1600" i="1" u="sng" dirty="0" smtClean="0">
              <a:cs typeface="Arial" pitchFamily="34" charset="0"/>
            </a:endParaRPr>
          </a:p>
          <a:p>
            <a:pPr lvl="1">
              <a:buNone/>
            </a:pPr>
            <a:endParaRPr lang="en-US" sz="1600" i="1" u="sng" dirty="0" smtClean="0">
              <a:cs typeface="Arial" pitchFamily="34" charset="0"/>
            </a:endParaRPr>
          </a:p>
          <a:p>
            <a:pPr lvl="1">
              <a:buNone/>
            </a:pPr>
            <a:r>
              <a:rPr lang="en-US" sz="1600" i="1" u="sng" dirty="0" smtClean="0">
                <a:cs typeface="Arial" pitchFamily="34" charset="0"/>
              </a:rPr>
              <a:t>Proton Irradiation Tests:</a:t>
            </a:r>
            <a:endParaRPr lang="en-GB" sz="1600" dirty="0" smtClean="0">
              <a:cs typeface="Arial" pitchFamily="34" charset="0"/>
            </a:endParaRPr>
          </a:p>
          <a:p>
            <a:pPr lvl="1">
              <a:buNone/>
            </a:pPr>
            <a:r>
              <a:rPr lang="en-GB" sz="1600" dirty="0" err="1" smtClean="0">
                <a:cs typeface="Arial" pitchFamily="34" charset="0"/>
              </a:rPr>
              <a:t>Cankocak</a:t>
            </a:r>
            <a:r>
              <a:rPr lang="en-GB" sz="1600" i="1" dirty="0" smtClean="0">
                <a:cs typeface="Arial" pitchFamily="34" charset="0"/>
              </a:rPr>
              <a:t> et al. </a:t>
            </a:r>
            <a:r>
              <a:rPr lang="en-GB" sz="1600" dirty="0" smtClean="0">
                <a:cs typeface="Arial" pitchFamily="34" charset="0"/>
              </a:rPr>
              <a:t>“Radiation-hardness measurements </a:t>
            </a:r>
          </a:p>
          <a:p>
            <a:pPr lvl="1">
              <a:buNone/>
            </a:pPr>
            <a:r>
              <a:rPr lang="en-GB" sz="1600" dirty="0" smtClean="0">
                <a:cs typeface="Arial" pitchFamily="34" charset="0"/>
              </a:rPr>
              <a:t>of high OH content quartz fibres irradiated with </a:t>
            </a:r>
          </a:p>
          <a:p>
            <a:pPr lvl="1">
              <a:buNone/>
            </a:pPr>
            <a:r>
              <a:rPr lang="en-GB" sz="1600" dirty="0" smtClean="0">
                <a:cs typeface="Arial" pitchFamily="34" charset="0"/>
              </a:rPr>
              <a:t>24 </a:t>
            </a:r>
            <a:r>
              <a:rPr lang="en-GB" sz="1600" dirty="0" err="1" smtClean="0">
                <a:cs typeface="Arial" pitchFamily="34" charset="0"/>
              </a:rPr>
              <a:t>GeV</a:t>
            </a:r>
            <a:r>
              <a:rPr lang="en-GB" sz="1600" dirty="0" smtClean="0">
                <a:cs typeface="Arial" pitchFamily="34" charset="0"/>
              </a:rPr>
              <a:t> protons up to 1.25 Grad“ </a:t>
            </a:r>
          </a:p>
          <a:p>
            <a:pPr lvl="1">
              <a:buNone/>
            </a:pPr>
            <a:r>
              <a:rPr lang="en-GB" sz="1600" b="1" dirty="0" err="1" smtClean="0">
                <a:cs typeface="Arial" pitchFamily="34" charset="0"/>
              </a:rPr>
              <a:t>Nucl</a:t>
            </a:r>
            <a:r>
              <a:rPr lang="en-GB" sz="1600" b="1" dirty="0" smtClean="0">
                <a:cs typeface="Arial" pitchFamily="34" charset="0"/>
              </a:rPr>
              <a:t>. Instr. and Meth.  A 585 (2008) 20–27</a:t>
            </a:r>
          </a:p>
          <a:p>
            <a:pPr lvl="1">
              <a:buNone/>
            </a:pPr>
            <a:endParaRPr lang="en-GB" sz="1600" dirty="0" smtClean="0">
              <a:cs typeface="Arial" pitchFamily="34" charset="0"/>
            </a:endParaRPr>
          </a:p>
          <a:p>
            <a:pPr lvl="1">
              <a:buNone/>
            </a:pPr>
            <a:endParaRPr lang="en-GB" sz="1600" dirty="0" smtClean="0">
              <a:cs typeface="Arial" pitchFamily="34" charset="0"/>
            </a:endParaRPr>
          </a:p>
          <a:p>
            <a:pPr lvl="1">
              <a:buNone/>
            </a:pPr>
            <a:r>
              <a:rPr lang="en-US" sz="1600" i="1" u="sng" dirty="0" smtClean="0">
                <a:cs typeface="Arial" pitchFamily="34" charset="0"/>
              </a:rPr>
              <a:t>Neutron and Gamma Irradiation Tests:</a:t>
            </a:r>
            <a:endParaRPr lang="en-GB" sz="1600" dirty="0" smtClean="0">
              <a:cs typeface="Arial" pitchFamily="34" charset="0"/>
            </a:endParaRPr>
          </a:p>
          <a:p>
            <a:pPr lvl="1">
              <a:buNone/>
            </a:pPr>
            <a:r>
              <a:rPr lang="en-GB" sz="1600" dirty="0" smtClean="0">
                <a:cs typeface="Arial" pitchFamily="34" charset="0"/>
              </a:rPr>
              <a:t>U. </a:t>
            </a:r>
            <a:r>
              <a:rPr lang="en-GB" sz="1600" dirty="0" err="1" smtClean="0">
                <a:cs typeface="Arial" pitchFamily="34" charset="0"/>
              </a:rPr>
              <a:t>Akgun</a:t>
            </a:r>
            <a:r>
              <a:rPr lang="en-GB" sz="1600" dirty="0" smtClean="0">
                <a:cs typeface="Arial" pitchFamily="34" charset="0"/>
              </a:rPr>
              <a:t> </a:t>
            </a:r>
            <a:r>
              <a:rPr lang="en-GB" sz="1600" i="1" dirty="0" smtClean="0">
                <a:cs typeface="Arial" pitchFamily="34" charset="0"/>
              </a:rPr>
              <a:t>et al. </a:t>
            </a:r>
            <a:r>
              <a:rPr lang="en-GB" sz="1600" dirty="0" smtClean="0">
                <a:cs typeface="Arial" pitchFamily="34" charset="0"/>
              </a:rPr>
              <a:t>“</a:t>
            </a:r>
            <a:r>
              <a:rPr lang="en-US" sz="1600" dirty="0" smtClean="0">
                <a:cs typeface="Arial" pitchFamily="34" charset="0"/>
              </a:rPr>
              <a:t>Radiation Damage in Quartz Fibers </a:t>
            </a:r>
          </a:p>
          <a:p>
            <a:pPr lvl="1">
              <a:buNone/>
            </a:pPr>
            <a:r>
              <a:rPr lang="en-US" sz="1600" dirty="0" smtClean="0">
                <a:cs typeface="Arial" pitchFamily="34" charset="0"/>
              </a:rPr>
              <a:t>Exposed to Energetic Neutrons”, </a:t>
            </a:r>
            <a:r>
              <a:rPr lang="en-US" sz="1600" b="1" dirty="0" smtClean="0">
                <a:cs typeface="Arial" pitchFamily="34" charset="0"/>
              </a:rPr>
              <a:t>in preparation</a:t>
            </a:r>
          </a:p>
          <a:p>
            <a:pPr lvl="1">
              <a:buNone/>
            </a:pPr>
            <a:endParaRPr lang="en-US" sz="1600" b="1" dirty="0"/>
          </a:p>
        </p:txBody>
      </p:sp>
      <p:sp>
        <p:nvSpPr>
          <p:cNvPr id="5" name="Slide Number Placeholder 4"/>
          <p:cNvSpPr>
            <a:spLocks noGrp="1"/>
          </p:cNvSpPr>
          <p:nvPr>
            <p:ph type="sldNum" sz="quarter" idx="12"/>
          </p:nvPr>
        </p:nvSpPr>
        <p:spPr/>
        <p:txBody>
          <a:bodyPr/>
          <a:lstStyle/>
          <a:p>
            <a:pPr>
              <a:defRPr/>
            </a:pPr>
            <a:fld id="{9DC8ED19-FABA-4244-A232-2F0B87441A35}" type="slidenum">
              <a:rPr lang="en-US" smtClean="0"/>
              <a:pPr>
                <a:defRPr/>
              </a:pPr>
              <a:t>5</a:t>
            </a:fld>
            <a:endParaRPr lang="en-US" dirty="0"/>
          </a:p>
        </p:txBody>
      </p:sp>
      <p:pic>
        <p:nvPicPr>
          <p:cNvPr id="7" name="Picture 5"/>
          <p:cNvPicPr>
            <a:picLocks noChangeAspect="1" noChangeArrowheads="1"/>
          </p:cNvPicPr>
          <p:nvPr/>
        </p:nvPicPr>
        <p:blipFill>
          <a:blip r:embed="rId2" cstate="print"/>
          <a:srcRect/>
          <a:stretch>
            <a:fillRect/>
          </a:stretch>
        </p:blipFill>
        <p:spPr bwMode="auto">
          <a:xfrm>
            <a:off x="5029200" y="2819400"/>
            <a:ext cx="3735414" cy="3611563"/>
          </a:xfrm>
          <a:prstGeom prst="rect">
            <a:avLst/>
          </a:prstGeom>
          <a:blipFill dpi="0" rotWithShape="0">
            <a:blip cstate="print"/>
            <a:srcRect/>
            <a:stretch>
              <a:fillRect/>
            </a:stretch>
          </a:blip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a:spLocks noGrp="1"/>
          </p:cNvSpPr>
          <p:nvPr>
            <p:ph type="sldNum" sz="quarter" idx="11"/>
          </p:nvPr>
        </p:nvSpPr>
        <p:spPr/>
        <p:txBody>
          <a:bodyPr/>
          <a:lstStyle/>
          <a:p>
            <a:fld id="{A84C8B1A-10B7-42B6-9A86-0CA9FD6352D4}" type="slidenum">
              <a:rPr lang="en-US"/>
              <a:pPr/>
              <a:t>6</a:t>
            </a:fld>
            <a:endParaRPr lang="en-US"/>
          </a:p>
        </p:txBody>
      </p:sp>
      <p:sp>
        <p:nvSpPr>
          <p:cNvPr id="645122" name="Rectangle 2"/>
          <p:cNvSpPr>
            <a:spLocks noGrp="1" noChangeArrowheads="1"/>
          </p:cNvSpPr>
          <p:nvPr>
            <p:ph type="title"/>
          </p:nvPr>
        </p:nvSpPr>
        <p:spPr/>
        <p:txBody>
          <a:bodyPr/>
          <a:lstStyle/>
          <a:p>
            <a:r>
              <a:rPr lang="en-US" sz="3600" dirty="0" smtClean="0"/>
              <a:t>Cherenkov </a:t>
            </a:r>
            <a:r>
              <a:rPr lang="en-US" sz="3600" dirty="0"/>
              <a:t>Light Collection in Quartz</a:t>
            </a:r>
          </a:p>
        </p:txBody>
      </p:sp>
      <p:sp>
        <p:nvSpPr>
          <p:cNvPr id="645123" name="Rectangle 3"/>
          <p:cNvSpPr>
            <a:spLocks noGrp="1" noChangeArrowheads="1"/>
          </p:cNvSpPr>
          <p:nvPr>
            <p:ph type="body" idx="1"/>
          </p:nvPr>
        </p:nvSpPr>
        <p:spPr>
          <a:xfrm>
            <a:off x="228600" y="1295400"/>
            <a:ext cx="8458200" cy="4525963"/>
          </a:xfrm>
        </p:spPr>
        <p:txBody>
          <a:bodyPr/>
          <a:lstStyle/>
          <a:p>
            <a:pPr>
              <a:lnSpc>
                <a:spcPct val="80000"/>
              </a:lnSpc>
            </a:pPr>
            <a:r>
              <a:rPr lang="en-US" sz="2000" dirty="0" smtClean="0"/>
              <a:t>Good </a:t>
            </a:r>
            <a:r>
              <a:rPr lang="en-US" sz="2000" dirty="0"/>
              <a:t>: Quartz is radiation hard.</a:t>
            </a:r>
          </a:p>
          <a:p>
            <a:pPr>
              <a:lnSpc>
                <a:spcPct val="80000"/>
              </a:lnSpc>
            </a:pPr>
            <a:r>
              <a:rPr lang="en-US" sz="2000" dirty="0"/>
              <a:t>Bad : We have to collect </a:t>
            </a:r>
            <a:r>
              <a:rPr lang="en-US" sz="2000" dirty="0" err="1"/>
              <a:t>cerenkov</a:t>
            </a:r>
            <a:r>
              <a:rPr lang="en-US" sz="2000" dirty="0"/>
              <a:t> photons. Very little light !! At fixed angle. </a:t>
            </a:r>
          </a:p>
          <a:p>
            <a:pPr>
              <a:lnSpc>
                <a:spcPct val="80000"/>
              </a:lnSpc>
            </a:pPr>
            <a:r>
              <a:rPr lang="en-US" sz="2000" dirty="0"/>
              <a:t>Strategy: Go deep in UV to collect Cerenkov photons.</a:t>
            </a:r>
          </a:p>
          <a:p>
            <a:pPr>
              <a:lnSpc>
                <a:spcPct val="80000"/>
              </a:lnSpc>
            </a:pPr>
            <a:r>
              <a:rPr lang="en-US" sz="2000" dirty="0"/>
              <a:t>We did R&amp;D studies on </a:t>
            </a:r>
          </a:p>
          <a:p>
            <a:pPr lvl="1">
              <a:lnSpc>
                <a:spcPct val="80000"/>
              </a:lnSpc>
            </a:pPr>
            <a:r>
              <a:rPr lang="en-US" sz="2000" dirty="0"/>
              <a:t>WLS fiber geometry</a:t>
            </a:r>
          </a:p>
          <a:p>
            <a:pPr lvl="2">
              <a:lnSpc>
                <a:spcPct val="80000"/>
              </a:lnSpc>
            </a:pPr>
            <a:r>
              <a:rPr lang="en-US" sz="2000" dirty="0"/>
              <a:t>Cerenkov light collection, uniformity, and efficiency</a:t>
            </a:r>
          </a:p>
          <a:p>
            <a:pPr lvl="1">
              <a:lnSpc>
                <a:spcPct val="80000"/>
              </a:lnSpc>
            </a:pPr>
            <a:r>
              <a:rPr lang="en-US" sz="2000" dirty="0"/>
              <a:t>Wrapping material reflectivity tests, Aluminum, </a:t>
            </a:r>
            <a:r>
              <a:rPr lang="en-US" sz="2000" dirty="0" err="1"/>
              <a:t>Tyvek</a:t>
            </a:r>
            <a:r>
              <a:rPr lang="en-US" sz="2000" dirty="0"/>
              <a:t>, HEM, Mylar.</a:t>
            </a:r>
          </a:p>
          <a:p>
            <a:pPr lvl="1">
              <a:lnSpc>
                <a:spcPct val="80000"/>
              </a:lnSpc>
              <a:buFontTx/>
              <a:buNone/>
            </a:pPr>
            <a:endParaRPr lang="en-US" sz="2000" dirty="0"/>
          </a:p>
          <a:p>
            <a:pPr lvl="1">
              <a:lnSpc>
                <a:spcPct val="80000"/>
              </a:lnSpc>
              <a:buFontTx/>
              <a:buChar char="-"/>
            </a:pPr>
            <a:endParaRPr lang="en-US" sz="2000" dirty="0"/>
          </a:p>
        </p:txBody>
      </p:sp>
      <p:pic>
        <p:nvPicPr>
          <p:cNvPr id="645124" name="Picture 4"/>
          <p:cNvPicPr>
            <a:picLocks noChangeAspect="1" noChangeArrowheads="1"/>
          </p:cNvPicPr>
          <p:nvPr/>
        </p:nvPicPr>
        <p:blipFill>
          <a:blip r:embed="rId2" cstate="print"/>
          <a:srcRect/>
          <a:stretch>
            <a:fillRect/>
          </a:stretch>
        </p:blipFill>
        <p:spPr bwMode="auto">
          <a:xfrm>
            <a:off x="2514600" y="4114800"/>
            <a:ext cx="1905000" cy="1828800"/>
          </a:xfrm>
          <a:prstGeom prst="rect">
            <a:avLst/>
          </a:prstGeom>
          <a:noFill/>
          <a:ln w="9525">
            <a:noFill/>
            <a:miter lim="800000"/>
            <a:headEnd/>
            <a:tailEnd/>
          </a:ln>
        </p:spPr>
      </p:pic>
      <p:pic>
        <p:nvPicPr>
          <p:cNvPr id="645125" name="Picture 5"/>
          <p:cNvPicPr>
            <a:picLocks noChangeAspect="1" noChangeArrowheads="1"/>
          </p:cNvPicPr>
          <p:nvPr/>
        </p:nvPicPr>
        <p:blipFill>
          <a:blip r:embed="rId3" cstate="print"/>
          <a:srcRect/>
          <a:stretch>
            <a:fillRect/>
          </a:stretch>
        </p:blipFill>
        <p:spPr bwMode="auto">
          <a:xfrm>
            <a:off x="152400" y="4114800"/>
            <a:ext cx="1981200" cy="1831975"/>
          </a:xfrm>
          <a:prstGeom prst="rect">
            <a:avLst/>
          </a:prstGeom>
          <a:noFill/>
          <a:ln w="9525">
            <a:noFill/>
            <a:miter lim="800000"/>
            <a:headEnd/>
            <a:tailEnd/>
          </a:ln>
        </p:spPr>
      </p:pic>
      <p:pic>
        <p:nvPicPr>
          <p:cNvPr id="645126" name="Picture 6"/>
          <p:cNvPicPr>
            <a:picLocks noChangeAspect="1" noChangeArrowheads="1"/>
          </p:cNvPicPr>
          <p:nvPr/>
        </p:nvPicPr>
        <p:blipFill>
          <a:blip r:embed="rId4" cstate="print"/>
          <a:srcRect/>
          <a:stretch>
            <a:fillRect/>
          </a:stretch>
        </p:blipFill>
        <p:spPr bwMode="auto">
          <a:xfrm>
            <a:off x="6983413" y="4114800"/>
            <a:ext cx="1703387" cy="1828800"/>
          </a:xfrm>
          <a:prstGeom prst="rect">
            <a:avLst/>
          </a:prstGeom>
          <a:blipFill dpi="0" rotWithShape="0">
            <a:blip cstate="print"/>
            <a:srcRect/>
            <a:stretch>
              <a:fillRect/>
            </a:stretch>
          </a:blipFill>
          <a:ln w="9525">
            <a:noFill/>
            <a:miter lim="800000"/>
            <a:headEnd/>
            <a:tailEnd/>
          </a:ln>
        </p:spPr>
      </p:pic>
      <p:pic>
        <p:nvPicPr>
          <p:cNvPr id="645127" name="Picture 7" descr="ScreenShot008"/>
          <p:cNvPicPr>
            <a:picLocks noChangeAspect="1" noChangeArrowheads="1"/>
          </p:cNvPicPr>
          <p:nvPr/>
        </p:nvPicPr>
        <p:blipFill>
          <a:blip r:embed="rId5" cstate="print"/>
          <a:srcRect/>
          <a:stretch>
            <a:fillRect/>
          </a:stretch>
        </p:blipFill>
        <p:spPr bwMode="auto">
          <a:xfrm>
            <a:off x="4800600" y="4114800"/>
            <a:ext cx="1828800" cy="18288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4" name="Rectangle 4"/>
          <p:cNvSpPr>
            <a:spLocks noGrp="1" noChangeArrowheads="1"/>
          </p:cNvSpPr>
          <p:nvPr>
            <p:ph type="title"/>
          </p:nvPr>
        </p:nvSpPr>
        <p:spPr/>
        <p:txBody>
          <a:bodyPr/>
          <a:lstStyle/>
          <a:p>
            <a:r>
              <a:rPr lang="en-US" dirty="0" smtClean="0"/>
              <a:t>WLS Fibers in Quartz</a:t>
            </a:r>
            <a:endParaRPr lang="en-US" dirty="0"/>
          </a:p>
        </p:txBody>
      </p:sp>
      <p:sp>
        <p:nvSpPr>
          <p:cNvPr id="317446" name="Rectangle 6"/>
          <p:cNvSpPr>
            <a:spLocks noGrp="1" noChangeArrowheads="1"/>
          </p:cNvSpPr>
          <p:nvPr>
            <p:ph idx="1"/>
          </p:nvPr>
        </p:nvSpPr>
        <p:spPr>
          <a:xfrm>
            <a:off x="228600" y="1143000"/>
            <a:ext cx="8763000" cy="4525963"/>
          </a:xfrm>
        </p:spPr>
        <p:txBody>
          <a:bodyPr/>
          <a:lstStyle/>
          <a:p>
            <a:pPr marL="609600" indent="-609600" algn="ctr">
              <a:buNone/>
            </a:pPr>
            <a:r>
              <a:rPr lang="en-US" sz="2800" dirty="0" smtClean="0">
                <a:solidFill>
                  <a:srgbClr val="FF0000"/>
                </a:solidFill>
              </a:rPr>
              <a:t>We showed that Cherenkov light collection inside the quartz is feasible with UV absorbing WLS fibers.</a:t>
            </a:r>
            <a:endParaRPr lang="en-US" sz="1800" b="1" dirty="0" smtClean="0">
              <a:solidFill>
                <a:schemeClr val="tx1"/>
              </a:solidFill>
            </a:endParaRPr>
          </a:p>
          <a:p>
            <a:pPr marL="609600" indent="-609600" algn="just">
              <a:buNone/>
            </a:pPr>
            <a:r>
              <a:rPr lang="en-US" sz="1600" dirty="0" smtClean="0">
                <a:solidFill>
                  <a:schemeClr val="tx1"/>
                </a:solidFill>
              </a:rPr>
              <a:t>F. </a:t>
            </a:r>
            <a:r>
              <a:rPr lang="en-US" sz="1600" dirty="0" err="1" smtClean="0">
                <a:solidFill>
                  <a:schemeClr val="tx1"/>
                </a:solidFill>
              </a:rPr>
              <a:t>Duru</a:t>
            </a:r>
            <a:r>
              <a:rPr lang="en-US" sz="1600" dirty="0" smtClean="0">
                <a:solidFill>
                  <a:schemeClr val="tx1"/>
                </a:solidFill>
              </a:rPr>
              <a:t> </a:t>
            </a:r>
            <a:r>
              <a:rPr lang="en-US" sz="1600" i="1" dirty="0" smtClean="0"/>
              <a:t>e</a:t>
            </a:r>
            <a:r>
              <a:rPr lang="en-US" sz="1600" i="1" dirty="0" smtClean="0">
                <a:solidFill>
                  <a:schemeClr val="tx1"/>
                </a:solidFill>
              </a:rPr>
              <a:t>t al.</a:t>
            </a:r>
            <a:r>
              <a:rPr lang="en-US" sz="1600" dirty="0" smtClean="0">
                <a:solidFill>
                  <a:schemeClr val="tx1"/>
                </a:solidFill>
              </a:rPr>
              <a:t> “CMS </a:t>
            </a:r>
            <a:r>
              <a:rPr lang="en-US" sz="1600" dirty="0" err="1" smtClean="0">
                <a:solidFill>
                  <a:schemeClr val="tx1"/>
                </a:solidFill>
              </a:rPr>
              <a:t>Hadronic</a:t>
            </a:r>
            <a:r>
              <a:rPr lang="en-US" sz="1600" dirty="0" smtClean="0">
                <a:solidFill>
                  <a:schemeClr val="tx1"/>
                </a:solidFill>
              </a:rPr>
              <a:t> </a:t>
            </a:r>
            <a:r>
              <a:rPr lang="en-US" sz="1600" dirty="0" err="1" smtClean="0">
                <a:solidFill>
                  <a:schemeClr val="tx1"/>
                </a:solidFill>
              </a:rPr>
              <a:t>EndCap</a:t>
            </a:r>
            <a:r>
              <a:rPr lang="en-US" sz="1600" dirty="0" smtClean="0">
                <a:solidFill>
                  <a:schemeClr val="tx1"/>
                </a:solidFill>
              </a:rPr>
              <a:t> Calorimeter Upgrade Studies for SLHC - Cerenkov Light</a:t>
            </a:r>
          </a:p>
          <a:p>
            <a:pPr marL="609600" indent="-609600" algn="just">
              <a:buNone/>
            </a:pPr>
            <a:r>
              <a:rPr lang="en-US" sz="1600" dirty="0" smtClean="0">
                <a:solidFill>
                  <a:schemeClr val="tx1"/>
                </a:solidFill>
              </a:rPr>
              <a:t>Collection from Quartz Plates” , </a:t>
            </a:r>
            <a:r>
              <a:rPr lang="en-US" sz="1600" dirty="0" smtClean="0"/>
              <a:t> </a:t>
            </a:r>
            <a:r>
              <a:rPr lang="en-US" sz="1600" b="1" dirty="0" smtClean="0">
                <a:solidFill>
                  <a:schemeClr val="tx1"/>
                </a:solidFill>
              </a:rPr>
              <a:t>IEEE Transactions on Nuclear Science, </a:t>
            </a:r>
            <a:r>
              <a:rPr lang="en-US" sz="1600" b="1" dirty="0" err="1" smtClean="0">
                <a:solidFill>
                  <a:schemeClr val="tx1"/>
                </a:solidFill>
              </a:rPr>
              <a:t>Vol</a:t>
            </a:r>
            <a:r>
              <a:rPr lang="en-US" sz="1600" b="1" dirty="0" smtClean="0">
                <a:solidFill>
                  <a:schemeClr val="tx1"/>
                </a:solidFill>
              </a:rPr>
              <a:t> 55, Issue 2, 734-740, 2008.</a:t>
            </a:r>
          </a:p>
          <a:p>
            <a:pPr marL="609600" indent="-609600" algn="just"/>
            <a:endParaRPr lang="en-US" sz="1800" dirty="0">
              <a:solidFill>
                <a:schemeClr val="tx1"/>
              </a:solidFill>
            </a:endParaRPr>
          </a:p>
          <a:p>
            <a:pPr marL="609600" indent="-609600" algn="just">
              <a:buFontTx/>
              <a:buAutoNum type="arabicPeriod"/>
            </a:pPr>
            <a:endParaRPr lang="en-US" sz="2800" dirty="0">
              <a:solidFill>
                <a:schemeClr val="tx1"/>
              </a:solidFill>
            </a:endParaRPr>
          </a:p>
          <a:p>
            <a:pPr marL="609600" indent="-609600" algn="just">
              <a:buFontTx/>
              <a:buAutoNum type="arabicPeriod"/>
            </a:pPr>
            <a:endParaRPr lang="en-US" sz="2800" dirty="0">
              <a:solidFill>
                <a:schemeClr val="tx1"/>
              </a:solidFill>
            </a:endParaRPr>
          </a:p>
        </p:txBody>
      </p:sp>
      <p:sp>
        <p:nvSpPr>
          <p:cNvPr id="4" name="Slide Number Placeholder 3"/>
          <p:cNvSpPr>
            <a:spLocks noGrp="1"/>
          </p:cNvSpPr>
          <p:nvPr>
            <p:ph type="sldNum" sz="quarter" idx="12"/>
          </p:nvPr>
        </p:nvSpPr>
        <p:spPr/>
        <p:txBody>
          <a:bodyPr/>
          <a:lstStyle/>
          <a:p>
            <a:pPr>
              <a:defRPr/>
            </a:pPr>
            <a:fld id="{B4CF86E7-9FEC-4354-A93B-F0A5102EB6B8}" type="slidenum">
              <a:rPr lang="en-US" smtClean="0"/>
              <a:pPr>
                <a:defRPr/>
              </a:pPr>
              <a:t>7</a:t>
            </a:fld>
            <a:endParaRPr lang="en-US" dirty="0"/>
          </a:p>
        </p:txBody>
      </p:sp>
      <p:pic>
        <p:nvPicPr>
          <p:cNvPr id="6" name="Picture 4" descr="firdik 173"/>
          <p:cNvPicPr>
            <a:picLocks noChangeAspect="1" noChangeArrowheads="1"/>
          </p:cNvPicPr>
          <p:nvPr/>
        </p:nvPicPr>
        <p:blipFill>
          <a:blip r:embed="rId2" cstate="print"/>
          <a:srcRect l="18079" t="38983" r="23164" b="10169"/>
          <a:stretch>
            <a:fillRect/>
          </a:stretch>
        </p:blipFill>
        <p:spPr>
          <a:xfrm>
            <a:off x="1463040" y="3124200"/>
            <a:ext cx="2727960" cy="3147646"/>
          </a:xfrm>
          <a:prstGeom prst="rect">
            <a:avLst/>
          </a:prstGeom>
          <a:noFill/>
          <a:ln/>
        </p:spPr>
      </p:pic>
      <p:pic>
        <p:nvPicPr>
          <p:cNvPr id="8" name="Picture 5"/>
          <p:cNvPicPr>
            <a:picLocks noChangeAspect="1" noChangeArrowheads="1"/>
          </p:cNvPicPr>
          <p:nvPr/>
        </p:nvPicPr>
        <p:blipFill>
          <a:blip r:embed="rId3" cstate="print"/>
          <a:srcRect l="2041" t="6312" r="8163" b="5322"/>
          <a:stretch>
            <a:fillRect/>
          </a:stretch>
        </p:blipFill>
        <p:spPr bwMode="auto">
          <a:xfrm>
            <a:off x="4800600" y="3127664"/>
            <a:ext cx="3429000" cy="3273136"/>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Quartz_Hadronic_Resolution"/>
          <p:cNvPicPr>
            <a:picLocks noChangeAspect="1" noChangeArrowheads="1"/>
          </p:cNvPicPr>
          <p:nvPr/>
        </p:nvPicPr>
        <p:blipFill>
          <a:blip r:embed="rId2" cstate="print"/>
          <a:srcRect t="7433" r="8333"/>
          <a:stretch>
            <a:fillRect/>
          </a:stretch>
        </p:blipFill>
        <p:spPr bwMode="auto">
          <a:xfrm>
            <a:off x="152400" y="3276600"/>
            <a:ext cx="4648200" cy="3157383"/>
          </a:xfrm>
          <a:prstGeom prst="rect">
            <a:avLst/>
          </a:prstGeom>
          <a:noFill/>
          <a:ln w="9525">
            <a:noFill/>
            <a:miter lim="800000"/>
            <a:headEnd/>
            <a:tailEnd/>
          </a:ln>
        </p:spPr>
      </p:pic>
      <p:sp>
        <p:nvSpPr>
          <p:cNvPr id="2" name="Title 1"/>
          <p:cNvSpPr>
            <a:spLocks noGrp="1"/>
          </p:cNvSpPr>
          <p:nvPr>
            <p:ph type="title"/>
          </p:nvPr>
        </p:nvSpPr>
        <p:spPr>
          <a:xfrm>
            <a:off x="457200" y="76200"/>
            <a:ext cx="8229600" cy="1143000"/>
          </a:xfrm>
        </p:spPr>
        <p:txBody>
          <a:bodyPr/>
          <a:lstStyle/>
          <a:p>
            <a:r>
              <a:rPr lang="en-US" dirty="0" smtClean="0"/>
              <a:t>QPCAL with WLS Fibers</a:t>
            </a:r>
            <a:endParaRPr lang="en-US" dirty="0"/>
          </a:p>
        </p:txBody>
      </p:sp>
      <p:sp>
        <p:nvSpPr>
          <p:cNvPr id="3" name="Content Placeholder 2"/>
          <p:cNvSpPr>
            <a:spLocks noGrp="1"/>
          </p:cNvSpPr>
          <p:nvPr>
            <p:ph idx="1"/>
          </p:nvPr>
        </p:nvSpPr>
        <p:spPr>
          <a:xfrm>
            <a:off x="457200" y="1219200"/>
            <a:ext cx="8229600" cy="4525963"/>
          </a:xfrm>
        </p:spPr>
        <p:txBody>
          <a:bodyPr/>
          <a:lstStyle/>
          <a:p>
            <a:pPr marL="609600" indent="-609600" algn="ctr">
              <a:buNone/>
            </a:pPr>
            <a:r>
              <a:rPr lang="en-US" sz="2800" dirty="0" smtClean="0">
                <a:solidFill>
                  <a:srgbClr val="FF0000"/>
                </a:solidFill>
              </a:rPr>
              <a:t>We built and tested “WLS Fiber Embedded Quartz Plate</a:t>
            </a:r>
          </a:p>
          <a:p>
            <a:pPr marL="609600" indent="-609600" algn="ctr">
              <a:buNone/>
            </a:pPr>
            <a:r>
              <a:rPr lang="en-US" sz="2800" dirty="0" smtClean="0">
                <a:solidFill>
                  <a:srgbClr val="FF0000"/>
                </a:solidFill>
              </a:rPr>
              <a:t>Calorimeter Prototype”</a:t>
            </a:r>
            <a:endParaRPr lang="en-US" sz="2800" dirty="0" smtClean="0"/>
          </a:p>
          <a:p>
            <a:pPr marL="609600" indent="-609600" algn="ctr">
              <a:buNone/>
            </a:pPr>
            <a:r>
              <a:rPr lang="en-US" sz="1800" dirty="0" smtClean="0"/>
              <a:t>U. </a:t>
            </a:r>
            <a:r>
              <a:rPr lang="en-US" sz="1800" dirty="0" err="1" smtClean="0"/>
              <a:t>Akgun</a:t>
            </a:r>
            <a:r>
              <a:rPr lang="en-US" sz="1800" dirty="0" smtClean="0"/>
              <a:t> </a:t>
            </a:r>
            <a:r>
              <a:rPr lang="en-US" sz="1800" i="1" dirty="0" smtClean="0"/>
              <a:t>et al., </a:t>
            </a:r>
            <a:r>
              <a:rPr lang="en-US" sz="1800" dirty="0" smtClean="0"/>
              <a:t>"Quartz Plate Calorimeter as SLHC Upgrade to CMS </a:t>
            </a:r>
            <a:r>
              <a:rPr lang="en-US" sz="1800" dirty="0" err="1" smtClean="0"/>
              <a:t>Hadronic</a:t>
            </a:r>
            <a:r>
              <a:rPr lang="en-US" sz="1800" dirty="0" smtClean="0"/>
              <a:t> </a:t>
            </a:r>
            <a:r>
              <a:rPr lang="en-US" sz="1800" dirty="0" err="1" smtClean="0"/>
              <a:t>Endcap</a:t>
            </a:r>
            <a:endParaRPr lang="en-US" sz="1800" dirty="0" smtClean="0"/>
          </a:p>
          <a:p>
            <a:pPr marL="609600" indent="-609600" algn="ctr">
              <a:buNone/>
            </a:pPr>
            <a:r>
              <a:rPr lang="en-US" sz="1800" dirty="0" smtClean="0"/>
              <a:t>Calorimeters", </a:t>
            </a:r>
            <a:r>
              <a:rPr lang="en-US" sz="1800" b="1" dirty="0" smtClean="0"/>
              <a:t>XIII International Conference on </a:t>
            </a:r>
            <a:r>
              <a:rPr lang="en-US" sz="1800" b="1" dirty="0" err="1" smtClean="0"/>
              <a:t>Calorimetry</a:t>
            </a:r>
            <a:r>
              <a:rPr lang="en-US" sz="1800" b="1" dirty="0" smtClean="0"/>
              <a:t> in High Energy Physics, </a:t>
            </a:r>
          </a:p>
          <a:p>
            <a:pPr marL="609600" indent="-609600" algn="ctr">
              <a:buNone/>
            </a:pPr>
            <a:r>
              <a:rPr lang="en-US" sz="1800" b="1" dirty="0" smtClean="0"/>
              <a:t>CALOR 2008, </a:t>
            </a:r>
            <a:r>
              <a:rPr lang="en-US" sz="1800" b="1" dirty="0" err="1" smtClean="0"/>
              <a:t>Pavio</a:t>
            </a:r>
            <a:r>
              <a:rPr lang="en-US" sz="1800" b="1" dirty="0" smtClean="0"/>
              <a:t>, Italy, May 2008,  J.Phys.Conf.Ser.160:012015, 2009</a:t>
            </a:r>
          </a:p>
          <a:p>
            <a:endParaRPr lang="en-US" sz="1800" dirty="0"/>
          </a:p>
        </p:txBody>
      </p:sp>
      <p:sp>
        <p:nvSpPr>
          <p:cNvPr id="4" name="Slide Number Placeholder 3"/>
          <p:cNvSpPr>
            <a:spLocks noGrp="1"/>
          </p:cNvSpPr>
          <p:nvPr>
            <p:ph type="sldNum" sz="quarter" idx="12"/>
          </p:nvPr>
        </p:nvSpPr>
        <p:spPr/>
        <p:txBody>
          <a:bodyPr/>
          <a:lstStyle/>
          <a:p>
            <a:pPr>
              <a:defRPr/>
            </a:pPr>
            <a:fld id="{9DC8ED19-FABA-4244-A232-2F0B87441A35}" type="slidenum">
              <a:rPr lang="en-US" smtClean="0"/>
              <a:pPr>
                <a:defRPr/>
              </a:pPr>
              <a:t>8</a:t>
            </a:fld>
            <a:endParaRPr lang="en-US"/>
          </a:p>
        </p:txBody>
      </p:sp>
      <p:pic>
        <p:nvPicPr>
          <p:cNvPr id="5" name="Picture 4" descr="EM_setup_0828"/>
          <p:cNvPicPr>
            <a:picLocks noChangeAspect="1" noChangeArrowheads="1"/>
          </p:cNvPicPr>
          <p:nvPr/>
        </p:nvPicPr>
        <p:blipFill>
          <a:blip r:embed="rId3" cstate="print"/>
          <a:srcRect l="20714" t="21729" r="23786" b="21775"/>
          <a:stretch>
            <a:fillRect/>
          </a:stretch>
        </p:blipFill>
        <p:spPr>
          <a:xfrm>
            <a:off x="4873869" y="3352800"/>
            <a:ext cx="3736731" cy="2775857"/>
          </a:xfrm>
          <a:prstGeom prst="rect">
            <a:avLst/>
          </a:prstGeom>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6" name="Rectangle 4"/>
          <p:cNvSpPr>
            <a:spLocks noGrp="1" noChangeArrowheads="1"/>
          </p:cNvSpPr>
          <p:nvPr>
            <p:ph type="title"/>
          </p:nvPr>
        </p:nvSpPr>
        <p:spPr>
          <a:xfrm>
            <a:off x="457200" y="0"/>
            <a:ext cx="8229600" cy="1143000"/>
          </a:xfrm>
        </p:spPr>
        <p:txBody>
          <a:bodyPr/>
          <a:lstStyle/>
          <a:p>
            <a:r>
              <a:rPr lang="en-US" sz="3600" dirty="0" smtClean="0"/>
              <a:t>Radiation Hard Wavelength Shifters</a:t>
            </a:r>
            <a:endParaRPr lang="en-US" sz="3600" dirty="0"/>
          </a:p>
        </p:txBody>
      </p:sp>
      <p:sp>
        <p:nvSpPr>
          <p:cNvPr id="320517" name="Rectangle 5"/>
          <p:cNvSpPr>
            <a:spLocks noGrp="1" noChangeArrowheads="1"/>
          </p:cNvSpPr>
          <p:nvPr>
            <p:ph idx="1"/>
          </p:nvPr>
        </p:nvSpPr>
        <p:spPr>
          <a:xfrm>
            <a:off x="0" y="990600"/>
            <a:ext cx="8686800" cy="5135563"/>
          </a:xfrm>
        </p:spPr>
        <p:txBody>
          <a:bodyPr/>
          <a:lstStyle/>
          <a:p>
            <a:pPr marL="533400" indent="-533400" algn="ctr">
              <a:lnSpc>
                <a:spcPct val="80000"/>
              </a:lnSpc>
              <a:buNone/>
            </a:pPr>
            <a:r>
              <a:rPr lang="en-US" sz="2400" dirty="0" smtClean="0">
                <a:solidFill>
                  <a:srgbClr val="FF0000"/>
                </a:solidFill>
              </a:rPr>
              <a:t>Since the WLS fibers are not radiation hard, we tried radiation hard light enhancement tools (</a:t>
            </a:r>
            <a:r>
              <a:rPr lang="en-US" sz="2400" dirty="0" err="1" smtClean="0">
                <a:solidFill>
                  <a:srgbClr val="FF0000"/>
                </a:solidFill>
              </a:rPr>
              <a:t>pTp</a:t>
            </a:r>
            <a:r>
              <a:rPr lang="en-US" sz="2400" dirty="0" smtClean="0">
                <a:solidFill>
                  <a:srgbClr val="FF0000"/>
                </a:solidFill>
              </a:rPr>
              <a:t>, and </a:t>
            </a:r>
            <a:r>
              <a:rPr lang="en-US" sz="2400" dirty="0" err="1" smtClean="0">
                <a:solidFill>
                  <a:srgbClr val="FF0000"/>
                </a:solidFill>
              </a:rPr>
              <a:t>ZnO</a:t>
            </a:r>
            <a:r>
              <a:rPr lang="en-US" sz="2400" dirty="0" smtClean="0">
                <a:solidFill>
                  <a:srgbClr val="FF0000"/>
                </a:solidFill>
              </a:rPr>
              <a:t>)  with quartz</a:t>
            </a:r>
            <a:r>
              <a:rPr lang="en-US" sz="2800" dirty="0" smtClean="0">
                <a:solidFill>
                  <a:srgbClr val="FF0000"/>
                </a:solidFill>
              </a:rPr>
              <a:t>.</a:t>
            </a:r>
          </a:p>
          <a:p>
            <a:pPr marL="533400" indent="-533400" algn="ctr">
              <a:lnSpc>
                <a:spcPct val="80000"/>
              </a:lnSpc>
              <a:buNone/>
            </a:pPr>
            <a:endParaRPr lang="en-US" sz="2000" dirty="0" smtClean="0"/>
          </a:p>
          <a:p>
            <a:pPr marL="990600" lvl="1" indent="-533400" algn="l">
              <a:lnSpc>
                <a:spcPct val="80000"/>
              </a:lnSpc>
              <a:buNone/>
            </a:pPr>
            <a:r>
              <a:rPr lang="en-US" sz="1800" b="1" dirty="0" smtClean="0">
                <a:solidFill>
                  <a:schemeClr val="tx1"/>
                </a:solidFill>
              </a:rPr>
              <a:t>U. </a:t>
            </a:r>
            <a:r>
              <a:rPr lang="en-US" sz="1800" b="1" dirty="0" err="1" smtClean="0">
                <a:solidFill>
                  <a:schemeClr val="tx1"/>
                </a:solidFill>
              </a:rPr>
              <a:t>Akgun</a:t>
            </a:r>
            <a:r>
              <a:rPr lang="en-US" sz="1800" b="1" dirty="0" smtClean="0">
                <a:solidFill>
                  <a:schemeClr val="tx1"/>
                </a:solidFill>
              </a:rPr>
              <a:t> </a:t>
            </a:r>
            <a:r>
              <a:rPr lang="en-US" sz="1800" b="1" i="1" dirty="0" smtClean="0">
                <a:solidFill>
                  <a:schemeClr val="tx1"/>
                </a:solidFill>
              </a:rPr>
              <a:t>et al.</a:t>
            </a:r>
            <a:r>
              <a:rPr lang="en-US" sz="1800" b="1" dirty="0" smtClean="0">
                <a:solidFill>
                  <a:schemeClr val="tx1"/>
                </a:solidFill>
              </a:rPr>
              <a:t>, </a:t>
            </a:r>
            <a:r>
              <a:rPr lang="en-US" sz="1800" dirty="0" smtClean="0">
                <a:solidFill>
                  <a:schemeClr val="tx1"/>
                </a:solidFill>
              </a:rPr>
              <a:t>"P-</a:t>
            </a:r>
            <a:r>
              <a:rPr lang="en-US" sz="1800" dirty="0" err="1" smtClean="0">
                <a:solidFill>
                  <a:schemeClr val="tx1"/>
                </a:solidFill>
              </a:rPr>
              <a:t>Terphenyl</a:t>
            </a:r>
            <a:r>
              <a:rPr lang="en-US" sz="1800" dirty="0" smtClean="0">
                <a:solidFill>
                  <a:schemeClr val="tx1"/>
                </a:solidFill>
              </a:rPr>
              <a:t> Deposited Quartz Plate Calorimeter Prototype",  IEEE</a:t>
            </a:r>
          </a:p>
          <a:p>
            <a:pPr marL="990600" lvl="1" indent="-533400" algn="l">
              <a:lnSpc>
                <a:spcPct val="80000"/>
              </a:lnSpc>
              <a:buNone/>
            </a:pPr>
            <a:r>
              <a:rPr lang="en-US" sz="1800" dirty="0" smtClean="0">
                <a:solidFill>
                  <a:schemeClr val="tx1"/>
                </a:solidFill>
              </a:rPr>
              <a:t>Nuclear Science Symposium Conference, Dresden, Germany, 19-25 October 2008 </a:t>
            </a:r>
            <a:br>
              <a:rPr lang="en-US" sz="1800" dirty="0" smtClean="0">
                <a:solidFill>
                  <a:schemeClr val="tx1"/>
                </a:solidFill>
              </a:rPr>
            </a:br>
            <a:endParaRPr lang="en-US" sz="1800" dirty="0">
              <a:solidFill>
                <a:schemeClr val="tx1"/>
              </a:solidFill>
            </a:endParaRPr>
          </a:p>
          <a:p>
            <a:pPr marL="533400" indent="-533400" algn="l">
              <a:lnSpc>
                <a:spcPct val="80000"/>
              </a:lnSpc>
              <a:buFont typeface="Wingdings" pitchFamily="2" charset="2"/>
              <a:buChar char="Ø"/>
            </a:pPr>
            <a:endParaRPr lang="en-US" sz="1400" dirty="0" smtClean="0">
              <a:solidFill>
                <a:schemeClr val="tx1"/>
              </a:solidFill>
              <a:cs typeface="Arial" pitchFamily="34" charset="0"/>
            </a:endParaRPr>
          </a:p>
          <a:p>
            <a:pPr marL="533400" indent="-533400" algn="l">
              <a:lnSpc>
                <a:spcPct val="80000"/>
              </a:lnSpc>
            </a:pPr>
            <a:endParaRPr lang="en-US" sz="2400" dirty="0" smtClean="0">
              <a:solidFill>
                <a:schemeClr val="tx1"/>
              </a:solidFill>
            </a:endParaRPr>
          </a:p>
          <a:p>
            <a:pPr marL="342900" indent="-342900" algn="l">
              <a:buFont typeface="+mj-lt"/>
              <a:buAutoNum type="arabicPeriod"/>
            </a:pPr>
            <a:endParaRPr lang="en-GB" sz="1800" dirty="0" smtClean="0">
              <a:solidFill>
                <a:schemeClr val="tx1"/>
              </a:solidFill>
              <a:cs typeface="Arial" pitchFamily="34" charset="0"/>
            </a:endParaRPr>
          </a:p>
          <a:p>
            <a:pPr marL="533400" indent="-533400" algn="l">
              <a:lnSpc>
                <a:spcPct val="80000"/>
              </a:lnSpc>
            </a:pPr>
            <a:endParaRPr lang="en-US" sz="2000" dirty="0">
              <a:solidFill>
                <a:schemeClr val="tx1"/>
              </a:solidFill>
            </a:endParaRPr>
          </a:p>
        </p:txBody>
      </p:sp>
      <p:sp>
        <p:nvSpPr>
          <p:cNvPr id="4" name="Slide Number Placeholder 3"/>
          <p:cNvSpPr>
            <a:spLocks noGrp="1"/>
          </p:cNvSpPr>
          <p:nvPr>
            <p:ph type="sldNum" sz="quarter" idx="12"/>
          </p:nvPr>
        </p:nvSpPr>
        <p:spPr/>
        <p:txBody>
          <a:bodyPr/>
          <a:lstStyle/>
          <a:p>
            <a:pPr>
              <a:defRPr/>
            </a:pPr>
            <a:fld id="{B4CF86E7-9FEC-4354-A93B-F0A5102EB6B8}" type="slidenum">
              <a:rPr lang="en-US" smtClean="0"/>
              <a:pPr>
                <a:defRPr/>
              </a:pPr>
              <a:t>9</a:t>
            </a:fld>
            <a:endParaRPr lang="en-US" dirty="0"/>
          </a:p>
        </p:txBody>
      </p:sp>
      <p:pic>
        <p:nvPicPr>
          <p:cNvPr id="1026" name="Picture 2"/>
          <p:cNvPicPr>
            <a:picLocks noChangeAspect="1" noChangeArrowheads="1"/>
          </p:cNvPicPr>
          <p:nvPr/>
        </p:nvPicPr>
        <p:blipFill>
          <a:blip r:embed="rId2" cstate="print"/>
          <a:srcRect l="44375" t="67064" r="12500" b="4386"/>
          <a:stretch>
            <a:fillRect/>
          </a:stretch>
        </p:blipFill>
        <p:spPr bwMode="auto">
          <a:xfrm>
            <a:off x="4495800" y="2667000"/>
            <a:ext cx="4038600" cy="38100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l="13750" t="67688" r="47705" b="5702"/>
          <a:stretch>
            <a:fillRect/>
          </a:stretch>
        </p:blipFill>
        <p:spPr bwMode="auto">
          <a:xfrm>
            <a:off x="228600" y="2590800"/>
            <a:ext cx="4038600" cy="3973116"/>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1800" b="0" i="1" u="none" strike="noStrike" cap="none" normalizeH="0" baseline="0" smtClean="0">
            <a:ln>
              <a:noFill/>
            </a:ln>
            <a:solidFill>
              <a:schemeClr val="hlink"/>
            </a:solidFill>
            <a:effectLst/>
            <a:latin typeface="Arial" charset="0"/>
            <a:cs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1800" b="0" i="1" u="none" strike="noStrike" cap="none" normalizeH="0" baseline="0" smtClean="0">
            <a:ln>
              <a:noFill/>
            </a:ln>
            <a:solidFill>
              <a:schemeClr val="hlink"/>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105</TotalTime>
  <Words>2027</Words>
  <Application>Microsoft Macintosh PowerPoint</Application>
  <PresentationFormat>On-screen Show (4:3)</PresentationFormat>
  <Paragraphs>210</Paragraphs>
  <Slides>29</Slides>
  <Notes>0</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29</vt:i4>
      </vt:variant>
    </vt:vector>
  </HeadingPairs>
  <TitlesOfParts>
    <vt:vector size="34" baseType="lpstr">
      <vt:lpstr>Office Theme</vt:lpstr>
      <vt:lpstr>Default Design</vt:lpstr>
      <vt:lpstr>1_Office Theme</vt:lpstr>
      <vt:lpstr>2_Office Theme</vt:lpstr>
      <vt:lpstr>Document</vt:lpstr>
      <vt:lpstr>CMS Hadronic Endcap Calorimeter Upgrade Studies by Yasar Onel  November 8, 2011, Fermilab CMS Upgrade Workshop</vt:lpstr>
      <vt:lpstr>Current Design: “Scintillators”</vt:lpstr>
      <vt:lpstr>FLUKA Simulations</vt:lpstr>
      <vt:lpstr>Outline</vt:lpstr>
      <vt:lpstr>Quartz Radiation Damage Studies</vt:lpstr>
      <vt:lpstr>Cherenkov Light Collection in Quartz</vt:lpstr>
      <vt:lpstr>WLS Fibers in Quartz</vt:lpstr>
      <vt:lpstr>QPCAL with WLS Fibers</vt:lpstr>
      <vt:lpstr>Radiation Hard Wavelength Shifters</vt:lpstr>
      <vt:lpstr>Covering Quartz Plates with pTp and ZnO</vt:lpstr>
      <vt:lpstr>QPCAL with pTp</vt:lpstr>
      <vt:lpstr>QPCAL with pTp – EM Mode</vt:lpstr>
      <vt:lpstr>New Readout Options </vt:lpstr>
      <vt:lpstr>Alternative Readout</vt:lpstr>
      <vt:lpstr>New Readout Options</vt:lpstr>
      <vt:lpstr>Microchannel PMT</vt:lpstr>
      <vt:lpstr>New Hamamatsu PMTs</vt:lpstr>
      <vt:lpstr>New Radiation Hard APD</vt:lpstr>
      <vt:lpstr>Radiation Hard WLS Fiber</vt:lpstr>
      <vt:lpstr>Radiation Hard WLS Fiber</vt:lpstr>
      <vt:lpstr>HE Upgrade Plans</vt:lpstr>
      <vt:lpstr>HF Upgrade Phase II  SLHC OPTION</vt:lpstr>
      <vt:lpstr>HF Upgrade Phase II  SLHC OPTION D</vt:lpstr>
      <vt:lpstr>  Forward Lepton-Photon System and Physics for CMS: </vt:lpstr>
      <vt:lpstr>PowerPoint Presentation</vt:lpstr>
      <vt:lpstr>Proposal (CMS Upgrade Proposal)</vt:lpstr>
      <vt:lpstr>Design</vt:lpstr>
      <vt:lpstr>CERN Test Beam</vt:lpstr>
      <vt:lpstr>CERN Test Beam</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 Calorimeter Upgrade Studies</dc:title>
  <dc:creator>uakgun</dc:creator>
  <cp:lastModifiedBy>Randal Ruchti</cp:lastModifiedBy>
  <cp:revision>8</cp:revision>
  <dcterms:created xsi:type="dcterms:W3CDTF">2011-11-07T21:03:25Z</dcterms:created>
  <dcterms:modified xsi:type="dcterms:W3CDTF">2011-11-07T04:27:36Z</dcterms:modified>
</cp:coreProperties>
</file>