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42" r:id="rId1"/>
  </p:sldMasterIdLst>
  <p:notesMasterIdLst>
    <p:notesMasterId r:id="rId51"/>
  </p:notesMasterIdLst>
  <p:handoutMasterIdLst>
    <p:handoutMasterId r:id="rId52"/>
  </p:handoutMasterIdLst>
  <p:sldIdLst>
    <p:sldId id="526" r:id="rId2"/>
    <p:sldId id="599" r:id="rId3"/>
    <p:sldId id="610" r:id="rId4"/>
    <p:sldId id="612" r:id="rId5"/>
    <p:sldId id="581" r:id="rId6"/>
    <p:sldId id="576" r:id="rId7"/>
    <p:sldId id="554" r:id="rId8"/>
    <p:sldId id="582" r:id="rId9"/>
    <p:sldId id="571" r:id="rId10"/>
    <p:sldId id="583" r:id="rId11"/>
    <p:sldId id="611" r:id="rId12"/>
    <p:sldId id="613" r:id="rId13"/>
    <p:sldId id="614" r:id="rId14"/>
    <p:sldId id="623" r:id="rId15"/>
    <p:sldId id="629" r:id="rId16"/>
    <p:sldId id="588" r:id="rId17"/>
    <p:sldId id="585" r:id="rId18"/>
    <p:sldId id="586" r:id="rId19"/>
    <p:sldId id="587" r:id="rId20"/>
    <p:sldId id="589" r:id="rId21"/>
    <p:sldId id="590" r:id="rId22"/>
    <p:sldId id="592" r:id="rId23"/>
    <p:sldId id="608" r:id="rId24"/>
    <p:sldId id="609" r:id="rId25"/>
    <p:sldId id="591" r:id="rId26"/>
    <p:sldId id="593" r:id="rId27"/>
    <p:sldId id="594" r:id="rId28"/>
    <p:sldId id="595" r:id="rId29"/>
    <p:sldId id="596" r:id="rId30"/>
    <p:sldId id="597" r:id="rId31"/>
    <p:sldId id="598" r:id="rId32"/>
    <p:sldId id="625" r:id="rId33"/>
    <p:sldId id="602" r:id="rId34"/>
    <p:sldId id="615" r:id="rId35"/>
    <p:sldId id="603" r:id="rId36"/>
    <p:sldId id="626" r:id="rId37"/>
    <p:sldId id="605" r:id="rId38"/>
    <p:sldId id="627" r:id="rId39"/>
    <p:sldId id="606" r:id="rId40"/>
    <p:sldId id="616" r:id="rId41"/>
    <p:sldId id="604" r:id="rId42"/>
    <p:sldId id="621" r:id="rId43"/>
    <p:sldId id="617" r:id="rId44"/>
    <p:sldId id="628" r:id="rId45"/>
    <p:sldId id="618" r:id="rId46"/>
    <p:sldId id="619" r:id="rId47"/>
    <p:sldId id="607" r:id="rId48"/>
    <p:sldId id="624" r:id="rId49"/>
    <p:sldId id="620" r:id="rId50"/>
  </p:sldIdLst>
  <p:sldSz cx="9144000" cy="6858000" type="screen4x3"/>
  <p:notesSz cx="7315200" cy="9601200"/>
  <p:embeddedFontLst>
    <p:embeddedFont>
      <p:font typeface="cmmi10" pitchFamily="34" charset="0"/>
      <p:regular r:id="rId53"/>
    </p:embeddedFont>
    <p:embeddedFont>
      <p:font typeface="cmsy10" pitchFamily="34" charset="0"/>
      <p:regular r:id="rId54"/>
    </p:embeddedFont>
    <p:embeddedFont>
      <p:font typeface="Book Antiqua" pitchFamily="18" charset="0"/>
      <p:regular r:id="rId55"/>
      <p:bold r:id="rId56"/>
      <p:italic r:id="rId57"/>
      <p:boldItalic r:id="rId58"/>
    </p:embeddedFont>
    <p:embeddedFont>
      <p:font typeface="Tahoma" pitchFamily="34" charset="0"/>
      <p:regular r:id="rId59"/>
      <p:bold r:id="rId6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3366"/>
    <a:srgbClr val="CC0000"/>
    <a:srgbClr val="00CC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1567" autoAdjust="0"/>
    <p:restoredTop sz="61565" autoAdjust="0"/>
  </p:normalViewPr>
  <p:slideViewPr>
    <p:cSldViewPr>
      <p:cViewPr varScale="1">
        <p:scale>
          <a:sx n="90" d="100"/>
          <a:sy n="90" d="100"/>
        </p:scale>
        <p:origin x="-8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60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avid\cms\chambers\csc-sample-skin-thickness-measuremen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800" dirty="0"/>
              <a:t>Thicknesses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Sheet5!$B$1</c:f>
              <c:strCache>
                <c:ptCount val="1"/>
                <c:pt idx="0">
                  <c:v>number</c:v>
                </c:pt>
              </c:strCache>
            </c:strRef>
          </c:tx>
          <c:spPr>
            <a:ln cap="sq"/>
          </c:spPr>
          <c:xVal>
            <c:numRef>
              <c:f>Sheet5!$A$2:$A$14</c:f>
              <c:numCache>
                <c:formatCode>0</c:formatCode>
                <c:ptCount val="13"/>
                <c:pt idx="0">
                  <c:v>55</c:v>
                </c:pt>
                <c:pt idx="1">
                  <c:v>56</c:v>
                </c:pt>
                <c:pt idx="2">
                  <c:v>57</c:v>
                </c:pt>
                <c:pt idx="3">
                  <c:v>58</c:v>
                </c:pt>
                <c:pt idx="4">
                  <c:v>59</c:v>
                </c:pt>
                <c:pt idx="5">
                  <c:v>60</c:v>
                </c:pt>
                <c:pt idx="6">
                  <c:v>61</c:v>
                </c:pt>
                <c:pt idx="7">
                  <c:v>62</c:v>
                </c:pt>
                <c:pt idx="8">
                  <c:v>63</c:v>
                </c:pt>
                <c:pt idx="9">
                  <c:v>64</c:v>
                </c:pt>
                <c:pt idx="10">
                  <c:v>65</c:v>
                </c:pt>
                <c:pt idx="11">
                  <c:v>66</c:v>
                </c:pt>
                <c:pt idx="12">
                  <c:v>67</c:v>
                </c:pt>
              </c:numCache>
            </c:numRef>
          </c:xVal>
          <c:yVal>
            <c:numRef>
              <c:f>Sheet5!$B$2:$B$14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24</c:v>
                </c:pt>
                <c:pt idx="5">
                  <c:v>1</c:v>
                </c:pt>
                <c:pt idx="6">
                  <c:v>5</c:v>
                </c:pt>
                <c:pt idx="7">
                  <c:v>6</c:v>
                </c:pt>
                <c:pt idx="8">
                  <c:v>12</c:v>
                </c:pt>
                <c:pt idx="9">
                  <c:v>3</c:v>
                </c:pt>
                <c:pt idx="10">
                  <c:v>3</c:v>
                </c:pt>
                <c:pt idx="11">
                  <c:v>1</c:v>
                </c:pt>
                <c:pt idx="12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134400"/>
        <c:axId val="92889856"/>
      </c:scatterChart>
      <c:valAx>
        <c:axId val="92134400"/>
        <c:scaling>
          <c:orientation val="minMax"/>
          <c:min val="55"/>
        </c:scaling>
        <c:delete val="0"/>
        <c:axPos val="b"/>
        <c:numFmt formatCode="0" sourceLinked="1"/>
        <c:majorTickMark val="out"/>
        <c:minorTickMark val="none"/>
        <c:tickLblPos val="nextTo"/>
        <c:crossAx val="92889856"/>
        <c:crosses val="autoZero"/>
        <c:crossBetween val="midCat"/>
      </c:valAx>
      <c:valAx>
        <c:axId val="92889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2134400"/>
        <c:crossesAt val="55"/>
        <c:crossBetween val="midCat"/>
      </c:valAx>
      <c:spPr>
        <a:ln w="12700"/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0.55863</cdr:x>
      <cdr:y>0.17011</cdr:y>
    </cdr:from>
    <cdr:to>
      <cdr:x>0.55863</cdr:x>
      <cdr:y>0.21942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2232248" y="636948"/>
          <a:ext cx="0" cy="18466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0.05593</cdr:x>
      <cdr:y>0.17302</cdr:y>
    </cdr:from>
    <cdr:to>
      <cdr:x>0.05593</cdr:x>
      <cdr:y>0.22234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223478" y="647867"/>
          <a:ext cx="0" cy="184666"/>
        </a:xfrm>
        <a:prstGeom xmlns:a="http://schemas.openxmlformats.org/drawingml/2006/main" prst="line">
          <a:avLst/>
        </a:prstGeom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788">
              <a:defRPr sz="1200"/>
            </a:lvl1pPr>
          </a:lstStyle>
          <a:p>
            <a:endParaRPr lang="en-U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/>
            </a:lvl1pPr>
          </a:lstStyle>
          <a:p>
            <a:fld id="{7F63538F-54BC-4301-B938-D1ADBADD3B21}" type="datetimeFigureOut">
              <a:rPr lang="en-US"/>
              <a:pPr/>
              <a:t>11/8/2011</a:t>
            </a:fld>
            <a:endParaRPr lang="en-US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788">
              <a:defRPr sz="1200"/>
            </a:lvl1pPr>
          </a:lstStyle>
          <a:p>
            <a:endParaRPr lang="en-US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/>
            </a:lvl1pPr>
          </a:lstStyle>
          <a:p>
            <a:fld id="{DBEFFAE0-887E-47A6-9F1C-3D0F099C18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14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200" b="0">
                <a:latin typeface="Arial" charset="0"/>
              </a:defRPr>
            </a:lvl1pPr>
          </a:lstStyle>
          <a:p>
            <a:fld id="{29D98A39-8B53-4CDD-A99C-2B6710A05D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00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98A39-8B53-4CDD-A99C-2B6710A05DF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5669" y="1268760"/>
            <a:ext cx="866775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27000"/>
            <a:ext cx="8094662" cy="838200"/>
          </a:xfrm>
          <a:prstGeom prst="rect">
            <a:avLst/>
          </a:prstGeom>
          <a:gradFill rotWithShape="0">
            <a:gsLst>
              <a:gs pos="0">
                <a:srgbClr val="0000FF">
                  <a:gamma/>
                  <a:tint val="13333"/>
                  <a:invGamma/>
                </a:srgbClr>
              </a:gs>
              <a:gs pos="100000">
                <a:srgbClr val="0000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52463" y="6602413"/>
            <a:ext cx="4640262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Arial" charset="0"/>
              </a:rPr>
              <a:t>CMS</a:t>
            </a:r>
            <a:r>
              <a:rPr lang="en-US" sz="1000" baseline="0" dirty="0" smtClean="0">
                <a:solidFill>
                  <a:schemeClr val="tx2"/>
                </a:solidFill>
                <a:latin typeface="Arial" charset="0"/>
              </a:rPr>
              <a:t> Upgrade meeting </a:t>
            </a:r>
            <a:r>
              <a:rPr lang="en-US" sz="1000" dirty="0" smtClean="0">
                <a:solidFill>
                  <a:schemeClr val="tx2"/>
                </a:solidFill>
                <a:latin typeface="Arial" charset="0"/>
              </a:rPr>
              <a:t> Nov.</a:t>
            </a:r>
            <a:r>
              <a:rPr lang="en-US" sz="1000" baseline="0" dirty="0" smtClean="0">
                <a:solidFill>
                  <a:schemeClr val="tx2"/>
                </a:solidFill>
                <a:latin typeface="Arial" charset="0"/>
              </a:rPr>
              <a:t> 8</a:t>
            </a:r>
            <a:r>
              <a:rPr lang="en-US" sz="1000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US" sz="1000" dirty="0">
                <a:solidFill>
                  <a:schemeClr val="tx2"/>
                </a:solidFill>
                <a:latin typeface="Arial" charset="0"/>
              </a:rPr>
              <a:t>2011      </a:t>
            </a:r>
            <a:r>
              <a:rPr lang="en-US" sz="1000" dirty="0" smtClean="0">
                <a:solidFill>
                  <a:schemeClr val="tx2"/>
                </a:solidFill>
                <a:latin typeface="Arial" charset="0"/>
              </a:rPr>
              <a:t>                                         Saltzberg</a:t>
            </a:r>
            <a:endParaRPr lang="en-US" sz="1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081963" y="6602413"/>
            <a:ext cx="339838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fld id="{F5E04B5A-C361-438D-8E26-F22FBB116C1F}" type="slidenum">
              <a:rPr lang="en-US" sz="1000" smtClean="0">
                <a:solidFill>
                  <a:schemeClr val="tx2"/>
                </a:solidFill>
                <a:latin typeface="Arial" charset="0"/>
              </a:rPr>
              <a:pPr/>
              <a:t>‹#›</a:t>
            </a:fld>
            <a:endParaRPr lang="en-US" sz="1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79450" y="6565900"/>
            <a:ext cx="7683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57300"/>
            <a:ext cx="866775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143000" y="3733800"/>
            <a:ext cx="23177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Book Antiqua" pitchFamily="18" charset="0"/>
            </a:endParaRPr>
          </a:p>
        </p:txBody>
      </p:sp>
      <p:pic>
        <p:nvPicPr>
          <p:cNvPr id="1032" name="Picture 11" descr="cm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125" y="127000"/>
            <a:ext cx="81756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91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3000" b="1">
          <a:solidFill>
            <a:srgbClr val="FC0128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rgbClr val="114FFB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>
          <a:solidFill>
            <a:srgbClr val="005400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rgbClr val="DC008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avid\Desktop\upgrade-meeting\CERN\CSC\072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" y="116632"/>
            <a:ext cx="8215312" cy="853728"/>
          </a:xfrm>
          <a:gradFill>
            <a:gsLst>
              <a:gs pos="0">
                <a:srgbClr val="0000FF">
                  <a:gamma/>
                  <a:tint val="13333"/>
                  <a:invGamma/>
                </a:srgbClr>
              </a:gs>
              <a:gs pos="100000">
                <a:srgbClr val="0000FF"/>
              </a:gs>
            </a:gsLst>
            <a:lin ang="0" scaled="1"/>
          </a:gradFill>
          <a:ln w="9525"/>
          <a:effectLst/>
        </p:spPr>
        <p:txBody>
          <a:bodyPr/>
          <a:lstStyle/>
          <a:p>
            <a:r>
              <a:rPr lang="en-US" dirty="0" smtClean="0"/>
              <a:t>ME4/2: CSC Factory &amp; FAST site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07603" y="4221088"/>
            <a:ext cx="7128792" cy="1512168"/>
          </a:xfrm>
        </p:spPr>
        <p:txBody>
          <a:bodyPr/>
          <a:lstStyle/>
          <a:p>
            <a:pPr marL="571500" indent="-571500" algn="ctr">
              <a:lnSpc>
                <a:spcPct val="100000"/>
              </a:lnSpc>
              <a:spcBef>
                <a:spcPct val="10000"/>
              </a:spcBef>
              <a:buFontTx/>
              <a:buNone/>
            </a:pPr>
            <a:r>
              <a:rPr lang="en-US" sz="2400" dirty="0" smtClean="0">
                <a:sym typeface="Wingdings" pitchFamily="2" charset="2"/>
              </a:rPr>
              <a:t>CMS Upgrade Meeting</a:t>
            </a:r>
          </a:p>
          <a:p>
            <a:pPr marL="571500" indent="-571500" algn="ctr">
              <a:lnSpc>
                <a:spcPct val="100000"/>
              </a:lnSpc>
              <a:spcBef>
                <a:spcPct val="10000"/>
              </a:spcBef>
              <a:buFontTx/>
              <a:buNone/>
            </a:pPr>
            <a:r>
              <a:rPr lang="en-US" sz="2400" dirty="0" smtClean="0">
                <a:sym typeface="Wingdings" pitchFamily="2" charset="2"/>
              </a:rPr>
              <a:t>November 8, 2011</a:t>
            </a:r>
          </a:p>
          <a:p>
            <a:pPr marL="571500" indent="-571500" algn="ctr">
              <a:lnSpc>
                <a:spcPct val="100000"/>
              </a:lnSpc>
              <a:spcBef>
                <a:spcPct val="10000"/>
              </a:spcBef>
              <a:buFontTx/>
              <a:buNone/>
            </a:pPr>
            <a:r>
              <a:rPr lang="en-US" sz="2400" dirty="0" smtClean="0">
                <a:sym typeface="Wingdings" pitchFamily="2" charset="2"/>
              </a:rPr>
              <a:t>David Saltzberg (UCLA) for the ME4/2 team</a:t>
            </a:r>
          </a:p>
          <a:p>
            <a:pPr marL="571500" indent="-571500" algn="ctr">
              <a:lnSpc>
                <a:spcPct val="100000"/>
              </a:lnSpc>
              <a:spcBef>
                <a:spcPct val="10000"/>
              </a:spcBef>
              <a:buFontTx/>
              <a:buNone/>
            </a:pPr>
            <a:endParaRPr lang="en-US" sz="4000" dirty="0" smtClean="0">
              <a:sym typeface="Wingdings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165304"/>
            <a:ext cx="6069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(Thanks to Eric </a:t>
            </a:r>
            <a:r>
              <a:rPr lang="en-US" sz="1600" dirty="0" err="1" smtClean="0"/>
              <a:t>Takasugi</a:t>
            </a:r>
            <a:r>
              <a:rPr lang="en-US" sz="1600" dirty="0" smtClean="0"/>
              <a:t> from whom I stole many slides)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Facility (Part I)</a:t>
            </a:r>
            <a:endParaRPr lang="en-US" dirty="0"/>
          </a:p>
        </p:txBody>
      </p:sp>
      <p:pic>
        <p:nvPicPr>
          <p:cNvPr id="3074" name="Picture 2" descr="C:\david\photos\fermilab-csc-2011\IMG_0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17860"/>
            <a:ext cx="4507518" cy="336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"/>
          <p:cNvSpPr>
            <a:spLocks noGrp="1"/>
          </p:cNvSpPr>
          <p:nvPr>
            <p:ph idx="10"/>
          </p:nvPr>
        </p:nvSpPr>
        <p:spPr>
          <a:xfrm>
            <a:off x="5292081" y="1268760"/>
            <a:ext cx="3831338" cy="5105400"/>
          </a:xfrm>
        </p:spPr>
        <p:txBody>
          <a:bodyPr/>
          <a:lstStyle/>
          <a:p>
            <a:r>
              <a:rPr lang="en-US" dirty="0" err="1" smtClean="0"/>
              <a:t>Axxiom</a:t>
            </a:r>
            <a:r>
              <a:rPr lang="en-US" dirty="0" smtClean="0"/>
              <a:t> machine</a:t>
            </a:r>
          </a:p>
          <a:p>
            <a:pPr lvl="1"/>
            <a:r>
              <a:rPr lang="en-US" dirty="0" smtClean="0"/>
              <a:t>Drilling &amp; cutting</a:t>
            </a:r>
          </a:p>
          <a:p>
            <a:pPr lvl="1"/>
            <a:r>
              <a:rPr lang="en-US" dirty="0" smtClean="0"/>
              <a:t>Final shape is trapezoidal with precision holes that must line up between panels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86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8" y="1268760"/>
            <a:ext cx="8796851" cy="720080"/>
          </a:xfrm>
        </p:spPr>
        <p:txBody>
          <a:bodyPr/>
          <a:lstStyle/>
          <a:p>
            <a:r>
              <a:rPr lang="en-US" dirty="0" smtClean="0"/>
              <a:t>Milling cathode strips</a:t>
            </a:r>
          </a:p>
          <a:p>
            <a:pPr lvl="1"/>
            <a:r>
              <a:rPr lang="en-US" dirty="0" smtClean="0"/>
              <a:t>Gerber machine</a:t>
            </a:r>
          </a:p>
          <a:p>
            <a:pPr lvl="1"/>
            <a:r>
              <a:rPr lang="en-US" dirty="0" smtClean="0"/>
              <a:t>critical precision, measures in the bending plane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Facility (Part II)</a:t>
            </a:r>
            <a:endParaRPr lang="en-US" dirty="0"/>
          </a:p>
        </p:txBody>
      </p:sp>
      <p:pic>
        <p:nvPicPr>
          <p:cNvPr id="4099" name="Picture 3" descr="C:\david\photos\fermilab-csc-2011\IMG_00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295" y="2762179"/>
            <a:ext cx="4122898" cy="307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21802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61" y="2780928"/>
            <a:ext cx="422337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9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8" y="1268760"/>
            <a:ext cx="8796851" cy="720080"/>
          </a:xfrm>
        </p:spPr>
        <p:txBody>
          <a:bodyPr/>
          <a:lstStyle/>
          <a:p>
            <a:r>
              <a:rPr lang="en-US" dirty="0" smtClean="0"/>
              <a:t>Cleaning &amp; polishing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Fermilab</a:t>
            </a:r>
            <a:r>
              <a:rPr lang="en-US" dirty="0" smtClean="0"/>
              <a:t> Facility (Part III)</a:t>
            </a:r>
            <a:endParaRPr lang="en-US" dirty="0"/>
          </a:p>
        </p:txBody>
      </p:sp>
      <p:pic>
        <p:nvPicPr>
          <p:cNvPr id="5122" name="Picture 2" descr="C:\david\photos\fermilab-csc-2011\IMG_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4499992" cy="336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avid\photos\fermilab-csc-2011\IMG_00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223" y="2492896"/>
            <a:ext cx="4282776" cy="319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57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Crates that carry panels to </a:t>
            </a:r>
            <a:r>
              <a:rPr lang="en-US" dirty="0" err="1" smtClean="0"/>
              <a:t>Fermilab</a:t>
            </a:r>
            <a:r>
              <a:rPr lang="en-US" dirty="0" smtClean="0"/>
              <a:t>, then to Europe will be designed to also hold complete chambers, for storage before installation at Pt. 5.</a:t>
            </a:r>
          </a:p>
          <a:p>
            <a:r>
              <a:rPr lang="en-US" dirty="0" smtClean="0"/>
              <a:t>Currently have enough prototype panels at CERN that construction of 3 chambers is nearly complete (#201, #202, #203)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Shipping to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A terrific facility</a:t>
            </a:r>
          </a:p>
          <a:p>
            <a:pPr lvl="1"/>
            <a:r>
              <a:rPr lang="en-US" dirty="0" smtClean="0"/>
              <a:t>Thanks to CMS technical division and CERN service teams for support</a:t>
            </a:r>
            <a:r>
              <a:rPr lang="en-US" dirty="0"/>
              <a:t>: </a:t>
            </a:r>
            <a:r>
              <a:rPr lang="en-US" dirty="0" smtClean="0"/>
              <a:t>safety</a:t>
            </a:r>
            <a:r>
              <a:rPr lang="en-US" dirty="0"/>
              <a:t>, gas, electricity, HVAC, civil </a:t>
            </a:r>
            <a:r>
              <a:rPr lang="en-US" dirty="0" err="1"/>
              <a:t>eng.</a:t>
            </a:r>
            <a:r>
              <a:rPr lang="en-US" dirty="0"/>
              <a:t>, clean labs,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904 Factory</a:t>
            </a:r>
            <a:br>
              <a:rPr lang="en-US" dirty="0" smtClean="0"/>
            </a:br>
            <a:r>
              <a:rPr lang="en-US" sz="2800" dirty="0" smtClean="0"/>
              <a:t>(CERN</a:t>
            </a:r>
            <a:r>
              <a:rPr lang="en-US" sz="2800" dirty="0"/>
              <a:t>/ </a:t>
            </a:r>
            <a:r>
              <a:rPr lang="en-US" sz="2800" dirty="0" err="1" smtClean="0"/>
              <a:t>Prévessin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1026" name="Picture 2" descr="C:\Users\david\Desktop\upgrade-meeting\CERN\CSC\Floor_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96815"/>
            <a:ext cx="6408712" cy="352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97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904 Responsibilities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866775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Managers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Factory Manager:			Armando </a:t>
            </a:r>
            <a:r>
              <a:rPr lang="en-US" sz="1600" dirty="0" err="1" smtClean="0">
                <a:solidFill>
                  <a:schemeClr val="tx1"/>
                </a:solidFill>
              </a:rPr>
              <a:t>Lanaro</a:t>
            </a:r>
            <a:r>
              <a:rPr lang="en-US" sz="1600" dirty="0" smtClean="0">
                <a:solidFill>
                  <a:schemeClr val="tx1"/>
                </a:solidFill>
              </a:rPr>
              <a:t> (UW)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Floor Manager &amp; Safety		</a:t>
            </a:r>
            <a:r>
              <a:rPr lang="en-US" sz="1600" dirty="0" err="1" smtClean="0">
                <a:solidFill>
                  <a:schemeClr val="tx1"/>
                </a:solidFill>
              </a:rPr>
              <a:t>Sandro</a:t>
            </a:r>
            <a:r>
              <a:rPr lang="en-US" sz="1600" dirty="0" smtClean="0">
                <a:solidFill>
                  <a:schemeClr val="tx1"/>
                </a:solidFill>
              </a:rPr>
              <a:t> Di Vincenzo (CERN)</a:t>
            </a:r>
          </a:p>
          <a:p>
            <a:pPr marL="0" indent="0">
              <a:buNone/>
            </a:pPr>
            <a:r>
              <a:rPr lang="en-US" sz="2000" dirty="0" smtClean="0"/>
              <a:t>Production Leaders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Production Project Engineer	Boris </a:t>
            </a:r>
            <a:r>
              <a:rPr lang="en-US" sz="1600" dirty="0" err="1" smtClean="0">
                <a:solidFill>
                  <a:schemeClr val="tx1"/>
                </a:solidFill>
              </a:rPr>
              <a:t>Bochin</a:t>
            </a:r>
            <a:r>
              <a:rPr lang="en-US" sz="1600" dirty="0" smtClean="0">
                <a:solidFill>
                  <a:schemeClr val="tx1"/>
                </a:solidFill>
              </a:rPr>
              <a:t> (PNPI)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Inventory, Travelers, Kits		Leonid </a:t>
            </a:r>
            <a:r>
              <a:rPr lang="en-US" sz="1600" dirty="0" err="1">
                <a:solidFill>
                  <a:schemeClr val="tx1"/>
                </a:solidFill>
              </a:rPr>
              <a:t>Shchipunov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Andrey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Vorobyev</a:t>
            </a:r>
            <a:r>
              <a:rPr lang="en-US" sz="1600" dirty="0">
                <a:solidFill>
                  <a:schemeClr val="tx1"/>
                </a:solidFill>
              </a:rPr>
              <a:t>) (PNPI) 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Panel Gluing Area			Steven </a:t>
            </a:r>
            <a:r>
              <a:rPr lang="en-US" sz="1600" dirty="0" err="1" smtClean="0">
                <a:solidFill>
                  <a:schemeClr val="tx1"/>
                </a:solidFill>
              </a:rPr>
              <a:t>Kreyer</a:t>
            </a:r>
            <a:r>
              <a:rPr lang="en-US" sz="1600" dirty="0" smtClean="0">
                <a:solidFill>
                  <a:schemeClr val="tx1"/>
                </a:solidFill>
              </a:rPr>
              <a:t> (UCSB)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Cleanroom 1 (Winding/Soldering)	</a:t>
            </a:r>
            <a:r>
              <a:rPr lang="sv-SE" sz="1600" dirty="0" smtClean="0">
                <a:solidFill>
                  <a:schemeClr val="tx1"/>
                </a:solidFill>
              </a:rPr>
              <a:t>Stanislav </a:t>
            </a:r>
            <a:r>
              <a:rPr lang="sv-SE" sz="1600" dirty="0">
                <a:solidFill>
                  <a:schemeClr val="tx1"/>
                </a:solidFill>
              </a:rPr>
              <a:t>Gets (Slava Golubev ) (PNPI</a:t>
            </a:r>
            <a:r>
              <a:rPr lang="sv-SE" sz="1600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Soldering area </a:t>
            </a:r>
            <a:r>
              <a:rPr lang="en-US" sz="1600" dirty="0" smtClean="0">
                <a:solidFill>
                  <a:schemeClr val="tx1"/>
                </a:solidFill>
              </a:rPr>
              <a:t>			</a:t>
            </a:r>
            <a:r>
              <a:rPr lang="en-US" sz="1600" dirty="0" err="1" smtClean="0">
                <a:solidFill>
                  <a:schemeClr val="tx1"/>
                </a:solidFill>
              </a:rPr>
              <a:t>Zheng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Wang (IHEP)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Cleanroom 2 (Testing/assembly</a:t>
            </a:r>
            <a:r>
              <a:rPr lang="en-US" sz="1600" dirty="0">
                <a:solidFill>
                  <a:schemeClr val="tx1"/>
                </a:solidFill>
              </a:rPr>
              <a:t>) </a:t>
            </a:r>
            <a:r>
              <a:rPr lang="en-US" sz="1600" dirty="0" smtClean="0">
                <a:solidFill>
                  <a:schemeClr val="tx1"/>
                </a:solidFill>
              </a:rPr>
              <a:t>	Boris </a:t>
            </a:r>
            <a:r>
              <a:rPr lang="en-US" sz="1600" dirty="0" err="1">
                <a:solidFill>
                  <a:schemeClr val="tx1"/>
                </a:solidFill>
              </a:rPr>
              <a:t>Bochin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Slava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Golubev</a:t>
            </a:r>
            <a:r>
              <a:rPr lang="en-US" sz="1600" dirty="0">
                <a:solidFill>
                  <a:schemeClr val="tx1"/>
                </a:solidFill>
              </a:rPr>
              <a:t> ) (PNPI)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Leak </a:t>
            </a:r>
            <a:r>
              <a:rPr lang="en-US" sz="1600" dirty="0">
                <a:solidFill>
                  <a:schemeClr val="tx1"/>
                </a:solidFill>
              </a:rPr>
              <a:t>+ long-term test area </a:t>
            </a:r>
            <a:r>
              <a:rPr lang="en-US" sz="1600" dirty="0" smtClean="0">
                <a:solidFill>
                  <a:schemeClr val="tx1"/>
                </a:solidFill>
              </a:rPr>
              <a:t>		</a:t>
            </a:r>
            <a:r>
              <a:rPr lang="en-US" sz="1600" dirty="0" err="1" smtClean="0">
                <a:solidFill>
                  <a:schemeClr val="tx1"/>
                </a:solidFill>
              </a:rPr>
              <a:t>Xiaofeng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Yang (UCLA)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Chamber </a:t>
            </a:r>
            <a:r>
              <a:rPr lang="en-US" sz="1600" dirty="0">
                <a:solidFill>
                  <a:schemeClr val="tx1"/>
                </a:solidFill>
              </a:rPr>
              <a:t>handling/storage </a:t>
            </a:r>
            <a:r>
              <a:rPr lang="en-US" sz="1600" dirty="0" smtClean="0">
                <a:solidFill>
                  <a:schemeClr val="tx1"/>
                </a:solidFill>
              </a:rPr>
              <a:t>		Leonid </a:t>
            </a:r>
            <a:r>
              <a:rPr lang="en-US" sz="1600" dirty="0" err="1">
                <a:solidFill>
                  <a:schemeClr val="tx1"/>
                </a:solidFill>
              </a:rPr>
              <a:t>Shchipunov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Andrey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Vorobyev</a:t>
            </a:r>
            <a:r>
              <a:rPr lang="en-US" sz="1600" dirty="0">
                <a:solidFill>
                  <a:schemeClr val="tx1"/>
                </a:solidFill>
              </a:rPr>
              <a:t> ) (PNPI)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QC/QA</a:t>
            </a:r>
            <a:r>
              <a:rPr lang="en-US" sz="1600" dirty="0">
                <a:solidFill>
                  <a:schemeClr val="tx1"/>
                </a:solidFill>
              </a:rPr>
              <a:t>, data logging </a:t>
            </a:r>
            <a:r>
              <a:rPr lang="en-US" sz="1600" dirty="0" smtClean="0">
                <a:solidFill>
                  <a:schemeClr val="tx1"/>
                </a:solidFill>
              </a:rPr>
              <a:t>		Boris </a:t>
            </a:r>
            <a:r>
              <a:rPr lang="en-US" sz="1600" dirty="0" err="1">
                <a:solidFill>
                  <a:schemeClr val="tx1"/>
                </a:solidFill>
              </a:rPr>
              <a:t>Bochin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Andrey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Vorobyev</a:t>
            </a:r>
            <a:r>
              <a:rPr lang="en-US" sz="1600" dirty="0">
                <a:solidFill>
                  <a:schemeClr val="tx1"/>
                </a:solidFill>
              </a:rPr>
              <a:t>) (PNPI)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Production </a:t>
            </a:r>
            <a:r>
              <a:rPr lang="en-US" sz="1600" dirty="0">
                <a:solidFill>
                  <a:schemeClr val="tx1"/>
                </a:solidFill>
              </a:rPr>
              <a:t>consulting </a:t>
            </a:r>
            <a:r>
              <a:rPr lang="en-US" sz="1600" dirty="0" smtClean="0">
                <a:solidFill>
                  <a:schemeClr val="tx1"/>
                </a:solidFill>
              </a:rPr>
              <a:t>		Oleg </a:t>
            </a:r>
            <a:r>
              <a:rPr lang="en-US" sz="1600" dirty="0">
                <a:solidFill>
                  <a:schemeClr val="tx1"/>
                </a:solidFill>
              </a:rPr>
              <a:t>Prokofiev (FNAL)</a:t>
            </a:r>
          </a:p>
          <a:p>
            <a:pPr marL="0" indent="0">
              <a:buNone/>
            </a:pPr>
            <a:r>
              <a:rPr lang="en-US" sz="2000" dirty="0" smtClean="0"/>
              <a:t>FAST site   </a:t>
            </a:r>
          </a:p>
          <a:p>
            <a:pPr marL="0" indent="0">
              <a:buNone/>
            </a:pPr>
            <a:r>
              <a:rPr lang="en-US" sz="1600" dirty="0" err="1">
                <a:solidFill>
                  <a:schemeClr val="tx1"/>
                </a:solidFill>
              </a:rPr>
              <a:t>Petr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Levchenko</a:t>
            </a:r>
            <a:r>
              <a:rPr lang="en-US" sz="1600" dirty="0" smtClean="0">
                <a:solidFill>
                  <a:schemeClr val="tx1"/>
                </a:solidFill>
              </a:rPr>
              <a:t> (PNPI), </a:t>
            </a:r>
            <a:r>
              <a:rPr lang="en-US" sz="1600" dirty="0" err="1">
                <a:solidFill>
                  <a:schemeClr val="tx1"/>
                </a:solidFill>
              </a:rPr>
              <a:t>Valentin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Sulimov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(PNPI), Matthias Weber (UCLA)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3067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Epoxying (Part I)</a:t>
            </a:r>
            <a:endParaRPr lang="en-US" dirty="0"/>
          </a:p>
        </p:txBody>
      </p:sp>
      <p:pic>
        <p:nvPicPr>
          <p:cNvPr id="4" name="Picture 2" descr="C:\Users\david\Desktop\upgrade-meeting\CERN\CSC\floor_plan_epox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052736"/>
            <a:ext cx="3816423" cy="214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david\Desktop\upgrade-meeting\CERN\CSC\Gluing_Are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9144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74441" y="3012650"/>
            <a:ext cx="2369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Figure: Armando </a:t>
            </a:r>
            <a:r>
              <a:rPr lang="en-US" sz="1400" dirty="0" err="1" smtClean="0"/>
              <a:t>Lanaro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2766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107504" y="3933056"/>
            <a:ext cx="5268459" cy="648072"/>
          </a:xfrm>
        </p:spPr>
        <p:txBody>
          <a:bodyPr/>
          <a:lstStyle/>
          <a:p>
            <a:r>
              <a:rPr lang="en-US" sz="2400" dirty="0" smtClean="0"/>
              <a:t>Glue Dispensing Machine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Anode Panel Table 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Cathode Panel Table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Epoxying (Part I)</a:t>
            </a:r>
            <a:endParaRPr lang="en-US" dirty="0"/>
          </a:p>
        </p:txBody>
      </p:sp>
      <p:pic>
        <p:nvPicPr>
          <p:cNvPr id="2050" name="Picture 2" descr="C:\Users\david\Desktop\upgrade-meeting\CERN\CSC\floor_plan_epox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052736"/>
            <a:ext cx="4219736" cy="23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avid\Desktop\upgrade-meeting\CERN\CSC\gluing-mach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3974976" cy="298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6166656"/>
            <a:ext cx="242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090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107504" y="3933056"/>
            <a:ext cx="5268459" cy="648072"/>
          </a:xfrm>
        </p:spPr>
        <p:txBody>
          <a:bodyPr/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Glue Dispensing Machine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Anode Panel Table 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Cathode Panel Table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Epoxying (Part I)</a:t>
            </a:r>
            <a:endParaRPr lang="en-US" dirty="0"/>
          </a:p>
        </p:txBody>
      </p:sp>
      <p:pic>
        <p:nvPicPr>
          <p:cNvPr id="2050" name="Picture 2" descr="C:\Users\david\Desktop\upgrade-meeting\CERN\CSC\floor_plan_epox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052736"/>
            <a:ext cx="4219736" cy="23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david\Desktop\upgrade-meeting\CERN\CSC\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4" y="6114782"/>
            <a:ext cx="242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60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107504" y="3933056"/>
            <a:ext cx="5268459" cy="648072"/>
          </a:xfrm>
        </p:spPr>
        <p:txBody>
          <a:bodyPr/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Glue Dispensing Machine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Anode Panel Table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Cathode Panel Table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Epoxying (Part I)</a:t>
            </a:r>
            <a:endParaRPr lang="en-US" dirty="0"/>
          </a:p>
        </p:txBody>
      </p:sp>
      <p:pic>
        <p:nvPicPr>
          <p:cNvPr id="2050" name="Picture 2" descr="C:\Users\david\Desktop\upgrade-meeting\CERN\CSC\floor_plan_epox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052736"/>
            <a:ext cx="4219736" cy="237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david\Desktop\upgrade-meeting\CERN\CSC\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3925212" cy="294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4804" y="6218287"/>
            <a:ext cx="242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246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Missing Chambers</a:t>
            </a:r>
            <a:endParaRPr lang="en-US" dirty="0"/>
          </a:p>
        </p:txBody>
      </p:sp>
      <p:pic>
        <p:nvPicPr>
          <p:cNvPr id="4" name="Picture 5" descr="interaction-length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7439025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3200400" y="2514600"/>
            <a:ext cx="2286000" cy="1219200"/>
          </a:xfrm>
          <a:prstGeom prst="ellipse">
            <a:avLst/>
          </a:prstGeom>
          <a:noFill/>
          <a:ln w="38100">
            <a:solidFill>
              <a:srgbClr val="FC012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 flipV="1">
            <a:off x="5638800" y="3276599"/>
            <a:ext cx="1830425" cy="120295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236103" y="3336746"/>
            <a:ext cx="195438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 typeface="Monotype Sorts" pitchFamily="2" charset="2"/>
              <a:buNone/>
            </a:pPr>
            <a:r>
              <a:rPr lang="en-US" sz="2800" dirty="0" smtClean="0">
                <a:solidFill>
                  <a:schemeClr val="hlink"/>
                </a:solidFill>
                <a:latin typeface="Arial" charset="0"/>
              </a:rPr>
              <a:t>&lt;</a:t>
            </a:r>
            <a:r>
              <a:rPr lang="en-US" sz="2800" dirty="0">
                <a:solidFill>
                  <a:schemeClr val="hlink"/>
                </a:solidFill>
                <a:latin typeface="Arial" charset="0"/>
              </a:rPr>
              <a:t>4</a:t>
            </a:r>
            <a:r>
              <a:rPr lang="en-US" sz="2800" dirty="0" smtClean="0">
                <a:solidFill>
                  <a:schemeClr val="hlink"/>
                </a:solidFill>
                <a:latin typeface="Arial" charset="0"/>
              </a:rPr>
              <a:t>m steel!</a:t>
            </a:r>
            <a:endParaRPr lang="en-US" sz="28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3810000" y="6248400"/>
            <a:ext cx="1066800" cy="0"/>
          </a:xfrm>
          <a:prstGeom prst="line">
            <a:avLst/>
          </a:prstGeom>
          <a:noFill/>
          <a:ln w="38100">
            <a:solidFill>
              <a:srgbClr val="FC0128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029200" y="6172200"/>
            <a:ext cx="35605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 typeface="Monotype Sorts" pitchFamily="2" charset="2"/>
              <a:buNone/>
            </a:pPr>
            <a:r>
              <a:rPr lang="en-US" sz="2000" dirty="0" smtClean="0">
                <a:solidFill>
                  <a:srgbClr val="FC0128"/>
                </a:solidFill>
                <a:latin typeface="Arial" charset="0"/>
              </a:rPr>
              <a:t>in </a:t>
            </a:r>
            <a:r>
              <a:rPr lang="en-US" sz="2000" dirty="0">
                <a:solidFill>
                  <a:srgbClr val="FC0128"/>
                </a:solidFill>
                <a:latin typeface="Arial" charset="0"/>
              </a:rPr>
              <a:t>physics discovery region</a:t>
            </a:r>
          </a:p>
        </p:txBody>
      </p:sp>
    </p:spTree>
    <p:extLst>
      <p:ext uri="{BB962C8B-B14F-4D97-AF65-F5344CB8AC3E}">
        <p14:creationId xmlns:p14="http://schemas.microsoft.com/office/powerpoint/2010/main" val="817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3068960"/>
            <a:ext cx="4548379" cy="3305200"/>
          </a:xfrm>
        </p:spPr>
        <p:txBody>
          <a:bodyPr/>
          <a:lstStyle/>
          <a:p>
            <a:r>
              <a:rPr lang="en-US" dirty="0" smtClean="0"/>
              <a:t>Cathode Panel</a:t>
            </a:r>
          </a:p>
          <a:p>
            <a:pPr lvl="1"/>
            <a:r>
              <a:rPr lang="en-US" dirty="0" smtClean="0"/>
              <a:t>Glue spacer bars</a:t>
            </a:r>
          </a:p>
          <a:p>
            <a:pPr lvl="1"/>
            <a:r>
              <a:rPr lang="en-US" dirty="0" smtClean="0"/>
              <a:t>Glue insulation strips</a:t>
            </a:r>
          </a:p>
          <a:p>
            <a:r>
              <a:rPr lang="en-US" dirty="0" smtClean="0"/>
              <a:t>Anode Panel</a:t>
            </a:r>
          </a:p>
          <a:p>
            <a:pPr lvl="1"/>
            <a:r>
              <a:rPr lang="en-US" dirty="0" smtClean="0"/>
              <a:t>Glue wire fixation bars</a:t>
            </a:r>
          </a:p>
          <a:p>
            <a:r>
              <a:rPr lang="en-US" dirty="0" smtClean="0"/>
              <a:t>Epoxy takes ~16 hours to set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Epoxying (Part II)</a:t>
            </a:r>
            <a:endParaRPr lang="en-US" dirty="0"/>
          </a:p>
        </p:txBody>
      </p:sp>
      <p:pic>
        <p:nvPicPr>
          <p:cNvPr id="6146" name="Picture 2" descr="C:\Users\david\Desktop\upgrade-meeting\CERN\CSC\glue-spacers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124744"/>
            <a:ext cx="3635985" cy="273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avid\Desktop\upgrade-meeting\CERN\CSC\glue-spac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707" y="3859922"/>
            <a:ext cx="3563977" cy="267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david\Desktop\upgrade-meeting\CERN\CSC\floor_plan_epox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60809"/>
            <a:ext cx="3168352" cy="178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38409" y="6198382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Figures: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5321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8667750" cy="936104"/>
          </a:xfrm>
        </p:spPr>
        <p:txBody>
          <a:bodyPr/>
          <a:lstStyle/>
          <a:p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david\Desktop\upgrade-meeting\CERN\CSC\Panel_Glu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444" y="0"/>
            <a:ext cx="92283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6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251520" y="2996952"/>
            <a:ext cx="4404363" cy="3744416"/>
          </a:xfrm>
        </p:spPr>
        <p:txBody>
          <a:bodyPr/>
          <a:lstStyle/>
          <a:p>
            <a:r>
              <a:rPr lang="en-US" sz="2800" dirty="0" smtClean="0"/>
              <a:t>Start with installation of wire guides (combs)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Hand-soldering of field-shaper wires (thicker wires, </a:t>
            </a:r>
            <a:r>
              <a:rPr lang="az-Cyrl-AZ" sz="2800" dirty="0" smtClean="0">
                <a:solidFill>
                  <a:schemeClr val="bg1">
                    <a:lumMod val="50000"/>
                  </a:schemeClr>
                </a:solidFill>
              </a:rPr>
              <a:t>Ф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=200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cmmi10"/>
              </a:rPr>
              <a:t>¹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m)</a:t>
            </a:r>
          </a:p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Confirm tension with resonance</a:t>
            </a:r>
          </a:p>
          <a:p>
            <a:endParaRPr lang="en-US" dirty="0">
              <a:latin typeface="cmmi1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pic>
        <p:nvPicPr>
          <p:cNvPr id="9218" name="Picture 2" descr="C:\Users\david\Desktop\upgrade-meeting\CERN\CSC\co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140968"/>
            <a:ext cx="4150161" cy="315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david\Desktop\upgrade-meeting\CERN\CSC\floor_plan_wire_wind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971712"/>
            <a:ext cx="3600399" cy="202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2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pic>
        <p:nvPicPr>
          <p:cNvPr id="9219" name="Picture 3" descr="C:\Users\david\Desktop\upgrade-meeting\CERN\CSC\floor_plan_wire_win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543505" cy="368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70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4404363" cy="5105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Start with installation of wire guides (combs)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Hand-soldering of field-shaper wires (thicker wires, </a:t>
            </a:r>
            <a:r>
              <a:rPr lang="az-Cyrl-AZ" dirty="0" smtClean="0">
                <a:solidFill>
                  <a:schemeClr val="bg1">
                    <a:lumMod val="50000"/>
                  </a:schemeClr>
                </a:solidFill>
              </a:rPr>
              <a:t>Ф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=200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mmi10"/>
              </a:rPr>
              <a:t>¹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m)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Confirm tension with resonance</a:t>
            </a:r>
          </a:p>
          <a:p>
            <a:endParaRPr lang="en-US" dirty="0">
              <a:latin typeface="cmmi1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13971" y="6043684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Figures: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  <p:pic>
        <p:nvPicPr>
          <p:cNvPr id="7" name="Picture 2" descr="C:\Users\david\Desktop\upgrade-meeting\CERN\CSC\co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395" y="1628800"/>
            <a:ext cx="4150161" cy="3155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2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4404363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Start with installation of wire guides (combs)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Hand-soldering of field-shaper wires (thicker wires, </a:t>
            </a:r>
            <a:r>
              <a:rPr lang="az-Cyrl-AZ" dirty="0" smtClean="0">
                <a:solidFill>
                  <a:srgbClr val="FF0000"/>
                </a:solidFill>
              </a:rPr>
              <a:t>Ф</a:t>
            </a:r>
            <a:r>
              <a:rPr lang="en-US" dirty="0" smtClean="0">
                <a:solidFill>
                  <a:srgbClr val="FF0000"/>
                </a:solidFill>
              </a:rPr>
              <a:t>=200</a:t>
            </a:r>
            <a:r>
              <a:rPr lang="en-US" dirty="0" smtClean="0">
                <a:solidFill>
                  <a:srgbClr val="FF0000"/>
                </a:solidFill>
                <a:latin typeface="cmmi10"/>
              </a:rPr>
              <a:t>¹</a:t>
            </a:r>
            <a:r>
              <a:rPr lang="en-US" dirty="0" smtClean="0">
                <a:solidFill>
                  <a:srgbClr val="FF0000"/>
                </a:solidFill>
              </a:rPr>
              <a:t>m)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Confirm tension with resonance</a:t>
            </a:r>
          </a:p>
          <a:p>
            <a:endParaRPr lang="en-US" dirty="0">
              <a:latin typeface="cmmi1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pic>
        <p:nvPicPr>
          <p:cNvPr id="8194" name="Picture 2" descr="C:\Users\david\Desktop\upgrade-meeting\CERN\CSC\006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077" y="1124744"/>
            <a:ext cx="2896071" cy="263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david\Desktop\upgrade-meeting\CERN\CSC\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052" y="3861048"/>
            <a:ext cx="3328119" cy="249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13971" y="6043684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Figures: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92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4404363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Start with installation of wire guides (combs)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Hand-soldering of field-shaper wires (thicker wires, </a:t>
            </a:r>
            <a:r>
              <a:rPr lang="az-Cyrl-AZ" dirty="0" smtClean="0">
                <a:solidFill>
                  <a:schemeClr val="bg1">
                    <a:lumMod val="50000"/>
                  </a:schemeClr>
                </a:solidFill>
              </a:rPr>
              <a:t>Ф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=200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mmi10"/>
              </a:rPr>
              <a:t>¹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m)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Confirm tension with resonance</a:t>
            </a:r>
          </a:p>
          <a:p>
            <a:endParaRPr lang="en-US" dirty="0">
              <a:latin typeface="cmmi1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pic>
        <p:nvPicPr>
          <p:cNvPr id="11266" name="Picture 2" descr="C:\david\photos\cern2011\bldg904\IMG_00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604" y="3068960"/>
            <a:ext cx="4276896" cy="31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32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4404363" cy="51054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Start with installation of wire guides (combs)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Hand-soldering of field-shaper wires (thicker wires, </a:t>
            </a:r>
            <a:r>
              <a:rPr lang="az-Cyrl-AZ" dirty="0" smtClean="0">
                <a:solidFill>
                  <a:srgbClr val="FF0000"/>
                </a:solidFill>
              </a:rPr>
              <a:t>Ф</a:t>
            </a:r>
            <a:r>
              <a:rPr lang="en-US" dirty="0" smtClean="0">
                <a:solidFill>
                  <a:srgbClr val="FF0000"/>
                </a:solidFill>
              </a:rPr>
              <a:t>=200</a:t>
            </a:r>
            <a:r>
              <a:rPr lang="en-US" dirty="0" smtClean="0">
                <a:solidFill>
                  <a:srgbClr val="FF0000"/>
                </a:solidFill>
                <a:latin typeface="cmmi10"/>
              </a:rPr>
              <a:t>¹</a:t>
            </a:r>
            <a:r>
              <a:rPr lang="en-US" dirty="0" smtClean="0">
                <a:solidFill>
                  <a:srgbClr val="FF0000"/>
                </a:solidFill>
              </a:rPr>
              <a:t>m)</a:t>
            </a:r>
          </a:p>
          <a:p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Confirm tension with resonance</a:t>
            </a:r>
          </a:p>
          <a:p>
            <a:endParaRPr lang="en-US" dirty="0">
              <a:latin typeface="cmmi1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13971" y="6043684"/>
            <a:ext cx="2428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Figure: Steven </a:t>
            </a:r>
            <a:r>
              <a:rPr lang="en-US" sz="1600" dirty="0" err="1" smtClean="0"/>
              <a:t>Kreyer</a:t>
            </a:r>
            <a:endParaRPr lang="en-US" sz="1600" dirty="0"/>
          </a:p>
        </p:txBody>
      </p:sp>
      <p:pic>
        <p:nvPicPr>
          <p:cNvPr id="10242" name="Picture 2" descr="C:\Users\david\Desktop\upgrade-meeting\CERN\CSC\009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331" y="0"/>
            <a:ext cx="9288331" cy="696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7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4332355" cy="5105400"/>
          </a:xfrm>
        </p:spPr>
        <p:txBody>
          <a:bodyPr/>
          <a:lstStyle/>
          <a:p>
            <a:r>
              <a:rPr lang="en-US" dirty="0" smtClean="0"/>
              <a:t>FNAL machine</a:t>
            </a:r>
          </a:p>
          <a:p>
            <a:r>
              <a:rPr lang="en-US" dirty="0" smtClean="0"/>
              <a:t>Wire all the 50</a:t>
            </a:r>
            <a:r>
              <a:rPr lang="en-US" dirty="0" smtClean="0">
                <a:latin typeface="cmmi10"/>
              </a:rPr>
              <a:t>¹</a:t>
            </a:r>
            <a:r>
              <a:rPr lang="en-US" dirty="0" smtClean="0"/>
              <a:t>m sense wires</a:t>
            </a:r>
          </a:p>
          <a:p>
            <a:r>
              <a:rPr lang="en-US" dirty="0" smtClean="0"/>
              <a:t>4 hours to wind one anode panel</a:t>
            </a:r>
          </a:p>
          <a:p>
            <a:r>
              <a:rPr lang="en-US" dirty="0" smtClean="0"/>
              <a:t>Covered with </a:t>
            </a:r>
            <a:r>
              <a:rPr lang="en-US" dirty="0" err="1" smtClean="0"/>
              <a:t>mylar</a:t>
            </a:r>
            <a:r>
              <a:rPr lang="en-US" dirty="0" smtClean="0"/>
              <a:t> to protect wires during soldering</a:t>
            </a:r>
          </a:p>
          <a:p>
            <a:r>
              <a:rPr lang="en-US" dirty="0" smtClean="0"/>
              <a:t>Wire-ends fastened with </a:t>
            </a:r>
            <a:r>
              <a:rPr lang="en-US" dirty="0" err="1" smtClean="0"/>
              <a:t>mylar</a:t>
            </a:r>
            <a:r>
              <a:rPr lang="en-US" dirty="0" smtClean="0"/>
              <a:t> strips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Winding (Part II)</a:t>
            </a:r>
            <a:endParaRPr lang="en-US" dirty="0"/>
          </a:p>
        </p:txBody>
      </p:sp>
      <p:pic>
        <p:nvPicPr>
          <p:cNvPr id="12290" name="Picture 2" descr="C:\Users\david\Desktop\upgrade-meeting\CERN\CSC\Winding_Experience_2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637" y="1700808"/>
            <a:ext cx="410445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5877272"/>
            <a:ext cx="1811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 movie...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5149158"/>
              </p:ext>
            </p:extLst>
          </p:nvPr>
        </p:nvGraphicFramePr>
        <p:xfrm>
          <a:off x="5004048" y="5189885"/>
          <a:ext cx="863600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Packager Shell Object" showAsIcon="1" r:id="rId4" imgW="862920" imgH="686880" progId="Package">
                  <p:embed/>
                </p:oleObj>
              </mc:Choice>
              <mc:Fallback>
                <p:oleObj name="Packager Shell Object" showAsIcon="1" r:id="rId4" imgW="862920" imgH="68688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5189885"/>
                        <a:ext cx="863600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69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Soldering</a:t>
            </a:r>
            <a:endParaRPr lang="en-US" dirty="0"/>
          </a:p>
        </p:txBody>
      </p:sp>
      <p:pic>
        <p:nvPicPr>
          <p:cNvPr id="4" name="Picture 3" descr="C:\Users\david\Desktop\upgrade-meeting\CERN\CSC\floor_plan_wire_wind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44" y="1051167"/>
            <a:ext cx="4095675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david\Desktop\upgrade-meeting\CERN\CSC\oleg-solder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52550"/>
            <a:ext cx="3096344" cy="307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david\Desktop\upgrade-meeting\CERN\CSC\soldering-closeu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734"/>
          <a:stretch/>
        </p:blipFill>
        <p:spPr bwMode="auto">
          <a:xfrm>
            <a:off x="5005140" y="3355424"/>
            <a:ext cx="3195557" cy="317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Punch-through </a:t>
            </a:r>
            <a:br>
              <a:rPr lang="en-US" dirty="0" smtClean="0"/>
            </a:br>
            <a:r>
              <a:rPr lang="en-US" sz="1800" dirty="0" smtClean="0"/>
              <a:t>(including decay-in-flight within shower)</a:t>
            </a:r>
            <a:endParaRPr lang="en-US" sz="1800" dirty="0"/>
          </a:p>
        </p:txBody>
      </p:sp>
      <p:pic>
        <p:nvPicPr>
          <p:cNvPr id="4" name="Picture 7" descr="punchthrou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8340"/>
            <a:ext cx="4968552" cy="449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31640" y="5863039"/>
            <a:ext cx="25939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 typeface="Monotype Sorts" pitchFamily="2" charset="2"/>
              <a:buNone/>
            </a:pPr>
            <a:r>
              <a:rPr lang="en-US" sz="1200" dirty="0">
                <a:solidFill>
                  <a:srgbClr val="FC0128"/>
                </a:solidFill>
                <a:latin typeface="Arial" charset="0"/>
              </a:rPr>
              <a:t>Sandler et al., PRD42, 759 (1990) 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idx="10"/>
          </p:nvPr>
        </p:nvSpPr>
        <p:spPr>
          <a:xfrm>
            <a:off x="5004049" y="1556792"/>
            <a:ext cx="4119370" cy="4817368"/>
          </a:xfrm>
        </p:spPr>
        <p:txBody>
          <a:bodyPr/>
          <a:lstStyle/>
          <a:p>
            <a:r>
              <a:rPr lang="en-US" dirty="0" smtClean="0"/>
              <a:t>Need to reduce fake </a:t>
            </a:r>
            <a:r>
              <a:rPr lang="en-US" dirty="0" err="1" smtClean="0"/>
              <a:t>muons</a:t>
            </a:r>
            <a:r>
              <a:rPr lang="en-US" dirty="0" smtClean="0"/>
              <a:t> at trigger </a:t>
            </a:r>
            <a:r>
              <a:rPr lang="en-US" u="sng" dirty="0" smtClean="0"/>
              <a:t>and</a:t>
            </a:r>
            <a:r>
              <a:rPr lang="en-US" dirty="0" smtClean="0"/>
              <a:t> analysis level</a:t>
            </a:r>
          </a:p>
          <a:p>
            <a:pPr lvl="1"/>
            <a:r>
              <a:rPr lang="en-US" dirty="0" smtClean="0"/>
              <a:t>Need </a:t>
            </a:r>
            <a:r>
              <a:rPr lang="en-US" b="0" dirty="0" smtClean="0">
                <a:latin typeface="Arial"/>
              </a:rPr>
              <a:t>O(10</a:t>
            </a:r>
            <a:r>
              <a:rPr lang="en-US" b="0" baseline="30000" dirty="0" smtClean="0">
                <a:latin typeface="Arial"/>
              </a:rPr>
              <a:t>-6</a:t>
            </a:r>
            <a:r>
              <a:rPr lang="en-US" dirty="0" smtClean="0"/>
              <a:t>) or better for Exotics searches</a:t>
            </a:r>
          </a:p>
          <a:p>
            <a:pPr lvl="1"/>
            <a:r>
              <a:rPr lang="en-US" dirty="0" smtClean="0"/>
              <a:t>Need redundancy for long-term operation</a:t>
            </a:r>
          </a:p>
          <a:p>
            <a:pPr lvl="1"/>
            <a:r>
              <a:rPr lang="en-US" dirty="0" smtClean="0"/>
              <a:t>Extra track segment may well be useful</a:t>
            </a:r>
          </a:p>
          <a:p>
            <a:pPr lvl="1"/>
            <a:r>
              <a:rPr lang="en-US" dirty="0" smtClean="0"/>
              <a:t>~ x5 improvement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563888" y="3933056"/>
            <a:ext cx="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395849" y="2072619"/>
            <a:ext cx="1974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20000"/>
              </a:spcBef>
              <a:buFont typeface="Monotype Sorts" pitchFamily="2" charset="2"/>
              <a:buNone/>
            </a:pPr>
            <a:r>
              <a:rPr lang="en-US" sz="1800" dirty="0">
                <a:solidFill>
                  <a:schemeClr val="hlink"/>
                </a:solidFill>
                <a:latin typeface="Arial" charset="0"/>
              </a:rPr>
              <a:t>100 </a:t>
            </a:r>
            <a:r>
              <a:rPr lang="en-US" sz="1800" dirty="0" err="1">
                <a:solidFill>
                  <a:schemeClr val="hlink"/>
                </a:solidFill>
                <a:latin typeface="Arial" charset="0"/>
              </a:rPr>
              <a:t>GeV</a:t>
            </a:r>
            <a:r>
              <a:rPr lang="en-US" sz="1800" dirty="0">
                <a:solidFill>
                  <a:schemeClr val="hlink"/>
                </a:solidFill>
                <a:latin typeface="Arial" charset="0"/>
              </a:rPr>
              <a:t> hadrons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47864" y="3615689"/>
            <a:ext cx="401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4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412776"/>
            <a:ext cx="4332355" cy="4961384"/>
          </a:xfrm>
        </p:spPr>
        <p:txBody>
          <a:bodyPr/>
          <a:lstStyle/>
          <a:p>
            <a:r>
              <a:rPr lang="en-US" dirty="0" smtClean="0"/>
              <a:t>All (non-wire) components, e.g. capacitors, resistors, are hand-soldered </a:t>
            </a:r>
          </a:p>
          <a:p>
            <a:r>
              <a:rPr lang="en-US" dirty="0" smtClean="0"/>
              <a:t>IHEP responsibility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Soldering</a:t>
            </a:r>
            <a:endParaRPr lang="en-US" dirty="0"/>
          </a:p>
        </p:txBody>
      </p:sp>
      <p:pic>
        <p:nvPicPr>
          <p:cNvPr id="15363" name="Picture 3" descr="C:\Users\david\Desktop\upgrade-meeting\CERN\CSC\floor_plan_hand_solde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4308029" cy="242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david\Desktop\upgrade-meeting\CERN\CSC\DSCN18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42457"/>
            <a:ext cx="3456384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david\Desktop\upgrade-meeting\CERN\CSC\component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7" t="44045"/>
          <a:stretch/>
        </p:blipFill>
        <p:spPr bwMode="auto">
          <a:xfrm>
            <a:off x="4669229" y="3717032"/>
            <a:ext cx="4073009" cy="274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0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4077072"/>
            <a:ext cx="3036211" cy="2297088"/>
          </a:xfrm>
        </p:spPr>
        <p:txBody>
          <a:bodyPr/>
          <a:lstStyle/>
          <a:p>
            <a:r>
              <a:rPr lang="en-US" dirty="0" smtClean="0"/>
              <a:t>Wire pitch is measured by two CCD cameras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Testing</a:t>
            </a:r>
            <a:endParaRPr lang="en-US" dirty="0"/>
          </a:p>
        </p:txBody>
      </p:sp>
      <p:pic>
        <p:nvPicPr>
          <p:cNvPr id="16386" name="Picture 2" descr="C:\Users\david\Desktop\upgrade-meeting\CERN\CSC\floor_plan_HV_tes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52390"/>
            <a:ext cx="4032448" cy="226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vid\Desktop\upgrade-meeting\CERN\CSC\camera-pit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79410"/>
            <a:ext cx="3645273" cy="536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Pitch Measurement Example</a:t>
            </a:r>
            <a:endParaRPr lang="en-US" dirty="0"/>
          </a:p>
        </p:txBody>
      </p:sp>
      <p:pic>
        <p:nvPicPr>
          <p:cNvPr id="11266" name="Picture 2" descr="C:\Users\david\Desktop\upgrade-meeting\CERN\CSC\wire-pitch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2"/>
          <a:stretch/>
        </p:blipFill>
        <p:spPr bwMode="auto">
          <a:xfrm>
            <a:off x="1563575" y="1556792"/>
            <a:ext cx="5655444" cy="441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987824" y="1376772"/>
            <a:ext cx="33123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Upper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87824" y="3645024"/>
            <a:ext cx="331236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Lower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03648" y="1556792"/>
            <a:ext cx="432048" cy="3168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99592" y="2852936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23775" y="464384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732240" y="3602492"/>
            <a:ext cx="360040" cy="11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732240" y="5810998"/>
            <a:ext cx="360040" cy="117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50371" y="5971802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Number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6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68760"/>
            <a:ext cx="8364803" cy="1224136"/>
          </a:xfrm>
        </p:spPr>
        <p:txBody>
          <a:bodyPr/>
          <a:lstStyle/>
          <a:p>
            <a:r>
              <a:rPr lang="en-US" dirty="0" smtClean="0"/>
              <a:t>Tension is measured by the fundamental resonant frequency of the wire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7804" y="116632"/>
            <a:ext cx="8094662" cy="838200"/>
          </a:xfrm>
        </p:spPr>
        <p:txBody>
          <a:bodyPr/>
          <a:lstStyle/>
          <a:p>
            <a:r>
              <a:rPr lang="en-US" dirty="0" smtClean="0"/>
              <a:t>Tension Testing</a:t>
            </a:r>
            <a:endParaRPr lang="en-US" dirty="0"/>
          </a:p>
        </p:txBody>
      </p:sp>
      <p:pic>
        <p:nvPicPr>
          <p:cNvPr id="6146" name="Picture 2" descr="C:\Users\david\Desktop\upgrade-meeting\CERN\CSC\takasugi-formul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110" y="2463353"/>
            <a:ext cx="654367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60787" y="5391008"/>
            <a:ext cx="4910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 = (f </a:t>
            </a:r>
            <a:r>
              <a:rPr lang="en-US" sz="2400" dirty="0" smtClean="0">
                <a:latin typeface="cmsy10"/>
              </a:rPr>
              <a:t>£</a:t>
            </a:r>
            <a:r>
              <a:rPr lang="en-US" sz="2400" dirty="0" smtClean="0"/>
              <a:t> L </a:t>
            </a:r>
            <a:r>
              <a:rPr lang="en-US" sz="2400" dirty="0" smtClean="0">
                <a:latin typeface="cmsy10"/>
              </a:rPr>
              <a:t>£</a:t>
            </a:r>
            <a:r>
              <a:rPr lang="en-US" sz="2400" dirty="0" smtClean="0"/>
              <a:t> r )</a:t>
            </a:r>
            <a:r>
              <a:rPr lang="en-US" sz="2400" baseline="30000" dirty="0" smtClean="0">
                <a:latin typeface="Tahoma"/>
              </a:rPr>
              <a:t>2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msy10"/>
              </a:rPr>
              <a:t>£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mmi10"/>
              </a:rPr>
              <a:t>½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msy10"/>
              </a:rPr>
              <a:t>£</a:t>
            </a:r>
            <a:r>
              <a:rPr lang="en-US" sz="2400" dirty="0" smtClean="0"/>
              <a:t> constant</a:t>
            </a:r>
            <a:endParaRPr lang="en-US" sz="2400" dirty="0"/>
          </a:p>
        </p:txBody>
      </p:sp>
      <p:sp>
        <p:nvSpPr>
          <p:cNvPr id="6" name="Down Arrow 5"/>
          <p:cNvSpPr/>
          <p:nvPr/>
        </p:nvSpPr>
        <p:spPr>
          <a:xfrm>
            <a:off x="4355976" y="4682678"/>
            <a:ext cx="576064" cy="54652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Each Anode panel tested for current leakage &amp;  corona discharge</a:t>
            </a:r>
          </a:p>
          <a:p>
            <a:r>
              <a:rPr lang="en-US" dirty="0" smtClean="0"/>
              <a:t>Before sealing chamber, global HV test in air.</a:t>
            </a:r>
          </a:p>
          <a:p>
            <a:r>
              <a:rPr lang="en-US" dirty="0" smtClean="0"/>
              <a:t>Finish assembly of chamber by adding frame, seal with RTV, and test with Argon</a:t>
            </a:r>
          </a:p>
          <a:p>
            <a:pPr lvl="1"/>
            <a:r>
              <a:rPr lang="en-US" dirty="0" smtClean="0"/>
              <a:t>Extending clean room #2 to conduct in stable pressure, temperature, humidity environment</a:t>
            </a:r>
          </a:p>
          <a:p>
            <a:pPr lvl="1"/>
            <a:r>
              <a:rPr lang="en-US" dirty="0" smtClean="0"/>
              <a:t>&lt; </a:t>
            </a:r>
            <a:r>
              <a:rPr lang="en-US" dirty="0" smtClean="0">
                <a:latin typeface="Arial"/>
              </a:rPr>
              <a:t>1cm</a:t>
            </a:r>
            <a:r>
              <a:rPr lang="en-US" baseline="30000" dirty="0" smtClean="0">
                <a:latin typeface="Arial"/>
              </a:rPr>
              <a:t>3</a:t>
            </a:r>
            <a:r>
              <a:rPr lang="en-US" dirty="0" smtClean="0">
                <a:latin typeface="Arial"/>
              </a:rPr>
              <a:t>/minute</a:t>
            </a:r>
            <a:r>
              <a:rPr lang="en-US" dirty="0" smtClean="0"/>
              <a:t>  (spec is 2 </a:t>
            </a:r>
            <a:r>
              <a:rPr lang="en-US" dirty="0" smtClean="0">
                <a:latin typeface="Arial"/>
              </a:rPr>
              <a:t>cm</a:t>
            </a:r>
            <a:r>
              <a:rPr lang="en-US" baseline="30000" dirty="0" smtClean="0">
                <a:latin typeface="Arial"/>
              </a:rPr>
              <a:t>3</a:t>
            </a:r>
            <a:r>
              <a:rPr lang="en-US" dirty="0" smtClean="0">
                <a:latin typeface="Arial"/>
              </a:rPr>
              <a:t>/minute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Automatic pressure monitoring being developed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&amp; Gas Leak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Place under HV and look for current leak</a:t>
            </a:r>
          </a:p>
          <a:p>
            <a:pPr lvl="1"/>
            <a:r>
              <a:rPr lang="en-US" dirty="0" smtClean="0"/>
              <a:t>short-term (24 hours at 4kV)</a:t>
            </a:r>
          </a:p>
          <a:p>
            <a:pPr lvl="1"/>
            <a:r>
              <a:rPr lang="en-US" dirty="0" smtClean="0"/>
              <a:t>First chamber (#201) 0.99</a:t>
            </a:r>
            <a:r>
              <a:rPr lang="en-US" dirty="0" smtClean="0">
                <a:latin typeface="cmmi10"/>
              </a:rPr>
              <a:t>¹</a:t>
            </a:r>
            <a:r>
              <a:rPr lang="en-US" dirty="0" smtClean="0"/>
              <a:t>A  (typical last time 3</a:t>
            </a:r>
            <a:r>
              <a:rPr lang="en-US" dirty="0" smtClean="0">
                <a:latin typeface="cmmi10"/>
              </a:rPr>
              <a:t>¹</a:t>
            </a:r>
            <a:r>
              <a:rPr lang="en-US" dirty="0" smtClean="0"/>
              <a:t>A)</a:t>
            </a:r>
          </a:p>
          <a:p>
            <a:r>
              <a:rPr lang="en-US" dirty="0" smtClean="0"/>
              <a:t>Capacitive testing (strip-to-strip) is as expected</a:t>
            </a:r>
          </a:p>
          <a:p>
            <a:r>
              <a:rPr lang="en-US" dirty="0" smtClean="0"/>
              <a:t>#201 currently under long term (2 months) HV testing</a:t>
            </a:r>
          </a:p>
          <a:p>
            <a:pPr lvl="1"/>
            <a:r>
              <a:rPr lang="en-US" dirty="0" smtClean="0"/>
              <a:t>HV slowly ramped up from 3.6kV to 4kV</a:t>
            </a:r>
          </a:p>
          <a:p>
            <a:r>
              <a:rPr lang="en-US" dirty="0" smtClean="0"/>
              <a:t>Then, will move to FAST site</a:t>
            </a:r>
          </a:p>
          <a:p>
            <a:pPr lvl="1"/>
            <a:r>
              <a:rPr lang="en-US" dirty="0" smtClean="0"/>
              <a:t>put on electronics and “final” parts</a:t>
            </a:r>
          </a:p>
          <a:p>
            <a:pPr lvl="1"/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&amp; electrical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0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Capacitance Testing</a:t>
            </a:r>
            <a:endParaRPr lang="en-US" dirty="0"/>
          </a:p>
        </p:txBody>
      </p:sp>
      <p:pic>
        <p:nvPicPr>
          <p:cNvPr id="4" name="Picture 3" descr="wiresCapacitance.jpg"/>
          <p:cNvPicPr>
            <a:picLocks noChangeAspect="1"/>
          </p:cNvPicPr>
          <p:nvPr/>
        </p:nvPicPr>
        <p:blipFill rotWithShape="1">
          <a:blip r:embed="rId2" cstate="screen"/>
          <a:srcRect t="12435"/>
          <a:stretch/>
        </p:blipFill>
        <p:spPr>
          <a:xfrm>
            <a:off x="107504" y="1913860"/>
            <a:ext cx="4419600" cy="3269512"/>
          </a:xfrm>
          <a:prstGeom prst="rect">
            <a:avLst/>
          </a:prstGeom>
        </p:spPr>
      </p:pic>
      <p:pic>
        <p:nvPicPr>
          <p:cNvPr id="5" name="Picture 4" descr="stripsCapacitanceME_234_S01proto.jpg"/>
          <p:cNvPicPr>
            <a:picLocks noChangeAspect="1"/>
          </p:cNvPicPr>
          <p:nvPr/>
        </p:nvPicPr>
        <p:blipFill rotWithShape="1">
          <a:blip r:embed="rId3" cstate="screen"/>
          <a:srcRect t="11269"/>
          <a:stretch/>
        </p:blipFill>
        <p:spPr>
          <a:xfrm>
            <a:off x="4634457" y="1913860"/>
            <a:ext cx="4187694" cy="3099316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183372"/>
            <a:ext cx="32988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891" y="5013176"/>
            <a:ext cx="32988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39000" y="1219200"/>
            <a:ext cx="13716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Xiaofeng Y.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623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76250" y="5085184"/>
            <a:ext cx="8667750" cy="928936"/>
          </a:xfrm>
        </p:spPr>
        <p:txBody>
          <a:bodyPr/>
          <a:lstStyle/>
          <a:p>
            <a:r>
              <a:rPr lang="en-US" dirty="0" smtClean="0"/>
              <a:t>Passed all tests.  Undergoing long-term HV testing followed by Final Assembly and Testing with electronics.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Chamber #201 </a:t>
            </a:r>
            <a:endParaRPr lang="en-US" dirty="0"/>
          </a:p>
        </p:txBody>
      </p:sp>
      <p:pic>
        <p:nvPicPr>
          <p:cNvPr id="7170" name="Picture 2" descr="C:\Users\david\Desktop\upgrade-meeting\CERN\CSC\csc-20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72" y="1562157"/>
            <a:ext cx="3957278" cy="296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avid\Desktop\upgrade-meeting\CERN\CSC\csc-20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4036242" cy="303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37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5805264"/>
            <a:ext cx="8667750" cy="568896"/>
          </a:xfrm>
        </p:spPr>
        <p:txBody>
          <a:bodyPr/>
          <a:lstStyle/>
          <a:p>
            <a:r>
              <a:rPr lang="en-US" dirty="0" err="1" smtClean="0"/>
              <a:t>Cosmics</a:t>
            </a:r>
            <a:r>
              <a:rPr lang="en-US" dirty="0" smtClean="0"/>
              <a:t> found in each layer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Ray Test of #201</a:t>
            </a:r>
            <a:endParaRPr lang="en-US" dirty="0"/>
          </a:p>
        </p:txBody>
      </p:sp>
      <p:pic>
        <p:nvPicPr>
          <p:cNvPr id="4" name="Picture 3" descr="TEK0000.BMP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1340768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1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55669" y="1275928"/>
            <a:ext cx="8667750" cy="5105400"/>
          </a:xfrm>
        </p:spPr>
        <p:txBody>
          <a:bodyPr/>
          <a:lstStyle/>
          <a:p>
            <a:r>
              <a:rPr lang="en-US" dirty="0" smtClean="0"/>
              <a:t>Chamber #202 &amp; #203 will be ready for leak testing as soon as aluminum frames arrive (this week)</a:t>
            </a:r>
          </a:p>
          <a:p>
            <a:pPr lvl="1"/>
            <a:r>
              <a:rPr lang="en-US" dirty="0" smtClean="0"/>
              <a:t>Then proceed to gas-leak test</a:t>
            </a:r>
          </a:p>
          <a:p>
            <a:r>
              <a:rPr lang="en-US" dirty="0" smtClean="0"/>
              <a:t>Chamber #203 had some problems </a:t>
            </a:r>
          </a:p>
          <a:p>
            <a:pPr lvl="1"/>
            <a:r>
              <a:rPr lang="en-US" dirty="0" smtClean="0"/>
              <a:t>warped panel (fixed)</a:t>
            </a:r>
          </a:p>
          <a:p>
            <a:pPr lvl="1"/>
            <a:r>
              <a:rPr lang="en-US" dirty="0" smtClean="0"/>
              <a:t>defective or </a:t>
            </a:r>
            <a:r>
              <a:rPr lang="en-US" dirty="0" err="1" smtClean="0"/>
              <a:t>mislabled</a:t>
            </a:r>
            <a:r>
              <a:rPr lang="en-US" dirty="0" smtClean="0"/>
              <a:t> epoxy from vendor</a:t>
            </a:r>
          </a:p>
          <a:p>
            <a:pPr lvl="1"/>
            <a:r>
              <a:rPr lang="en-US" dirty="0" smtClean="0"/>
              <a:t>probably never will be installed in Pt. 5.</a:t>
            </a:r>
          </a:p>
          <a:p>
            <a:pPr lvl="1"/>
            <a:r>
              <a:rPr lang="en-US" dirty="0" smtClean="0"/>
              <a:t>possible demonstration unit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other chambers from panel prototypes under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3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 4/2</a:t>
            </a:r>
            <a:endParaRPr lang="en-US" dirty="0"/>
          </a:p>
        </p:txBody>
      </p:sp>
      <p:pic>
        <p:nvPicPr>
          <p:cNvPr id="4" name="Picture 5" descr="me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68760"/>
            <a:ext cx="3527069" cy="349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5364088" y="1052736"/>
            <a:ext cx="762000" cy="2362200"/>
          </a:xfrm>
          <a:prstGeom prst="ellipse">
            <a:avLst/>
          </a:prstGeom>
          <a:noFill/>
          <a:ln w="57150">
            <a:solidFill>
              <a:srgbClr val="FC012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196056" y="4762203"/>
            <a:ext cx="3552408" cy="190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2">
              <a:spcBef>
                <a:spcPct val="20000"/>
              </a:spcBef>
              <a:buFont typeface="Monotype Sorts" pitchFamily="2" charset="2"/>
              <a:buNone/>
            </a:pPr>
            <a:r>
              <a:rPr lang="en-US" sz="2800" dirty="0" smtClean="0">
                <a:solidFill>
                  <a:srgbClr val="FC0128"/>
                </a:solidFill>
                <a:latin typeface="Arial" charset="0"/>
              </a:rPr>
              <a:t>36 CSC’s needed per </a:t>
            </a:r>
            <a:r>
              <a:rPr lang="en-US" sz="2800" dirty="0" err="1" smtClean="0">
                <a:solidFill>
                  <a:srgbClr val="FC0128"/>
                </a:solidFill>
                <a:latin typeface="Arial" charset="0"/>
              </a:rPr>
              <a:t>endcap</a:t>
            </a:r>
            <a:r>
              <a:rPr lang="en-US" sz="2800" dirty="0" smtClean="0">
                <a:solidFill>
                  <a:srgbClr val="FC0128"/>
                </a:solidFill>
                <a:latin typeface="Arial" charset="0"/>
              </a:rPr>
              <a:t> </a:t>
            </a:r>
          </a:p>
          <a:p>
            <a:pPr lvl="2">
              <a:spcBef>
                <a:spcPct val="20000"/>
              </a:spcBef>
              <a:buFont typeface="Monotype Sorts" pitchFamily="2" charset="2"/>
              <a:buNone/>
            </a:pPr>
            <a:r>
              <a:rPr lang="en-US" sz="2800" dirty="0" smtClean="0">
                <a:solidFill>
                  <a:srgbClr val="FC0128"/>
                </a:solidFill>
                <a:latin typeface="Arial" charset="0"/>
              </a:rPr>
              <a:t>(have 5 so far)</a:t>
            </a:r>
            <a:endParaRPr lang="en-US" sz="2800" dirty="0">
              <a:solidFill>
                <a:srgbClr val="FC0128"/>
              </a:solidFill>
              <a:latin typeface="Arial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 flipV="1">
            <a:off x="5796136" y="2933701"/>
            <a:ext cx="1368152" cy="1828502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" name="Picture 4" descr="emptyspace-chamb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79" y="1186086"/>
            <a:ext cx="3916363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95536" y="5619849"/>
            <a:ext cx="376941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2">
              <a:spcBef>
                <a:spcPct val="20000"/>
              </a:spcBef>
              <a:buFont typeface="Monotype Sorts" pitchFamily="2" charset="2"/>
              <a:buNone/>
            </a:pPr>
            <a:r>
              <a:rPr lang="en-US" sz="2800" dirty="0" smtClean="0">
                <a:solidFill>
                  <a:srgbClr val="FC0128"/>
                </a:solidFill>
                <a:latin typeface="Arial" charset="0"/>
              </a:rPr>
              <a:t>Empty Space</a:t>
            </a:r>
            <a:endParaRPr lang="en-US" sz="2800" dirty="0">
              <a:solidFill>
                <a:srgbClr val="FC012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18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Cleanroom #2 extension</a:t>
            </a:r>
          </a:p>
          <a:p>
            <a:pPr lvl="1"/>
            <a:r>
              <a:rPr lang="en-US" dirty="0" smtClean="0"/>
              <a:t>For pressure testing in stable environment</a:t>
            </a:r>
          </a:p>
          <a:p>
            <a:r>
              <a:rPr lang="en-US" dirty="0" smtClean="0"/>
              <a:t>0.5 Ton crane</a:t>
            </a:r>
          </a:p>
          <a:p>
            <a:pPr lvl="1"/>
            <a:r>
              <a:rPr lang="en-US" dirty="0" smtClean="0"/>
              <a:t>For storing completed chambers on mezzanine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improvements to </a:t>
            </a:r>
            <a:br>
              <a:rPr lang="en-US" dirty="0" smtClean="0"/>
            </a:br>
            <a:r>
              <a:rPr lang="en-US" dirty="0" smtClean="0"/>
              <a:t>904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8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New postdoc joined team, Matthias Weber</a:t>
            </a:r>
          </a:p>
          <a:p>
            <a:r>
              <a:rPr lang="en-US" dirty="0" err="1" smtClean="0"/>
              <a:t>Petr</a:t>
            </a:r>
            <a:r>
              <a:rPr lang="en-US" dirty="0" smtClean="0"/>
              <a:t> </a:t>
            </a:r>
            <a:r>
              <a:rPr lang="en-US" dirty="0" err="1" smtClean="0"/>
              <a:t>Levchenko</a:t>
            </a:r>
            <a:r>
              <a:rPr lang="en-US" dirty="0" smtClean="0"/>
              <a:t> &amp; co. </a:t>
            </a:r>
          </a:p>
          <a:p>
            <a:pPr lvl="1"/>
            <a:r>
              <a:rPr lang="en-US" dirty="0" smtClean="0"/>
              <a:t>installed new rack in 904</a:t>
            </a:r>
          </a:p>
          <a:p>
            <a:pPr lvl="1"/>
            <a:r>
              <a:rPr lang="en-US" dirty="0" smtClean="0"/>
              <a:t>assembling peripheral crate, LV, HV, cooling, water, AC hookups, cables, cable trays...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site (Part I)</a:t>
            </a:r>
            <a:endParaRPr lang="en-US" dirty="0"/>
          </a:p>
        </p:txBody>
      </p:sp>
      <p:pic>
        <p:nvPicPr>
          <p:cNvPr id="8194" name="Picture 2" descr="C:\Users\david\Desktop\upgrade-meeting\CERN\CSC\Floor_pl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3672408" cy="202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475656" y="3789040"/>
            <a:ext cx="1080120" cy="10081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6" name="Picture 4" descr="C:\Users\david\Desktop\upgrade-meeting\CERN\CSC\fast-s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3357389" cy="253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78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david\Desktop\upgrade-meeting\CERN\CSC\fast-sit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3139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50" y="6510259"/>
            <a:ext cx="3478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drawing by Peter </a:t>
            </a:r>
            <a:r>
              <a:rPr lang="en-US" dirty="0" err="1" smtClean="0"/>
              <a:t>Levchenko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59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251520" y="980728"/>
            <a:ext cx="8667750" cy="5105400"/>
          </a:xfrm>
        </p:spPr>
        <p:txBody>
          <a:bodyPr/>
          <a:lstStyle/>
          <a:p>
            <a:r>
              <a:rPr lang="en-US" dirty="0" smtClean="0"/>
              <a:t>Testing new configuration on cosmic stand with much help to Matthias from </a:t>
            </a:r>
            <a:r>
              <a:rPr lang="en-US" dirty="0" err="1" smtClean="0"/>
              <a:t>Karoly</a:t>
            </a:r>
            <a:r>
              <a:rPr lang="en-US" dirty="0" smtClean="0"/>
              <a:t> </a:t>
            </a:r>
            <a:r>
              <a:rPr lang="en-US" dirty="0" err="1" smtClean="0"/>
              <a:t>Banicz</a:t>
            </a:r>
            <a:r>
              <a:rPr lang="en-US" dirty="0" smtClean="0"/>
              <a:t>, </a:t>
            </a:r>
            <a:r>
              <a:rPr lang="en-US" dirty="0" err="1" smtClean="0"/>
              <a:t>Jingua</a:t>
            </a:r>
            <a:r>
              <a:rPr lang="en-US" dirty="0"/>
              <a:t> </a:t>
            </a:r>
            <a:r>
              <a:rPr lang="en-US" dirty="0" smtClean="0"/>
              <a:t>Liu, Frank </a:t>
            </a:r>
            <a:r>
              <a:rPr lang="en-US" dirty="0" err="1" smtClean="0"/>
              <a:t>Guerts</a:t>
            </a:r>
            <a:endParaRPr lang="en-US" dirty="0" smtClean="0"/>
          </a:p>
          <a:p>
            <a:pPr lvl="1"/>
            <a:r>
              <a:rPr lang="en-US" dirty="0" smtClean="0"/>
              <a:t>Readout with only a single peripheral crate</a:t>
            </a:r>
          </a:p>
          <a:p>
            <a:pPr lvl="1"/>
            <a:r>
              <a:rPr lang="en-US" dirty="0" smtClean="0"/>
              <a:t>Required development of TF-DDU</a:t>
            </a:r>
          </a:p>
          <a:p>
            <a:pPr lvl="1"/>
            <a:r>
              <a:rPr lang="en-US" dirty="0" smtClean="0"/>
              <a:t>Dedicated new computer about to arrive</a:t>
            </a:r>
          </a:p>
          <a:p>
            <a:r>
              <a:rPr lang="en-US" dirty="0" smtClean="0"/>
              <a:t>Working with experts, esp. Alex </a:t>
            </a:r>
            <a:r>
              <a:rPr lang="en-US" dirty="0" err="1" smtClean="0"/>
              <a:t>Madorsky</a:t>
            </a:r>
            <a:r>
              <a:rPr lang="en-US" dirty="0" smtClean="0"/>
              <a:t> on reviving old FAST site software</a:t>
            </a:r>
          </a:p>
          <a:p>
            <a:r>
              <a:rPr lang="en-US" dirty="0" smtClean="0"/>
              <a:t>Should be ready to run a few tests on </a:t>
            </a:r>
            <a:r>
              <a:rPr lang="en-US" u="sng" dirty="0" smtClean="0"/>
              <a:t>new</a:t>
            </a:r>
            <a:r>
              <a:rPr lang="en-US" dirty="0" smtClean="0"/>
              <a:t> FAST site with </a:t>
            </a:r>
            <a:r>
              <a:rPr lang="en-US" u="sng" dirty="0" smtClean="0"/>
              <a:t>new</a:t>
            </a:r>
            <a:r>
              <a:rPr lang="en-US" dirty="0" smtClean="0"/>
              <a:t> computer and </a:t>
            </a:r>
            <a:r>
              <a:rPr lang="en-US" u="sng" dirty="0" smtClean="0"/>
              <a:t>new</a:t>
            </a:r>
            <a:r>
              <a:rPr lang="en-US" dirty="0" smtClean="0"/>
              <a:t> chamber by early January.</a:t>
            </a:r>
          </a:p>
          <a:p>
            <a:r>
              <a:rPr lang="en-US" dirty="0" smtClean="0"/>
              <a:t>Development of software Jan-March</a:t>
            </a:r>
          </a:p>
          <a:p>
            <a:pPr lvl="1"/>
            <a:r>
              <a:rPr lang="en-US" dirty="0" smtClean="0"/>
              <a:t>in time for full production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site (Part 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99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2800" dirty="0" smtClean="0"/>
              <a:t>Have “yellow page” with CCB utilities</a:t>
            </a:r>
          </a:p>
          <a:p>
            <a:endParaRPr lang="en-US" sz="2800" dirty="0" smtClean="0"/>
          </a:p>
          <a:p>
            <a:r>
              <a:rPr lang="en-US" sz="2800" dirty="0" smtClean="0"/>
              <a:t>Trying to enable L1A request from TMB to CCB</a:t>
            </a:r>
          </a:p>
          <a:p>
            <a:endParaRPr lang="en-US" sz="2800" dirty="0" smtClean="0"/>
          </a:p>
          <a:p>
            <a:r>
              <a:rPr lang="en-US" sz="2800" dirty="0" smtClean="0"/>
              <a:t>Old test software successfully compiled</a:t>
            </a:r>
            <a:r>
              <a:rPr lang="en-US" dirty="0" smtClean="0"/>
              <a:t>.  Can modify </a:t>
            </a:r>
            <a:r>
              <a:rPr lang="en-US" dirty="0" err="1" smtClean="0"/>
              <a:t>config</a:t>
            </a:r>
            <a:r>
              <a:rPr lang="en-US" dirty="0" smtClean="0"/>
              <a:t> files and configure system.  Once DDU </a:t>
            </a:r>
            <a:r>
              <a:rPr lang="en-US" dirty="0" err="1" smtClean="0"/>
              <a:t>passthrough</a:t>
            </a:r>
            <a:r>
              <a:rPr lang="en-US" dirty="0" smtClean="0"/>
              <a:t> is working, first level tests will be ready.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Site (Part III)</a:t>
            </a:r>
            <a:br>
              <a:rPr lang="en-US" dirty="0" smtClean="0"/>
            </a:br>
            <a:r>
              <a:rPr lang="en-US" dirty="0" smtClean="0"/>
              <a:t>(for experts)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FAST is “Final Assembly” not just “Testing”</a:t>
            </a:r>
          </a:p>
          <a:p>
            <a:endParaRPr lang="en-US" dirty="0" smtClean="0"/>
          </a:p>
          <a:p>
            <a:r>
              <a:rPr lang="en-US" dirty="0" smtClean="0"/>
              <a:t>Nearly all parts for chambers #201,202,203 are in building 904</a:t>
            </a:r>
          </a:p>
          <a:p>
            <a:endParaRPr lang="en-US" dirty="0" smtClean="0"/>
          </a:p>
          <a:p>
            <a:r>
              <a:rPr lang="en-US" dirty="0" smtClean="0"/>
              <a:t>Parts for full production to be sent from Wisconsin soon</a:t>
            </a:r>
          </a:p>
          <a:p>
            <a:endParaRPr lang="en-US" dirty="0" smtClean="0"/>
          </a:p>
          <a:p>
            <a:r>
              <a:rPr lang="en-US" dirty="0" smtClean="0"/>
              <a:t>Will set up “assembly line” mode for Final Assembly and Testing of rest of chambers.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site (part IV)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2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251520" y="980728"/>
            <a:ext cx="8667750" cy="5105400"/>
          </a:xfrm>
        </p:spPr>
        <p:txBody>
          <a:bodyPr/>
          <a:lstStyle/>
          <a:p>
            <a:r>
              <a:rPr lang="en-US" dirty="0" smtClean="0"/>
              <a:t>Should be ready to run a few tests on </a:t>
            </a:r>
            <a:r>
              <a:rPr lang="en-US" u="sng" dirty="0" smtClean="0"/>
              <a:t>new</a:t>
            </a:r>
            <a:r>
              <a:rPr lang="en-US" dirty="0" smtClean="0"/>
              <a:t> FAST site with </a:t>
            </a:r>
            <a:r>
              <a:rPr lang="en-US" u="sng" dirty="0" smtClean="0"/>
              <a:t>new</a:t>
            </a:r>
            <a:r>
              <a:rPr lang="en-US" dirty="0" smtClean="0"/>
              <a:t> computer and </a:t>
            </a:r>
            <a:r>
              <a:rPr lang="en-US" u="sng" dirty="0" smtClean="0"/>
              <a:t>new</a:t>
            </a:r>
            <a:r>
              <a:rPr lang="en-US" dirty="0" smtClean="0"/>
              <a:t> chamber by early January.</a:t>
            </a:r>
          </a:p>
          <a:p>
            <a:endParaRPr lang="en-US" dirty="0" smtClean="0"/>
          </a:p>
          <a:p>
            <a:r>
              <a:rPr lang="en-US" dirty="0" smtClean="0"/>
              <a:t>Development and deployment of software Jan-March</a:t>
            </a:r>
          </a:p>
          <a:p>
            <a:pPr lvl="1"/>
            <a:r>
              <a:rPr lang="en-US" dirty="0" smtClean="0"/>
              <a:t>well in time for full production</a:t>
            </a:r>
          </a:p>
          <a:p>
            <a:pPr lvl="1"/>
            <a:endParaRPr lang="en-US" dirty="0"/>
          </a:p>
          <a:p>
            <a:r>
              <a:rPr lang="en-US" dirty="0" smtClean="0"/>
              <a:t>Set up FAST site in “assembly-line” mode by April.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site milestones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38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395536" y="1052736"/>
            <a:ext cx="8667750" cy="5105400"/>
          </a:xfrm>
        </p:spPr>
        <p:txBody>
          <a:bodyPr/>
          <a:lstStyle/>
          <a:p>
            <a:r>
              <a:rPr lang="en-US" dirty="0" smtClean="0"/>
              <a:t>Critical path is placing order for skins</a:t>
            </a:r>
          </a:p>
          <a:p>
            <a:pPr lvl="1"/>
            <a:r>
              <a:rPr lang="en-US" dirty="0" smtClean="0"/>
              <a:t>Long lead time for order of copper</a:t>
            </a:r>
          </a:p>
          <a:p>
            <a:r>
              <a:rPr lang="en-US" dirty="0" smtClean="0"/>
              <a:t>Assuming order is placed this week, panels should start to appear at 904 by end of Spring.</a:t>
            </a:r>
          </a:p>
          <a:p>
            <a:r>
              <a:rPr lang="en-US" dirty="0" smtClean="0"/>
              <a:t>Two </a:t>
            </a:r>
            <a:r>
              <a:rPr lang="en-US" dirty="0" err="1" smtClean="0"/>
              <a:t>endcaps</a:t>
            </a:r>
            <a:r>
              <a:rPr lang="en-US" dirty="0" smtClean="0"/>
              <a:t> requires 67 more chambers. Can deliver 4 chambers per month to FAST site.</a:t>
            </a:r>
          </a:p>
          <a:p>
            <a:r>
              <a:rPr lang="en-US" dirty="0" smtClean="0"/>
              <a:t>FAST testing may be upgraded to “2 at a time”</a:t>
            </a:r>
          </a:p>
          <a:p>
            <a:r>
              <a:rPr lang="en-US" dirty="0" smtClean="0"/>
              <a:t>Dick Loveless will give finer scheduling details in his talk.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Schedule Milestones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57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251520" y="1196752"/>
            <a:ext cx="8667750" cy="5105400"/>
          </a:xfrm>
        </p:spPr>
        <p:txBody>
          <a:bodyPr/>
          <a:lstStyle/>
          <a:p>
            <a:r>
              <a:rPr lang="en-US" dirty="0" smtClean="0"/>
              <a:t>Armando </a:t>
            </a:r>
            <a:r>
              <a:rPr lang="en-US" dirty="0" err="1" smtClean="0"/>
              <a:t>Lanaro</a:t>
            </a:r>
            <a:r>
              <a:rPr lang="en-US" dirty="0" smtClean="0"/>
              <a:t> and team have built a truly impressive facility at Building 904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(Part I)</a:t>
            </a:r>
            <a:endParaRPr lang="en-US" dirty="0"/>
          </a:p>
        </p:txBody>
      </p:sp>
      <p:pic>
        <p:nvPicPr>
          <p:cNvPr id="10242" name="Picture 2" descr="C:\Users\david\Desktop\upgrade-meeting\CERN\CSC\group-904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17860"/>
            <a:ext cx="5868144" cy="44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58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Major operation</a:t>
            </a:r>
          </a:p>
          <a:p>
            <a:pPr lvl="1"/>
            <a:r>
              <a:rPr lang="en-US" dirty="0" smtClean="0"/>
              <a:t>Industrial partners, </a:t>
            </a:r>
            <a:r>
              <a:rPr lang="en-US" dirty="0" err="1" smtClean="0"/>
              <a:t>Fermilab</a:t>
            </a:r>
            <a:r>
              <a:rPr lang="en-US" dirty="0" smtClean="0"/>
              <a:t> facility, building 904</a:t>
            </a:r>
          </a:p>
          <a:p>
            <a:pPr lvl="1"/>
            <a:r>
              <a:rPr lang="en-US" dirty="0" smtClean="0"/>
              <a:t>Thanks again to Austin Ball, CMS Technical Division and CERN service team for help making 904 a success</a:t>
            </a:r>
          </a:p>
          <a:p>
            <a:r>
              <a:rPr lang="en-US" dirty="0" smtClean="0"/>
              <a:t>Successful construction of one chamber.  New team has learned all the fine points of chamber construction.</a:t>
            </a:r>
          </a:p>
          <a:p>
            <a:r>
              <a:rPr lang="en-US" dirty="0" smtClean="0"/>
              <a:t>Lost time with vendor problems.  Need to push hard.  Ball is in our court now.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(Part II)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72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Industry</a:t>
            </a:r>
          </a:p>
          <a:p>
            <a:pPr lvl="1"/>
            <a:r>
              <a:rPr lang="en-US" dirty="0" smtClean="0"/>
              <a:t>skin production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panel production</a:t>
            </a:r>
          </a:p>
          <a:p>
            <a:r>
              <a:rPr lang="en-US" dirty="0" err="1" smtClean="0"/>
              <a:t>Fermilab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cutting drilling, milling, cleaning, polishing </a:t>
            </a:r>
          </a:p>
          <a:p>
            <a:r>
              <a:rPr lang="en-US" dirty="0" smtClean="0"/>
              <a:t>CERN/</a:t>
            </a:r>
            <a:r>
              <a:rPr lang="en-US" dirty="0" err="1" smtClean="0"/>
              <a:t>Pr</a:t>
            </a:r>
            <a:r>
              <a:rPr lang="en-US" sz="3200" dirty="0" err="1" smtClean="0"/>
              <a:t>é</a:t>
            </a:r>
            <a:r>
              <a:rPr lang="en-US" dirty="0" err="1" smtClean="0"/>
              <a:t>vessin</a:t>
            </a:r>
            <a:r>
              <a:rPr lang="en-US" dirty="0" smtClean="0"/>
              <a:t> (building 904) chamber construction factory (Panels </a:t>
            </a:r>
            <a:r>
              <a:rPr lang="en-US" dirty="0" smtClean="0">
                <a:sym typeface="Wingdings" pitchFamily="2" charset="2"/>
              </a:rPr>
              <a:t> chambers)</a:t>
            </a:r>
            <a:endParaRPr lang="en-US" dirty="0" smtClean="0"/>
          </a:p>
          <a:p>
            <a:pPr lvl="1"/>
            <a:r>
              <a:rPr lang="en-US" dirty="0" smtClean="0"/>
              <a:t>Construction of Anode &amp; Cathode panels</a:t>
            </a:r>
          </a:p>
          <a:p>
            <a:pPr lvl="1"/>
            <a:r>
              <a:rPr lang="en-US" dirty="0" smtClean="0"/>
              <a:t>Assembly of chambers</a:t>
            </a:r>
          </a:p>
          <a:p>
            <a:pPr lvl="1"/>
            <a:r>
              <a:rPr lang="en-US" dirty="0" smtClean="0"/>
              <a:t>Final Assembly and Testing (FAST)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nstallation at CERN Pt. 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ME4/2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20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Skins:</a:t>
            </a:r>
          </a:p>
          <a:p>
            <a:pPr lvl="1"/>
            <a:r>
              <a:rPr lang="en-US" dirty="0" smtClean="0"/>
              <a:t>Copper-clad FR4 (glass reinforced)</a:t>
            </a:r>
          </a:p>
          <a:p>
            <a:pPr lvl="1"/>
            <a:r>
              <a:rPr lang="en-US" dirty="0" smtClean="0"/>
              <a:t>5’ x 12’ x 1/16” thickness</a:t>
            </a:r>
          </a:p>
          <a:p>
            <a:pPr lvl="1"/>
            <a:r>
              <a:rPr lang="en-US" dirty="0" smtClean="0"/>
              <a:t>7 layers FR4 + 35 µm Cu sheet</a:t>
            </a:r>
          </a:p>
          <a:p>
            <a:pPr lvl="1"/>
            <a:r>
              <a:rPr lang="en-US" dirty="0" smtClean="0"/>
              <a:t>Pressed together at high temperature (325º F)</a:t>
            </a:r>
          </a:p>
          <a:p>
            <a:pPr lvl="1"/>
            <a:endParaRPr lang="en-US" dirty="0"/>
          </a:p>
          <a:p>
            <a:r>
              <a:rPr lang="en-US" dirty="0" smtClean="0"/>
              <a:t>Panels</a:t>
            </a:r>
          </a:p>
          <a:p>
            <a:pPr lvl="1"/>
            <a:r>
              <a:rPr lang="en-US" dirty="0" smtClean="0"/>
              <a:t>High-strength structure of polycarbonate core + 2 skins</a:t>
            </a:r>
          </a:p>
          <a:p>
            <a:pPr lvl="1"/>
            <a:r>
              <a:rPr lang="en-US" dirty="0" smtClean="0"/>
              <a:t>Core + sheets “</a:t>
            </a:r>
            <a:r>
              <a:rPr lang="en-US" dirty="0" err="1" smtClean="0"/>
              <a:t>prepreg</a:t>
            </a:r>
            <a:r>
              <a:rPr lang="en-US" dirty="0" smtClean="0"/>
              <a:t>” + skins pressed together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tx1"/>
                </a:solidFill>
              </a:rPr>
              <a:t>  (Pass around samples)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8688" y="214536"/>
            <a:ext cx="8094662" cy="838200"/>
          </a:xfrm>
        </p:spPr>
        <p:txBody>
          <a:bodyPr/>
          <a:lstStyle/>
          <a:p>
            <a:r>
              <a:rPr lang="en-US" dirty="0" smtClean="0"/>
              <a:t>Panel Production in Industry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4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&amp; of our panel Order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525963"/>
          </a:xfrm>
        </p:spPr>
        <p:txBody>
          <a:bodyPr/>
          <a:lstStyle/>
          <a:p>
            <a:r>
              <a:rPr lang="en-US" sz="2800" u="sng" dirty="0" smtClean="0"/>
              <a:t>2010:</a:t>
            </a:r>
            <a:r>
              <a:rPr lang="en-US" sz="2800" dirty="0" smtClean="0"/>
              <a:t>Prototype panels built by Laminates USA</a:t>
            </a:r>
            <a:r>
              <a:rPr lang="en-US" sz="2200" dirty="0" smtClean="0"/>
              <a:t>.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gent.  Actual skin &amp; panel production subcontracted to industry.  Successful full-sized prototypes delivered.  </a:t>
            </a:r>
            <a:endParaRPr lang="en-US" dirty="0"/>
          </a:p>
          <a:p>
            <a:pPr lvl="1"/>
            <a:r>
              <a:rPr lang="en-US" dirty="0" smtClean="0"/>
              <a:t>These are currently being used to build 3 CSC’s at the new factory (#201, #202, #203)</a:t>
            </a:r>
          </a:p>
          <a:p>
            <a:r>
              <a:rPr lang="en-US" sz="2800" u="sng" dirty="0" smtClean="0"/>
              <a:t>Jan ’11</a:t>
            </a:r>
            <a:r>
              <a:rPr lang="en-US" sz="2800" dirty="0" smtClean="0"/>
              <a:t>: Contract for panels for one </a:t>
            </a:r>
            <a:r>
              <a:rPr lang="en-US" sz="2800" dirty="0" err="1" smtClean="0"/>
              <a:t>endcap</a:t>
            </a:r>
            <a:r>
              <a:rPr lang="en-US" sz="2800" dirty="0" smtClean="0"/>
              <a:t> given, P.O. through CERN</a:t>
            </a:r>
          </a:p>
          <a:p>
            <a:r>
              <a:rPr lang="en-US" sz="2800" u="sng" dirty="0" smtClean="0"/>
              <a:t>~July ’11</a:t>
            </a:r>
            <a:r>
              <a:rPr lang="en-US" sz="2800" dirty="0"/>
              <a:t>:</a:t>
            </a:r>
            <a:r>
              <a:rPr lang="en-US" sz="2800" dirty="0" smtClean="0"/>
              <a:t> became clear the order was unlikely to be filled</a:t>
            </a:r>
          </a:p>
          <a:p>
            <a:r>
              <a:rPr lang="en-US" sz="2800" u="sng" dirty="0" smtClean="0"/>
              <a:t>late Sept. ’11</a:t>
            </a:r>
            <a:r>
              <a:rPr lang="en-US" sz="2800" dirty="0" smtClean="0"/>
              <a:t>: </a:t>
            </a:r>
            <a:r>
              <a:rPr lang="en-US" sz="2800" dirty="0"/>
              <a:t>o</a:t>
            </a:r>
            <a:r>
              <a:rPr lang="en-US" sz="2800" dirty="0" smtClean="0"/>
              <a:t>rder was cancelled</a:t>
            </a:r>
          </a:p>
          <a:p>
            <a:r>
              <a:rPr lang="en-US" sz="2800" u="sng" dirty="0" smtClean="0"/>
              <a:t>early Oct ’11</a:t>
            </a:r>
            <a:r>
              <a:rPr lang="en-US" sz="2800" dirty="0"/>
              <a:t>:</a:t>
            </a:r>
            <a:r>
              <a:rPr lang="en-US" sz="2800" dirty="0" smtClean="0"/>
              <a:t> Request for quotes through FNAL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dirty="0" smtClean="0"/>
              <a:t>Request for quotes closed Oct 28</a:t>
            </a:r>
          </a:p>
          <a:p>
            <a:r>
              <a:rPr lang="en-US" dirty="0" smtClean="0"/>
              <a:t>(Say a few things verbally without putting on the slides)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of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0"/>
          </p:nvPr>
        </p:nvSpPr>
        <p:spPr>
          <a:xfrm>
            <a:off x="476250" y="4530703"/>
            <a:ext cx="8667750" cy="3286046"/>
          </a:xfrm>
        </p:spPr>
        <p:txBody>
          <a:bodyPr/>
          <a:lstStyle/>
          <a:p>
            <a:r>
              <a:rPr lang="en-US" sz="2000" dirty="0" smtClean="0"/>
              <a:t>individual measurement accuracy </a:t>
            </a:r>
            <a:r>
              <a:rPr lang="en-US" sz="2000" dirty="0" smtClean="0">
                <a:latin typeface="cmsy10"/>
              </a:rPr>
              <a:t>§</a:t>
            </a:r>
            <a:r>
              <a:rPr lang="en-US" sz="2000" dirty="0" smtClean="0"/>
              <a:t> 0.2 mil</a:t>
            </a:r>
          </a:p>
          <a:p>
            <a:r>
              <a:rPr lang="en-US" sz="2000" dirty="0" smtClean="0"/>
              <a:t>correlations among successive measurements</a:t>
            </a:r>
          </a:p>
          <a:p>
            <a:r>
              <a:rPr lang="en-US" sz="2000" dirty="0" smtClean="0"/>
              <a:t>mean = 61.4 mil</a:t>
            </a:r>
          </a:p>
          <a:p>
            <a:r>
              <a:rPr lang="en-US" sz="2000" dirty="0" smtClean="0"/>
              <a:t>standard dev.= 2.3 mil  (not Gaussian)</a:t>
            </a:r>
          </a:p>
          <a:p>
            <a:r>
              <a:rPr lang="en-US" sz="2000" dirty="0" smtClean="0"/>
              <a:t>worst data point 7 mil off nominal </a:t>
            </a:r>
          </a:p>
          <a:p>
            <a:pPr lvl="1"/>
            <a:r>
              <a:rPr lang="en-US" sz="1400" dirty="0" smtClean="0"/>
              <a:t>(but within 5 mil of mean, which is the intent of the spec)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8688" y="127000"/>
            <a:ext cx="8215312" cy="838200"/>
          </a:xfrm>
        </p:spPr>
        <p:txBody>
          <a:bodyPr/>
          <a:lstStyle/>
          <a:p>
            <a:r>
              <a:rPr lang="en-US" dirty="0" smtClean="0"/>
              <a:t>Sample Skin </a:t>
            </a:r>
            <a:br>
              <a:rPr lang="en-US" dirty="0" smtClean="0"/>
            </a:br>
            <a:r>
              <a:rPr lang="en-US" dirty="0" smtClean="0"/>
              <a:t>Thickness Measurement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5" t="31417" r="34798" b="5296"/>
          <a:stretch/>
        </p:blipFill>
        <p:spPr bwMode="auto">
          <a:xfrm>
            <a:off x="365557" y="980728"/>
            <a:ext cx="3702387" cy="3523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9809903"/>
              </p:ext>
            </p:extLst>
          </p:nvPr>
        </p:nvGraphicFramePr>
        <p:xfrm>
          <a:off x="5148064" y="908721"/>
          <a:ext cx="399593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71068" y="464154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27006" y="2245796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Number/mil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64088" y="1628800"/>
            <a:ext cx="2016224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8144" y="1628799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6344680" y="1545669"/>
            <a:ext cx="210408" cy="18466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7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80911_jog_CMS_muon_upgrade_hauser">
  <a:themeElements>
    <a:clrScheme name="">
      <a:dk1>
        <a:srgbClr val="000000"/>
      </a:dk1>
      <a:lt1>
        <a:srgbClr val="FFFFFF"/>
      </a:lt1>
      <a:dk2>
        <a:srgbClr val="000000"/>
      </a:dk2>
      <a:lt2>
        <a:srgbClr val="003E3E"/>
      </a:lt2>
      <a:accent1>
        <a:srgbClr val="FFD798"/>
      </a:accent1>
      <a:accent2>
        <a:srgbClr val="8CF4EA"/>
      </a:accent2>
      <a:accent3>
        <a:srgbClr val="FFFFFF"/>
      </a:accent3>
      <a:accent4>
        <a:srgbClr val="000000"/>
      </a:accent4>
      <a:accent5>
        <a:srgbClr val="FFE8CA"/>
      </a:accent5>
      <a:accent6>
        <a:srgbClr val="7EDDD4"/>
      </a:accent6>
      <a:hlink>
        <a:srgbClr val="FE9B03"/>
      </a:hlink>
      <a:folHlink>
        <a:srgbClr val="00D0D0"/>
      </a:folHlink>
    </a:clrScheme>
    <a:fontScheme name="080911_jog_CMS_muon_upgrade_haus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80911_jog_CMS_muon_upgrade_haus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0911_jog_CMS_muon_upgrade_haus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80911_jog_CMS_muon_upgrade_haus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0911_jog_CMS_muon_upgrade_haus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0911_jog_CMS_muon_upgrade_haus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0911_jog_CMS_muon_upgrade_haus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80911_jog_CMS_muon_upgrade_haus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PGCert Formative Presentation</Template>
  <TotalTime>8407</TotalTime>
  <Words>1635</Words>
  <Application>Microsoft Office PowerPoint</Application>
  <PresentationFormat>On-screen Show (4:3)</PresentationFormat>
  <Paragraphs>267</Paragraphs>
  <Slides>49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9" baseType="lpstr">
      <vt:lpstr>Arial</vt:lpstr>
      <vt:lpstr>cmmi10</vt:lpstr>
      <vt:lpstr>cmsy10</vt:lpstr>
      <vt:lpstr>Wingdings</vt:lpstr>
      <vt:lpstr>Book Antiqua</vt:lpstr>
      <vt:lpstr>Times New Roman</vt:lpstr>
      <vt:lpstr>Tahoma</vt:lpstr>
      <vt:lpstr>Monotype Sorts</vt:lpstr>
      <vt:lpstr>080911_jog_CMS_muon_upgrade_hauser</vt:lpstr>
      <vt:lpstr>Packager Shell Object</vt:lpstr>
      <vt:lpstr>ME4/2: CSC Factory &amp; FAST site</vt:lpstr>
      <vt:lpstr>The Missing Chambers</vt:lpstr>
      <vt:lpstr>Punch-through  (including decay-in-flight within shower)</vt:lpstr>
      <vt:lpstr>ME 4/2</vt:lpstr>
      <vt:lpstr>Anatomy of ME4/2 Project</vt:lpstr>
      <vt:lpstr>Panel Production in Industry</vt:lpstr>
      <vt:lpstr>History &amp; of our panel Order</vt:lpstr>
      <vt:lpstr>Current Status of Order</vt:lpstr>
      <vt:lpstr>Sample Skin  Thickness Measurement</vt:lpstr>
      <vt:lpstr>Fermilab Facility (Part I)</vt:lpstr>
      <vt:lpstr>Fermilab Facility (Part II)</vt:lpstr>
      <vt:lpstr>Fermilab Facility (Part III)</vt:lpstr>
      <vt:lpstr>Shipping to CERN</vt:lpstr>
      <vt:lpstr>Building 904 Factory (CERN/ Prévessin)</vt:lpstr>
      <vt:lpstr>904 Responsibilities</vt:lpstr>
      <vt:lpstr>Panel Epoxying (Part I)</vt:lpstr>
      <vt:lpstr>Panel Epoxying (Part I)</vt:lpstr>
      <vt:lpstr>Panel Epoxying (Part I)</vt:lpstr>
      <vt:lpstr>Panel Epoxying (Part I)</vt:lpstr>
      <vt:lpstr>Panel Epoxying (Part II)</vt:lpstr>
      <vt:lpstr>PowerPoint Presentation</vt:lpstr>
      <vt:lpstr>Wire Winding (Part I)</vt:lpstr>
      <vt:lpstr>Wire Winding (Part I)</vt:lpstr>
      <vt:lpstr>Wire Winding (Part I)</vt:lpstr>
      <vt:lpstr>Wire Winding (Part I)</vt:lpstr>
      <vt:lpstr>Wire Winding (Part I)</vt:lpstr>
      <vt:lpstr>Wire Winding (Part I)</vt:lpstr>
      <vt:lpstr>Wire Winding (Part II)</vt:lpstr>
      <vt:lpstr>Machine Soldering</vt:lpstr>
      <vt:lpstr>Component Soldering</vt:lpstr>
      <vt:lpstr>Pitch Testing</vt:lpstr>
      <vt:lpstr>Pitch Measurement Example</vt:lpstr>
      <vt:lpstr>Tension Testing</vt:lpstr>
      <vt:lpstr>Electrical &amp; Gas Leak testing</vt:lpstr>
      <vt:lpstr>HV &amp; electrical testing</vt:lpstr>
      <vt:lpstr>Capacitance Testing</vt:lpstr>
      <vt:lpstr>Chamber #201 </vt:lpstr>
      <vt:lpstr>Cosmic Ray Test of #201</vt:lpstr>
      <vt:lpstr>Two other chambers from panel prototypes under construction</vt:lpstr>
      <vt:lpstr>Upcoming improvements to  904 Facility</vt:lpstr>
      <vt:lpstr>FAST site (Part I)</vt:lpstr>
      <vt:lpstr>PowerPoint Presentation</vt:lpstr>
      <vt:lpstr>FAST site (Part II)</vt:lpstr>
      <vt:lpstr>FAST Site (Part III) (for experts)</vt:lpstr>
      <vt:lpstr>FAST site (part IV)</vt:lpstr>
      <vt:lpstr>FAST site milestones</vt:lpstr>
      <vt:lpstr>Upcoming Schedule Milestones</vt:lpstr>
      <vt:lpstr>Conclusion (Part I)</vt:lpstr>
      <vt:lpstr>Conclusion (Part II)</vt:lpstr>
    </vt:vector>
  </TitlesOfParts>
  <Company>University of Durham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</dc:title>
  <dc:creator>UCLA - Department of Physics</dc:creator>
  <cp:lastModifiedBy>D P S</cp:lastModifiedBy>
  <cp:revision>466</cp:revision>
  <cp:lastPrinted>2011-11-08T17:50:38Z</cp:lastPrinted>
  <dcterms:created xsi:type="dcterms:W3CDTF">2004-06-18T09:03:00Z</dcterms:created>
  <dcterms:modified xsi:type="dcterms:W3CDTF">2011-11-08T18:20:39Z</dcterms:modified>
</cp:coreProperties>
</file>