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68" r:id="rId3"/>
    <p:sldId id="261" r:id="rId4"/>
    <p:sldId id="270" r:id="rId5"/>
    <p:sldId id="271" r:id="rId6"/>
    <p:sldId id="272" r:id="rId7"/>
    <p:sldId id="273" r:id="rId8"/>
  </p:sldIdLst>
  <p:sldSz cx="9906000" cy="6858000" type="A4"/>
  <p:notesSz cx="6746875" cy="99139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66FF"/>
    <a:srgbClr val="FF0066"/>
    <a:srgbClr val="FF6600"/>
    <a:srgbClr val="FFFF99"/>
    <a:srgbClr val="1B88EB"/>
    <a:srgbClr val="CCFFFF"/>
    <a:srgbClr val="FFFFCC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5" autoAdjust="0"/>
    <p:restoredTop sz="94656" autoAdjust="0"/>
  </p:normalViewPr>
  <p:slideViewPr>
    <p:cSldViewPr snapToObjects="1">
      <p:cViewPr>
        <p:scale>
          <a:sx n="60" d="100"/>
          <a:sy n="60" d="100"/>
        </p:scale>
        <p:origin x="-894" y="-378"/>
      </p:cViewPr>
      <p:guideLst>
        <p:guide orient="horz" pos="2160"/>
        <p:guide pos="312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80" d="100"/>
          <a:sy n="80" d="100"/>
        </p:scale>
        <p:origin x="-1116" y="-78"/>
      </p:cViewPr>
      <p:guideLst>
        <p:guide orient="horz" pos="3122"/>
        <p:guide pos="212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8975" y="742950"/>
            <a:ext cx="5368925" cy="37179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708525"/>
            <a:ext cx="5397500" cy="4462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533400"/>
            <a:ext cx="1169988" cy="107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9700" y="519113"/>
            <a:ext cx="11557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2925" y="533400"/>
            <a:ext cx="1939925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3150" y="533400"/>
            <a:ext cx="5667375" cy="5562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315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620000" cy="944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187449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1187449"/>
            <a:ext cx="5537200" cy="50609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2349500"/>
            <a:ext cx="3259138" cy="3898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28600"/>
            <a:ext cx="7315200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3150" y="1600200"/>
            <a:ext cx="77597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962" y="228600"/>
            <a:ext cx="731838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400800"/>
            <a:ext cx="4133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Upgrade week FNAL 20111110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400800"/>
            <a:ext cx="39306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69363" y="228600"/>
            <a:ext cx="731837" cy="731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84163" indent="-2841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Monotype Sorts" pitchFamily="2" charset="2"/>
        <a:buChar char="l"/>
        <a:defRPr sz="24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38188" indent="-338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s"/>
        <a:defRPr sz="2400" b="1">
          <a:solidFill>
            <a:schemeClr val="tx1"/>
          </a:solidFill>
          <a:latin typeface="+mn-lt"/>
        </a:defRPr>
      </a:lvl2pPr>
      <a:lvl3pPr marL="1139825" indent="-2238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9000"/>
        <a:buFont typeface="Monotype Sorts" pitchFamily="2" charset="2"/>
        <a:buChar char="è"/>
        <a:defRPr sz="1600" b="1">
          <a:solidFill>
            <a:srgbClr val="0000CC"/>
          </a:solidFill>
          <a:latin typeface="+mn-lt"/>
        </a:defRPr>
      </a:lvl3pPr>
      <a:lvl4pPr marL="1431925" indent="-177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Monotype Sorts" pitchFamily="2" charset="2"/>
        <a:buChar char="ø"/>
        <a:defRPr sz="1400" b="1">
          <a:solidFill>
            <a:srgbClr val="0000CC"/>
          </a:solidFill>
          <a:latin typeface="+mn-lt"/>
        </a:defRPr>
      </a:lvl4pPr>
      <a:lvl5pPr marL="23987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5pPr>
      <a:lvl6pPr marL="28559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6pPr>
      <a:lvl7pPr marL="33131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7pPr>
      <a:lvl8pPr marL="37703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8pPr>
      <a:lvl9pPr marL="42275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685800"/>
            <a:ext cx="5105400" cy="914400"/>
          </a:xfrm>
        </p:spPr>
        <p:txBody>
          <a:bodyPr/>
          <a:lstStyle/>
          <a:p>
            <a:pPr>
              <a:defRPr/>
            </a:pPr>
            <a:r>
              <a:rPr lang="fr-CH" sz="3600" dirty="0" smtClean="0"/>
              <a:t> </a:t>
            </a:r>
            <a:endParaRPr lang="en-US" sz="3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09800"/>
            <a:ext cx="8686800" cy="35814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Electrical and electronic systems projects</a:t>
            </a:r>
            <a:endParaRPr lang="en-US" sz="2000" i="1" dirty="0" smtClean="0"/>
          </a:p>
          <a:p>
            <a:pPr>
              <a:defRPr/>
            </a:pPr>
            <a:r>
              <a:rPr lang="en-US" sz="2000" i="1" dirty="0" smtClean="0"/>
              <a:t>Magnus </a:t>
            </a:r>
            <a:r>
              <a:rPr lang="en-US" sz="2000" i="1" dirty="0" smtClean="0"/>
              <a:t>Hansen</a:t>
            </a:r>
          </a:p>
          <a:p>
            <a:pPr>
              <a:defRPr/>
            </a:pPr>
            <a:r>
              <a:rPr lang="en-US" sz="2000" i="1" dirty="0" smtClean="0"/>
              <a:t>Sergei </a:t>
            </a:r>
            <a:r>
              <a:rPr lang="en-US" sz="2000" i="1" dirty="0" err="1" smtClean="0"/>
              <a:t>Lusin</a:t>
            </a:r>
            <a:endParaRPr lang="en-US" sz="2000" i="1" dirty="0" smtClean="0"/>
          </a:p>
          <a:p>
            <a:pPr>
              <a:defRPr/>
            </a:pPr>
            <a:r>
              <a:rPr lang="en-US" sz="2000" i="1" dirty="0" smtClean="0"/>
              <a:t>20111110</a:t>
            </a:r>
          </a:p>
          <a:p>
            <a:pPr>
              <a:defRPr/>
            </a:pPr>
            <a:endParaRPr lang="en-US" sz="4000" i="1" dirty="0" smtClean="0"/>
          </a:p>
          <a:p>
            <a:pPr>
              <a:defRPr/>
            </a:pPr>
            <a:endParaRPr lang="en-US" sz="2800" i="1" dirty="0" smtClean="0"/>
          </a:p>
          <a:p>
            <a:pPr>
              <a:defRPr/>
            </a:pPr>
            <a:endParaRPr lang="en-US" sz="1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Maintain or Improve performance</a:t>
            </a:r>
          </a:p>
          <a:p>
            <a:pPr lvl="1"/>
            <a:r>
              <a:rPr lang="en-GB" dirty="0" smtClean="0"/>
              <a:t>For physics</a:t>
            </a:r>
          </a:p>
          <a:p>
            <a:r>
              <a:rPr lang="en-GB" dirty="0" smtClean="0"/>
              <a:t>Maintain or Improve reliability</a:t>
            </a:r>
          </a:p>
          <a:p>
            <a:pPr lvl="1"/>
            <a:r>
              <a:rPr lang="en-GB" dirty="0" smtClean="0"/>
              <a:t>For CMS availability</a:t>
            </a:r>
          </a:p>
          <a:p>
            <a:r>
              <a:rPr lang="en-GB" dirty="0" smtClean="0"/>
              <a:t>Maintain or improve maintainability</a:t>
            </a:r>
          </a:p>
          <a:p>
            <a:pPr lvl="1"/>
            <a:r>
              <a:rPr lang="en-GB" dirty="0" smtClean="0"/>
              <a:t>For total cost </a:t>
            </a:r>
            <a:r>
              <a:rPr lang="en-GB" smtClean="0"/>
              <a:t>of ownership</a:t>
            </a:r>
            <a:endParaRPr lang="en-GB" dirty="0" smtClean="0"/>
          </a:p>
          <a:p>
            <a:r>
              <a:rPr lang="en-GB" dirty="0" smtClean="0"/>
              <a:t>Maintain compatibility with CMS interfaces or agree on evolution</a:t>
            </a:r>
          </a:p>
          <a:p>
            <a:pPr lvl="1"/>
            <a:r>
              <a:rPr lang="en-GB" dirty="0" smtClean="0"/>
              <a:t>TTC, TTS, DAQ, DCS,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standards: What </a:t>
            </a:r>
            <a:r>
              <a:rPr lang="en-GB" dirty="0" smtClean="0"/>
              <a:t>we want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in the existing infrastructure</a:t>
            </a:r>
          </a:p>
          <a:p>
            <a:pPr lvl="1"/>
            <a:r>
              <a:rPr lang="en-US" dirty="0" smtClean="0"/>
              <a:t>E.g. crate cooling with vertical air-flow </a:t>
            </a:r>
          </a:p>
          <a:p>
            <a:r>
              <a:rPr lang="en-US" dirty="0" smtClean="0"/>
              <a:t>Limit the number of families of crates and power system</a:t>
            </a:r>
          </a:p>
          <a:p>
            <a:r>
              <a:rPr lang="en-US" dirty="0" smtClean="0"/>
              <a:t>System control</a:t>
            </a:r>
          </a:p>
          <a:p>
            <a:pPr lvl="1"/>
            <a:r>
              <a:rPr lang="en-US" dirty="0" smtClean="0"/>
              <a:t>Common control and monitoring software</a:t>
            </a:r>
          </a:p>
          <a:p>
            <a:pPr lvl="1"/>
            <a:r>
              <a:rPr lang="en-US" dirty="0" smtClean="0"/>
              <a:t>Common system management hardware</a:t>
            </a:r>
          </a:p>
          <a:p>
            <a:r>
              <a:rPr lang="en-US" dirty="0" smtClean="0"/>
              <a:t>Purchasing and maintenance contracts</a:t>
            </a:r>
          </a:p>
          <a:p>
            <a:pPr lvl="1"/>
            <a:r>
              <a:rPr lang="en-US" dirty="0" smtClean="0"/>
              <a:t>Preferably analogous to the </a:t>
            </a:r>
            <a:r>
              <a:rPr lang="en-US" dirty="0" smtClean="0"/>
              <a:t>CAEN (LV, HV etc) </a:t>
            </a:r>
            <a:r>
              <a:rPr lang="en-US" dirty="0" smtClean="0"/>
              <a:t>and </a:t>
            </a:r>
            <a:r>
              <a:rPr lang="en-US" dirty="0" smtClean="0"/>
              <a:t>WIENER (LV, Crates) </a:t>
            </a:r>
            <a:r>
              <a:rPr lang="en-US" dirty="0" smtClean="0"/>
              <a:t>frameworks currently in place.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want to avoid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731250" cy="5029200"/>
          </a:xfrm>
        </p:spPr>
        <p:txBody>
          <a:bodyPr/>
          <a:lstStyle/>
          <a:p>
            <a:r>
              <a:rPr lang="en-US" dirty="0" smtClean="0"/>
              <a:t>Skimping on any part of upgraded system such that it is marginal in terms of reliability or performance</a:t>
            </a:r>
          </a:p>
          <a:p>
            <a:pPr lvl="1"/>
            <a:r>
              <a:rPr lang="en-US" dirty="0" smtClean="0"/>
              <a:t>Power supplies</a:t>
            </a:r>
          </a:p>
          <a:p>
            <a:pPr lvl="2"/>
            <a:r>
              <a:rPr lang="en-US" dirty="0" smtClean="0"/>
              <a:t>On-</a:t>
            </a:r>
            <a:r>
              <a:rPr lang="en-US" smtClean="0"/>
              <a:t>detecor </a:t>
            </a:r>
            <a:r>
              <a:rPr lang="en-US" dirty="0" smtClean="0"/>
              <a:t>(can any </a:t>
            </a:r>
            <a:r>
              <a:rPr lang="en-US" dirty="0" err="1" smtClean="0"/>
              <a:t>fw</a:t>
            </a:r>
            <a:r>
              <a:rPr lang="en-US" dirty="0" smtClean="0"/>
              <a:t> build cause overload and subsequent shutdown of the power regulator?)</a:t>
            </a:r>
          </a:p>
          <a:p>
            <a:pPr lvl="2"/>
            <a:r>
              <a:rPr lang="en-US" dirty="0" smtClean="0"/>
              <a:t>Off-detector</a:t>
            </a:r>
            <a:endParaRPr lang="en-US" dirty="0" smtClean="0"/>
          </a:p>
          <a:p>
            <a:pPr lvl="1"/>
            <a:r>
              <a:rPr lang="en-US" dirty="0" smtClean="0"/>
              <a:t>Cooling</a:t>
            </a:r>
          </a:p>
          <a:p>
            <a:pPr lvl="1"/>
            <a:r>
              <a:rPr lang="en-US" dirty="0" smtClean="0"/>
              <a:t>Mechanical elegance</a:t>
            </a:r>
          </a:p>
          <a:p>
            <a:pPr lvl="2"/>
            <a:r>
              <a:rPr lang="en-US" dirty="0" err="1" smtClean="0"/>
              <a:t>E.g</a:t>
            </a:r>
            <a:r>
              <a:rPr lang="en-US" dirty="0" smtClean="0"/>
              <a:t> mezzanine cards with scattered connectors, i.e. mechanically over-constrained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Upgrade of CMS Power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534400" cy="4876800"/>
          </a:xfrm>
        </p:spPr>
        <p:txBody>
          <a:bodyPr/>
          <a:lstStyle/>
          <a:p>
            <a:r>
              <a:rPr lang="en-US" dirty="0" smtClean="0"/>
              <a:t>CMS detector power system has operated reliably over the course of CMS running …</a:t>
            </a:r>
          </a:p>
          <a:p>
            <a:pPr lvl="1"/>
            <a:r>
              <a:rPr lang="en-US" sz="1800" dirty="0" smtClean="0"/>
              <a:t>But the detector power system has been designed to provide power only for the CMS front-end systems</a:t>
            </a:r>
          </a:p>
          <a:p>
            <a:pPr lvl="1"/>
            <a:r>
              <a:rPr lang="en-US" sz="1800" dirty="0" smtClean="0"/>
              <a:t>Electronics in S1 and S2 areas of USC are powered directly from machine power grid fed by 18 KV line from Point 6</a:t>
            </a:r>
          </a:p>
          <a:p>
            <a:pPr lvl="1"/>
            <a:r>
              <a:rPr lang="en-US" sz="1800" dirty="0" smtClean="0"/>
              <a:t>Instabilities in this power have led to loss of data-taking readiness for CMS</a:t>
            </a:r>
          </a:p>
          <a:p>
            <a:pPr lvl="1"/>
            <a:r>
              <a:rPr lang="en-US" sz="1800" dirty="0" smtClean="0"/>
              <a:t>Extension of coverage of CMS detector power system to include S1 &amp; S2 would improve data-taking readiness as well as simplifying detector operation</a:t>
            </a:r>
          </a:p>
          <a:p>
            <a:r>
              <a:rPr lang="en-US" dirty="0" smtClean="0"/>
              <a:t>Current capacity of CMS detector power system insufficient to power both detector and USC electronics</a:t>
            </a:r>
          </a:p>
          <a:p>
            <a:pPr lvl="1"/>
            <a:r>
              <a:rPr lang="en-US" sz="1800" dirty="0" smtClean="0"/>
              <a:t>Have studied several proposals to extend CMS power system during LHC long technical stop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92698" y="6123801"/>
            <a:ext cx="1484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r>
              <a:rPr lang="en-US" dirty="0" smtClean="0"/>
              <a:t>, UW/CERN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Proposal for UPS Expansion …</a:t>
            </a:r>
          </a:p>
        </p:txBody>
      </p:sp>
      <p:pic>
        <p:nvPicPr>
          <p:cNvPr id="5122" name="Picture 5" descr="ups_proposed"/>
          <p:cNvPicPr>
            <a:picLocks noChangeAspect="1" noChangeArrowheads="1"/>
          </p:cNvPicPr>
          <p:nvPr/>
        </p:nvPicPr>
        <p:blipFill>
          <a:blip r:embed="rId2" cstate="print"/>
          <a:srcRect l="6908" t="4166" r="2982" b="3474"/>
          <a:stretch>
            <a:fillRect/>
          </a:stretch>
        </p:blipFill>
        <p:spPr bwMode="auto">
          <a:xfrm>
            <a:off x="415925" y="1387475"/>
            <a:ext cx="7289800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63638" y="5467350"/>
            <a:ext cx="576262" cy="231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133 KW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84363" y="5483225"/>
            <a:ext cx="574675" cy="2301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97 KW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03500" y="5467350"/>
            <a:ext cx="576263" cy="231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103 KW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4225" y="5453063"/>
            <a:ext cx="576263" cy="230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130 KW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43363" y="5453063"/>
            <a:ext cx="576262" cy="230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153 KW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64088" y="5453063"/>
            <a:ext cx="576262" cy="230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151 KW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24225" y="2011363"/>
            <a:ext cx="647700" cy="230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1700 KW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08775" y="5489575"/>
            <a:ext cx="358775" cy="338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ＭＳ Ｐゴシック" charset="0"/>
              </a:rPr>
              <a:t>287</a:t>
            </a:r>
          </a:p>
          <a:p>
            <a:pPr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ＭＳ Ｐゴシック" charset="0"/>
              </a:rPr>
              <a:t>KW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12013" y="5489575"/>
            <a:ext cx="360362" cy="338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ＭＳ Ｐゴシック" charset="0"/>
              </a:rPr>
              <a:t>141 </a:t>
            </a:r>
          </a:p>
          <a:p>
            <a:pPr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ＭＳ Ｐゴシック" charset="0"/>
              </a:rPr>
              <a:t>KW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24225" y="2284413"/>
            <a:ext cx="647700" cy="231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 charset="0"/>
                <a:ea typeface="ＭＳ Ｐゴシック" charset="0"/>
              </a:rPr>
              <a:t>832 KW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95763" y="2011363"/>
            <a:ext cx="712787" cy="23018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Worst-case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43363" y="2284413"/>
            <a:ext cx="1081087" cy="23177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 charset="0"/>
                <a:ea typeface="ＭＳ Ｐゴシック" charset="0"/>
              </a:rPr>
              <a:t>Current Conditions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5600700" y="1268413"/>
            <a:ext cx="4032250" cy="308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487" tIns="44450" rIns="90487" bIns="44450"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2000" b="1">
                <a:solidFill>
                  <a:srgbClr val="FC0128"/>
                </a:solidFill>
                <a:latin typeface="+mn-lt"/>
                <a:ea typeface="+mn-ea"/>
                <a:cs typeface="ＭＳ Ｐゴシック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rgbClr val="114FFB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600">
                <a:solidFill>
                  <a:srgbClr val="005400"/>
                </a:solidFill>
                <a:latin typeface="+mn-lt"/>
                <a:ea typeface="+mn-ea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rgbClr val="DC0081"/>
                </a:solidFill>
                <a:latin typeface="+mn-lt"/>
                <a:ea typeface="+mn-ea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>
                <a:solidFill>
                  <a:schemeClr val="tx2"/>
                </a:solidFill>
                <a:latin typeface="+mn-lt"/>
                <a:ea typeface="+mn-ea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>
                <a:solidFill>
                  <a:schemeClr val="tx2"/>
                </a:solidFill>
                <a:latin typeface="+mn-lt"/>
                <a:ea typeface="+mn-ea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>
                <a:solidFill>
                  <a:schemeClr val="tx2"/>
                </a:solidFill>
                <a:latin typeface="+mn-lt"/>
                <a:ea typeface="+mn-ea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>
                <a:solidFill>
                  <a:schemeClr val="tx2"/>
                </a:solidFill>
                <a:latin typeface="+mn-lt"/>
                <a:ea typeface="+mn-ea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sz="1600" dirty="0" smtClean="0">
                <a:solidFill>
                  <a:srgbClr val="004DAB"/>
                </a:solidFill>
                <a:latin typeface="Helvetica" charset="0"/>
                <a:cs typeface="+mn-cs"/>
              </a:rPr>
              <a:t>Extending the coverage of the CMS Detector power system to include S1 &amp; S2: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Add 500 KVA UPS to </a:t>
            </a:r>
            <a:r>
              <a:rPr lang="en-US" sz="1400" dirty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current installed capacity of 2 </a:t>
            </a: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MVA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Add cabling to connect to EXD1 &amp; EXD2 switchboards feeding USC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Power cabling from USC switchboards to S1 &amp; S2 stays as is 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Expansion of system will take place on surface, not underground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400" dirty="0" smtClean="0">
                <a:solidFill>
                  <a:srgbClr val="004DAB"/>
                </a:solidFill>
                <a:latin typeface="Helvetica" charset="0"/>
                <a:cs typeface="ＭＳ Ｐゴシック" charset="0"/>
              </a:rPr>
              <a:t>Additional details such as S1 &amp; S2 isolation transformers to be worked out, but will not change scope of proposal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040298" y="6096000"/>
            <a:ext cx="1484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r>
              <a:rPr lang="en-US" dirty="0" smtClean="0"/>
              <a:t>, UW/CERN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Logistics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3588" y="1219200"/>
            <a:ext cx="2663825" cy="5105400"/>
          </a:xfrm>
        </p:spPr>
        <p:txBody>
          <a:bodyPr/>
          <a:lstStyle/>
          <a:p>
            <a:pPr>
              <a:defRPr/>
            </a:pPr>
            <a:r>
              <a:rPr lang="en-US" sz="1800" dirty="0" smtClean="0">
                <a:cs typeface="+mn-cs"/>
              </a:rPr>
              <a:t>UPS enclosure in SDX5 currently contains 4 500 KVA units, phase compensators and switchgear</a:t>
            </a:r>
          </a:p>
          <a:p>
            <a:pPr>
              <a:defRPr/>
            </a:pPr>
            <a:r>
              <a:rPr lang="en-US" sz="1800" dirty="0" smtClean="0">
                <a:cs typeface="+mn-cs"/>
              </a:rPr>
              <a:t>Extension will require another switchboard and phase compensator, in addition to the 500 KVA UPS unit</a:t>
            </a:r>
            <a:endParaRPr lang="en-US" sz="1800" dirty="0" smtClean="0"/>
          </a:p>
          <a:p>
            <a:pPr>
              <a:defRPr/>
            </a:pPr>
            <a:r>
              <a:rPr lang="en-US" sz="1800" dirty="0" smtClean="0">
                <a:cs typeface="+mn-cs"/>
              </a:rPr>
              <a:t>Enclosure is full, must be expanded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Most likely by extending wall in the direction of </a:t>
            </a:r>
            <a:r>
              <a:rPr lang="en-US" sz="1600" dirty="0" err="1" smtClean="0">
                <a:cs typeface="+mn-cs"/>
              </a:rPr>
              <a:t>Saleve</a:t>
            </a:r>
            <a:endParaRPr lang="en-US" sz="1600" dirty="0" smtClean="0">
              <a:cs typeface="+mn-cs"/>
            </a:endParaRPr>
          </a:p>
          <a:p>
            <a:pPr>
              <a:defRPr/>
            </a:pPr>
            <a:endParaRPr lang="en-US" sz="1200" dirty="0" smtClean="0">
              <a:cs typeface="+mn-cs"/>
            </a:endParaRPr>
          </a:p>
        </p:txBody>
      </p:sp>
      <p:pic>
        <p:nvPicPr>
          <p:cNvPr id="6147" name="Picture 3" descr="P100054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50" y="1268413"/>
            <a:ext cx="6840538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week FNAL 20111110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192698" y="6172200"/>
            <a:ext cx="1484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r>
              <a:rPr lang="en-US" dirty="0" smtClean="0"/>
              <a:t>, UW/CERN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!desktop.f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!desktop.f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!desktop.f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!desktop.fo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1574232234</TotalTime>
  <Pages>1</Pages>
  <Words>540</Words>
  <Application>Microsoft Office PowerPoint</Application>
  <PresentationFormat>A4 Paper (210x297 mm)</PresentationFormat>
  <Paragraphs>81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!desktop.fol</vt:lpstr>
      <vt:lpstr> </vt:lpstr>
      <vt:lpstr>Upgrades</vt:lpstr>
      <vt:lpstr>New standards: What we want</vt:lpstr>
      <vt:lpstr>What we want to avoid</vt:lpstr>
      <vt:lpstr>Upgrade of CMS Power System</vt:lpstr>
      <vt:lpstr>Proposal for UPS Expansion …</vt:lpstr>
      <vt:lpstr>Logistics …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 presentation</dc:title>
  <dc:subject>ECAL ESR 2003</dc:subject>
  <dc:creator>Magnus Hansen</dc:creator>
  <cp:lastModifiedBy>Magnus Hansen</cp:lastModifiedBy>
  <cp:revision>2665</cp:revision>
  <cp:lastPrinted>2002-06-11T11:22:31Z</cp:lastPrinted>
  <dcterms:created xsi:type="dcterms:W3CDTF">1999-04-07T17:38:41Z</dcterms:created>
  <dcterms:modified xsi:type="dcterms:W3CDTF">2011-11-09T17:20:48Z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magnus.hansen@cern.ch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I:\Work</vt:lpwstr>
  </property>
</Properties>
</file>