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0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664" autoAdjust="0"/>
  </p:normalViewPr>
  <p:slideViewPr>
    <p:cSldViewPr snapToGrid="0" snapToObjects="1">
      <p:cViewPr>
        <p:scale>
          <a:sx n="100" d="100"/>
          <a:sy n="100" d="100"/>
        </p:scale>
        <p:origin x="-188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BB273-0325-F943-B88E-11DBC289E6B2}" type="datetimeFigureOut">
              <a:rPr lang="en-US" smtClean="0"/>
              <a:t>11/9/11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E1535-2F4D-7C48-BE81-88462DFF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161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75EC2-1236-9043-9FE0-1538EDEC7313}" type="datetimeFigureOut">
              <a:rPr lang="en-US" smtClean="0"/>
              <a:t>11/9/11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7D798-1841-2E41-83F3-C79A6C35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90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5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7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1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7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1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7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2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6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0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3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231"/>
            <a:ext cx="8229600" cy="774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71190"/>
            <a:ext cx="8229600" cy="525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E4835-AA84-864D-ADCA-A684A1095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6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3200" kern="120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800" kern="1200">
          <a:solidFill>
            <a:srgbClr val="1F497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400" kern="1200">
          <a:solidFill>
            <a:srgbClr val="1F497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7488" y="257175"/>
            <a:ext cx="8551862" cy="9366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CMS Upgrade Week and Workshop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 LS1 Schedule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Technical Coordination Parallel Session</a:t>
            </a:r>
          </a:p>
          <a:p>
            <a:r>
              <a:rPr lang="en-US" sz="2800" dirty="0" smtClean="0"/>
              <a:t>November 2011, FNAL</a:t>
            </a:r>
            <a:endParaRPr lang="en-US" sz="2800" dirty="0"/>
          </a:p>
        </p:txBody>
      </p:sp>
      <p:pic>
        <p:nvPicPr>
          <p:cNvPr id="4" name="Picture 4" descr="CMS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725" y="2571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87" y="265638"/>
            <a:ext cx="936625" cy="93662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7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9144000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2069874"/>
            <a:ext cx="5991573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6579250" y="145267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Brace 1"/>
          <p:cNvSpPr/>
          <p:nvPr/>
        </p:nvSpPr>
        <p:spPr>
          <a:xfrm>
            <a:off x="6293325" y="1217714"/>
            <a:ext cx="155448" cy="72538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6,7,8 and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190"/>
            <a:ext cx="3953919" cy="52549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Configuration +Z end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89823" y="876170"/>
            <a:ext cx="3953919" cy="525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32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8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4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Configuration -Z end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0" indent="0">
              <a:buFont typeface="Lucida Grande"/>
              <a:buNone/>
            </a:pPr>
            <a:endParaRPr lang="en-US" sz="2800" dirty="0"/>
          </a:p>
        </p:txBody>
      </p:sp>
      <p:pic>
        <p:nvPicPr>
          <p:cNvPr id="4" name="Picture 3" descr="YE4 instaalation &amp; YB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044" y="3506915"/>
            <a:ext cx="1693956" cy="97191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Left Bracket 4"/>
          <p:cNvSpPr/>
          <p:nvPr/>
        </p:nvSpPr>
        <p:spPr>
          <a:xfrm rot="16200000">
            <a:off x="6266031" y="3216363"/>
            <a:ext cx="73152" cy="607059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302608" y="3684630"/>
            <a:ext cx="489962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5" idx="1"/>
          </p:cNvCxnSpPr>
          <p:nvPr/>
        </p:nvCxnSpPr>
        <p:spPr>
          <a:xfrm flipV="1">
            <a:off x="6302608" y="3556469"/>
            <a:ext cx="0" cy="12816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865427" y="1373315"/>
            <a:ext cx="2848730" cy="2133600"/>
            <a:chOff x="499092" y="119753"/>
            <a:chExt cx="2848730" cy="2133600"/>
          </a:xfrm>
        </p:grpSpPr>
        <p:pic>
          <p:nvPicPr>
            <p:cNvPr id="33" name="Picture 32" descr="CMS open 3740.jpg"/>
            <p:cNvPicPr>
              <a:picLocks noChangeAspect="1"/>
            </p:cNvPicPr>
            <p:nvPr/>
          </p:nvPicPr>
          <p:blipFill>
            <a:blip r:embed="rId3" cstate="print"/>
            <a:srcRect l="11628" r="11628"/>
            <a:stretch>
              <a:fillRect/>
            </a:stretch>
          </p:blipFill>
          <p:spPr>
            <a:xfrm>
              <a:off x="499092" y="119753"/>
              <a:ext cx="2848730" cy="21336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771166" y="149618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E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71096" y="3867477"/>
            <a:ext cx="3503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ME42: 30d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Move to EC open </a:t>
            </a:r>
            <a:r>
              <a:rPr lang="en-US" dirty="0" err="1" smtClean="0"/>
              <a:t>config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Reinstall ME1/1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RE4 services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Maintain EC systems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Access to </a:t>
            </a:r>
            <a:r>
              <a:rPr lang="en-US" dirty="0" err="1" smtClean="0"/>
              <a:t>Vac</a:t>
            </a:r>
            <a:r>
              <a:rPr lang="en-US" dirty="0" smtClean="0"/>
              <a:t> Tank through </a:t>
            </a:r>
          </a:p>
          <a:p>
            <a:pPr lvl="1"/>
            <a:r>
              <a:rPr lang="en-US" dirty="0" smtClean="0"/>
              <a:t>     ladder like access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83656" y="3883950"/>
            <a:ext cx="350394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YE-4: 6 weeks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Work on YB0 for HO, DT, RPC: 54d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Modify YBs configuration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Work on YB1/2 for HO, DT, RPC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Access to </a:t>
            </a:r>
            <a:r>
              <a:rPr lang="en-US" dirty="0" err="1" smtClean="0"/>
              <a:t>Vac</a:t>
            </a:r>
            <a:r>
              <a:rPr lang="en-US" dirty="0" smtClean="0"/>
              <a:t> Tank through ladder like system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2480733" y="3547339"/>
            <a:ext cx="3375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period: 12</a:t>
            </a:r>
            <a:r>
              <a:rPr lang="en-US" dirty="0"/>
              <a:t> </a:t>
            </a:r>
            <a:r>
              <a:rPr lang="en-US" dirty="0" smtClean="0"/>
              <a:t>Apr 13 – 18</a:t>
            </a:r>
            <a:r>
              <a:rPr lang="en-US" dirty="0"/>
              <a:t> </a:t>
            </a:r>
            <a:r>
              <a:rPr lang="en-US" dirty="0" smtClean="0"/>
              <a:t>Jul 13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11</a:t>
            </a:fld>
            <a:endParaRPr lang="en-US"/>
          </a:p>
        </p:txBody>
      </p:sp>
      <p:pic>
        <p:nvPicPr>
          <p:cNvPr id="20" name="Picture 19" descr="YE4 installation &amp; YB0 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92" y="1373315"/>
            <a:ext cx="3556382" cy="2040484"/>
          </a:xfrm>
          <a:prstGeom prst="rect">
            <a:avLst/>
          </a:prstGeom>
          <a:ln>
            <a:solidFill>
              <a:srgbClr val="4F81BD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>
            <a:off x="2781300" y="710760"/>
            <a:ext cx="360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03343" y="3153216"/>
            <a:ext cx="1320795" cy="990834"/>
            <a:chOff x="434571" y="3565171"/>
            <a:chExt cx="2964123" cy="2134800"/>
          </a:xfrm>
        </p:grpSpPr>
        <p:pic>
          <p:nvPicPr>
            <p:cNvPr id="23" name="Picture 22" descr="CMS open 10400.jpg"/>
            <p:cNvPicPr>
              <a:picLocks noChangeAspect="1"/>
            </p:cNvPicPr>
            <p:nvPr/>
          </p:nvPicPr>
          <p:blipFill>
            <a:blip r:embed="rId5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98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2231"/>
            <a:ext cx="8229600" cy="774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Task </a:t>
            </a:r>
            <a:r>
              <a:rPr lang="en-US" dirty="0" smtClean="0"/>
              <a:t># </a:t>
            </a:r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781300" y="710760"/>
            <a:ext cx="360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image0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1461"/>
            <a:ext cx="9144000" cy="40692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03300" y="5517634"/>
            <a:ext cx="7397616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Once sequence is agreed upon, each task will be broken down in finer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0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9144000" cy="6858000"/>
          </a:xfrm>
          <a:prstGeom prst="rect">
            <a:avLst/>
          </a:prstGeom>
        </p:spPr>
      </p:pic>
      <p:sp>
        <p:nvSpPr>
          <p:cNvPr id="5" name="Left Arrow 4"/>
          <p:cNvSpPr>
            <a:spLocks noChangeAspect="1"/>
          </p:cNvSpPr>
          <p:nvPr/>
        </p:nvSpPr>
        <p:spPr>
          <a:xfrm>
            <a:off x="7091350" y="2228787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Brace 1"/>
          <p:cNvSpPr/>
          <p:nvPr/>
        </p:nvSpPr>
        <p:spPr>
          <a:xfrm>
            <a:off x="6795746" y="2072053"/>
            <a:ext cx="155448" cy="61303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25450" y="2819174"/>
            <a:ext cx="6370296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13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416921" y="3441133"/>
            <a:ext cx="35039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YE-4: 6 weeks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Work on YB0 for HO, DT, RPC: 54d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Modify YBs configuration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Work on YB1/2 for HO, DT, RPC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Access to </a:t>
            </a:r>
            <a:r>
              <a:rPr lang="en-US" dirty="0" err="1" smtClean="0"/>
              <a:t>Vac</a:t>
            </a:r>
            <a:r>
              <a:rPr lang="en-US" dirty="0" smtClean="0"/>
              <a:t> Tank through ladder like system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fwd part of BP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Restore full open </a:t>
            </a:r>
            <a:r>
              <a:rPr lang="en-US" dirty="0" err="1" smtClean="0"/>
              <a:t>config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10,11 and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190"/>
            <a:ext cx="3953919" cy="52549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Configuration +Z end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89823" y="876170"/>
            <a:ext cx="3953919" cy="525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32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8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4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Configuration -Z end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0" indent="0">
              <a:buFont typeface="Lucida Grande"/>
              <a:buNone/>
            </a:pPr>
            <a:endParaRPr lang="en-US" sz="2800" dirty="0"/>
          </a:p>
        </p:txBody>
      </p:sp>
      <p:sp>
        <p:nvSpPr>
          <p:cNvPr id="5" name="Left Bracket 4"/>
          <p:cNvSpPr/>
          <p:nvPr/>
        </p:nvSpPr>
        <p:spPr>
          <a:xfrm rot="16200000">
            <a:off x="1925401" y="3214604"/>
            <a:ext cx="73152" cy="607059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61978" y="3554710"/>
            <a:ext cx="489962" cy="128161"/>
            <a:chOff x="1961978" y="3554710"/>
            <a:chExt cx="489962" cy="128161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1961978" y="3682871"/>
              <a:ext cx="489962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endCxn id="5" idx="1"/>
            </p:cNvCxnSpPr>
            <p:nvPr/>
          </p:nvCxnSpPr>
          <p:spPr>
            <a:xfrm flipV="1">
              <a:off x="1961978" y="3554710"/>
              <a:ext cx="0" cy="12816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4827595" y="3935207"/>
            <a:ext cx="3503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RE4 services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Maintain EC systems (change EC configuration as needed)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Access to </a:t>
            </a:r>
            <a:r>
              <a:rPr lang="en-US" dirty="0" err="1" smtClean="0"/>
              <a:t>Vac</a:t>
            </a:r>
            <a:r>
              <a:rPr lang="en-US" dirty="0" smtClean="0"/>
              <a:t> Tank through </a:t>
            </a:r>
          </a:p>
          <a:p>
            <a:pPr lvl="1"/>
            <a:r>
              <a:rPr lang="en-US" dirty="0" smtClean="0"/>
              <a:t>     ladder like access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fwd part of BP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Restore full open </a:t>
            </a:r>
            <a:r>
              <a:rPr lang="en-US" dirty="0" err="1" smtClean="0"/>
              <a:t>config</a:t>
            </a:r>
            <a:r>
              <a:rPr lang="en-US" dirty="0" smtClean="0"/>
              <a:t>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016176" y="1369437"/>
            <a:ext cx="2964123" cy="2134800"/>
            <a:chOff x="4902776" y="147464"/>
            <a:chExt cx="2964123" cy="2134800"/>
          </a:xfrm>
        </p:grpSpPr>
        <p:pic>
          <p:nvPicPr>
            <p:cNvPr id="17" name="Picture 16" descr="YE1&amp;2 open 3740 YE3 open 6740.jpg"/>
            <p:cNvPicPr>
              <a:picLocks noChangeAspect="1"/>
            </p:cNvPicPr>
            <p:nvPr/>
          </p:nvPicPr>
          <p:blipFill>
            <a:blip r:embed="rId2" cstate="print"/>
            <a:srcRect l="9389" r="10803"/>
            <a:stretch>
              <a:fillRect/>
            </a:stretch>
          </p:blipFill>
          <p:spPr>
            <a:xfrm>
              <a:off x="4902776" y="147464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5288458" y="173064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F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853281" y="3445739"/>
            <a:ext cx="336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period: 19</a:t>
            </a:r>
            <a:r>
              <a:rPr lang="en-US" dirty="0"/>
              <a:t> </a:t>
            </a:r>
            <a:r>
              <a:rPr lang="en-US" dirty="0" smtClean="0"/>
              <a:t>Jul 13 – 24</a:t>
            </a:r>
            <a:r>
              <a:rPr lang="en-US" dirty="0"/>
              <a:t> </a:t>
            </a:r>
            <a:r>
              <a:rPr lang="en-US" dirty="0" smtClean="0"/>
              <a:t>Oct 13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 descr="YE4 installation &amp; YB0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9" y="1395037"/>
            <a:ext cx="3556382" cy="2040484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2498117" y="710760"/>
            <a:ext cx="41058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29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00"/>
            <a:ext cx="9144000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596900" y="3353703"/>
            <a:ext cx="6743700" cy="1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7754942" y="3024858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489410" y="2922798"/>
            <a:ext cx="155448" cy="44360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64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#13,14 &amp;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190"/>
            <a:ext cx="8013509" cy="52549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Configuration on both ends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8185" y="1421869"/>
            <a:ext cx="2964123" cy="2134800"/>
            <a:chOff x="434571" y="3565171"/>
            <a:chExt cx="2964123" cy="2134800"/>
          </a:xfrm>
        </p:grpSpPr>
        <p:pic>
          <p:nvPicPr>
            <p:cNvPr id="19" name="Picture 18" descr="CMS open 10400.jpg"/>
            <p:cNvPicPr>
              <a:picLocks noChangeAspect="1"/>
            </p:cNvPicPr>
            <p:nvPr/>
          </p:nvPicPr>
          <p:blipFill>
            <a:blip r:embed="rId2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81324" y="3655277"/>
            <a:ext cx="5658921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25</a:t>
            </a:r>
            <a:r>
              <a:rPr lang="en-US" dirty="0"/>
              <a:t> </a:t>
            </a:r>
            <a:r>
              <a:rPr lang="en-US" dirty="0" smtClean="0"/>
              <a:t>Oct 13 – 20</a:t>
            </a:r>
            <a:r>
              <a:rPr lang="en-US" dirty="0"/>
              <a:t> </a:t>
            </a:r>
            <a:r>
              <a:rPr lang="en-US" dirty="0" smtClean="0"/>
              <a:t>Dec 13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Remove </a:t>
            </a:r>
            <a:r>
              <a:rPr lang="en-US" dirty="0" err="1" smtClean="0">
                <a:latin typeface="Calibri (Body)"/>
                <a:cs typeface="Calibri (Body)"/>
              </a:rPr>
              <a:t>Surkov</a:t>
            </a:r>
            <a:r>
              <a:rPr lang="en-US" dirty="0" smtClean="0">
                <a:latin typeface="Calibri (Body)"/>
                <a:cs typeface="Calibri (Body)"/>
              </a:rPr>
              <a:t> frame (end of TK seal activity)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Install Light Weight platform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Complete installation of new Beam Pipe: 5d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Bake-out new beam pipe: 31d (continuous)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Install PIX table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Perform trial insertion of new PIX mockup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Install PIX, PLT, BCM, PIX seal</a:t>
            </a:r>
            <a:endParaRPr lang="en-US" dirty="0">
              <a:latin typeface="Calibri (Body)"/>
              <a:cs typeface="Calibri (Body)"/>
            </a:endParaRPr>
          </a:p>
          <a:p>
            <a:pPr marL="285750" indent="-2857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Delivery date for the new Beam Pipe is critical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16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47317" y="710760"/>
            <a:ext cx="41058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28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0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98500" y="3543074"/>
            <a:ext cx="67056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7552214" y="32959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3890"/>
            <a:ext cx="8013509" cy="52549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Configuration on both ends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381324" y="3768677"/>
            <a:ext cx="65694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06</a:t>
            </a:r>
            <a:r>
              <a:rPr lang="en-US" dirty="0"/>
              <a:t> </a:t>
            </a:r>
            <a:r>
              <a:rPr lang="en-US" dirty="0" smtClean="0"/>
              <a:t>Jan 14 – </a:t>
            </a:r>
            <a:r>
              <a:rPr lang="en-US" dirty="0" smtClean="0"/>
              <a:t>14 Feb</a:t>
            </a:r>
            <a:r>
              <a:rPr lang="en-US" dirty="0" smtClean="0"/>
              <a:t> </a:t>
            </a:r>
            <a:r>
              <a:rPr lang="en-US" dirty="0" smtClean="0"/>
              <a:t>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</a:t>
            </a:r>
            <a:r>
              <a:rPr lang="en-US" dirty="0" smtClean="0"/>
              <a:t>6w per end. Work in YB1/2 gap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Open YB2 to access IP side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Reinstall </a:t>
            </a:r>
            <a:r>
              <a:rPr lang="en-US" dirty="0" smtClean="0">
                <a:latin typeface="Calibri (Body)"/>
                <a:cs typeface="Calibri (Body)"/>
              </a:rPr>
              <a:t>YB2/1 </a:t>
            </a:r>
            <a:r>
              <a:rPr lang="en-US" dirty="0" smtClean="0">
                <a:latin typeface="Calibri (Body)"/>
                <a:cs typeface="Calibri (Body)"/>
              </a:rPr>
              <a:t>HO RBXs (HPDs qualified at Princeton)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Close &amp; lock YB2s</a:t>
            </a:r>
          </a:p>
          <a:p>
            <a:pPr marL="715963" indent="-273050" defTabSz="714375">
              <a:buFont typeface="Arial"/>
              <a:buChar char="•"/>
            </a:pPr>
            <a:endParaRPr lang="en-US" dirty="0" smtClean="0">
              <a:latin typeface="Calibri (Body)"/>
              <a:cs typeface="Calibri (Body)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82027" y="1447986"/>
            <a:ext cx="3159437" cy="2134800"/>
            <a:chOff x="4834391" y="3582786"/>
            <a:chExt cx="3159437" cy="2134800"/>
          </a:xfrm>
        </p:grpSpPr>
        <p:pic>
          <p:nvPicPr>
            <p:cNvPr id="9" name="Picture 8" descr="CMS open 10400 YBx open.jpg"/>
            <p:cNvPicPr>
              <a:picLocks noChangeAspect="1"/>
            </p:cNvPicPr>
            <p:nvPr/>
          </p:nvPicPr>
          <p:blipFill>
            <a:blip r:embed="rId2" cstate="print"/>
            <a:srcRect l="14178" r="755"/>
            <a:stretch>
              <a:fillRect/>
            </a:stretch>
          </p:blipFill>
          <p:spPr>
            <a:xfrm>
              <a:off x="4834391" y="3582786"/>
              <a:ext cx="3159437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724165" y="3627464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H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869149" y="3582786"/>
            <a:ext cx="489962" cy="128161"/>
            <a:chOff x="1961978" y="3554710"/>
            <a:chExt cx="489962" cy="128161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1961978" y="3682871"/>
              <a:ext cx="489962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961978" y="3554710"/>
              <a:ext cx="0" cy="12816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18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917" y="710760"/>
            <a:ext cx="2023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9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0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96900" y="3720874"/>
            <a:ext cx="68834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7645642" y="34991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92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902"/>
            <a:ext cx="8229600" cy="70061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Assumptions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460"/>
            <a:ext cx="8229600" cy="5725570"/>
          </a:xfrm>
        </p:spPr>
        <p:txBody>
          <a:bodyPr>
            <a:normAutofit fontScale="92500" lnSpcReduction="10000"/>
          </a:bodyPr>
          <a:lstStyle/>
          <a:p>
            <a:pPr marL="0" indent="0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1F497D"/>
                </a:solidFill>
              </a:rPr>
              <a:t>Working time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8h/day, 5 days a week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No work during the CERN Xmas holidays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1F497D"/>
                </a:solidFill>
              </a:rPr>
              <a:t>Start Date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Nov 17</a:t>
            </a:r>
            <a:r>
              <a:rPr lang="en-US" baseline="30000" dirty="0" smtClean="0">
                <a:solidFill>
                  <a:srgbClr val="1F497D"/>
                </a:solidFill>
              </a:rPr>
              <a:t>th</a:t>
            </a:r>
            <a:r>
              <a:rPr lang="en-US" dirty="0" smtClean="0">
                <a:solidFill>
                  <a:srgbClr val="1F497D"/>
                </a:solidFill>
              </a:rPr>
              <a:t> 2012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1F497D"/>
                </a:solidFill>
              </a:rPr>
              <a:t>Duration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20 to 24 months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1F497D"/>
                </a:solidFill>
              </a:rPr>
              <a:t>Key objectives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Install TK seal to allow for cold operation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Install and bake-out new Beam Pipe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Install YE4, ME4/2, RE4</a:t>
            </a:r>
          </a:p>
          <a:p>
            <a:pPr lvl="1">
              <a:buClr>
                <a:srgbClr val="FF0000"/>
              </a:buClr>
              <a:buFont typeface="Wingdings" charset="2"/>
              <a:buChar char="→"/>
            </a:pPr>
            <a:r>
              <a:rPr lang="en-US" dirty="0" smtClean="0">
                <a:solidFill>
                  <a:srgbClr val="1F497D"/>
                </a:solidFill>
              </a:rPr>
              <a:t>Perform maintenance/upgrade on DT/HO</a:t>
            </a:r>
            <a:endParaRPr lang="en-US" dirty="0">
              <a:solidFill>
                <a:srgbClr val="1F497D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311198" y="634560"/>
            <a:ext cx="24039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1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Start configuration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1200" dirty="0" smtClean="0"/>
          </a:p>
          <a:p>
            <a:endParaRPr lang="en-US" sz="2800" dirty="0" smtClean="0"/>
          </a:p>
          <a:p>
            <a:r>
              <a:rPr lang="en-US" sz="2800" dirty="0" smtClean="0"/>
              <a:t>End configuration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608185" y="4126307"/>
            <a:ext cx="3713740" cy="2165285"/>
            <a:chOff x="461182" y="138991"/>
            <a:chExt cx="3713740" cy="216528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8185" y="1387848"/>
            <a:ext cx="2964123" cy="2134800"/>
            <a:chOff x="434571" y="3565171"/>
            <a:chExt cx="2964123" cy="2134800"/>
          </a:xfrm>
        </p:grpSpPr>
        <p:pic>
          <p:nvPicPr>
            <p:cNvPr id="8" name="Picture 7" descr="CMS open 10400.jpg"/>
            <p:cNvPicPr>
              <a:picLocks noChangeAspect="1"/>
            </p:cNvPicPr>
            <p:nvPr/>
          </p:nvPicPr>
          <p:blipFill>
            <a:blip r:embed="rId3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81214" y="1737963"/>
            <a:ext cx="38138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17 Feb 14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12 Mar</a:t>
            </a:r>
            <a:r>
              <a:rPr lang="en-US" dirty="0" smtClean="0"/>
              <a:t> </a:t>
            </a:r>
            <a:r>
              <a:rPr lang="en-US" dirty="0" smtClean="0"/>
              <a:t>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 estimated from previous</a:t>
            </a:r>
          </a:p>
          <a:p>
            <a:r>
              <a:rPr lang="en-US" dirty="0" smtClean="0"/>
              <a:t>      opening </a:t>
            </a:r>
            <a:r>
              <a:rPr lang="en-US" dirty="0" smtClean="0"/>
              <a:t>operations: 18d</a:t>
            </a:r>
          </a:p>
          <a:p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Close and lock End Caps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Put HFs on 2 risers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Totem T1s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Put HFs on 4 risers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20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917" y="710760"/>
            <a:ext cx="2023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309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9144000" cy="6858000"/>
          </a:xfrm>
          <a:prstGeom prst="rect">
            <a:avLst/>
          </a:prstGeom>
        </p:spPr>
      </p:pic>
      <p:sp>
        <p:nvSpPr>
          <p:cNvPr id="7" name="Left Bracket 6"/>
          <p:cNvSpPr/>
          <p:nvPr/>
        </p:nvSpPr>
        <p:spPr>
          <a:xfrm>
            <a:off x="6039781" y="3791696"/>
            <a:ext cx="45719" cy="2723404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71797" y="4847165"/>
            <a:ext cx="2147531" cy="646331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CMS closed </a:t>
            </a:r>
            <a:r>
              <a:rPr lang="en-US" dirty="0" smtClean="0"/>
              <a:t>5months</a:t>
            </a:r>
            <a:endParaRPr lang="en-US" dirty="0" smtClean="0"/>
          </a:p>
          <a:p>
            <a:r>
              <a:rPr lang="en-US" dirty="0" smtClean="0"/>
              <a:t>Before end of LS1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57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96900" y="4076474"/>
            <a:ext cx="7034702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7669702" y="38293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74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#19 – Master Magnet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2530"/>
            <a:ext cx="8229600" cy="5254973"/>
          </a:xfrm>
        </p:spPr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79791" y="1489910"/>
            <a:ext cx="3713740" cy="2165285"/>
            <a:chOff x="461182" y="138991"/>
            <a:chExt cx="3713740" cy="216528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22402" y="3834544"/>
            <a:ext cx="69172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13 Mar 14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 19 Mar 14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5d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Final opportunity to test the TK seal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Check magnetic behavior  of YE4s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5 months before the end of LS1</a:t>
            </a:r>
            <a:r>
              <a:rPr lang="en-US" baseline="-25000" dirty="0" smtClean="0"/>
              <a:t>20</a:t>
            </a:r>
            <a:r>
              <a:rPr lang="en-US" dirty="0" smtClean="0"/>
              <a:t> to fix a major Magnet/TK </a:t>
            </a:r>
            <a:r>
              <a:rPr lang="en-US" dirty="0" smtClean="0"/>
              <a:t>problems</a:t>
            </a: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23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51092" y="710760"/>
            <a:ext cx="54133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36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24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00"/>
            <a:ext cx="9144000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96900" y="5371874"/>
            <a:ext cx="7536982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8550122" y="466008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8259358" y="4272224"/>
            <a:ext cx="155448" cy="103999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44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#21 to 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0269" y="3847244"/>
            <a:ext cx="383951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20 Mar </a:t>
            </a:r>
            <a:r>
              <a:rPr lang="en-US" dirty="0" smtClean="0"/>
              <a:t>14 – </a:t>
            </a:r>
            <a:r>
              <a:rPr lang="en-US" dirty="0" smtClean="0"/>
              <a:t> 30 Jun 14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Lower HFs to garages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Pull back YE4s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RE+4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ME-4/2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RE-4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Move HFs to beam level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Cosmic Challenge at 0T on-going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2616" y="1466250"/>
            <a:ext cx="3879822" cy="2230266"/>
            <a:chOff x="312616" y="3243363"/>
            <a:chExt cx="3879822" cy="223026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616" y="3243363"/>
              <a:ext cx="3879822" cy="223026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105667" y="3296406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C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25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64917" y="710760"/>
            <a:ext cx="2023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98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98500" y="5549674"/>
            <a:ext cx="74295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8445500" y="53025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7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0269" y="3847244"/>
            <a:ext cx="3570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01 Jul</a:t>
            </a:r>
            <a:r>
              <a:rPr lang="en-US" dirty="0" smtClean="0"/>
              <a:t> </a:t>
            </a:r>
            <a:r>
              <a:rPr lang="en-US" dirty="0" smtClean="0"/>
              <a:t>14 – </a:t>
            </a:r>
            <a:r>
              <a:rPr lang="en-US" dirty="0" smtClean="0"/>
              <a:t>04 Jul</a:t>
            </a:r>
            <a:r>
              <a:rPr lang="en-US" dirty="0" smtClean="0"/>
              <a:t> </a:t>
            </a:r>
            <a:r>
              <a:rPr lang="en-US" dirty="0" smtClean="0"/>
              <a:t>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4d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Re-install CASTOR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791" y="1489910"/>
            <a:ext cx="3713740" cy="2165285"/>
            <a:chOff x="461182" y="138991"/>
            <a:chExt cx="3713740" cy="2165285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27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564917" y="710760"/>
            <a:ext cx="2023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12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28</a:t>
            </a:fld>
            <a:endParaRPr lang="en-US"/>
          </a:p>
        </p:txBody>
      </p:sp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9144000" cy="6858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98500" y="5714774"/>
            <a:ext cx="74295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Left Arrow 11"/>
          <p:cNvSpPr>
            <a:spLocks noChangeAspect="1"/>
          </p:cNvSpPr>
          <p:nvPr/>
        </p:nvSpPr>
        <p:spPr>
          <a:xfrm>
            <a:off x="8445500" y="54676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2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28 – Magnet Re-commissioning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9657"/>
            <a:ext cx="8229600" cy="5254973"/>
          </a:xfrm>
        </p:spPr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0269" y="3847244"/>
            <a:ext cx="362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07 Jul</a:t>
            </a:r>
            <a:r>
              <a:rPr lang="en-US" dirty="0" smtClean="0"/>
              <a:t> </a:t>
            </a:r>
            <a:r>
              <a:rPr lang="en-US" dirty="0" smtClean="0"/>
              <a:t>14 – </a:t>
            </a:r>
            <a:r>
              <a:rPr lang="en-US" dirty="0" smtClean="0"/>
              <a:t>11 </a:t>
            </a:r>
            <a:r>
              <a:rPr lang="en-US" dirty="0" smtClean="0"/>
              <a:t>Jul </a:t>
            </a:r>
            <a:r>
              <a:rPr lang="en-US" dirty="0" smtClean="0"/>
              <a:t> </a:t>
            </a:r>
            <a:r>
              <a:rPr lang="en-US" dirty="0" smtClean="0"/>
              <a:t>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1w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791" y="1489910"/>
            <a:ext cx="3713740" cy="2165285"/>
            <a:chOff x="461182" y="138991"/>
            <a:chExt cx="3713740" cy="2165285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29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03300" y="710760"/>
            <a:ext cx="711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62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71"/>
            <a:ext cx="8229600" cy="62382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Top Level Draft Schedule</a:t>
            </a:r>
            <a:endParaRPr lang="en-US" sz="3600" dirty="0">
              <a:solidFill>
                <a:schemeClr val="tx2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562758" y="645900"/>
            <a:ext cx="40255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9300"/>
            <a:ext cx="9144000" cy="562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11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30</a:t>
            </a:fld>
            <a:endParaRPr lang="en-US"/>
          </a:p>
        </p:txBody>
      </p:sp>
      <p:pic>
        <p:nvPicPr>
          <p:cNvPr id="12" name="Picture 11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9144000" cy="68580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698500" y="5905274"/>
            <a:ext cx="74295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Arrow 13"/>
          <p:cNvSpPr>
            <a:spLocks noChangeAspect="1"/>
          </p:cNvSpPr>
          <p:nvPr/>
        </p:nvSpPr>
        <p:spPr>
          <a:xfrm>
            <a:off x="8572500" y="56581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6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29 –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0269" y="3847244"/>
            <a:ext cx="4608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14 Jul</a:t>
            </a:r>
            <a:r>
              <a:rPr lang="en-US" dirty="0" smtClean="0"/>
              <a:t> </a:t>
            </a:r>
            <a:r>
              <a:rPr lang="en-US" dirty="0" smtClean="0"/>
              <a:t>14 – </a:t>
            </a:r>
            <a:r>
              <a:rPr lang="en-US" dirty="0" smtClean="0"/>
              <a:t>22</a:t>
            </a:r>
            <a:r>
              <a:rPr lang="en-US" dirty="0" smtClean="0"/>
              <a:t> </a:t>
            </a:r>
            <a:r>
              <a:rPr lang="en-US" dirty="0" smtClean="0"/>
              <a:t>Aug 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6w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take place during LHC re-commissioning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791" y="1489910"/>
            <a:ext cx="3713740" cy="2165285"/>
            <a:chOff x="461182" y="138991"/>
            <a:chExt cx="3713740" cy="2165285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31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564917" y="710760"/>
            <a:ext cx="2023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29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32</a:t>
            </a:fld>
            <a:endParaRPr lang="en-US"/>
          </a:p>
        </p:txBody>
      </p:sp>
      <p:sp>
        <p:nvSpPr>
          <p:cNvPr id="11" name="Left Arrow 10"/>
          <p:cNvSpPr>
            <a:spLocks noChangeAspect="1"/>
          </p:cNvSpPr>
          <p:nvPr/>
        </p:nvSpPr>
        <p:spPr>
          <a:xfrm rot="10800000">
            <a:off x="7239000" y="586717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1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30 – LS1 contingency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Contingency management</a:t>
            </a:r>
          </a:p>
          <a:p>
            <a:pPr lvl="1"/>
            <a:r>
              <a:rPr lang="en-US" dirty="0" smtClean="0"/>
              <a:t>6 weeks on the critical path: ~7.5%</a:t>
            </a:r>
          </a:p>
          <a:p>
            <a:pPr lvl="1"/>
            <a:r>
              <a:rPr lang="en-US" dirty="0" smtClean="0"/>
              <a:t>Saturdays held as slack </a:t>
            </a:r>
          </a:p>
          <a:p>
            <a:pPr lvl="1"/>
            <a:r>
              <a:rPr lang="en-US" dirty="0" smtClean="0"/>
              <a:t>Xmas breaks not counted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33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044700" y="710760"/>
            <a:ext cx="5105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36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96900" y="6279924"/>
            <a:ext cx="79883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 rot="10800000">
            <a:off x="7302500" y="603278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3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 31 – Beam Pipe pump down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871190"/>
            <a:ext cx="8229600" cy="525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32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8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4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Configuration on both ends</a:t>
            </a:r>
          </a:p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80269" y="3847244"/>
            <a:ext cx="373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</a:t>
            </a:r>
            <a:r>
              <a:rPr lang="en-US" dirty="0" smtClean="0"/>
              <a:t>04 Oct</a:t>
            </a:r>
            <a:r>
              <a:rPr lang="en-US" dirty="0" smtClean="0"/>
              <a:t> </a:t>
            </a:r>
            <a:r>
              <a:rPr lang="en-US" dirty="0" smtClean="0"/>
              <a:t>14 – </a:t>
            </a:r>
            <a:r>
              <a:rPr lang="en-US" dirty="0" smtClean="0"/>
              <a:t>24</a:t>
            </a:r>
            <a:r>
              <a:rPr lang="en-US" dirty="0" smtClean="0"/>
              <a:t> </a:t>
            </a:r>
            <a:r>
              <a:rPr lang="en-US" dirty="0" smtClean="0"/>
              <a:t>Oct 14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21 continuous days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9791" y="1489910"/>
            <a:ext cx="3713740" cy="2165285"/>
            <a:chOff x="461182" y="138991"/>
            <a:chExt cx="3713740" cy="216528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35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44700" y="710760"/>
            <a:ext cx="5105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75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1"/>
            <a:ext cx="8089900" cy="606742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098642" y="5523362"/>
            <a:ext cx="2423058" cy="5567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36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95840" y="6200092"/>
            <a:ext cx="5840060" cy="646331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With current scope, 20 month shutdown would be too short</a:t>
            </a:r>
          </a:p>
          <a:p>
            <a:r>
              <a:rPr lang="en-US" dirty="0" smtClean="0"/>
              <a:t>24 month shutdown would be appropriate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5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eft Arrow 4"/>
          <p:cNvSpPr>
            <a:spLocks noChangeAspect="1"/>
          </p:cNvSpPr>
          <p:nvPr/>
        </p:nvSpPr>
        <p:spPr>
          <a:xfrm>
            <a:off x="5930630" y="4511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672874"/>
            <a:ext cx="54229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85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#2 – Bring CMS to full open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Start configuration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1050" dirty="0" smtClean="0"/>
          </a:p>
          <a:p>
            <a:r>
              <a:rPr lang="en-US" sz="2800" dirty="0" smtClean="0"/>
              <a:t>End configuration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642616" y="1366917"/>
            <a:ext cx="3713740" cy="2165285"/>
            <a:chOff x="461182" y="138991"/>
            <a:chExt cx="3713740" cy="216528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182" y="169476"/>
              <a:ext cx="3713740" cy="2134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732483" y="138991"/>
              <a:ext cx="557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A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33585" y="4113607"/>
            <a:ext cx="2964123" cy="2134800"/>
            <a:chOff x="434571" y="3565171"/>
            <a:chExt cx="2964123" cy="2134800"/>
          </a:xfrm>
        </p:grpSpPr>
        <p:pic>
          <p:nvPicPr>
            <p:cNvPr id="8" name="Picture 7" descr="CMS open 10400.jpg"/>
            <p:cNvPicPr>
              <a:picLocks noChangeAspect="1"/>
            </p:cNvPicPr>
            <p:nvPr/>
          </p:nvPicPr>
          <p:blipFill>
            <a:blip r:embed="rId3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81214" y="1737963"/>
            <a:ext cx="386516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19</a:t>
            </a:r>
            <a:r>
              <a:rPr lang="en-US" dirty="0"/>
              <a:t> </a:t>
            </a:r>
            <a:r>
              <a:rPr lang="en-US" dirty="0" smtClean="0"/>
              <a:t>Nov 12 – 12</a:t>
            </a:r>
            <a:r>
              <a:rPr lang="en-US" dirty="0"/>
              <a:t> </a:t>
            </a:r>
            <a:r>
              <a:rPr lang="en-US" dirty="0" smtClean="0"/>
              <a:t>Dec 12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 estimated from previous</a:t>
            </a:r>
          </a:p>
          <a:p>
            <a:r>
              <a:rPr lang="en-US" dirty="0" smtClean="0"/>
              <a:t>      opening operations: 18d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Bringing beam pipe to 1Bar included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Could be interleaved with partial </a:t>
            </a:r>
          </a:p>
          <a:p>
            <a:r>
              <a:rPr lang="en-US" dirty="0" smtClean="0"/>
              <a:t>      removal of Beam Pipe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5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913917" y="710760"/>
            <a:ext cx="523590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706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850674"/>
            <a:ext cx="54229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5930630" y="57179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6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08185" y="1421869"/>
            <a:ext cx="2964123" cy="2134800"/>
            <a:chOff x="434571" y="3565171"/>
            <a:chExt cx="2964123" cy="2134800"/>
          </a:xfrm>
        </p:grpSpPr>
        <p:pic>
          <p:nvPicPr>
            <p:cNvPr id="8" name="Picture 7" descr="CMS open 10400.jpg"/>
            <p:cNvPicPr>
              <a:picLocks noChangeAspect="1"/>
            </p:cNvPicPr>
            <p:nvPr/>
          </p:nvPicPr>
          <p:blipFill>
            <a:blip r:embed="rId2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792267" y="2802710"/>
            <a:ext cx="44550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13</a:t>
            </a:r>
            <a:r>
              <a:rPr lang="en-US" dirty="0"/>
              <a:t> </a:t>
            </a:r>
            <a:r>
              <a:rPr lang="en-US" dirty="0" smtClean="0"/>
              <a:t>Dec 12 – 14</a:t>
            </a:r>
            <a:r>
              <a:rPr lang="en-US" dirty="0"/>
              <a:t> </a:t>
            </a:r>
            <a:r>
              <a:rPr lang="en-US" dirty="0" smtClean="0"/>
              <a:t>Feb 13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36d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of the whole CMS beam pipe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Light </a:t>
            </a:r>
            <a:r>
              <a:rPr lang="en-US" dirty="0"/>
              <a:t>W</a:t>
            </a:r>
            <a:r>
              <a:rPr lang="en-US" dirty="0" smtClean="0"/>
              <a:t>eight platform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PIX table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BCM1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PIX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Maintain RPC/CSC on YE1s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PIX table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</a:t>
            </a:r>
            <a:r>
              <a:rPr lang="en-US" dirty="0" err="1" smtClean="0"/>
              <a:t>Surkov</a:t>
            </a:r>
            <a:r>
              <a:rPr lang="en-US" dirty="0" smtClean="0"/>
              <a:t> Frame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572308" y="710760"/>
            <a:ext cx="21881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981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LS1_20111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9144000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1206274"/>
            <a:ext cx="5422900" cy="0"/>
          </a:xfrm>
          <a:prstGeom prst="line">
            <a:avLst/>
          </a:prstGeom>
          <a:ln w="31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Arrow 4"/>
          <p:cNvSpPr>
            <a:spLocks noChangeAspect="1"/>
          </p:cNvSpPr>
          <p:nvPr/>
        </p:nvSpPr>
        <p:spPr>
          <a:xfrm>
            <a:off x="5930630" y="848034"/>
            <a:ext cx="498944" cy="24714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3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#4 &amp;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both 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08185" y="1421869"/>
            <a:ext cx="2964123" cy="2134800"/>
            <a:chOff x="434571" y="3565171"/>
            <a:chExt cx="2964123" cy="2134800"/>
          </a:xfrm>
        </p:grpSpPr>
        <p:pic>
          <p:nvPicPr>
            <p:cNvPr id="8" name="Picture 7" descr="CMS open 10400.jpg"/>
            <p:cNvPicPr>
              <a:picLocks noChangeAspect="1"/>
            </p:cNvPicPr>
            <p:nvPr/>
          </p:nvPicPr>
          <p:blipFill>
            <a:blip r:embed="rId2" cstate="print"/>
            <a:srcRect l="10803" r="9389"/>
            <a:stretch>
              <a:fillRect/>
            </a:stretch>
          </p:blipFill>
          <p:spPr>
            <a:xfrm>
              <a:off x="434571" y="3565171"/>
              <a:ext cx="2964123" cy="2134800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01550" y="3676310"/>
              <a:ext cx="386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Jokerman"/>
                </a:rPr>
                <a:t>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381324" y="3666617"/>
            <a:ext cx="566052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Time period: 15</a:t>
            </a:r>
            <a:r>
              <a:rPr lang="en-US" dirty="0"/>
              <a:t> </a:t>
            </a:r>
            <a:r>
              <a:rPr lang="en-US" dirty="0" smtClean="0"/>
              <a:t>Feb 13 – 11</a:t>
            </a:r>
            <a:r>
              <a:rPr lang="en-US" dirty="0"/>
              <a:t> </a:t>
            </a:r>
            <a:r>
              <a:rPr lang="en-US" dirty="0" smtClean="0"/>
              <a:t>Apr 13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Duration: 40d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Includes: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TK seal + partial commissioning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ME1/1 chambers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Start refurbishing ME1/1 chambers in SX5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Fine tune End Cap position to allow for upgrade of</a:t>
            </a:r>
          </a:p>
          <a:p>
            <a:pPr marL="717550" lvl="1"/>
            <a:r>
              <a:rPr lang="en-US" dirty="0" smtClean="0"/>
              <a:t>YE3s cooling infrastructure (for ME4/2 and RE4)</a:t>
            </a:r>
          </a:p>
          <a:p>
            <a:pPr marL="715963" indent="-273050" defTabSz="714375">
              <a:buFont typeface="Arial"/>
              <a:buChar char="•"/>
            </a:pPr>
            <a:r>
              <a:rPr lang="en-US" dirty="0" smtClean="0">
                <a:latin typeface="Calibri (Body)"/>
                <a:cs typeface="Calibri (Body)"/>
              </a:rPr>
              <a:t>Remove Light Weight platform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4835-AA84-864D-ADCA-A684A1095C21}" type="slidenum">
              <a:rPr lang="en-US" smtClean="0"/>
              <a:t>9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133117" y="710760"/>
            <a:ext cx="27596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284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1256</Words>
  <Application>Microsoft Macintosh PowerPoint</Application>
  <PresentationFormat>On-screen Show (4:3)</PresentationFormat>
  <Paragraphs>337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Draft LS1 Schedule</vt:lpstr>
      <vt:lpstr>Assumptions</vt:lpstr>
      <vt:lpstr>Top Level Draft Schedule</vt:lpstr>
      <vt:lpstr>PowerPoint Presentation</vt:lpstr>
      <vt:lpstr>Task #2 – Bring CMS to full open Config</vt:lpstr>
      <vt:lpstr>PowerPoint Presentation</vt:lpstr>
      <vt:lpstr>Task #3</vt:lpstr>
      <vt:lpstr>PowerPoint Presentation</vt:lpstr>
      <vt:lpstr>Tasks #4 &amp; 5</vt:lpstr>
      <vt:lpstr>PowerPoint Presentation</vt:lpstr>
      <vt:lpstr>Tasks # 6,7,8 and 9</vt:lpstr>
      <vt:lpstr>PowerPoint Presentation</vt:lpstr>
      <vt:lpstr>PowerPoint Presentation</vt:lpstr>
      <vt:lpstr>Tasks # 10,11 and 12</vt:lpstr>
      <vt:lpstr>PowerPoint Presentation</vt:lpstr>
      <vt:lpstr>Tasks #13,14 &amp; 15</vt:lpstr>
      <vt:lpstr>PowerPoint Presentation</vt:lpstr>
      <vt:lpstr>Task #16</vt:lpstr>
      <vt:lpstr>PowerPoint Presentation</vt:lpstr>
      <vt:lpstr>Task #17</vt:lpstr>
      <vt:lpstr>PowerPoint Presentation</vt:lpstr>
      <vt:lpstr>PowerPoint Presentation</vt:lpstr>
      <vt:lpstr>Task #19 – Master Magnet Test</vt:lpstr>
      <vt:lpstr>PowerPoint Presentation</vt:lpstr>
      <vt:lpstr>Tasks #21 to 26</vt:lpstr>
      <vt:lpstr>PowerPoint Presentation</vt:lpstr>
      <vt:lpstr>Tasks # 27</vt:lpstr>
      <vt:lpstr>PowerPoint Presentation</vt:lpstr>
      <vt:lpstr>Tasks # 28 – Magnet Re-commissioning</vt:lpstr>
      <vt:lpstr>PowerPoint Presentation</vt:lpstr>
      <vt:lpstr>Tasks # 29 – CRAFT</vt:lpstr>
      <vt:lpstr>PowerPoint Presentation</vt:lpstr>
      <vt:lpstr>Tasks # 30 – LS1 contingency</vt:lpstr>
      <vt:lpstr>PowerPoint Presentation</vt:lpstr>
      <vt:lpstr>Tasks # 31 – Beam Pipe pump down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Draft Schedule</dc:title>
  <dc:creator>Martin Gastal</dc:creator>
  <cp:lastModifiedBy>Martin Gastal</cp:lastModifiedBy>
  <cp:revision>48</cp:revision>
  <dcterms:created xsi:type="dcterms:W3CDTF">2011-11-07T15:24:03Z</dcterms:created>
  <dcterms:modified xsi:type="dcterms:W3CDTF">2011-11-09T16:36:32Z</dcterms:modified>
</cp:coreProperties>
</file>