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9" r:id="rId3"/>
    <p:sldId id="260" r:id="rId4"/>
    <p:sldId id="261" r:id="rId5"/>
    <p:sldId id="267" r:id="rId6"/>
    <p:sldId id="272" r:id="rId7"/>
    <p:sldId id="266" r:id="rId8"/>
    <p:sldId id="265" r:id="rId9"/>
    <p:sldId id="268" r:id="rId10"/>
    <p:sldId id="269" r:id="rId11"/>
    <p:sldId id="273" r:id="rId12"/>
    <p:sldId id="278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B2981-4BBE-3644-8E5B-9434DD748557}" type="datetimeFigureOut">
              <a:rPr lang="en-US" smtClean="0"/>
              <a:pPr/>
              <a:t>11/7/11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31405-B831-784F-BB9F-A78B22726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83B94-8171-5A45-8434-AE8EDFE9998A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F7AE4-F0ED-B549-9DDF-77C7211AE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4074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0956"/>
            <a:ext cx="8229600" cy="4845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Nov 8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Nicola Bacchetta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FC54A-3EDB-0E4C-B465-0CBFDE95F5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C0504D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q"/>
        <a:defRPr sz="2800" kern="1200">
          <a:solidFill>
            <a:schemeClr val="tx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accent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space.cern.ch/lhc-machine-committee/Presentations/1/lmc_109/lmc_109b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System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 on new beam pipe</a:t>
            </a:r>
          </a:p>
          <a:p>
            <a:r>
              <a:rPr lang="en-US" dirty="0" smtClean="0"/>
              <a:t>Update on CO2 cooling </a:t>
            </a:r>
            <a:r>
              <a:rPr lang="en-US" dirty="0" smtClean="0"/>
              <a:t>activities (see talk by Hans)</a:t>
            </a:r>
          </a:p>
          <a:p>
            <a:r>
              <a:rPr lang="en-US" dirty="0" smtClean="0"/>
              <a:t>Outline of LS1 and future (as it is known today)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Cooling: “Brine”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91"/>
            <a:ext cx="8229600" cy="512618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Due to emergency re-design of present cooling system, it is unknown what are the maximum performances that can be achieved on both the primary circuit  and the detector cooling plants</a:t>
            </a:r>
          </a:p>
          <a:p>
            <a:r>
              <a:rPr lang="en-US" dirty="0" smtClean="0"/>
              <a:t>Verifications needed: Temperature/Power curve for the brine circuit, Temperature/power curve for each C6F14 plant</a:t>
            </a:r>
          </a:p>
          <a:p>
            <a:r>
              <a:rPr lang="en-US" dirty="0" smtClean="0"/>
              <a:t>Possibly under-designed: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chiller</a:t>
            </a:r>
            <a:r>
              <a:rPr lang="en-US" dirty="0" smtClean="0"/>
              <a:t>/brine evaporator, single heat exchangers</a:t>
            </a:r>
          </a:p>
          <a:p>
            <a:r>
              <a:rPr lang="en-US" dirty="0" smtClean="0">
                <a:solidFill>
                  <a:srgbClr val="C0504D"/>
                </a:solidFill>
              </a:rPr>
              <a:t>Performance test is due during Xmas stop 2011/2012, to carefully schedule any consolidation work in LS1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entagon 39"/>
          <p:cNvSpPr/>
          <p:nvPr/>
        </p:nvSpPr>
        <p:spPr>
          <a:xfrm>
            <a:off x="1905003" y="2123176"/>
            <a:ext cx="745110" cy="307777"/>
          </a:xfrm>
          <a:prstGeom prst="homePlate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Pentagon 35"/>
          <p:cNvSpPr/>
          <p:nvPr/>
        </p:nvSpPr>
        <p:spPr>
          <a:xfrm>
            <a:off x="1905003" y="2436148"/>
            <a:ext cx="745110" cy="307777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Pentagon 40"/>
          <p:cNvSpPr/>
          <p:nvPr/>
        </p:nvSpPr>
        <p:spPr>
          <a:xfrm>
            <a:off x="5170784" y="2436148"/>
            <a:ext cx="3515997" cy="307777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18" y="1003162"/>
            <a:ext cx="8229582" cy="10044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Preliminary baseline proposal put forward recently (LMC-109) </a:t>
            </a:r>
            <a:r>
              <a:rPr lang="en-US" sz="1200" dirty="0" smtClean="0">
                <a:hlinkClick r:id="rId2"/>
              </a:rPr>
              <a:t>https://espace.cern.ch/lhc-machine-committee/Presentations/1/lmc_109/lmc_109b.pdf</a:t>
            </a:r>
            <a:endParaRPr lang="en-US" sz="1200" dirty="0" smtClean="0"/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57218" y="2782443"/>
          <a:ext cx="8229564" cy="831273"/>
        </p:xfrm>
        <a:graphic>
          <a:graphicData uri="http://schemas.openxmlformats.org/drawingml/2006/table">
            <a:tbl>
              <a:tblPr/>
              <a:tblGrid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  <a:gridCol w="97971"/>
              </a:tblGrid>
              <a:tr h="300991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latin typeface="Arial"/>
                        </a:rPr>
                        <a:t>2011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latin typeface="Arial"/>
                        </a:rPr>
                        <a:t>2012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latin typeface="Arial"/>
                        </a:rPr>
                        <a:t>2013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latin typeface="Arial"/>
                        </a:rPr>
                        <a:t>2014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latin typeface="Arial"/>
                        </a:rPr>
                        <a:t>2015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latin typeface="Arial"/>
                        </a:rPr>
                        <a:t>2016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latin typeface="Arial"/>
                        </a:rPr>
                        <a:t>2017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5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1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4032" marR="4032" marT="40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05003" y="3613715"/>
            <a:ext cx="618003" cy="2769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4Tev?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6772" y="4165754"/>
            <a:ext cx="526556" cy="2769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chemeClr val="accent2"/>
                </a:solidFill>
                <a:latin typeface="Arial"/>
                <a:cs typeface="Arial"/>
              </a:rPr>
              <a:t>p</a:t>
            </a:r>
            <a:r>
              <a:rPr lang="en-US" sz="1200" b="1" dirty="0" err="1" smtClean="0">
                <a:solidFill>
                  <a:schemeClr val="accent2"/>
                </a:solidFill>
                <a:latin typeface="Arial"/>
                <a:cs typeface="Arial"/>
              </a:rPr>
              <a:t>-Pb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2331651" y="3932185"/>
            <a:ext cx="635338" cy="1585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5" idx="3"/>
          </p:cNvCxnSpPr>
          <p:nvPr/>
        </p:nvCxnSpPr>
        <p:spPr>
          <a:xfrm flipV="1">
            <a:off x="2433328" y="4250646"/>
            <a:ext cx="216785" cy="53608"/>
          </a:xfrm>
          <a:prstGeom prst="straightConnector1">
            <a:avLst/>
          </a:prstGeom>
          <a:ln w="12700">
            <a:solidFill>
              <a:schemeClr val="accent2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5198" y="3627615"/>
            <a:ext cx="1864752" cy="286232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LHC: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Splice consolidation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repair interconnects</a:t>
            </a:r>
          </a:p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Alice: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detector completion</a:t>
            </a:r>
          </a:p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ATLAS: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consolidation (IBL)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new beam-pipe</a:t>
            </a:r>
          </a:p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CMS: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consolidation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FWD </a:t>
            </a:r>
            <a:r>
              <a:rPr lang="en-US" sz="1200" b="1" dirty="0" err="1" smtClean="0">
                <a:solidFill>
                  <a:schemeClr val="accent2"/>
                </a:solidFill>
                <a:latin typeface="Arial"/>
                <a:cs typeface="Arial"/>
              </a:rPr>
              <a:t>muon</a:t>
            </a: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upgrade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new beam-pipe</a:t>
            </a:r>
          </a:p>
          <a:p>
            <a:r>
              <a:rPr lang="en-US" sz="1200" b="1" dirty="0" err="1" smtClean="0">
                <a:solidFill>
                  <a:schemeClr val="accent2"/>
                </a:solidFill>
                <a:latin typeface="Arial"/>
                <a:cs typeface="Arial"/>
              </a:rPr>
              <a:t>LHCb</a:t>
            </a: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: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consolidation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new beam-pipe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79950" y="3627615"/>
            <a:ext cx="706218" cy="2769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Comm.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79950" y="3904614"/>
            <a:ext cx="671979" cy="2769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6.5Tev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351929" y="4043114"/>
            <a:ext cx="782720" cy="158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7352875" y="3846096"/>
            <a:ext cx="374199" cy="1585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899033" y="4033924"/>
            <a:ext cx="1282485" cy="30777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  <a:latin typeface="Arial"/>
                <a:cs typeface="Arial"/>
              </a:rPr>
              <a:t>Pixel Phase I</a:t>
            </a:r>
            <a:endParaRPr lang="en-US" sz="14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57642" y="4756708"/>
            <a:ext cx="2563091" cy="120032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Can this be combined with LINAC4 connection ?</a:t>
            </a:r>
          </a:p>
          <a:p>
            <a:r>
              <a:rPr lang="en-US" dirty="0" smtClean="0"/>
              <a:t>BUT, LS2 is just around the corner ….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rot="5400000" flipH="1" flipV="1">
            <a:off x="7351290" y="4562643"/>
            <a:ext cx="374199" cy="1585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05003" y="2424603"/>
            <a:ext cx="60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7E33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00087" y="2424603"/>
            <a:ext cx="770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≥1E34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38" name="Pentagon 37"/>
          <p:cNvSpPr/>
          <p:nvPr/>
        </p:nvSpPr>
        <p:spPr>
          <a:xfrm>
            <a:off x="5170784" y="2128371"/>
            <a:ext cx="3515997" cy="307777"/>
          </a:xfrm>
          <a:prstGeom prst="homePlate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1903418" y="2093736"/>
            <a:ext cx="660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17fb</a:t>
            </a:r>
            <a:r>
              <a:rPr lang="en-US" sz="1400" b="1" baseline="30000" dirty="0" smtClean="0">
                <a:latin typeface="Arial"/>
                <a:cs typeface="Arial"/>
              </a:rPr>
              <a:t>-1</a:t>
            </a:r>
            <a:endParaRPr lang="en-US" sz="1400" b="1" baseline="300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7950" y="2128371"/>
            <a:ext cx="920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150fb</a:t>
            </a:r>
            <a:r>
              <a:rPr lang="en-US" sz="1400" b="1" baseline="30000" dirty="0" smtClean="0">
                <a:latin typeface="Arial"/>
                <a:cs typeface="Arial"/>
              </a:rPr>
              <a:t>-1</a:t>
            </a:r>
            <a:endParaRPr lang="en-US" sz="1400" b="1" baseline="30000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79950" y="4178486"/>
            <a:ext cx="535423" cy="2769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25ns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cxnSp>
        <p:nvCxnSpPr>
          <p:cNvPr id="44" name="Straight Arrow Connector 43"/>
          <p:cNvCxnSpPr>
            <a:stCxn id="43" idx="3"/>
          </p:cNvCxnSpPr>
          <p:nvPr/>
        </p:nvCxnSpPr>
        <p:spPr>
          <a:xfrm>
            <a:off x="5215373" y="4316986"/>
            <a:ext cx="919276" cy="158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906550" y="3892744"/>
            <a:ext cx="535423" cy="2769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50ns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36850" y="2473694"/>
            <a:ext cx="2038350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LS1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603008" y="3636805"/>
            <a:ext cx="513933" cy="30777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  <a:latin typeface="Arial"/>
                <a:cs typeface="Arial"/>
              </a:rPr>
              <a:t>LS2</a:t>
            </a:r>
            <a:endParaRPr lang="en-US" sz="14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8698345" y="3475180"/>
            <a:ext cx="391341" cy="158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and future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183998" y="3142725"/>
            <a:ext cx="509893" cy="2769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LS3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76184" y="2401453"/>
          <a:ext cx="9067800" cy="715826"/>
        </p:xfrm>
        <a:graphic>
          <a:graphicData uri="http://schemas.openxmlformats.org/drawingml/2006/table">
            <a:tbl>
              <a:tblPr/>
              <a:tblGrid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  <a:gridCol w="151130"/>
              </a:tblGrid>
              <a:tr h="248282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latin typeface="Arial"/>
                        </a:rPr>
                        <a:t>2018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latin typeface="Arial"/>
                        </a:rPr>
                        <a:t>2019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latin typeface="Arial"/>
                        </a:rPr>
                        <a:t>2020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latin typeface="Arial"/>
                        </a:rPr>
                        <a:t>2021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latin typeface="Arial"/>
                        </a:rPr>
                        <a:t>2022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37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F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J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S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O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N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D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7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B71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080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644" marR="5644" marT="56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D4"/>
                    </a:solidFill>
                  </a:tcPr>
                </a:tc>
              </a:tr>
            </a:tbl>
          </a:graphicData>
        </a:graphic>
      </p:graphicFrame>
      <p:cxnSp>
        <p:nvCxnSpPr>
          <p:cNvPr id="19" name="Straight Arrow Connector 18"/>
          <p:cNvCxnSpPr/>
          <p:nvPr/>
        </p:nvCxnSpPr>
        <p:spPr>
          <a:xfrm>
            <a:off x="7684725" y="3277241"/>
            <a:ext cx="782720" cy="1588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184" y="3145080"/>
            <a:ext cx="509893" cy="2769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LS2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86313" y="3433624"/>
            <a:ext cx="1784506" cy="138499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LHC: 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installation of the HL-LHC Hardware</a:t>
            </a:r>
          </a:p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CMS: 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New hardware for HL-LHC (new tracker etc.)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183" y="3419724"/>
            <a:ext cx="2336817" cy="304698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LHC: 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Collimation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Prepare for crab cavities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RF </a:t>
            </a:r>
            <a:r>
              <a:rPr lang="en-US" sz="1200" b="1" dirty="0" err="1" smtClean="0">
                <a:solidFill>
                  <a:schemeClr val="accent2"/>
                </a:solidFill>
                <a:latin typeface="Arial"/>
                <a:cs typeface="Arial"/>
              </a:rPr>
              <a:t>cryo</a:t>
            </a: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 system</a:t>
            </a:r>
          </a:p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ATLAS: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New pixel detector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Detector for ultimate luminosity</a:t>
            </a:r>
          </a:p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ALICE: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Inner vertex system</a:t>
            </a:r>
          </a:p>
          <a:p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CMS: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New HCAL </a:t>
            </a:r>
            <a:r>
              <a:rPr lang="en-US" sz="1200" b="1" dirty="0" err="1" smtClean="0">
                <a:solidFill>
                  <a:schemeClr val="accent2"/>
                </a:solidFill>
                <a:latin typeface="Arial"/>
                <a:cs typeface="Arial"/>
              </a:rPr>
              <a:t>photodetectors</a:t>
            </a:r>
            <a:endParaRPr lang="en-US" sz="1200" b="1" dirty="0" smtClean="0">
              <a:solidFill>
                <a:schemeClr val="accent2"/>
              </a:solidFill>
              <a:latin typeface="Arial"/>
              <a:cs typeface="Arial"/>
            </a:endParaRP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Completion of FWD </a:t>
            </a:r>
            <a:r>
              <a:rPr lang="en-US" sz="1200" b="1" dirty="0" err="1" smtClean="0">
                <a:solidFill>
                  <a:schemeClr val="accent2"/>
                </a:solidFill>
                <a:latin typeface="Arial"/>
                <a:cs typeface="Arial"/>
              </a:rPr>
              <a:t>muons</a:t>
            </a:r>
            <a:endParaRPr lang="en-US" sz="1200" b="1" dirty="0" smtClean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1200" b="1" dirty="0" err="1" smtClean="0">
                <a:solidFill>
                  <a:schemeClr val="accent2"/>
                </a:solidFill>
                <a:latin typeface="Arial"/>
                <a:cs typeface="Arial"/>
              </a:rPr>
              <a:t>LHCb</a:t>
            </a: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: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Full trigger upgrade</a:t>
            </a:r>
          </a:p>
          <a:p>
            <a:pPr>
              <a:buFont typeface="Courier New"/>
              <a:buChar char="o"/>
            </a:pPr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New vertex detector etc.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184" y="2105404"/>
            <a:ext cx="2120916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LS2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86313" y="2105404"/>
            <a:ext cx="1957671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/>
                </a:solidFill>
                <a:latin typeface="Arial"/>
                <a:cs typeface="Arial"/>
              </a:rPr>
              <a:t>LS3</a:t>
            </a:r>
            <a:endParaRPr lang="en-US" sz="12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1" name="Pentagon 30"/>
          <p:cNvSpPr/>
          <p:nvPr/>
        </p:nvSpPr>
        <p:spPr>
          <a:xfrm>
            <a:off x="2208645" y="2074626"/>
            <a:ext cx="4986898" cy="307777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080563" y="2063081"/>
            <a:ext cx="1093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≤2E34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33" name="Pentagon 32"/>
          <p:cNvSpPr/>
          <p:nvPr/>
        </p:nvSpPr>
        <p:spPr>
          <a:xfrm>
            <a:off x="2208645" y="1766849"/>
            <a:ext cx="4986898" cy="307777"/>
          </a:xfrm>
          <a:prstGeom prst="homePlate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015335" y="1766849"/>
            <a:ext cx="1305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400fb</a:t>
            </a:r>
            <a:r>
              <a:rPr lang="en-US" sz="1400" b="1" baseline="30000" dirty="0" smtClean="0">
                <a:latin typeface="Arial"/>
                <a:cs typeface="Arial"/>
              </a:rPr>
              <a:t>-1</a:t>
            </a:r>
            <a:endParaRPr lang="en-US" sz="1400" b="1" baseline="30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LS1: list of planned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6906"/>
            <a:ext cx="8229600" cy="4699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Repair </a:t>
            </a:r>
            <a:r>
              <a:rPr lang="en-US" sz="2400" dirty="0" smtClean="0"/>
              <a:t>defected interconnects (10-15% of total)</a:t>
            </a:r>
          </a:p>
          <a:p>
            <a:r>
              <a:rPr lang="en-US" sz="2400" dirty="0" smtClean="0"/>
              <a:t>Consolidate </a:t>
            </a:r>
            <a:r>
              <a:rPr lang="en-US" sz="2400" dirty="0" smtClean="0"/>
              <a:t>all interconnects with </a:t>
            </a:r>
            <a:r>
              <a:rPr lang="en-US" sz="2400" dirty="0" smtClean="0"/>
              <a:t>new design (10k!)</a:t>
            </a:r>
          </a:p>
          <a:p>
            <a:r>
              <a:rPr lang="en-US" sz="2400" dirty="0" smtClean="0"/>
              <a:t>Finish off pressure </a:t>
            </a:r>
            <a:r>
              <a:rPr lang="en-US" sz="2400" dirty="0" smtClean="0"/>
              <a:t>release </a:t>
            </a:r>
            <a:r>
              <a:rPr lang="en-US" sz="2400" dirty="0" smtClean="0"/>
              <a:t>valves (DN200; </a:t>
            </a:r>
            <a:r>
              <a:rPr lang="en-US" sz="2400" dirty="0" smtClean="0"/>
              <a:t>4 sectors</a:t>
            </a:r>
            <a:r>
              <a:rPr lang="en-US" sz="2400" dirty="0" smtClean="0"/>
              <a:t>: 2-3, 4-5, 7-8, 8-1)</a:t>
            </a:r>
            <a:endParaRPr lang="en-US" sz="2400" dirty="0" smtClean="0"/>
          </a:p>
          <a:p>
            <a:r>
              <a:rPr lang="en-US" sz="2400" dirty="0" smtClean="0"/>
              <a:t>Bring </a:t>
            </a:r>
            <a:r>
              <a:rPr lang="en-US" sz="2400" dirty="0" smtClean="0"/>
              <a:t>all necessary equipment up to the level needed for 7TeV/beam</a:t>
            </a:r>
            <a:endParaRPr lang="en-US" sz="2400" dirty="0" smtClean="0"/>
          </a:p>
          <a:p>
            <a:r>
              <a:rPr lang="en-US" sz="2400" u="sng" dirty="0" smtClean="0"/>
              <a:t>Not </a:t>
            </a:r>
            <a:r>
              <a:rPr lang="en-US" sz="2400" u="sng" dirty="0" smtClean="0"/>
              <a:t>necessary to install the DS collimators in </a:t>
            </a:r>
            <a:r>
              <a:rPr lang="en-US" sz="2400" u="sng" dirty="0" smtClean="0"/>
              <a:t>IR3</a:t>
            </a:r>
          </a:p>
          <a:p>
            <a:r>
              <a:rPr lang="en-US" sz="2400" u="sng" dirty="0" smtClean="0"/>
              <a:t>LINAC4 will not be connected to PSB during LS1</a:t>
            </a:r>
          </a:p>
          <a:p>
            <a:r>
              <a:rPr lang="en-US" sz="2400" dirty="0" smtClean="0"/>
              <a:t>Repair </a:t>
            </a:r>
            <a:r>
              <a:rPr lang="en-US" sz="2400" dirty="0" smtClean="0"/>
              <a:t>He leaks (sectors 3-4 and 4-5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Replace a few magnets for various reasons (~15)</a:t>
            </a:r>
          </a:p>
          <a:p>
            <a:r>
              <a:rPr lang="en-US" sz="2400" dirty="0" smtClean="0"/>
              <a:t>R2E </a:t>
            </a:r>
            <a:r>
              <a:rPr lang="en-US" sz="2400" dirty="0" smtClean="0"/>
              <a:t>(mainly Pt1 and Pt5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r>
              <a:rPr lang="en-US" sz="2400" dirty="0" smtClean="0"/>
              <a:t>Maintenance </a:t>
            </a:r>
            <a:r>
              <a:rPr lang="en-US" sz="2400" dirty="0" smtClean="0"/>
              <a:t>of all the systems after 3 years of operation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81370" y="5749645"/>
            <a:ext cx="95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0504D"/>
                </a:solidFill>
              </a:rPr>
              <a:t>F.Bordry</a:t>
            </a:r>
            <a:endParaRPr lang="en-US" dirty="0">
              <a:solidFill>
                <a:srgbClr val="C0504D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LS1: list of planned activities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1219777"/>
            <a:ext cx="8242300" cy="4533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1370" y="5749645"/>
            <a:ext cx="864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0504D"/>
                </a:solidFill>
              </a:rPr>
              <a:t>K.Foraz</a:t>
            </a:r>
            <a:endParaRPr lang="en-US" dirty="0">
              <a:solidFill>
                <a:srgbClr val="C0504D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LS1: list of planned activities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81370" y="5749645"/>
            <a:ext cx="864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0504D"/>
                </a:solidFill>
              </a:rPr>
              <a:t>K.Foraz</a:t>
            </a:r>
            <a:endParaRPr lang="en-US" dirty="0">
              <a:solidFill>
                <a:srgbClr val="C0504D"/>
              </a:solidFill>
            </a:endParaRPr>
          </a:p>
        </p:txBody>
      </p:sp>
      <p:pic>
        <p:nvPicPr>
          <p:cNvPr id="8" name="Picture 7" descr="full_LS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84935" y="882616"/>
            <a:ext cx="6985000" cy="52363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95586" y="1992495"/>
            <a:ext cx="19890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 smtClean="0"/>
              <a:t>Preliminary </a:t>
            </a:r>
            <a:r>
              <a:rPr lang="en-US" sz="1200" dirty="0" smtClean="0"/>
              <a:t>powering tests •Warm‐up</a:t>
            </a:r>
          </a:p>
          <a:p>
            <a:r>
              <a:rPr lang="en-US" sz="1200" dirty="0" smtClean="0"/>
              <a:t>•Opening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•Splice </a:t>
            </a:r>
            <a:r>
              <a:rPr lang="en-US" sz="1200" dirty="0" smtClean="0"/>
              <a:t>consolidation</a:t>
            </a:r>
          </a:p>
          <a:p>
            <a:r>
              <a:rPr lang="en-US" sz="1200" dirty="0" smtClean="0"/>
              <a:t>(incl. Leak tests</a:t>
            </a:r>
            <a:r>
              <a:rPr lang="en-US" sz="1200" dirty="0" smtClean="0"/>
              <a:t>)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Y line consolidation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DN200</a:t>
            </a:r>
          </a:p>
          <a:p>
            <a:r>
              <a:rPr lang="en-US" sz="1200" dirty="0" smtClean="0"/>
              <a:t>•Closure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•</a:t>
            </a:r>
            <a:r>
              <a:rPr lang="en-US" sz="1200" dirty="0" smtClean="0"/>
              <a:t>Leak tests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•</a:t>
            </a:r>
            <a:r>
              <a:rPr lang="en-US" sz="1200" dirty="0" smtClean="0"/>
              <a:t>Preparation for cool‐down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•</a:t>
            </a:r>
            <a:r>
              <a:rPr lang="en-US" sz="1200" dirty="0" smtClean="0"/>
              <a:t>Cool‐down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•</a:t>
            </a:r>
            <a:r>
              <a:rPr lang="en-US" sz="1200" dirty="0" err="1" smtClean="0"/>
              <a:t>ELQA@cold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•</a:t>
            </a:r>
            <a:r>
              <a:rPr lang="en-US" sz="1200" dirty="0" smtClean="0"/>
              <a:t>Powering tests</a:t>
            </a:r>
            <a:endParaRPr lang="en-US" sz="1200" dirty="0"/>
          </a:p>
        </p:txBody>
      </p:sp>
      <p:cxnSp>
        <p:nvCxnSpPr>
          <p:cNvPr id="13" name="Straight Connector 12"/>
          <p:cNvCxnSpPr/>
          <p:nvPr/>
        </p:nvCxnSpPr>
        <p:spPr>
          <a:xfrm rot="10800000">
            <a:off x="6959600" y="1992496"/>
            <a:ext cx="234950" cy="13475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6813550" y="2180523"/>
            <a:ext cx="406400" cy="134756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V="1">
            <a:off x="6813550" y="2505777"/>
            <a:ext cx="406400" cy="104071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 flipV="1">
            <a:off x="6813550" y="2691332"/>
            <a:ext cx="406400" cy="19791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 flipV="1">
            <a:off x="6813550" y="3051878"/>
            <a:ext cx="393700" cy="1778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0800000" flipV="1">
            <a:off x="6711950" y="3229678"/>
            <a:ext cx="508000" cy="281872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 flipV="1">
            <a:off x="6813550" y="3420178"/>
            <a:ext cx="409036" cy="262822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 flipV="1">
            <a:off x="6813550" y="3597978"/>
            <a:ext cx="409036" cy="1905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 flipV="1">
            <a:off x="6959600" y="3788478"/>
            <a:ext cx="262986" cy="97722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 flipV="1">
            <a:off x="6816186" y="3966278"/>
            <a:ext cx="400050" cy="110422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0800000">
            <a:off x="6959600" y="4145666"/>
            <a:ext cx="262989" cy="1588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10800000">
            <a:off x="6956964" y="4325054"/>
            <a:ext cx="262989" cy="1588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LS1: list of planned activities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81370" y="5749645"/>
            <a:ext cx="864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0504D"/>
                </a:solidFill>
              </a:rPr>
              <a:t>K.Foraz</a:t>
            </a:r>
            <a:endParaRPr lang="en-US" dirty="0">
              <a:solidFill>
                <a:srgbClr val="C0504D"/>
              </a:solidFill>
            </a:endParaRPr>
          </a:p>
        </p:txBody>
      </p:sp>
      <p:pic>
        <p:nvPicPr>
          <p:cNvPr id="10" name="Picture 9" descr="full2_LS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771826"/>
            <a:ext cx="7631545" cy="57210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77182" y="4929973"/>
            <a:ext cx="158329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commissioning</a:t>
            </a:r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72027" y="5426493"/>
            <a:ext cx="8543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Physics</a:t>
            </a:r>
            <a:endParaRPr lang="en-US" dirty="0">
              <a:solidFill>
                <a:srgbClr val="C0504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Pipe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701524"/>
          </a:xfrm>
        </p:spPr>
        <p:txBody>
          <a:bodyPr/>
          <a:lstStyle/>
          <a:p>
            <a:r>
              <a:rPr lang="en-US" dirty="0" smtClean="0"/>
              <a:t>New design: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841213"/>
            <a:ext cx="6267752" cy="4214305"/>
          </a:xfrm>
          <a:prstGeom prst="rect">
            <a:avLst/>
          </a:prstGeom>
        </p:spPr>
      </p:pic>
      <p:sp>
        <p:nvSpPr>
          <p:cNvPr id="11" name="Rounded Rectangular Callout 10"/>
          <p:cNvSpPr/>
          <p:nvPr/>
        </p:nvSpPr>
        <p:spPr>
          <a:xfrm>
            <a:off x="5515428" y="1270000"/>
            <a:ext cx="3171371" cy="923330"/>
          </a:xfrm>
          <a:prstGeom prst="wedgeRoundRectCallout">
            <a:avLst>
              <a:gd name="adj1" fmla="val -72255"/>
              <a:gd name="adj2" fmla="val 154936"/>
              <a:gd name="adj3" fmla="val 16667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515428" y="1270000"/>
            <a:ext cx="3326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Conical section extends to lower |Z| to compensate for smaller diameter of central section</a:t>
            </a:r>
            <a:endParaRPr lang="en-US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5972630" y="3205238"/>
            <a:ext cx="2868990" cy="646331"/>
          </a:xfrm>
          <a:prstGeom prst="wedgeRoundRectCallout">
            <a:avLst>
              <a:gd name="adj1" fmla="val -97242"/>
              <a:gd name="adj2" fmla="val -31205"/>
              <a:gd name="adj3" fmla="val 16667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972629" y="3205238"/>
            <a:ext cx="3171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Support flange embedded in the pipe machining process</a:t>
            </a:r>
            <a:endParaRPr lang="en-US" dirty="0"/>
          </a:p>
        </p:txBody>
      </p:sp>
      <p:sp>
        <p:nvSpPr>
          <p:cNvPr id="16" name="Rounded Rectangular Callout 15"/>
          <p:cNvSpPr/>
          <p:nvPr/>
        </p:nvSpPr>
        <p:spPr>
          <a:xfrm>
            <a:off x="5667828" y="4301813"/>
            <a:ext cx="3018973" cy="923330"/>
          </a:xfrm>
          <a:prstGeom prst="wedgeRoundRectCallout">
            <a:avLst>
              <a:gd name="adj1" fmla="val -123326"/>
              <a:gd name="adj2" fmla="val -98451"/>
              <a:gd name="adj3" fmla="val 16667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667829" y="4301813"/>
            <a:ext cx="3018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choice of material. </a:t>
            </a:r>
            <a:r>
              <a:rPr lang="en-US" dirty="0" err="1" smtClean="0"/>
              <a:t>AlBe</a:t>
            </a:r>
            <a:r>
              <a:rPr lang="en-US" dirty="0" smtClean="0"/>
              <a:t> instead of stainless steel for the external parts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789190" y="5380182"/>
            <a:ext cx="620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OLD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68507" y="3651514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NEW</a:t>
            </a:r>
            <a:endParaRPr 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Pipe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98712"/>
            <a:ext cx="8229600" cy="54891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5810" y="1266763"/>
            <a:ext cx="1273111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Conical part extended closer to IP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598921" y="2005427"/>
            <a:ext cx="674222" cy="474095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24200" y="1482207"/>
            <a:ext cx="176538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Support at 1.6m milled from </a:t>
            </a:r>
            <a:r>
              <a:rPr lang="en-US" sz="1400" dirty="0" err="1" smtClean="0">
                <a:latin typeface="Arial"/>
                <a:cs typeface="Arial"/>
              </a:rPr>
              <a:t>AlBeMet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889589" y="2005427"/>
            <a:ext cx="674222" cy="474095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90687" y="1137212"/>
            <a:ext cx="140011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No need for transition piece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1228721" y="1762190"/>
            <a:ext cx="735704" cy="532189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Design ready.</a:t>
            </a:r>
          </a:p>
          <a:p>
            <a:r>
              <a:rPr lang="en-US" sz="2400" dirty="0" smtClean="0"/>
              <a:t>New features for ease of surveying incorporated at the support flange</a:t>
            </a:r>
            <a:r>
              <a:rPr lang="en-US" sz="2400" baseline="30000" dirty="0" smtClean="0"/>
              <a:t>(*)</a:t>
            </a:r>
          </a:p>
          <a:p>
            <a:r>
              <a:rPr lang="en-US" sz="2400" dirty="0" smtClean="0"/>
              <a:t>Central section in Be (±1900mm) includes now the beginning of the conical section (cylindrical ±1450mm)</a:t>
            </a:r>
          </a:p>
          <a:p>
            <a:r>
              <a:rPr lang="en-US" sz="2400" dirty="0" smtClean="0"/>
              <a:t>3 options for the conical section:</a:t>
            </a:r>
          </a:p>
          <a:p>
            <a:pPr lvl="1"/>
            <a:r>
              <a:rPr lang="en-US" dirty="0" err="1" smtClean="0"/>
              <a:t>AlBeMet</a:t>
            </a:r>
            <a:r>
              <a:rPr lang="en-US" dirty="0" smtClean="0"/>
              <a:t> (62% Be) including flanges [baseline]</a:t>
            </a:r>
          </a:p>
          <a:p>
            <a:pPr lvl="1"/>
            <a:r>
              <a:rPr lang="en-US" dirty="0" err="1" smtClean="0"/>
              <a:t>AlBeMet</a:t>
            </a:r>
            <a:r>
              <a:rPr lang="en-US" dirty="0" smtClean="0"/>
              <a:t> (62% Be) with flanges in Al alloy [option 1]</a:t>
            </a:r>
          </a:p>
          <a:p>
            <a:pPr lvl="1"/>
            <a:r>
              <a:rPr lang="en-US" dirty="0" smtClean="0"/>
              <a:t>Al alloy for both pipe and flanges [option 2]</a:t>
            </a:r>
          </a:p>
          <a:p>
            <a:pPr lvl="1"/>
            <a:r>
              <a:rPr lang="en-US" dirty="0" smtClean="0"/>
              <a:t>Further option concerns the support ring at ±1450mm being either milled directly from the Be ingot or machined as a separate cylinder for later mounting (like we have today)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8643" y="5846544"/>
            <a:ext cx="855979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(*) In order not to interfere with the beam optics for high beta star operation, the position of the new beam pipe need to be known and monitored to a high degree of precision</a:t>
            </a:r>
            <a:endParaRPr lang="en-US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Timeline:</a:t>
            </a:r>
          </a:p>
          <a:p>
            <a:pPr lvl="1"/>
            <a:r>
              <a:rPr lang="en-US" dirty="0" smtClean="0"/>
              <a:t>Call for Tender docs finished and</a:t>
            </a:r>
            <a:r>
              <a:rPr lang="en-US" dirty="0" smtClean="0"/>
              <a:t> sent out</a:t>
            </a:r>
            <a:endParaRPr lang="en-US" dirty="0" smtClean="0"/>
          </a:p>
          <a:p>
            <a:pPr lvl="1"/>
            <a:r>
              <a:rPr lang="en-US" dirty="0" smtClean="0"/>
              <a:t>Answer received and currently under evaluation</a:t>
            </a:r>
            <a:endParaRPr lang="en-US" dirty="0" smtClean="0"/>
          </a:p>
          <a:p>
            <a:pPr lvl="1"/>
            <a:r>
              <a:rPr lang="en-US" dirty="0" smtClean="0"/>
              <a:t>Try to meet December deadline for finance committee</a:t>
            </a:r>
          </a:p>
          <a:p>
            <a:pPr lvl="1"/>
            <a:r>
              <a:rPr lang="en-US" dirty="0" smtClean="0"/>
              <a:t>Placement of contract on February 2012</a:t>
            </a:r>
          </a:p>
          <a:p>
            <a:pPr lvl="1"/>
            <a:r>
              <a:rPr lang="en-US" dirty="0" smtClean="0"/>
              <a:t>Beam pipe delivered to CERN</a:t>
            </a:r>
            <a:r>
              <a:rPr lang="en-US" dirty="0" smtClean="0"/>
              <a:t> mid 2013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TDR Chapter outline: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design </a:t>
            </a:r>
            <a:r>
              <a:rPr lang="en-US" dirty="0" smtClean="0"/>
              <a:t>and choice of </a:t>
            </a:r>
            <a:r>
              <a:rPr lang="en-US" dirty="0" smtClean="0"/>
              <a:t>material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consideration </a:t>
            </a:r>
            <a:r>
              <a:rPr lang="en-US" dirty="0" smtClean="0"/>
              <a:t>on aperture calculation and high beta </a:t>
            </a:r>
            <a:r>
              <a:rPr lang="en-US" dirty="0" smtClean="0"/>
              <a:t>operation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installation </a:t>
            </a:r>
            <a:r>
              <a:rPr lang="en-US" dirty="0" smtClean="0"/>
              <a:t>procedures, survey and precision needed/</a:t>
            </a:r>
            <a:r>
              <a:rPr lang="en-US" dirty="0" smtClean="0"/>
              <a:t>achievable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interplay </a:t>
            </a:r>
            <a:r>
              <a:rPr lang="en-US" dirty="0" smtClean="0"/>
              <a:t>between installation survey and "online" measurement and general strategy to cope with </a:t>
            </a:r>
            <a:r>
              <a:rPr lang="en-US" dirty="0" err="1" smtClean="0"/>
              <a:t>b</a:t>
            </a:r>
            <a:r>
              <a:rPr lang="en-US" dirty="0" smtClean="0"/>
              <a:t>)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beam</a:t>
            </a:r>
            <a:r>
              <a:rPr lang="en-US" dirty="0" smtClean="0"/>
              <a:t>-gas improvements from </a:t>
            </a:r>
            <a:r>
              <a:rPr lang="en-US" dirty="0" smtClean="0"/>
              <a:t>simulation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 smtClean="0"/>
              <a:t>strategy </a:t>
            </a:r>
            <a:r>
              <a:rPr lang="en-US" dirty="0" smtClean="0"/>
              <a:t>for "spare" beam pipe and implications.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Cooling: general</a:t>
            </a:r>
            <a:r>
              <a:rPr lang="en-US" dirty="0" smtClean="0"/>
              <a:t> </a:t>
            </a:r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91"/>
            <a:ext cx="8229600" cy="5126182"/>
          </a:xfrm>
        </p:spPr>
        <p:txBody>
          <a:bodyPr>
            <a:normAutofit/>
          </a:bodyPr>
          <a:lstStyle/>
          <a:p>
            <a:r>
              <a:rPr lang="en-US" dirty="0" smtClean="0"/>
              <a:t>Maximum flexibility and redundancy: 2 plants, each one capable of full flow/power, but normally operated separately on </a:t>
            </a:r>
            <a:r>
              <a:rPr lang="en-US" dirty="0" err="1" smtClean="0"/>
              <a:t>Bpix</a:t>
            </a:r>
            <a:r>
              <a:rPr lang="en-US" dirty="0" smtClean="0"/>
              <a:t> and </a:t>
            </a:r>
            <a:r>
              <a:rPr lang="en-US" dirty="0" err="1" smtClean="0"/>
              <a:t>Fpix</a:t>
            </a:r>
            <a:r>
              <a:rPr lang="en-US" dirty="0" smtClean="0"/>
              <a:t> (2 manifolds one for </a:t>
            </a:r>
            <a:r>
              <a:rPr lang="en-US" dirty="0" err="1" smtClean="0"/>
              <a:t>FPix</a:t>
            </a:r>
            <a:r>
              <a:rPr lang="en-US" dirty="0" smtClean="0"/>
              <a:t> and one for </a:t>
            </a:r>
            <a:r>
              <a:rPr lang="en-US" dirty="0" err="1" smtClean="0"/>
              <a:t>Bpix</a:t>
            </a:r>
            <a:r>
              <a:rPr lang="en-US" dirty="0" smtClean="0"/>
              <a:t>)</a:t>
            </a:r>
          </a:p>
          <a:p>
            <a:r>
              <a:rPr lang="en-US" dirty="0" smtClean="0"/>
              <a:t>Can be connected to existing brine</a:t>
            </a:r>
          </a:p>
          <a:p>
            <a:r>
              <a:rPr lang="en-US" dirty="0" smtClean="0"/>
              <a:t>Insulated boxes containing all </a:t>
            </a:r>
            <a:r>
              <a:rPr lang="en-US" dirty="0" err="1" smtClean="0"/>
              <a:t>pipework</a:t>
            </a:r>
            <a:r>
              <a:rPr lang="en-US" dirty="0" smtClean="0"/>
              <a:t> and active components; instrumentation and piloting outside for better accessibility</a:t>
            </a:r>
          </a:p>
          <a:p>
            <a:r>
              <a:rPr lang="en-US" dirty="0" smtClean="0"/>
              <a:t>Components being selected, part list under definition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Cooling: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5" y="3925455"/>
            <a:ext cx="8229600" cy="2400830"/>
          </a:xfrm>
        </p:spPr>
        <p:txBody>
          <a:bodyPr/>
          <a:lstStyle/>
          <a:p>
            <a:r>
              <a:rPr lang="en-US" dirty="0" smtClean="0"/>
              <a:t>Concept is to procure material and build two plants one for TIF and one for P5</a:t>
            </a:r>
          </a:p>
          <a:p>
            <a:r>
              <a:rPr lang="en-US" dirty="0" smtClean="0"/>
              <a:t>About 1 year of commissioning at TIF before shipping one of the plant to P5 </a:t>
            </a:r>
          </a:p>
          <a:p>
            <a:r>
              <a:rPr lang="en-US" dirty="0" smtClean="0"/>
              <a:t>Ready for installation at the beginning of 2014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3" name="Picture 12" descr="CO2_schedule_24_05_201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195" y="998711"/>
            <a:ext cx="8276906" cy="29267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Cooling: integration at P5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91"/>
            <a:ext cx="8229600" cy="512618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Two options for installing the plant: </a:t>
            </a:r>
          </a:p>
          <a:p>
            <a:pPr lvl="1"/>
            <a:r>
              <a:rPr lang="en-US" dirty="0" smtClean="0"/>
              <a:t>USC magnet </a:t>
            </a:r>
            <a:r>
              <a:rPr lang="en-US" dirty="0" err="1" smtClean="0"/>
              <a:t>cryo</a:t>
            </a:r>
            <a:r>
              <a:rPr lang="en-US" dirty="0" smtClean="0"/>
              <a:t> area</a:t>
            </a:r>
          </a:p>
          <a:p>
            <a:pPr lvl="1"/>
            <a:r>
              <a:rPr lang="en-US" dirty="0" smtClean="0"/>
              <a:t>UXC X4 far side. </a:t>
            </a:r>
          </a:p>
          <a:p>
            <a:pPr lvl="1">
              <a:buNone/>
            </a:pPr>
            <a:r>
              <a:rPr lang="en-US" dirty="0" smtClean="0"/>
              <a:t>Both locations are acceptable for the Integration Office. </a:t>
            </a:r>
          </a:p>
          <a:p>
            <a:r>
              <a:rPr lang="en-US" dirty="0" smtClean="0"/>
              <a:t>USC location is preferred:</a:t>
            </a:r>
          </a:p>
          <a:p>
            <a:pPr lvl="1"/>
            <a:r>
              <a:rPr lang="en-US" dirty="0" smtClean="0"/>
              <a:t>accessibility of the plant</a:t>
            </a:r>
          </a:p>
          <a:p>
            <a:pPr lvl="1"/>
            <a:r>
              <a:rPr lang="en-US" dirty="0" smtClean="0"/>
              <a:t>no radiation : enlarges the range of materials that can be used</a:t>
            </a:r>
          </a:p>
          <a:p>
            <a:pPr lvl="1"/>
            <a:r>
              <a:rPr lang="en-US" dirty="0" smtClean="0"/>
              <a:t>no magnetic field: piloting of valves can also be electrical and not necessarily pneumatic (dependency on one less system)</a:t>
            </a:r>
          </a:p>
          <a:p>
            <a:pPr lvl="1"/>
            <a:r>
              <a:rPr lang="en-US" dirty="0" smtClean="0"/>
              <a:t>this solution requires the OK from the Radiation Protection: collecting documentation for calculations to be done</a:t>
            </a:r>
          </a:p>
          <a:p>
            <a:r>
              <a:rPr lang="en-US" dirty="0" smtClean="0"/>
              <a:t>Services: </a:t>
            </a:r>
          </a:p>
          <a:p>
            <a:pPr lvl="1"/>
            <a:r>
              <a:rPr lang="en-US" dirty="0" smtClean="0"/>
              <a:t>“Brine” (see next slide concerning performance tests)</a:t>
            </a:r>
          </a:p>
          <a:p>
            <a:pPr lvl="1"/>
            <a:r>
              <a:rPr lang="en-US" dirty="0" smtClean="0"/>
              <a:t>Existing </a:t>
            </a:r>
            <a:r>
              <a:rPr lang="en-US" dirty="0" err="1" smtClean="0"/>
              <a:t>pipework</a:t>
            </a:r>
            <a:r>
              <a:rPr lang="en-US" dirty="0" smtClean="0"/>
              <a:t> between UXC balconies and PP1 qualified for pressure, qualification for flow range on-</a:t>
            </a:r>
            <a:r>
              <a:rPr lang="en-US" dirty="0" smtClean="0"/>
              <a:t>going</a:t>
            </a:r>
          </a:p>
          <a:p>
            <a:pPr lvl="1"/>
            <a:r>
              <a:rPr lang="en-US" dirty="0" smtClean="0"/>
              <a:t>Option for </a:t>
            </a:r>
            <a:r>
              <a:rPr lang="en-US" dirty="0" smtClean="0"/>
              <a:t>installing new </a:t>
            </a:r>
            <a:r>
              <a:rPr lang="en-US" dirty="0" smtClean="0"/>
              <a:t>pipes also under consideration 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8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C54A-3EDB-0E4C-B465-0CBFDE95F52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7097</TotalTime>
  <Words>1472</Words>
  <Application>Microsoft Macintosh PowerPoint</Application>
  <PresentationFormat>On-screen Show (4:3)</PresentationFormat>
  <Paragraphs>511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Common System Integration</vt:lpstr>
      <vt:lpstr>Beam Pipe</vt:lpstr>
      <vt:lpstr>Beam Pipe</vt:lpstr>
      <vt:lpstr>Beam Pipe</vt:lpstr>
      <vt:lpstr>Beam Pipe</vt:lpstr>
      <vt:lpstr>Beam Pipe</vt:lpstr>
      <vt:lpstr>CO2 Cooling: general strategy</vt:lpstr>
      <vt:lpstr>CO2 Cooling: schedule</vt:lpstr>
      <vt:lpstr>CO2 Cooling: integration at P5</vt:lpstr>
      <vt:lpstr>CO2 Cooling: “Brine”</vt:lpstr>
      <vt:lpstr>LS1</vt:lpstr>
      <vt:lpstr>LS2 and future</vt:lpstr>
      <vt:lpstr>LS1: list of planned activities</vt:lpstr>
      <vt:lpstr>LS1: list of planned activities</vt:lpstr>
      <vt:lpstr>LS1: list of planned activities</vt:lpstr>
      <vt:lpstr>LS1: list of planned activities</vt:lpstr>
    </vt:vector>
  </TitlesOfParts>
  <Company>INFN-CERN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System Integration</dc:title>
  <dc:creator>Nicola Bacchetta</dc:creator>
  <cp:lastModifiedBy>Nicola Bacchetta</cp:lastModifiedBy>
  <cp:revision>27</cp:revision>
  <dcterms:created xsi:type="dcterms:W3CDTF">2011-11-06T22:19:18Z</dcterms:created>
  <dcterms:modified xsi:type="dcterms:W3CDTF">2011-11-08T18:59:39Z</dcterms:modified>
</cp:coreProperties>
</file>