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62" r:id="rId4"/>
    <p:sldId id="258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0" autoAdjust="0"/>
    <p:restoredTop sz="94660"/>
  </p:normalViewPr>
  <p:slideViewPr>
    <p:cSldViewPr showGuides="1">
      <p:cViewPr varScale="1">
        <p:scale>
          <a:sx n="69" d="100"/>
          <a:sy n="69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F52A7-0015-46EB-AF91-FA93EF6B021A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51CC10-BE6D-44BE-9233-D8A0365C2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56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E3C18-39EE-41BB-8095-F0A4BCC35EED}" type="datetime1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63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2462-B938-4BF8-AF56-074A09DD45F0}" type="datetime1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792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B8EAA-D675-4BB1-B0CC-E04AAC16B1A7}" type="datetime1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16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C710-9409-4715-87C9-82D5B96191C2}" type="datetime1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26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71276-959B-4391-9C65-12CF1AD10C36}" type="datetime1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938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281A6-49B7-4319-8143-29BB92824C7E}" type="datetime1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11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E04AE-40DE-43BE-A228-050ABEB0C88F}" type="datetime1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45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6F5A-398C-4CE2-9143-F9D817E353F5}" type="datetime1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680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DCF6-B3F1-4B18-A1AA-6564755AC509}" type="datetime1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0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8339C-2C8A-459A-9070-1C3DD09775F9}" type="datetime1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24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C9EF-90BD-44D5-9072-78C6A2CDA149}" type="datetime1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877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44B31-FA55-45AB-8E04-0C226E2C5BB4}" type="datetime1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B7357-1DFF-4AD8-91C5-2831A1415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13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o70KxXNzQ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Beam test of new ROCs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Christian</a:t>
            </a:r>
          </a:p>
          <a:p>
            <a:r>
              <a:rPr lang="en-US" dirty="0" smtClean="0"/>
              <a:t>Fermilab</a:t>
            </a:r>
          </a:p>
          <a:p>
            <a:r>
              <a:rPr lang="en-US" dirty="0" smtClean="0"/>
              <a:t>November 8,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99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talk about FNAL test beam?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 beam will be available at CERN during Long Shutdown 1 (all of 2013)</a:t>
            </a:r>
          </a:p>
          <a:p>
            <a:r>
              <a:rPr lang="en-US" dirty="0" smtClean="0"/>
              <a:t>PSI46dig_v2 (pixel ROC for Phase 1) is likely to be ready for a beam test of rate capability exactly when LS1 starts.</a:t>
            </a:r>
          </a:p>
          <a:p>
            <a:r>
              <a:rPr lang="en-US" dirty="0" smtClean="0"/>
              <a:t>Rate capability can be tested at PSI, but only with low energy </a:t>
            </a:r>
            <a:r>
              <a:rPr lang="en-US" dirty="0" err="1" smtClean="0"/>
              <a:t>pions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 precision measurements are </a:t>
            </a:r>
            <a:r>
              <a:rPr lang="en-US" dirty="0" smtClean="0">
                <a:sym typeface="Wingdings" pitchFamily="2" charset="2"/>
              </a:rPr>
              <a:t>problematic</a:t>
            </a:r>
          </a:p>
          <a:p>
            <a:r>
              <a:rPr lang="en-US" dirty="0" smtClean="0">
                <a:sym typeface="Wingdings" pitchFamily="2" charset="2"/>
              </a:rPr>
              <a:t>Note: FNAL machines will be shut down for ~11 months in 2012-2013.  The shutdown is currently scheduled to start on March 1, 2012, but this date is likely to slip by 2-3 months.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3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required?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 section of </a:t>
            </a:r>
            <a:r>
              <a:rPr lang="en-US" dirty="0" err="1" smtClean="0"/>
              <a:t>beamline</a:t>
            </a:r>
            <a:r>
              <a:rPr lang="en-US" dirty="0" smtClean="0"/>
              <a:t> (less than 1 meter)</a:t>
            </a:r>
          </a:p>
          <a:p>
            <a:r>
              <a:rPr lang="en-US" dirty="0" smtClean="0"/>
              <a:t>Beam spot larger than 1 pixel ROC (8mm x 8mm)</a:t>
            </a:r>
          </a:p>
          <a:p>
            <a:r>
              <a:rPr lang="en-US" dirty="0" smtClean="0"/>
              <a:t>Rate adjustable up to ~500 MHz/cm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High energy particles (to minimize interactions and multiple scattering)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8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467600" y="6400800"/>
            <a:ext cx="1143000" cy="304800"/>
          </a:xfrm>
        </p:spPr>
        <p:txBody>
          <a:bodyPr/>
          <a:lstStyle/>
          <a:p>
            <a:fld id="{321564E6-BC37-9241-9DD2-60ECA5C2F055}" type="slidenum">
              <a:rPr lang="en-US"/>
              <a:pPr/>
              <a:t>4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09600" y="304800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Fermilab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Accelerator Complex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2200" y="1600200"/>
            <a:ext cx="695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805113" y="5580063"/>
            <a:ext cx="4330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Times New Roman" charset="0"/>
              </a:rPr>
              <a:t>3 km beam line from MI52 to MT6 and MC7</a:t>
            </a: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V="1">
            <a:off x="6629400" y="2133600"/>
            <a:ext cx="838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6629400" y="1676400"/>
            <a:ext cx="838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581400" y="2895600"/>
            <a:ext cx="2921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800">
                <a:solidFill>
                  <a:schemeClr val="tx1"/>
                </a:solidFill>
                <a:latin typeface="Times New Roman" charset="0"/>
              </a:rPr>
              <a:t>P2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200400" y="3124200"/>
            <a:ext cx="2921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800">
                <a:solidFill>
                  <a:schemeClr val="tx1"/>
                </a:solidFill>
                <a:latin typeface="Times New Roman" charset="0"/>
              </a:rPr>
              <a:t>P1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667000" y="3352800"/>
            <a:ext cx="4095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800">
                <a:solidFill>
                  <a:schemeClr val="tx1"/>
                </a:solidFill>
                <a:latin typeface="Times New Roman" charset="0"/>
              </a:rPr>
              <a:t>MI52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7467600" y="1981200"/>
            <a:ext cx="6365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chemeClr val="tx1"/>
                </a:solidFill>
                <a:latin typeface="Times New Roman" charset="0"/>
              </a:rPr>
              <a:t>MCenter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7391400" y="1524000"/>
            <a:ext cx="515938" cy="24447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 dirty="0" err="1">
                <a:solidFill>
                  <a:schemeClr val="tx1"/>
                </a:solidFill>
                <a:latin typeface="Times New Roman" charset="0"/>
              </a:rPr>
              <a:t>MTest</a:t>
            </a:r>
            <a:endParaRPr lang="en-US" sz="1000" dirty="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6781800" y="1676400"/>
            <a:ext cx="311150" cy="2143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800">
                <a:solidFill>
                  <a:schemeClr val="tx1"/>
                </a:solidFill>
                <a:latin typeface="Times New Roman" charset="0"/>
              </a:rPr>
              <a:t>     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3733800" y="3429000"/>
            <a:ext cx="685800" cy="2143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800">
                <a:solidFill>
                  <a:schemeClr val="tx1"/>
                </a:solidFill>
                <a:latin typeface="Times New Roman" charset="0"/>
              </a:rPr>
              <a:t>P1 </a:t>
            </a:r>
            <a:r>
              <a:rPr lang="en-US" sz="800">
                <a:solidFill>
                  <a:schemeClr val="tx1"/>
                </a:solidFill>
                <a:latin typeface="Times New Roman" charset="0"/>
                <a:sym typeface="Symbol" charset="2"/>
              </a:rPr>
              <a:t> P2 </a:t>
            </a:r>
            <a:endParaRPr lang="en-US" sz="8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72200" y="1295400"/>
            <a:ext cx="2209800" cy="1371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937375" y="2667000"/>
            <a:ext cx="1222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(next slide)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53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1476"/>
            <a:ext cx="9144000" cy="654003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4953000" y="1447800"/>
            <a:ext cx="0" cy="685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048906" y="1020679"/>
            <a:ext cx="1808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 beam facility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667000" y="2286000"/>
            <a:ext cx="0" cy="1066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76400" y="1916668"/>
            <a:ext cx="1877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Proposed location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5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variety of beams can currently be delivered to MT6, but only at much lower intensity than required (Area is lightly shielded).</a:t>
            </a:r>
          </a:p>
          <a:p>
            <a:r>
              <a:rPr lang="en-US" dirty="0" smtClean="0"/>
              <a:t>Upstream enclosures are shielded for primary beam (much higher intensity than required).</a:t>
            </a:r>
          </a:p>
          <a:p>
            <a:r>
              <a:rPr lang="en-US" dirty="0" smtClean="0"/>
              <a:t>Rate is limited by a “pinhole collimator” in M03.</a:t>
            </a:r>
          </a:p>
          <a:p>
            <a:r>
              <a:rPr lang="en-US" dirty="0" smtClean="0"/>
              <a:t>Capability of splitting primary beam many ways still exists.</a:t>
            </a:r>
          </a:p>
          <a:p>
            <a:r>
              <a:rPr lang="en-US" dirty="0" smtClean="0"/>
              <a:t>Can get the desired rate and spot size in M03 using two beam splits &amp; existing quads.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9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Video of M03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8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Rates tests of the pixel ROC can be done at FNAL.</a:t>
            </a:r>
          </a:p>
          <a:p>
            <a:r>
              <a:rPr lang="en-US" dirty="0" smtClean="0"/>
              <a:t>A new running condition is required (radiation safety ok)</a:t>
            </a:r>
          </a:p>
          <a:p>
            <a:r>
              <a:rPr lang="en-US" dirty="0" smtClean="0"/>
              <a:t>The sooner a request is made to FNAL, the better.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7357-1DFF-4AD8-91C5-2831A14154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54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321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Beam test of new ROCs</vt:lpstr>
      <vt:lpstr>Why talk about FNAL test beam?</vt:lpstr>
      <vt:lpstr>What is required?</vt:lpstr>
      <vt:lpstr>PowerPoint Presentation</vt:lpstr>
      <vt:lpstr>PowerPoint Presentation</vt:lpstr>
      <vt:lpstr>Detail</vt:lpstr>
      <vt:lpstr>Video</vt:lpstr>
      <vt:lpstr>Conclusion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of new ROCs</dc:title>
  <dc:creator>David C. Christian</dc:creator>
  <cp:lastModifiedBy>David C. Christian</cp:lastModifiedBy>
  <cp:revision>8</cp:revision>
  <dcterms:created xsi:type="dcterms:W3CDTF">2011-11-07T16:30:38Z</dcterms:created>
  <dcterms:modified xsi:type="dcterms:W3CDTF">2011-11-08T22:38:36Z</dcterms:modified>
</cp:coreProperties>
</file>