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9" r:id="rId2"/>
    <p:sldId id="331" r:id="rId3"/>
    <p:sldId id="334" r:id="rId4"/>
    <p:sldId id="336" r:id="rId5"/>
    <p:sldId id="338" r:id="rId6"/>
    <p:sldId id="337" r:id="rId7"/>
    <p:sldId id="339" r:id="rId8"/>
    <p:sldId id="32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a:srgbClr val="E2EFDA"/>
    <a:srgbClr val="E7E8F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86"/>
  </p:normalViewPr>
  <p:slideViewPr>
    <p:cSldViewPr snapToObjects="1">
      <p:cViewPr varScale="1">
        <p:scale>
          <a:sx n="115" d="100"/>
          <a:sy n="115" d="100"/>
        </p:scale>
        <p:origin x="744"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4/3/2025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2025-04-04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2025-04-04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HL-LHC Signal Cabling - Patch Panels - Introduction and Explanations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2025-04-04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HL-LHC Signal Cabling - Patch Panels - Introduction and Explanations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2025-04-04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HL-LHC Signal Cabling - Patch Panels - Introduction and Explanations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2025-04-04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HL-LHC Signal Cabling - Patch Panels - Introduction and Explanations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2025-04-04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HL-LHC Signal Cabling - Patch Panels - Introduction and Explanations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2025-04-04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HL-LHC Signal Cabling - Patch Panels - Introduction and Explanations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2025-04-04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HL-LHC Signal Cabling - Patch Panels - Introduction and Explanations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2025-04-04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HL-LHC Signal Cabling - Patch Panels - Introduction and Explanations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2025-04-04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2025-04-04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2025-04-04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2025-04-04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2025-04-04</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2025-04-04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2025-04-04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2025-04-04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HL-LHC Signal Cabling - Patch Panels - Introduction and Explanations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2025-04-04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2025-04-04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2025-04-04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HL-LHC Signal Cabling - Patch Panels - Introduction and Explanations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0.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8" Type="http://schemas.openxmlformats.org/officeDocument/2006/relationships/image" Target="../media/image15.jpg"/><Relationship Id="rId13" Type="http://schemas.microsoft.com/office/2007/relationships/hdphoto" Target="../media/hdphoto1.wdp"/><Relationship Id="rId3" Type="http://schemas.openxmlformats.org/officeDocument/2006/relationships/image" Target="../media/image10.jpg"/><Relationship Id="rId7" Type="http://schemas.openxmlformats.org/officeDocument/2006/relationships/image" Target="../media/image14.jpg"/><Relationship Id="rId12" Type="http://schemas.openxmlformats.org/officeDocument/2006/relationships/image" Target="../media/image19.png"/><Relationship Id="rId2" Type="http://schemas.openxmlformats.org/officeDocument/2006/relationships/image" Target="../media/image9.jpg"/><Relationship Id="rId1" Type="http://schemas.openxmlformats.org/officeDocument/2006/relationships/slideLayout" Target="../slideLayouts/slideLayout15.xml"/><Relationship Id="rId6" Type="http://schemas.openxmlformats.org/officeDocument/2006/relationships/image" Target="../media/image13.jpg"/><Relationship Id="rId11" Type="http://schemas.openxmlformats.org/officeDocument/2006/relationships/image" Target="../media/image18.tmp"/><Relationship Id="rId5" Type="http://schemas.openxmlformats.org/officeDocument/2006/relationships/image" Target="../media/image12.jpg"/><Relationship Id="rId10" Type="http://schemas.openxmlformats.org/officeDocument/2006/relationships/image" Target="../media/image17.tmp"/><Relationship Id="rId4" Type="http://schemas.openxmlformats.org/officeDocument/2006/relationships/image" Target="../media/image11.jpg"/><Relationship Id="rId9" Type="http://schemas.openxmlformats.org/officeDocument/2006/relationships/image" Target="../media/image16.tmp"/><Relationship Id="rId14" Type="http://schemas.openxmlformats.org/officeDocument/2006/relationships/image" Target="../media/image2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21.tmp"/><Relationship Id="rId1" Type="http://schemas.openxmlformats.org/officeDocument/2006/relationships/slideLayout" Target="../slideLayouts/slideLayout5.xml"/><Relationship Id="rId6" Type="http://schemas.openxmlformats.org/officeDocument/2006/relationships/image" Target="../media/image24.tmp"/><Relationship Id="rId5" Type="http://schemas.openxmlformats.org/officeDocument/2006/relationships/image" Target="../media/image23.tmp"/><Relationship Id="rId4" Type="http://schemas.openxmlformats.org/officeDocument/2006/relationships/image" Target="../media/image22.tm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sz="4000" dirty="0"/>
              <a:t>HL-LHC Signal Cabling, Patch Panels</a:t>
            </a:r>
            <a:br>
              <a:rPr lang="en-US" sz="4000" dirty="0"/>
            </a:br>
            <a:br>
              <a:rPr lang="en-US" sz="2000" dirty="0"/>
            </a:br>
            <a:r>
              <a:rPr lang="en-US" sz="3200" b="0" dirty="0"/>
              <a:t>Design</a:t>
            </a:r>
            <a:endParaRPr lang="en-GB" sz="3200" b="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r>
              <a:rPr lang="en-US" sz="1800" dirty="0"/>
              <a:t>G. Girardot (EN-EL-CS)</a:t>
            </a:r>
          </a:p>
          <a:p>
            <a:r>
              <a:rPr lang="en-US" sz="1800" dirty="0"/>
              <a:t>2025-04-04</a:t>
            </a:r>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a:spAutoFit/>
          </a:bodyPr>
          <a:lstStyle/>
          <a:p>
            <a:pPr algn="r"/>
            <a:r>
              <a:rPr lang="en-US" dirty="0">
                <a:solidFill>
                  <a:srgbClr val="FFFFFF"/>
                </a:solidFill>
                <a:latin typeface="Arial"/>
              </a:rPr>
              <a:t>EDMS </a:t>
            </a:r>
            <a:r>
              <a:rPr lang="en-US" dirty="0">
                <a:solidFill>
                  <a:srgbClr val="FFFFFF"/>
                </a:solidFill>
                <a:highlight>
                  <a:srgbClr val="FFFF00"/>
                </a:highlight>
                <a:latin typeface="Arial"/>
              </a:rPr>
              <a:t>TBD</a:t>
            </a:r>
            <a:endParaRPr lang="fr-FR" dirty="0">
              <a:solidFill>
                <a:srgbClr val="FF0000"/>
              </a:solidFill>
              <a:highlight>
                <a:srgbClr val="FFFF00"/>
              </a:highlight>
            </a:endParaRPr>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48D7AC-63DF-1D76-1BF7-5442E64AA599}"/>
              </a:ext>
            </a:extLst>
          </p:cNvPr>
          <p:cNvSpPr>
            <a:spLocks noGrp="1"/>
          </p:cNvSpPr>
          <p:nvPr>
            <p:ph idx="1"/>
          </p:nvPr>
        </p:nvSpPr>
        <p:spPr/>
        <p:txBody>
          <a:bodyPr/>
          <a:lstStyle/>
          <a:p>
            <a:r>
              <a:rPr lang="en-GB" sz="1800" dirty="0">
                <a:solidFill>
                  <a:schemeClr val="tx1"/>
                </a:solidFill>
              </a:rPr>
              <a:t>The HL/LHC project is the top priority for the upcoming long technical shutdown (LS3). Its success is crucial for opening new perspectives for CERN, as highlighted by our new director.</a:t>
            </a:r>
          </a:p>
          <a:p>
            <a:endParaRPr lang="en-GB" sz="1800" dirty="0">
              <a:solidFill>
                <a:schemeClr val="tx1"/>
              </a:solidFill>
            </a:endParaRPr>
          </a:p>
          <a:p>
            <a:r>
              <a:rPr lang="en-GB" sz="1800" dirty="0">
                <a:solidFill>
                  <a:schemeClr val="tx1"/>
                </a:solidFill>
              </a:rPr>
              <a:t>We are facing a significant challenge, with considerable amounts of material and equipment to dismantle and reinstall. The schedule is very tight, and we must anticipate as much work as possible before LS3 to meet this challenge within the allotted time.</a:t>
            </a:r>
          </a:p>
          <a:p>
            <a:endParaRPr lang="en-GB" sz="1800" dirty="0">
              <a:solidFill>
                <a:schemeClr val="tx1"/>
              </a:solidFill>
            </a:endParaRPr>
          </a:p>
          <a:p>
            <a:r>
              <a:rPr lang="en-GB" sz="1800" dirty="0">
                <a:solidFill>
                  <a:schemeClr val="tx1"/>
                </a:solidFill>
              </a:rPr>
              <a:t>To optimize the LS3 installation schedule, it is imperative to gain at least two additional </a:t>
            </a:r>
            <a:r>
              <a:rPr lang="en-GB" sz="1800" dirty="0" err="1">
                <a:solidFill>
                  <a:schemeClr val="tx1"/>
                </a:solidFill>
              </a:rPr>
              <a:t>months.One</a:t>
            </a:r>
            <a:r>
              <a:rPr lang="en-GB" sz="1800" dirty="0">
                <a:solidFill>
                  <a:schemeClr val="tx1"/>
                </a:solidFill>
              </a:rPr>
              <a:t> of the proposed technical solutions involves installing patch panels at the top of the CORE to facilitate and anticipate cable pulling during the RUN3_2025-26 period. If this solution is not approved or supported by the users, the pressure to reduce the installation time for all equipment will increase.</a:t>
            </a:r>
            <a:endParaRPr lang="en-US" sz="1800" dirty="0">
              <a:solidFill>
                <a:schemeClr val="tx1"/>
              </a:solidFill>
            </a:endParaRPr>
          </a:p>
        </p:txBody>
      </p:sp>
      <p:sp>
        <p:nvSpPr>
          <p:cNvPr id="3" name="Title 2">
            <a:extLst>
              <a:ext uri="{FF2B5EF4-FFF2-40B4-BE49-F238E27FC236}">
                <a16:creationId xmlns:a16="http://schemas.microsoft.com/office/drawing/2014/main" id="{36DF9505-FB86-C162-74B2-6D814E515CAE}"/>
              </a:ext>
            </a:extLst>
          </p:cNvPr>
          <p:cNvSpPr>
            <a:spLocks noGrp="1"/>
          </p:cNvSpPr>
          <p:nvPr>
            <p:ph type="title"/>
          </p:nvPr>
        </p:nvSpPr>
        <p:spPr/>
        <p:txBody>
          <a:bodyPr/>
          <a:lstStyle/>
          <a:p>
            <a:r>
              <a:rPr lang="en-GB" dirty="0"/>
              <a:t>Why Patch Panels Are Essential</a:t>
            </a:r>
            <a:endParaRPr lang="en-US" dirty="0"/>
          </a:p>
        </p:txBody>
      </p:sp>
      <p:sp>
        <p:nvSpPr>
          <p:cNvPr id="4" name="Date Placeholder 3">
            <a:extLst>
              <a:ext uri="{FF2B5EF4-FFF2-40B4-BE49-F238E27FC236}">
                <a16:creationId xmlns:a16="http://schemas.microsoft.com/office/drawing/2014/main" id="{99F08F4F-55ED-4E92-7BE5-5F1C621BE466}"/>
              </a:ext>
            </a:extLst>
          </p:cNvPr>
          <p:cNvSpPr>
            <a:spLocks noGrp="1"/>
          </p:cNvSpPr>
          <p:nvPr>
            <p:ph type="dt" sz="half" idx="10"/>
          </p:nvPr>
        </p:nvSpPr>
        <p:spPr/>
        <p:txBody>
          <a:bodyPr/>
          <a:lstStyle/>
          <a:p>
            <a:r>
              <a:rPr lang="en-US"/>
              <a:t>2025-04-04</a:t>
            </a:r>
            <a:endParaRPr lang="en-US" dirty="0"/>
          </a:p>
        </p:txBody>
      </p:sp>
      <p:sp>
        <p:nvSpPr>
          <p:cNvPr id="5" name="Footer Placeholder 4">
            <a:extLst>
              <a:ext uri="{FF2B5EF4-FFF2-40B4-BE49-F238E27FC236}">
                <a16:creationId xmlns:a16="http://schemas.microsoft.com/office/drawing/2014/main" id="{E1651D43-16BC-BE32-A2EB-EA0F0CDC5392}"/>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6" name="Slide Number Placeholder 5">
            <a:extLst>
              <a:ext uri="{FF2B5EF4-FFF2-40B4-BE49-F238E27FC236}">
                <a16:creationId xmlns:a16="http://schemas.microsoft.com/office/drawing/2014/main" id="{6D73395B-0DF7-439C-DD39-30787BCCA1A4}"/>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311217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9339D-0A3E-E6F1-F93E-CF3642420ADE}"/>
              </a:ext>
            </a:extLst>
          </p:cNvPr>
          <p:cNvSpPr>
            <a:spLocks noGrp="1"/>
          </p:cNvSpPr>
          <p:nvPr>
            <p:ph type="title"/>
          </p:nvPr>
        </p:nvSpPr>
        <p:spPr>
          <a:xfrm>
            <a:off x="334157" y="192717"/>
            <a:ext cx="11380812" cy="1084263"/>
          </a:xfrm>
        </p:spPr>
        <p:txBody>
          <a:bodyPr/>
          <a:lstStyle/>
          <a:p>
            <a:r>
              <a:rPr lang="en-US" dirty="0"/>
              <a:t>Strategic Patch Panel Placement</a:t>
            </a:r>
          </a:p>
        </p:txBody>
      </p:sp>
      <p:sp>
        <p:nvSpPr>
          <p:cNvPr id="3" name="Text Placeholder 2">
            <a:extLst>
              <a:ext uri="{FF2B5EF4-FFF2-40B4-BE49-F238E27FC236}">
                <a16:creationId xmlns:a16="http://schemas.microsoft.com/office/drawing/2014/main" id="{221FA77F-89E0-F98E-A0DA-E41ACDEF2169}"/>
              </a:ext>
            </a:extLst>
          </p:cNvPr>
          <p:cNvSpPr>
            <a:spLocks noGrp="1"/>
          </p:cNvSpPr>
          <p:nvPr>
            <p:ph type="body" idx="1"/>
          </p:nvPr>
        </p:nvSpPr>
        <p:spPr>
          <a:xfrm>
            <a:off x="403199" y="874080"/>
            <a:ext cx="11380813" cy="438136"/>
          </a:xfrm>
        </p:spPr>
        <p:txBody>
          <a:bodyPr/>
          <a:lstStyle/>
          <a:p>
            <a:r>
              <a:rPr lang="en-GB" sz="1800" dirty="0">
                <a:solidFill>
                  <a:schemeClr val="tx1"/>
                </a:solidFill>
              </a:rPr>
              <a:t>The patch panels will be located in two distinct areas: the UAs and the ULs.</a:t>
            </a:r>
            <a:endParaRPr lang="en-US" sz="1800" dirty="0">
              <a:solidFill>
                <a:schemeClr val="tx1"/>
              </a:solidFill>
            </a:endParaRPr>
          </a:p>
        </p:txBody>
      </p:sp>
      <p:sp>
        <p:nvSpPr>
          <p:cNvPr id="5" name="Text Placeholder 4">
            <a:extLst>
              <a:ext uri="{FF2B5EF4-FFF2-40B4-BE49-F238E27FC236}">
                <a16:creationId xmlns:a16="http://schemas.microsoft.com/office/drawing/2014/main" id="{42BF9743-CE33-14CA-E229-9228A59F9FC4}"/>
              </a:ext>
            </a:extLst>
          </p:cNvPr>
          <p:cNvSpPr>
            <a:spLocks noGrp="1"/>
          </p:cNvSpPr>
          <p:nvPr>
            <p:ph type="body" sz="quarter" idx="3"/>
          </p:nvPr>
        </p:nvSpPr>
        <p:spPr>
          <a:xfrm>
            <a:off x="6355503" y="1430748"/>
            <a:ext cx="5616600" cy="311866"/>
          </a:xfrm>
        </p:spPr>
        <p:txBody>
          <a:bodyPr/>
          <a:lstStyle/>
          <a:p>
            <a:r>
              <a:rPr lang="en-GB" sz="1600" dirty="0">
                <a:solidFill>
                  <a:schemeClr val="tx1"/>
                </a:solidFill>
              </a:rPr>
              <a:t>Strategic Positioning of Patch Panels in the ULs</a:t>
            </a:r>
            <a:endParaRPr lang="en-US" sz="1600" dirty="0">
              <a:solidFill>
                <a:schemeClr val="tx1"/>
              </a:solidFill>
            </a:endParaRPr>
          </a:p>
        </p:txBody>
      </p:sp>
      <p:pic>
        <p:nvPicPr>
          <p:cNvPr id="16" name="Content Placeholder 15" descr="A white rectangular object with purple and blue lines&#10;&#10;AI-generated content may be incorrect.">
            <a:extLst>
              <a:ext uri="{FF2B5EF4-FFF2-40B4-BE49-F238E27FC236}">
                <a16:creationId xmlns:a16="http://schemas.microsoft.com/office/drawing/2014/main" id="{3706742F-278C-AA9F-5211-312A654DF5CB}"/>
              </a:ext>
            </a:extLst>
          </p:cNvPr>
          <p:cNvPicPr>
            <a:picLocks noGrp="1" noChangeAspect="1"/>
          </p:cNvPicPr>
          <p:nvPr>
            <p:ph sz="quarter" idx="4"/>
          </p:nvPr>
        </p:nvPicPr>
        <p:blipFill rotWithShape="1">
          <a:blip r:embed="rId2"/>
          <a:srcRect t="10731" b="30622"/>
          <a:stretch/>
        </p:blipFill>
        <p:spPr>
          <a:xfrm>
            <a:off x="4932523" y="1822987"/>
            <a:ext cx="7197632" cy="1655296"/>
          </a:xfrm>
        </p:spPr>
      </p:pic>
      <p:sp>
        <p:nvSpPr>
          <p:cNvPr id="7" name="Date Placeholder 6">
            <a:extLst>
              <a:ext uri="{FF2B5EF4-FFF2-40B4-BE49-F238E27FC236}">
                <a16:creationId xmlns:a16="http://schemas.microsoft.com/office/drawing/2014/main" id="{29E32B73-97BC-9540-CFA3-78E2E62CB87C}"/>
              </a:ext>
            </a:extLst>
          </p:cNvPr>
          <p:cNvSpPr>
            <a:spLocks noGrp="1"/>
          </p:cNvSpPr>
          <p:nvPr>
            <p:ph type="dt" sz="half" idx="10"/>
          </p:nvPr>
        </p:nvSpPr>
        <p:spPr/>
        <p:txBody>
          <a:bodyPr/>
          <a:lstStyle/>
          <a:p>
            <a:r>
              <a:rPr lang="en-US"/>
              <a:t>2025-04-04</a:t>
            </a:r>
            <a:endParaRPr lang="en-US" dirty="0"/>
          </a:p>
        </p:txBody>
      </p:sp>
      <p:sp>
        <p:nvSpPr>
          <p:cNvPr id="8" name="Footer Placeholder 7">
            <a:extLst>
              <a:ext uri="{FF2B5EF4-FFF2-40B4-BE49-F238E27FC236}">
                <a16:creationId xmlns:a16="http://schemas.microsoft.com/office/drawing/2014/main" id="{060F98E0-6BE8-6CAC-6FAC-472E34556BC8}"/>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9" name="Slide Number Placeholder 8">
            <a:extLst>
              <a:ext uri="{FF2B5EF4-FFF2-40B4-BE49-F238E27FC236}">
                <a16:creationId xmlns:a16="http://schemas.microsoft.com/office/drawing/2014/main" id="{CBA86886-8607-BD13-3829-C3134A6F09B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0" name="Text Placeholder 4">
            <a:extLst>
              <a:ext uri="{FF2B5EF4-FFF2-40B4-BE49-F238E27FC236}">
                <a16:creationId xmlns:a16="http://schemas.microsoft.com/office/drawing/2014/main" id="{22EE4D8C-8A86-9233-B6AE-ED5AACD73632}"/>
              </a:ext>
            </a:extLst>
          </p:cNvPr>
          <p:cNvSpPr txBox="1">
            <a:spLocks/>
          </p:cNvSpPr>
          <p:nvPr/>
        </p:nvSpPr>
        <p:spPr>
          <a:xfrm>
            <a:off x="732452" y="1392589"/>
            <a:ext cx="5616600" cy="311866"/>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1600" dirty="0">
                <a:solidFill>
                  <a:schemeClr val="tx1"/>
                </a:solidFill>
              </a:rPr>
              <a:t>Strategic Positioning of Patch Panels in the UAs</a:t>
            </a:r>
            <a:endParaRPr lang="en-US" sz="1600" dirty="0">
              <a:solidFill>
                <a:schemeClr val="tx1"/>
              </a:solidFill>
            </a:endParaRPr>
          </a:p>
        </p:txBody>
      </p:sp>
      <p:pic>
        <p:nvPicPr>
          <p:cNvPr id="18" name="Picture 17" descr="A white rectangular object with purple and blue lines&#10;&#10;AI-generated content may be incorrect.">
            <a:extLst>
              <a:ext uri="{FF2B5EF4-FFF2-40B4-BE49-F238E27FC236}">
                <a16:creationId xmlns:a16="http://schemas.microsoft.com/office/drawing/2014/main" id="{860B46F3-9C61-E223-F4E3-CE83CDD0F8B8}"/>
              </a:ext>
            </a:extLst>
          </p:cNvPr>
          <p:cNvPicPr>
            <a:picLocks noChangeAspect="1"/>
          </p:cNvPicPr>
          <p:nvPr/>
        </p:nvPicPr>
        <p:blipFill>
          <a:blip r:embed="rId2"/>
          <a:srcRect t="15748" r="52247" b="27325"/>
          <a:stretch/>
        </p:blipFill>
        <p:spPr>
          <a:xfrm>
            <a:off x="6164757" y="3401965"/>
            <a:ext cx="5792480" cy="2707823"/>
          </a:xfrm>
          <a:prstGeom prst="rect">
            <a:avLst/>
          </a:prstGeom>
        </p:spPr>
      </p:pic>
      <p:pic>
        <p:nvPicPr>
          <p:cNvPr id="20" name="Picture 19" descr="A computer generated image of a room&#10;&#10;AI-generated content may be incorrect.">
            <a:extLst>
              <a:ext uri="{FF2B5EF4-FFF2-40B4-BE49-F238E27FC236}">
                <a16:creationId xmlns:a16="http://schemas.microsoft.com/office/drawing/2014/main" id="{85E18DA6-1C6C-6B18-7777-89EEAB8484AD}"/>
              </a:ext>
            </a:extLst>
          </p:cNvPr>
          <p:cNvPicPr>
            <a:picLocks noChangeAspect="1"/>
          </p:cNvPicPr>
          <p:nvPr/>
        </p:nvPicPr>
        <p:blipFill>
          <a:blip r:embed="rId3"/>
          <a:srcRect t="7063" r="7812" b="13454"/>
          <a:stretch/>
        </p:blipFill>
        <p:spPr>
          <a:xfrm>
            <a:off x="665198" y="1829894"/>
            <a:ext cx="4166942" cy="2457591"/>
          </a:xfrm>
          <a:prstGeom prst="rect">
            <a:avLst/>
          </a:prstGeom>
        </p:spPr>
      </p:pic>
      <p:pic>
        <p:nvPicPr>
          <p:cNvPr id="24" name="Content Placeholder 23" descr="A close-up of a machine&#10;&#10;AI-generated content may be incorrect.">
            <a:extLst>
              <a:ext uri="{FF2B5EF4-FFF2-40B4-BE49-F238E27FC236}">
                <a16:creationId xmlns:a16="http://schemas.microsoft.com/office/drawing/2014/main" id="{F4AE9260-BBDC-E197-2C58-A14B1E371C21}"/>
              </a:ext>
            </a:extLst>
          </p:cNvPr>
          <p:cNvPicPr>
            <a:picLocks noGrp="1" noChangeAspect="1"/>
          </p:cNvPicPr>
          <p:nvPr>
            <p:ph sz="half" idx="2"/>
          </p:nvPr>
        </p:nvPicPr>
        <p:blipFill>
          <a:blip r:embed="rId4"/>
          <a:stretch>
            <a:fillRect/>
          </a:stretch>
        </p:blipFill>
        <p:spPr>
          <a:xfrm>
            <a:off x="1" y="4412923"/>
            <a:ext cx="6139958" cy="1536763"/>
          </a:xfrm>
        </p:spPr>
      </p:pic>
      <p:cxnSp>
        <p:nvCxnSpPr>
          <p:cNvPr id="6" name="Straight Arrow Connector 5">
            <a:extLst>
              <a:ext uri="{FF2B5EF4-FFF2-40B4-BE49-F238E27FC236}">
                <a16:creationId xmlns:a16="http://schemas.microsoft.com/office/drawing/2014/main" id="{91475ABC-2770-20B0-F66F-CAD3B45696A1}"/>
              </a:ext>
            </a:extLst>
          </p:cNvPr>
          <p:cNvCxnSpPr>
            <a:cxnSpLocks/>
          </p:cNvCxnSpPr>
          <p:nvPr/>
        </p:nvCxnSpPr>
        <p:spPr>
          <a:xfrm flipH="1">
            <a:off x="4460223" y="2365083"/>
            <a:ext cx="432048" cy="100811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7AA086E-0505-B29C-177E-D48CE112F52D}"/>
              </a:ext>
            </a:extLst>
          </p:cNvPr>
          <p:cNvCxnSpPr>
            <a:cxnSpLocks/>
          </p:cNvCxnSpPr>
          <p:nvPr/>
        </p:nvCxnSpPr>
        <p:spPr>
          <a:xfrm flipH="1">
            <a:off x="5318921" y="4412924"/>
            <a:ext cx="368207" cy="95931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70A13AD-CF93-7387-A8C0-4B7C03C0C656}"/>
              </a:ext>
            </a:extLst>
          </p:cNvPr>
          <p:cNvCxnSpPr>
            <a:cxnSpLocks/>
          </p:cNvCxnSpPr>
          <p:nvPr/>
        </p:nvCxnSpPr>
        <p:spPr>
          <a:xfrm flipH="1">
            <a:off x="7464152" y="1892988"/>
            <a:ext cx="633039" cy="4796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92E6661-731D-703A-119C-D56C741AC5B1}"/>
              </a:ext>
            </a:extLst>
          </p:cNvPr>
          <p:cNvCxnSpPr>
            <a:cxnSpLocks/>
          </p:cNvCxnSpPr>
          <p:nvPr/>
        </p:nvCxnSpPr>
        <p:spPr>
          <a:xfrm flipH="1">
            <a:off x="10514963" y="3573016"/>
            <a:ext cx="633039" cy="4796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B8E2383E-FB01-8F9A-7E63-142E247FF9DF}"/>
              </a:ext>
            </a:extLst>
          </p:cNvPr>
          <p:cNvCxnSpPr>
            <a:cxnSpLocks/>
          </p:cNvCxnSpPr>
          <p:nvPr/>
        </p:nvCxnSpPr>
        <p:spPr>
          <a:xfrm flipH="1">
            <a:off x="7824192" y="1892988"/>
            <a:ext cx="272999" cy="81593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3CB0A4D-3061-8B93-12E5-7DD78F9F9A5E}"/>
              </a:ext>
            </a:extLst>
          </p:cNvPr>
          <p:cNvCxnSpPr>
            <a:cxnSpLocks/>
          </p:cNvCxnSpPr>
          <p:nvPr/>
        </p:nvCxnSpPr>
        <p:spPr>
          <a:xfrm flipH="1">
            <a:off x="10831483" y="3573016"/>
            <a:ext cx="316519" cy="108012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814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F8D30-C776-421C-0FE5-954887BC4B7E}"/>
              </a:ext>
            </a:extLst>
          </p:cNvPr>
          <p:cNvSpPr>
            <a:spLocks noGrp="1"/>
          </p:cNvSpPr>
          <p:nvPr>
            <p:ph type="title"/>
          </p:nvPr>
        </p:nvSpPr>
        <p:spPr>
          <a:xfrm>
            <a:off x="289145" y="207992"/>
            <a:ext cx="11380812" cy="535865"/>
          </a:xfrm>
        </p:spPr>
        <p:txBody>
          <a:bodyPr/>
          <a:lstStyle/>
          <a:p>
            <a:r>
              <a:rPr lang="en-GB" dirty="0"/>
              <a:t>Our Expertise and Current Achievements at CERN</a:t>
            </a:r>
            <a:endParaRPr lang="en-US" dirty="0"/>
          </a:p>
        </p:txBody>
      </p:sp>
      <p:sp>
        <p:nvSpPr>
          <p:cNvPr id="3" name="Text Placeholder 2">
            <a:extLst>
              <a:ext uri="{FF2B5EF4-FFF2-40B4-BE49-F238E27FC236}">
                <a16:creationId xmlns:a16="http://schemas.microsoft.com/office/drawing/2014/main" id="{56D39D87-C637-EA4A-D550-B18B15458BCF}"/>
              </a:ext>
            </a:extLst>
          </p:cNvPr>
          <p:cNvSpPr>
            <a:spLocks noGrp="1"/>
          </p:cNvSpPr>
          <p:nvPr>
            <p:ph type="body" idx="1"/>
          </p:nvPr>
        </p:nvSpPr>
        <p:spPr>
          <a:xfrm>
            <a:off x="930587" y="1516043"/>
            <a:ext cx="3708401" cy="668337"/>
          </a:xfrm>
        </p:spPr>
        <p:txBody>
          <a:bodyPr/>
          <a:lstStyle/>
          <a:p>
            <a:r>
              <a:rPr lang="en-US" sz="1600" dirty="0">
                <a:solidFill>
                  <a:schemeClr val="tx1"/>
                </a:solidFill>
              </a:rPr>
              <a:t>Multiconductor Cables</a:t>
            </a:r>
          </a:p>
        </p:txBody>
      </p:sp>
      <p:sp>
        <p:nvSpPr>
          <p:cNvPr id="4" name="Text Placeholder 3">
            <a:extLst>
              <a:ext uri="{FF2B5EF4-FFF2-40B4-BE49-F238E27FC236}">
                <a16:creationId xmlns:a16="http://schemas.microsoft.com/office/drawing/2014/main" id="{F87B9A0E-D50F-A127-F9B3-0C84777E70DD}"/>
              </a:ext>
            </a:extLst>
          </p:cNvPr>
          <p:cNvSpPr>
            <a:spLocks noGrp="1"/>
          </p:cNvSpPr>
          <p:nvPr>
            <p:ph type="body" sz="quarter" idx="3"/>
          </p:nvPr>
        </p:nvSpPr>
        <p:spPr>
          <a:xfrm>
            <a:off x="9133674" y="1568320"/>
            <a:ext cx="3713187" cy="655634"/>
          </a:xfrm>
        </p:spPr>
        <p:txBody>
          <a:bodyPr/>
          <a:lstStyle/>
          <a:p>
            <a:r>
              <a:rPr lang="en-US" sz="1600" dirty="0">
                <a:solidFill>
                  <a:schemeClr val="tx1"/>
                </a:solidFill>
              </a:rPr>
              <a:t>Special Cables</a:t>
            </a:r>
          </a:p>
        </p:txBody>
      </p:sp>
      <p:pic>
        <p:nvPicPr>
          <p:cNvPr id="24" name="Picture Placeholder 23" descr="A group of black wires&#10;&#10;AI-generated content may be incorrect.">
            <a:extLst>
              <a:ext uri="{FF2B5EF4-FFF2-40B4-BE49-F238E27FC236}">
                <a16:creationId xmlns:a16="http://schemas.microsoft.com/office/drawing/2014/main" id="{009A93FA-3020-7F30-1BA1-560059B95354}"/>
              </a:ext>
            </a:extLst>
          </p:cNvPr>
          <p:cNvPicPr>
            <a:picLocks noGrp="1" noChangeAspect="1"/>
          </p:cNvPicPr>
          <p:nvPr>
            <p:ph type="pic" sz="quarter" idx="14"/>
          </p:nvPr>
        </p:nvPicPr>
        <p:blipFill>
          <a:blip r:embed="rId2"/>
          <a:srcRect t="11827" b="11827"/>
          <a:stretch>
            <a:fillRect/>
          </a:stretch>
        </p:blipFill>
        <p:spPr>
          <a:xfrm>
            <a:off x="2368313" y="3105692"/>
            <a:ext cx="1543940" cy="1571654"/>
          </a:xfrm>
        </p:spPr>
      </p:pic>
      <p:sp>
        <p:nvSpPr>
          <p:cNvPr id="7" name="Text Placeholder 6">
            <a:extLst>
              <a:ext uri="{FF2B5EF4-FFF2-40B4-BE49-F238E27FC236}">
                <a16:creationId xmlns:a16="http://schemas.microsoft.com/office/drawing/2014/main" id="{2DCB2A7B-D3A2-6566-AFEB-D2E60C116056}"/>
              </a:ext>
            </a:extLst>
          </p:cNvPr>
          <p:cNvSpPr>
            <a:spLocks noGrp="1"/>
          </p:cNvSpPr>
          <p:nvPr>
            <p:ph type="body" idx="15"/>
          </p:nvPr>
        </p:nvSpPr>
        <p:spPr>
          <a:xfrm>
            <a:off x="5199684" y="1569233"/>
            <a:ext cx="3708401" cy="668337"/>
          </a:xfrm>
        </p:spPr>
        <p:txBody>
          <a:bodyPr/>
          <a:lstStyle/>
          <a:p>
            <a:pPr>
              <a:lnSpc>
                <a:spcPct val="100000"/>
              </a:lnSpc>
            </a:pPr>
            <a:r>
              <a:rPr lang="en-US" sz="1600" dirty="0">
                <a:solidFill>
                  <a:schemeClr val="tx1"/>
                </a:solidFill>
              </a:rPr>
              <a:t>Coaxial Cables</a:t>
            </a:r>
          </a:p>
        </p:txBody>
      </p:sp>
      <p:sp>
        <p:nvSpPr>
          <p:cNvPr id="9" name="Date Placeholder 8">
            <a:extLst>
              <a:ext uri="{FF2B5EF4-FFF2-40B4-BE49-F238E27FC236}">
                <a16:creationId xmlns:a16="http://schemas.microsoft.com/office/drawing/2014/main" id="{13AAC094-57F7-B953-0A0D-3E7AA5B9BD61}"/>
              </a:ext>
            </a:extLst>
          </p:cNvPr>
          <p:cNvSpPr>
            <a:spLocks noGrp="1"/>
          </p:cNvSpPr>
          <p:nvPr>
            <p:ph type="dt" sz="half" idx="17"/>
          </p:nvPr>
        </p:nvSpPr>
        <p:spPr/>
        <p:txBody>
          <a:bodyPr/>
          <a:lstStyle/>
          <a:p>
            <a:r>
              <a:rPr lang="en-US"/>
              <a:t>2025-04-04</a:t>
            </a:r>
            <a:endParaRPr lang="en-US" dirty="0"/>
          </a:p>
        </p:txBody>
      </p:sp>
      <p:sp>
        <p:nvSpPr>
          <p:cNvPr id="10" name="Footer Placeholder 9">
            <a:extLst>
              <a:ext uri="{FF2B5EF4-FFF2-40B4-BE49-F238E27FC236}">
                <a16:creationId xmlns:a16="http://schemas.microsoft.com/office/drawing/2014/main" id="{A62F5342-7199-9993-F21F-39B9562086FA}"/>
              </a:ext>
            </a:extLst>
          </p:cNvPr>
          <p:cNvSpPr>
            <a:spLocks noGrp="1"/>
          </p:cNvSpPr>
          <p:nvPr>
            <p:ph type="ftr" sz="quarter" idx="18"/>
          </p:nvPr>
        </p:nvSpPr>
        <p:spPr/>
        <p:txBody>
          <a:bodyPr/>
          <a:lstStyle/>
          <a:p>
            <a:r>
              <a:rPr lang="en-GB"/>
              <a:t>HL-LHC Signal Cabling - Patch Panels - Introduction and Explanations</a:t>
            </a:r>
            <a:endParaRPr lang="en-US" dirty="0"/>
          </a:p>
        </p:txBody>
      </p:sp>
      <p:sp>
        <p:nvSpPr>
          <p:cNvPr id="11" name="Slide Number Placeholder 10">
            <a:extLst>
              <a:ext uri="{FF2B5EF4-FFF2-40B4-BE49-F238E27FC236}">
                <a16:creationId xmlns:a16="http://schemas.microsoft.com/office/drawing/2014/main" id="{22323D6C-85C8-D966-D019-F0E9DEC92463}"/>
              </a:ext>
            </a:extLst>
          </p:cNvPr>
          <p:cNvSpPr>
            <a:spLocks noGrp="1"/>
          </p:cNvSpPr>
          <p:nvPr>
            <p:ph type="sldNum" sz="quarter" idx="19"/>
          </p:nvPr>
        </p:nvSpPr>
        <p:spPr/>
        <p:txBody>
          <a:bodyPr/>
          <a:lstStyle/>
          <a:p>
            <a:fld id="{36B5EA5A-BC32-A742-B11B-8E7414D5B535}" type="slidenum">
              <a:rPr lang="en-US" smtClean="0"/>
              <a:pPr/>
              <a:t>4</a:t>
            </a:fld>
            <a:endParaRPr lang="en-US" dirty="0"/>
          </a:p>
        </p:txBody>
      </p:sp>
      <p:pic>
        <p:nvPicPr>
          <p:cNvPr id="32" name="Picture Placeholder 31" descr="A close-up of a machine&#10;&#10;AI-generated content may be incorrect.">
            <a:extLst>
              <a:ext uri="{FF2B5EF4-FFF2-40B4-BE49-F238E27FC236}">
                <a16:creationId xmlns:a16="http://schemas.microsoft.com/office/drawing/2014/main" id="{65B4B5C4-9C6B-439D-8297-8EB4FA1BF5DD}"/>
              </a:ext>
            </a:extLst>
          </p:cNvPr>
          <p:cNvPicPr>
            <a:picLocks noGrp="1" noChangeAspect="1"/>
          </p:cNvPicPr>
          <p:nvPr>
            <p:ph type="pic" sz="quarter" idx="16"/>
          </p:nvPr>
        </p:nvPicPr>
        <p:blipFill>
          <a:blip r:embed="rId3"/>
          <a:srcRect b="40855"/>
          <a:stretch/>
        </p:blipFill>
        <p:spPr>
          <a:xfrm>
            <a:off x="389064" y="4747360"/>
            <a:ext cx="1834066" cy="1446364"/>
          </a:xfrm>
        </p:spPr>
      </p:pic>
      <p:pic>
        <p:nvPicPr>
          <p:cNvPr id="38" name="Picture 37" descr="A blue cabinet with wires and wires&#10;&#10;AI-generated content may be incorrect.">
            <a:extLst>
              <a:ext uri="{FF2B5EF4-FFF2-40B4-BE49-F238E27FC236}">
                <a16:creationId xmlns:a16="http://schemas.microsoft.com/office/drawing/2014/main" id="{04C2F9DC-5B3B-505F-F2F1-8AE6E618D3C2}"/>
              </a:ext>
            </a:extLst>
          </p:cNvPr>
          <p:cNvPicPr>
            <a:picLocks noChangeAspect="1"/>
          </p:cNvPicPr>
          <p:nvPr/>
        </p:nvPicPr>
        <p:blipFill>
          <a:blip r:embed="rId4"/>
          <a:srcRect t="5900" b="18743"/>
          <a:stretch/>
        </p:blipFill>
        <p:spPr>
          <a:xfrm>
            <a:off x="7752184" y="2093790"/>
            <a:ext cx="2007643" cy="2017194"/>
          </a:xfrm>
          <a:prstGeom prst="rect">
            <a:avLst/>
          </a:prstGeom>
        </p:spPr>
      </p:pic>
      <p:pic>
        <p:nvPicPr>
          <p:cNvPr id="43" name="Picture 42" descr="A blue cabinet with wires and wires&#10;&#10;AI-generated content may be incorrect.">
            <a:extLst>
              <a:ext uri="{FF2B5EF4-FFF2-40B4-BE49-F238E27FC236}">
                <a16:creationId xmlns:a16="http://schemas.microsoft.com/office/drawing/2014/main" id="{CAB22AA9-09EB-1429-1CDE-FD7E3903E524}"/>
              </a:ext>
            </a:extLst>
          </p:cNvPr>
          <p:cNvPicPr>
            <a:picLocks noChangeAspect="1"/>
          </p:cNvPicPr>
          <p:nvPr/>
        </p:nvPicPr>
        <p:blipFill>
          <a:blip r:embed="rId5"/>
          <a:srcRect l="11512" t="13661" r="41600" b="34190"/>
          <a:stretch/>
        </p:blipFill>
        <p:spPr>
          <a:xfrm>
            <a:off x="4558443" y="1983795"/>
            <a:ext cx="1242340" cy="1842343"/>
          </a:xfrm>
          <a:prstGeom prst="rect">
            <a:avLst/>
          </a:prstGeom>
        </p:spPr>
      </p:pic>
      <p:pic>
        <p:nvPicPr>
          <p:cNvPr id="45" name="Picture 44" descr="A close-up of a machine&#10;&#10;AI-generated content may be incorrect.">
            <a:extLst>
              <a:ext uri="{FF2B5EF4-FFF2-40B4-BE49-F238E27FC236}">
                <a16:creationId xmlns:a16="http://schemas.microsoft.com/office/drawing/2014/main" id="{2B7DCBB2-72D6-2B8F-815E-2AB14D0B963D}"/>
              </a:ext>
            </a:extLst>
          </p:cNvPr>
          <p:cNvPicPr>
            <a:picLocks noChangeAspect="1"/>
          </p:cNvPicPr>
          <p:nvPr/>
        </p:nvPicPr>
        <p:blipFill>
          <a:blip r:embed="rId6"/>
          <a:srcRect t="29000" b="19793"/>
          <a:stretch/>
        </p:blipFill>
        <p:spPr>
          <a:xfrm>
            <a:off x="9903253" y="3560569"/>
            <a:ext cx="2177478" cy="1486664"/>
          </a:xfrm>
          <a:prstGeom prst="rect">
            <a:avLst/>
          </a:prstGeom>
        </p:spPr>
      </p:pic>
      <p:pic>
        <p:nvPicPr>
          <p:cNvPr id="49" name="Picture Placeholder 48" descr="A close up of a machine&#10;&#10;AI-generated content may be incorrect.">
            <a:extLst>
              <a:ext uri="{FF2B5EF4-FFF2-40B4-BE49-F238E27FC236}">
                <a16:creationId xmlns:a16="http://schemas.microsoft.com/office/drawing/2014/main" id="{05219505-6CD5-9E7E-511E-10B1D523B0EB}"/>
              </a:ext>
            </a:extLst>
          </p:cNvPr>
          <p:cNvPicPr>
            <a:picLocks noGrp="1" noChangeAspect="1"/>
          </p:cNvPicPr>
          <p:nvPr>
            <p:ph type="pic" sz="quarter" idx="13"/>
          </p:nvPr>
        </p:nvPicPr>
        <p:blipFill>
          <a:blip r:embed="rId7"/>
          <a:srcRect t="11778" b="11778"/>
          <a:stretch>
            <a:fillRect/>
          </a:stretch>
        </p:blipFill>
        <p:spPr>
          <a:xfrm>
            <a:off x="389064" y="2780992"/>
            <a:ext cx="1860514" cy="1896354"/>
          </a:xfrm>
        </p:spPr>
      </p:pic>
      <p:pic>
        <p:nvPicPr>
          <p:cNvPr id="53" name="Picture 52" descr="A blue cabinet with black wires&#10;&#10;AI-generated content may be incorrect.">
            <a:extLst>
              <a:ext uri="{FF2B5EF4-FFF2-40B4-BE49-F238E27FC236}">
                <a16:creationId xmlns:a16="http://schemas.microsoft.com/office/drawing/2014/main" id="{77F3AADF-FB6D-5488-23E9-103CD03498AA}"/>
              </a:ext>
            </a:extLst>
          </p:cNvPr>
          <p:cNvPicPr>
            <a:picLocks noChangeAspect="1"/>
          </p:cNvPicPr>
          <p:nvPr/>
        </p:nvPicPr>
        <p:blipFill>
          <a:blip r:embed="rId8"/>
          <a:srcRect l="12981" t="6116" r="39863" b="26510"/>
          <a:stretch/>
        </p:blipFill>
        <p:spPr>
          <a:xfrm>
            <a:off x="6161545" y="1970000"/>
            <a:ext cx="1107529" cy="2109860"/>
          </a:xfrm>
          <a:prstGeom prst="rect">
            <a:avLst/>
          </a:prstGeom>
        </p:spPr>
      </p:pic>
      <p:pic>
        <p:nvPicPr>
          <p:cNvPr id="57" name="Picture 56" descr="A group of wires with labels on them&#10;&#10;AI-generated content may be incorrect.">
            <a:extLst>
              <a:ext uri="{FF2B5EF4-FFF2-40B4-BE49-F238E27FC236}">
                <a16:creationId xmlns:a16="http://schemas.microsoft.com/office/drawing/2014/main" id="{FC9CB766-3884-C04F-869A-30F1F5B2FE06}"/>
              </a:ext>
            </a:extLst>
          </p:cNvPr>
          <p:cNvPicPr>
            <a:picLocks noChangeAspect="1"/>
          </p:cNvPicPr>
          <p:nvPr/>
        </p:nvPicPr>
        <p:blipFill>
          <a:blip r:embed="rId9"/>
          <a:srcRect r="5346"/>
          <a:stretch/>
        </p:blipFill>
        <p:spPr>
          <a:xfrm>
            <a:off x="9899806" y="2411674"/>
            <a:ext cx="2180925" cy="986586"/>
          </a:xfrm>
          <a:prstGeom prst="rect">
            <a:avLst/>
          </a:prstGeom>
        </p:spPr>
      </p:pic>
      <p:pic>
        <p:nvPicPr>
          <p:cNvPr id="61" name="Picture 60" descr="Several wires and wires on a wall&#10;&#10;AI-generated content may be incorrect.">
            <a:extLst>
              <a:ext uri="{FF2B5EF4-FFF2-40B4-BE49-F238E27FC236}">
                <a16:creationId xmlns:a16="http://schemas.microsoft.com/office/drawing/2014/main" id="{08680FC8-0B52-2D5B-1513-5EFE0E15ABF1}"/>
              </a:ext>
            </a:extLst>
          </p:cNvPr>
          <p:cNvPicPr>
            <a:picLocks noChangeAspect="1"/>
          </p:cNvPicPr>
          <p:nvPr/>
        </p:nvPicPr>
        <p:blipFill>
          <a:blip r:embed="rId10"/>
          <a:srcRect l="16391" t="5997" b="2571"/>
          <a:stretch/>
        </p:blipFill>
        <p:spPr>
          <a:xfrm>
            <a:off x="2368313" y="4747360"/>
            <a:ext cx="1653010" cy="1499038"/>
          </a:xfrm>
          <a:prstGeom prst="rect">
            <a:avLst/>
          </a:prstGeom>
        </p:spPr>
      </p:pic>
      <p:pic>
        <p:nvPicPr>
          <p:cNvPr id="63" name="Picture 62" descr="A metal box with orange tubes&#10;&#10;AI-generated content may be incorrect.">
            <a:extLst>
              <a:ext uri="{FF2B5EF4-FFF2-40B4-BE49-F238E27FC236}">
                <a16:creationId xmlns:a16="http://schemas.microsoft.com/office/drawing/2014/main" id="{1921B1D4-1D26-9B24-5FA1-68D84A4394C8}"/>
              </a:ext>
            </a:extLst>
          </p:cNvPr>
          <p:cNvPicPr>
            <a:picLocks noChangeAspect="1"/>
          </p:cNvPicPr>
          <p:nvPr/>
        </p:nvPicPr>
        <p:blipFill>
          <a:blip r:embed="rId11"/>
          <a:stretch>
            <a:fillRect/>
          </a:stretch>
        </p:blipFill>
        <p:spPr>
          <a:xfrm>
            <a:off x="8431261" y="4146717"/>
            <a:ext cx="1019106" cy="2070394"/>
          </a:xfrm>
          <a:prstGeom prst="rect">
            <a:avLst/>
          </a:prstGeom>
        </p:spPr>
      </p:pic>
      <p:pic>
        <p:nvPicPr>
          <p:cNvPr id="65" name="Picture 64" descr="A blurry image of a black and white photo of a black and white photo of a black and white photo of a black and white photo of a black and white photo of a black and white&#10;&#10;AI-generated content may be incorrect.">
            <a:extLst>
              <a:ext uri="{FF2B5EF4-FFF2-40B4-BE49-F238E27FC236}">
                <a16:creationId xmlns:a16="http://schemas.microsoft.com/office/drawing/2014/main" id="{1DC57D98-67BB-D0B6-BEA4-9F3A2CF397FA}"/>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Lst>
          </a:blip>
          <a:stretch>
            <a:fillRect/>
          </a:stretch>
        </p:blipFill>
        <p:spPr>
          <a:xfrm>
            <a:off x="761088" y="1849883"/>
            <a:ext cx="2921059" cy="866154"/>
          </a:xfrm>
          <a:prstGeom prst="rect">
            <a:avLst/>
          </a:prstGeom>
        </p:spPr>
      </p:pic>
      <p:pic>
        <p:nvPicPr>
          <p:cNvPr id="67" name="Picture 66" descr="A blue cabinet with wires and wires&#10;&#10;AI-generated content may be incorrect.">
            <a:extLst>
              <a:ext uri="{FF2B5EF4-FFF2-40B4-BE49-F238E27FC236}">
                <a16:creationId xmlns:a16="http://schemas.microsoft.com/office/drawing/2014/main" id="{AC14B4C1-DF83-F949-2580-914277023A96}"/>
              </a:ext>
            </a:extLst>
          </p:cNvPr>
          <p:cNvPicPr>
            <a:picLocks noChangeAspect="1"/>
          </p:cNvPicPr>
          <p:nvPr/>
        </p:nvPicPr>
        <p:blipFill>
          <a:blip r:embed="rId14"/>
          <a:stretch>
            <a:fillRect/>
          </a:stretch>
        </p:blipFill>
        <p:spPr>
          <a:xfrm>
            <a:off x="4562131" y="3815897"/>
            <a:ext cx="3091830" cy="2318872"/>
          </a:xfrm>
          <a:prstGeom prst="rect">
            <a:avLst/>
          </a:prstGeom>
        </p:spPr>
      </p:pic>
      <p:sp>
        <p:nvSpPr>
          <p:cNvPr id="5" name="Text Placeholder 2">
            <a:extLst>
              <a:ext uri="{FF2B5EF4-FFF2-40B4-BE49-F238E27FC236}">
                <a16:creationId xmlns:a16="http://schemas.microsoft.com/office/drawing/2014/main" id="{BDBE4AC9-C878-A07A-715D-300E72CF0E62}"/>
              </a:ext>
            </a:extLst>
          </p:cNvPr>
          <p:cNvSpPr txBox="1">
            <a:spLocks/>
          </p:cNvSpPr>
          <p:nvPr/>
        </p:nvSpPr>
        <p:spPr>
          <a:xfrm>
            <a:off x="289144" y="788713"/>
            <a:ext cx="11380813" cy="43813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400"/>
              </a:spcBef>
              <a:spcAft>
                <a:spcPts val="0"/>
              </a:spcAft>
              <a:buFont typeface="Arial"/>
              <a:buNone/>
              <a:tabLst/>
              <a:defRPr sz="21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1800" dirty="0">
                <a:solidFill>
                  <a:schemeClr val="tx1"/>
                </a:solidFill>
              </a:rPr>
              <a:t>A large number of patch panels, with various configurations, are already placed at CERN and used for critical applications. For example, many are in place at LHC points 3 and 7 (R2E project).</a:t>
            </a:r>
            <a:endParaRPr lang="en-US" sz="1800" dirty="0">
              <a:solidFill>
                <a:schemeClr val="tx1"/>
              </a:solidFill>
            </a:endParaRPr>
          </a:p>
        </p:txBody>
      </p:sp>
    </p:spTree>
    <p:extLst>
      <p:ext uri="{BB962C8B-B14F-4D97-AF65-F5344CB8AC3E}">
        <p14:creationId xmlns:p14="http://schemas.microsoft.com/office/powerpoint/2010/main" val="1673732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1BD2CF-D360-BB94-F0C2-ADF8C666F6EC}"/>
              </a:ext>
            </a:extLst>
          </p:cNvPr>
          <p:cNvSpPr>
            <a:spLocks noGrp="1"/>
          </p:cNvSpPr>
          <p:nvPr>
            <p:ph idx="1"/>
          </p:nvPr>
        </p:nvSpPr>
        <p:spPr>
          <a:xfrm>
            <a:off x="403296" y="949775"/>
            <a:ext cx="11376024" cy="4958450"/>
          </a:xfrm>
        </p:spPr>
        <p:txBody>
          <a:bodyPr/>
          <a:lstStyle/>
          <a:p>
            <a:pPr marL="285750" indent="-285750">
              <a:spcBef>
                <a:spcPts val="600"/>
              </a:spcBef>
              <a:buFont typeface="Arial" panose="020B0604020202020204" pitchFamily="34" charset="0"/>
              <a:buChar char="•"/>
            </a:pPr>
            <a:r>
              <a:rPr lang="en-US" sz="1800" dirty="0">
                <a:solidFill>
                  <a:schemeClr val="tx1"/>
                </a:solidFill>
              </a:rPr>
              <a:t>Groups define which cables can be patched</a:t>
            </a:r>
            <a:br>
              <a:rPr lang="en-US" sz="1800" dirty="0">
                <a:solidFill>
                  <a:schemeClr val="tx1"/>
                </a:solidFill>
              </a:rPr>
            </a:br>
            <a:r>
              <a:rPr lang="en-US" sz="1400" b="0" dirty="0">
                <a:solidFill>
                  <a:schemeClr val="tx1"/>
                </a:solidFill>
                <a:sym typeface="Wingdings" panose="05000000000000000000" pitchFamily="2" charset="2"/>
              </a:rPr>
              <a:t> Excel file </a:t>
            </a:r>
            <a:r>
              <a:rPr lang="en-US" sz="1400" b="0" dirty="0">
                <a:solidFill>
                  <a:schemeClr val="tx1"/>
                </a:solidFill>
              </a:rPr>
              <a:t>shared on the 19 March. Deadline 11 April.</a:t>
            </a:r>
          </a:p>
          <a:p>
            <a:pPr marL="285750" indent="-285750">
              <a:spcBef>
                <a:spcPts val="600"/>
              </a:spcBef>
              <a:buFont typeface="Arial" panose="020B0604020202020204" pitchFamily="34" charset="0"/>
              <a:buChar char="•"/>
            </a:pPr>
            <a:r>
              <a:rPr lang="en-GB" sz="1800" dirty="0">
                <a:solidFill>
                  <a:schemeClr val="tx1"/>
                </a:solidFill>
              </a:rPr>
              <a:t>Independent Patch Panel </a:t>
            </a:r>
            <a:r>
              <a:rPr lang="en-GB" sz="1600" dirty="0">
                <a:solidFill>
                  <a:schemeClr val="tx1"/>
                </a:solidFill>
              </a:rPr>
              <a:t>(if space constrain allow it)</a:t>
            </a:r>
            <a:r>
              <a:rPr lang="en-GB" sz="1800" dirty="0">
                <a:solidFill>
                  <a:schemeClr val="tx1"/>
                </a:solidFill>
              </a:rPr>
              <a:t>: </a:t>
            </a:r>
          </a:p>
          <a:p>
            <a:pPr marL="609750" lvl="1" indent="-285750">
              <a:spcBef>
                <a:spcPts val="0"/>
              </a:spcBef>
              <a:spcAft>
                <a:spcPts val="0"/>
              </a:spcAft>
              <a:buFont typeface="Wingdings" panose="05000000000000000000" pitchFamily="2" charset="2"/>
              <a:buChar char="Ø"/>
            </a:pPr>
            <a:r>
              <a:rPr lang="en-GB" sz="1500" dirty="0">
                <a:solidFill>
                  <a:schemeClr val="tx1"/>
                </a:solidFill>
              </a:rPr>
              <a:t>Per group </a:t>
            </a:r>
          </a:p>
          <a:p>
            <a:pPr marL="609750" lvl="1" indent="-285750">
              <a:spcBef>
                <a:spcPts val="0"/>
              </a:spcBef>
              <a:spcAft>
                <a:spcPts val="0"/>
              </a:spcAft>
              <a:buFont typeface="Wingdings" panose="05000000000000000000" pitchFamily="2" charset="2"/>
              <a:buChar char="Ø"/>
            </a:pPr>
            <a:r>
              <a:rPr lang="en-GB" sz="1500" dirty="0">
                <a:solidFill>
                  <a:schemeClr val="tx1"/>
                </a:solidFill>
              </a:rPr>
              <a:t>and Per signal type</a:t>
            </a:r>
          </a:p>
          <a:p>
            <a:pPr marL="285750" indent="-285750">
              <a:spcBef>
                <a:spcPts val="600"/>
              </a:spcBef>
              <a:buFont typeface="Arial" panose="020B0604020202020204" pitchFamily="34" charset="0"/>
              <a:buChar char="•"/>
            </a:pPr>
            <a:r>
              <a:rPr lang="en-GB" sz="1800" dirty="0">
                <a:solidFill>
                  <a:schemeClr val="tx1"/>
                </a:solidFill>
              </a:rPr>
              <a:t>Use of the same connector types for the patch as the one defined in the DIC by the cable user</a:t>
            </a:r>
          </a:p>
          <a:p>
            <a:pPr marL="285750" indent="-285750">
              <a:spcBef>
                <a:spcPts val="600"/>
              </a:spcBef>
              <a:buFont typeface="Arial" panose="020B0604020202020204" pitchFamily="34" charset="0"/>
              <a:buChar char="•"/>
            </a:pPr>
            <a:r>
              <a:rPr lang="en-GB" sz="1800" dirty="0">
                <a:solidFill>
                  <a:schemeClr val="tx1"/>
                </a:solidFill>
              </a:rPr>
              <a:t>EN-EL supported by EMC Working Group</a:t>
            </a:r>
          </a:p>
          <a:p>
            <a:pPr marL="285750" indent="-285750">
              <a:spcBef>
                <a:spcPts val="600"/>
              </a:spcBef>
              <a:buFont typeface="Arial" panose="020B0604020202020204" pitchFamily="34" charset="0"/>
              <a:buChar char="•"/>
            </a:pPr>
            <a:r>
              <a:rPr lang="en-GB" sz="1800" dirty="0">
                <a:solidFill>
                  <a:schemeClr val="tx1"/>
                </a:solidFill>
              </a:rPr>
              <a:t>Patch panel design will be subject to the group's approval</a:t>
            </a:r>
          </a:p>
          <a:p>
            <a:pPr marL="285750" indent="-285750">
              <a:spcBef>
                <a:spcPts val="600"/>
              </a:spcBef>
              <a:buFont typeface="Arial" panose="020B0604020202020204" pitchFamily="34" charset="0"/>
              <a:buChar char="•"/>
            </a:pPr>
            <a:r>
              <a:rPr lang="en-GB" sz="1800" dirty="0">
                <a:solidFill>
                  <a:schemeClr val="tx1"/>
                </a:solidFill>
              </a:rPr>
              <a:t>The cable and patch will be tested by EL in three stages:</a:t>
            </a:r>
          </a:p>
          <a:p>
            <a:pPr marL="609750" lvl="1" indent="-285750">
              <a:spcBef>
                <a:spcPts val="0"/>
              </a:spcBef>
              <a:spcAft>
                <a:spcPts val="0"/>
              </a:spcAft>
              <a:buFont typeface="Wingdings" panose="05000000000000000000" pitchFamily="2" charset="2"/>
              <a:buChar char="Ø"/>
            </a:pPr>
            <a:r>
              <a:rPr lang="en-GB" sz="1500" dirty="0">
                <a:solidFill>
                  <a:schemeClr val="tx1"/>
                </a:solidFill>
              </a:rPr>
              <a:t>Section A</a:t>
            </a:r>
          </a:p>
          <a:p>
            <a:pPr marL="609750" lvl="1" indent="-285750">
              <a:spcBef>
                <a:spcPts val="0"/>
              </a:spcBef>
              <a:spcAft>
                <a:spcPts val="0"/>
              </a:spcAft>
              <a:buFont typeface="Wingdings" panose="05000000000000000000" pitchFamily="2" charset="2"/>
              <a:buChar char="Ø"/>
            </a:pPr>
            <a:r>
              <a:rPr lang="en-GB" sz="1500" dirty="0">
                <a:solidFill>
                  <a:schemeClr val="tx1"/>
                </a:solidFill>
              </a:rPr>
              <a:t>Section B</a:t>
            </a:r>
          </a:p>
          <a:p>
            <a:pPr marL="609750" lvl="1" indent="-285750">
              <a:spcBef>
                <a:spcPts val="0"/>
              </a:spcBef>
              <a:spcAft>
                <a:spcPts val="0"/>
              </a:spcAft>
              <a:buFont typeface="Wingdings" panose="05000000000000000000" pitchFamily="2" charset="2"/>
              <a:buChar char="Ø"/>
            </a:pPr>
            <a:r>
              <a:rPr lang="en-GB" sz="1500" dirty="0">
                <a:solidFill>
                  <a:schemeClr val="tx1"/>
                </a:solidFill>
              </a:rPr>
              <a:t>Section A+B</a:t>
            </a:r>
          </a:p>
          <a:p>
            <a:pPr marL="285750" indent="-285750">
              <a:spcBef>
                <a:spcPts val="600"/>
              </a:spcBef>
              <a:buFont typeface="Arial" panose="020B0604020202020204" pitchFamily="34" charset="0"/>
              <a:buChar char="•"/>
            </a:pPr>
            <a:endParaRPr lang="en-GB" sz="1800" dirty="0">
              <a:solidFill>
                <a:schemeClr val="tx1"/>
              </a:solidFill>
            </a:endParaRPr>
          </a:p>
          <a:p>
            <a:pPr marL="285750" indent="-285750">
              <a:spcBef>
                <a:spcPts val="600"/>
              </a:spcBef>
              <a:buFont typeface="Arial" panose="020B0604020202020204" pitchFamily="34" charset="0"/>
              <a:buChar char="•"/>
            </a:pPr>
            <a:r>
              <a:rPr lang="en-GB" sz="1800" dirty="0">
                <a:solidFill>
                  <a:schemeClr val="tx1"/>
                </a:solidFill>
              </a:rPr>
              <a:t>Patch panels are owned by the users after EL test…. Nevertheless, EL will provide support in case of issue during hardware commissioning</a:t>
            </a:r>
          </a:p>
          <a:p>
            <a:pPr>
              <a:spcBef>
                <a:spcPts val="600"/>
              </a:spcBef>
            </a:pPr>
            <a:endParaRPr lang="en-GB" sz="1800" dirty="0">
              <a:solidFill>
                <a:schemeClr val="tx1"/>
              </a:solidFill>
            </a:endParaRPr>
          </a:p>
          <a:p>
            <a:pPr>
              <a:spcBef>
                <a:spcPts val="600"/>
              </a:spcBef>
            </a:pPr>
            <a:r>
              <a:rPr lang="en-GB" sz="1800" dirty="0">
                <a:solidFill>
                  <a:schemeClr val="tx1"/>
                </a:solidFill>
              </a:rPr>
              <a:t>… EN-EL may install patch panels built by Groups if they prefer</a:t>
            </a:r>
          </a:p>
          <a:p>
            <a:pPr marL="285750" indent="-285750">
              <a:spcBef>
                <a:spcPts val="600"/>
              </a:spcBef>
              <a:buFont typeface="Arial" panose="020B0604020202020204" pitchFamily="34" charset="0"/>
              <a:buChar char="•"/>
            </a:pPr>
            <a:endParaRPr lang="en-GB" sz="1800" dirty="0">
              <a:solidFill>
                <a:schemeClr val="tx1"/>
              </a:solidFill>
            </a:endParaRPr>
          </a:p>
          <a:p>
            <a:endParaRPr lang="en-US" dirty="0"/>
          </a:p>
        </p:txBody>
      </p:sp>
      <p:sp>
        <p:nvSpPr>
          <p:cNvPr id="3" name="Title 2">
            <a:extLst>
              <a:ext uri="{FF2B5EF4-FFF2-40B4-BE49-F238E27FC236}">
                <a16:creationId xmlns:a16="http://schemas.microsoft.com/office/drawing/2014/main" id="{C89D15F4-1C2A-DE5A-0431-05EFD6AD94CF}"/>
              </a:ext>
            </a:extLst>
          </p:cNvPr>
          <p:cNvSpPr>
            <a:spLocks noGrp="1"/>
          </p:cNvSpPr>
          <p:nvPr>
            <p:ph type="title"/>
          </p:nvPr>
        </p:nvSpPr>
        <p:spPr>
          <a:xfrm>
            <a:off x="377791" y="200484"/>
            <a:ext cx="11376025" cy="607135"/>
          </a:xfrm>
        </p:spPr>
        <p:txBody>
          <a:bodyPr/>
          <a:lstStyle/>
          <a:p>
            <a:r>
              <a:rPr lang="en-GB" dirty="0"/>
              <a:t>Patch Panel Design: Our Strategy</a:t>
            </a:r>
            <a:endParaRPr lang="en-US" dirty="0"/>
          </a:p>
        </p:txBody>
      </p:sp>
      <p:sp>
        <p:nvSpPr>
          <p:cNvPr id="4" name="Date Placeholder 3">
            <a:extLst>
              <a:ext uri="{FF2B5EF4-FFF2-40B4-BE49-F238E27FC236}">
                <a16:creationId xmlns:a16="http://schemas.microsoft.com/office/drawing/2014/main" id="{D0757F10-AD66-D60B-D453-1EE0A03008B0}"/>
              </a:ext>
            </a:extLst>
          </p:cNvPr>
          <p:cNvSpPr>
            <a:spLocks noGrp="1"/>
          </p:cNvSpPr>
          <p:nvPr>
            <p:ph type="dt" sz="half" idx="10"/>
          </p:nvPr>
        </p:nvSpPr>
        <p:spPr/>
        <p:txBody>
          <a:bodyPr/>
          <a:lstStyle/>
          <a:p>
            <a:r>
              <a:rPr lang="en-US"/>
              <a:t>2025-04-04</a:t>
            </a:r>
            <a:endParaRPr lang="en-US" dirty="0"/>
          </a:p>
        </p:txBody>
      </p:sp>
      <p:sp>
        <p:nvSpPr>
          <p:cNvPr id="5" name="Footer Placeholder 4">
            <a:extLst>
              <a:ext uri="{FF2B5EF4-FFF2-40B4-BE49-F238E27FC236}">
                <a16:creationId xmlns:a16="http://schemas.microsoft.com/office/drawing/2014/main" id="{FBE74078-D13D-BC80-A250-A78D674272F4}"/>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6" name="Slide Number Placeholder 5">
            <a:extLst>
              <a:ext uri="{FF2B5EF4-FFF2-40B4-BE49-F238E27FC236}">
                <a16:creationId xmlns:a16="http://schemas.microsoft.com/office/drawing/2014/main" id="{85E1ACC4-2FA9-0885-A43F-2A12EEBAF84E}"/>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pSp>
        <p:nvGrpSpPr>
          <p:cNvPr id="11" name="Group 10">
            <a:extLst>
              <a:ext uri="{FF2B5EF4-FFF2-40B4-BE49-F238E27FC236}">
                <a16:creationId xmlns:a16="http://schemas.microsoft.com/office/drawing/2014/main" id="{3230EE95-56AE-E591-009F-280FAA8C5F04}"/>
              </a:ext>
            </a:extLst>
          </p:cNvPr>
          <p:cNvGrpSpPr/>
          <p:nvPr/>
        </p:nvGrpSpPr>
        <p:grpSpPr>
          <a:xfrm>
            <a:off x="2639616" y="3932791"/>
            <a:ext cx="2816696" cy="914562"/>
            <a:chOff x="3791744" y="4520156"/>
            <a:chExt cx="2816696" cy="914562"/>
          </a:xfrm>
        </p:grpSpPr>
        <p:sp>
          <p:nvSpPr>
            <p:cNvPr id="7" name="Rectangle 6">
              <a:extLst>
                <a:ext uri="{FF2B5EF4-FFF2-40B4-BE49-F238E27FC236}">
                  <a16:creationId xmlns:a16="http://schemas.microsoft.com/office/drawing/2014/main" id="{15D49045-C3A6-8341-0FE8-6622F5B25EED}"/>
                </a:ext>
              </a:extLst>
            </p:cNvPr>
            <p:cNvSpPr/>
            <p:nvPr/>
          </p:nvSpPr>
          <p:spPr>
            <a:xfrm>
              <a:off x="3791744"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52D9AA9-D37B-E8BD-B579-E2F97939D219}"/>
                </a:ext>
              </a:extLst>
            </p:cNvPr>
            <p:cNvSpPr/>
            <p:nvPr/>
          </p:nvSpPr>
          <p:spPr>
            <a:xfrm>
              <a:off x="5015880"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E861064-0B96-993F-ED44-18C493377175}"/>
                </a:ext>
              </a:extLst>
            </p:cNvPr>
            <p:cNvSpPr/>
            <p:nvPr/>
          </p:nvSpPr>
          <p:spPr>
            <a:xfrm>
              <a:off x="5240288"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E4B48DA-4867-24AF-F541-E3FDC0AA0905}"/>
                </a:ext>
              </a:extLst>
            </p:cNvPr>
            <p:cNvSpPr/>
            <p:nvPr/>
          </p:nvSpPr>
          <p:spPr>
            <a:xfrm>
              <a:off x="6464424"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F700DAE5-EB9B-6528-16CB-0C6736B6556D}"/>
                </a:ext>
              </a:extLst>
            </p:cNvPr>
            <p:cNvCxnSpPr>
              <a:stCxn id="7" idx="3"/>
              <a:endCxn id="8" idx="1"/>
            </p:cNvCxnSpPr>
            <p:nvPr/>
          </p:nvCxnSpPr>
          <p:spPr>
            <a:xfrm>
              <a:off x="3935760" y="4833156"/>
              <a:ext cx="10801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D9CE87D-0374-96EA-894F-22770C689CA5}"/>
                </a:ext>
              </a:extLst>
            </p:cNvPr>
            <p:cNvCxnSpPr/>
            <p:nvPr/>
          </p:nvCxnSpPr>
          <p:spPr>
            <a:xfrm>
              <a:off x="5384304" y="4833156"/>
              <a:ext cx="10801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EAA52D2-610B-4230-8C6C-F3E288AB4AC8}"/>
                </a:ext>
              </a:extLst>
            </p:cNvPr>
            <p:cNvSpPr txBox="1"/>
            <p:nvPr/>
          </p:nvSpPr>
          <p:spPr>
            <a:xfrm>
              <a:off x="4401141" y="4592161"/>
              <a:ext cx="153888" cy="276999"/>
            </a:xfrm>
            <a:prstGeom prst="rect">
              <a:avLst/>
            </a:prstGeom>
            <a:noFill/>
          </p:spPr>
          <p:txBody>
            <a:bodyPr wrap="none" lIns="0" tIns="0" rIns="0" bIns="0" rtlCol="0">
              <a:spAutoFit/>
            </a:bodyPr>
            <a:lstStyle/>
            <a:p>
              <a:pPr algn="l"/>
              <a:r>
                <a:rPr lang="fr-CH" dirty="0"/>
                <a:t>A</a:t>
              </a:r>
              <a:endParaRPr lang="en-US" dirty="0"/>
            </a:p>
          </p:txBody>
        </p:sp>
        <p:sp>
          <p:nvSpPr>
            <p:cNvPr id="15" name="TextBox 14">
              <a:extLst>
                <a:ext uri="{FF2B5EF4-FFF2-40B4-BE49-F238E27FC236}">
                  <a16:creationId xmlns:a16="http://schemas.microsoft.com/office/drawing/2014/main" id="{47D2B33B-BF2C-1726-7A8F-B8E579BF8830}"/>
                </a:ext>
              </a:extLst>
            </p:cNvPr>
            <p:cNvSpPr txBox="1"/>
            <p:nvPr/>
          </p:nvSpPr>
          <p:spPr>
            <a:xfrm>
              <a:off x="5847420" y="4592160"/>
              <a:ext cx="153888" cy="276999"/>
            </a:xfrm>
            <a:prstGeom prst="rect">
              <a:avLst/>
            </a:prstGeom>
            <a:noFill/>
          </p:spPr>
          <p:txBody>
            <a:bodyPr wrap="none" lIns="0" tIns="0" rIns="0" bIns="0" rtlCol="0">
              <a:spAutoFit/>
            </a:bodyPr>
            <a:lstStyle/>
            <a:p>
              <a:pPr algn="l"/>
              <a:r>
                <a:rPr lang="fr-CH" dirty="0"/>
                <a:t>B</a:t>
              </a:r>
              <a:endParaRPr lang="en-US" dirty="0"/>
            </a:p>
          </p:txBody>
        </p:sp>
        <p:sp>
          <p:nvSpPr>
            <p:cNvPr id="16" name="Rectangle 15">
              <a:extLst>
                <a:ext uri="{FF2B5EF4-FFF2-40B4-BE49-F238E27FC236}">
                  <a16:creationId xmlns:a16="http://schemas.microsoft.com/office/drawing/2014/main" id="{B95FB9B3-38F4-1F1B-CE6D-DC29A461DD69}"/>
                </a:ext>
              </a:extLst>
            </p:cNvPr>
            <p:cNvSpPr/>
            <p:nvPr/>
          </p:nvSpPr>
          <p:spPr>
            <a:xfrm>
              <a:off x="5159896" y="4520156"/>
              <a:ext cx="80392" cy="601559"/>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0271AD1-9C60-3634-449C-63023103E6B7}"/>
                </a:ext>
              </a:extLst>
            </p:cNvPr>
            <p:cNvSpPr txBox="1"/>
            <p:nvPr/>
          </p:nvSpPr>
          <p:spPr>
            <a:xfrm>
              <a:off x="4610187" y="5157719"/>
              <a:ext cx="1243930" cy="276999"/>
            </a:xfrm>
            <a:prstGeom prst="rect">
              <a:avLst/>
            </a:prstGeom>
            <a:noFill/>
          </p:spPr>
          <p:txBody>
            <a:bodyPr wrap="none" lIns="0" tIns="0" rIns="0" bIns="0" rtlCol="0">
              <a:spAutoFit/>
            </a:bodyPr>
            <a:lstStyle/>
            <a:p>
              <a:pPr algn="l"/>
              <a:r>
                <a:rPr lang="fr-CH" dirty="0">
                  <a:solidFill>
                    <a:schemeClr val="accent3">
                      <a:lumMod val="75000"/>
                    </a:schemeClr>
                  </a:solidFill>
                </a:rPr>
                <a:t>Patch Panel</a:t>
              </a:r>
              <a:endParaRPr lang="en-US" dirty="0">
                <a:solidFill>
                  <a:schemeClr val="accent3">
                    <a:lumMod val="75000"/>
                  </a:schemeClr>
                </a:solidFill>
              </a:endParaRPr>
            </a:p>
          </p:txBody>
        </p:sp>
      </p:grpSp>
    </p:spTree>
    <p:extLst>
      <p:ext uri="{BB962C8B-B14F-4D97-AF65-F5344CB8AC3E}">
        <p14:creationId xmlns:p14="http://schemas.microsoft.com/office/powerpoint/2010/main" val="103466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45FA2B-E2AA-6A01-CF3A-EA6133A3BBB9}"/>
              </a:ext>
            </a:extLst>
          </p:cNvPr>
          <p:cNvSpPr>
            <a:spLocks noGrp="1"/>
          </p:cNvSpPr>
          <p:nvPr>
            <p:ph idx="1"/>
          </p:nvPr>
        </p:nvSpPr>
        <p:spPr>
          <a:xfrm>
            <a:off x="407988" y="887748"/>
            <a:ext cx="11376024" cy="4608512"/>
          </a:xfrm>
        </p:spPr>
        <p:txBody>
          <a:bodyPr/>
          <a:lstStyle/>
          <a:p>
            <a:r>
              <a:rPr lang="en-GB" sz="1800" dirty="0">
                <a:solidFill>
                  <a:schemeClr val="tx1"/>
                </a:solidFill>
              </a:rPr>
              <a:t>Two configurations envisaged:</a:t>
            </a:r>
          </a:p>
          <a:p>
            <a:pPr lvl="2">
              <a:buFont typeface="Wingdings" panose="05000000000000000000" pitchFamily="2" charset="2"/>
              <a:buChar char="Ø"/>
            </a:pPr>
            <a:r>
              <a:rPr lang="en-GB" sz="1400" dirty="0">
                <a:solidFill>
                  <a:schemeClr val="tx1"/>
                </a:solidFill>
              </a:rPr>
              <a:t>Inside panel </a:t>
            </a:r>
            <a:r>
              <a:rPr lang="en-GB" sz="1400" dirty="0">
                <a:solidFill>
                  <a:schemeClr val="tx1"/>
                </a:solidFill>
                <a:sym typeface="Wingdings" panose="05000000000000000000" pitchFamily="2" charset="2"/>
              </a:rPr>
              <a:t> Mainly used for </a:t>
            </a:r>
            <a:r>
              <a:rPr lang="en-GB" sz="1400" dirty="0">
                <a:solidFill>
                  <a:schemeClr val="tx1"/>
                </a:solidFill>
              </a:rPr>
              <a:t>UAs </a:t>
            </a:r>
          </a:p>
          <a:p>
            <a:pPr lvl="3">
              <a:buFont typeface="Wingdings" panose="05000000000000000000" pitchFamily="2" charset="2"/>
              <a:buChar char="§"/>
            </a:pPr>
            <a:r>
              <a:rPr lang="en-GB" sz="1400" dirty="0">
                <a:solidFill>
                  <a:schemeClr val="tx1"/>
                </a:solidFill>
              </a:rPr>
              <a:t>Any types of connector</a:t>
            </a:r>
          </a:p>
          <a:p>
            <a:pPr lvl="2">
              <a:buFont typeface="Wingdings" panose="05000000000000000000" pitchFamily="2" charset="2"/>
              <a:buChar char="Ø"/>
            </a:pPr>
            <a:r>
              <a:rPr lang="en-GB" sz="1400" dirty="0">
                <a:solidFill>
                  <a:schemeClr val="tx1"/>
                </a:solidFill>
              </a:rPr>
              <a:t>Along the wall </a:t>
            </a:r>
            <a:r>
              <a:rPr lang="en-GB" sz="1400" dirty="0">
                <a:solidFill>
                  <a:schemeClr val="tx1"/>
                </a:solidFill>
                <a:sym typeface="Wingdings" panose="05000000000000000000" pitchFamily="2" charset="2"/>
              </a:rPr>
              <a:t></a:t>
            </a:r>
            <a:r>
              <a:rPr lang="en-GB" sz="1400" dirty="0">
                <a:solidFill>
                  <a:schemeClr val="tx1"/>
                </a:solidFill>
              </a:rPr>
              <a:t> Mainly used for ULs</a:t>
            </a:r>
          </a:p>
          <a:p>
            <a:pPr lvl="3">
              <a:buFont typeface="Wingdings" panose="05000000000000000000" pitchFamily="2" charset="2"/>
              <a:buChar char="§"/>
            </a:pPr>
            <a:r>
              <a:rPr lang="en-GB" sz="1400" dirty="0">
                <a:solidFill>
                  <a:schemeClr val="tx1"/>
                </a:solidFill>
              </a:rPr>
              <a:t>Industrial connectors such as </a:t>
            </a:r>
            <a:r>
              <a:rPr lang="en-GB" sz="1400" dirty="0" err="1">
                <a:solidFill>
                  <a:schemeClr val="tx1"/>
                </a:solidFill>
              </a:rPr>
              <a:t>Harting</a:t>
            </a:r>
            <a:r>
              <a:rPr lang="en-GB" sz="1400" dirty="0">
                <a:solidFill>
                  <a:schemeClr val="tx1"/>
                </a:solidFill>
              </a:rPr>
              <a:t> </a:t>
            </a:r>
            <a:br>
              <a:rPr lang="en-GB" sz="1400" dirty="0">
                <a:solidFill>
                  <a:schemeClr val="tx1"/>
                </a:solidFill>
              </a:rPr>
            </a:br>
            <a:r>
              <a:rPr lang="en-GB" sz="1400" dirty="0">
                <a:solidFill>
                  <a:schemeClr val="tx1"/>
                </a:solidFill>
              </a:rPr>
              <a:t>(locking system, water resistant, dust resistant,…)</a:t>
            </a:r>
          </a:p>
          <a:p>
            <a:pPr lvl="3">
              <a:buFont typeface="Wingdings" panose="05000000000000000000" pitchFamily="2" charset="2"/>
              <a:buChar char="§"/>
            </a:pPr>
            <a:r>
              <a:rPr lang="en-GB" sz="1400" dirty="0">
                <a:solidFill>
                  <a:schemeClr val="tx1"/>
                </a:solidFill>
              </a:rPr>
              <a:t>Joint sealed with resin (but industrial connectors is preferred)</a:t>
            </a:r>
          </a:p>
          <a:p>
            <a:pPr lvl="3">
              <a:buFont typeface="Wingdings" panose="05000000000000000000" pitchFamily="2" charset="2"/>
              <a:buChar char="§"/>
            </a:pPr>
            <a:r>
              <a:rPr lang="en-GB" sz="1400" dirty="0">
                <a:solidFill>
                  <a:schemeClr val="tx1"/>
                </a:solidFill>
              </a:rPr>
              <a:t>“</a:t>
            </a:r>
            <a:r>
              <a:rPr lang="en-GB" sz="1400" dirty="0" err="1">
                <a:solidFill>
                  <a:schemeClr val="tx1"/>
                </a:solidFill>
              </a:rPr>
              <a:t>manchon</a:t>
            </a:r>
            <a:r>
              <a:rPr lang="en-GB" sz="1400" dirty="0">
                <a:solidFill>
                  <a:schemeClr val="tx1"/>
                </a:solidFill>
              </a:rPr>
              <a:t>” for power cable (included CLIQ cables)</a:t>
            </a:r>
          </a:p>
          <a:p>
            <a:pPr marL="342900" lvl="2" indent="-342900">
              <a:lnSpc>
                <a:spcPct val="90000"/>
              </a:lnSpc>
              <a:spcBef>
                <a:spcPts val="1800"/>
              </a:spcBef>
              <a:spcAft>
                <a:spcPts val="400"/>
              </a:spcAft>
            </a:pPr>
            <a:r>
              <a:rPr lang="en-GB" b="1" dirty="0">
                <a:solidFill>
                  <a:schemeClr val="tx1"/>
                </a:solidFill>
              </a:rPr>
              <a:t>Patch designed to not alter the signals</a:t>
            </a:r>
          </a:p>
          <a:p>
            <a:pPr lvl="2">
              <a:buFont typeface="Wingdings" panose="05000000000000000000" pitchFamily="2" charset="2"/>
              <a:buChar char="Ø"/>
            </a:pPr>
            <a:r>
              <a:rPr lang="en-GB" sz="1400" dirty="0">
                <a:solidFill>
                  <a:schemeClr val="tx1"/>
                </a:solidFill>
              </a:rPr>
              <a:t>Shielding continuity ensured</a:t>
            </a:r>
          </a:p>
          <a:p>
            <a:pPr lvl="2">
              <a:buFont typeface="Wingdings" panose="05000000000000000000" pitchFamily="2" charset="2"/>
              <a:buChar char="Ø"/>
            </a:pPr>
            <a:r>
              <a:rPr lang="en-GB" sz="1400" dirty="0">
                <a:solidFill>
                  <a:schemeClr val="tx1"/>
                </a:solidFill>
              </a:rPr>
              <a:t>No grounding loop induced by the patch </a:t>
            </a:r>
          </a:p>
          <a:p>
            <a:pPr lvl="2">
              <a:buFont typeface="Wingdings" panose="05000000000000000000" pitchFamily="2" charset="2"/>
              <a:buChar char="Ø"/>
            </a:pPr>
            <a:r>
              <a:rPr lang="en-GB" sz="1400" dirty="0">
                <a:solidFill>
                  <a:schemeClr val="tx1"/>
                </a:solidFill>
              </a:rPr>
              <a:t>…</a:t>
            </a:r>
          </a:p>
          <a:p>
            <a:pPr marL="628650" lvl="2" indent="0">
              <a:buNone/>
            </a:pPr>
            <a:endParaRPr lang="en-GB" sz="1500" dirty="0">
              <a:solidFill>
                <a:schemeClr val="tx1"/>
              </a:solidFill>
            </a:endParaRPr>
          </a:p>
          <a:p>
            <a:pPr lvl="1"/>
            <a:endParaRPr lang="en-GB" sz="1500" dirty="0">
              <a:solidFill>
                <a:schemeClr val="tx1"/>
              </a:solidFill>
            </a:endParaRPr>
          </a:p>
        </p:txBody>
      </p:sp>
      <p:sp>
        <p:nvSpPr>
          <p:cNvPr id="3" name="Date Placeholder 2">
            <a:extLst>
              <a:ext uri="{FF2B5EF4-FFF2-40B4-BE49-F238E27FC236}">
                <a16:creationId xmlns:a16="http://schemas.microsoft.com/office/drawing/2014/main" id="{4E54DDF7-C1F6-C914-F882-754CC6BF98C6}"/>
              </a:ext>
            </a:extLst>
          </p:cNvPr>
          <p:cNvSpPr>
            <a:spLocks noGrp="1"/>
          </p:cNvSpPr>
          <p:nvPr>
            <p:ph type="dt" sz="half" idx="10"/>
          </p:nvPr>
        </p:nvSpPr>
        <p:spPr/>
        <p:txBody>
          <a:bodyPr/>
          <a:lstStyle/>
          <a:p>
            <a:r>
              <a:rPr lang="en-US"/>
              <a:t>2025-04-04</a:t>
            </a:r>
            <a:endParaRPr lang="en-US" dirty="0"/>
          </a:p>
        </p:txBody>
      </p:sp>
      <p:sp>
        <p:nvSpPr>
          <p:cNvPr id="4" name="Footer Placeholder 3">
            <a:extLst>
              <a:ext uri="{FF2B5EF4-FFF2-40B4-BE49-F238E27FC236}">
                <a16:creationId xmlns:a16="http://schemas.microsoft.com/office/drawing/2014/main" id="{41E21AAA-AC55-553D-1B9A-52043705E413}"/>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5" name="Slide Number Placeholder 4">
            <a:extLst>
              <a:ext uri="{FF2B5EF4-FFF2-40B4-BE49-F238E27FC236}">
                <a16:creationId xmlns:a16="http://schemas.microsoft.com/office/drawing/2014/main" id="{163F794C-4B95-FF98-C304-75DB103D6D11}"/>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6" name="Title 5">
            <a:extLst>
              <a:ext uri="{FF2B5EF4-FFF2-40B4-BE49-F238E27FC236}">
                <a16:creationId xmlns:a16="http://schemas.microsoft.com/office/drawing/2014/main" id="{BAC74D7C-FB9B-965E-2C94-60E1B8DE4BF9}"/>
              </a:ext>
            </a:extLst>
          </p:cNvPr>
          <p:cNvSpPr>
            <a:spLocks noGrp="1"/>
          </p:cNvSpPr>
          <p:nvPr>
            <p:ph type="title"/>
          </p:nvPr>
        </p:nvSpPr>
        <p:spPr>
          <a:xfrm>
            <a:off x="344596" y="220365"/>
            <a:ext cx="11376025" cy="505786"/>
          </a:xfrm>
        </p:spPr>
        <p:txBody>
          <a:bodyPr/>
          <a:lstStyle/>
          <a:p>
            <a:r>
              <a:rPr lang="en-GB" dirty="0"/>
              <a:t>Patch Panel Design: Our Conception</a:t>
            </a:r>
            <a:endParaRPr lang="en-US" dirty="0"/>
          </a:p>
        </p:txBody>
      </p:sp>
      <p:grpSp>
        <p:nvGrpSpPr>
          <p:cNvPr id="7" name="Group 6">
            <a:extLst>
              <a:ext uri="{FF2B5EF4-FFF2-40B4-BE49-F238E27FC236}">
                <a16:creationId xmlns:a16="http://schemas.microsoft.com/office/drawing/2014/main" id="{52CA2211-1FE7-9EFD-6B03-9D1161387CDD}"/>
              </a:ext>
            </a:extLst>
          </p:cNvPr>
          <p:cNvGrpSpPr/>
          <p:nvPr/>
        </p:nvGrpSpPr>
        <p:grpSpPr>
          <a:xfrm>
            <a:off x="7215954" y="1002328"/>
            <a:ext cx="2528829" cy="1748359"/>
            <a:chOff x="633947" y="2797877"/>
            <a:chExt cx="3229805" cy="2719354"/>
          </a:xfrm>
        </p:grpSpPr>
        <p:sp>
          <p:nvSpPr>
            <p:cNvPr id="8" name="Rectangle 7">
              <a:extLst>
                <a:ext uri="{FF2B5EF4-FFF2-40B4-BE49-F238E27FC236}">
                  <a16:creationId xmlns:a16="http://schemas.microsoft.com/office/drawing/2014/main" id="{B536EE73-31D4-5A1F-5EF1-074555BB838E}"/>
                </a:ext>
              </a:extLst>
            </p:cNvPr>
            <p:cNvSpPr/>
            <p:nvPr/>
          </p:nvSpPr>
          <p:spPr>
            <a:xfrm>
              <a:off x="1559496" y="3356995"/>
              <a:ext cx="1440160" cy="2160236"/>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E332EA0-7C91-510F-4D26-015FED19473B}"/>
                </a:ext>
              </a:extLst>
            </p:cNvPr>
            <p:cNvSpPr/>
            <p:nvPr/>
          </p:nvSpPr>
          <p:spPr>
            <a:xfrm>
              <a:off x="2078094" y="3583649"/>
              <a:ext cx="139824" cy="495672"/>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5FDB0E31-AA31-1237-657F-E1FEC4F32C2A}"/>
                </a:ext>
              </a:extLst>
            </p:cNvPr>
            <p:cNvCxnSpPr>
              <a:cxnSpLocks/>
            </p:cNvCxnSpPr>
            <p:nvPr/>
          </p:nvCxnSpPr>
          <p:spPr>
            <a:xfrm>
              <a:off x="637934" y="3841624"/>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11" name="Rectangle 10">
              <a:extLst>
                <a:ext uri="{FF2B5EF4-FFF2-40B4-BE49-F238E27FC236}">
                  <a16:creationId xmlns:a16="http://schemas.microsoft.com/office/drawing/2014/main" id="{C5AB95F2-9667-E776-C2CF-81A4B49DB309}"/>
                </a:ext>
              </a:extLst>
            </p:cNvPr>
            <p:cNvSpPr/>
            <p:nvPr/>
          </p:nvSpPr>
          <p:spPr>
            <a:xfrm>
              <a:off x="2283768" y="3583649"/>
              <a:ext cx="139824" cy="495672"/>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54E02DAF-291D-6B53-F72B-7CE1E997C4DC}"/>
                </a:ext>
              </a:extLst>
            </p:cNvPr>
            <p:cNvCxnSpPr>
              <a:cxnSpLocks/>
            </p:cNvCxnSpPr>
            <p:nvPr/>
          </p:nvCxnSpPr>
          <p:spPr>
            <a:xfrm>
              <a:off x="2423592" y="3831485"/>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13" name="Rectangle 12">
              <a:extLst>
                <a:ext uri="{FF2B5EF4-FFF2-40B4-BE49-F238E27FC236}">
                  <a16:creationId xmlns:a16="http://schemas.microsoft.com/office/drawing/2014/main" id="{B2623081-7AF1-1634-E52F-DB40BDA4B7DD}"/>
                </a:ext>
              </a:extLst>
            </p:cNvPr>
            <p:cNvSpPr/>
            <p:nvPr/>
          </p:nvSpPr>
          <p:spPr>
            <a:xfrm>
              <a:off x="2074107" y="4172865"/>
              <a:ext cx="139824" cy="495672"/>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1555C50C-02F5-0768-7666-7420772C2281}"/>
                </a:ext>
              </a:extLst>
            </p:cNvPr>
            <p:cNvCxnSpPr>
              <a:cxnSpLocks/>
            </p:cNvCxnSpPr>
            <p:nvPr/>
          </p:nvCxnSpPr>
          <p:spPr>
            <a:xfrm>
              <a:off x="633947" y="4430840"/>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15" name="Rectangle 14">
              <a:extLst>
                <a:ext uri="{FF2B5EF4-FFF2-40B4-BE49-F238E27FC236}">
                  <a16:creationId xmlns:a16="http://schemas.microsoft.com/office/drawing/2014/main" id="{8CFADB25-F07F-748C-8724-D328E7BFCD05}"/>
                </a:ext>
              </a:extLst>
            </p:cNvPr>
            <p:cNvSpPr/>
            <p:nvPr/>
          </p:nvSpPr>
          <p:spPr>
            <a:xfrm>
              <a:off x="2279781" y="4172865"/>
              <a:ext cx="139824" cy="495672"/>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76CCC01A-60C3-C5AF-7D59-C9CC7480F05E}"/>
                </a:ext>
              </a:extLst>
            </p:cNvPr>
            <p:cNvCxnSpPr>
              <a:cxnSpLocks/>
            </p:cNvCxnSpPr>
            <p:nvPr/>
          </p:nvCxnSpPr>
          <p:spPr>
            <a:xfrm>
              <a:off x="2419605" y="4420701"/>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17" name="Rectangle 16">
              <a:extLst>
                <a:ext uri="{FF2B5EF4-FFF2-40B4-BE49-F238E27FC236}">
                  <a16:creationId xmlns:a16="http://schemas.microsoft.com/office/drawing/2014/main" id="{EBEAFA5C-D191-9AC6-278E-6636042B3C70}"/>
                </a:ext>
              </a:extLst>
            </p:cNvPr>
            <p:cNvSpPr/>
            <p:nvPr/>
          </p:nvSpPr>
          <p:spPr>
            <a:xfrm>
              <a:off x="2074107" y="4806137"/>
              <a:ext cx="139824" cy="495672"/>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1C8F5549-7E79-8252-D485-87323719597B}"/>
                </a:ext>
              </a:extLst>
            </p:cNvPr>
            <p:cNvCxnSpPr>
              <a:cxnSpLocks/>
            </p:cNvCxnSpPr>
            <p:nvPr/>
          </p:nvCxnSpPr>
          <p:spPr>
            <a:xfrm>
              <a:off x="633947" y="5064112"/>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19" name="Rectangle 18">
              <a:extLst>
                <a:ext uri="{FF2B5EF4-FFF2-40B4-BE49-F238E27FC236}">
                  <a16:creationId xmlns:a16="http://schemas.microsoft.com/office/drawing/2014/main" id="{603D5B93-A2BD-ED3D-70CD-2C9EC43BFC0A}"/>
                </a:ext>
              </a:extLst>
            </p:cNvPr>
            <p:cNvSpPr/>
            <p:nvPr/>
          </p:nvSpPr>
          <p:spPr>
            <a:xfrm>
              <a:off x="2279781" y="4806137"/>
              <a:ext cx="139824" cy="495672"/>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3E5A3FAF-89FC-6FE9-5742-614B91316F54}"/>
                </a:ext>
              </a:extLst>
            </p:cNvPr>
            <p:cNvCxnSpPr>
              <a:cxnSpLocks/>
            </p:cNvCxnSpPr>
            <p:nvPr/>
          </p:nvCxnSpPr>
          <p:spPr>
            <a:xfrm>
              <a:off x="2419605" y="5053973"/>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21" name="TextBox 20">
              <a:extLst>
                <a:ext uri="{FF2B5EF4-FFF2-40B4-BE49-F238E27FC236}">
                  <a16:creationId xmlns:a16="http://schemas.microsoft.com/office/drawing/2014/main" id="{C2C9FEC3-088C-7D57-BCFC-8B0A6E62173C}"/>
                </a:ext>
              </a:extLst>
            </p:cNvPr>
            <p:cNvSpPr txBox="1"/>
            <p:nvPr/>
          </p:nvSpPr>
          <p:spPr>
            <a:xfrm>
              <a:off x="1294962" y="2797877"/>
              <a:ext cx="2249286" cy="478983"/>
            </a:xfrm>
            <a:prstGeom prst="rect">
              <a:avLst/>
            </a:prstGeom>
            <a:noFill/>
          </p:spPr>
          <p:txBody>
            <a:bodyPr wrap="square" lIns="0" tIns="0" rIns="0" bIns="0" rtlCol="0">
              <a:spAutoFit/>
            </a:bodyPr>
            <a:lstStyle/>
            <a:p>
              <a:pPr algn="l">
                <a:spcBef>
                  <a:spcPts val="600"/>
                </a:spcBef>
              </a:pPr>
              <a:r>
                <a:rPr lang="en-US" sz="1400" dirty="0">
                  <a:solidFill>
                    <a:schemeClr val="tx1">
                      <a:lumMod val="60000"/>
                      <a:lumOff val="40000"/>
                    </a:schemeClr>
                  </a:solidFill>
                </a:rPr>
                <a:t>Inside Panel</a:t>
              </a:r>
              <a:endParaRPr lang="en-GB" sz="1400" dirty="0">
                <a:solidFill>
                  <a:schemeClr val="tx1">
                    <a:lumMod val="60000"/>
                    <a:lumOff val="40000"/>
                  </a:schemeClr>
                </a:solidFill>
              </a:endParaRPr>
            </a:p>
          </p:txBody>
        </p:sp>
      </p:grpSp>
      <p:pic>
        <p:nvPicPr>
          <p:cNvPr id="22" name="Picture 21" descr="A blue cabinet with white and orange wires&#10;&#10;AI-generated content may be incorrect.">
            <a:extLst>
              <a:ext uri="{FF2B5EF4-FFF2-40B4-BE49-F238E27FC236}">
                <a16:creationId xmlns:a16="http://schemas.microsoft.com/office/drawing/2014/main" id="{6D58277E-238A-179E-0C30-AFD53D33E9B7}"/>
              </a:ext>
            </a:extLst>
          </p:cNvPr>
          <p:cNvPicPr>
            <a:picLocks noChangeAspect="1"/>
          </p:cNvPicPr>
          <p:nvPr/>
        </p:nvPicPr>
        <p:blipFill>
          <a:blip r:embed="rId2"/>
          <a:stretch>
            <a:fillRect/>
          </a:stretch>
        </p:blipFill>
        <p:spPr>
          <a:xfrm>
            <a:off x="9960187" y="383356"/>
            <a:ext cx="1608421" cy="2786803"/>
          </a:xfrm>
          <a:prstGeom prst="rect">
            <a:avLst/>
          </a:prstGeom>
        </p:spPr>
      </p:pic>
      <p:grpSp>
        <p:nvGrpSpPr>
          <p:cNvPr id="23" name="Group 22">
            <a:extLst>
              <a:ext uri="{FF2B5EF4-FFF2-40B4-BE49-F238E27FC236}">
                <a16:creationId xmlns:a16="http://schemas.microsoft.com/office/drawing/2014/main" id="{08D571B9-2533-F45E-B0EF-9DECCF8D7D15}"/>
              </a:ext>
            </a:extLst>
          </p:cNvPr>
          <p:cNvGrpSpPr/>
          <p:nvPr/>
        </p:nvGrpSpPr>
        <p:grpSpPr>
          <a:xfrm>
            <a:off x="6996098" y="3471416"/>
            <a:ext cx="1863657" cy="1430068"/>
            <a:chOff x="8410811" y="2519058"/>
            <a:chExt cx="3429290" cy="2851957"/>
          </a:xfrm>
        </p:grpSpPr>
        <p:sp>
          <p:nvSpPr>
            <p:cNvPr id="24" name="Rectangle 23">
              <a:extLst>
                <a:ext uri="{FF2B5EF4-FFF2-40B4-BE49-F238E27FC236}">
                  <a16:creationId xmlns:a16="http://schemas.microsoft.com/office/drawing/2014/main" id="{50C21483-749D-15FE-0F20-5CD233BCA52B}"/>
                </a:ext>
              </a:extLst>
            </p:cNvPr>
            <p:cNvSpPr/>
            <p:nvPr/>
          </p:nvSpPr>
          <p:spPr>
            <a:xfrm>
              <a:off x="11269819" y="3506639"/>
              <a:ext cx="139824" cy="1864376"/>
            </a:xfrm>
            <a:prstGeom prst="rect">
              <a:avLst/>
            </a:prstGeom>
            <a:solidFill>
              <a:schemeClr val="accent3">
                <a:lumMod val="40000"/>
                <a:lumOff val="60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39070DA-087F-EE73-7CD5-34D88C9278FB}"/>
                </a:ext>
              </a:extLst>
            </p:cNvPr>
            <p:cNvSpPr/>
            <p:nvPr/>
          </p:nvSpPr>
          <p:spPr>
            <a:xfrm>
              <a:off x="8885066" y="3437433"/>
              <a:ext cx="139824" cy="1864376"/>
            </a:xfrm>
            <a:prstGeom prst="rect">
              <a:avLst/>
            </a:prstGeom>
            <a:solidFill>
              <a:schemeClr val="accent3">
                <a:lumMod val="40000"/>
                <a:lumOff val="60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D4D7F31-072F-257D-6C34-2B9A62896CF6}"/>
                </a:ext>
              </a:extLst>
            </p:cNvPr>
            <p:cNvSpPr/>
            <p:nvPr/>
          </p:nvSpPr>
          <p:spPr>
            <a:xfrm>
              <a:off x="9854958" y="3583649"/>
              <a:ext cx="139824" cy="495672"/>
            </a:xfrm>
            <a:prstGeom prst="rect">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4397AE66-8D88-582D-3BCC-DD3F4BA0311B}"/>
                </a:ext>
              </a:extLst>
            </p:cNvPr>
            <p:cNvCxnSpPr>
              <a:cxnSpLocks/>
            </p:cNvCxnSpPr>
            <p:nvPr/>
          </p:nvCxnSpPr>
          <p:spPr>
            <a:xfrm>
              <a:off x="8414798" y="3841624"/>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28" name="Rectangle 27">
              <a:extLst>
                <a:ext uri="{FF2B5EF4-FFF2-40B4-BE49-F238E27FC236}">
                  <a16:creationId xmlns:a16="http://schemas.microsoft.com/office/drawing/2014/main" id="{3CBA31A0-A488-5559-7A8F-35F9A25A0DE0}"/>
                </a:ext>
              </a:extLst>
            </p:cNvPr>
            <p:cNvSpPr/>
            <p:nvPr/>
          </p:nvSpPr>
          <p:spPr>
            <a:xfrm>
              <a:off x="10060632" y="3583649"/>
              <a:ext cx="139824" cy="495672"/>
            </a:xfrm>
            <a:prstGeom prst="rect">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a:extLst>
                <a:ext uri="{FF2B5EF4-FFF2-40B4-BE49-F238E27FC236}">
                  <a16:creationId xmlns:a16="http://schemas.microsoft.com/office/drawing/2014/main" id="{E14DE09C-14A3-0B3A-205F-2D3CD76A4EB9}"/>
                </a:ext>
              </a:extLst>
            </p:cNvPr>
            <p:cNvCxnSpPr>
              <a:cxnSpLocks/>
            </p:cNvCxnSpPr>
            <p:nvPr/>
          </p:nvCxnSpPr>
          <p:spPr>
            <a:xfrm>
              <a:off x="10200456" y="3831485"/>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30" name="Rectangle 29">
              <a:extLst>
                <a:ext uri="{FF2B5EF4-FFF2-40B4-BE49-F238E27FC236}">
                  <a16:creationId xmlns:a16="http://schemas.microsoft.com/office/drawing/2014/main" id="{7D14AE82-4383-8E28-A586-B4352C517AC3}"/>
                </a:ext>
              </a:extLst>
            </p:cNvPr>
            <p:cNvSpPr/>
            <p:nvPr/>
          </p:nvSpPr>
          <p:spPr>
            <a:xfrm>
              <a:off x="9850971" y="4172865"/>
              <a:ext cx="139824" cy="495672"/>
            </a:xfrm>
            <a:prstGeom prst="rect">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7FC13BCC-7F5A-2189-1180-F58B1C771329}"/>
                </a:ext>
              </a:extLst>
            </p:cNvPr>
            <p:cNvCxnSpPr>
              <a:cxnSpLocks/>
            </p:cNvCxnSpPr>
            <p:nvPr/>
          </p:nvCxnSpPr>
          <p:spPr>
            <a:xfrm>
              <a:off x="8410811" y="4430840"/>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32" name="Rectangle 31">
              <a:extLst>
                <a:ext uri="{FF2B5EF4-FFF2-40B4-BE49-F238E27FC236}">
                  <a16:creationId xmlns:a16="http://schemas.microsoft.com/office/drawing/2014/main" id="{81CCF517-CF4F-72C9-3D9F-DA4B57FDEB03}"/>
                </a:ext>
              </a:extLst>
            </p:cNvPr>
            <p:cNvSpPr/>
            <p:nvPr/>
          </p:nvSpPr>
          <p:spPr>
            <a:xfrm>
              <a:off x="10056645" y="4172865"/>
              <a:ext cx="139824" cy="495672"/>
            </a:xfrm>
            <a:prstGeom prst="rect">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25C3EE91-1382-8448-7729-B0A2A85B37D5}"/>
                </a:ext>
              </a:extLst>
            </p:cNvPr>
            <p:cNvCxnSpPr>
              <a:cxnSpLocks/>
            </p:cNvCxnSpPr>
            <p:nvPr/>
          </p:nvCxnSpPr>
          <p:spPr>
            <a:xfrm>
              <a:off x="10196470" y="4420702"/>
              <a:ext cx="1440159"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34" name="Rectangle 33">
              <a:extLst>
                <a:ext uri="{FF2B5EF4-FFF2-40B4-BE49-F238E27FC236}">
                  <a16:creationId xmlns:a16="http://schemas.microsoft.com/office/drawing/2014/main" id="{EC65EB50-3538-86A6-BCA9-9D28CB1111EA}"/>
                </a:ext>
              </a:extLst>
            </p:cNvPr>
            <p:cNvSpPr/>
            <p:nvPr/>
          </p:nvSpPr>
          <p:spPr>
            <a:xfrm>
              <a:off x="9850971" y="4806137"/>
              <a:ext cx="139824" cy="495672"/>
            </a:xfrm>
            <a:prstGeom prst="rect">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a:extLst>
                <a:ext uri="{FF2B5EF4-FFF2-40B4-BE49-F238E27FC236}">
                  <a16:creationId xmlns:a16="http://schemas.microsoft.com/office/drawing/2014/main" id="{D1745CEC-3A3D-8166-8BE1-2ED14062AF0A}"/>
                </a:ext>
              </a:extLst>
            </p:cNvPr>
            <p:cNvCxnSpPr>
              <a:cxnSpLocks/>
            </p:cNvCxnSpPr>
            <p:nvPr/>
          </p:nvCxnSpPr>
          <p:spPr>
            <a:xfrm>
              <a:off x="8410811" y="5064112"/>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36" name="Rectangle 35">
              <a:extLst>
                <a:ext uri="{FF2B5EF4-FFF2-40B4-BE49-F238E27FC236}">
                  <a16:creationId xmlns:a16="http://schemas.microsoft.com/office/drawing/2014/main" id="{6C73F2D4-5C7D-157B-6541-E4F08B8143E7}"/>
                </a:ext>
              </a:extLst>
            </p:cNvPr>
            <p:cNvSpPr/>
            <p:nvPr/>
          </p:nvSpPr>
          <p:spPr>
            <a:xfrm>
              <a:off x="10056645" y="4806137"/>
              <a:ext cx="139824" cy="495672"/>
            </a:xfrm>
            <a:prstGeom prst="rect">
              <a:avLst/>
            </a:prstGeom>
            <a:noFill/>
            <a:ln w="28575">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a:extLst>
                <a:ext uri="{FF2B5EF4-FFF2-40B4-BE49-F238E27FC236}">
                  <a16:creationId xmlns:a16="http://schemas.microsoft.com/office/drawing/2014/main" id="{A278D0CA-7D22-DE33-D2FF-46844E4C6A3E}"/>
                </a:ext>
              </a:extLst>
            </p:cNvPr>
            <p:cNvCxnSpPr>
              <a:cxnSpLocks/>
            </p:cNvCxnSpPr>
            <p:nvPr/>
          </p:nvCxnSpPr>
          <p:spPr>
            <a:xfrm>
              <a:off x="10196469" y="5053973"/>
              <a:ext cx="1440160" cy="0"/>
            </a:xfrm>
            <a:prstGeom prst="line">
              <a:avLst/>
            </a:prstGeom>
            <a:ln w="12700">
              <a:solidFill>
                <a:srgbClr val="303030"/>
              </a:solidFill>
            </a:ln>
          </p:spPr>
          <p:style>
            <a:lnRef idx="1">
              <a:schemeClr val="accent6"/>
            </a:lnRef>
            <a:fillRef idx="0">
              <a:schemeClr val="accent6"/>
            </a:fillRef>
            <a:effectRef idx="0">
              <a:schemeClr val="accent6"/>
            </a:effectRef>
            <a:fontRef idx="minor">
              <a:schemeClr val="tx1"/>
            </a:fontRef>
          </p:style>
        </p:cxnSp>
        <p:sp>
          <p:nvSpPr>
            <p:cNvPr id="38" name="TextBox 37">
              <a:extLst>
                <a:ext uri="{FF2B5EF4-FFF2-40B4-BE49-F238E27FC236}">
                  <a16:creationId xmlns:a16="http://schemas.microsoft.com/office/drawing/2014/main" id="{14D2FFEF-4764-F050-70FA-DB24BE023A4E}"/>
                </a:ext>
              </a:extLst>
            </p:cNvPr>
            <p:cNvSpPr txBox="1"/>
            <p:nvPr/>
          </p:nvSpPr>
          <p:spPr>
            <a:xfrm>
              <a:off x="8552838" y="2519058"/>
              <a:ext cx="3287263" cy="670538"/>
            </a:xfrm>
            <a:prstGeom prst="rect">
              <a:avLst/>
            </a:prstGeom>
            <a:noFill/>
          </p:spPr>
          <p:txBody>
            <a:bodyPr wrap="square" lIns="0" tIns="0" rIns="0" bIns="0" rtlCol="0">
              <a:spAutoFit/>
            </a:bodyPr>
            <a:lstStyle/>
            <a:p>
              <a:pPr algn="l">
                <a:spcBef>
                  <a:spcPts val="600"/>
                </a:spcBef>
              </a:pPr>
              <a:r>
                <a:rPr lang="en-US" sz="1400" dirty="0">
                  <a:solidFill>
                    <a:schemeClr val="accent3">
                      <a:lumMod val="60000"/>
                      <a:lumOff val="40000"/>
                    </a:schemeClr>
                  </a:solidFill>
                </a:rPr>
                <a:t>Wall fixation</a:t>
              </a:r>
              <a:endParaRPr lang="en-GB" sz="1400" dirty="0">
                <a:solidFill>
                  <a:schemeClr val="accent3">
                    <a:lumMod val="60000"/>
                    <a:lumOff val="40000"/>
                  </a:schemeClr>
                </a:solidFill>
              </a:endParaRPr>
            </a:p>
          </p:txBody>
        </p:sp>
      </p:grpSp>
      <p:pic>
        <p:nvPicPr>
          <p:cNvPr id="39" name="Picture 38" descr="Several wires and wires on a wall&#10;&#10;AI-generated content may be incorrect.">
            <a:extLst>
              <a:ext uri="{FF2B5EF4-FFF2-40B4-BE49-F238E27FC236}">
                <a16:creationId xmlns:a16="http://schemas.microsoft.com/office/drawing/2014/main" id="{6F0412F0-84BC-3DF6-527B-BBF95183E4C5}"/>
              </a:ext>
            </a:extLst>
          </p:cNvPr>
          <p:cNvPicPr>
            <a:picLocks noChangeAspect="1"/>
          </p:cNvPicPr>
          <p:nvPr/>
        </p:nvPicPr>
        <p:blipFill>
          <a:blip r:embed="rId3"/>
          <a:srcRect l="16391" t="5997" b="2571"/>
          <a:stretch/>
        </p:blipFill>
        <p:spPr>
          <a:xfrm rot="5400000">
            <a:off x="9321966" y="3666539"/>
            <a:ext cx="2553740" cy="2315866"/>
          </a:xfrm>
          <a:prstGeom prst="rect">
            <a:avLst/>
          </a:prstGeom>
        </p:spPr>
      </p:pic>
      <p:pic>
        <p:nvPicPr>
          <p:cNvPr id="61" name="Picture 60" descr="A hand holding a bag of green liquid&#10;&#10;AI-generated content may be incorrect.">
            <a:extLst>
              <a:ext uri="{FF2B5EF4-FFF2-40B4-BE49-F238E27FC236}">
                <a16:creationId xmlns:a16="http://schemas.microsoft.com/office/drawing/2014/main" id="{FD21A03A-8BDE-EFB6-083C-1D10902735C9}"/>
              </a:ext>
            </a:extLst>
          </p:cNvPr>
          <p:cNvPicPr>
            <a:picLocks noChangeAspect="1"/>
          </p:cNvPicPr>
          <p:nvPr/>
        </p:nvPicPr>
        <p:blipFill>
          <a:blip r:embed="rId4"/>
          <a:srcRect t="3397"/>
          <a:stretch/>
        </p:blipFill>
        <p:spPr>
          <a:xfrm>
            <a:off x="3612459" y="4573558"/>
            <a:ext cx="2210968" cy="1411890"/>
          </a:xfrm>
          <a:prstGeom prst="rect">
            <a:avLst/>
          </a:prstGeom>
        </p:spPr>
      </p:pic>
      <p:pic>
        <p:nvPicPr>
          <p:cNvPr id="58" name="Picture 57" descr="A transparent case with wires inside&#10;&#10;AI-generated content may be incorrect.">
            <a:extLst>
              <a:ext uri="{FF2B5EF4-FFF2-40B4-BE49-F238E27FC236}">
                <a16:creationId xmlns:a16="http://schemas.microsoft.com/office/drawing/2014/main" id="{DBF31E4D-E914-4B60-68BF-887A3288BB4E}"/>
              </a:ext>
            </a:extLst>
          </p:cNvPr>
          <p:cNvPicPr>
            <a:picLocks noChangeAspect="1"/>
          </p:cNvPicPr>
          <p:nvPr/>
        </p:nvPicPr>
        <p:blipFill>
          <a:blip r:embed="rId5"/>
          <a:stretch>
            <a:fillRect/>
          </a:stretch>
        </p:blipFill>
        <p:spPr>
          <a:xfrm>
            <a:off x="1127448" y="5053213"/>
            <a:ext cx="2207616" cy="608510"/>
          </a:xfrm>
          <a:prstGeom prst="rect">
            <a:avLst/>
          </a:prstGeom>
        </p:spPr>
      </p:pic>
      <p:pic>
        <p:nvPicPr>
          <p:cNvPr id="63" name="Picture 62" descr="A close-up of a metal cylinder&#10;&#10;AI-generated content may be incorrect.">
            <a:extLst>
              <a:ext uri="{FF2B5EF4-FFF2-40B4-BE49-F238E27FC236}">
                <a16:creationId xmlns:a16="http://schemas.microsoft.com/office/drawing/2014/main" id="{2B74B3BE-872E-B18D-ACC9-91616E343AA6}"/>
              </a:ext>
            </a:extLst>
          </p:cNvPr>
          <p:cNvPicPr>
            <a:picLocks noChangeAspect="1"/>
          </p:cNvPicPr>
          <p:nvPr/>
        </p:nvPicPr>
        <p:blipFill>
          <a:blip r:embed="rId6"/>
          <a:stretch>
            <a:fillRect/>
          </a:stretch>
        </p:blipFill>
        <p:spPr>
          <a:xfrm>
            <a:off x="6661767" y="4969400"/>
            <a:ext cx="1767209" cy="1173932"/>
          </a:xfrm>
          <a:prstGeom prst="rect">
            <a:avLst/>
          </a:prstGeom>
        </p:spPr>
      </p:pic>
    </p:spTree>
    <p:extLst>
      <p:ext uri="{BB962C8B-B14F-4D97-AF65-F5344CB8AC3E}">
        <p14:creationId xmlns:p14="http://schemas.microsoft.com/office/powerpoint/2010/main" val="872288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B63347-7786-4884-4C57-1788ACAF030D}"/>
              </a:ext>
            </a:extLst>
          </p:cNvPr>
          <p:cNvSpPr>
            <a:spLocks noGrp="1"/>
          </p:cNvSpPr>
          <p:nvPr>
            <p:ph type="title"/>
          </p:nvPr>
        </p:nvSpPr>
        <p:spPr>
          <a:xfrm>
            <a:off x="407988" y="373593"/>
            <a:ext cx="11376025" cy="607135"/>
          </a:xfrm>
        </p:spPr>
        <p:txBody>
          <a:bodyPr/>
          <a:lstStyle/>
          <a:p>
            <a:r>
              <a:rPr lang="en-GB" dirty="0"/>
              <a:t>Roadmap</a:t>
            </a:r>
          </a:p>
        </p:txBody>
      </p:sp>
      <p:sp>
        <p:nvSpPr>
          <p:cNvPr id="4" name="Date Placeholder 3">
            <a:extLst>
              <a:ext uri="{FF2B5EF4-FFF2-40B4-BE49-F238E27FC236}">
                <a16:creationId xmlns:a16="http://schemas.microsoft.com/office/drawing/2014/main" id="{C8DD3930-2257-B775-88FF-37BF24C76785}"/>
              </a:ext>
            </a:extLst>
          </p:cNvPr>
          <p:cNvSpPr>
            <a:spLocks noGrp="1"/>
          </p:cNvSpPr>
          <p:nvPr>
            <p:ph type="dt" sz="half" idx="10"/>
          </p:nvPr>
        </p:nvSpPr>
        <p:spPr/>
        <p:txBody>
          <a:bodyPr/>
          <a:lstStyle/>
          <a:p>
            <a:r>
              <a:rPr lang="en-US"/>
              <a:t>2025-04-04</a:t>
            </a:r>
            <a:endParaRPr lang="en-US" dirty="0"/>
          </a:p>
        </p:txBody>
      </p:sp>
      <p:sp>
        <p:nvSpPr>
          <p:cNvPr id="5" name="Footer Placeholder 4">
            <a:extLst>
              <a:ext uri="{FF2B5EF4-FFF2-40B4-BE49-F238E27FC236}">
                <a16:creationId xmlns:a16="http://schemas.microsoft.com/office/drawing/2014/main" id="{91A8CD0D-FCA2-E463-A09D-55888D9A5DB3}"/>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6" name="Slide Number Placeholder 5">
            <a:extLst>
              <a:ext uri="{FF2B5EF4-FFF2-40B4-BE49-F238E27FC236}">
                <a16:creationId xmlns:a16="http://schemas.microsoft.com/office/drawing/2014/main" id="{F28705DF-E5DD-24D6-B5C0-F5AA629A3D9F}"/>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2" name="Content Placeholder 1">
            <a:extLst>
              <a:ext uri="{FF2B5EF4-FFF2-40B4-BE49-F238E27FC236}">
                <a16:creationId xmlns:a16="http://schemas.microsoft.com/office/drawing/2014/main" id="{A4475175-99F4-B97F-A1E7-3C3540000BEE}"/>
              </a:ext>
            </a:extLst>
          </p:cNvPr>
          <p:cNvSpPr>
            <a:spLocks noGrp="1"/>
          </p:cNvSpPr>
          <p:nvPr>
            <p:ph idx="1"/>
          </p:nvPr>
        </p:nvSpPr>
        <p:spPr>
          <a:xfrm>
            <a:off x="349300" y="1268760"/>
            <a:ext cx="11376024" cy="4958450"/>
          </a:xfrm>
        </p:spPr>
        <p:txBody>
          <a:bodyPr/>
          <a:lstStyle/>
          <a:p>
            <a:pPr marL="285750" indent="-285750">
              <a:spcBef>
                <a:spcPts val="600"/>
              </a:spcBef>
              <a:buFont typeface="Arial" panose="020B0604020202020204" pitchFamily="34" charset="0"/>
              <a:buChar char="•"/>
            </a:pPr>
            <a:r>
              <a:rPr lang="en-US" sz="1800" dirty="0">
                <a:solidFill>
                  <a:srgbClr val="FF0000"/>
                </a:solidFill>
              </a:rPr>
              <a:t>11 April</a:t>
            </a:r>
            <a:r>
              <a:rPr lang="en-US" sz="1800" dirty="0">
                <a:solidFill>
                  <a:schemeClr val="tx1"/>
                </a:solidFill>
              </a:rPr>
              <a:t>: 		Confirmation received form Groups on patchable cables list</a:t>
            </a:r>
            <a:r>
              <a:rPr lang="en-US" sz="1800" dirty="0">
                <a:solidFill>
                  <a:schemeClr val="tx1"/>
                </a:solidFill>
                <a:sym typeface="Wingdings" panose="05000000000000000000" pitchFamily="2" charset="2"/>
              </a:rPr>
              <a:t> </a:t>
            </a:r>
            <a:endParaRPr lang="en-US" sz="1800" dirty="0">
              <a:solidFill>
                <a:schemeClr val="tx1"/>
              </a:solidFill>
            </a:endParaRPr>
          </a:p>
          <a:p>
            <a:pPr marL="285750" indent="-285750">
              <a:spcBef>
                <a:spcPts val="600"/>
              </a:spcBef>
              <a:buFont typeface="Arial" panose="020B0604020202020204" pitchFamily="34" charset="0"/>
              <a:buChar char="•"/>
            </a:pPr>
            <a:r>
              <a:rPr lang="en-US" sz="1800" dirty="0">
                <a:solidFill>
                  <a:schemeClr val="tx1"/>
                </a:solidFill>
              </a:rPr>
              <a:t>11 April - 30 May: 	EN-EL Feasibility Study</a:t>
            </a:r>
          </a:p>
          <a:p>
            <a:pPr marL="285750" indent="-285750">
              <a:spcBef>
                <a:spcPts val="600"/>
              </a:spcBef>
              <a:buFont typeface="Arial" panose="020B0604020202020204" pitchFamily="34" charset="0"/>
              <a:buChar char="•"/>
            </a:pPr>
            <a:r>
              <a:rPr lang="en-US" sz="1800" dirty="0">
                <a:solidFill>
                  <a:schemeClr val="tx1"/>
                </a:solidFill>
              </a:rPr>
              <a:t>30 May - 15 June:  	Approval by the Groups  of the </a:t>
            </a:r>
            <a:r>
              <a:rPr lang="en-US" sz="1800" dirty="0">
                <a:solidFill>
                  <a:schemeClr val="tx1">
                    <a:lumMod val="60000"/>
                    <a:lumOff val="40000"/>
                  </a:schemeClr>
                </a:solidFill>
              </a:rPr>
              <a:t>preliminary</a:t>
            </a:r>
            <a:r>
              <a:rPr lang="en-US" sz="1800" dirty="0">
                <a:solidFill>
                  <a:schemeClr val="tx1"/>
                </a:solidFill>
              </a:rPr>
              <a:t> design proposal </a:t>
            </a:r>
          </a:p>
          <a:p>
            <a:pPr marL="285750" indent="-285750">
              <a:spcBef>
                <a:spcPts val="600"/>
              </a:spcBef>
              <a:buFont typeface="Arial" panose="020B0604020202020204" pitchFamily="34" charset="0"/>
              <a:buChar char="•"/>
            </a:pPr>
            <a:r>
              <a:rPr lang="en-US" sz="1800" dirty="0">
                <a:solidFill>
                  <a:schemeClr val="tx1"/>
                </a:solidFill>
              </a:rPr>
              <a:t>15 Aug. - </a:t>
            </a:r>
            <a:r>
              <a:rPr lang="en-US" sz="1800" dirty="0">
                <a:solidFill>
                  <a:srgbClr val="FF0000"/>
                </a:solidFill>
              </a:rPr>
              <a:t>30 Aug</a:t>
            </a:r>
            <a:r>
              <a:rPr lang="en-US" sz="1800" dirty="0">
                <a:solidFill>
                  <a:schemeClr val="tx1"/>
                </a:solidFill>
              </a:rPr>
              <a:t>.:  	</a:t>
            </a:r>
            <a:r>
              <a:rPr lang="en-GB" sz="1800" dirty="0">
                <a:solidFill>
                  <a:schemeClr val="tx1"/>
                </a:solidFill>
              </a:rPr>
              <a:t>Approval by the groups of the final design proposal is necessary so that work 			can begin in January 2026</a:t>
            </a:r>
          </a:p>
          <a:p>
            <a:pPr marL="285750" indent="-285750">
              <a:spcBef>
                <a:spcPts val="600"/>
              </a:spcBef>
              <a:buFont typeface="Arial" panose="020B0604020202020204" pitchFamily="34" charset="0"/>
              <a:buChar char="•"/>
            </a:pPr>
            <a:r>
              <a:rPr lang="en-US" sz="1800" dirty="0">
                <a:solidFill>
                  <a:schemeClr val="tx1"/>
                </a:solidFill>
              </a:rPr>
              <a:t>Jan 2026: 		Patch installation</a:t>
            </a:r>
          </a:p>
          <a:p>
            <a:pPr>
              <a:spcBef>
                <a:spcPts val="600"/>
              </a:spcBef>
            </a:pPr>
            <a:endParaRPr lang="en-GB" sz="1800" dirty="0">
              <a:solidFill>
                <a:schemeClr val="tx1"/>
              </a:solidFill>
            </a:endParaRPr>
          </a:p>
        </p:txBody>
      </p:sp>
    </p:spTree>
    <p:extLst>
      <p:ext uri="{BB962C8B-B14F-4D97-AF65-F5344CB8AC3E}">
        <p14:creationId xmlns:p14="http://schemas.microsoft.com/office/powerpoint/2010/main" val="2433872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B63347-7786-4884-4C57-1788ACAF030D}"/>
              </a:ext>
            </a:extLst>
          </p:cNvPr>
          <p:cNvSpPr>
            <a:spLocks noGrp="1"/>
          </p:cNvSpPr>
          <p:nvPr>
            <p:ph type="title"/>
          </p:nvPr>
        </p:nvSpPr>
        <p:spPr>
          <a:xfrm>
            <a:off x="407987" y="232490"/>
            <a:ext cx="11376025" cy="607135"/>
          </a:xfrm>
        </p:spPr>
        <p:txBody>
          <a:bodyPr/>
          <a:lstStyle/>
          <a:p>
            <a:r>
              <a:rPr lang="en-GB" dirty="0"/>
              <a:t>Conclusion</a:t>
            </a:r>
          </a:p>
        </p:txBody>
      </p:sp>
      <p:sp>
        <p:nvSpPr>
          <p:cNvPr id="4" name="Date Placeholder 3">
            <a:extLst>
              <a:ext uri="{FF2B5EF4-FFF2-40B4-BE49-F238E27FC236}">
                <a16:creationId xmlns:a16="http://schemas.microsoft.com/office/drawing/2014/main" id="{C8DD3930-2257-B775-88FF-37BF24C76785}"/>
              </a:ext>
            </a:extLst>
          </p:cNvPr>
          <p:cNvSpPr>
            <a:spLocks noGrp="1"/>
          </p:cNvSpPr>
          <p:nvPr>
            <p:ph type="dt" sz="half" idx="10"/>
          </p:nvPr>
        </p:nvSpPr>
        <p:spPr/>
        <p:txBody>
          <a:bodyPr/>
          <a:lstStyle/>
          <a:p>
            <a:r>
              <a:rPr lang="en-US"/>
              <a:t>2025-04-04</a:t>
            </a:r>
            <a:endParaRPr lang="en-US" dirty="0"/>
          </a:p>
        </p:txBody>
      </p:sp>
      <p:sp>
        <p:nvSpPr>
          <p:cNvPr id="5" name="Footer Placeholder 4">
            <a:extLst>
              <a:ext uri="{FF2B5EF4-FFF2-40B4-BE49-F238E27FC236}">
                <a16:creationId xmlns:a16="http://schemas.microsoft.com/office/drawing/2014/main" id="{91A8CD0D-FCA2-E463-A09D-55888D9A5DB3}"/>
              </a:ext>
            </a:extLst>
          </p:cNvPr>
          <p:cNvSpPr>
            <a:spLocks noGrp="1"/>
          </p:cNvSpPr>
          <p:nvPr>
            <p:ph type="ftr" sz="quarter" idx="11"/>
          </p:nvPr>
        </p:nvSpPr>
        <p:spPr/>
        <p:txBody>
          <a:bodyPr/>
          <a:lstStyle/>
          <a:p>
            <a:r>
              <a:rPr lang="en-GB"/>
              <a:t>HL-LHC Signal Cabling - Patch Panels - Introduction and Explanations</a:t>
            </a:r>
            <a:endParaRPr lang="en-US" dirty="0"/>
          </a:p>
        </p:txBody>
      </p:sp>
      <p:sp>
        <p:nvSpPr>
          <p:cNvPr id="6" name="Slide Number Placeholder 5">
            <a:extLst>
              <a:ext uri="{FF2B5EF4-FFF2-40B4-BE49-F238E27FC236}">
                <a16:creationId xmlns:a16="http://schemas.microsoft.com/office/drawing/2014/main" id="{F28705DF-E5DD-24D6-B5C0-F5AA629A3D9F}"/>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2" name="Content Placeholder 1">
            <a:extLst>
              <a:ext uri="{FF2B5EF4-FFF2-40B4-BE49-F238E27FC236}">
                <a16:creationId xmlns:a16="http://schemas.microsoft.com/office/drawing/2014/main" id="{A4475175-99F4-B97F-A1E7-3C3540000BEE}"/>
              </a:ext>
            </a:extLst>
          </p:cNvPr>
          <p:cNvSpPr>
            <a:spLocks noGrp="1"/>
          </p:cNvSpPr>
          <p:nvPr>
            <p:ph idx="1"/>
          </p:nvPr>
        </p:nvSpPr>
        <p:spPr>
          <a:xfrm>
            <a:off x="412776" y="980728"/>
            <a:ext cx="11376024" cy="4958450"/>
          </a:xfrm>
        </p:spPr>
        <p:txBody>
          <a:bodyPr/>
          <a:lstStyle/>
          <a:p>
            <a:pPr marL="285750" indent="-285750">
              <a:spcBef>
                <a:spcPts val="600"/>
              </a:spcBef>
              <a:buFont typeface="Arial" panose="020B0604020202020204" pitchFamily="34" charset="0"/>
              <a:buChar char="•"/>
            </a:pPr>
            <a:r>
              <a:rPr lang="en-US" sz="1800" dirty="0">
                <a:solidFill>
                  <a:schemeClr val="tx1"/>
                </a:solidFill>
              </a:rPr>
              <a:t>The large use of Patch Panels is mandatory to deliver HL-LHC within the defined LS3 duration</a:t>
            </a:r>
          </a:p>
          <a:p>
            <a:pPr marL="285750" indent="-285750">
              <a:spcBef>
                <a:spcPts val="600"/>
              </a:spcBef>
              <a:buFont typeface="Arial" panose="020B0604020202020204" pitchFamily="34" charset="0"/>
              <a:buChar char="•"/>
            </a:pPr>
            <a:r>
              <a:rPr lang="en-US" sz="1800" dirty="0">
                <a:solidFill>
                  <a:schemeClr val="tx1"/>
                </a:solidFill>
              </a:rPr>
              <a:t>Many Patch panels already used for critical applications</a:t>
            </a:r>
          </a:p>
          <a:p>
            <a:pPr marL="285750" indent="-285750">
              <a:spcBef>
                <a:spcPts val="600"/>
              </a:spcBef>
              <a:buFont typeface="Arial" panose="020B0604020202020204" pitchFamily="34" charset="0"/>
              <a:buChar char="•"/>
            </a:pPr>
            <a:r>
              <a:rPr lang="en-US" sz="1800" dirty="0">
                <a:solidFill>
                  <a:schemeClr val="tx1"/>
                </a:solidFill>
              </a:rPr>
              <a:t>Confirmation from Groups on patchable cables list is expected on </a:t>
            </a:r>
            <a:r>
              <a:rPr lang="en-US" sz="1800" dirty="0">
                <a:solidFill>
                  <a:srgbClr val="FF0000"/>
                </a:solidFill>
              </a:rPr>
              <a:t>11 April</a:t>
            </a:r>
          </a:p>
          <a:p>
            <a:pPr marL="285750" indent="-285750">
              <a:spcBef>
                <a:spcPts val="600"/>
              </a:spcBef>
              <a:buFont typeface="Arial" panose="020B0604020202020204" pitchFamily="34" charset="0"/>
              <a:buChar char="•"/>
            </a:pPr>
            <a:r>
              <a:rPr lang="en-US" sz="1800" dirty="0">
                <a:solidFill>
                  <a:schemeClr val="tx1"/>
                </a:solidFill>
              </a:rPr>
              <a:t>Design</a:t>
            </a:r>
          </a:p>
          <a:p>
            <a:pPr marL="609750" lvl="1" indent="-285750">
              <a:spcBef>
                <a:spcPts val="600"/>
              </a:spcBef>
              <a:buFont typeface="Wingdings" panose="05000000000000000000" pitchFamily="2" charset="2"/>
              <a:buChar char="Ø"/>
            </a:pPr>
            <a:r>
              <a:rPr lang="en-US" sz="1500" dirty="0">
                <a:solidFill>
                  <a:schemeClr val="tx1"/>
                </a:solidFill>
              </a:rPr>
              <a:t>Performed by EN-EL</a:t>
            </a:r>
          </a:p>
          <a:p>
            <a:pPr marL="609750" lvl="1" indent="-285750">
              <a:spcBef>
                <a:spcPts val="600"/>
              </a:spcBef>
              <a:buFont typeface="Wingdings" panose="05000000000000000000" pitchFamily="2" charset="2"/>
              <a:buChar char="Ø"/>
            </a:pPr>
            <a:r>
              <a:rPr lang="en-US" sz="1500" dirty="0">
                <a:solidFill>
                  <a:schemeClr val="tx1"/>
                </a:solidFill>
              </a:rPr>
              <a:t>With support of EMC WG</a:t>
            </a:r>
          </a:p>
          <a:p>
            <a:pPr marL="609750" lvl="1" indent="-285750">
              <a:spcBef>
                <a:spcPts val="600"/>
              </a:spcBef>
              <a:buFont typeface="Wingdings" panose="05000000000000000000" pitchFamily="2" charset="2"/>
              <a:buChar char="Ø"/>
            </a:pPr>
            <a:r>
              <a:rPr lang="en-US" sz="1500" dirty="0">
                <a:solidFill>
                  <a:schemeClr val="tx1"/>
                </a:solidFill>
              </a:rPr>
              <a:t>Considering input from Groups</a:t>
            </a:r>
          </a:p>
          <a:p>
            <a:pPr marL="609750" lvl="1" indent="-285750">
              <a:spcBef>
                <a:spcPts val="600"/>
              </a:spcBef>
              <a:buFont typeface="Wingdings" panose="05000000000000000000" pitchFamily="2" charset="2"/>
              <a:buChar char="Ø"/>
            </a:pPr>
            <a:r>
              <a:rPr lang="en-US" sz="1500" dirty="0">
                <a:solidFill>
                  <a:schemeClr val="tx1"/>
                </a:solidFill>
              </a:rPr>
              <a:t>Approved by the Groups</a:t>
            </a:r>
          </a:p>
          <a:p>
            <a:pPr marL="933750" lvl="2" indent="-285750">
              <a:spcBef>
                <a:spcPts val="600"/>
              </a:spcBef>
              <a:buFont typeface="Wingdings" panose="05000000000000000000" pitchFamily="2" charset="2"/>
              <a:buChar char="Ø"/>
            </a:pPr>
            <a:r>
              <a:rPr lang="en-US" sz="1400" dirty="0">
                <a:solidFill>
                  <a:schemeClr val="tx1"/>
                </a:solidFill>
              </a:rPr>
              <a:t>Preliminary design approval: Beginning of June</a:t>
            </a:r>
          </a:p>
          <a:p>
            <a:pPr marL="933750" lvl="2" indent="-285750">
              <a:spcBef>
                <a:spcPts val="600"/>
              </a:spcBef>
              <a:buFont typeface="Wingdings" panose="05000000000000000000" pitchFamily="2" charset="2"/>
              <a:buChar char="Ø"/>
            </a:pPr>
            <a:r>
              <a:rPr lang="en-US" sz="1400" dirty="0">
                <a:solidFill>
                  <a:schemeClr val="tx1"/>
                </a:solidFill>
              </a:rPr>
              <a:t>Final design approval: End of August</a:t>
            </a:r>
          </a:p>
          <a:p>
            <a:pPr lvl="2" indent="0">
              <a:spcBef>
                <a:spcPts val="600"/>
              </a:spcBef>
              <a:buNone/>
            </a:pPr>
            <a:endParaRPr lang="en-US" sz="1400" dirty="0">
              <a:solidFill>
                <a:schemeClr val="tx1"/>
              </a:solidFill>
            </a:endParaRPr>
          </a:p>
          <a:p>
            <a:pPr marL="285750" indent="-285750">
              <a:spcBef>
                <a:spcPts val="600"/>
              </a:spcBef>
              <a:buFont typeface="Arial" panose="020B0604020202020204" pitchFamily="34" charset="0"/>
              <a:buChar char="•"/>
            </a:pPr>
            <a:r>
              <a:rPr lang="en-GB" sz="1800" dirty="0">
                <a:solidFill>
                  <a:schemeClr val="tx1"/>
                </a:solidFill>
              </a:rPr>
              <a:t>The time gained must be confirmed to CERN management by 15/05</a:t>
            </a:r>
            <a:endParaRPr lang="en-US" sz="1800" dirty="0">
              <a:solidFill>
                <a:schemeClr val="tx1"/>
              </a:solidFill>
            </a:endParaRPr>
          </a:p>
          <a:p>
            <a:pPr marL="609750" lvl="1" indent="-285750">
              <a:spcBef>
                <a:spcPts val="600"/>
              </a:spcBef>
              <a:buFont typeface="Wingdings" panose="05000000000000000000" pitchFamily="2" charset="2"/>
              <a:buChar char="Ø"/>
            </a:pPr>
            <a:endParaRPr lang="en-US" sz="1500" dirty="0">
              <a:solidFill>
                <a:schemeClr val="tx1"/>
              </a:solidFill>
            </a:endParaRPr>
          </a:p>
          <a:p>
            <a:pPr marL="609750" lvl="1" indent="-285750">
              <a:spcBef>
                <a:spcPts val="600"/>
              </a:spcBef>
              <a:buFont typeface="Wingdings" panose="05000000000000000000" pitchFamily="2" charset="2"/>
              <a:buChar char="Ø"/>
            </a:pPr>
            <a:endParaRPr lang="en-US" sz="1500" dirty="0">
              <a:solidFill>
                <a:schemeClr val="tx1"/>
              </a:solidFill>
            </a:endParaRPr>
          </a:p>
          <a:p>
            <a:pPr marL="609750" lvl="1" indent="-285750">
              <a:spcBef>
                <a:spcPts val="600"/>
              </a:spcBef>
              <a:buFont typeface="Wingdings" panose="05000000000000000000" pitchFamily="2" charset="2"/>
              <a:buChar char="Ø"/>
            </a:pPr>
            <a:endParaRPr lang="en-US" sz="1800" dirty="0">
              <a:solidFill>
                <a:schemeClr val="tx1"/>
              </a:solidFill>
            </a:endParaRPr>
          </a:p>
        </p:txBody>
      </p:sp>
    </p:spTree>
    <p:extLst>
      <p:ext uri="{BB962C8B-B14F-4D97-AF65-F5344CB8AC3E}">
        <p14:creationId xmlns:p14="http://schemas.microsoft.com/office/powerpoint/2010/main" val="13020038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HL-LHC-Signal_Cabling-Patch_Panel-Study-2024-12-06</Template>
  <TotalTime>2081</TotalTime>
  <Words>732</Words>
  <Application>Microsoft Office PowerPoint</Application>
  <PresentationFormat>Widescreen</PresentationFormat>
  <Paragraphs>93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vt:lpstr>
      <vt:lpstr>Office Theme</vt:lpstr>
      <vt:lpstr>HL-LHC Signal Cabling, Patch Panels  Design</vt:lpstr>
      <vt:lpstr>Why Patch Panels Are Essential</vt:lpstr>
      <vt:lpstr>Strategic Patch Panel Placement</vt:lpstr>
      <vt:lpstr>Our Expertise and Current Achievements at CERN</vt:lpstr>
      <vt:lpstr>Patch Panel Design: Our Strategy</vt:lpstr>
      <vt:lpstr>Patch Panel Design: Our Conception</vt:lpstr>
      <vt:lpstr>Roadmap</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Signal Cabling, Patch Panels, Users</dc:title>
  <dc:creator>Gaël Girardot</dc:creator>
  <cp:lastModifiedBy>Gael Girardot</cp:lastModifiedBy>
  <cp:revision>82</cp:revision>
  <cp:lastPrinted>2020-01-30T13:49:18Z</cp:lastPrinted>
  <dcterms:created xsi:type="dcterms:W3CDTF">2024-12-03T09:45:27Z</dcterms:created>
  <dcterms:modified xsi:type="dcterms:W3CDTF">2025-04-03T15:04:51Z</dcterms:modified>
</cp:coreProperties>
</file>