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414" r:id="rId2"/>
    <p:sldId id="422" r:id="rId3"/>
    <p:sldId id="295" r:id="rId4"/>
    <p:sldId id="421" r:id="rId5"/>
    <p:sldId id="423" r:id="rId6"/>
    <p:sldId id="424" r:id="rId7"/>
    <p:sldId id="296" r:id="rId8"/>
    <p:sldId id="429" r:id="rId9"/>
    <p:sldId id="425" r:id="rId10"/>
    <p:sldId id="430" r:id="rId11"/>
    <p:sldId id="258" r:id="rId12"/>
    <p:sldId id="259" r:id="rId13"/>
    <p:sldId id="257" r:id="rId14"/>
    <p:sldId id="266" r:id="rId15"/>
    <p:sldId id="268" r:id="rId16"/>
    <p:sldId id="269" r:id="rId17"/>
    <p:sldId id="273" r:id="rId18"/>
    <p:sldId id="262" r:id="rId19"/>
    <p:sldId id="270" r:id="rId20"/>
    <p:sldId id="271" r:id="rId21"/>
    <p:sldId id="272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431" r:id="rId32"/>
    <p:sldId id="267" r:id="rId33"/>
    <p:sldId id="284" r:id="rId34"/>
    <p:sldId id="286" r:id="rId35"/>
    <p:sldId id="287" r:id="rId36"/>
    <p:sldId id="288" r:id="rId37"/>
    <p:sldId id="289" r:id="rId38"/>
    <p:sldId id="285" r:id="rId39"/>
    <p:sldId id="432" r:id="rId40"/>
    <p:sldId id="416" r:id="rId41"/>
    <p:sldId id="417" r:id="rId42"/>
    <p:sldId id="420" r:id="rId4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59" d="100"/>
          <a:sy n="59" d="100"/>
        </p:scale>
        <p:origin x="150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FF410-17B9-4873-ADEA-9FE2654943BB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56071-0A78-4530-836B-29833686D6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575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E56071-0A78-4530-836B-29833686D68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1328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601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6368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1789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053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32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5007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97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9894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954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120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138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D645F-F393-451C-90FC-EEAA3BA07C98}" type="datetimeFigureOut">
              <a:rPr lang="it-IT" smtClean="0"/>
              <a:t>12/06/2025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A86C8-CC6C-47E8-9B52-5539BD256E4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445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535828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459997/contributions/6237769/attachments/2976412/5239600/241129_Summary_VELO_U2_cooling.pd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indico.cern.ch/event/1459997/contributions/6237769/attachments/2976412/5239600/241129_Summary_VELO_U2_cooling.pdf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P:101675036:101778315:subDocs" TargetMode="External"/><Relationship Id="rId2" Type="http://schemas.openxmlformats.org/officeDocument/2006/relationships/hyperlink" Target="https://edms.cern.ch/ui/#!master/navigator/document?P:101675036:101704721:subDocs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victor.coco@cern.ch" TargetMode="External"/><Relationship Id="rId4" Type="http://schemas.openxmlformats.org/officeDocument/2006/relationships/hyperlink" Target="mailto:kazu.akiba@nikhef.n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P:101675036:101778315:subDocs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file/3293967/1/UTF-8136127-B-Product3-Wafer-MC-Timepix4-Wide.stp" TargetMode="External"/><Relationship Id="rId3" Type="http://schemas.openxmlformats.org/officeDocument/2006/relationships/image" Target="../media/image18.JPG"/><Relationship Id="rId7" Type="http://schemas.openxmlformats.org/officeDocument/2006/relationships/image" Target="../media/image22.gif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edms.cern.ch/ui/#!master/navigator/document?P:101675036:101704721:subDoc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86958" y="2650289"/>
            <a:ext cx="7970082" cy="1815882"/>
          </a:xfrm>
          <a:prstGeom prst="rect">
            <a:avLst/>
          </a:prstGeom>
          <a:solidFill>
            <a:schemeClr val="accent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b="1" dirty="0">
              <a:latin typeface="Calibri" panose="020F0502020204030204" pitchFamily="34" charset="0"/>
            </a:endParaRPr>
          </a:p>
          <a:p>
            <a:pPr algn="ctr"/>
            <a:r>
              <a:rPr lang="en-US" sz="2000" i="0" dirty="0">
                <a:effectLst/>
                <a:latin typeface="Roboto" panose="02000000000000000000" pitchFamily="2" charset="0"/>
              </a:rPr>
              <a:t>FEA studies of max overhang and possibilities for passive cooling</a:t>
            </a:r>
          </a:p>
          <a:p>
            <a:pPr algn="ctr"/>
            <a:r>
              <a:rPr lang="en-US" sz="2000" dirty="0">
                <a:latin typeface="Roboto" panose="02000000000000000000" pitchFamily="2" charset="0"/>
              </a:rPr>
              <a:t>…</a:t>
            </a:r>
          </a:p>
          <a:p>
            <a:pPr algn="ctr"/>
            <a:r>
              <a:rPr lang="en-US" sz="2400" b="1" dirty="0">
                <a:latin typeface="Roboto" panose="02000000000000000000" pitchFamily="2" charset="0"/>
              </a:rPr>
              <a:t>Possible contributions for the VELO U2 Detector </a:t>
            </a:r>
          </a:p>
          <a:p>
            <a:pPr algn="ctr"/>
            <a:endParaRPr lang="en-US" sz="2400" b="1" dirty="0"/>
          </a:p>
        </p:txBody>
      </p:sp>
      <p:pic>
        <p:nvPicPr>
          <p:cNvPr id="9" name="Picture 7" descr="lhc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4995" y="152372"/>
            <a:ext cx="1522520" cy="1049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Rettangolo 1"/>
          <p:cNvSpPr/>
          <p:nvPr/>
        </p:nvSpPr>
        <p:spPr>
          <a:xfrm>
            <a:off x="3052410" y="152371"/>
            <a:ext cx="3004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12 June 2025</a:t>
            </a:r>
          </a:p>
        </p:txBody>
      </p:sp>
      <p:sp>
        <p:nvSpPr>
          <p:cNvPr id="4" name="Rettangolo 3"/>
          <p:cNvSpPr/>
          <p:nvPr/>
        </p:nvSpPr>
        <p:spPr>
          <a:xfrm>
            <a:off x="2651534" y="4956331"/>
            <a:ext cx="38409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/>
              <a:t>Simone Coelli</a:t>
            </a:r>
          </a:p>
          <a:p>
            <a:pPr algn="ctr"/>
            <a:r>
              <a:rPr lang="it-IT" sz="2000" b="1" dirty="0"/>
              <a:t>INFN Milano</a:t>
            </a:r>
          </a:p>
          <a:p>
            <a:pPr algn="ctr"/>
            <a:r>
              <a:rPr lang="it-IT" sz="2000" b="1" dirty="0"/>
              <a:t>For the Milano group</a:t>
            </a:r>
          </a:p>
        </p:txBody>
      </p:sp>
      <p:pic>
        <p:nvPicPr>
          <p:cNvPr id="7" name="Picture 5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38" y="125527"/>
            <a:ext cx="1522519" cy="14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6"/>
          <p:cNvSpPr txBox="1">
            <a:spLocks noChangeAspect="1" noChangeArrowheads="1"/>
          </p:cNvSpPr>
          <p:nvPr/>
        </p:nvSpPr>
        <p:spPr bwMode="auto">
          <a:xfrm>
            <a:off x="135439" y="1602628"/>
            <a:ext cx="1414687" cy="52610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Aft>
                <a:spcPts val="0"/>
              </a:spcAft>
              <a:defRPr/>
            </a:pPr>
            <a:r>
              <a:rPr lang="it-IT" sz="750" b="1" dirty="0">
                <a:solidFill>
                  <a:srgbClr val="808080"/>
                </a:solidFill>
                <a:latin typeface="Albertus Extra Bold" charset="0"/>
              </a:rPr>
              <a:t>Istituto Nazionale </a:t>
            </a:r>
          </a:p>
          <a:p>
            <a:pPr algn="l">
              <a:spcAft>
                <a:spcPts val="0"/>
              </a:spcAft>
              <a:defRPr/>
            </a:pPr>
            <a:r>
              <a:rPr lang="it-IT" sz="750" b="1" dirty="0">
                <a:solidFill>
                  <a:srgbClr val="808080"/>
                </a:solidFill>
                <a:latin typeface="Albertus Extra Bold" charset="0"/>
              </a:rPr>
              <a:t>di Fisica Nucleare</a:t>
            </a:r>
          </a:p>
          <a:p>
            <a:pPr algn="l">
              <a:spcAft>
                <a:spcPts val="1000"/>
              </a:spcAft>
              <a:defRPr/>
            </a:pPr>
            <a:r>
              <a:rPr lang="it-IT" sz="750" b="1" dirty="0">
                <a:solidFill>
                  <a:srgbClr val="808080"/>
                </a:solidFill>
                <a:latin typeface="Albertus Extra Bold" charset="0"/>
              </a:rPr>
              <a:t>Sezione di Milano</a:t>
            </a:r>
            <a:endParaRPr lang="it-IT" sz="750" dirty="0"/>
          </a:p>
          <a:p>
            <a:pPr algn="l">
              <a:spcAft>
                <a:spcPts val="1000"/>
              </a:spcAft>
              <a:defRPr/>
            </a:pPr>
            <a:endParaRPr lang="it-IT" sz="750" dirty="0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>
          <a:xfrm>
            <a:off x="6457950" y="6367237"/>
            <a:ext cx="2057400" cy="365125"/>
          </a:xfrm>
        </p:spPr>
        <p:txBody>
          <a:bodyPr/>
          <a:lstStyle/>
          <a:p>
            <a:fld id="{2B5F9444-69FA-4CDE-B26F-25051B99A94C}" type="slidenum">
              <a:rPr lang="it-IT" smtClean="0"/>
              <a:t>1</a:t>
            </a:fld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1972390" y="1182957"/>
            <a:ext cx="51992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https://indico.cern.ch/event/1535828/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81F8BF2-E4A9-5385-66DA-1AF445B01B2F}"/>
              </a:ext>
            </a:extLst>
          </p:cNvPr>
          <p:cNvSpPr txBox="1"/>
          <p:nvPr/>
        </p:nvSpPr>
        <p:spPr>
          <a:xfrm>
            <a:off x="2187312" y="659737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750"/>
              </a:spcBef>
            </a:pPr>
            <a:r>
              <a:rPr lang="it-IT" sz="2800" b="1" i="0" dirty="0">
                <a:effectLst/>
                <a:latin typeface="Roboto" panose="02000000000000000000" pitchFamily="2" charset="0"/>
              </a:rPr>
              <a:t>VELO U2 Workshop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5194928-AA13-2CFD-494F-E643D7A90545}"/>
              </a:ext>
            </a:extLst>
          </p:cNvPr>
          <p:cNvSpPr txBox="1"/>
          <p:nvPr/>
        </p:nvSpPr>
        <p:spPr>
          <a:xfrm>
            <a:off x="3052410" y="6325219"/>
            <a:ext cx="3428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Contact: </a:t>
            </a:r>
            <a:r>
              <a:rPr lang="en-US" u="sng" dirty="0"/>
              <a:t>simone.coellimi.infn.it</a:t>
            </a:r>
            <a:endParaRPr lang="it-IT" u="sng" dirty="0"/>
          </a:p>
        </p:txBody>
      </p:sp>
    </p:spTree>
    <p:extLst>
      <p:ext uri="{BB962C8B-B14F-4D97-AF65-F5344CB8AC3E}">
        <p14:creationId xmlns:p14="http://schemas.microsoft.com/office/powerpoint/2010/main" val="2681808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12A4A5-A88B-CFA9-C584-02F609FD7F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65C5DDE2-EB94-11FA-4125-4C5BF358567B}"/>
              </a:ext>
            </a:extLst>
          </p:cNvPr>
          <p:cNvSpPr/>
          <p:nvPr/>
        </p:nvSpPr>
        <p:spPr>
          <a:xfrm>
            <a:off x="1082746" y="0"/>
            <a:ext cx="66772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</a:rPr>
              <a:t>Open points regarding the models</a:t>
            </a:r>
            <a:endParaRPr lang="it-IT" sz="2000" b="1" dirty="0">
              <a:solidFill>
                <a:srgbClr val="FF0000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071" y="400110"/>
            <a:ext cx="7274242" cy="374799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DC0451E4-14D7-5AC8-C48F-38574838CA8E}"/>
              </a:ext>
            </a:extLst>
          </p:cNvPr>
          <p:cNvSpPr txBox="1"/>
          <p:nvPr/>
        </p:nvSpPr>
        <p:spPr>
          <a:xfrm>
            <a:off x="302695" y="4345603"/>
            <a:ext cx="450879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Starting point:</a:t>
            </a:r>
          </a:p>
          <a:p>
            <a:r>
              <a:rPr lang="en-US" sz="2000" dirty="0"/>
              <a:t>Model of the current VELO module</a:t>
            </a:r>
          </a:p>
          <a:p>
            <a:r>
              <a:rPr lang="en-US" sz="2000" dirty="0"/>
              <a:t>Thanks to </a:t>
            </a:r>
            <a:r>
              <a:rPr lang="it-IT" sz="2000" dirty="0"/>
              <a:t>Oscar Augusto De Aguiar Francisco </a:t>
            </a:r>
            <a:r>
              <a:rPr lang="en-US" sz="2000" dirty="0"/>
              <a:t>(UoM)</a:t>
            </a:r>
            <a:endParaRPr lang="it-IT" sz="20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01FB65E-063A-8375-82D9-0909FA542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571" y="3198540"/>
            <a:ext cx="3882290" cy="2699343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302695" y="5866543"/>
            <a:ext cx="86067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The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tiles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are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represented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by the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objects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in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yellow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(ASIC) and red (Sensor).</a:t>
            </a:r>
            <a:endParaRPr lang="it-IT" sz="16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Microchannel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cooling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plate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in light blue. The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fluidic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connector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is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at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the bottom in light gray.</a:t>
            </a:r>
            <a:endParaRPr lang="it-IT" sz="16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The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microchannel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is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held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by the back of the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fluidic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connector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in </a:t>
            </a:r>
            <a:r>
              <a:rPr lang="it-IT" sz="16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place</a:t>
            </a:r>
            <a:r>
              <a:rPr lang="it-IT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.</a:t>
            </a:r>
            <a:r>
              <a:rPr lang="pt-BR" sz="16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endParaRPr lang="it-IT" sz="16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358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4332" y="215605"/>
            <a:ext cx="4951821" cy="100529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332" y="2007869"/>
            <a:ext cx="4766312" cy="4697731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EC85FF-815B-F1D1-A086-61C499D9B05B}"/>
              </a:ext>
            </a:extLst>
          </p:cNvPr>
          <p:cNvSpPr txBox="1"/>
          <p:nvPr/>
        </p:nvSpPr>
        <p:spPr>
          <a:xfrm>
            <a:off x="385899" y="1439226"/>
            <a:ext cx="406635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Model of the current VELO module</a:t>
            </a:r>
          </a:p>
          <a:p>
            <a:r>
              <a:rPr lang="en-US" sz="2000" dirty="0"/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1389075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58" y="1003797"/>
            <a:ext cx="7566543" cy="288036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58" y="3581492"/>
            <a:ext cx="6381594" cy="308324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42B7A86C-9CEF-985A-1570-DF383D7C2878}"/>
              </a:ext>
            </a:extLst>
          </p:cNvPr>
          <p:cNvSpPr txBox="1"/>
          <p:nvPr/>
        </p:nvSpPr>
        <p:spPr>
          <a:xfrm>
            <a:off x="505642" y="193266"/>
            <a:ext cx="51440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Model of the current VELO module</a:t>
            </a:r>
          </a:p>
          <a:p>
            <a:r>
              <a:rPr lang="en-US" sz="2000" dirty="0"/>
              <a:t>Details of the over-hanging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20A71A4-B60B-6BB9-F4B0-EDA9D5C5197C}"/>
              </a:ext>
            </a:extLst>
          </p:cNvPr>
          <p:cNvSpPr txBox="1"/>
          <p:nvPr/>
        </p:nvSpPr>
        <p:spPr>
          <a:xfrm>
            <a:off x="5160086" y="2879082"/>
            <a:ext cx="3875313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it-IT" sz="2000" dirty="0">
                <a:solidFill>
                  <a:srgbClr val="FF0000"/>
                </a:solidFill>
              </a:rPr>
              <a:t>The </a:t>
            </a:r>
            <a:r>
              <a:rPr lang="it-IT" sz="2000" dirty="0" err="1">
                <a:solidFill>
                  <a:srgbClr val="FF0000"/>
                </a:solidFill>
              </a:rPr>
              <a:t>sensors</a:t>
            </a:r>
            <a:r>
              <a:rPr lang="it-IT" sz="2000" dirty="0">
                <a:solidFill>
                  <a:srgbClr val="FF0000"/>
                </a:solidFill>
              </a:rPr>
              <a:t> in the </a:t>
            </a:r>
            <a:r>
              <a:rPr lang="it-IT" sz="2000" dirty="0" err="1">
                <a:solidFill>
                  <a:srgbClr val="FF0000"/>
                </a:solidFill>
              </a:rPr>
              <a:t>current</a:t>
            </a:r>
            <a:r>
              <a:rPr lang="it-IT" sz="2000" dirty="0">
                <a:solidFill>
                  <a:srgbClr val="FF0000"/>
                </a:solidFill>
              </a:rPr>
              <a:t> velo </a:t>
            </a:r>
            <a:r>
              <a:rPr lang="it-IT" sz="2000" dirty="0" err="1">
                <a:solidFill>
                  <a:srgbClr val="FF0000"/>
                </a:solidFill>
              </a:rPr>
              <a:t>module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overhang</a:t>
            </a:r>
            <a:r>
              <a:rPr lang="it-IT" sz="2000" dirty="0">
                <a:solidFill>
                  <a:srgbClr val="FF0000"/>
                </a:solidFill>
              </a:rPr>
              <a:t> the </a:t>
            </a:r>
            <a:r>
              <a:rPr lang="it-IT" sz="2000" dirty="0" err="1">
                <a:solidFill>
                  <a:srgbClr val="FF0000"/>
                </a:solidFill>
              </a:rPr>
              <a:t>cooling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plate</a:t>
            </a:r>
            <a:r>
              <a:rPr lang="it-IT" sz="2000" dirty="0">
                <a:solidFill>
                  <a:srgbClr val="FF0000"/>
                </a:solidFill>
              </a:rPr>
              <a:t> by 5 mm</a:t>
            </a:r>
            <a:r>
              <a:rPr lang="it-IT" sz="2000" dirty="0"/>
              <a:t>. </a:t>
            </a:r>
          </a:p>
          <a:p>
            <a:pPr lvl="0"/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overhang</a:t>
            </a:r>
            <a:r>
              <a:rPr lang="it-IT" sz="2000" dirty="0"/>
              <a:t> </a:t>
            </a:r>
            <a:r>
              <a:rPr lang="it-IT" sz="2000" dirty="0" err="1"/>
              <a:t>while</a:t>
            </a:r>
            <a:r>
              <a:rPr lang="it-IT" sz="2000" dirty="0"/>
              <a:t> </a:t>
            </a:r>
            <a:r>
              <a:rPr lang="it-IT" sz="2000" dirty="0" err="1"/>
              <a:t>minimizing</a:t>
            </a:r>
            <a:r>
              <a:rPr lang="it-IT" sz="2000" dirty="0"/>
              <a:t> the </a:t>
            </a:r>
            <a:r>
              <a:rPr lang="it-IT" sz="2000" dirty="0" err="1"/>
              <a:t>material</a:t>
            </a:r>
            <a:r>
              <a:rPr lang="it-IT" sz="2000" dirty="0"/>
              <a:t> in the </a:t>
            </a:r>
            <a:r>
              <a:rPr lang="it-IT" sz="2000" dirty="0" err="1"/>
              <a:t>innermost</a:t>
            </a:r>
            <a:r>
              <a:rPr lang="it-IT" sz="2000" dirty="0"/>
              <a:t> area </a:t>
            </a:r>
            <a:r>
              <a:rPr lang="it-IT" sz="2000" dirty="0" err="1"/>
              <a:t>creates</a:t>
            </a:r>
            <a:r>
              <a:rPr lang="it-IT" sz="2000" dirty="0"/>
              <a:t> an </a:t>
            </a:r>
            <a:r>
              <a:rPr lang="it-IT" sz="2000" dirty="0" err="1"/>
              <a:t>additional</a:t>
            </a:r>
            <a:r>
              <a:rPr lang="it-IT" sz="2000" dirty="0"/>
              <a:t> </a:t>
            </a:r>
            <a:r>
              <a:rPr lang="it-IT" sz="2000" dirty="0" err="1"/>
              <a:t>variation</a:t>
            </a:r>
            <a:r>
              <a:rPr lang="it-IT" sz="2000" dirty="0"/>
              <a:t> of temperature </a:t>
            </a:r>
            <a:r>
              <a:rPr lang="it-IT" sz="2000" dirty="0" err="1"/>
              <a:t>compared</a:t>
            </a:r>
            <a:r>
              <a:rPr lang="it-IT" sz="2000" dirty="0"/>
              <a:t> to the </a:t>
            </a:r>
            <a:r>
              <a:rPr lang="it-IT" sz="2000" dirty="0" err="1"/>
              <a:t>coolant</a:t>
            </a:r>
            <a:r>
              <a:rPr lang="it-IT" sz="2000" dirty="0"/>
              <a:t>. </a:t>
            </a:r>
          </a:p>
          <a:p>
            <a:pPr lvl="0"/>
            <a:r>
              <a:rPr lang="it-IT" sz="2000" dirty="0"/>
              <a:t>More information </a:t>
            </a:r>
            <a:r>
              <a:rPr lang="it-IT" sz="2000" dirty="0" err="1"/>
              <a:t>about</a:t>
            </a:r>
            <a:r>
              <a:rPr lang="it-IT" sz="2000" dirty="0"/>
              <a:t>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indicated</a:t>
            </a:r>
            <a:r>
              <a:rPr lang="it-IT" sz="2000" dirty="0"/>
              <a:t> in </a:t>
            </a:r>
            <a:r>
              <a:rPr lang="it-IT" sz="2000" dirty="0" err="1"/>
              <a:t>my</a:t>
            </a:r>
            <a:r>
              <a:rPr lang="it-IT" sz="2000" dirty="0"/>
              <a:t> slides from the </a:t>
            </a:r>
            <a:r>
              <a:rPr lang="it-IT" sz="2000" dirty="0" err="1"/>
              <a:t>previous</a:t>
            </a:r>
            <a:r>
              <a:rPr lang="it-IT" sz="2000" dirty="0"/>
              <a:t> workshop (</a:t>
            </a:r>
            <a:r>
              <a:rPr lang="it-IT" sz="2000" u="sng" dirty="0">
                <a:hlinkClick r:id="rId4" tooltip="https://indico.cern.ch/event/1459997/contributions/6237769/attachments/2976412/5239600/241129_Summary_VELO_U2_cooling.pdf"/>
              </a:rPr>
              <a:t>link</a:t>
            </a:r>
            <a:r>
              <a:rPr lang="it-IT" sz="2000" dirty="0"/>
              <a:t>, slide 9)</a:t>
            </a:r>
          </a:p>
          <a:p>
            <a:r>
              <a:rPr lang="it-IT" sz="2000" dirty="0"/>
              <a:t>(Oscar Augusto)</a:t>
            </a:r>
          </a:p>
        </p:txBody>
      </p:sp>
    </p:spTree>
    <p:extLst>
      <p:ext uri="{BB962C8B-B14F-4D97-AF65-F5344CB8AC3E}">
        <p14:creationId xmlns:p14="http://schemas.microsoft.com/office/powerpoint/2010/main" val="4126254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511901" y="1054179"/>
            <a:ext cx="764667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For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you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simulation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,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as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a first step, I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would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simplify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it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and use</a:t>
            </a:r>
          </a:p>
          <a:p>
            <a:pPr>
              <a:spcAft>
                <a:spcPts val="0"/>
              </a:spcAft>
            </a:pP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silicon for the cooling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plate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and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sensor+asic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stack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. </a:t>
            </a:r>
          </a:p>
          <a:p>
            <a:pPr>
              <a:spcAft>
                <a:spcPts val="0"/>
              </a:spcAft>
            </a:pPr>
            <a:endParaRPr lang="it-IT" sz="2000" dirty="0">
              <a:solidFill>
                <a:srgbClr val="000000"/>
              </a:solidFill>
              <a:latin typeface="Aptos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For the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glue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layer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,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you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can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consider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the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same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used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for the VELO Upgrade I "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Stycast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2850FT with </a:t>
            </a:r>
            <a:r>
              <a:rPr lang="it-IT" sz="2000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catalyst</a:t>
            </a:r>
            <a:r>
              <a:rPr lang="it-IT" sz="20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23LV"</a:t>
            </a:r>
            <a:endParaRPr lang="it-IT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C9B9507-670B-95B3-5725-694121A6AF3C}"/>
              </a:ext>
            </a:extLst>
          </p:cNvPr>
          <p:cNvSpPr txBox="1"/>
          <p:nvPr/>
        </p:nvSpPr>
        <p:spPr>
          <a:xfrm>
            <a:off x="511901" y="221117"/>
            <a:ext cx="785703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C4043"/>
                </a:solidFill>
              </a:rPr>
              <a:t>“FEA studies of max overhang and possibilities for passive cooling”</a:t>
            </a:r>
          </a:p>
          <a:p>
            <a:r>
              <a:rPr lang="en-US" sz="2000" b="1" dirty="0">
                <a:solidFill>
                  <a:srgbClr val="3C4043"/>
                </a:solidFill>
              </a:rPr>
              <a:t>Work in progress</a:t>
            </a:r>
            <a:endParaRPr lang="it-IT" sz="2000" b="1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7435C88-267F-5F8D-1091-BE09FCAA958A}"/>
              </a:ext>
            </a:extLst>
          </p:cNvPr>
          <p:cNvSpPr/>
          <p:nvPr/>
        </p:nvSpPr>
        <p:spPr>
          <a:xfrm>
            <a:off x="326571" y="3772496"/>
            <a:ext cx="35596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STYCAST® 2850 FT</a:t>
            </a:r>
          </a:p>
          <a:p>
            <a:r>
              <a:rPr lang="it-IT" dirty="0" err="1"/>
              <a:t>Thermally</a:t>
            </a:r>
            <a:r>
              <a:rPr lang="it-IT" dirty="0"/>
              <a:t> </a:t>
            </a:r>
            <a:r>
              <a:rPr lang="it-IT" dirty="0" err="1"/>
              <a:t>Conductive</a:t>
            </a:r>
            <a:r>
              <a:rPr lang="it-IT" dirty="0"/>
              <a:t> </a:t>
            </a:r>
            <a:r>
              <a:rPr lang="it-IT" dirty="0" err="1"/>
              <a:t>Epoxy</a:t>
            </a:r>
            <a:r>
              <a:rPr lang="it-IT" dirty="0"/>
              <a:t> </a:t>
            </a:r>
            <a:r>
              <a:rPr lang="it-IT" dirty="0" err="1"/>
              <a:t>Encapsulant</a:t>
            </a:r>
            <a:endParaRPr lang="it-IT" dirty="0"/>
          </a:p>
          <a:p>
            <a:endParaRPr lang="it-IT" dirty="0"/>
          </a:p>
          <a:p>
            <a:r>
              <a:rPr lang="it-IT" dirty="0"/>
              <a:t>Thermal </a:t>
            </a:r>
            <a:r>
              <a:rPr lang="it-IT" dirty="0" err="1"/>
              <a:t>Conductivity</a:t>
            </a:r>
            <a:r>
              <a:rPr lang="it-IT" dirty="0"/>
              <a:t> ASTM-D-2214 </a:t>
            </a:r>
          </a:p>
          <a:p>
            <a:r>
              <a:rPr lang="it-IT" dirty="0" err="1"/>
              <a:t>Catalyst</a:t>
            </a:r>
            <a:r>
              <a:rPr lang="it-IT" dirty="0"/>
              <a:t> 9		1.25 W/</a:t>
            </a:r>
            <a:r>
              <a:rPr lang="it-IT" dirty="0" err="1"/>
              <a:t>m.K</a:t>
            </a:r>
            <a:endParaRPr lang="it-IT" dirty="0"/>
          </a:p>
          <a:p>
            <a:r>
              <a:rPr lang="it-IT" dirty="0" err="1"/>
              <a:t>Catalyst</a:t>
            </a:r>
            <a:r>
              <a:rPr lang="it-IT" dirty="0"/>
              <a:t> 23 LV	1.02 W/</a:t>
            </a:r>
            <a:r>
              <a:rPr lang="it-IT" dirty="0" err="1"/>
              <a:t>m.K</a:t>
            </a:r>
            <a:endParaRPr lang="it-IT" dirty="0"/>
          </a:p>
          <a:p>
            <a:r>
              <a:rPr lang="it-IT" dirty="0" err="1"/>
              <a:t>Catalyst</a:t>
            </a:r>
            <a:r>
              <a:rPr lang="it-IT" dirty="0"/>
              <a:t> 11	1.28 W/</a:t>
            </a:r>
            <a:r>
              <a:rPr lang="it-IT" dirty="0" err="1"/>
              <a:t>m.K</a:t>
            </a:r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AA0B1E3-935B-286C-C244-5C997BBA3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3265845"/>
            <a:ext cx="4167187" cy="337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023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26" y="1064623"/>
            <a:ext cx="8420776" cy="410337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147" y="4474029"/>
            <a:ext cx="6457015" cy="226585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ED94480-E652-FCB2-C3F3-0A65E3B8C1AA}"/>
              </a:ext>
            </a:extLst>
          </p:cNvPr>
          <p:cNvSpPr txBox="1"/>
          <p:nvPr/>
        </p:nvSpPr>
        <p:spPr>
          <a:xfrm>
            <a:off x="326570" y="118112"/>
            <a:ext cx="84207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3C4043"/>
                </a:solidFill>
              </a:rPr>
              <a:t>“FEA studies of max overhang and possibilities for passive cooling”</a:t>
            </a:r>
          </a:p>
          <a:p>
            <a:r>
              <a:rPr lang="en-US" sz="1800" b="1" dirty="0">
                <a:solidFill>
                  <a:srgbClr val="3C4043"/>
                </a:solidFill>
              </a:rPr>
              <a:t>Work in progress</a:t>
            </a:r>
            <a:r>
              <a:rPr lang="en-US" b="1" dirty="0">
                <a:solidFill>
                  <a:srgbClr val="3C4043"/>
                </a:solidFill>
              </a:rPr>
              <a:t>, exercises with Ansys, fine mesh test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624430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48124" y="209376"/>
            <a:ext cx="48413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dirty="0"/>
              <a:t>More information </a:t>
            </a:r>
            <a:r>
              <a:rPr lang="it-IT" dirty="0" err="1"/>
              <a:t>about</a:t>
            </a:r>
            <a:r>
              <a:rPr lang="it-IT" dirty="0"/>
              <a:t>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indicated</a:t>
            </a:r>
            <a:r>
              <a:rPr lang="it-IT" dirty="0"/>
              <a:t> in </a:t>
            </a:r>
            <a:r>
              <a:rPr lang="it-IT" dirty="0" err="1"/>
              <a:t>my</a:t>
            </a:r>
            <a:r>
              <a:rPr lang="it-IT" dirty="0"/>
              <a:t> </a:t>
            </a:r>
            <a:r>
              <a:rPr lang="it-IT" dirty="0" err="1"/>
              <a:t>slides</a:t>
            </a:r>
            <a:r>
              <a:rPr lang="it-IT" dirty="0"/>
              <a:t> from the </a:t>
            </a:r>
            <a:r>
              <a:rPr lang="it-IT" dirty="0" err="1"/>
              <a:t>previous</a:t>
            </a:r>
            <a:r>
              <a:rPr lang="it-IT" dirty="0"/>
              <a:t> workshop (</a:t>
            </a:r>
            <a:r>
              <a:rPr lang="it-IT" u="sng" dirty="0">
                <a:hlinkClick r:id="rId2" tooltip="https://indico.cern.ch/event/1459997/contributions/6237769/attachments/2976412/5239600/241129_Summary_VELO_U2_cooling.pdf"/>
              </a:rPr>
              <a:t>link</a:t>
            </a:r>
            <a:r>
              <a:rPr lang="it-IT" dirty="0"/>
              <a:t>, slide 9). 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124" y="855707"/>
            <a:ext cx="8396761" cy="5098779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A105AED-1EC8-349D-C97C-1F4987921B42}"/>
              </a:ext>
            </a:extLst>
          </p:cNvPr>
          <p:cNvSpPr txBox="1"/>
          <p:nvPr/>
        </p:nvSpPr>
        <p:spPr>
          <a:xfrm>
            <a:off x="5693228" y="390294"/>
            <a:ext cx="30153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/>
              <a:t>(Oscar Augusto)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696F2B-CD72-67C5-39DB-88541D9CF8DC}"/>
              </a:ext>
            </a:extLst>
          </p:cNvPr>
          <p:cNvSpPr txBox="1"/>
          <p:nvPr/>
        </p:nvSpPr>
        <p:spPr>
          <a:xfrm>
            <a:off x="1982996" y="6200707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</a:t>
            </a:r>
            <a:r>
              <a:rPr lang="it-IT" sz="2000" dirty="0" err="1"/>
              <a:t>lready</a:t>
            </a:r>
            <a:r>
              <a:rPr lang="it-IT" sz="2000" dirty="0"/>
              <a:t> a </a:t>
            </a:r>
            <a:r>
              <a:rPr lang="it-IT" sz="2000" dirty="0" err="1"/>
              <a:t>very</a:t>
            </a:r>
            <a:r>
              <a:rPr lang="it-IT" sz="2000" dirty="0"/>
              <a:t> </a:t>
            </a:r>
            <a:r>
              <a:rPr lang="it-IT" sz="2000" dirty="0" err="1"/>
              <a:t>useful</a:t>
            </a:r>
            <a:r>
              <a:rPr lang="it-IT" sz="2000" dirty="0"/>
              <a:t> </a:t>
            </a:r>
            <a:r>
              <a:rPr lang="it-IT" sz="2000" dirty="0" err="1"/>
              <a:t>extimation</a:t>
            </a:r>
            <a:r>
              <a:rPr lang="it-IT" sz="2000" dirty="0"/>
              <a:t>, </a:t>
            </a:r>
            <a:r>
              <a:rPr lang="it-IT" sz="2000" dirty="0" err="1"/>
              <a:t>I’d</a:t>
            </a:r>
            <a:r>
              <a:rPr lang="it-IT" sz="2000" dirty="0"/>
              <a:t> </a:t>
            </a:r>
            <a:r>
              <a:rPr lang="it-IT" sz="2000" dirty="0" err="1"/>
              <a:t>say</a:t>
            </a:r>
            <a:r>
              <a:rPr lang="it-IT" sz="2000" dirty="0"/>
              <a:t>..</a:t>
            </a:r>
          </a:p>
        </p:txBody>
      </p:sp>
    </p:spTree>
    <p:extLst>
      <p:ext uri="{BB962C8B-B14F-4D97-AF65-F5344CB8AC3E}">
        <p14:creationId xmlns:p14="http://schemas.microsoft.com/office/powerpoint/2010/main" val="2399400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91568" y="400110"/>
            <a:ext cx="825960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23/04/2025</a:t>
            </a:r>
          </a:p>
          <a:p>
            <a:pPr>
              <a:spcAft>
                <a:spcPts val="0"/>
              </a:spcAft>
            </a:pPr>
            <a:endParaRPr lang="it-IT" dirty="0">
              <a:solidFill>
                <a:srgbClr val="000000"/>
              </a:solidFill>
              <a:latin typeface="Aptos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Aptos"/>
                <a:ea typeface="Times New Roman" panose="02020603050405020304" pitchFamily="18" charset="0"/>
              </a:rPr>
              <a:t>The </a:t>
            </a:r>
            <a:r>
              <a:rPr lang="it-IT" dirty="0" err="1">
                <a:latin typeface="Aptos"/>
                <a:ea typeface="Times New Roman" panose="02020603050405020304" pitchFamily="18" charset="0"/>
              </a:rPr>
              <a:t>original</a:t>
            </a:r>
            <a:r>
              <a:rPr lang="it-IT" dirty="0">
                <a:latin typeface="Aptos"/>
                <a:ea typeface="Times New Roman" panose="02020603050405020304" pitchFamily="18" charset="0"/>
              </a:rPr>
              <a:t> design by </a:t>
            </a:r>
            <a:r>
              <a:rPr lang="it-IT" dirty="0" err="1">
                <a:latin typeface="Aptos"/>
                <a:ea typeface="Times New Roman" panose="02020603050405020304" pitchFamily="18" charset="0"/>
              </a:rPr>
              <a:t>Raphael</a:t>
            </a:r>
            <a:r>
              <a:rPr lang="it-IT" dirty="0">
                <a:latin typeface="Aptos"/>
                <a:ea typeface="Times New Roman" panose="02020603050405020304" pitchFamily="18" charset="0"/>
              </a:rPr>
              <a:t> (CERN) </a:t>
            </a:r>
            <a:r>
              <a:rPr lang="it-IT" dirty="0" err="1">
                <a:latin typeface="Aptos"/>
                <a:ea typeface="Times New Roman" panose="02020603050405020304" pitchFamily="18" charset="0"/>
              </a:rPr>
              <a:t>is</a:t>
            </a:r>
            <a:r>
              <a:rPr lang="it-IT" dirty="0">
                <a:latin typeface="Aptos"/>
                <a:ea typeface="Times New Roman" panose="02020603050405020304" pitchFamily="18" charset="0"/>
              </a:rPr>
              <a:t> more compact:</a:t>
            </a:r>
          </a:p>
          <a:p>
            <a:pPr>
              <a:spcAft>
                <a:spcPts val="0"/>
              </a:spcAft>
            </a:pPr>
            <a:r>
              <a:rPr lang="it-IT" dirty="0">
                <a:latin typeface="Aptos"/>
                <a:ea typeface="Times New Roman" panose="02020603050405020304" pitchFamily="18" charset="0"/>
                <a:hlinkClick r:id="rId2"/>
              </a:rPr>
              <a:t>https://edms.cern.ch/ui/#!master/navigator/document?P:101675036:101704721:subDocs</a:t>
            </a:r>
            <a:endParaRPr lang="it-IT" dirty="0">
              <a:latin typeface="Aptos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dirty="0">
                <a:latin typeface="Aptos"/>
                <a:ea typeface="Times New Roman" panose="02020603050405020304" pitchFamily="18" charset="0"/>
              </a:rPr>
              <a:t>(40 mm x 25 mm)</a:t>
            </a:r>
          </a:p>
          <a:p>
            <a:pPr>
              <a:spcAft>
                <a:spcPts val="0"/>
              </a:spcAft>
            </a:pPr>
            <a:r>
              <a:rPr lang="it-IT" dirty="0">
                <a:latin typeface="Aptos"/>
                <a:ea typeface="Times New Roman" panose="02020603050405020304" pitchFamily="18" charset="0"/>
              </a:rPr>
              <a:t> </a:t>
            </a:r>
            <a:endParaRPr lang="it-IT" dirty="0">
              <a:solidFill>
                <a:srgbClr val="000000"/>
              </a:solidFill>
              <a:latin typeface="Aptos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The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microchannel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cooling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plate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design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adjusted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by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Yutaro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(NIKHEF) for the timepix4 area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including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the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wire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-bonds area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was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uploaded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to the EDMS link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below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:</a:t>
            </a:r>
            <a:endParaRPr lang="it-IT" dirty="0">
              <a:latin typeface="Aptos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dirty="0">
                <a:latin typeface="Aptos"/>
                <a:ea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https://edms.cern.ch/ui/#!master/navigator/document?P:101675036:101778315:subDocs</a:t>
            </a:r>
            <a:endParaRPr lang="it-IT" dirty="0">
              <a:latin typeface="Aptos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dirty="0">
                <a:latin typeface="Aptos"/>
                <a:ea typeface="Times New Roman" panose="02020603050405020304" pitchFamily="18" charset="0"/>
              </a:rPr>
              <a:t>(40 mm x 36 mm)</a:t>
            </a:r>
          </a:p>
          <a:p>
            <a:pPr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To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avoid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any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future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confusion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, I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have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listed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both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here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and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their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links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to EDMS for future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reference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. The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original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suggestion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was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to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consider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the NIKHEF design.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We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can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revisit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this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if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there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is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a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sizeable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budgetary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difference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per cooling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plate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. 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  <a:hlinkClick r:id="rId4"/>
              </a:rPr>
              <a:t>@kazu.akiba@nikhef.nl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 and 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  <a:hlinkClick r:id="rId5"/>
              </a:rPr>
              <a:t>@Victor Coco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,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if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you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disagree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with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this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initial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approach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,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please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don't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hesitate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 to share.</a:t>
            </a:r>
          </a:p>
          <a:p>
            <a:pPr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Best </a:t>
            </a:r>
            <a:r>
              <a:rPr lang="it-IT" dirty="0" err="1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regards</a:t>
            </a: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,</a:t>
            </a:r>
          </a:p>
          <a:p>
            <a:pPr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Oscar Augusto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7A2805D-E2DD-684B-3974-1C2066E70C25}"/>
              </a:ext>
            </a:extLst>
          </p:cNvPr>
          <p:cNvSpPr/>
          <p:nvPr/>
        </p:nvSpPr>
        <p:spPr>
          <a:xfrm>
            <a:off x="1082744" y="0"/>
            <a:ext cx="66772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</a:rPr>
              <a:t>Open points regarding the models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97D93A7B-7D4A-0D5A-9231-7F0EAA13E130}"/>
              </a:ext>
            </a:extLst>
          </p:cNvPr>
          <p:cNvSpPr/>
          <p:nvPr/>
        </p:nvSpPr>
        <p:spPr>
          <a:xfrm>
            <a:off x="3058885" y="5911752"/>
            <a:ext cx="57150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FF0000"/>
                </a:solidFill>
              </a:rPr>
              <a:t>The next slides shows many microchannel models that we need to classify, to understand what to do..</a:t>
            </a:r>
            <a:endParaRPr lang="it-IT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67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058" y="2052720"/>
            <a:ext cx="7468885" cy="462022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32F30C9-CE0F-8A02-2398-226D49D78F13}"/>
              </a:ext>
            </a:extLst>
          </p:cNvPr>
          <p:cNvSpPr txBox="1"/>
          <p:nvPr/>
        </p:nvSpPr>
        <p:spPr>
          <a:xfrm>
            <a:off x="336948" y="185056"/>
            <a:ext cx="825110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The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microchannel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cooling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plate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design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adjusted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by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Yutaro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(NIKHEF) for the timepix4 area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including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the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wire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-bonds area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was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uploaded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 to the EDMS link </a:t>
            </a:r>
            <a:r>
              <a:rPr lang="it-IT" b="1" dirty="0" err="1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below</a:t>
            </a:r>
            <a:r>
              <a:rPr lang="it-IT" b="1" dirty="0">
                <a:solidFill>
                  <a:srgbClr val="FF0000"/>
                </a:solidFill>
                <a:latin typeface="Aptos"/>
                <a:ea typeface="Times New Roman" panose="02020603050405020304" pitchFamily="18" charset="0"/>
              </a:rPr>
              <a:t>:</a:t>
            </a:r>
            <a:endParaRPr lang="it-IT" dirty="0">
              <a:latin typeface="Aptos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dirty="0">
                <a:latin typeface="Aptos"/>
                <a:ea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https://edms.cern.ch/ui/#!master/navigator/document?P:101675036:101778315:subDocs</a:t>
            </a:r>
            <a:endParaRPr lang="it-IT" dirty="0">
              <a:latin typeface="Aptos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dirty="0">
                <a:latin typeface="Aptos"/>
                <a:ea typeface="Times New Roman" panose="02020603050405020304" pitchFamily="18" charset="0"/>
              </a:rPr>
              <a:t>(40 mm x 36 mm)</a:t>
            </a:r>
          </a:p>
        </p:txBody>
      </p:sp>
    </p:spTree>
    <p:extLst>
      <p:ext uri="{BB962C8B-B14F-4D97-AF65-F5344CB8AC3E}">
        <p14:creationId xmlns:p14="http://schemas.microsoft.com/office/powerpoint/2010/main" val="350862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71" y="680080"/>
            <a:ext cx="3421894" cy="3722914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344" y="569165"/>
            <a:ext cx="4612049" cy="3638939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25" y="3985401"/>
            <a:ext cx="2578258" cy="267788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630" y="4124129"/>
            <a:ext cx="3985033" cy="239946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662473" y="4208104"/>
            <a:ext cx="2289880" cy="400378"/>
          </a:xfrm>
          <a:prstGeom prst="rect">
            <a:avLst/>
          </a:prstGeom>
        </p:spPr>
      </p:pic>
      <p:pic>
        <p:nvPicPr>
          <p:cNvPr id="1025" name="Picture 1" descr="https://edms.cern.ch/ui/Edms/clear.cache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325" y="5334161"/>
            <a:ext cx="45719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>
            <a:off x="6854054" y="0"/>
            <a:ext cx="203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by </a:t>
            </a:r>
            <a:r>
              <a:rPr lang="it-IT" dirty="0" err="1">
                <a:solidFill>
                  <a:srgbClr val="FF0000"/>
                </a:solidFill>
              </a:rPr>
              <a:t>Yutaro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Takahashi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78663" y="33749"/>
            <a:ext cx="6446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SNAKEI design (Timepix4, NIKHEF, extra </a:t>
            </a:r>
            <a:r>
              <a:rPr lang="it-IT" b="1" dirty="0" err="1">
                <a:solidFill>
                  <a:srgbClr val="FF0000"/>
                </a:solidFill>
              </a:rPr>
              <a:t>spaceor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wirebonds</a:t>
            </a:r>
            <a:r>
              <a:rPr lang="it-IT" b="1" dirty="0">
                <a:solidFill>
                  <a:srgbClr val="FF0000"/>
                </a:solidFill>
              </a:rPr>
              <a:t> )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89557" y="356914"/>
            <a:ext cx="64564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hlinkClick r:id="rId8"/>
              </a:rPr>
              <a:t>UTF-8136127-B-Product3-Wafer-MC-Timepix4-Wide.stp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04322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42997" y="158930"/>
            <a:ext cx="80643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dirty="0">
                <a:latin typeface="Aptos"/>
                <a:ea typeface="Times New Roman" panose="02020603050405020304" pitchFamily="18" charset="0"/>
              </a:rPr>
              <a:t>The </a:t>
            </a:r>
            <a:r>
              <a:rPr lang="it-IT" sz="1400" dirty="0" err="1">
                <a:latin typeface="Aptos"/>
                <a:ea typeface="Times New Roman" panose="02020603050405020304" pitchFamily="18" charset="0"/>
              </a:rPr>
              <a:t>original</a:t>
            </a:r>
            <a:r>
              <a:rPr lang="it-IT" sz="1400" dirty="0">
                <a:latin typeface="Aptos"/>
                <a:ea typeface="Times New Roman" panose="02020603050405020304" pitchFamily="18" charset="0"/>
              </a:rPr>
              <a:t> design by </a:t>
            </a:r>
            <a:r>
              <a:rPr lang="it-IT" sz="1400" dirty="0" err="1">
                <a:latin typeface="Aptos"/>
                <a:ea typeface="Times New Roman" panose="02020603050405020304" pitchFamily="18" charset="0"/>
              </a:rPr>
              <a:t>Raphael</a:t>
            </a:r>
            <a:r>
              <a:rPr lang="it-IT" sz="1400" dirty="0">
                <a:latin typeface="Aptos"/>
                <a:ea typeface="Times New Roman" panose="02020603050405020304" pitchFamily="18" charset="0"/>
              </a:rPr>
              <a:t> (CERN) </a:t>
            </a:r>
            <a:r>
              <a:rPr lang="it-IT" sz="1400" dirty="0" err="1">
                <a:latin typeface="Aptos"/>
                <a:ea typeface="Times New Roman" panose="02020603050405020304" pitchFamily="18" charset="0"/>
              </a:rPr>
              <a:t>is</a:t>
            </a:r>
            <a:r>
              <a:rPr lang="it-IT" sz="1400" dirty="0">
                <a:latin typeface="Aptos"/>
                <a:ea typeface="Times New Roman" panose="02020603050405020304" pitchFamily="18" charset="0"/>
              </a:rPr>
              <a:t> more compact:</a:t>
            </a:r>
          </a:p>
          <a:p>
            <a:pPr>
              <a:spcAft>
                <a:spcPts val="0"/>
              </a:spcAft>
            </a:pPr>
            <a:r>
              <a:rPr lang="it-IT" sz="1400" dirty="0">
                <a:latin typeface="Aptos"/>
                <a:ea typeface="Times New Roman" panose="02020603050405020304" pitchFamily="18" charset="0"/>
                <a:hlinkClick r:id="rId2"/>
              </a:rPr>
              <a:t>https://edms.cern.ch/ui/#!master/navigator/document?P:101675036:101704721:subDocs</a:t>
            </a:r>
            <a:endParaRPr lang="it-IT" sz="1400" dirty="0">
              <a:latin typeface="Aptos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1400" dirty="0">
                <a:latin typeface="Aptos"/>
                <a:ea typeface="Times New Roman" panose="02020603050405020304" pitchFamily="18" charset="0"/>
              </a:rPr>
              <a:t>(40 mm x 25 mm)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91" y="1189199"/>
            <a:ext cx="8398381" cy="511854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017" y="5078290"/>
            <a:ext cx="1914442" cy="1660280"/>
          </a:xfrm>
          <a:prstGeom prst="rect">
            <a:avLst/>
          </a:prstGeom>
        </p:spPr>
      </p:pic>
      <p:sp>
        <p:nvSpPr>
          <p:cNvPr id="5" name="Freccia a destra 4"/>
          <p:cNvSpPr/>
          <p:nvPr/>
        </p:nvSpPr>
        <p:spPr>
          <a:xfrm>
            <a:off x="3297115" y="6052770"/>
            <a:ext cx="571500" cy="254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a destra 6"/>
          <p:cNvSpPr/>
          <p:nvPr/>
        </p:nvSpPr>
        <p:spPr>
          <a:xfrm>
            <a:off x="5548459" y="6395670"/>
            <a:ext cx="3153508" cy="254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3392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82E33-EB75-2358-0083-F96C1C3F1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26A7D78F-F7F1-F545-1FDC-49AEE70A9AFE}"/>
              </a:ext>
            </a:extLst>
          </p:cNvPr>
          <p:cNvSpPr/>
          <p:nvPr/>
        </p:nvSpPr>
        <p:spPr>
          <a:xfrm>
            <a:off x="1158947" y="1260960"/>
            <a:ext cx="66772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b="1" dirty="0">
                <a:solidFill>
                  <a:prstClr val="black"/>
                </a:solidFill>
              </a:rPr>
              <a:t>A personal </a:t>
            </a:r>
            <a:r>
              <a:rPr lang="it-IT" sz="2000" b="1" dirty="0" err="1">
                <a:solidFill>
                  <a:prstClr val="black"/>
                </a:solidFill>
              </a:rPr>
              <a:t>introduction</a:t>
            </a:r>
            <a:endParaRPr lang="it-IT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123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510988" y="426559"/>
            <a:ext cx="80643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XXXXXXXXXXXXXXXXXXX</a:t>
            </a:r>
            <a:endParaRPr lang="it-IT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722" y="1009927"/>
            <a:ext cx="6517215" cy="565198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690" y="426559"/>
            <a:ext cx="3508130" cy="46509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12" y="79131"/>
            <a:ext cx="3185234" cy="3119656"/>
          </a:xfrm>
          <a:prstGeom prst="rect">
            <a:avLst/>
          </a:prstGeom>
        </p:spPr>
      </p:pic>
      <p:sp>
        <p:nvSpPr>
          <p:cNvPr id="8" name="Freccia a destra 7"/>
          <p:cNvSpPr/>
          <p:nvPr/>
        </p:nvSpPr>
        <p:spPr>
          <a:xfrm>
            <a:off x="2724773" y="2598857"/>
            <a:ext cx="1029542" cy="254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1239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102" y="2118946"/>
            <a:ext cx="7317796" cy="4114799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393" y="1922583"/>
            <a:ext cx="3774621" cy="7239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259" y="2197"/>
            <a:ext cx="3238500" cy="3171825"/>
          </a:xfrm>
          <a:prstGeom prst="rect">
            <a:avLst/>
          </a:prstGeom>
        </p:spPr>
      </p:pic>
      <p:sp>
        <p:nvSpPr>
          <p:cNvPr id="6" name="Freccia a destra 5"/>
          <p:cNvSpPr/>
          <p:nvPr/>
        </p:nvSpPr>
        <p:spPr>
          <a:xfrm>
            <a:off x="3376759" y="2029556"/>
            <a:ext cx="1560634" cy="254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45012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037" y="235392"/>
            <a:ext cx="5228543" cy="637310"/>
          </a:xfrm>
          <a:prstGeom prst="rect">
            <a:avLst/>
          </a:prstGeom>
        </p:spPr>
      </p:pic>
      <p:sp>
        <p:nvSpPr>
          <p:cNvPr id="5" name="Freccia a destra 4"/>
          <p:cNvSpPr/>
          <p:nvPr/>
        </p:nvSpPr>
        <p:spPr>
          <a:xfrm>
            <a:off x="403512" y="426559"/>
            <a:ext cx="1653888" cy="254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21" y="1163145"/>
            <a:ext cx="7103097" cy="314508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9876" y="1877138"/>
            <a:ext cx="3616203" cy="189241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005" y="3985110"/>
            <a:ext cx="5570311" cy="2752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989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87" y="889000"/>
            <a:ext cx="3275330" cy="409416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1001006"/>
            <a:ext cx="4445000" cy="2208738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292682"/>
            <a:ext cx="4301067" cy="321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2205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33" y="1055263"/>
            <a:ext cx="8043334" cy="420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0634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30" y="734336"/>
            <a:ext cx="8194637" cy="4331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829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510988" y="426559"/>
            <a:ext cx="80643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XXXXXXXXXXXXXXXXXXX</a:t>
            </a:r>
            <a:endParaRPr lang="it-IT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90" y="734336"/>
            <a:ext cx="7183710" cy="505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649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74" y="1049865"/>
            <a:ext cx="7290692" cy="449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8771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35" y="734336"/>
            <a:ext cx="7724198" cy="550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8724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510988" y="426559"/>
            <a:ext cx="80643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dirty="0">
                <a:solidFill>
                  <a:srgbClr val="000000"/>
                </a:solidFill>
                <a:latin typeface="Aptos"/>
                <a:ea typeface="Times New Roman" panose="02020603050405020304" pitchFamily="18" charset="0"/>
              </a:rPr>
              <a:t>XXXXXXXXXXXXXXXXXXX</a:t>
            </a:r>
            <a:endParaRPr lang="it-IT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88" y="426559"/>
            <a:ext cx="7149610" cy="596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812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F32CD-367B-E961-049F-278900E0B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1C6E89-7DF9-8F87-114E-CBA4D1EE20D7}"/>
              </a:ext>
            </a:extLst>
          </p:cNvPr>
          <p:cNvSpPr txBox="1"/>
          <p:nvPr/>
        </p:nvSpPr>
        <p:spPr>
          <a:xfrm>
            <a:off x="478971" y="150987"/>
            <a:ext cx="8360229" cy="6556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lnSpc>
                <a:spcPts val="2100"/>
              </a:lnSpc>
              <a:buNone/>
            </a:pPr>
            <a:r>
              <a:rPr lang="en-US" sz="2000" i="1" dirty="0">
                <a:solidFill>
                  <a:srgbClr val="3C4043"/>
                </a:solidFill>
              </a:rPr>
              <a:t>G</a:t>
            </a:r>
            <a:r>
              <a:rPr lang="en-US" sz="2000" b="0" i="1" dirty="0">
                <a:solidFill>
                  <a:srgbClr val="3C4043"/>
                </a:solidFill>
                <a:effectLst/>
              </a:rPr>
              <a:t>ood morning everyone, </a:t>
            </a:r>
          </a:p>
          <a:p>
            <a:pPr algn="l" rtl="0">
              <a:lnSpc>
                <a:spcPts val="2100"/>
              </a:lnSpc>
              <a:buNone/>
            </a:pPr>
            <a:endParaRPr lang="en-US" sz="2000" i="1" dirty="0">
              <a:solidFill>
                <a:srgbClr val="3C4043"/>
              </a:solidFill>
            </a:endParaRPr>
          </a:p>
          <a:p>
            <a:pPr algn="l" rtl="0">
              <a:lnSpc>
                <a:spcPts val="2100"/>
              </a:lnSpc>
              <a:buNone/>
            </a:pPr>
            <a:r>
              <a:rPr lang="en-US" sz="2000" b="0" i="1" dirty="0">
                <a:solidFill>
                  <a:srgbClr val="3C4043"/>
                </a:solidFill>
                <a:effectLst/>
              </a:rPr>
              <a:t>since I have just joined the Collaboration for the Upgrade-2 of the LHCb VELO detector, I think it is useful to briefly introduce myself and some of the works carried out, as a reference</a:t>
            </a:r>
            <a:r>
              <a:rPr lang="en-US" sz="2000" b="0" i="0" dirty="0">
                <a:solidFill>
                  <a:srgbClr val="3C4043"/>
                </a:solidFill>
                <a:effectLst/>
              </a:rPr>
              <a:t>:</a:t>
            </a:r>
          </a:p>
          <a:p>
            <a:pPr algn="l" rtl="0">
              <a:lnSpc>
                <a:spcPts val="2100"/>
              </a:lnSpc>
              <a:buNone/>
            </a:pPr>
            <a:endParaRPr lang="en-US" sz="2000" b="0" i="0" dirty="0">
              <a:solidFill>
                <a:srgbClr val="3C4043"/>
              </a:solidFill>
              <a:effectLst/>
            </a:endParaRPr>
          </a:p>
          <a:p>
            <a:pPr algn="l" rtl="0">
              <a:lnSpc>
                <a:spcPts val="2100"/>
              </a:lnSpc>
              <a:buNone/>
            </a:pPr>
            <a:r>
              <a:rPr lang="en-US" sz="2000" b="0" i="0" dirty="0">
                <a:solidFill>
                  <a:srgbClr val="3C4043"/>
                </a:solidFill>
                <a:effectLst/>
              </a:rPr>
              <a:t>I coordinate the Design Service and Mechanical Workshop </a:t>
            </a:r>
            <a:r>
              <a:rPr lang="en-US" sz="2000" dirty="0">
                <a:solidFill>
                  <a:srgbClr val="3C4043"/>
                </a:solidFill>
              </a:rPr>
              <a:t>at INFN-</a:t>
            </a:r>
            <a:r>
              <a:rPr lang="en-US" sz="2000" b="0" i="0" dirty="0">
                <a:solidFill>
                  <a:srgbClr val="3C4043"/>
                </a:solidFill>
                <a:effectLst/>
              </a:rPr>
              <a:t>Milano from 2003</a:t>
            </a:r>
          </a:p>
          <a:p>
            <a:pPr algn="l" rtl="0">
              <a:lnSpc>
                <a:spcPts val="2100"/>
              </a:lnSpc>
              <a:buNone/>
            </a:pPr>
            <a:endParaRPr lang="en-US" sz="2000" dirty="0">
              <a:solidFill>
                <a:srgbClr val="3C4043"/>
              </a:solidFill>
            </a:endParaRPr>
          </a:p>
          <a:p>
            <a:pPr marL="342900" indent="-342900" algn="l" rtl="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C4043"/>
                </a:solidFill>
                <a:effectLst/>
              </a:rPr>
              <a:t>we have FEA Ansys and CFD Fluent calculation capabilities</a:t>
            </a:r>
            <a:endParaRPr lang="en-US" sz="2000" dirty="0">
              <a:solidFill>
                <a:srgbClr val="3C4043"/>
              </a:solidFill>
            </a:endParaRPr>
          </a:p>
          <a:p>
            <a:pPr marL="342900" indent="-342900" algn="l" rtl="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C4043"/>
                </a:solidFill>
                <a:effectLst/>
              </a:rPr>
              <a:t>laboratory for mechanical construction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C4043"/>
                </a:solidFill>
              </a:rPr>
              <a:t>working in the construction of UHV components for research and with orbital welding for pressure systems</a:t>
            </a:r>
          </a:p>
          <a:p>
            <a:pPr marL="342900" indent="-342900" algn="l" rtl="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C4043"/>
                </a:solidFill>
                <a:effectLst/>
              </a:rPr>
              <a:t>We perform pressurization tests up to 200 bar with gas and up to 500 bar with liquid</a:t>
            </a:r>
            <a:endParaRPr lang="en-US" sz="2000" dirty="0">
              <a:solidFill>
                <a:srgbClr val="3C4043"/>
              </a:solidFill>
            </a:endParaRPr>
          </a:p>
          <a:p>
            <a:pPr marL="342900" indent="-342900" algn="l" rtl="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C4043"/>
                </a:solidFill>
                <a:effectLst/>
              </a:rPr>
              <a:t>He leak detection</a:t>
            </a:r>
            <a:endParaRPr lang="en-US" sz="2000" dirty="0">
              <a:solidFill>
                <a:srgbClr val="3C4043"/>
              </a:solidFill>
            </a:endParaRPr>
          </a:p>
          <a:p>
            <a:pPr marL="342900" indent="-342900" algn="l" rtl="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C4043"/>
                </a:solidFill>
              </a:rPr>
              <a:t>w</a:t>
            </a:r>
            <a:r>
              <a:rPr lang="en-US" sz="2000" b="0" i="0" dirty="0">
                <a:solidFill>
                  <a:srgbClr val="3C4043"/>
                </a:solidFill>
                <a:effectLst/>
              </a:rPr>
              <a:t>e have a TRACI CO2 cooling plant</a:t>
            </a:r>
          </a:p>
          <a:p>
            <a:pPr marL="342900" indent="-342900" algn="l" rtl="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C4043"/>
                </a:solidFill>
              </a:rPr>
              <a:t>w</a:t>
            </a:r>
            <a:r>
              <a:rPr lang="en-US" sz="2000" b="0" i="0" dirty="0">
                <a:solidFill>
                  <a:srgbClr val="3C4043"/>
                </a:solidFill>
                <a:effectLst/>
              </a:rPr>
              <a:t>e assembled and tested cooling systems on various facilities</a:t>
            </a:r>
            <a:r>
              <a:rPr lang="en-US" sz="2000" dirty="0">
                <a:solidFill>
                  <a:srgbClr val="3C4043"/>
                </a:solidFill>
              </a:rPr>
              <a:t>:</a:t>
            </a:r>
          </a:p>
          <a:p>
            <a:pPr marL="342900" indent="-342900" algn="l" rtl="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C4043"/>
                </a:solidFill>
                <a:effectLst/>
              </a:rPr>
              <a:t>Lukasz, for LHCb UT tracker</a:t>
            </a:r>
          </a:p>
          <a:p>
            <a:pPr marL="342900" indent="-342900" algn="l" rtl="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C4043"/>
                </a:solidFill>
                <a:effectLst/>
              </a:rPr>
              <a:t>Baby-Demo, for ATLAS </a:t>
            </a:r>
            <a:r>
              <a:rPr lang="en-US" sz="2000" b="0" i="0" dirty="0" err="1">
                <a:solidFill>
                  <a:srgbClr val="3C4043"/>
                </a:solidFill>
                <a:effectLst/>
              </a:rPr>
              <a:t>Itk</a:t>
            </a:r>
            <a:r>
              <a:rPr lang="en-US" sz="2000" dirty="0">
                <a:solidFill>
                  <a:srgbClr val="3C4043"/>
                </a:solidFill>
              </a:rPr>
              <a:t>, </a:t>
            </a:r>
            <a:r>
              <a:rPr lang="en-US" sz="2000" b="0" i="0" dirty="0">
                <a:solidFill>
                  <a:srgbClr val="3C4043"/>
                </a:solidFill>
                <a:effectLst/>
              </a:rPr>
              <a:t>qualifying CO2 system down to -40 </a:t>
            </a:r>
            <a:r>
              <a:rPr lang="en-US" sz="2000" dirty="0">
                <a:solidFill>
                  <a:srgbClr val="3C4043"/>
                </a:solidFill>
              </a:rPr>
              <a:t>℃</a:t>
            </a:r>
          </a:p>
          <a:p>
            <a:pPr marL="342900" indent="-342900" algn="l" rtl="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C4043"/>
                </a:solidFill>
                <a:effectLst/>
              </a:rPr>
              <a:t>above all I have colleagues who are technically </a:t>
            </a:r>
            <a:r>
              <a:rPr lang="en-US" sz="2000" dirty="0">
                <a:solidFill>
                  <a:srgbClr val="3C4043"/>
                </a:solidFill>
              </a:rPr>
              <a:t>prepared </a:t>
            </a:r>
            <a:r>
              <a:rPr lang="en-US" sz="2000" b="0" i="0" dirty="0">
                <a:solidFill>
                  <a:srgbClr val="3C4043"/>
                </a:solidFill>
                <a:effectLst/>
              </a:rPr>
              <a:t>and with a long experience in the field of detector mechanics and cooling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C4043"/>
                </a:solidFill>
                <a:effectLst/>
              </a:rPr>
              <a:t>in particular </a:t>
            </a:r>
            <a:r>
              <a:rPr lang="en-US" sz="2000" dirty="0">
                <a:solidFill>
                  <a:srgbClr val="3C4043"/>
                </a:solidFill>
              </a:rPr>
              <a:t>for </a:t>
            </a:r>
            <a:r>
              <a:rPr lang="en-US" sz="2000" b="0" i="0" dirty="0">
                <a:solidFill>
                  <a:srgbClr val="3C4043"/>
                </a:solidFill>
                <a:effectLst/>
              </a:rPr>
              <a:t>Silicon trackers: Atlas Pixel</a:t>
            </a:r>
            <a:r>
              <a:rPr lang="en-US" sz="2000" dirty="0">
                <a:solidFill>
                  <a:srgbClr val="3C4043"/>
                </a:solidFill>
              </a:rPr>
              <a:t> </a:t>
            </a:r>
            <a:r>
              <a:rPr lang="en-US" sz="2000" b="0" i="0" dirty="0">
                <a:solidFill>
                  <a:srgbClr val="3C4043"/>
                </a:solidFill>
                <a:effectLst/>
              </a:rPr>
              <a:t>Detector, Insertable </a:t>
            </a:r>
            <a:r>
              <a:rPr lang="en-US" sz="2000" dirty="0">
                <a:solidFill>
                  <a:srgbClr val="3C4043"/>
                </a:solidFill>
              </a:rPr>
              <a:t>B-Layer, LHCb UT tracker, </a:t>
            </a:r>
            <a:r>
              <a:rPr lang="en-US" sz="2000" b="0" i="0" dirty="0">
                <a:solidFill>
                  <a:srgbClr val="3C4043"/>
                </a:solidFill>
                <a:effectLst/>
              </a:rPr>
              <a:t>and </a:t>
            </a:r>
            <a:r>
              <a:rPr lang="en-US" sz="2000" b="0" i="0" dirty="0" err="1">
                <a:solidFill>
                  <a:srgbClr val="3C4043"/>
                </a:solidFill>
                <a:effectLst/>
              </a:rPr>
              <a:t>ITk</a:t>
            </a:r>
            <a:r>
              <a:rPr lang="en-US" sz="2000" b="0" i="0" dirty="0">
                <a:solidFill>
                  <a:srgbClr val="3C4043"/>
                </a:solidFill>
                <a:effectLst/>
              </a:rPr>
              <a:t> Pixel Outer Endcap (under construction)</a:t>
            </a:r>
          </a:p>
        </p:txBody>
      </p:sp>
    </p:spTree>
    <p:extLst>
      <p:ext uri="{BB962C8B-B14F-4D97-AF65-F5344CB8AC3E}">
        <p14:creationId xmlns:p14="http://schemas.microsoft.com/office/powerpoint/2010/main" val="24854358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22" y="954469"/>
            <a:ext cx="7965860" cy="510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79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72462C-E709-FB28-CDC7-BF357FB32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06E3D2BA-FD5A-A1F7-C066-5F74256F207E}"/>
              </a:ext>
            </a:extLst>
          </p:cNvPr>
          <p:cNvSpPr/>
          <p:nvPr/>
        </p:nvSpPr>
        <p:spPr>
          <a:xfrm>
            <a:off x="1158947" y="1260960"/>
            <a:ext cx="66772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prstClr val="black"/>
                </a:solidFill>
              </a:rPr>
              <a:t>Back up</a:t>
            </a:r>
            <a:endParaRPr lang="it-IT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094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822488" y="1591750"/>
            <a:ext cx="79384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2000" dirty="0"/>
              <a:t>…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would</a:t>
            </a:r>
            <a:r>
              <a:rPr lang="it-IT" sz="2000" dirty="0"/>
              <a:t> like to </a:t>
            </a:r>
            <a:r>
              <a:rPr lang="it-IT" sz="2000" dirty="0" err="1"/>
              <a:t>invite</a:t>
            </a:r>
            <a:r>
              <a:rPr lang="it-IT" sz="2000" dirty="0"/>
              <a:t> </a:t>
            </a:r>
            <a:r>
              <a:rPr lang="it-IT" sz="2000" dirty="0" err="1"/>
              <a:t>you</a:t>
            </a:r>
            <a:r>
              <a:rPr lang="it-IT" sz="2000" dirty="0"/>
              <a:t> to </a:t>
            </a:r>
            <a:r>
              <a:rPr lang="it-IT" sz="2000" dirty="0" err="1"/>
              <a:t>give</a:t>
            </a:r>
            <a:r>
              <a:rPr lang="it-IT" sz="2000" dirty="0"/>
              <a:t> a talk on the cooling performance of the </a:t>
            </a:r>
            <a:r>
              <a:rPr lang="it-IT" sz="2000" dirty="0" err="1"/>
              <a:t>modules</a:t>
            </a:r>
            <a:r>
              <a:rPr lang="it-IT" sz="2000" dirty="0"/>
              <a:t> </a:t>
            </a:r>
            <a:r>
              <a:rPr lang="it-IT" sz="2000" dirty="0" err="1"/>
              <a:t>using</a:t>
            </a:r>
            <a:r>
              <a:rPr lang="it-IT" sz="2000" dirty="0"/>
              <a:t> FEA </a:t>
            </a:r>
            <a:r>
              <a:rPr lang="it-IT" sz="2000" dirty="0" err="1"/>
              <a:t>focusing</a:t>
            </a:r>
            <a:r>
              <a:rPr lang="it-IT" sz="2000" dirty="0"/>
              <a:t> on the </a:t>
            </a:r>
            <a:r>
              <a:rPr lang="it-IT" sz="2000" dirty="0" err="1"/>
              <a:t>distance</a:t>
            </a:r>
            <a:r>
              <a:rPr lang="it-IT" sz="2000" dirty="0"/>
              <a:t> of the </a:t>
            </a:r>
            <a:r>
              <a:rPr lang="it-IT" sz="2000" dirty="0" err="1"/>
              <a:t>coolant</a:t>
            </a:r>
            <a:r>
              <a:rPr lang="it-IT" sz="2000" dirty="0"/>
              <a:t> </a:t>
            </a:r>
            <a:r>
              <a:rPr lang="it-IT" sz="2000" dirty="0" err="1"/>
              <a:t>compared</a:t>
            </a:r>
            <a:r>
              <a:rPr lang="it-IT" sz="2000" dirty="0"/>
              <a:t> to the </a:t>
            </a:r>
            <a:r>
              <a:rPr lang="it-IT" sz="2000" dirty="0" err="1"/>
              <a:t>innermost</a:t>
            </a:r>
            <a:r>
              <a:rPr lang="it-IT" sz="2000" dirty="0"/>
              <a:t> </a:t>
            </a:r>
            <a:r>
              <a:rPr lang="it-IT" sz="2000" dirty="0" err="1"/>
              <a:t>sensor</a:t>
            </a:r>
            <a:r>
              <a:rPr lang="it-IT" sz="2000" dirty="0"/>
              <a:t> part.</a:t>
            </a:r>
          </a:p>
          <a:p>
            <a:pPr lvl="0"/>
            <a:endParaRPr lang="it-IT" sz="2000" dirty="0"/>
          </a:p>
          <a:p>
            <a:pPr lvl="0"/>
            <a:r>
              <a:rPr lang="it-IT" sz="2000" dirty="0"/>
              <a:t>The </a:t>
            </a:r>
            <a:r>
              <a:rPr lang="it-IT" sz="2000" dirty="0" err="1"/>
              <a:t>second</a:t>
            </a:r>
            <a:r>
              <a:rPr lang="it-IT" sz="2000" dirty="0"/>
              <a:t> talk </a:t>
            </a:r>
            <a:r>
              <a:rPr lang="it-IT" sz="2000" dirty="0" err="1"/>
              <a:t>is</a:t>
            </a:r>
            <a:r>
              <a:rPr lang="it-IT" sz="2000" dirty="0"/>
              <a:t> a status update of the </a:t>
            </a:r>
            <a:r>
              <a:rPr lang="it-IT" sz="2000" dirty="0" err="1"/>
              <a:t>silicon</a:t>
            </a:r>
            <a:r>
              <a:rPr lang="it-IT" sz="2000" dirty="0"/>
              <a:t> </a:t>
            </a:r>
            <a:r>
              <a:rPr lang="it-IT" sz="2000" dirty="0" err="1"/>
              <a:t>microchannels</a:t>
            </a:r>
            <a:r>
              <a:rPr lang="it-IT" sz="2000" dirty="0"/>
              <a:t> </a:t>
            </a:r>
            <a:r>
              <a:rPr lang="it-IT" sz="2000" dirty="0" err="1"/>
              <a:t>developments</a:t>
            </a:r>
            <a:r>
              <a:rPr lang="it-IT" sz="2000" dirty="0"/>
              <a:t> for the VELO Upgrade 2 </a:t>
            </a:r>
            <a:r>
              <a:rPr lang="it-IT" sz="2000" dirty="0" err="1"/>
              <a:t>where</a:t>
            </a:r>
            <a:r>
              <a:rPr lang="it-IT" sz="2000" dirty="0"/>
              <a:t> </a:t>
            </a:r>
            <a:r>
              <a:rPr lang="it-IT" sz="2000" dirty="0" err="1"/>
              <a:t>you</a:t>
            </a:r>
            <a:r>
              <a:rPr lang="it-IT" sz="2000" dirty="0"/>
              <a:t> can </a:t>
            </a:r>
            <a:r>
              <a:rPr lang="it-IT" sz="2000" dirty="0" err="1"/>
              <a:t>also</a:t>
            </a:r>
            <a:r>
              <a:rPr lang="it-IT" sz="2000" dirty="0"/>
              <a:t> indicate </a:t>
            </a:r>
            <a:r>
              <a:rPr lang="it-IT" sz="2000" dirty="0" err="1"/>
              <a:t>yours</a:t>
            </a:r>
            <a:r>
              <a:rPr lang="it-IT" sz="2000" dirty="0"/>
              <a:t> </a:t>
            </a:r>
            <a:r>
              <a:rPr lang="it-IT" sz="2000" dirty="0" err="1"/>
              <a:t>plans</a:t>
            </a:r>
            <a:r>
              <a:rPr lang="it-IT" sz="2000" dirty="0"/>
              <a:t> on </a:t>
            </a:r>
            <a:r>
              <a:rPr lang="it-IT" sz="2000" dirty="0" err="1"/>
              <a:t>developing</a:t>
            </a:r>
            <a:r>
              <a:rPr lang="it-IT" sz="2000" dirty="0"/>
              <a:t> cooling </a:t>
            </a:r>
            <a:r>
              <a:rPr lang="it-IT" sz="2000" dirty="0" err="1"/>
              <a:t>plates</a:t>
            </a:r>
            <a:r>
              <a:rPr lang="it-IT" sz="2000" dirty="0"/>
              <a:t> with FBK.</a:t>
            </a:r>
          </a:p>
        </p:txBody>
      </p:sp>
    </p:spTree>
    <p:extLst>
      <p:ext uri="{BB962C8B-B14F-4D97-AF65-F5344CB8AC3E}">
        <p14:creationId xmlns:p14="http://schemas.microsoft.com/office/powerpoint/2010/main" val="24514946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68" y="857250"/>
            <a:ext cx="8446339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4547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71" y="1164503"/>
            <a:ext cx="8472812" cy="440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7410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642" y="1014412"/>
            <a:ext cx="6022181" cy="498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581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33" y="1187455"/>
            <a:ext cx="8015422" cy="403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076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18" y="1232499"/>
            <a:ext cx="8334007" cy="482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147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11517" y="1483043"/>
            <a:ext cx="78664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r>
              <a:rPr lang="it-IT" b="1" dirty="0"/>
              <a:t>https://indico.cern.ch/event/1530995/</a:t>
            </a:r>
          </a:p>
          <a:p>
            <a:endParaRPr lang="it-IT" b="1" dirty="0"/>
          </a:p>
          <a:p>
            <a:r>
              <a:rPr lang="it-IT" b="1" dirty="0"/>
              <a:t>https://indico.cern.ch/event/695767/contributions/3014925/attachments/1674339/2687417/FOTDM2018_Byczynski_v3.pdf</a:t>
            </a:r>
          </a:p>
          <a:p>
            <a:endParaRPr lang="it-IT" b="1" dirty="0"/>
          </a:p>
          <a:p>
            <a:r>
              <a:rPr lang="it-IT" b="1" dirty="0"/>
              <a:t>https://indico.cern.ch/event/695767/contributions/3014925/attachments/1674339/2687417/FOTDM2018_Byczynski_v3.pdf</a:t>
            </a:r>
          </a:p>
        </p:txBody>
      </p:sp>
    </p:spTree>
    <p:extLst>
      <p:ext uri="{BB962C8B-B14F-4D97-AF65-F5344CB8AC3E}">
        <p14:creationId xmlns:p14="http://schemas.microsoft.com/office/powerpoint/2010/main" val="26768072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02B6EB-DDFD-6B7B-78FE-DDA7F2342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3660EC67-B4FF-5175-EA9E-E8272BCA9DB5}"/>
              </a:ext>
            </a:extLst>
          </p:cNvPr>
          <p:cNvSpPr/>
          <p:nvPr/>
        </p:nvSpPr>
        <p:spPr>
          <a:xfrm>
            <a:off x="1158947" y="1260960"/>
            <a:ext cx="66772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prstClr val="black"/>
                </a:solidFill>
              </a:rPr>
              <a:t>Back up</a:t>
            </a:r>
            <a:endParaRPr lang="it-IT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084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40214-DD82-26BC-AD98-60FFFE55D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4844AAA-280A-A1E2-4F5A-DBF25D460C4A}"/>
              </a:ext>
            </a:extLst>
          </p:cNvPr>
          <p:cNvSpPr txBox="1"/>
          <p:nvPr/>
        </p:nvSpPr>
        <p:spPr>
          <a:xfrm>
            <a:off x="554065" y="261672"/>
            <a:ext cx="8035870" cy="57481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0" dirty="0">
                <a:solidFill>
                  <a:srgbClr val="3C4043"/>
                </a:solidFill>
              </a:rPr>
              <a:t>I would use all the potential that we have:</a:t>
            </a:r>
          </a:p>
          <a:p>
            <a:pPr>
              <a:lnSpc>
                <a:spcPts val="2100"/>
              </a:lnSpc>
            </a:pPr>
            <a:endParaRPr lang="en-US" sz="2000" dirty="0">
              <a:solidFill>
                <a:srgbClr val="3C4043"/>
              </a:solidFill>
            </a:endParaRPr>
          </a:p>
          <a:p>
            <a:pPr>
              <a:lnSpc>
                <a:spcPts val="2100"/>
              </a:lnSpc>
            </a:pPr>
            <a:r>
              <a:rPr lang="en-US" sz="2000" dirty="0">
                <a:solidFill>
                  <a:srgbClr val="3C4043"/>
                </a:solidFill>
              </a:rPr>
              <a:t>for </a:t>
            </a:r>
            <a:r>
              <a:rPr lang="en-US" sz="2000" b="1" dirty="0">
                <a:solidFill>
                  <a:srgbClr val="FF0000"/>
                </a:solidFill>
              </a:rPr>
              <a:t>FEA analyses</a:t>
            </a:r>
          </a:p>
          <a:p>
            <a:pPr>
              <a:lnSpc>
                <a:spcPts val="2100"/>
              </a:lnSpc>
            </a:pPr>
            <a:endParaRPr lang="en-US" sz="2000" b="1" dirty="0">
              <a:solidFill>
                <a:srgbClr val="3C4043"/>
              </a:solidFill>
            </a:endParaRP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C4043"/>
                </a:solidFill>
              </a:rPr>
              <a:t>we have a new powerful machine dedicated to simulations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C4043"/>
              </a:solidFill>
            </a:endParaRP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C4043"/>
                </a:solidFill>
              </a:rPr>
              <a:t>thermal simulations</a:t>
            </a:r>
            <a:r>
              <a:rPr lang="en-US" sz="2000" dirty="0">
                <a:solidFill>
                  <a:srgbClr val="3C4043"/>
                </a:solidFill>
              </a:rPr>
              <a:t>, taking into account the details of composite materials and thin layers (glues), for evaluation of design thermal performance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C4043"/>
              </a:solidFill>
            </a:endParaRP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C4043"/>
                </a:solidFill>
              </a:rPr>
              <a:t>mechanical and thermo-mechanical </a:t>
            </a:r>
            <a:r>
              <a:rPr lang="en-US" sz="2000" dirty="0">
                <a:solidFill>
                  <a:srgbClr val="3C4043"/>
                </a:solidFill>
              </a:rPr>
              <a:t>calculation (also non-linear with </a:t>
            </a:r>
            <a:r>
              <a:rPr lang="en-US" sz="2000" dirty="0" err="1">
                <a:solidFill>
                  <a:srgbClr val="3C4043"/>
                </a:solidFill>
              </a:rPr>
              <a:t>visco</a:t>
            </a:r>
            <a:r>
              <a:rPr lang="en-US" sz="2000" dirty="0">
                <a:solidFill>
                  <a:srgbClr val="3C4043"/>
                </a:solidFill>
              </a:rPr>
              <a:t>-elasticity) for determining the deformations and stresses induced by cooling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C4043"/>
              </a:solidFill>
            </a:endParaRP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C4043"/>
                </a:solidFill>
              </a:rPr>
              <a:t>static and dynamic structural </a:t>
            </a:r>
            <a:r>
              <a:rPr lang="en-US" sz="2000" dirty="0">
                <a:solidFill>
                  <a:srgbClr val="3C4043"/>
                </a:solidFill>
              </a:rPr>
              <a:t>calculation, in particular modal analysis and effect induced by vibrations, for example detector transport using power spectral density (PSD) approach.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C4043"/>
              </a:solidFill>
            </a:endParaRP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C4043"/>
              </a:solidFill>
            </a:endParaRP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C4043"/>
                </a:solidFill>
              </a:rPr>
              <a:t>One of the first item we can set up is “FEA studies of max overhang and possibilities for passive cooling”</a:t>
            </a:r>
            <a:r>
              <a:rPr lang="it-IT" sz="2000" dirty="0">
                <a:solidFill>
                  <a:srgbClr val="3C4043"/>
                </a:solidFill>
              </a:rPr>
              <a:t>..</a:t>
            </a:r>
            <a:endParaRPr lang="en-US" sz="2000" dirty="0">
              <a:solidFill>
                <a:srgbClr val="3C40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7650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714438" y="588121"/>
            <a:ext cx="77151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dirty="0"/>
              <a:t>Thermal and </a:t>
            </a:r>
            <a:r>
              <a:rPr lang="it-IT" dirty="0" err="1"/>
              <a:t>structural</a:t>
            </a:r>
            <a:r>
              <a:rPr lang="it-IT" dirty="0"/>
              <a:t> </a:t>
            </a:r>
            <a:r>
              <a:rPr lang="it-IT" dirty="0" err="1"/>
              <a:t>FEAs</a:t>
            </a:r>
            <a:r>
              <a:rPr lang="it-IT" dirty="0"/>
              <a:t>, R&amp;D and manufacturing of the detector cooling </a:t>
            </a:r>
            <a:r>
              <a:rPr lang="it-IT" dirty="0" err="1"/>
              <a:t>systems</a:t>
            </a:r>
            <a:r>
              <a:rPr lang="it-IT" dirty="0"/>
              <a:t> and the </a:t>
            </a:r>
            <a:r>
              <a:rPr lang="it-IT" dirty="0" err="1"/>
              <a:t>coolant</a:t>
            </a:r>
            <a:r>
              <a:rPr lang="it-IT" dirty="0"/>
              <a:t> </a:t>
            </a:r>
            <a:r>
              <a:rPr lang="it-IT" dirty="0" err="1"/>
              <a:t>distribution</a:t>
            </a:r>
            <a:r>
              <a:rPr lang="it-IT" dirty="0"/>
              <a:t> </a:t>
            </a:r>
            <a:r>
              <a:rPr lang="it-IT" dirty="0" err="1"/>
              <a:t>systems</a:t>
            </a:r>
            <a:r>
              <a:rPr lang="it-IT" dirty="0"/>
              <a:t> for </a:t>
            </a:r>
            <a:r>
              <a:rPr lang="it-IT" dirty="0" err="1"/>
              <a:t>Cern</a:t>
            </a:r>
            <a:r>
              <a:rPr lang="it-IT" dirty="0"/>
              <a:t> detectors: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Working: Atlas Pixel detector – evaporative </a:t>
            </a:r>
            <a:r>
              <a:rPr lang="it-IT" dirty="0" err="1"/>
              <a:t>fluorocarbon</a:t>
            </a:r>
            <a:r>
              <a:rPr lang="it-IT" dirty="0"/>
              <a:t> (C</a:t>
            </a:r>
            <a:r>
              <a:rPr lang="it-IT" baseline="-25000" dirty="0"/>
              <a:t>3</a:t>
            </a:r>
            <a:r>
              <a:rPr lang="it-IT" dirty="0"/>
              <a:t>F</a:t>
            </a:r>
            <a:r>
              <a:rPr lang="it-IT" baseline="-25000" dirty="0"/>
              <a:t>8</a:t>
            </a:r>
            <a:r>
              <a:rPr lang="it-IT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Working: </a:t>
            </a:r>
            <a:r>
              <a:rPr lang="it-IT" dirty="0"/>
              <a:t>Atlas IBL (</a:t>
            </a:r>
            <a:r>
              <a:rPr lang="it-IT" dirty="0" err="1"/>
              <a:t>Insertable</a:t>
            </a:r>
            <a:r>
              <a:rPr lang="it-IT" dirty="0"/>
              <a:t> B</a:t>
            </a:r>
            <a:r>
              <a:rPr lang="en-US" dirty="0"/>
              <a:t>-</a:t>
            </a:r>
            <a:r>
              <a:rPr lang="it-IT" dirty="0" err="1"/>
              <a:t>layer</a:t>
            </a:r>
            <a:r>
              <a:rPr lang="it-IT" dirty="0"/>
              <a:t>) </a:t>
            </a:r>
            <a:r>
              <a:rPr lang="en-US" dirty="0"/>
              <a:t>– evaporative </a:t>
            </a:r>
            <a:r>
              <a:rPr lang="it-IT" dirty="0"/>
              <a:t>CO</a:t>
            </a:r>
            <a:r>
              <a:rPr lang="it-IT" baseline="-25000" dirty="0"/>
              <a:t>2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it-IT" dirty="0" err="1"/>
              <a:t>Cancelled</a:t>
            </a:r>
            <a:r>
              <a:rPr lang="it-IT" dirty="0"/>
              <a:t> </a:t>
            </a:r>
            <a:r>
              <a:rPr lang="it-IT" dirty="0" err="1"/>
              <a:t>project</a:t>
            </a:r>
            <a:r>
              <a:rPr lang="it-IT" dirty="0"/>
              <a:t>: </a:t>
            </a:r>
            <a:r>
              <a:rPr lang="it-IT" dirty="0" err="1"/>
              <a:t>SuperB</a:t>
            </a:r>
            <a:r>
              <a:rPr lang="it-IT" dirty="0"/>
              <a:t> </a:t>
            </a:r>
            <a:r>
              <a:rPr lang="it-IT" dirty="0" err="1"/>
              <a:t>Vertex</a:t>
            </a:r>
            <a:r>
              <a:rPr lang="it-IT" dirty="0"/>
              <a:t> Locator </a:t>
            </a:r>
            <a:r>
              <a:rPr lang="en-US" dirty="0"/>
              <a:t>– evaporative</a:t>
            </a:r>
            <a:r>
              <a:rPr lang="it-IT" dirty="0"/>
              <a:t> CO</a:t>
            </a:r>
            <a:r>
              <a:rPr lang="it-IT" baseline="-25000" dirty="0"/>
              <a:t>2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Working: LHCb UT tracker – evaporative </a:t>
            </a:r>
            <a:r>
              <a:rPr lang="it-IT" dirty="0"/>
              <a:t>CO</a:t>
            </a:r>
            <a:r>
              <a:rPr lang="it-IT" baseline="-25000" dirty="0"/>
              <a:t>2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Under construction: Atlas </a:t>
            </a:r>
            <a:r>
              <a:rPr lang="en-US" dirty="0" err="1"/>
              <a:t>Itk</a:t>
            </a:r>
            <a:r>
              <a:rPr lang="en-US" dirty="0"/>
              <a:t> (Inner Tracker) Pixel Outer Endcap – evaporative </a:t>
            </a:r>
            <a:r>
              <a:rPr lang="it-IT" dirty="0"/>
              <a:t>CO</a:t>
            </a:r>
            <a:r>
              <a:rPr lang="it-IT" baseline="-25000" dirty="0"/>
              <a:t>2 </a:t>
            </a:r>
          </a:p>
          <a:p>
            <a:pPr>
              <a:defRPr/>
            </a:pPr>
            <a:endParaRPr lang="it-IT" dirty="0"/>
          </a:p>
          <a:p>
            <a:pPr>
              <a:defRPr/>
            </a:pPr>
            <a:r>
              <a:rPr lang="en-US" dirty="0"/>
              <a:t>FEA: </a:t>
            </a:r>
          </a:p>
          <a:p>
            <a:pPr>
              <a:defRPr/>
            </a:pPr>
            <a:r>
              <a:rPr lang="en-US" dirty="0"/>
              <a:t>we are equipped with </a:t>
            </a:r>
            <a:r>
              <a:rPr lang="en-US" dirty="0" err="1"/>
              <a:t>Ansys</a:t>
            </a:r>
            <a:r>
              <a:rPr lang="en-US" dirty="0"/>
              <a:t> software, academic </a:t>
            </a:r>
            <a:r>
              <a:rPr lang="en-US" dirty="0" err="1"/>
              <a:t>licence</a:t>
            </a:r>
            <a:r>
              <a:rPr lang="en-US" dirty="0"/>
              <a:t> with unlimited node number, dedicated hardware with large RAM and CPU (optimized for detailed structural analysis)</a:t>
            </a:r>
          </a:p>
          <a:p>
            <a:pPr>
              <a:defRPr/>
            </a:pPr>
            <a:endParaRPr lang="it-IT" dirty="0"/>
          </a:p>
          <a:p>
            <a:pPr>
              <a:defRPr/>
            </a:pPr>
            <a:r>
              <a:rPr lang="en-US" dirty="0"/>
              <a:t>Cooling tests:</a:t>
            </a:r>
          </a:p>
          <a:p>
            <a:pPr>
              <a:defRPr/>
            </a:pPr>
            <a:r>
              <a:rPr lang="en-US" dirty="0"/>
              <a:t>we are equipped with a TRACI cooling unit, when needed we collaborate with </a:t>
            </a:r>
            <a:r>
              <a:rPr lang="en-US" dirty="0" err="1"/>
              <a:t>Cern</a:t>
            </a:r>
            <a:r>
              <a:rPr lang="en-US" dirty="0"/>
              <a:t> to use larger cooling units (Lukasz, Baby-demo,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>
              <a:defRPr/>
            </a:pPr>
            <a:r>
              <a:rPr lang="en-US" dirty="0"/>
              <a:t>flow, pressure, temperature and pressure drop measurement instrumentation</a:t>
            </a:r>
            <a:endParaRPr lang="it-IT" dirty="0"/>
          </a:p>
          <a:p>
            <a:pPr>
              <a:defRPr/>
            </a:pPr>
            <a:r>
              <a:rPr lang="en-US" dirty="0" err="1"/>
              <a:t>CompactRIO</a:t>
            </a:r>
            <a:r>
              <a:rPr lang="en-US" dirty="0"/>
              <a:t> system monitoring and acquisition </a:t>
            </a:r>
          </a:p>
        </p:txBody>
      </p:sp>
      <p:sp>
        <p:nvSpPr>
          <p:cNvPr id="4" name="Rettangolo 3"/>
          <p:cNvSpPr/>
          <p:nvPr/>
        </p:nvSpPr>
        <p:spPr>
          <a:xfrm>
            <a:off x="1158947" y="52093"/>
            <a:ext cx="66772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b="1" dirty="0" err="1">
                <a:solidFill>
                  <a:prstClr val="black"/>
                </a:solidFill>
              </a:rPr>
              <a:t>Experiences</a:t>
            </a:r>
            <a:r>
              <a:rPr lang="it-IT" sz="2000" b="1" dirty="0">
                <a:solidFill>
                  <a:prstClr val="black"/>
                </a:solidFill>
              </a:rPr>
              <a:t> on evaporative cooling </a:t>
            </a:r>
            <a:r>
              <a:rPr lang="it-IT" sz="2000" b="1" dirty="0" err="1">
                <a:solidFill>
                  <a:prstClr val="black"/>
                </a:solidFill>
              </a:rPr>
              <a:t>systems</a:t>
            </a:r>
            <a:r>
              <a:rPr lang="it-IT" sz="2000" b="1" dirty="0">
                <a:solidFill>
                  <a:prstClr val="black"/>
                </a:solidFill>
              </a:rPr>
              <a:t> (list):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INFN MILANO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F9444-69FA-4CDE-B26F-25051B99A94C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90843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766528" y="889528"/>
            <a:ext cx="6421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it-IT" dirty="0">
              <a:solidFill>
                <a:prstClr val="black"/>
              </a:solidFill>
            </a:endParaRPr>
          </a:p>
          <a:p>
            <a:pPr>
              <a:defRPr/>
            </a:pP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84521" y="88886"/>
            <a:ext cx="66772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b="1" dirty="0">
                <a:solidFill>
                  <a:prstClr val="black"/>
                </a:solidFill>
              </a:rPr>
              <a:t>INFN </a:t>
            </a:r>
            <a:r>
              <a:rPr lang="it-IT" sz="2000" b="1" dirty="0" err="1">
                <a:solidFill>
                  <a:prstClr val="black"/>
                </a:solidFill>
              </a:rPr>
              <a:t>Institute</a:t>
            </a:r>
            <a:r>
              <a:rPr lang="it-IT" sz="2000" b="1" dirty="0">
                <a:solidFill>
                  <a:prstClr val="black"/>
                </a:solidFill>
              </a:rPr>
              <a:t> </a:t>
            </a:r>
            <a:r>
              <a:rPr lang="it-IT" sz="2000" b="1" dirty="0" err="1">
                <a:solidFill>
                  <a:prstClr val="black"/>
                </a:solidFill>
              </a:rPr>
              <a:t>interests</a:t>
            </a:r>
            <a:r>
              <a:rPr lang="it-IT" sz="2000" b="1" dirty="0">
                <a:solidFill>
                  <a:prstClr val="black"/>
                </a:solidFill>
              </a:rPr>
              <a:t> for the VELO upgrade: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INFN MILANO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F9444-69FA-4CDE-B26F-25051B99A94C}" type="slidenum">
              <a:rPr lang="it-IT" smtClean="0"/>
              <a:t>41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13355" y="681983"/>
            <a:ext cx="800199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Optimization of the detector structure and integrated cooling system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Finite Element Analysis with high professional experience and hardware capabilities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now devoted to Atlas ITk detector studies and applicable to the VELO R&amp;D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Thermal performance simulations with detailed parametrization studies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comparison of alternative solutions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Thermo-mechanical deformation analysis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Structural stress analysis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Dynamic studies (modal, analysis of stress due to transport vibration</a:t>
            </a:r>
            <a:r>
              <a:rPr lang="it-IT" dirty="0">
                <a:solidFill>
                  <a:prstClr val="black"/>
                </a:solidFill>
              </a:rPr>
              <a:t>)</a:t>
            </a:r>
            <a:endParaRPr lang="en-US" dirty="0">
              <a:solidFill>
                <a:prstClr val="black"/>
              </a:solidFill>
            </a:endParaRPr>
          </a:p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Realization of prototype circuits with realistic components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Pressurization (up to 500 bar) and He leak-rate measurements for the qualification of the proposed designs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thermo-fluidic characterization in real cooling operation conditions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Thermal performance assessment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Circuit flow-pressure and power dependencies characterization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Destructive test and Quality Assessment of the design</a:t>
            </a: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7430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766528" y="889528"/>
            <a:ext cx="6421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it-IT" dirty="0">
              <a:solidFill>
                <a:prstClr val="black"/>
              </a:solidFill>
            </a:endParaRPr>
          </a:p>
          <a:p>
            <a:pPr>
              <a:defRPr/>
            </a:pP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84521" y="88886"/>
            <a:ext cx="66772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prstClr val="black"/>
                </a:solidFill>
              </a:rPr>
              <a:t>Possible contributions:</a:t>
            </a:r>
            <a:endParaRPr lang="it-IT" sz="2000" b="1" dirty="0">
              <a:solidFill>
                <a:prstClr val="black"/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INFN MILANO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F9444-69FA-4CDE-B26F-25051B99A94C}" type="slidenum">
              <a:rPr lang="it-IT" smtClean="0"/>
              <a:t>42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683878" y="889528"/>
            <a:ext cx="764225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Extensive FEA design analysis for the detector optimization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Realization of prototypes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in collaboration </a:t>
            </a:r>
            <a:r>
              <a:rPr lang="it-IT" dirty="0"/>
              <a:t>with </a:t>
            </a:r>
            <a:r>
              <a:rPr lang="en-US" dirty="0">
                <a:solidFill>
                  <a:prstClr val="black"/>
                </a:solidFill>
              </a:rPr>
              <a:t>FBK Institute,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interested</a:t>
            </a:r>
            <a:r>
              <a:rPr lang="it-IT" dirty="0"/>
              <a:t> VELO </a:t>
            </a:r>
            <a:r>
              <a:rPr lang="it-IT" dirty="0" err="1"/>
              <a:t>groups</a:t>
            </a:r>
            <a:r>
              <a:rPr lang="en-US" dirty="0">
                <a:solidFill>
                  <a:prstClr val="black"/>
                </a:solidFill>
              </a:rPr>
              <a:t> and </a:t>
            </a:r>
            <a:r>
              <a:rPr lang="en-US" dirty="0" err="1">
                <a:solidFill>
                  <a:prstClr val="black"/>
                </a:solidFill>
              </a:rPr>
              <a:t>Cern</a:t>
            </a:r>
            <a:r>
              <a:rPr lang="en-US" dirty="0">
                <a:solidFill>
                  <a:prstClr val="black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our proposed baseline for the VELO cooling R&amp;D is based on: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Silicon micro-channel technology (anodic bonding with transparent glass for visual test and direct bonding for the real detector)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Evaporative CO2 as baseline, with studies using the Krypton alternative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starting from the current cooling configuration of the installed VELO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studying the cooling system with fluid distribution configurations in micro-channels and alternative microstructures (fluid diodes) with 1:1 scale tests at operating flow, temperature and pressure   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Quality assessment, structural integrity test (mainly of the pressure system)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Studies for CO</a:t>
            </a:r>
            <a:r>
              <a:rPr lang="en-US" baseline="-25000" dirty="0">
                <a:solidFill>
                  <a:prstClr val="black"/>
                </a:solidFill>
              </a:rPr>
              <a:t>2 </a:t>
            </a:r>
            <a:r>
              <a:rPr lang="en-US" dirty="0">
                <a:solidFill>
                  <a:prstClr val="black"/>
                </a:solidFill>
              </a:rPr>
              <a:t>optimized cooling flow and heat-transfer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Assessment ‘in opera’ of relevant instabilities control mechanisms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Trying to realize the more affordable, stable, robust and best performant cooling system</a:t>
            </a:r>
          </a:p>
        </p:txBody>
      </p:sp>
    </p:spTree>
    <p:extLst>
      <p:ext uri="{BB962C8B-B14F-4D97-AF65-F5344CB8AC3E}">
        <p14:creationId xmlns:p14="http://schemas.microsoft.com/office/powerpoint/2010/main" val="249439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94958D-4992-0B12-784A-0B6CB25AB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294A976-D8E7-3F41-2BFD-ED242CB0892E}"/>
              </a:ext>
            </a:extLst>
          </p:cNvPr>
          <p:cNvSpPr txBox="1"/>
          <p:nvPr/>
        </p:nvSpPr>
        <p:spPr>
          <a:xfrm>
            <a:off x="446566" y="384903"/>
            <a:ext cx="8187071" cy="5478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0" b="1" dirty="0">
                <a:solidFill>
                  <a:srgbClr val="FF0000"/>
                </a:solidFill>
              </a:rPr>
              <a:t>with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Fluent </a:t>
            </a:r>
            <a:r>
              <a:rPr lang="en-US" sz="2000" dirty="0">
                <a:solidFill>
                  <a:srgbClr val="FF0000"/>
                </a:solidFill>
              </a:rPr>
              <a:t>we propose to try to optimize the microchannels</a:t>
            </a:r>
          </a:p>
          <a:p>
            <a:pPr>
              <a:lnSpc>
                <a:spcPts val="2100"/>
              </a:lnSpc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building silicon prototypes with microchannels costs time and money: an orientation basis is needed 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to have a </a:t>
            </a:r>
            <a:r>
              <a:rPr lang="en-US" sz="2000" b="1" dirty="0"/>
              <a:t>theoretical basis from which to start for the geometric sizing </a:t>
            </a:r>
            <a:r>
              <a:rPr lang="en-US" sz="2000" dirty="0"/>
              <a:t>of the channels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model requires correlations for the thermo-fluid dynamic behavior of CO2 in a two-phase state (boiling)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these are not easily found in literature, mainly due to the dimensions of the microchannels and are difficult to apply to our case</a:t>
            </a:r>
          </a:p>
          <a:p>
            <a:pPr>
              <a:lnSpc>
                <a:spcPts val="2100"/>
              </a:lnSpc>
            </a:pPr>
            <a:r>
              <a:rPr lang="en-US" sz="2000" dirty="0"/>
              <a:t>      (I kindly ask if you know any useful reference)</a:t>
            </a:r>
            <a:endParaRPr lang="it-IT" sz="2000" dirty="0">
              <a:solidFill>
                <a:srgbClr val="3C4043"/>
              </a:solidFill>
            </a:endParaRP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simulation may not give very realistic results but can give </a:t>
            </a:r>
            <a:r>
              <a:rPr lang="en-US" sz="2000" b="1" dirty="0"/>
              <a:t>an indication of which direction it is best to take in the design choice..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final word is given by prototype test in working conditions </a:t>
            </a:r>
          </a:p>
          <a:p>
            <a:pPr>
              <a:lnSpc>
                <a:spcPts val="2100"/>
              </a:lnSpc>
            </a:pPr>
            <a:r>
              <a:rPr lang="en-US" sz="2000" dirty="0"/>
              <a:t>     ..these are in turn subject to experimental errors..)</a:t>
            </a:r>
          </a:p>
        </p:txBody>
      </p:sp>
    </p:spTree>
    <p:extLst>
      <p:ext uri="{BB962C8B-B14F-4D97-AF65-F5344CB8AC3E}">
        <p14:creationId xmlns:p14="http://schemas.microsoft.com/office/powerpoint/2010/main" val="1921778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EE8BEB-CBD4-BBE0-C61E-D2B72E7DC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5C9CBEF-424C-9729-7BC1-CDF100CD0F96}"/>
              </a:ext>
            </a:extLst>
          </p:cNvPr>
          <p:cNvSpPr txBox="1"/>
          <p:nvPr/>
        </p:nvSpPr>
        <p:spPr>
          <a:xfrm>
            <a:off x="554065" y="346226"/>
            <a:ext cx="8035870" cy="57481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0" b="1" dirty="0"/>
              <a:t>for the </a:t>
            </a:r>
            <a:r>
              <a:rPr lang="en-US" sz="2000" b="1" dirty="0">
                <a:solidFill>
                  <a:srgbClr val="FF0000"/>
                </a:solidFill>
              </a:rPr>
              <a:t>experimental part</a:t>
            </a:r>
          </a:p>
          <a:p>
            <a:pPr>
              <a:lnSpc>
                <a:spcPts val="2100"/>
              </a:lnSpc>
            </a:pPr>
            <a:endParaRPr lang="en-US" sz="2000" b="1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 would  suggest to ask for the support and the experience of Paolo Petagna and Bart </a:t>
            </a:r>
            <a:r>
              <a:rPr lang="en-US" sz="2000" dirty="0" err="1"/>
              <a:t>Verlaat</a:t>
            </a:r>
            <a:r>
              <a:rPr lang="en-US" sz="2000" dirty="0"/>
              <a:t> and their teams at </a:t>
            </a:r>
            <a:r>
              <a:rPr lang="en-US" sz="2000" dirty="0" err="1"/>
              <a:t>Cern</a:t>
            </a: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Cross check the validation tests </a:t>
            </a:r>
            <a:r>
              <a:rPr lang="en-US" sz="2000" dirty="0"/>
              <a:t>with the infrastructures available at </a:t>
            </a:r>
            <a:r>
              <a:rPr lang="en-US" sz="2000" dirty="0" err="1"/>
              <a:t>Cern</a:t>
            </a:r>
            <a:endParaRPr lang="en-US" sz="2000" dirty="0"/>
          </a:p>
          <a:p>
            <a:pPr>
              <a:lnSpc>
                <a:spcPts val="2100"/>
              </a:lnSpc>
            </a:pPr>
            <a:r>
              <a:rPr lang="en-US" sz="2000" b="1" dirty="0"/>
              <a:t> 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we are equipped to make pressure test but we have to build the </a:t>
            </a:r>
            <a:r>
              <a:rPr lang="en-US" sz="2000" b="1" dirty="0"/>
              <a:t>interface for the silicon modules</a:t>
            </a:r>
          </a:p>
          <a:p>
            <a:pPr>
              <a:lnSpc>
                <a:spcPts val="2100"/>
              </a:lnSpc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we are asking the company M-Pump for an offer for </a:t>
            </a:r>
            <a:r>
              <a:rPr lang="en-US" sz="2000" b="1" dirty="0"/>
              <a:t>a new CO2 pump to be able to face cooling tests on the microchannels, </a:t>
            </a:r>
            <a:r>
              <a:rPr lang="en-US" sz="2000" dirty="0"/>
              <a:t>with high pressure drops, using the TRACI (the cooling power would be sufficient)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for the </a:t>
            </a:r>
            <a:r>
              <a:rPr lang="en-US" sz="2000" b="1" dirty="0"/>
              <a:t>measurement of the Thermal Figure of Merit </a:t>
            </a:r>
            <a:r>
              <a:rPr lang="en-US" sz="2000" dirty="0"/>
              <a:t>there are difficulties due to the effect of the environment surrounding the cold module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must be made similar to the operating detector (high vacuum, controlled  temperatures and heat exchange with the environment)</a:t>
            </a:r>
          </a:p>
        </p:txBody>
      </p:sp>
    </p:spTree>
    <p:extLst>
      <p:ext uri="{BB962C8B-B14F-4D97-AF65-F5344CB8AC3E}">
        <p14:creationId xmlns:p14="http://schemas.microsoft.com/office/powerpoint/2010/main" val="747639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586E29-5EA3-88D3-09DC-7EE3746B3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314" y="224273"/>
            <a:ext cx="4314119" cy="62021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4D0AA63-0F1F-E316-63A2-B27518AF1F7B}"/>
              </a:ext>
            </a:extLst>
          </p:cNvPr>
          <p:cNvSpPr txBox="1"/>
          <p:nvPr/>
        </p:nvSpPr>
        <p:spPr>
          <a:xfrm>
            <a:off x="452032" y="432326"/>
            <a:ext cx="3350251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TRACI v.3 cooling unit</a:t>
            </a:r>
          </a:p>
          <a:p>
            <a:endParaRPr lang="en-US" dirty="0"/>
          </a:p>
          <a:p>
            <a:r>
              <a:rPr lang="en-US" dirty="0"/>
              <a:t>A picture of the 2PACL cooling circuit, opened for the proposed upgrade =&gt;</a:t>
            </a:r>
          </a:p>
          <a:p>
            <a:endParaRPr lang="en-US" dirty="0"/>
          </a:p>
          <a:p>
            <a:r>
              <a:rPr lang="en-US" dirty="0"/>
              <a:t>There is a long by-pass that we plan to intercept – for the short time of the data taking on cooled prototypes - with a valve to push higher pressure in the test</a:t>
            </a:r>
          </a:p>
          <a:p>
            <a:endParaRPr lang="en-US" dirty="0"/>
          </a:p>
          <a:p>
            <a:r>
              <a:rPr lang="en-US" dirty="0"/>
              <a:t>It was implemented to better cool down the M-pump circulator, but limits the pressure output</a:t>
            </a:r>
          </a:p>
          <a:p>
            <a:endParaRPr lang="en-US" dirty="0"/>
          </a:p>
          <a:p>
            <a:r>
              <a:rPr lang="en-US" dirty="0"/>
              <a:t>It is possible to substitute the pump with a 4 stages, instead of 2 stages</a:t>
            </a:r>
          </a:p>
          <a:p>
            <a:endParaRPr lang="en-US" dirty="0"/>
          </a:p>
          <a:p>
            <a:r>
              <a:rPr lang="en-US" dirty="0"/>
              <a:t>We’d ask advise to </a:t>
            </a:r>
            <a:r>
              <a:rPr lang="en-US" dirty="0" err="1"/>
              <a:t>Cern</a:t>
            </a:r>
            <a:r>
              <a:rPr lang="en-US" dirty="0"/>
              <a:t> experts</a:t>
            </a:r>
          </a:p>
        </p:txBody>
      </p:sp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F7F77DE0-DF11-5615-7631-54BFEFD6F5ED}"/>
              </a:ext>
            </a:extLst>
          </p:cNvPr>
          <p:cNvSpPr/>
          <p:nvPr/>
        </p:nvSpPr>
        <p:spPr>
          <a:xfrm>
            <a:off x="5847315" y="3429000"/>
            <a:ext cx="566058" cy="5225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23FB0249-B213-773D-FF1B-670CAE287623}"/>
              </a:ext>
            </a:extLst>
          </p:cNvPr>
          <p:cNvSpPr/>
          <p:nvPr/>
        </p:nvSpPr>
        <p:spPr>
          <a:xfrm>
            <a:off x="5290457" y="5584372"/>
            <a:ext cx="566058" cy="5225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18D456-2738-DAF8-E212-F9668F0E0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3546263B-5527-99A2-F287-8066F487E593}"/>
              </a:ext>
            </a:extLst>
          </p:cNvPr>
          <p:cNvSpPr txBox="1"/>
          <p:nvPr/>
        </p:nvSpPr>
        <p:spPr>
          <a:xfrm>
            <a:off x="609204" y="284008"/>
            <a:ext cx="7664334" cy="3055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0" b="1" dirty="0" err="1">
                <a:solidFill>
                  <a:srgbClr val="FF0000"/>
                </a:solidFill>
              </a:rPr>
              <a:t>Kripton</a:t>
            </a:r>
            <a:r>
              <a:rPr lang="en-US" sz="2000" b="1" dirty="0">
                <a:solidFill>
                  <a:srgbClr val="FF0000"/>
                </a:solidFill>
              </a:rPr>
              <a:t> cooling option</a:t>
            </a:r>
          </a:p>
          <a:p>
            <a:pPr>
              <a:lnSpc>
                <a:spcPts val="2100"/>
              </a:lnSpc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 would follow the </a:t>
            </a:r>
            <a:r>
              <a:rPr lang="en-US" sz="2000" b="1" dirty="0"/>
              <a:t>evolution</a:t>
            </a:r>
            <a:r>
              <a:rPr lang="en-US" sz="2000" dirty="0"/>
              <a:t> of the activities followed by Paolo Petagna, Luca </a:t>
            </a:r>
            <a:r>
              <a:rPr lang="en-US" sz="2000" dirty="0" err="1"/>
              <a:t>Contiero</a:t>
            </a:r>
            <a:r>
              <a:rPr lang="en-US" sz="2000" dirty="0"/>
              <a:t> and others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it would be useful to understand if the </a:t>
            </a:r>
            <a:r>
              <a:rPr lang="en-US" sz="2000" b="1" dirty="0"/>
              <a:t>microchannels for CO2 would be fine </a:t>
            </a:r>
            <a:r>
              <a:rPr lang="en-US" sz="2000" dirty="0"/>
              <a:t>without modifications also for this type of coolant, or what modifications would be needed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and try to carry </a:t>
            </a:r>
            <a:r>
              <a:rPr lang="en-US" sz="2000" b="1" dirty="0"/>
              <a:t>out tests on prototype modules with </a:t>
            </a:r>
            <a:r>
              <a:rPr lang="en-US" sz="2000" b="1" dirty="0" err="1"/>
              <a:t>Kripton</a:t>
            </a:r>
            <a:r>
              <a:rPr lang="en-US" sz="2000" b="1" dirty="0"/>
              <a:t> cooling</a:t>
            </a:r>
            <a:r>
              <a:rPr lang="en-US" sz="2000" dirty="0"/>
              <a:t>!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A83879B-3A42-9073-6314-F4D1ED8CDC98}"/>
              </a:ext>
            </a:extLst>
          </p:cNvPr>
          <p:cNvSpPr txBox="1"/>
          <p:nvPr/>
        </p:nvSpPr>
        <p:spPr>
          <a:xfrm>
            <a:off x="609204" y="4519943"/>
            <a:ext cx="8035870" cy="1977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0" i="1" dirty="0"/>
              <a:t>...I apologize if the following presentation does not provide answers yet</a:t>
            </a:r>
          </a:p>
          <a:p>
            <a:pPr>
              <a:lnSpc>
                <a:spcPts val="2100"/>
              </a:lnSpc>
            </a:pPr>
            <a:endParaRPr lang="en-US" sz="2000" i="1" dirty="0"/>
          </a:p>
          <a:p>
            <a:pPr>
              <a:lnSpc>
                <a:spcPts val="2100"/>
              </a:lnSpc>
            </a:pPr>
            <a:r>
              <a:rPr lang="en-US" sz="2000" i="1" dirty="0"/>
              <a:t>but provides a series of questions and some needed clarifications</a:t>
            </a:r>
          </a:p>
          <a:p>
            <a:pPr>
              <a:lnSpc>
                <a:spcPts val="2100"/>
              </a:lnSpc>
            </a:pPr>
            <a:r>
              <a:rPr lang="en-US" sz="2000" i="1" dirty="0"/>
              <a:t>to be able to proceed and address the various issues under discussion:</a:t>
            </a:r>
          </a:p>
          <a:p>
            <a:pPr>
              <a:lnSpc>
                <a:spcPts val="2100"/>
              </a:lnSpc>
            </a:pPr>
            <a:endParaRPr lang="en-US" sz="2000" i="1" dirty="0"/>
          </a:p>
          <a:p>
            <a:pPr>
              <a:lnSpc>
                <a:spcPts val="2100"/>
              </a:lnSpc>
            </a:pPr>
            <a:r>
              <a:rPr lang="en-US" sz="2000" b="1" i="1" dirty="0"/>
              <a:t>the VELO detector is truly complex </a:t>
            </a:r>
          </a:p>
          <a:p>
            <a:pPr>
              <a:lnSpc>
                <a:spcPts val="2100"/>
              </a:lnSpc>
            </a:pPr>
            <a:r>
              <a:rPr lang="en-US" sz="2000" b="1" i="1" dirty="0"/>
              <a:t>and requires an important investigation phase</a:t>
            </a:r>
            <a:endParaRPr lang="it-IT" sz="2000" b="1" i="1" dirty="0"/>
          </a:p>
        </p:txBody>
      </p:sp>
    </p:spTree>
    <p:extLst>
      <p:ext uri="{BB962C8B-B14F-4D97-AF65-F5344CB8AC3E}">
        <p14:creationId xmlns:p14="http://schemas.microsoft.com/office/powerpoint/2010/main" val="3377614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276DE-0400-4421-2571-3720709F2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E92D4C9E-2A64-60BA-1048-F368B6388387}"/>
              </a:ext>
            </a:extLst>
          </p:cNvPr>
          <p:cNvSpPr txBox="1"/>
          <p:nvPr/>
        </p:nvSpPr>
        <p:spPr>
          <a:xfrm>
            <a:off x="616941" y="219326"/>
            <a:ext cx="7670631" cy="2247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0" dirty="0"/>
              <a:t>we are collaborating with FBK for the next production of prototypes:</a:t>
            </a:r>
          </a:p>
          <a:p>
            <a:pPr>
              <a:lnSpc>
                <a:spcPts val="2100"/>
              </a:lnSpc>
            </a:pPr>
            <a:endParaRPr lang="en-US" sz="2000" dirty="0"/>
          </a:p>
          <a:p>
            <a:pPr>
              <a:lnSpc>
                <a:spcPts val="2100"/>
              </a:lnSpc>
            </a:pPr>
            <a:r>
              <a:rPr lang="en-US" sz="2000" dirty="0"/>
              <a:t>an important piece of information, following yesterday's presentation by Raphael Dumps (</a:t>
            </a:r>
            <a:r>
              <a:rPr lang="en-US" sz="2000" dirty="0" err="1"/>
              <a:t>Cern</a:t>
            </a:r>
            <a:r>
              <a:rPr lang="en-US" sz="2000" dirty="0"/>
              <a:t>):</a:t>
            </a:r>
          </a:p>
          <a:p>
            <a:pPr>
              <a:lnSpc>
                <a:spcPts val="2100"/>
              </a:lnSpc>
            </a:pPr>
            <a:endParaRPr lang="en-US" sz="2000" dirty="0"/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the maximum size of the silicon wafer that can be processed at FBK would be 6 inches </a:t>
            </a:r>
            <a:r>
              <a:rPr lang="en-US" sz="2000" dirty="0">
                <a:solidFill>
                  <a:srgbClr val="FF0000"/>
                </a:solidFill>
              </a:rPr>
              <a:t>(152.4mm) </a:t>
            </a:r>
          </a:p>
          <a:p>
            <a:pPr marL="342900" indent="-34290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which limits the size of the discussed model</a:t>
            </a:r>
            <a:endParaRPr lang="it-IT" sz="2000" dirty="0">
              <a:solidFill>
                <a:srgbClr val="3C4043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130823C-7079-E0A8-2ABB-AF45C9555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035" y="2569028"/>
            <a:ext cx="2952902" cy="394990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628913A-AC08-3195-B9EB-DC337A7B3E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81" y="2569028"/>
            <a:ext cx="5591169" cy="4007005"/>
          </a:xfrm>
          <a:prstGeom prst="rect">
            <a:avLst/>
          </a:prstGeom>
        </p:spPr>
      </p:pic>
      <p:sp>
        <p:nvSpPr>
          <p:cNvPr id="2" name="Freccia a destra 1">
            <a:extLst>
              <a:ext uri="{FF2B5EF4-FFF2-40B4-BE49-F238E27FC236}">
                <a16:creationId xmlns:a16="http://schemas.microsoft.com/office/drawing/2014/main" id="{3DE9DE63-BA8D-A592-DE0F-900A734B2260}"/>
              </a:ext>
            </a:extLst>
          </p:cNvPr>
          <p:cNvSpPr/>
          <p:nvPr/>
        </p:nvSpPr>
        <p:spPr>
          <a:xfrm>
            <a:off x="1678086" y="3537857"/>
            <a:ext cx="566058" cy="5225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9855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2115</Words>
  <Application>Microsoft Office PowerPoint</Application>
  <PresentationFormat>Presentazione su schermo (4:3)</PresentationFormat>
  <Paragraphs>232</Paragraphs>
  <Slides>42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42</vt:i4>
      </vt:variant>
    </vt:vector>
  </HeadingPairs>
  <TitlesOfParts>
    <vt:vector size="50" baseType="lpstr">
      <vt:lpstr>Albertus Extra Bold</vt:lpstr>
      <vt:lpstr>Aptos</vt:lpstr>
      <vt:lpstr>Arial</vt:lpstr>
      <vt:lpstr>Calibri</vt:lpstr>
      <vt:lpstr>Calibri Light</vt:lpstr>
      <vt:lpstr>Roboto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 Windows</dc:creator>
  <cp:lastModifiedBy>Simone Coelli</cp:lastModifiedBy>
  <cp:revision>71</cp:revision>
  <dcterms:created xsi:type="dcterms:W3CDTF">2025-06-05T14:02:35Z</dcterms:created>
  <dcterms:modified xsi:type="dcterms:W3CDTF">2025-06-12T00:04:39Z</dcterms:modified>
</cp:coreProperties>
</file>