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8"/>
  </p:notesMasterIdLst>
  <p:sldIdLst>
    <p:sldId id="257" r:id="rId3"/>
    <p:sldId id="277" r:id="rId4"/>
    <p:sldId id="284" r:id="rId5"/>
    <p:sldId id="299" r:id="rId6"/>
    <p:sldId id="281" r:id="rId7"/>
    <p:sldId id="286" r:id="rId8"/>
    <p:sldId id="287" r:id="rId9"/>
    <p:sldId id="289" r:id="rId10"/>
    <p:sldId id="291" r:id="rId11"/>
    <p:sldId id="288" r:id="rId12"/>
    <p:sldId id="290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302" r:id="rId21"/>
    <p:sldId id="303" r:id="rId22"/>
    <p:sldId id="300" r:id="rId23"/>
    <p:sldId id="301" r:id="rId24"/>
    <p:sldId id="304" r:id="rId25"/>
    <p:sldId id="305" r:id="rId26"/>
    <p:sldId id="30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4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5A7B9B-26E9-4884-813E-3B7C6610A657}" type="datetimeFigureOut">
              <a:rPr lang="en-GB" smtClean="0"/>
              <a:t>11/06/2025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7A9D73-0D79-46AB-AC00-B9952D29A9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2519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7A9D73-0D79-46AB-AC00-B9952D29A9D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4954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5BE40E-57F1-2EE0-B58C-6C30B5EDD0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DE3547C-E433-708C-3322-4A7D583BEA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EB986F-8750-FF23-DF20-7341783AC1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8CD98D-2A41-9C75-CD32-60BE7023A3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4978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9BA49-4A3A-7588-DC29-5E452D3D48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9E8AF3-7B90-150F-AC08-10CC18B78B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338B1DB-FD1C-DB24-4EE4-42363FE82E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0F0224-3759-94FE-8605-0073F40E05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59121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2D7A8-3663-C6DB-F942-4F65E5F65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191DD1-5CE2-1C3A-73B3-1AF71C2667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DEA51F-CB19-70D9-3E18-E42C89A660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39028A-DCFE-78B7-1DAD-8F1AB59597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3537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8D6F27-44D0-4788-93DE-BD18BD91D6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327A2D-AB13-1608-502B-B7039BCB0A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FB4CBA4-8F51-55B5-F135-737D6C84DE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EA7DE9-E8A7-2C24-B3E2-26FC3AF1E7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100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6F4D34-8793-EC72-10F5-56FC322709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39F731-1B1B-FCF0-BD70-60FF100BF8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FDC1868-D9E3-0203-BAAC-920883690E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A1BA6-3897-87BE-C34A-E6DC3E2E974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57269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CA7058-F944-DEA4-E30D-6272D917FE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5FD4D3-A24A-8394-21F9-18C950749D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2899E0B-00A8-B288-B78B-2B98DCDBE2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FB381B-FDFA-A550-9EBE-782AE1E305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50620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8A23C3-373C-2BBA-8A59-9B77BB4DD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86E3E7C-69F3-D8C2-1C3A-B79D4DE273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BA9816-00CD-1949-5C35-207ED4ABFF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35FF1C-A3B2-ED24-FEC5-A4BD498B675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5247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C89FB-FAF2-1477-5F8F-6128D970B8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BC9F87-66DB-3BC1-C1F3-744D43E071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521386-578A-846D-3ED0-C24594A99F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3A2035-5EDC-9FDD-741C-BEB91DD9AE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27640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0CA001-F5A3-AE07-D392-4F1D4A62F6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C9FACF-BC4E-9876-4436-A5CEBC0ABA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47C6B5-FA2B-77E5-E8E5-15F3D7470A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B260D-8222-DD9F-84E3-7D98C65D57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799839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619C8D-AB19-BF3F-F752-FC35D829E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FAAB7E-2555-611F-30B0-42360A92658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D8A051-5C83-2AD8-BE9C-7B82483783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CE98A4-D755-992E-7E97-0DD3206779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5020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DB1CC4-F781-0C21-A310-374357822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9055A4-4224-E2BA-859E-A2CA3693B6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F6D123-35CD-1754-AB22-C139C3AA29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6F081D-0D3D-4F24-F52C-FA31239075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2852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F9E918-895F-802F-3E48-F5F121811D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56033A-2715-C319-942F-A4E4F0C57E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39DE9C-E508-62F0-4859-9FAABD513E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67B45E-8AC0-8D3F-C443-E734557AFC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0784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E50A68-488F-267B-232B-2AECFD9A1C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66DB91-45A8-2E22-AAC2-6BEB8287A5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0DEA3AE-E504-3DA3-B4B5-424849AF46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0F4635-503E-D7B5-DBBF-637F1EA9E8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8237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4C52F0-8AC4-71C3-473B-BA30B1F0C0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C51673-8E3D-DC8E-AFAD-1D24DE0413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1A07580-60BB-566A-73C9-A166FBB0F7F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DEC0F3-C674-9956-8089-1B10448A39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0576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A81-8238-C8B0-3E99-4C1ED65144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DDF493-5428-83F8-6918-C2A3D68592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E2B1C9-0715-7F55-A1F1-634F5581BD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206903-9A24-D08D-BF2C-7A887FD2FE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6190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134B4D-4DF1-169A-D46D-2BE40013CB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836756-6D72-AF7F-4299-953CEB6FE0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5F1AE0-8A76-8308-CCAD-7B95E8D90E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E9BD6-0C96-2503-6171-5115944DA4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7676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D857E0-6079-2A5C-8C26-B79A58564E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C91629-0518-5755-5650-D375BC1051C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821F8E-CB18-5956-96BF-AEA0FB5627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912620-3B60-4147-DA57-823C6B497C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57371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C531F-159F-B327-2C69-97A750D2E6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FCB004-3AE1-614C-0BCD-52C5A845E7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317CE6-020D-432C-8943-664ADCF966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5771CE-0F69-C9C2-A419-9F1D1CF6E2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7A9D73-0D79-46AB-AC00-B9952D29A9D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81318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C5FD0A-203A-5C93-21B0-110454F7BC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B5C820-143C-5174-F056-D95E8B4F2C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8680B0-E64B-527E-5CAF-C3121D33EB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53278-1DAA-4DE2-BEE7-C6773078499B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585ECA-11E5-5F80-D87C-17DFCDE48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E209B9-A066-AA71-278F-2B600187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661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04B2D-CF5D-4544-2C73-8966B9C33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BD8A05-4C7E-F320-AE90-BAD70E53F4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632314-16D6-912E-4631-9D0CD32E1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D7600-F7ED-424D-A6A0-33FC7154CDB3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AF6843-B0E0-D571-5A67-625B7A52B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BA4E4-87A3-EAA7-5EE4-C63AF4ED7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413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BB69A3-BB3B-B9D4-0FCF-37A0102984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68EE82-98FC-D736-1B48-972FAEC7E2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D2AE5C-68FC-1403-9507-9804C67E8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2EACD-57BC-457A-81C0-D278A93414F8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5B733-E8C0-D26B-A77E-C40ECACA4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5AF9D-41FD-67E9-1019-0C3621736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3372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DE2CE-3E5F-A297-E078-148C2D19E4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6643C2-D6F8-49F5-5AC9-C8EE5E489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DA628-563F-2E0D-E502-23158A57F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6C370-03C5-481E-B1E0-62075987B9CA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A6611A-805B-092D-EE4F-645D480FD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Wiktor Byczynski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DA4F62-6D5F-0340-9CC5-8E87D0870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7758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D61C8-EEB2-391D-AE9F-5B2505253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2B0EB-F3D2-979C-790F-932FD0BEDD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16063-49CD-CA22-207C-B9E5AFCF2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3285C-6880-497F-BE06-836CC61DA85D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E12885-A52F-D636-C253-EE5DA68FA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Wiktor Byczynski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05E27-8E41-62BE-C8C4-D9C440F55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71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6A1DB-B371-8647-14A8-85F32C2A1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F3BC9-771F-0DE4-5721-14B5BA1D91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C262A-43DD-7A90-8633-EA1D05F52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2E6549-76D6-45B7-9894-20E6AE618662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EE5607-37D9-7FE1-64C3-299102EB8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Wiktor Byczynski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1E18E-DDA5-F15B-6639-A8053BB77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9181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120B8A-469F-AD64-0C9C-063E12EE3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EC62CD-0227-F8FB-629A-B63038AE67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3670CA-5B4D-00D1-9082-0D2C96D3AD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92BA88-E398-A1DA-68B6-83A0050A6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FD975-365D-4618-99B1-05CDA250B041}" type="datetime1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8EC465-D01C-354F-771E-5DADB883A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Wiktor Byczynski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A822D-F8DC-FBAB-AD04-ABF601D6E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1471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B984C-AF37-F740-73F1-163D4A1E6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7BE6A6-A3CB-81C9-21DE-FF42E248C3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08DF69-8B50-B233-57A8-024B351185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AFD447-7194-A7EB-2960-1FE3E21F77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338ECF-4335-5D1E-B6EC-862CCAC452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64BE38-BCD6-E1B7-1B9C-4853DA080D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BEE93-080B-4710-99B1-82C3FCFA0A5F}" type="datetime1">
              <a:rPr lang="en-GB" smtClean="0"/>
              <a:t>10/06/2025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05C84D-4EF3-3C79-69F5-B7EB5DE86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Wiktor Byczynski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860FB1-273B-D845-5995-0C6967498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011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B50F0-47F8-12FB-D9A0-B14D1C691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C64A48-87CD-DA79-4C51-3BBD61369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29354-13A1-4D16-80B9-DF37E5FD07C9}" type="datetime1">
              <a:rPr lang="en-GB" smtClean="0"/>
              <a:t>10/06/2025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A3E2D0-7FC3-B2B4-D929-30EEE1BE0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317ADD-A2C3-6202-E062-D88D219EB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2652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943299-A8F9-6CA9-C67F-A4F291284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DB2A9-617A-46C6-9303-DDF3B79CAE9C}" type="datetime1">
              <a:rPr lang="en-GB" smtClean="0"/>
              <a:t>10/06/2025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D41560-5A4F-3DF6-3E38-DBAE23338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Wiktor Byczynski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1FD52B-8B49-A07A-A5F4-DD14D6743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69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CDC6B-7346-EB5F-9DFD-67A8E36D7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7A570F-F67A-C573-CFD5-37881600E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15B75E-8D8B-1E36-D8BC-228271558C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35D2AF-F069-7767-A7A0-13DD11843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ED26F-512F-4A45-9C4D-6AE8C91BA4C3}" type="datetime1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ADAB09-76B7-3EA7-2D5E-DD266654C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Wiktor Byczynski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85AEDE-E5DC-CA46-0370-E0250F566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5809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A836A-64DB-1F5B-848F-CA2F029DAB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C1788-5F3C-7203-9152-3669EA48D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12AC50-4BDD-DDE7-F278-0349ACAA4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EF4CC-2670-439E-9F69-E188D5C620B4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CF201-8ED4-F507-A7EC-6DB13CF2D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6FCA0-F9A3-B6A0-6C50-75733934B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0377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BC4402-E3E3-AD38-FD31-123A99CD2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68FADA-7142-CA7A-51F0-A89FDCD7C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DEB1F8-3028-93BB-CD68-84F5D43068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F7B73-DF63-7C30-C796-2E0F110C6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72F3BF-BC1A-4EAD-BBBA-A254424671D7}" type="datetime1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5F953C-4FA3-8F32-CFB9-3C860DC5B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Wiktor Byczynski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87E4D2-1E0D-C003-53E9-FAEAAEAF95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78253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EFC9E-73C1-3B5F-64C4-52E6B8FF81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4AE20A-C9B7-76CB-36A1-A37238E093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91CC35-2214-DB7E-3FF9-F7EBB192E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6718F-4B9A-4381-8DF2-0DC17455B47C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AE1FB-5FBA-49CD-9544-5B22BECCA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Wiktor Byczynski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63529-C55D-F69A-2080-47E2D35D3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6708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1428D3-9DA2-EF46-53B6-D43E9108C0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F8E41E-9F35-1417-E12E-3AB08BE7B4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9A6128-723F-C24D-4CF9-A5E701BEC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5E345-B09C-4E0E-A88E-65BCB03073AD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6FFFE-EE36-E019-5F59-ED53DE44D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Wiktor Byczynski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E08BB-D78F-3615-6010-AC8EF4ABF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464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388BA-F543-5952-8609-285502316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5795B1-7897-E3C5-5BB1-D1E461169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693AF2-0815-53B9-4B0D-3649EE950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1C1E-84D5-4A8C-8CF6-B2404A1DA742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F607A-9EEF-E064-5BA4-06FAB8898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EA272E-4CE7-AC37-E244-803093AF1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788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424DA-4D80-E2F5-0792-373DDE4BF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8BB33A-3913-6D6E-F845-2F8583292A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0D7808-130B-6437-5743-D6EC29DAA6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7B4053-4842-4F70-704D-982ECFAFE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3C58A-B4A0-48A3-9994-F51068A6F59F}" type="datetime1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2BC190-DA88-0B10-0508-C13B1E1772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12A544-F0DE-1B26-562E-690672746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870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5E0C0-5DFD-E4C6-A037-F94D5D5EC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95F3B3-62DE-7AF1-F2E2-2A242B751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6C5233-E7F8-F14D-4A1E-4A2BF82578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8EA910-6602-334C-EEA0-D4853D2037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BE962-33AD-2ECE-AE47-18E9FB6F77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6F4070-598F-2118-E8A3-D81F0031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6529B-BCA6-48E7-943A-477B92ECCEBF}" type="datetime1">
              <a:rPr lang="en-GB" smtClean="0"/>
              <a:t>10/06/2025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DB88917-27BB-7FB7-BB0D-B4379793A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62ADE74-64E4-964F-D38D-BB47AE53C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315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360DB-DAE0-0906-8962-00A48DE62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20A116-77B4-217B-F45A-FA34E31A6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F5E75-B1E1-4734-840D-E0FF899B8132}" type="datetime1">
              <a:rPr lang="en-GB" smtClean="0"/>
              <a:t>10/06/2025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D89DFF-F970-18B1-2BEA-C9A3F010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600302-E543-A7F1-3FAC-708FE32E2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361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3B0C34-0DAD-B35A-C40A-54A0FD0AE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55379-2D58-425A-AE46-1732B11DDADD}" type="datetime1">
              <a:rPr lang="en-GB" smtClean="0"/>
              <a:t>10/06/2025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2A5DC96-9BE6-4859-C25C-A86258626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87F4DE-1C38-8AA9-9010-5BF83D52F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023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17D36-5C74-6E4F-D5DB-D16A6ABE9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197CB6-299E-C239-CB05-3CAC82C52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28A9EA-ACE2-1D7A-F51A-C50D14ADE8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A5C91-0DD4-E6EF-EDEB-EE770435A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F2A8A6-0296-4F78-A262-293077223006}" type="datetime1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E5ECC0-6D66-0D75-732B-2DE4BE982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7F566E-853D-F201-3DC6-D0C9D6D2A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323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832CB-50A5-DFF5-9F52-ADC16F646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B1C9C1-7D67-8EDA-D8E0-5F8FCA9628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46D097-6B4C-23CA-221A-A6EA1BBE7F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8F16F-5EA3-CAB9-CB29-A92C33A54D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36418-32B8-430A-933C-C16735789B68}" type="datetime1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ECC616-FA70-70A8-0007-04CF5CD700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C17DA8-F71C-1BDD-3C58-401601243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669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DE283F-A28A-3ABD-A4BA-7C0519A9C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37893D-1AA3-CF6B-86D3-BD11004A8F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8C7042-C34A-C011-E7E3-CA5CE8F6C59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5C75603-1A87-4F69-A123-C8C04F62DF4F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73C50-67AE-C9D0-4F59-C6169AF98B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A2864-DDB2-8004-1688-FC646B59A6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A8AEEB-940D-441B-9FC5-5D597BB965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93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3BFAA0-B26B-A80A-B834-D0AF1A017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979E9A-FF41-17A1-3625-0C81267219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444ED-D9A0-6AC3-6A46-0D96BA2CB2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5FF6037-17E3-4A8A-8467-4A6C7CD2A51B}" type="datetime1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5DB93-D631-7060-219E-615D92DD72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Wiktor Byczynski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6DB6CC-DD65-1588-7937-CF9D507916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F11CDE-069E-4ECA-9FAE-BF86F400D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821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microsoft.com/office/2007/relationships/hdphoto" Target="../media/hdphoto1.wdp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umbrella, shirt&#10;&#10;Description automatically generated">
            <a:extLst>
              <a:ext uri="{FF2B5EF4-FFF2-40B4-BE49-F238E27FC236}">
                <a16:creationId xmlns:a16="http://schemas.microsoft.com/office/drawing/2014/main" id="{12CC8EE9-3122-70AB-23F1-C3C6E6755B5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64" t="-385" r="31750" b="385"/>
          <a:stretch/>
        </p:blipFill>
        <p:spPr>
          <a:xfrm rot="5400000">
            <a:off x="4437356" y="-913866"/>
            <a:ext cx="6840779" cy="8668512"/>
          </a:xfrm>
          <a:prstGeom prst="rect">
            <a:avLst/>
          </a:prstGeom>
        </p:spPr>
      </p:pic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2B4AED-3ED5-ABDF-C34D-74FD165E1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1" r="129" b="16607"/>
          <a:stretch/>
        </p:blipFill>
        <p:spPr>
          <a:xfrm flipH="1">
            <a:off x="2641598" y="9"/>
            <a:ext cx="9652001" cy="685799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9D902C-1699-100B-E550-0CC63D3785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2510" y="1175589"/>
            <a:ext cx="4434678" cy="2518725"/>
          </a:xfrm>
        </p:spPr>
        <p:txBody>
          <a:bodyPr anchor="b">
            <a:noAutofit/>
          </a:bodyPr>
          <a:lstStyle/>
          <a:p>
            <a:r>
              <a:rPr lang="en-US" b="1" dirty="0"/>
              <a:t>Cooling Substrates Qualification</a:t>
            </a:r>
            <a:endParaRPr lang="en-GB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8E9987-E8FA-EE6F-A5F1-1A838579BC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Autofit/>
          </a:bodyPr>
          <a:lstStyle/>
          <a:p>
            <a:r>
              <a:rPr lang="en-US" b="1"/>
              <a:t>VELO U2 Workshop</a:t>
            </a:r>
          </a:p>
          <a:p>
            <a:endParaRPr lang="en-US" b="1"/>
          </a:p>
          <a:p>
            <a:r>
              <a:rPr lang="en-US" b="1"/>
              <a:t>Wiktor Byczynski</a:t>
            </a:r>
            <a:endParaRPr lang="en-GB" b="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1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4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8AB9F35-66CD-4A3D-78A5-B4A10ACC83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7E96A7BA-2623-B71C-A5FA-776B828D06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9E32867-AA05-39D6-E36B-FA8AA2BA57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498879-D32B-265D-F91F-A3D8E6178626}"/>
              </a:ext>
            </a:extLst>
          </p:cNvPr>
          <p:cNvSpPr txBox="1"/>
          <p:nvPr/>
        </p:nvSpPr>
        <p:spPr>
          <a:xfrm>
            <a:off x="110804" y="1118578"/>
            <a:ext cx="4275335" cy="11247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Reliability assurance Fluidic connector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46DD830-241B-BCF6-B6A1-6BD6B6681D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7A3176-5002-8EB4-887E-4C8AE1618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546454-14CD-EF55-C5A5-428EE1DE645D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X-Ray / Tomography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</a:t>
            </a:r>
            <a:r>
              <a:rPr lang="en-GB" sz="2000" dirty="0" err="1">
                <a:solidFill>
                  <a:prstClr val="black"/>
                </a:solidFill>
                <a:latin typeface="Aptos" panose="02110004020202020204"/>
              </a:rPr>
              <a:t>llow</a:t>
            </a:r>
            <a:r>
              <a:rPr lang="en-GB" sz="2000" dirty="0">
                <a:solidFill>
                  <a:prstClr val="black"/>
                </a:solidFill>
                <a:latin typeface="Aptos" panose="02110004020202020204"/>
              </a:rPr>
              <a:t> for non-destructive inspection of joints and evaluation of internal material quality, helping to identify hidden defects and structural inconsistencies.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9CE99A-5E8A-9175-0DA0-5F00B52E5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F95397-CCF6-C872-4F11-3D31CC7D4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8F11CDE-069E-4ECA-9FAE-BF86F400D8B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DED4181-40D6-9A2C-1AA8-BD0E0699AA4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0" t="33908" r="28897" b="33459"/>
          <a:stretch/>
        </p:blipFill>
        <p:spPr>
          <a:xfrm>
            <a:off x="5949799" y="278231"/>
            <a:ext cx="5025950" cy="25129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08F4FD-3613-ADCC-C84F-FC57A7B7343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15" t="56120" r="36587" b="-712"/>
          <a:stretch/>
        </p:blipFill>
        <p:spPr>
          <a:xfrm rot="5400000">
            <a:off x="6908632" y="2495312"/>
            <a:ext cx="2966549" cy="41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1970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741E156-2A9B-1984-872E-7FCA4E89D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erson in a blue shirt&#10;&#10;AI-generated content may be incorrect.">
            <a:extLst>
              <a:ext uri="{FF2B5EF4-FFF2-40B4-BE49-F238E27FC236}">
                <a16:creationId xmlns:a16="http://schemas.microsoft.com/office/drawing/2014/main" id="{52969B4F-1218-6128-6F49-63F51735F5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" r="66070" b="35075"/>
          <a:stretch/>
        </p:blipFill>
        <p:spPr>
          <a:xfrm>
            <a:off x="4038600" y="0"/>
            <a:ext cx="8085985" cy="6447366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3C1E37A-BE48-5F92-EED4-21C070AD2AD1}"/>
              </a:ext>
            </a:extLst>
          </p:cNvPr>
          <p:cNvSpPr txBox="1"/>
          <p:nvPr/>
        </p:nvSpPr>
        <p:spPr>
          <a:xfrm>
            <a:off x="371093" y="690282"/>
            <a:ext cx="4362271" cy="1595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Reliability assurance Fluidic connector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85197A-6C11-B88F-AD54-D157CF9B56B5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1700" b="1" dirty="0"/>
              <a:t>Leak check</a:t>
            </a:r>
            <a:endParaRPr kumimoji="0" lang="en-US" sz="17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7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Allows for the detection of leaks and ensures the integrity of the assembly</a:t>
            </a:r>
            <a:endParaRPr kumimoji="0" lang="en-US" sz="17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CFBD36-B4D0-1767-8792-B2599E756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DB5571-E216-CBFA-F122-5CC4DB54C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11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75626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0D397F-AC0D-CCA1-AEFB-6A93533D8C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31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close up of a metal device&#10;&#10;AI-generated content may be incorrect.">
            <a:extLst>
              <a:ext uri="{FF2B5EF4-FFF2-40B4-BE49-F238E27FC236}">
                <a16:creationId xmlns:a16="http://schemas.microsoft.com/office/drawing/2014/main" id="{66BEAB40-7B49-8C85-BA81-0BE9EC4AE3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1164" t="9091" r="24199"/>
          <a:stretch>
            <a:fillRect/>
          </a:stretch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04467D-825B-8D29-A7E5-9AD44AA97954}"/>
              </a:ext>
            </a:extLst>
          </p:cNvPr>
          <p:cNvSpPr txBox="1"/>
          <p:nvPr/>
        </p:nvSpPr>
        <p:spPr>
          <a:xfrm>
            <a:off x="371094" y="852678"/>
            <a:ext cx="4756718" cy="14333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Reliability assurance Fluidic connector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D6F024-0584-D3EE-7968-56FCA2823699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1700" b="1" dirty="0"/>
              <a:t>Dimensional Metrology</a:t>
            </a:r>
            <a:endParaRPr kumimoji="0" lang="en-US" sz="17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7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Allows for the evaluation of geometrical dimensions, planarity, flatness, and parallelism to verify conformity with design requirements.</a:t>
            </a:r>
            <a:r>
              <a:rPr kumimoji="0" lang="en-US" sz="17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.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5B3609-D53F-D16F-BE0E-228F0F598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B7D7D5-ABA1-B7BE-641D-EFA831B2D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12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39267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8721C5A-2643-BA1C-A8D8-2002991D8D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F:\lhcb\Pictures\Fatigue_TS.jpg">
            <a:extLst>
              <a:ext uri="{FF2B5EF4-FFF2-40B4-BE49-F238E27FC236}">
                <a16:creationId xmlns:a16="http://schemas.microsoft.com/office/drawing/2014/main" id="{5EAFC627-EF1D-3E60-4DD6-742316F28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9" r="37982" b="4547"/>
          <a:stretch>
            <a:fillRect/>
          </a:stretch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9A66328-F980-F6D3-0284-95FEF77582D3}"/>
              </a:ext>
            </a:extLst>
          </p:cNvPr>
          <p:cNvSpPr txBox="1"/>
          <p:nvPr/>
        </p:nvSpPr>
        <p:spPr>
          <a:xfrm>
            <a:off x="371094" y="916687"/>
            <a:ext cx="4254694" cy="13693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Reliability assurance Solder Joint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77005C-7977-89C7-0342-7E681A28E884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17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Joint Robustness Test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Allows testing of resistance to accumulated stress caused by accelerated creep and fatigue effects, such as pressure and temperature cycling.</a:t>
            </a:r>
            <a:endParaRPr kumimoji="0" lang="en-US" sz="170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C3FB85-3C31-560B-2216-268F54786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DF0EDC-8D57-B142-C63B-1030540F7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13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08335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8652EFD-D554-39AC-D9B9-A5DAA6376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F2BAA9C5-3AC2-01ED-5F44-1DC00D2986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151096E-7DFF-96F5-ED97-44718A4D12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51A564-1C65-B36B-D03A-75ED78DF7AC1}"/>
              </a:ext>
            </a:extLst>
          </p:cNvPr>
          <p:cNvSpPr txBox="1"/>
          <p:nvPr/>
        </p:nvSpPr>
        <p:spPr>
          <a:xfrm>
            <a:off x="371094" y="916687"/>
            <a:ext cx="4254694" cy="13693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Reliability assurance Cooling Substrate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EB09119-9710-369D-4BB7-10305E0865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AE82241-B9E3-DCF1-FC7A-9FD6A533BE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35F4F4-E553-AE9B-AC29-581C67CF96BA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X-Ray / Tomography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latin typeface="Aptos" panose="02110004020202020204"/>
              </a:rPr>
              <a:t>A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llow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non-destructive inspection of joints, enabling the identification of hidden defects and structural inconsistencies.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37FB2B-8425-8CD8-D199-FE4D6125E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19FBDD-8787-A5E2-753C-816A0F156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8F11CDE-069E-4ECA-9FAE-BF86F400D8B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65FDFC-4A27-0B73-29B2-9B25D9E074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42"/>
          <a:stretch/>
        </p:blipFill>
        <p:spPr bwMode="auto">
          <a:xfrm>
            <a:off x="5680896" y="224321"/>
            <a:ext cx="5757676" cy="439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BB30AD5-2073-E2C2-36A0-1B01F895F9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7"/>
          <a:stretch/>
        </p:blipFill>
        <p:spPr bwMode="auto">
          <a:xfrm>
            <a:off x="6575377" y="4843316"/>
            <a:ext cx="4038551" cy="1222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9286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FA3C005-8510-6C22-41E2-E7CF3AC0A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7D124D5C-99D4-0DD9-6DEF-719D745CB2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731A023-1993-EE3A-5682-ADDA930123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679104-1B80-13E8-037E-BB6357605F6D}"/>
              </a:ext>
            </a:extLst>
          </p:cNvPr>
          <p:cNvSpPr txBox="1"/>
          <p:nvPr/>
        </p:nvSpPr>
        <p:spPr>
          <a:xfrm>
            <a:off x="371094" y="916687"/>
            <a:ext cx="4254694" cy="13693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Reliability assurance Cooling Substrate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C531F16-3FE2-B139-98BB-BC0B3CD017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A1D14071-717C-C769-3BAA-163B1A3FC4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188BD9-FAD0-AC1C-8603-9200C01937B3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1800" b="1" dirty="0"/>
              <a:t>Dimensional Metrology</a:t>
            </a:r>
            <a:endParaRPr kumimoji="0" lang="en-US" sz="18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GB" sz="18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Allows for the evaluation of geometrical dimensions, planarity, flatness, and parallelism to verify conformity with design requirements.</a:t>
            </a:r>
            <a:r>
              <a:rPr kumimoji="0" lang="en-US" sz="18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760B7B-E816-4E62-F238-46E8672AC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25865-54F9-3C93-89EC-605786B2F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8F11CDE-069E-4ECA-9FAE-BF86F400D8B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08267CF7-096C-BD49-222C-6618C24036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008" y="1411376"/>
            <a:ext cx="7076770" cy="301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3291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058BDB5-2880-56B1-316F-91D39B8548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4" name="Rectangle 53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3410FE1-2007-FE2D-877A-2AEAADE793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" t="4696" r="14405"/>
          <a:stretch/>
        </p:blipFill>
        <p:spPr>
          <a:xfrm>
            <a:off x="2448284" y="10"/>
            <a:ext cx="9743714" cy="6857990"/>
          </a:xfrm>
          <a:prstGeom prst="rect">
            <a:avLst/>
          </a:prstGeom>
        </p:spPr>
      </p:pic>
      <p:sp>
        <p:nvSpPr>
          <p:cNvPr id="56" name="Rectangle 55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C765C2-89E4-2B23-6D35-7960D76854A0}"/>
              </a:ext>
            </a:extLst>
          </p:cNvPr>
          <p:cNvSpPr txBox="1"/>
          <p:nvPr/>
        </p:nvSpPr>
        <p:spPr>
          <a:xfrm>
            <a:off x="371093" y="932689"/>
            <a:ext cx="4381660" cy="13533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Reliability assurance Cooling Substrate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FC4132-D282-430F-7118-4C9A8134D12C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b="1"/>
              <a:t>Substrate robustness proof test</a:t>
            </a:r>
          </a:p>
          <a:p>
            <a:pPr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cap="none" spc="0" normalizeH="0" baseline="0" noProof="0">
                <a:ln>
                  <a:noFill/>
                </a:ln>
                <a:effectLst/>
                <a:uLnTx/>
                <a:uFillTx/>
              </a:rPr>
              <a:t>Allows for assessing the final product’s quality by testing the substrate’s durability under stress conditions.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cap="none" spc="0" normalizeH="0" baseline="0" noProof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256A33-759F-F316-D86F-B108D523A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0648C9-6784-8667-FCBD-1FBA29DDA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16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39453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80ABD1-1C31-7742-8BE6-ADE3F4618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2826E5-3E7E-E476-9C7A-8E63AEE236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" t="9091" r="31381" b="-1"/>
          <a:stretch>
            <a:fillRect/>
          </a:stretch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67" name="Rectangle 66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FE3A3E-01BF-A5C4-06EF-F13B47AC0CF6}"/>
              </a:ext>
            </a:extLst>
          </p:cNvPr>
          <p:cNvSpPr txBox="1"/>
          <p:nvPr/>
        </p:nvSpPr>
        <p:spPr>
          <a:xfrm>
            <a:off x="371093" y="843534"/>
            <a:ext cx="4381659" cy="14424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Reliability assurance Cooling Substrate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9DD631-15D7-B0EA-8B1D-8B6EE930A4B3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7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Substrate </a:t>
            </a:r>
            <a:r>
              <a:rPr lang="en-US" sz="1700" b="1" dirty="0"/>
              <a:t>leak</a:t>
            </a:r>
            <a:r>
              <a:rPr kumimoji="0" lang="en-US" sz="17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test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7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Allows for the evaluation of the final product’s quality by detecting leaks and verifying seal integrity after initial stress induced by the robustness test.</a:t>
            </a:r>
            <a:endParaRPr kumimoji="0" lang="en-US" sz="17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8D332-18CA-AE97-D366-E2A5C6E0B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8005C5-9D44-2452-6168-D0768F193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17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63906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6A5E61C-F0B6-3612-43C9-2D5EF4E64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machine with many wires and wires&#10;&#10;Description automatically generated">
            <a:extLst>
              <a:ext uri="{FF2B5EF4-FFF2-40B4-BE49-F238E27FC236}">
                <a16:creationId xmlns:a16="http://schemas.microsoft.com/office/drawing/2014/main" id="{4FB57515-6EA9-00CE-9DE3-FA5CF23FC1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0" r="23298" b="2201"/>
          <a:stretch>
            <a:fillRect/>
          </a:stretch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9EBE8F-C6B1-28FE-B48B-2F25F4C74CED}"/>
              </a:ext>
            </a:extLst>
          </p:cNvPr>
          <p:cNvSpPr txBox="1"/>
          <p:nvPr/>
        </p:nvSpPr>
        <p:spPr>
          <a:xfrm>
            <a:off x="371093" y="843534"/>
            <a:ext cx="3956357" cy="14424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R="0" lvl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Ensuring Cooling efficiency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012B7D-5DE1-434B-B7E2-FCE21E96054D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/>
              <a:t>Maintains proper sensor temperature</a:t>
            </a:r>
          </a:p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2000" b="1" dirty="0"/>
          </a:p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b="1" dirty="0"/>
              <a:t>Ensures stable cooling performance</a:t>
            </a:r>
            <a:endParaRPr kumimoji="0" lang="en-US" sz="20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FFA16F-8511-8F2A-2802-8FC8DAA77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C1E17F-7AEB-C447-70B3-597B046E9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18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2759406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DA9C0A-51D8-8C6D-4F68-C0E105FF99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427C65EB-BBB2-1C9B-0E32-0525F8CD9A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0B7E2D9-BC00-5328-3E2F-E0DB1D49EB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A762B3-8750-E3D7-2937-932E587EF5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565026-9984-FBAF-3F4F-990D96EC1220}"/>
              </a:ext>
            </a:extLst>
          </p:cNvPr>
          <p:cNvSpPr txBox="1"/>
          <p:nvPr/>
        </p:nvSpPr>
        <p:spPr>
          <a:xfrm>
            <a:off x="411479" y="2684095"/>
            <a:ext cx="5053655" cy="3492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71500" marR="0" lvl="0" indent="-5143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Evaluation of Boiling Behaviour</a:t>
            </a:r>
          </a:p>
          <a:p>
            <a:pPr marL="571500" marR="0" lvl="0" indent="-5143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Fluidic Characterization</a:t>
            </a:r>
          </a:p>
          <a:p>
            <a:pPr marL="571500" marR="0" lvl="0" indent="-5143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Substrates Parallel Operation</a:t>
            </a:r>
          </a:p>
          <a:p>
            <a:pPr marL="571500" marR="0" lvl="0" indent="-51435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Thermal Figure of Merit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2943F1-1FFE-EC2C-AD74-4922C8518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302583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40898B-5D3E-2C47-8B38-2323F84A3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7321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8F11CDE-069E-4ECA-9FAE-BF86F400D8B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50F300B-674F-A5C1-3CD5-5F225E7FEF96}"/>
              </a:ext>
            </a:extLst>
          </p:cNvPr>
          <p:cNvSpPr txBox="1"/>
          <p:nvPr/>
        </p:nvSpPr>
        <p:spPr>
          <a:xfrm>
            <a:off x="178116" y="645177"/>
            <a:ext cx="528701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Cooling Substrate Performance Assessment</a:t>
            </a:r>
          </a:p>
        </p:txBody>
      </p:sp>
      <p:pic>
        <p:nvPicPr>
          <p:cNvPr id="2" name="Picture 1" descr="A couple of images of a computer chip&#10;&#10;Description automatically generated">
            <a:extLst>
              <a:ext uri="{FF2B5EF4-FFF2-40B4-BE49-F238E27FC236}">
                <a16:creationId xmlns:a16="http://schemas.microsoft.com/office/drawing/2014/main" id="{0020D720-9E9A-D96E-C231-E11F77C7A5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03"/>
          <a:stretch/>
        </p:blipFill>
        <p:spPr>
          <a:xfrm>
            <a:off x="6096000" y="465913"/>
            <a:ext cx="5548415" cy="575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8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25CB599-D0C8-E3DA-AB3C-7024797ABE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6" name="Rectangle 45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lose up of a circuit board&#10;&#10;Description automatically generated">
            <a:extLst>
              <a:ext uri="{FF2B5EF4-FFF2-40B4-BE49-F238E27FC236}">
                <a16:creationId xmlns:a16="http://schemas.microsoft.com/office/drawing/2014/main" id="{B499CA0F-B7F7-7FDA-DE78-85041E7C95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5" r="16532" b="9089"/>
          <a:stretch>
            <a:fillRect/>
          </a:stretch>
        </p:blipFill>
        <p:spPr>
          <a:xfrm rot="16200000">
            <a:off x="4428744" y="-905256"/>
            <a:ext cx="6858000" cy="8668512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AC454C-965C-AAEC-6BC6-BD30C7C6AA2A}"/>
              </a:ext>
            </a:extLst>
          </p:cNvPr>
          <p:cNvSpPr txBox="1"/>
          <p:nvPr/>
        </p:nvSpPr>
        <p:spPr>
          <a:xfrm>
            <a:off x="371094" y="1161288"/>
            <a:ext cx="3438144" cy="11247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Quality Control Objectives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21BF2C0-D48F-6C7F-5641-07AC5FDD6AAF}"/>
              </a:ext>
            </a:extLst>
          </p:cNvPr>
          <p:cNvSpPr txBox="1"/>
          <p:nvPr/>
        </p:nvSpPr>
        <p:spPr>
          <a:xfrm>
            <a:off x="371093" y="2718054"/>
            <a:ext cx="4693965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171450" marR="0" lvl="0" indent="-40005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romanUcPeriod"/>
              <a:tabLst/>
              <a:defRPr/>
            </a:pPr>
            <a:endParaRPr kumimoji="0" lang="en-US" sz="320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171450" marR="0" lvl="0" indent="-40005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romanUcPeriod"/>
              <a:tabLst/>
              <a:defRPr/>
            </a:pPr>
            <a:r>
              <a:rPr lang="en-US" sz="3200" dirty="0"/>
              <a:t>Maintaining System Safety</a:t>
            </a:r>
          </a:p>
          <a:p>
            <a:pPr marL="171450" marR="0" lvl="0" indent="-40005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romanUcPeriod"/>
              <a:tabLst/>
              <a:defRPr/>
            </a:pPr>
            <a:endParaRPr kumimoji="0" lang="en-US" sz="320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171450" indent="-400050">
              <a:lnSpc>
                <a:spcPct val="90000"/>
              </a:lnSpc>
              <a:spcAft>
                <a:spcPts val="600"/>
              </a:spcAft>
              <a:buFont typeface="+mj-lt"/>
              <a:buAutoNum type="romanUcPeriod"/>
              <a:defRPr/>
            </a:pPr>
            <a:r>
              <a:rPr kumimoji="0" lang="en-US" sz="320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Ensuring Cooling efficiency</a:t>
            </a:r>
          </a:p>
          <a:p>
            <a:pPr marL="171450" marR="0" lvl="0" indent="-40005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+mj-lt"/>
              <a:buAutoNum type="romanUcPeriod"/>
              <a:tabLst/>
              <a:defRPr/>
            </a:pPr>
            <a:endParaRPr kumimoji="0" lang="en-US" sz="320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70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D8B9E96-0F24-EF1B-2165-66DF60B27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82CBD9-1D2E-5B38-A12E-81C9DCCCA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2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0531786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497F8A1-4278-0BF6-5F4C-42DCCDE5E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19E833-5E01-810F-B1B0-7379D30EB4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652" b="9092"/>
          <a:stretch>
            <a:fillRect/>
          </a:stretch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4E3887E-8A2F-FBB2-5BA2-9056BF018407}"/>
              </a:ext>
            </a:extLst>
          </p:cNvPr>
          <p:cNvSpPr txBox="1"/>
          <p:nvPr/>
        </p:nvSpPr>
        <p:spPr>
          <a:xfrm>
            <a:off x="-73702" y="749820"/>
            <a:ext cx="4328497" cy="152194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5715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Evaluation</a:t>
            </a:r>
          </a:p>
          <a:p>
            <a:pPr marL="5715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of Boiling Behavior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F10C9F-3553-B160-53EC-08EB93A3FF87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Allows assessment of the proper initiation of boiling within the restriction region in  different system conditions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5C7C21-6B40-E8E7-CDD6-2E85117C3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42E71D-F8B2-F8D7-BCD8-0ED37BBA8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20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8443712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6788166-1069-B7F8-5D11-263F3670ED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BC73504-5C61-67A7-01A1-7E72DCC193E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8" t="9091" r="29101" b="1"/>
          <a:stretch>
            <a:fillRect/>
          </a:stretch>
        </p:blipFill>
        <p:spPr>
          <a:xfrm rot="5400000">
            <a:off x="4428744" y="-905256"/>
            <a:ext cx="6858000" cy="8668512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C227D9-CC2F-FC53-B245-6FAC33F5A5CF}"/>
              </a:ext>
            </a:extLst>
          </p:cNvPr>
          <p:cNvSpPr txBox="1"/>
          <p:nvPr/>
        </p:nvSpPr>
        <p:spPr>
          <a:xfrm>
            <a:off x="151862" y="1128794"/>
            <a:ext cx="3853748" cy="11025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57150" marR="0" lvl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Fluidic characterization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52E227-C310-6648-221C-E761E55D6688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Enables the measurement of system parameters across different flow rates, temperatures, and thermal load conditions, providing essential input for the design of the cooling plant.</a:t>
            </a:r>
            <a:endParaRPr kumimoji="0" lang="en-US" sz="200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C570C9-7F04-D4B8-333B-0ED20C643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C8F5DA-DDE4-F420-47FE-9A562E8DB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21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540715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FEE108F-6F74-2FC9-6EEF-0A217BA870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2" descr="F:\from Oscar\IMG_20180614_153435.jpg">
            <a:extLst>
              <a:ext uri="{FF2B5EF4-FFF2-40B4-BE49-F238E27FC236}">
                <a16:creationId xmlns:a16="http://schemas.microsoft.com/office/drawing/2014/main" id="{1388AC06-0624-A024-DA7F-498B0263CC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9927" r="14851" b="12570"/>
          <a:stretch/>
        </p:blipFill>
        <p:spPr bwMode="auto">
          <a:xfrm>
            <a:off x="4110208" y="-1"/>
            <a:ext cx="811916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8D72E8-175F-6832-5BA5-A2BEA8921FB6}"/>
              </a:ext>
            </a:extLst>
          </p:cNvPr>
          <p:cNvSpPr txBox="1"/>
          <p:nvPr/>
        </p:nvSpPr>
        <p:spPr>
          <a:xfrm>
            <a:off x="97561" y="953643"/>
            <a:ext cx="4012647" cy="13533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57150" marR="0" lvl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Substrates Parallel Operation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6CA920-95CF-1152-F24C-CBD508017280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Enables evaluation of multi-module operation to verify uniform and effective coolant distribution.</a:t>
            </a:r>
            <a:endParaRPr kumimoji="0" lang="en-US" sz="200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3CB98D-7720-CB02-6E24-9BCEFE2EC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AB0DBB-A629-2F72-0E3A-D5830F83C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22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082865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B9EE995-0AF3-FDA8-01B6-986ADA17A2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A79F9076-1ADA-FDD9-EE7C-010C8D2547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5A208683-4B35-5F6A-9D80-F2C58AD516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294AEB-1E0E-ABC0-69CB-96D88A244B47}"/>
              </a:ext>
            </a:extLst>
          </p:cNvPr>
          <p:cNvSpPr txBox="1"/>
          <p:nvPr/>
        </p:nvSpPr>
        <p:spPr>
          <a:xfrm>
            <a:off x="371093" y="843534"/>
            <a:ext cx="4381659" cy="14424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57150" marR="0" lvl="0" algn="ctr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Thermal Figure of Merit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0647D931-27A1-4527-A491-6C38694CE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91D3C63-67A8-EC73-9C02-DB6E5FE3D6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B6BFE6-A73E-9C25-C491-5222DB5A3BB7}"/>
              </a:ext>
            </a:extLst>
          </p:cNvPr>
          <p:cNvSpPr txBox="1"/>
          <p:nvPr/>
        </p:nvSpPr>
        <p:spPr>
          <a:xfrm>
            <a:off x="371093" y="2718054"/>
            <a:ext cx="3914035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Allows assessment of the final module’s quality and verification of effective cooling performance.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C6AAD6-8357-AFFC-F897-F5EF6F816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398DC-9ED4-1374-2A0D-4CFEE5BFE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8F11CDE-069E-4ECA-9FAE-BF86F400D8B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1" descr="Chart&#10;&#10;Description automatically generated">
            <a:extLst>
              <a:ext uri="{FF2B5EF4-FFF2-40B4-BE49-F238E27FC236}">
                <a16:creationId xmlns:a16="http://schemas.microsoft.com/office/drawing/2014/main" id="{44CE5E43-CD7C-001E-1C43-6B91EE1B85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307" y="916687"/>
            <a:ext cx="7509469" cy="4468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7256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E970E98-09C1-B997-708C-1F12D7BA3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6A75BC4E-58DA-6352-B382-F05D90C69E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2858CD-D542-7C87-A75A-2B43098B43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1" r="507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78" name="Rectangle 77">
            <a:extLst>
              <a:ext uri="{FF2B5EF4-FFF2-40B4-BE49-F238E27FC236}">
                <a16:creationId xmlns:a16="http://schemas.microsoft.com/office/drawing/2014/main" id="{616C3E61-492C-871F-A3D7-3D43624134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57E1E76-598E-AE46-AA2F-187B5407F17A}"/>
              </a:ext>
            </a:extLst>
          </p:cNvPr>
          <p:cNvSpPr txBox="1"/>
          <p:nvPr/>
        </p:nvSpPr>
        <p:spPr>
          <a:xfrm>
            <a:off x="270293" y="1296318"/>
            <a:ext cx="3956357" cy="676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Summary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5C7C168-E27D-658F-BB16-B537F5D893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C497A7-83D2-B465-3D3A-3538C709AA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682089-0C8E-23FC-F1F4-0E70DF988BF2}"/>
              </a:ext>
            </a:extLst>
          </p:cNvPr>
          <p:cNvSpPr txBox="1"/>
          <p:nvPr/>
        </p:nvSpPr>
        <p:spPr>
          <a:xfrm>
            <a:off x="371093" y="2718054"/>
            <a:ext cx="5204953" cy="386204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Cooling substrates must be designed to ensure safety during operation.</a:t>
            </a: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Leak prevention is critical to maintain system integrity and reliability.</a:t>
            </a: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Qualification tests vary depending on the selected cooling technology.</a:t>
            </a: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000" b="1" dirty="0">
              <a:solidFill>
                <a:prstClr val="black"/>
              </a:solidFill>
              <a:latin typeface="Aptos" panose="02110004020202020204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Testing protocols vary between R&amp;D, focusing on design validation, and production, prioritizing process control and product reliability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A033B8-449E-642E-F29F-64211A681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1E0DA-37BF-C219-AB84-7CC96F1CF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8F11CDE-069E-4ECA-9FAE-BF86F400D8B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68606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178DE2F-3B3D-242F-30BA-E3D570BDB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7" name="Rectangle 86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A3D148-FC2C-4096-9D68-4D749BAB75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9" r="6471" b="8451"/>
          <a:stretch>
            <a:fillRect/>
          </a:stretch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76016D-BB9E-94F1-CF07-FF3C7DDAE96E}"/>
              </a:ext>
            </a:extLst>
          </p:cNvPr>
          <p:cNvSpPr txBox="1"/>
          <p:nvPr/>
        </p:nvSpPr>
        <p:spPr>
          <a:xfrm>
            <a:off x="477981" y="1122363"/>
            <a:ext cx="4023360" cy="320413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4800" b="1" i="0" u="none" strike="noStrike" cap="none" spc="0" normalizeH="0" baseline="0" noProof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929752-A3B9-5D56-41D6-3D3FE7D7E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92321" y="6356350"/>
            <a:ext cx="2809017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10BA03-4C02-DEB4-813F-D5398436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70819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25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13779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FAEFD00-D3A3-5DD2-26EA-CCCDA6E886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53F447F-4D82-64B4-A56A-138031DCE4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631" t="6483" r="40610"/>
          <a:stretch>
            <a:fillRect/>
          </a:stretch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557F9D8-002F-4C65-A511-FE4B59C8F646}"/>
              </a:ext>
            </a:extLst>
          </p:cNvPr>
          <p:cNvSpPr txBox="1"/>
          <p:nvPr/>
        </p:nvSpPr>
        <p:spPr>
          <a:xfrm>
            <a:off x="63672" y="1110455"/>
            <a:ext cx="4369960" cy="12995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Maintaining System</a:t>
            </a:r>
          </a:p>
          <a:p>
            <a:pPr marL="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Safety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D43030-DEE2-D06E-7C08-FAF01A74059C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20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Direct / indirect interface with the LHC require demonstrating system reliability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0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Ensure operational safety for personnel interacting with the system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20EBF8B-F714-8981-DBBE-BE518AF50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7D7452-769A-BB07-64B0-4BD75195B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3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949440A-3BAF-EAB8-6712-69DDB0FB9063}"/>
              </a:ext>
            </a:extLst>
          </p:cNvPr>
          <p:cNvSpPr txBox="1"/>
          <p:nvPr/>
        </p:nvSpPr>
        <p:spPr>
          <a:xfrm>
            <a:off x="6195375" y="557189"/>
            <a:ext cx="5158424" cy="5571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4873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301799C-655F-7D6F-6576-551E4DE93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1C22F1A5-6D41-4E49-FCBE-A58884910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582E1D7-2DFF-3BB8-2F7E-8B5FDDFDF7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631" t="6483" r="40610"/>
          <a:stretch>
            <a:fillRect/>
          </a:stretch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C4F5CB07-3A2A-05CA-769B-6FCDE965ED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D56B3FB-8855-A100-3AD9-174D67D401A7}"/>
              </a:ext>
            </a:extLst>
          </p:cNvPr>
          <p:cNvSpPr txBox="1"/>
          <p:nvPr/>
        </p:nvSpPr>
        <p:spPr>
          <a:xfrm>
            <a:off x="63672" y="1110455"/>
            <a:ext cx="4369960" cy="129953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Maintaining System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 Safety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C464D4E-06EA-4009-CD6E-2E4CDE66BB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70E7CE6-DA8A-EDF7-D80C-749628DE9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5E6E71-3390-86A7-3153-0B780D0C953F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Direct / indirect interface with the LHC require demonstrating system reliability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Ensure operational safety for personnel interacting with the system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762E352-B3AD-2917-2F30-2930E15DD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AF1CC5-EB6A-4F69-8E3B-4DE61369F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8F11CDE-069E-4ECA-9FAE-BF86F400D8B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18EB18-3C9E-7DCF-C88B-BE54063E424C}"/>
              </a:ext>
            </a:extLst>
          </p:cNvPr>
          <p:cNvSpPr txBox="1"/>
          <p:nvPr/>
        </p:nvSpPr>
        <p:spPr>
          <a:xfrm>
            <a:off x="6195375" y="557189"/>
            <a:ext cx="5158424" cy="5571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654ADB-A510-22E1-2D6F-A1CA3BF33C09}"/>
              </a:ext>
            </a:extLst>
          </p:cNvPr>
          <p:cNvSpPr txBox="1"/>
          <p:nvPr/>
        </p:nvSpPr>
        <p:spPr>
          <a:xfrm>
            <a:off x="4205563" y="2967165"/>
            <a:ext cx="7610677" cy="1883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7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Assure - no Leaks!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7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9171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0B9EE3F3-89B7-43C3-8651-C4C968309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3AE4636-AEEC-45D6-84D4-7AC2DA48EC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49223" y="38793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9CE0F4-2EB2-4F1F-8AAC-DB3571D9F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1480" y="2285541"/>
            <a:ext cx="43891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23785BD-99E9-F451-7450-CDE1C7A71DA8}"/>
              </a:ext>
            </a:extLst>
          </p:cNvPr>
          <p:cNvSpPr txBox="1"/>
          <p:nvPr/>
        </p:nvSpPr>
        <p:spPr>
          <a:xfrm>
            <a:off x="411480" y="2684095"/>
            <a:ext cx="4443154" cy="3492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71500" indent="-514350">
              <a:lnSpc>
                <a:spcPct val="90000"/>
              </a:lnSpc>
              <a:spcAft>
                <a:spcPts val="600"/>
              </a:spcAft>
              <a:buFont typeface="+mj-lt"/>
              <a:buAutoNum type="romanUcPeriod"/>
            </a:pPr>
            <a:r>
              <a:rPr lang="en-US" sz="2400" b="1" dirty="0"/>
              <a:t>Silicon</a:t>
            </a:r>
          </a:p>
          <a:p>
            <a:pPr marL="571500" indent="-514350">
              <a:lnSpc>
                <a:spcPct val="90000"/>
              </a:lnSpc>
              <a:spcAft>
                <a:spcPts val="600"/>
              </a:spcAft>
              <a:buFont typeface="+mj-lt"/>
              <a:buAutoNum type="romanUcPeriod"/>
            </a:pPr>
            <a:r>
              <a:rPr lang="en-US" sz="2400" b="1" dirty="0"/>
              <a:t>Fluidic Connector</a:t>
            </a:r>
          </a:p>
          <a:p>
            <a:pPr marL="571500" indent="-514350">
              <a:lnSpc>
                <a:spcPct val="90000"/>
              </a:lnSpc>
              <a:spcAft>
                <a:spcPts val="600"/>
              </a:spcAft>
              <a:buFont typeface="+mj-lt"/>
              <a:buAutoNum type="romanUcPeriod"/>
            </a:pPr>
            <a:r>
              <a:rPr lang="en-US" sz="2400" b="1" dirty="0"/>
              <a:t>Solder joint</a:t>
            </a:r>
          </a:p>
          <a:p>
            <a:pPr marL="571500" indent="-514350">
              <a:lnSpc>
                <a:spcPct val="90000"/>
              </a:lnSpc>
              <a:spcAft>
                <a:spcPts val="600"/>
              </a:spcAft>
              <a:buFont typeface="+mj-lt"/>
              <a:buAutoNum type="romanUcPeriod"/>
            </a:pPr>
            <a:r>
              <a:rPr lang="en-US" sz="2400" b="1" dirty="0"/>
              <a:t>Cooling Substrate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b="1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EBBC096-D0E7-AEB6-D544-EADDD20FF1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35"/>
          <a:stretch/>
        </p:blipFill>
        <p:spPr bwMode="auto">
          <a:xfrm>
            <a:off x="5385816" y="1071900"/>
            <a:ext cx="6440424" cy="465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2D8358-2261-4A0A-0D4A-8D4201F67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28800" y="6356350"/>
            <a:ext cx="3025834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B5FF4F-9320-C750-14C3-1506896FC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7321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8F11CDE-069E-4ECA-9FAE-BF86F400D8B6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5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E9AD58-39D9-B01A-002C-DA16F5988328}"/>
              </a:ext>
            </a:extLst>
          </p:cNvPr>
          <p:cNvSpPr txBox="1"/>
          <p:nvPr/>
        </p:nvSpPr>
        <p:spPr>
          <a:xfrm>
            <a:off x="178116" y="645177"/>
            <a:ext cx="528701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600" b="1" dirty="0"/>
              <a:t>Reliability assurance </a:t>
            </a:r>
          </a:p>
          <a:p>
            <a:pPr algn="ctr"/>
            <a:r>
              <a:rPr lang="en-GB" sz="3600" b="1" dirty="0"/>
              <a:t>for silicon cooling substrates</a:t>
            </a:r>
          </a:p>
        </p:txBody>
      </p:sp>
    </p:spTree>
    <p:extLst>
      <p:ext uri="{BB962C8B-B14F-4D97-AF65-F5344CB8AC3E}">
        <p14:creationId xmlns:p14="http://schemas.microsoft.com/office/powerpoint/2010/main" val="3485073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F9D979-FDAE-A5BF-F9B2-CE09F1892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4" descr="A black and white graphic design&#10;&#10;AI-generated content may be incorrect.">
            <a:extLst>
              <a:ext uri="{FF2B5EF4-FFF2-40B4-BE49-F238E27FC236}">
                <a16:creationId xmlns:a16="http://schemas.microsoft.com/office/drawing/2014/main" id="{33271A24-22BB-4B37-4834-9325AFF06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0" t="7490" r="36311"/>
          <a:stretch>
            <a:fillRect/>
          </a:stretch>
        </p:blipFill>
        <p:spPr bwMode="auto">
          <a:xfrm>
            <a:off x="3523488" y="10"/>
            <a:ext cx="866851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21804D6-118A-5A30-5DBB-AABBE4A22C9B}"/>
              </a:ext>
            </a:extLst>
          </p:cNvPr>
          <p:cNvSpPr txBox="1"/>
          <p:nvPr/>
        </p:nvSpPr>
        <p:spPr>
          <a:xfrm>
            <a:off x="110804" y="1118578"/>
            <a:ext cx="4275335" cy="11247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fontAlgn="auto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3600" b="1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Reliability assurance Silicon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6DC5CB-B334-B0D2-E83C-661C37ADBBEC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2000" b="1" dirty="0"/>
              <a:t>Scanning Acoustic Microscope images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2000" b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 Allow for the detection of bonding imperfections and enable classification of wafers based on void size and position</a:t>
            </a:r>
            <a:endParaRPr kumimoji="0" lang="en-US" sz="2000" b="1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F7F86A-488C-3451-DF8D-379FD23DB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E2FE83-AD6E-1311-BF51-CCB8FD896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8F11CDE-069E-4ECA-9FAE-BF86F400D8B6}" type="slidenum">
              <a:rPr lang="en-US">
                <a:solidFill>
                  <a:schemeClr val="bg1"/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6</a:t>
            </a:fld>
            <a:endParaRPr lang="en-US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54728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8CBA186-C1AB-976D-D794-EEC026840D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7C4FAE5-9464-0593-B92B-1FE8D9D7A8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C8759DE-0AAF-3A6A-2522-B8553ED545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A7F0A7-5833-1E9F-24E4-5E43FAC36F86}"/>
              </a:ext>
            </a:extLst>
          </p:cNvPr>
          <p:cNvSpPr txBox="1"/>
          <p:nvPr/>
        </p:nvSpPr>
        <p:spPr>
          <a:xfrm>
            <a:off x="110804" y="1118578"/>
            <a:ext cx="4275335" cy="11247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Reliability assurance Silicon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363C24E-A532-22A2-4EC6-E1F47443DC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28799F2-AF95-0717-6869-396D58E5A8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5EF372-EDFF-606B-A580-FDCC0591E2D8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Bonding quality – high pressure test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Using small samples allows for the detection of wafer bonding issues and supports building statistics on the endurance                       of structures of varying sizes.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7A670D-49D7-1A31-DC70-4711EEFE3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D055A8-FFB8-04E6-BBA2-F5B6F32F5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8F11CDE-069E-4ECA-9FAE-BF86F400D8B6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4B662057-A779-B25D-177A-4E66BD5B62F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741"/>
          <a:stretch/>
        </p:blipFill>
        <p:spPr bwMode="auto">
          <a:xfrm>
            <a:off x="4316586" y="535275"/>
            <a:ext cx="7769976" cy="539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F:\FOTDM2018\High Pressure Sample.jpg">
            <a:extLst>
              <a:ext uri="{FF2B5EF4-FFF2-40B4-BE49-F238E27FC236}">
                <a16:creationId xmlns:a16="http://schemas.microsoft.com/office/drawing/2014/main" id="{F31CC163-6543-5472-E7FB-F4DF17EEEE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0526" y="4447871"/>
            <a:ext cx="989845" cy="163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645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DA710EE-6392-EF00-41B4-47A6B1C253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38F13D63-CA3F-D0B9-96E0-7BBE98589D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7B6F8F8-5F63-CC9E-0997-09375C7E5F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EC0B21-B7B4-DCDD-28FA-0DA3EC3D1FE4}"/>
              </a:ext>
            </a:extLst>
          </p:cNvPr>
          <p:cNvSpPr txBox="1"/>
          <p:nvPr/>
        </p:nvSpPr>
        <p:spPr>
          <a:xfrm>
            <a:off x="110804" y="1118578"/>
            <a:ext cx="4275335" cy="11247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Reliability assurance Silicon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08D89B0-0582-C6DC-6DE8-9F7414176F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5D5376-7D42-2E38-F0B0-7EFE33409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935A02-2D8D-18BD-190D-9F65BD8F5F72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Visual inspections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Different methods (SEM, optical microscopy, UV exposure, etc.) allow evaluation of surface quality and cutting precision.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B91668-E15A-749A-7541-BB6238DD96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E894A0-4305-9F67-CC26-2B5986680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8F11CDE-069E-4ECA-9FAE-BF86F400D8B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Picture 3" descr="F:\dicing test\edge1000 plateau.jpg">
            <a:extLst>
              <a:ext uri="{FF2B5EF4-FFF2-40B4-BE49-F238E27FC236}">
                <a16:creationId xmlns:a16="http://schemas.microsoft.com/office/drawing/2014/main" id="{48602933-4978-92CE-9FA0-EE0B9BA61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701" y="157790"/>
            <a:ext cx="3472434" cy="315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F:\dicing test\D18S2501P11\D18S2501_33.tif">
            <a:extLst>
              <a:ext uri="{FF2B5EF4-FFF2-40B4-BE49-F238E27FC236}">
                <a16:creationId xmlns:a16="http://schemas.microsoft.com/office/drawing/2014/main" id="{4FE30C0B-20AE-2124-68DF-EA03F6143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3949" y="136525"/>
            <a:ext cx="3886692" cy="320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F:\dicing test\LOT2\P08\Surface_1.jpg">
            <a:extLst>
              <a:ext uri="{FF2B5EF4-FFF2-40B4-BE49-F238E27FC236}">
                <a16:creationId xmlns:a16="http://schemas.microsoft.com/office/drawing/2014/main" id="{DC58E76E-2CAB-1EC2-433D-B7EF6D40E3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9" t="29162" r="27291" b="36472"/>
          <a:stretch/>
        </p:blipFill>
        <p:spPr bwMode="auto">
          <a:xfrm>
            <a:off x="4573949" y="3454291"/>
            <a:ext cx="3912313" cy="247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2">
            <a:extLst>
              <a:ext uri="{FF2B5EF4-FFF2-40B4-BE49-F238E27FC236}">
                <a16:creationId xmlns:a16="http://schemas.microsoft.com/office/drawing/2014/main" id="{ECB617F6-D94B-327D-607D-695BC738004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608918" y="3454292"/>
            <a:ext cx="3463839" cy="247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530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08451BA-A69C-3C51-0B7A-57F61BD94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40AE9724-41FF-30F1-AD96-3082945EB9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52E1BFB-0619-093A-3355-2CDE1D2340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7654FA-B025-703E-E0D0-28C66836685A}"/>
              </a:ext>
            </a:extLst>
          </p:cNvPr>
          <p:cNvSpPr txBox="1"/>
          <p:nvPr/>
        </p:nvSpPr>
        <p:spPr>
          <a:xfrm>
            <a:off x="110804" y="1118578"/>
            <a:ext cx="4275335" cy="11247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Reliability assurance Fluidic connector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E16D5B8-3FD7-E878-671E-E039C7F538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E7907A6-2A1B-7E88-A419-D02A7F1C3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13043A-5599-CA89-6138-2E45B24A4EC2}"/>
              </a:ext>
            </a:extLst>
          </p:cNvPr>
          <p:cNvSpPr txBox="1"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Visual Inspection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Aptos" panose="02110004020202020204"/>
              </a:rPr>
              <a:t>Allows for the evaluation of surface quality and detection of mechanical damage.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42844-CFC6-599C-279A-DF2E1A920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Wiktor Byczynski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4F1285-7CDA-6E5A-AB07-B76AEEC24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77706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8F11CDE-069E-4ECA-9FAE-BF86F400D8B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close-up of a device&#10;&#10;AI-generated content may be incorrect.">
            <a:extLst>
              <a:ext uri="{FF2B5EF4-FFF2-40B4-BE49-F238E27FC236}">
                <a16:creationId xmlns:a16="http://schemas.microsoft.com/office/drawing/2014/main" id="{BB7FF9C7-1E55-9B8A-7FE2-C418A58280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923" y="843534"/>
            <a:ext cx="7280158" cy="498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85120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672</Words>
  <Application>Microsoft Office PowerPoint</Application>
  <PresentationFormat>Widescreen</PresentationFormat>
  <Paragraphs>165</Paragraphs>
  <Slides>25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1_Office Theme</vt:lpstr>
      <vt:lpstr>Office Theme</vt:lpstr>
      <vt:lpstr>Cooling Substrates Qualification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Wiktor Byczynski</dc:creator>
  <cp:lastModifiedBy>Wiktor Byczynski</cp:lastModifiedBy>
  <cp:revision>25</cp:revision>
  <dcterms:created xsi:type="dcterms:W3CDTF">2025-06-10T21:16:39Z</dcterms:created>
  <dcterms:modified xsi:type="dcterms:W3CDTF">2025-06-11T02:12:44Z</dcterms:modified>
</cp:coreProperties>
</file>