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3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5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6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7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  <Override PartName="/ppt/diagrams/data4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642" r:id="rId2"/>
    <p:sldId id="660" r:id="rId3"/>
    <p:sldId id="610" r:id="rId4"/>
    <p:sldId id="627" r:id="rId5"/>
    <p:sldId id="658" r:id="rId6"/>
    <p:sldId id="647" r:id="rId7"/>
    <p:sldId id="640" r:id="rId8"/>
    <p:sldId id="643" r:id="rId9"/>
    <p:sldId id="673" r:id="rId10"/>
    <p:sldId id="674" r:id="rId11"/>
    <p:sldId id="675" r:id="rId12"/>
    <p:sldId id="672" r:id="rId13"/>
    <p:sldId id="679" r:id="rId14"/>
    <p:sldId id="677" r:id="rId15"/>
    <p:sldId id="661" r:id="rId16"/>
    <p:sldId id="662" r:id="rId17"/>
    <p:sldId id="663" r:id="rId18"/>
    <p:sldId id="664" r:id="rId19"/>
    <p:sldId id="665" r:id="rId20"/>
    <p:sldId id="671" r:id="rId21"/>
    <p:sldId id="67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082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5956" autoAdjust="0"/>
  </p:normalViewPr>
  <p:slideViewPr>
    <p:cSldViewPr snapToGrid="0">
      <p:cViewPr varScale="1">
        <p:scale>
          <a:sx n="95" d="100"/>
          <a:sy n="95" d="100"/>
        </p:scale>
        <p:origin x="119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70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07202/timetable/#20240320.detailed" TargetMode="External"/><Relationship Id="rId2" Type="http://schemas.openxmlformats.org/officeDocument/2006/relationships/hyperlink" Target="https://indico.cern.ch/event/1492202/timetable/#20250505" TargetMode="External"/><Relationship Id="rId1" Type="http://schemas.openxmlformats.org/officeDocument/2006/relationships/hyperlink" Target="https://www.lithoz.com/wp-content/uploads/2024/12/Lithoz_Materialfolder_EN_WEB.pdf" TargetMode="External"/><Relationship Id="rId4" Type="http://schemas.openxmlformats.org/officeDocument/2006/relationships/hyperlink" Target="https://indico.cern.ch/event/1191719/timetable/#20230426.detailed" TargetMode="External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91719/timetable/#20230426.detailed" TargetMode="External"/><Relationship Id="rId2" Type="http://schemas.openxmlformats.org/officeDocument/2006/relationships/hyperlink" Target="https://indico.cern.ch/event/1307202/timetable/#20240320.detailed" TargetMode="External"/><Relationship Id="rId1" Type="http://schemas.openxmlformats.org/officeDocument/2006/relationships/hyperlink" Target="https://indico.cern.ch/event/1492202/timetable/#20250505" TargetMode="External"/><Relationship Id="rId4" Type="http://schemas.openxmlformats.org/officeDocument/2006/relationships/hyperlink" Target="https://www.lithoz.com/wp-content/uploads/2024/12/Lithoz_Materialfolder_EN_WEB.pdf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Ceramics LTCC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816F11BD-35C0-404E-BE23-BC1E51B0D16C}">
      <dgm:prSet phldrT="[Text]"/>
      <dgm:spPr/>
      <dgm:t>
        <a:bodyPr/>
        <a:lstStyle/>
        <a:p>
          <a:r>
            <a:rPr lang="en-US" b="1" u="sng" dirty="0"/>
            <a:t>Why? </a:t>
          </a:r>
          <a:endParaRPr lang="en-US" b="0" i="0" dirty="0"/>
        </a:p>
      </dgm:t>
    </dgm:pt>
    <dgm:pt modelId="{9AEF36BE-D112-435A-A76D-AAA0D5BFADE4}" type="parTrans" cxnId="{2DFFE7E7-8944-4ECA-BE5B-CB92669872BC}">
      <dgm:prSet/>
      <dgm:spPr/>
      <dgm:t>
        <a:bodyPr/>
        <a:lstStyle/>
        <a:p>
          <a:endParaRPr lang="en-GB"/>
        </a:p>
      </dgm:t>
    </dgm:pt>
    <dgm:pt modelId="{995BC27D-4323-4438-9EEA-AC4B354574D4}" type="sibTrans" cxnId="{2DFFE7E7-8944-4ECA-BE5B-CB92669872BC}">
      <dgm:prSet/>
      <dgm:spPr/>
      <dgm:t>
        <a:bodyPr/>
        <a:lstStyle/>
        <a:p>
          <a:endParaRPr lang="en-GB"/>
        </a:p>
      </dgm:t>
    </dgm:pt>
    <dgm:pt modelId="{F709CAE8-BF2C-4FC1-995B-65DD6E66ECA5}">
      <dgm:prSet phldrT="[Text]"/>
      <dgm:spPr/>
      <dgm:t>
        <a:bodyPr/>
        <a:lstStyle/>
        <a:p>
          <a:r>
            <a:rPr lang="en-GB" dirty="0"/>
            <a:t>Robustness and reliability</a:t>
          </a:r>
          <a:endParaRPr lang="en-US" b="1" i="0" dirty="0"/>
        </a:p>
      </dgm:t>
    </dgm:pt>
    <dgm:pt modelId="{88D398A9-3010-4BF5-8823-508BDF222497}" type="parTrans" cxnId="{6001EFE5-9A8E-4607-A9E3-BCAE14D1FE3C}">
      <dgm:prSet/>
      <dgm:spPr/>
      <dgm:t>
        <a:bodyPr/>
        <a:lstStyle/>
        <a:p>
          <a:endParaRPr lang="en-GB"/>
        </a:p>
      </dgm:t>
    </dgm:pt>
    <dgm:pt modelId="{1C736F6F-5578-4E9D-9F7D-BAFD1F70F1AE}" type="sibTrans" cxnId="{6001EFE5-9A8E-4607-A9E3-BCAE14D1FE3C}">
      <dgm:prSet/>
      <dgm:spPr/>
      <dgm:t>
        <a:bodyPr/>
        <a:lstStyle/>
        <a:p>
          <a:endParaRPr lang="en-GB"/>
        </a:p>
      </dgm:t>
    </dgm:pt>
    <dgm:pt modelId="{D76B20DB-24A8-49AC-9575-3BDB9F0EF682}">
      <dgm:prSet phldrT="[Text]"/>
      <dgm:spPr/>
      <dgm:t>
        <a:bodyPr/>
        <a:lstStyle/>
        <a:p>
          <a:r>
            <a:rPr lang="en-US" b="0" i="0" dirty="0"/>
            <a:t>Manufacturing at IKTS Fraunhofer (Germany) and Micro-Epsilon</a:t>
          </a:r>
        </a:p>
      </dgm:t>
    </dgm:pt>
    <dgm:pt modelId="{4A66ED08-0EF3-4671-AA9D-E981B84DAB44}" type="parTrans" cxnId="{722FBC40-071D-40E9-8BBE-EC9A5994E023}">
      <dgm:prSet/>
      <dgm:spPr/>
      <dgm:t>
        <a:bodyPr/>
        <a:lstStyle/>
        <a:p>
          <a:endParaRPr lang="en-GB"/>
        </a:p>
      </dgm:t>
    </dgm:pt>
    <dgm:pt modelId="{8DA6CA37-1BE4-4A2B-A122-F5CC82224182}" type="sibTrans" cxnId="{722FBC40-071D-40E9-8BBE-EC9A5994E023}">
      <dgm:prSet/>
      <dgm:spPr/>
      <dgm:t>
        <a:bodyPr/>
        <a:lstStyle/>
        <a:p>
          <a:endParaRPr lang="en-GB"/>
        </a:p>
      </dgm:t>
    </dgm:pt>
    <dgm:pt modelId="{5E82E1B1-D981-4306-AD9D-315701C3BFD0}">
      <dgm:prSet phldrT="[Text]"/>
      <dgm:spPr/>
      <dgm:t>
        <a:bodyPr/>
        <a:lstStyle/>
        <a:p>
          <a:r>
            <a:rPr lang="en-GB" dirty="0"/>
            <a:t>Possible to embed conductive layers in between ceramics layers and metalize the surface</a:t>
          </a:r>
        </a:p>
      </dgm:t>
    </dgm:pt>
    <dgm:pt modelId="{0A4A20EC-DB8D-4AA3-8D09-69AFF85762B3}" type="parTrans" cxnId="{31754309-49A9-4BEF-B53F-27A79F741FB6}">
      <dgm:prSet/>
      <dgm:spPr/>
      <dgm:t>
        <a:bodyPr/>
        <a:lstStyle/>
        <a:p>
          <a:endParaRPr lang="en-GB"/>
        </a:p>
      </dgm:t>
    </dgm:pt>
    <dgm:pt modelId="{87A27C5E-DA64-4C19-82D4-7AF99918AACE}" type="sibTrans" cxnId="{31754309-49A9-4BEF-B53F-27A79F741FB6}">
      <dgm:prSet/>
      <dgm:spPr/>
      <dgm:t>
        <a:bodyPr/>
        <a:lstStyle/>
        <a:p>
          <a:endParaRPr lang="en-GB"/>
        </a:p>
      </dgm:t>
    </dgm:pt>
    <dgm:pt modelId="{EEC9CEED-71FC-47A8-8675-14E6F05B7293}">
      <dgm:prSet phldrT="[Text]"/>
      <dgm:spPr/>
      <dgm:t>
        <a:bodyPr/>
        <a:lstStyle/>
        <a:p>
          <a:r>
            <a:rPr lang="en-GB" dirty="0"/>
            <a:t>Potential to </a:t>
          </a:r>
          <a:r>
            <a:rPr lang="en-GB" b="1" dirty="0"/>
            <a:t>integrate</a:t>
          </a:r>
          <a:r>
            <a:rPr lang="en-GB" dirty="0"/>
            <a:t> </a:t>
          </a:r>
          <a:r>
            <a:rPr lang="en-GB" b="1" dirty="0"/>
            <a:t>electronics</a:t>
          </a:r>
          <a:r>
            <a:rPr lang="en-GB" dirty="0"/>
            <a:t> or high conductivity elements</a:t>
          </a:r>
        </a:p>
      </dgm:t>
    </dgm:pt>
    <dgm:pt modelId="{B68CCAD4-DF4B-434D-BFC2-72A763C69278}" type="parTrans" cxnId="{EC650453-5A66-47B3-B5FA-B8CF2002AC96}">
      <dgm:prSet/>
      <dgm:spPr/>
      <dgm:t>
        <a:bodyPr/>
        <a:lstStyle/>
        <a:p>
          <a:endParaRPr lang="en-GB"/>
        </a:p>
      </dgm:t>
    </dgm:pt>
    <dgm:pt modelId="{119C7795-0C95-4AA9-B8A4-B69459D87DA7}" type="sibTrans" cxnId="{EC650453-5A66-47B3-B5FA-B8CF2002AC96}">
      <dgm:prSet/>
      <dgm:spPr/>
      <dgm:t>
        <a:bodyPr/>
        <a:lstStyle/>
        <a:p>
          <a:endParaRPr lang="en-GB"/>
        </a:p>
      </dgm:t>
    </dgm:pt>
    <dgm:pt modelId="{626EFB38-F7D7-41CF-A40A-77060677E495}">
      <dgm:prSet phldrT="[Text]"/>
      <dgm:spPr/>
      <dgm:t>
        <a:bodyPr/>
        <a:lstStyle/>
        <a:p>
          <a:r>
            <a:rPr lang="en-US" b="0" i="0" dirty="0"/>
            <a:t>Mechanically robust and compatible with high ultra </a:t>
          </a:r>
          <a:r>
            <a:rPr lang="en-US" b="1" i="0" dirty="0"/>
            <a:t>vacuum</a:t>
          </a:r>
        </a:p>
      </dgm:t>
    </dgm:pt>
    <dgm:pt modelId="{D2C5146A-5F0E-4C90-98CA-5B562A5FF22C}" type="parTrans" cxnId="{A073578A-D757-4A95-A82E-14BD92841F18}">
      <dgm:prSet/>
      <dgm:spPr/>
      <dgm:t>
        <a:bodyPr/>
        <a:lstStyle/>
        <a:p>
          <a:endParaRPr lang="en-GB"/>
        </a:p>
      </dgm:t>
    </dgm:pt>
    <dgm:pt modelId="{B45F2515-756F-46D0-AD74-0197E1A5B51E}" type="sibTrans" cxnId="{A073578A-D757-4A95-A82E-14BD92841F18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168FA071-B4D9-4B18-B136-38F9F819ED36}">
          <dgm:prSet phldrT="[Text]"/>
          <dgm:spPr/>
          <dgm:t>
            <a:bodyPr/>
            <a:lstStyle/>
            <a:p>
              <a:r>
                <a:rPr lang="en-GB" dirty="0"/>
                <a:t>Different base materials: </a:t>
              </a:r>
              <a:r>
                <a:rPr lang="en-GB" b="1" dirty="0"/>
                <a:t>Al2O3/Glass (LTCC)</a:t>
              </a:r>
              <a:r>
                <a:rPr lang="en-GB" dirty="0"/>
                <a:t>, YSZ, </a:t>
              </a:r>
              <a14:m>
                <m:oMath xmlns:m="http://schemas.openxmlformats.org/officeDocument/2006/math">
                  <m:r>
                    <m:rPr>
                      <m:sty m:val="p"/>
                    </m:rPr>
                    <a:rPr lang="en-GB" dirty="0" smtClean="0">
                      <a:latin typeface="Cambria Math" panose="02040503050406030204" pitchFamily="18" charset="0"/>
                    </a:rPr>
                    <m:t>A</m:t>
                  </m:r>
                  <m:sSub>
                    <m:sSubPr>
                      <m:ctrlPr>
                        <a:rPr lang="en-GB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  <m:sSub>
                    <m:sSubPr>
                      <m:ctrlPr>
                        <a:rPr lang="en-GB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O</m:t>
                      </m:r>
                    </m:e>
                    <m:sub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3</m:t>
                      </m:r>
                    </m:sub>
                  </m:sSub>
                </m:oMath>
              </a14:m>
              <a:r>
                <a:rPr lang="en-US" b="1" i="0" dirty="0"/>
                <a:t> </a:t>
              </a:r>
              <a:r>
                <a:rPr lang="en-US" b="0" i="0" dirty="0"/>
                <a:t>and further options</a:t>
              </a:r>
            </a:p>
          </dgm:t>
        </dgm:pt>
      </mc:Choice>
      <mc:Fallback xmlns="">
        <dgm:pt modelId="{168FA071-B4D9-4B18-B136-38F9F819ED36}">
          <dgm:prSet phldrT="[Text]"/>
          <dgm:spPr/>
          <dgm:t>
            <a:bodyPr/>
            <a:lstStyle/>
            <a:p>
              <a:r>
                <a:rPr lang="en-GB" dirty="0"/>
                <a:t>Different base materials: </a:t>
              </a:r>
              <a:r>
                <a:rPr lang="en-GB" b="1" dirty="0"/>
                <a:t>Al2O3/Glass (LTCC)</a:t>
              </a:r>
              <a:r>
                <a:rPr lang="en-GB" dirty="0"/>
                <a:t>, YSZ, </a:t>
              </a:r>
              <a:r>
                <a:rPr lang="en-GB" i="0" dirty="0">
                  <a:latin typeface="Cambria Math" panose="02040503050406030204" pitchFamily="18" charset="0"/>
                </a:rPr>
                <a:t>Al_2 O_3</a:t>
              </a:r>
              <a:r>
                <a:rPr lang="en-US" b="1" i="0" dirty="0"/>
                <a:t> </a:t>
              </a:r>
              <a:r>
                <a:rPr lang="en-US" b="0" i="0" dirty="0"/>
                <a:t>and further options</a:t>
              </a:r>
            </a:p>
          </dgm:t>
        </dgm:pt>
      </mc:Fallback>
    </mc:AlternateContent>
    <dgm:pt modelId="{0A769B02-23FC-4EBC-9F53-2DDD5DF26F80}" type="parTrans" cxnId="{FA31A1FC-B25A-4B4B-A4D9-0838D1C49F5F}">
      <dgm:prSet/>
      <dgm:spPr/>
      <dgm:t>
        <a:bodyPr/>
        <a:lstStyle/>
        <a:p>
          <a:endParaRPr lang="en-GB"/>
        </a:p>
      </dgm:t>
    </dgm:pt>
    <dgm:pt modelId="{2A268CD8-3CA0-4863-95F3-75A5225383A1}" type="sibTrans" cxnId="{FA31A1FC-B25A-4B4B-A4D9-0838D1C49F5F}">
      <dgm:prSet/>
      <dgm:spPr/>
      <dgm:t>
        <a:bodyPr/>
        <a:lstStyle/>
        <a:p>
          <a:endParaRPr lang="en-GB"/>
        </a:p>
      </dgm:t>
    </dgm:pt>
    <dgm:pt modelId="{E44D884E-AA5A-47FC-9B71-DB0B6F8B30ED}">
      <dgm:prSet/>
      <dgm:spPr/>
      <dgm:t>
        <a:bodyPr/>
        <a:lstStyle/>
        <a:p>
          <a:r>
            <a:rPr lang="en-GB" dirty="0"/>
            <a:t>Manufacturing based on several layers</a:t>
          </a:r>
        </a:p>
      </dgm:t>
    </dgm:pt>
    <dgm:pt modelId="{9B0660DA-41E4-4591-8898-4C8D472EF8F1}" type="parTrans" cxnId="{20C39EC5-3956-4DE3-B149-2012199B8E05}">
      <dgm:prSet/>
      <dgm:spPr/>
      <dgm:t>
        <a:bodyPr/>
        <a:lstStyle/>
        <a:p>
          <a:endParaRPr lang="en-GB"/>
        </a:p>
      </dgm:t>
    </dgm:pt>
    <dgm:pt modelId="{8E70717C-B76E-4AAF-8721-64AD99206D9F}" type="sibTrans" cxnId="{20C39EC5-3956-4DE3-B149-2012199B8E05}">
      <dgm:prSet/>
      <dgm:spPr/>
      <dgm:t>
        <a:bodyPr/>
        <a:lstStyle/>
        <a:p>
          <a:endParaRPr lang="en-GB"/>
        </a:p>
      </dgm:t>
    </dgm:pt>
    <dgm:pt modelId="{3C7B367E-6D2B-4DE6-B87C-57343DE6A8D8}">
      <dgm:prSet/>
      <dgm:spPr/>
      <dgm:t>
        <a:bodyPr/>
        <a:lstStyle/>
        <a:p>
          <a:endParaRPr lang="en-GB" dirty="0"/>
        </a:p>
      </dgm:t>
    </dgm:pt>
    <dgm:pt modelId="{647E5A5C-358B-48DD-9592-0E4363CE5FB1}" type="parTrans" cxnId="{1BA32809-6E5C-4A17-9561-9E4677646E7F}">
      <dgm:prSet/>
      <dgm:spPr/>
      <dgm:t>
        <a:bodyPr/>
        <a:lstStyle/>
        <a:p>
          <a:endParaRPr lang="en-GB"/>
        </a:p>
      </dgm:t>
    </dgm:pt>
    <dgm:pt modelId="{B840B284-5DDB-4580-A98B-1348228A327E}" type="sibTrans" cxnId="{1BA32809-6E5C-4A17-9561-9E4677646E7F}">
      <dgm:prSet/>
      <dgm:spPr/>
      <dgm:t>
        <a:bodyPr/>
        <a:lstStyle/>
        <a:p>
          <a:endParaRPr lang="en-GB"/>
        </a:p>
      </dgm:t>
    </dgm:pt>
    <dgm:pt modelId="{32DDCD5F-364D-4463-8707-BEC4F298CEB5}">
      <dgm:prSet/>
      <dgm:spPr/>
      <dgm:t>
        <a:bodyPr/>
        <a:lstStyle/>
        <a:p>
          <a:r>
            <a:rPr lang="en-GB" dirty="0"/>
            <a:t>Cooling structure is empty by construction</a:t>
          </a:r>
        </a:p>
      </dgm:t>
    </dgm:pt>
    <dgm:pt modelId="{9741B1AD-3141-48E0-B4AA-8CA133D6AED3}" type="parTrans" cxnId="{D728F667-9E5C-45E8-BEA5-CEA974FC5338}">
      <dgm:prSet/>
      <dgm:spPr/>
      <dgm:t>
        <a:bodyPr/>
        <a:lstStyle/>
        <a:p>
          <a:endParaRPr lang="en-GB"/>
        </a:p>
      </dgm:t>
    </dgm:pt>
    <dgm:pt modelId="{97011AE7-495F-49ED-B524-623071521100}" type="sibTrans" cxnId="{D728F667-9E5C-45E8-BEA5-CEA974FC5338}">
      <dgm:prSet/>
      <dgm:spPr/>
      <dgm:t>
        <a:bodyPr/>
        <a:lstStyle/>
        <a:p>
          <a:endParaRPr lang="en-GB"/>
        </a:p>
      </dgm:t>
    </dgm:pt>
    <dgm:pt modelId="{80A952ED-19C5-4682-BB7F-76E6DEFBF621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dirty="0"/>
            <a:t>Development in collaboration with CERN</a:t>
          </a:r>
          <a:endParaRPr lang="en-US" b="0" i="0" dirty="0"/>
        </a:p>
      </dgm:t>
    </dgm:pt>
    <dgm:pt modelId="{C2A118AA-BC6D-4BEE-8FDB-B6342307BC34}" type="parTrans" cxnId="{ED02C0FB-8943-4120-8057-3FA2D132D413}">
      <dgm:prSet/>
      <dgm:spPr/>
      <dgm:t>
        <a:bodyPr/>
        <a:lstStyle/>
        <a:p>
          <a:endParaRPr lang="en-GB"/>
        </a:p>
      </dgm:t>
    </dgm:pt>
    <dgm:pt modelId="{E6BBF45A-F6CF-4654-8EB7-EF4B68CAD94D}" type="sibTrans" cxnId="{ED02C0FB-8943-4120-8057-3FA2D132D413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1BA32809-6E5C-4A17-9561-9E4677646E7F}" srcId="{E68BC455-653C-467A-B073-FADDF464823E}" destId="{3C7B367E-6D2B-4DE6-B87C-57343DE6A8D8}" srcOrd="4" destOrd="0" parTransId="{647E5A5C-358B-48DD-9592-0E4363CE5FB1}" sibTransId="{B840B284-5DDB-4580-A98B-1348228A327E}"/>
    <dgm:cxn modelId="{31754309-49A9-4BEF-B53F-27A79F741FB6}" srcId="{816F11BD-35C0-404E-BE23-BC1E51B0D16C}" destId="{5E82E1B1-D981-4306-AD9D-315701C3BFD0}" srcOrd="1" destOrd="0" parTransId="{0A4A20EC-DB8D-4AA3-8D09-69AFF85762B3}" sibTransId="{87A27C5E-DA64-4C19-82D4-7AF99918AACE}"/>
    <dgm:cxn modelId="{CFF04119-178B-4A1B-B5FC-5C24DBD513B7}" type="presOf" srcId="{168FA071-B4D9-4B18-B136-38F9F819ED36}" destId="{4BB89884-CE97-4452-B52D-24ACA0EF22AA}" srcOrd="0" destOrd="2" presId="urn:microsoft.com/office/officeart/2005/8/layout/list1"/>
    <dgm:cxn modelId="{F9340E1A-3154-44AA-BF34-7A24E9915D9E}" type="presOf" srcId="{626EFB38-F7D7-41CF-A40A-77060677E495}" destId="{4BB89884-CE97-4452-B52D-24ACA0EF22AA}" srcOrd="0" destOrd="10" presId="urn:microsoft.com/office/officeart/2005/8/layout/list1"/>
    <dgm:cxn modelId="{CE78621E-F10A-477D-82D1-B9BB146F3A9B}" type="presOf" srcId="{D76B20DB-24A8-49AC-9575-3BDB9F0EF682}" destId="{4BB89884-CE97-4452-B52D-24ACA0EF22AA}" srcOrd="0" destOrd="1" presId="urn:microsoft.com/office/officeart/2005/8/layout/list1"/>
    <dgm:cxn modelId="{722FBC40-071D-40E9-8BBE-EC9A5994E023}" srcId="{E68BC455-653C-467A-B073-FADDF464823E}" destId="{D76B20DB-24A8-49AC-9575-3BDB9F0EF682}" srcOrd="1" destOrd="0" parTransId="{4A66ED08-0EF3-4671-AA9D-E981B84DAB44}" sibTransId="{8DA6CA37-1BE4-4A2B-A122-F5CC82224182}"/>
    <dgm:cxn modelId="{8E5B365C-FA62-4458-94E4-A9427D306E6F}" type="presOf" srcId="{80A952ED-19C5-4682-BB7F-76E6DEFBF621}" destId="{4BB89884-CE97-4452-B52D-24ACA0EF22AA}" srcOrd="0" destOrd="0" presId="urn:microsoft.com/office/officeart/2005/8/layout/list1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D728F667-9E5C-45E8-BEA5-CEA974FC5338}" srcId="{E44D884E-AA5A-47FC-9B71-DB0B6F8B30ED}" destId="{32DDCD5F-364D-4463-8707-BEC4F298CEB5}" srcOrd="0" destOrd="0" parTransId="{9741B1AD-3141-48E0-B4AA-8CA133D6AED3}" sibTransId="{97011AE7-495F-49ED-B524-623071521100}"/>
    <dgm:cxn modelId="{49F8D34F-C404-48D6-9186-19770C0D2A16}" type="presOf" srcId="{EEC9CEED-71FC-47A8-8675-14E6F05B7293}" destId="{4BB89884-CE97-4452-B52D-24ACA0EF22AA}" srcOrd="0" destOrd="9" presId="urn:microsoft.com/office/officeart/2005/8/layout/list1"/>
    <dgm:cxn modelId="{EC650453-5A66-47B3-B5FA-B8CF2002AC96}" srcId="{5E82E1B1-D981-4306-AD9D-315701C3BFD0}" destId="{EEC9CEED-71FC-47A8-8675-14E6F05B7293}" srcOrd="0" destOrd="0" parTransId="{B68CCAD4-DF4B-434D-BFC2-72A763C69278}" sibTransId="{119C7795-0C95-4AA9-B8A4-B69459D87DA7}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7FF7EA87-A0AF-4E6B-95FC-96EC3E07AE14}" type="presOf" srcId="{816F11BD-35C0-404E-BE23-BC1E51B0D16C}" destId="{4BB89884-CE97-4452-B52D-24ACA0EF22AA}" srcOrd="0" destOrd="6" presId="urn:microsoft.com/office/officeart/2005/8/layout/list1"/>
    <dgm:cxn modelId="{A073578A-D757-4A95-A82E-14BD92841F18}" srcId="{816F11BD-35C0-404E-BE23-BC1E51B0D16C}" destId="{626EFB38-F7D7-41CF-A40A-77060677E495}" srcOrd="2" destOrd="0" parTransId="{D2C5146A-5F0E-4C90-98CA-5B562A5FF22C}" sibTransId="{B45F2515-756F-46D0-AD74-0197E1A5B51E}"/>
    <dgm:cxn modelId="{86A396A9-59EC-4B18-9657-7BF388522968}" type="presOf" srcId="{5E82E1B1-D981-4306-AD9D-315701C3BFD0}" destId="{4BB89884-CE97-4452-B52D-24ACA0EF22AA}" srcOrd="0" destOrd="8" presId="urn:microsoft.com/office/officeart/2005/8/layout/list1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67E3FAC3-99ED-40C0-A3DE-487AA0440E8C}" type="presOf" srcId="{F709CAE8-BF2C-4FC1-995B-65DD6E66ECA5}" destId="{4BB89884-CE97-4452-B52D-24ACA0EF22AA}" srcOrd="0" destOrd="7" presId="urn:microsoft.com/office/officeart/2005/8/layout/list1"/>
    <dgm:cxn modelId="{20C39EC5-3956-4DE3-B149-2012199B8E05}" srcId="{E68BC455-653C-467A-B073-FADDF464823E}" destId="{E44D884E-AA5A-47FC-9B71-DB0B6F8B30ED}" srcOrd="3" destOrd="0" parTransId="{9B0660DA-41E4-4591-8898-4C8D472EF8F1}" sibTransId="{8E70717C-B76E-4AAF-8721-64AD99206D9F}"/>
    <dgm:cxn modelId="{810952D9-EC37-4AD5-A34E-14C41A7B276C}" type="presOf" srcId="{3C7B367E-6D2B-4DE6-B87C-57343DE6A8D8}" destId="{4BB89884-CE97-4452-B52D-24ACA0EF22AA}" srcOrd="0" destOrd="5" presId="urn:microsoft.com/office/officeart/2005/8/layout/list1"/>
    <dgm:cxn modelId="{818D03E4-3182-431A-B71F-A968EA1E5ED3}" type="presOf" srcId="{32DDCD5F-364D-4463-8707-BEC4F298CEB5}" destId="{4BB89884-CE97-4452-B52D-24ACA0EF22AA}" srcOrd="0" destOrd="4" presId="urn:microsoft.com/office/officeart/2005/8/layout/list1"/>
    <dgm:cxn modelId="{6001EFE5-9A8E-4607-A9E3-BCAE14D1FE3C}" srcId="{816F11BD-35C0-404E-BE23-BC1E51B0D16C}" destId="{F709CAE8-BF2C-4FC1-995B-65DD6E66ECA5}" srcOrd="0" destOrd="0" parTransId="{88D398A9-3010-4BF5-8823-508BDF222497}" sibTransId="{1C736F6F-5578-4E9D-9F7D-BAFD1F70F1AE}"/>
    <dgm:cxn modelId="{2DFFE7E7-8944-4ECA-BE5B-CB92669872BC}" srcId="{E68BC455-653C-467A-B073-FADDF464823E}" destId="{816F11BD-35C0-404E-BE23-BC1E51B0D16C}" srcOrd="5" destOrd="0" parTransId="{9AEF36BE-D112-435A-A76D-AAA0D5BFADE4}" sibTransId="{995BC27D-4323-4438-9EEA-AC4B354574D4}"/>
    <dgm:cxn modelId="{2E4C74E8-32C2-4273-BDD0-E087F5499E9C}" type="presOf" srcId="{E44D884E-AA5A-47FC-9B71-DB0B6F8B30ED}" destId="{4BB89884-CE97-4452-B52D-24ACA0EF22AA}" srcOrd="0" destOrd="3" presId="urn:microsoft.com/office/officeart/2005/8/layout/list1"/>
    <dgm:cxn modelId="{ED02C0FB-8943-4120-8057-3FA2D132D413}" srcId="{E68BC455-653C-467A-B073-FADDF464823E}" destId="{80A952ED-19C5-4682-BB7F-76E6DEFBF621}" srcOrd="0" destOrd="0" parTransId="{C2A118AA-BC6D-4BEE-8FDB-B6342307BC34}" sibTransId="{E6BBF45A-F6CF-4654-8EB7-EF4B68CAD94D}"/>
    <dgm:cxn modelId="{FA31A1FC-B25A-4B4B-A4D9-0838D1C49F5F}" srcId="{E68BC455-653C-467A-B073-FADDF464823E}" destId="{168FA071-B4D9-4B18-B136-38F9F819ED36}" srcOrd="2" destOrd="0" parTransId="{0A769B02-23FC-4EBC-9F53-2DDD5DF26F80}" sibTransId="{2A268CD8-3CA0-4863-95F3-75A5225383A1}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Ceramics LTCC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816F11BD-35C0-404E-BE23-BC1E51B0D16C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9AEF36BE-D112-435A-A76D-AAA0D5BFADE4}" type="parTrans" cxnId="{2DFFE7E7-8944-4ECA-BE5B-CB92669872BC}">
      <dgm:prSet/>
      <dgm:spPr/>
      <dgm:t>
        <a:bodyPr/>
        <a:lstStyle/>
        <a:p>
          <a:endParaRPr lang="en-GB"/>
        </a:p>
      </dgm:t>
    </dgm:pt>
    <dgm:pt modelId="{995BC27D-4323-4438-9EEA-AC4B354574D4}" type="sibTrans" cxnId="{2DFFE7E7-8944-4ECA-BE5B-CB92669872BC}">
      <dgm:prSet/>
      <dgm:spPr/>
      <dgm:t>
        <a:bodyPr/>
        <a:lstStyle/>
        <a:p>
          <a:endParaRPr lang="en-GB"/>
        </a:p>
      </dgm:t>
    </dgm:pt>
    <dgm:pt modelId="{F709CAE8-BF2C-4FC1-995B-65DD6E66ECA5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88D398A9-3010-4BF5-8823-508BDF222497}" type="parTrans" cxnId="{6001EFE5-9A8E-4607-A9E3-BCAE14D1FE3C}">
      <dgm:prSet/>
      <dgm:spPr/>
      <dgm:t>
        <a:bodyPr/>
        <a:lstStyle/>
        <a:p>
          <a:endParaRPr lang="en-GB"/>
        </a:p>
      </dgm:t>
    </dgm:pt>
    <dgm:pt modelId="{1C736F6F-5578-4E9D-9F7D-BAFD1F70F1AE}" type="sibTrans" cxnId="{6001EFE5-9A8E-4607-A9E3-BCAE14D1FE3C}">
      <dgm:prSet/>
      <dgm:spPr/>
      <dgm:t>
        <a:bodyPr/>
        <a:lstStyle/>
        <a:p>
          <a:endParaRPr lang="en-GB"/>
        </a:p>
      </dgm:t>
    </dgm:pt>
    <dgm:pt modelId="{D76B20DB-24A8-49AC-9575-3BDB9F0EF682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4A66ED08-0EF3-4671-AA9D-E981B84DAB44}" type="parTrans" cxnId="{722FBC40-071D-40E9-8BBE-EC9A5994E023}">
      <dgm:prSet/>
      <dgm:spPr/>
      <dgm:t>
        <a:bodyPr/>
        <a:lstStyle/>
        <a:p>
          <a:endParaRPr lang="en-GB"/>
        </a:p>
      </dgm:t>
    </dgm:pt>
    <dgm:pt modelId="{8DA6CA37-1BE4-4A2B-A122-F5CC82224182}" type="sibTrans" cxnId="{722FBC40-071D-40E9-8BBE-EC9A5994E023}">
      <dgm:prSet/>
      <dgm:spPr/>
      <dgm:t>
        <a:bodyPr/>
        <a:lstStyle/>
        <a:p>
          <a:endParaRPr lang="en-GB"/>
        </a:p>
      </dgm:t>
    </dgm:pt>
    <dgm:pt modelId="{5E82E1B1-D981-4306-AD9D-315701C3BFD0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0A4A20EC-DB8D-4AA3-8D09-69AFF85762B3}" type="parTrans" cxnId="{31754309-49A9-4BEF-B53F-27A79F741FB6}">
      <dgm:prSet/>
      <dgm:spPr/>
      <dgm:t>
        <a:bodyPr/>
        <a:lstStyle/>
        <a:p>
          <a:endParaRPr lang="en-GB"/>
        </a:p>
      </dgm:t>
    </dgm:pt>
    <dgm:pt modelId="{87A27C5E-DA64-4C19-82D4-7AF99918AACE}" type="sibTrans" cxnId="{31754309-49A9-4BEF-B53F-27A79F741FB6}">
      <dgm:prSet/>
      <dgm:spPr/>
      <dgm:t>
        <a:bodyPr/>
        <a:lstStyle/>
        <a:p>
          <a:endParaRPr lang="en-GB"/>
        </a:p>
      </dgm:t>
    </dgm:pt>
    <dgm:pt modelId="{EEC9CEED-71FC-47A8-8675-14E6F05B7293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B68CCAD4-DF4B-434D-BFC2-72A763C69278}" type="parTrans" cxnId="{EC650453-5A66-47B3-B5FA-B8CF2002AC96}">
      <dgm:prSet/>
      <dgm:spPr/>
      <dgm:t>
        <a:bodyPr/>
        <a:lstStyle/>
        <a:p>
          <a:endParaRPr lang="en-GB"/>
        </a:p>
      </dgm:t>
    </dgm:pt>
    <dgm:pt modelId="{119C7795-0C95-4AA9-B8A4-B69459D87DA7}" type="sibTrans" cxnId="{EC650453-5A66-47B3-B5FA-B8CF2002AC96}">
      <dgm:prSet/>
      <dgm:spPr/>
      <dgm:t>
        <a:bodyPr/>
        <a:lstStyle/>
        <a:p>
          <a:endParaRPr lang="en-GB"/>
        </a:p>
      </dgm:t>
    </dgm:pt>
    <dgm:pt modelId="{626EFB38-F7D7-41CF-A40A-77060677E495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D2C5146A-5F0E-4C90-98CA-5B562A5FF22C}" type="parTrans" cxnId="{A073578A-D757-4A95-A82E-14BD92841F18}">
      <dgm:prSet/>
      <dgm:spPr/>
      <dgm:t>
        <a:bodyPr/>
        <a:lstStyle/>
        <a:p>
          <a:endParaRPr lang="en-GB"/>
        </a:p>
      </dgm:t>
    </dgm:pt>
    <dgm:pt modelId="{B45F2515-756F-46D0-AD74-0197E1A5B51E}" type="sibTrans" cxnId="{A073578A-D757-4A95-A82E-14BD92841F18}">
      <dgm:prSet/>
      <dgm:spPr/>
      <dgm:t>
        <a:bodyPr/>
        <a:lstStyle/>
        <a:p>
          <a:endParaRPr lang="en-GB"/>
        </a:p>
      </dgm:t>
    </dgm:pt>
    <dgm:pt modelId="{168FA071-B4D9-4B18-B136-38F9F819ED36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0A769B02-23FC-4EBC-9F53-2DDD5DF26F80}" type="parTrans" cxnId="{FA31A1FC-B25A-4B4B-A4D9-0838D1C49F5F}">
      <dgm:prSet/>
      <dgm:spPr/>
      <dgm:t>
        <a:bodyPr/>
        <a:lstStyle/>
        <a:p>
          <a:endParaRPr lang="en-GB"/>
        </a:p>
      </dgm:t>
    </dgm:pt>
    <dgm:pt modelId="{2A268CD8-3CA0-4863-95F3-75A5225383A1}" type="sibTrans" cxnId="{FA31A1FC-B25A-4B4B-A4D9-0838D1C49F5F}">
      <dgm:prSet/>
      <dgm:spPr/>
      <dgm:t>
        <a:bodyPr/>
        <a:lstStyle/>
        <a:p>
          <a:endParaRPr lang="en-GB"/>
        </a:p>
      </dgm:t>
    </dgm:pt>
    <dgm:pt modelId="{E44D884E-AA5A-47FC-9B71-DB0B6F8B30ED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9B0660DA-41E4-4591-8898-4C8D472EF8F1}" type="parTrans" cxnId="{20C39EC5-3956-4DE3-B149-2012199B8E05}">
      <dgm:prSet/>
      <dgm:spPr/>
      <dgm:t>
        <a:bodyPr/>
        <a:lstStyle/>
        <a:p>
          <a:endParaRPr lang="en-GB"/>
        </a:p>
      </dgm:t>
    </dgm:pt>
    <dgm:pt modelId="{8E70717C-B76E-4AAF-8721-64AD99206D9F}" type="sibTrans" cxnId="{20C39EC5-3956-4DE3-B149-2012199B8E05}">
      <dgm:prSet/>
      <dgm:spPr/>
      <dgm:t>
        <a:bodyPr/>
        <a:lstStyle/>
        <a:p>
          <a:endParaRPr lang="en-GB"/>
        </a:p>
      </dgm:t>
    </dgm:pt>
    <dgm:pt modelId="{3C7B367E-6D2B-4DE6-B87C-57343DE6A8D8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647E5A5C-358B-48DD-9592-0E4363CE5FB1}" type="parTrans" cxnId="{1BA32809-6E5C-4A17-9561-9E4677646E7F}">
      <dgm:prSet/>
      <dgm:spPr/>
      <dgm:t>
        <a:bodyPr/>
        <a:lstStyle/>
        <a:p>
          <a:endParaRPr lang="en-GB"/>
        </a:p>
      </dgm:t>
    </dgm:pt>
    <dgm:pt modelId="{B840B284-5DDB-4580-A98B-1348228A327E}" type="sibTrans" cxnId="{1BA32809-6E5C-4A17-9561-9E4677646E7F}">
      <dgm:prSet/>
      <dgm:spPr/>
      <dgm:t>
        <a:bodyPr/>
        <a:lstStyle/>
        <a:p>
          <a:endParaRPr lang="en-GB"/>
        </a:p>
      </dgm:t>
    </dgm:pt>
    <dgm:pt modelId="{32DDCD5F-364D-4463-8707-BEC4F298CEB5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9741B1AD-3141-48E0-B4AA-8CA133D6AED3}" type="parTrans" cxnId="{D728F667-9E5C-45E8-BEA5-CEA974FC5338}">
      <dgm:prSet/>
      <dgm:spPr/>
      <dgm:t>
        <a:bodyPr/>
        <a:lstStyle/>
        <a:p>
          <a:endParaRPr lang="en-GB"/>
        </a:p>
      </dgm:t>
    </dgm:pt>
    <dgm:pt modelId="{97011AE7-495F-49ED-B524-623071521100}" type="sibTrans" cxnId="{D728F667-9E5C-45E8-BEA5-CEA974FC5338}">
      <dgm:prSet/>
      <dgm:spPr/>
      <dgm:t>
        <a:bodyPr/>
        <a:lstStyle/>
        <a:p>
          <a:endParaRPr lang="en-GB"/>
        </a:p>
      </dgm:t>
    </dgm:pt>
    <dgm:pt modelId="{80A952ED-19C5-4682-BB7F-76E6DEFBF621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C2A118AA-BC6D-4BEE-8FDB-B6342307BC34}" type="parTrans" cxnId="{ED02C0FB-8943-4120-8057-3FA2D132D413}">
      <dgm:prSet/>
      <dgm:spPr/>
      <dgm:t>
        <a:bodyPr/>
        <a:lstStyle/>
        <a:p>
          <a:endParaRPr lang="en-GB"/>
        </a:p>
      </dgm:t>
    </dgm:pt>
    <dgm:pt modelId="{E6BBF45A-F6CF-4654-8EB7-EF4B68CAD94D}" type="sibTrans" cxnId="{ED02C0FB-8943-4120-8057-3FA2D132D413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1BA32809-6E5C-4A17-9561-9E4677646E7F}" srcId="{E68BC455-653C-467A-B073-FADDF464823E}" destId="{3C7B367E-6D2B-4DE6-B87C-57343DE6A8D8}" srcOrd="4" destOrd="0" parTransId="{647E5A5C-358B-48DD-9592-0E4363CE5FB1}" sibTransId="{B840B284-5DDB-4580-A98B-1348228A327E}"/>
    <dgm:cxn modelId="{31754309-49A9-4BEF-B53F-27A79F741FB6}" srcId="{816F11BD-35C0-404E-BE23-BC1E51B0D16C}" destId="{5E82E1B1-D981-4306-AD9D-315701C3BFD0}" srcOrd="1" destOrd="0" parTransId="{0A4A20EC-DB8D-4AA3-8D09-69AFF85762B3}" sibTransId="{87A27C5E-DA64-4C19-82D4-7AF99918AACE}"/>
    <dgm:cxn modelId="{CFF04119-178B-4A1B-B5FC-5C24DBD513B7}" type="presOf" srcId="{168FA071-B4D9-4B18-B136-38F9F819ED36}" destId="{4BB89884-CE97-4452-B52D-24ACA0EF22AA}" srcOrd="0" destOrd="2" presId="urn:microsoft.com/office/officeart/2005/8/layout/list1"/>
    <dgm:cxn modelId="{F9340E1A-3154-44AA-BF34-7A24E9915D9E}" type="presOf" srcId="{626EFB38-F7D7-41CF-A40A-77060677E495}" destId="{4BB89884-CE97-4452-B52D-24ACA0EF22AA}" srcOrd="0" destOrd="10" presId="urn:microsoft.com/office/officeart/2005/8/layout/list1"/>
    <dgm:cxn modelId="{CE78621E-F10A-477D-82D1-B9BB146F3A9B}" type="presOf" srcId="{D76B20DB-24A8-49AC-9575-3BDB9F0EF682}" destId="{4BB89884-CE97-4452-B52D-24ACA0EF22AA}" srcOrd="0" destOrd="1" presId="urn:microsoft.com/office/officeart/2005/8/layout/list1"/>
    <dgm:cxn modelId="{722FBC40-071D-40E9-8BBE-EC9A5994E023}" srcId="{E68BC455-653C-467A-B073-FADDF464823E}" destId="{D76B20DB-24A8-49AC-9575-3BDB9F0EF682}" srcOrd="1" destOrd="0" parTransId="{4A66ED08-0EF3-4671-AA9D-E981B84DAB44}" sibTransId="{8DA6CA37-1BE4-4A2B-A122-F5CC82224182}"/>
    <dgm:cxn modelId="{8E5B365C-FA62-4458-94E4-A9427D306E6F}" type="presOf" srcId="{80A952ED-19C5-4682-BB7F-76E6DEFBF621}" destId="{4BB89884-CE97-4452-B52D-24ACA0EF22AA}" srcOrd="0" destOrd="0" presId="urn:microsoft.com/office/officeart/2005/8/layout/list1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D728F667-9E5C-45E8-BEA5-CEA974FC5338}" srcId="{E44D884E-AA5A-47FC-9B71-DB0B6F8B30ED}" destId="{32DDCD5F-364D-4463-8707-BEC4F298CEB5}" srcOrd="0" destOrd="0" parTransId="{9741B1AD-3141-48E0-B4AA-8CA133D6AED3}" sibTransId="{97011AE7-495F-49ED-B524-623071521100}"/>
    <dgm:cxn modelId="{49F8D34F-C404-48D6-9186-19770C0D2A16}" type="presOf" srcId="{EEC9CEED-71FC-47A8-8675-14E6F05B7293}" destId="{4BB89884-CE97-4452-B52D-24ACA0EF22AA}" srcOrd="0" destOrd="9" presId="urn:microsoft.com/office/officeart/2005/8/layout/list1"/>
    <dgm:cxn modelId="{EC650453-5A66-47B3-B5FA-B8CF2002AC96}" srcId="{5E82E1B1-D981-4306-AD9D-315701C3BFD0}" destId="{EEC9CEED-71FC-47A8-8675-14E6F05B7293}" srcOrd="0" destOrd="0" parTransId="{B68CCAD4-DF4B-434D-BFC2-72A763C69278}" sibTransId="{119C7795-0C95-4AA9-B8A4-B69459D87DA7}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7FF7EA87-A0AF-4E6B-95FC-96EC3E07AE14}" type="presOf" srcId="{816F11BD-35C0-404E-BE23-BC1E51B0D16C}" destId="{4BB89884-CE97-4452-B52D-24ACA0EF22AA}" srcOrd="0" destOrd="6" presId="urn:microsoft.com/office/officeart/2005/8/layout/list1"/>
    <dgm:cxn modelId="{A073578A-D757-4A95-A82E-14BD92841F18}" srcId="{816F11BD-35C0-404E-BE23-BC1E51B0D16C}" destId="{626EFB38-F7D7-41CF-A40A-77060677E495}" srcOrd="2" destOrd="0" parTransId="{D2C5146A-5F0E-4C90-98CA-5B562A5FF22C}" sibTransId="{B45F2515-756F-46D0-AD74-0197E1A5B51E}"/>
    <dgm:cxn modelId="{86A396A9-59EC-4B18-9657-7BF388522968}" type="presOf" srcId="{5E82E1B1-D981-4306-AD9D-315701C3BFD0}" destId="{4BB89884-CE97-4452-B52D-24ACA0EF22AA}" srcOrd="0" destOrd="8" presId="urn:microsoft.com/office/officeart/2005/8/layout/list1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67E3FAC3-99ED-40C0-A3DE-487AA0440E8C}" type="presOf" srcId="{F709CAE8-BF2C-4FC1-995B-65DD6E66ECA5}" destId="{4BB89884-CE97-4452-B52D-24ACA0EF22AA}" srcOrd="0" destOrd="7" presId="urn:microsoft.com/office/officeart/2005/8/layout/list1"/>
    <dgm:cxn modelId="{20C39EC5-3956-4DE3-B149-2012199B8E05}" srcId="{E68BC455-653C-467A-B073-FADDF464823E}" destId="{E44D884E-AA5A-47FC-9B71-DB0B6F8B30ED}" srcOrd="3" destOrd="0" parTransId="{9B0660DA-41E4-4591-8898-4C8D472EF8F1}" sibTransId="{8E70717C-B76E-4AAF-8721-64AD99206D9F}"/>
    <dgm:cxn modelId="{810952D9-EC37-4AD5-A34E-14C41A7B276C}" type="presOf" srcId="{3C7B367E-6D2B-4DE6-B87C-57343DE6A8D8}" destId="{4BB89884-CE97-4452-B52D-24ACA0EF22AA}" srcOrd="0" destOrd="5" presId="urn:microsoft.com/office/officeart/2005/8/layout/list1"/>
    <dgm:cxn modelId="{818D03E4-3182-431A-B71F-A968EA1E5ED3}" type="presOf" srcId="{32DDCD5F-364D-4463-8707-BEC4F298CEB5}" destId="{4BB89884-CE97-4452-B52D-24ACA0EF22AA}" srcOrd="0" destOrd="4" presId="urn:microsoft.com/office/officeart/2005/8/layout/list1"/>
    <dgm:cxn modelId="{6001EFE5-9A8E-4607-A9E3-BCAE14D1FE3C}" srcId="{816F11BD-35C0-404E-BE23-BC1E51B0D16C}" destId="{F709CAE8-BF2C-4FC1-995B-65DD6E66ECA5}" srcOrd="0" destOrd="0" parTransId="{88D398A9-3010-4BF5-8823-508BDF222497}" sibTransId="{1C736F6F-5578-4E9D-9F7D-BAFD1F70F1AE}"/>
    <dgm:cxn modelId="{2DFFE7E7-8944-4ECA-BE5B-CB92669872BC}" srcId="{E68BC455-653C-467A-B073-FADDF464823E}" destId="{816F11BD-35C0-404E-BE23-BC1E51B0D16C}" srcOrd="5" destOrd="0" parTransId="{9AEF36BE-D112-435A-A76D-AAA0D5BFADE4}" sibTransId="{995BC27D-4323-4438-9EEA-AC4B354574D4}"/>
    <dgm:cxn modelId="{2E4C74E8-32C2-4273-BDD0-E087F5499E9C}" type="presOf" srcId="{E44D884E-AA5A-47FC-9B71-DB0B6F8B30ED}" destId="{4BB89884-CE97-4452-B52D-24ACA0EF22AA}" srcOrd="0" destOrd="3" presId="urn:microsoft.com/office/officeart/2005/8/layout/list1"/>
    <dgm:cxn modelId="{ED02C0FB-8943-4120-8057-3FA2D132D413}" srcId="{E68BC455-653C-467A-B073-FADDF464823E}" destId="{80A952ED-19C5-4682-BB7F-76E6DEFBF621}" srcOrd="0" destOrd="0" parTransId="{C2A118AA-BC6D-4BEE-8FDB-B6342307BC34}" sibTransId="{E6BBF45A-F6CF-4654-8EB7-EF4B68CAD94D}"/>
    <dgm:cxn modelId="{FA31A1FC-B25A-4B4B-A4D9-0838D1C49F5F}" srcId="{E68BC455-653C-467A-B073-FADDF464823E}" destId="{168FA071-B4D9-4B18-B136-38F9F819ED36}" srcOrd="2" destOrd="0" parTransId="{0A769B02-23FC-4EBC-9F53-2DDD5DF26F80}" sibTransId="{2A268CD8-3CA0-4863-95F3-75A5225383A1}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Ceramics (IKTS)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D76B20DB-24A8-49AC-9575-3BDB9F0EF682}">
      <dgm:prSet phldrT="[Text]"/>
      <dgm:spPr/>
      <dgm:t>
        <a:bodyPr/>
        <a:lstStyle/>
        <a:p>
          <a:r>
            <a:rPr lang="en-GB" dirty="0"/>
            <a:t>Experience with fluidic applications</a:t>
          </a:r>
          <a:endParaRPr lang="en-US" b="0" i="0" dirty="0"/>
        </a:p>
      </dgm:t>
    </dgm:pt>
    <dgm:pt modelId="{4A66ED08-0EF3-4671-AA9D-E981B84DAB44}" type="parTrans" cxnId="{722FBC40-071D-40E9-8BBE-EC9A5994E023}">
      <dgm:prSet/>
      <dgm:spPr/>
      <dgm:t>
        <a:bodyPr/>
        <a:lstStyle/>
        <a:p>
          <a:endParaRPr lang="en-GB"/>
        </a:p>
      </dgm:t>
    </dgm:pt>
    <dgm:pt modelId="{8DA6CA37-1BE4-4A2B-A122-F5CC82224182}" type="sibTrans" cxnId="{722FBC40-071D-40E9-8BBE-EC9A5994E023}">
      <dgm:prSet/>
      <dgm:spPr/>
      <dgm:t>
        <a:bodyPr/>
        <a:lstStyle/>
        <a:p>
          <a:endParaRPr lang="en-GB"/>
        </a:p>
      </dgm:t>
    </dgm:pt>
    <dgm:pt modelId="{BBF4008F-DFB0-4007-9D29-D57DFB18F018}">
      <dgm:prSet/>
      <dgm:spPr/>
      <dgm:t>
        <a:bodyPr/>
        <a:lstStyle/>
        <a:p>
          <a:r>
            <a:rPr lang="en-GB" dirty="0"/>
            <a:t>First prototype based on the early VELO Upgrade I CERN design</a:t>
          </a:r>
        </a:p>
      </dgm:t>
    </dgm:pt>
    <dgm:pt modelId="{F88E95BF-3B7D-43D9-A8BA-8B2B3EB71DEA}" type="parTrans" cxnId="{1FFBA61A-38FA-4221-9544-F80C1EEC02A5}">
      <dgm:prSet/>
      <dgm:spPr/>
      <dgm:t>
        <a:bodyPr/>
        <a:lstStyle/>
        <a:p>
          <a:endParaRPr lang="en-GB"/>
        </a:p>
      </dgm:t>
    </dgm:pt>
    <dgm:pt modelId="{13058FB6-9C70-4242-B3A5-FC347427D5E2}" type="sibTrans" cxnId="{1FFBA61A-38FA-4221-9544-F80C1EEC02A5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4D26A0FD-FE5A-46BB-9296-69F0B64AEDF4}">
          <dgm:prSet/>
          <dgm:spPr/>
          <dgm:t>
            <a:bodyPr/>
            <a:lstStyle/>
            <a:p>
              <a:r>
                <a:rPr lang="en-GB" dirty="0"/>
                <a:t>Initial channel with </a:t>
              </a:r>
              <a14:m>
                <m:oMath xmlns:m="http://schemas.openxmlformats.org/officeDocument/2006/math">
                  <m:r>
                    <a:rPr lang="en-GB" i="1" dirty="0" smtClean="0">
                      <a:latin typeface="Cambria Math" panose="02040503050406030204" pitchFamily="18" charset="0"/>
                    </a:rPr>
                    <m:t>70</m:t>
                  </m:r>
                  <m:r>
                    <m:rPr>
                      <m:sty m:val="p"/>
                    </m:rPr>
                    <a:rPr lang="en-GB" dirty="0" smtClean="0">
                      <a:latin typeface="Cambria Math" panose="02040503050406030204" pitchFamily="18" charset="0"/>
                    </a:rPr>
                    <m:t>μm</m:t>
                  </m:r>
                </m:oMath>
              </a14:m>
              <a:r>
                <a:rPr lang="en-GB" dirty="0"/>
                <a:t> width (restrictions)</a:t>
              </a:r>
            </a:p>
          </dgm:t>
        </dgm:pt>
      </mc:Choice>
      <mc:Fallback xmlns="">
        <dgm:pt modelId="{4D26A0FD-FE5A-46BB-9296-69F0B64AEDF4}">
          <dgm:prSet/>
          <dgm:spPr/>
          <dgm:t>
            <a:bodyPr/>
            <a:lstStyle/>
            <a:p>
              <a:r>
                <a:rPr lang="en-GB" dirty="0"/>
                <a:t>Initial channel with </a:t>
              </a:r>
              <a:r>
                <a:rPr lang="en-GB" i="0" dirty="0">
                  <a:latin typeface="Cambria Math" panose="02040503050406030204" pitchFamily="18" charset="0"/>
                </a:rPr>
                <a:t>70μm</a:t>
              </a:r>
              <a:r>
                <a:rPr lang="en-GB" dirty="0"/>
                <a:t> width (restrictions)</a:t>
              </a:r>
            </a:p>
          </dgm:t>
        </dgm:pt>
      </mc:Fallback>
    </mc:AlternateContent>
    <dgm:pt modelId="{A7D58FA2-0E59-476A-A0BA-EB9BC586FD4F}" type="parTrans" cxnId="{E76DE0B0-C6D0-4994-B136-F92976AEF6DB}">
      <dgm:prSet/>
      <dgm:spPr/>
      <dgm:t>
        <a:bodyPr/>
        <a:lstStyle/>
        <a:p>
          <a:endParaRPr lang="en-GB"/>
        </a:p>
      </dgm:t>
    </dgm:pt>
    <dgm:pt modelId="{B65CD33C-9022-49B8-9335-1D1D6460D760}" type="sibTrans" cxnId="{E76DE0B0-C6D0-4994-B136-F92976AEF6DB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0CC28F67-E1D2-445D-802F-D752BBD91B9A}">
          <dgm:prSet/>
          <dgm:spPr/>
          <dgm:t>
            <a:bodyPr/>
            <a:lstStyle/>
            <a:p>
              <a:r>
                <a:rPr lang="en-GB" dirty="0"/>
                <a:t>Channels height </a:t>
              </a:r>
              <a14:m>
                <m:oMath xmlns:m="http://schemas.openxmlformats.org/officeDocument/2006/math">
                  <m:r>
                    <a:rPr lang="en-GB" b="0" i="0" dirty="0" smtClean="0">
                      <a:latin typeface="Cambria Math" panose="02040503050406030204" pitchFamily="18" charset="0"/>
                    </a:rPr>
                    <m:t>100</m:t>
                  </m:r>
                  <m:r>
                    <a:rPr lang="en-GB" b="0" i="1" dirty="0" smtClean="0">
                      <a:latin typeface="Cambria Math" panose="02040503050406030204" pitchFamily="18" charset="0"/>
                    </a:rPr>
                    <m:t>𝜇</m:t>
                  </m:r>
                  <m:r>
                    <a:rPr lang="en-GB" b="0" i="1" dirty="0">
                      <a:latin typeface="Cambria Math" panose="02040503050406030204" pitchFamily="18" charset="0"/>
                    </a:rPr>
                    <m:t>𝑚</m:t>
                  </m:r>
                </m:oMath>
              </a14:m>
              <a:endParaRPr lang="en-GB" b="0" dirty="0"/>
            </a:p>
          </dgm:t>
        </dgm:pt>
      </mc:Choice>
      <mc:Fallback xmlns="">
        <dgm:pt modelId="{0CC28F67-E1D2-445D-802F-D752BBD91B9A}">
          <dgm:prSet/>
          <dgm:spPr/>
          <dgm:t>
            <a:bodyPr/>
            <a:lstStyle/>
            <a:p>
              <a:r>
                <a:rPr lang="en-GB" dirty="0"/>
                <a:t>Channels height </a:t>
              </a:r>
              <a:r>
                <a:rPr lang="en-GB" b="0" i="0" dirty="0">
                  <a:latin typeface="Cambria Math" panose="02040503050406030204" pitchFamily="18" charset="0"/>
                </a:rPr>
                <a:t>100𝜇𝑚</a:t>
              </a:r>
              <a:endParaRPr lang="en-GB" b="0" dirty="0"/>
            </a:p>
          </dgm:t>
        </dgm:pt>
      </mc:Fallback>
    </mc:AlternateContent>
    <dgm:pt modelId="{37A18E31-7780-40D9-A764-AC53893C0063}" type="parTrans" cxnId="{F168D780-4925-4B27-8E2D-990E26A06F2F}">
      <dgm:prSet/>
      <dgm:spPr/>
      <dgm:t>
        <a:bodyPr/>
        <a:lstStyle/>
        <a:p>
          <a:endParaRPr lang="en-GB"/>
        </a:p>
      </dgm:t>
    </dgm:pt>
    <dgm:pt modelId="{5E94350C-86F4-41FE-9657-6A4CCDF4F304}" type="sibTrans" cxnId="{F168D780-4925-4B27-8E2D-990E26A06F2F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C6239EF1-45E3-47BF-8ADC-DD59B1A8801C}">
          <dgm:prSet/>
          <dgm:spPr/>
          <dgm:t>
            <a:bodyPr/>
            <a:lstStyle/>
            <a:p>
              <a:r>
                <a:rPr lang="en-GB" dirty="0"/>
                <a:t>Overall dimensions: </a:t>
              </a:r>
              <a14:m>
                <m:oMath xmlns:m="http://schemas.openxmlformats.org/officeDocument/2006/math">
                  <m:r>
                    <a:rPr lang="en-GB" b="0" i="0" dirty="0" smtClean="0">
                      <a:latin typeface="Cambria Math" panose="02040503050406030204" pitchFamily="18" charset="0"/>
                    </a:rPr>
                    <m:t>40</m:t>
                  </m:r>
                  <m:r>
                    <a:rPr lang="en-GB" b="0" i="1" dirty="0" smtClean="0">
                      <a:latin typeface="Cambria Math" panose="02040503050406030204" pitchFamily="18" charset="0"/>
                    </a:rPr>
                    <m:t>×60</m:t>
                  </m:r>
                  <m:r>
                    <m:rPr>
                      <m:sty m:val="p"/>
                    </m:rPr>
                    <a:rPr lang="en-GB" dirty="0" smtClean="0">
                      <a:latin typeface="Cambria Math" panose="02040503050406030204" pitchFamily="18" charset="0"/>
                    </a:rPr>
                    <m:t>m</m:t>
                  </m:r>
                  <m:sSup>
                    <m:sSupPr>
                      <m:ctrlPr>
                        <a:rPr lang="en-GB" i="1" dirty="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m</m:t>
                      </m:r>
                    </m:e>
                    <m:sup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a14:m>
              <a:endParaRPr lang="en-GB" dirty="0"/>
            </a:p>
          </dgm:t>
        </dgm:pt>
      </mc:Choice>
      <mc:Fallback xmlns="">
        <dgm:pt modelId="{C6239EF1-45E3-47BF-8ADC-DD59B1A8801C}">
          <dgm:prSet/>
          <dgm:spPr/>
          <dgm:t>
            <a:bodyPr/>
            <a:lstStyle/>
            <a:p>
              <a:r>
                <a:rPr lang="en-GB" dirty="0"/>
                <a:t>Overall dimensions: </a:t>
              </a:r>
              <a:r>
                <a:rPr lang="en-GB" b="0" i="0" dirty="0">
                  <a:latin typeface="Cambria Math" panose="02040503050406030204" pitchFamily="18" charset="0"/>
                </a:rPr>
                <a:t>40×60</a:t>
              </a:r>
              <a:r>
                <a:rPr lang="en-GB" i="0" dirty="0">
                  <a:latin typeface="Cambria Math" panose="02040503050406030204" pitchFamily="18" charset="0"/>
                </a:rPr>
                <a:t>mm^2</a:t>
              </a:r>
              <a:endParaRPr lang="en-GB" dirty="0"/>
            </a:p>
          </dgm:t>
        </dgm:pt>
      </mc:Fallback>
    </mc:AlternateContent>
    <dgm:pt modelId="{448D307A-65A9-409F-8754-4D0DF3C7C575}" type="parTrans" cxnId="{022EEA99-BB98-4C58-986B-9FC9019E34DB}">
      <dgm:prSet/>
      <dgm:spPr/>
      <dgm:t>
        <a:bodyPr/>
        <a:lstStyle/>
        <a:p>
          <a:endParaRPr lang="en-GB"/>
        </a:p>
      </dgm:t>
    </dgm:pt>
    <dgm:pt modelId="{14D97A3E-0D41-49DA-B06C-563C6D4B3922}" type="sibTrans" cxnId="{022EEA99-BB98-4C58-986B-9FC9019E34DB}">
      <dgm:prSet/>
      <dgm:spPr/>
      <dgm:t>
        <a:bodyPr/>
        <a:lstStyle/>
        <a:p>
          <a:endParaRPr lang="en-GB"/>
        </a:p>
      </dgm:t>
    </dgm:pt>
    <dgm:pt modelId="{8D330365-19DF-46CB-B70C-97449144173C}">
      <dgm:prSet/>
      <dgm:spPr/>
      <dgm:t>
        <a:bodyPr/>
        <a:lstStyle/>
        <a:p>
          <a:r>
            <a:rPr lang="en-GB" dirty="0"/>
            <a:t>Based on LTCC</a:t>
          </a:r>
        </a:p>
      </dgm:t>
    </dgm:pt>
    <dgm:pt modelId="{A4EC1C39-0687-49E8-9A74-3F93D1FD1CEF}" type="parTrans" cxnId="{50220BD5-1B9F-4E83-B071-CF40F9CA32B7}">
      <dgm:prSet/>
      <dgm:spPr/>
      <dgm:t>
        <a:bodyPr/>
        <a:lstStyle/>
        <a:p>
          <a:endParaRPr lang="en-GB"/>
        </a:p>
      </dgm:t>
    </dgm:pt>
    <dgm:pt modelId="{9200136F-B2A9-4F82-BF6F-5A24C384D68D}" type="sibTrans" cxnId="{50220BD5-1B9F-4E83-B071-CF40F9CA32B7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5FE017B6-9CED-48F7-A8F6-A87390894383}">
          <dgm:prSet/>
          <dgm:spPr/>
          <dgm:t>
            <a:bodyPr/>
            <a:lstStyle/>
            <a:p>
              <a14:m>
                <m:oMath xmlns:m="http://schemas.openxmlformats.org/officeDocument/2006/math">
                  <m:r>
                    <m:rPr>
                      <m:sty m:val="p"/>
                    </m:rPr>
                    <a:rPr lang="en-GB" dirty="0" smtClean="0">
                      <a:latin typeface="Cambria Math" panose="02040503050406030204" pitchFamily="18" charset="0"/>
                    </a:rPr>
                    <m:t>A</m:t>
                  </m:r>
                  <m:sSub>
                    <m:sSubPr>
                      <m:ctrlPr>
                        <a:rPr lang="en-GB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  <m:sSub>
                    <m:sSubPr>
                      <m:ctrlPr>
                        <a:rPr lang="en-GB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O</m:t>
                      </m:r>
                    </m:e>
                    <m:sub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3</m:t>
                      </m:r>
                    </m:sub>
                  </m:sSub>
                  <m:r>
                    <a:rPr lang="en-US" b="0" i="0" dirty="0" smtClean="0">
                      <a:latin typeface="Cambria Math" panose="02040503050406030204" pitchFamily="18" charset="0"/>
                    </a:rPr>
                    <m:t>/</m:t>
                  </m:r>
                  <m:r>
                    <m:rPr>
                      <m:sty m:val="p"/>
                    </m:rPr>
                    <a:rPr lang="en-US" b="0" i="0" dirty="0" smtClean="0">
                      <a:latin typeface="Cambria Math" panose="02040503050406030204" pitchFamily="18" charset="0"/>
                    </a:rPr>
                    <m:t>Glass</m:t>
                  </m:r>
                </m:oMath>
              </a14:m>
              <a:r>
                <a:rPr lang="en-GB" dirty="0"/>
                <a:t> </a:t>
              </a:r>
              <a14:m>
                <m:oMath xmlns:m="http://schemas.openxmlformats.org/officeDocument/2006/math">
                  <m:r>
                    <a:rPr lang="en-GB" i="1" dirty="0" smtClean="0">
                      <a:latin typeface="Cambria Math" panose="02040503050406030204" pitchFamily="18" charset="0"/>
                    </a:rPr>
                    <m:t>~1</m:t>
                  </m:r>
                  <m:r>
                    <a:rPr lang="en-US" b="0" i="1" dirty="0" smtClean="0">
                      <a:latin typeface="Cambria Math" panose="02040503050406030204" pitchFamily="18" charset="0"/>
                    </a:rPr>
                    <m:t>:</m:t>
                  </m:r>
                  <m:r>
                    <a:rPr lang="en-GB" i="1" dirty="0" smtClean="0">
                      <a:latin typeface="Cambria Math" panose="02040503050406030204" pitchFamily="18" charset="0"/>
                    </a:rPr>
                    <m:t>1</m:t>
                  </m:r>
                </m:oMath>
              </a14:m>
              <a:r>
                <a:rPr lang="en-GB" dirty="0"/>
                <a:t> (20W/</a:t>
              </a:r>
              <a:r>
                <a:rPr lang="en-GB" dirty="0" err="1"/>
                <a:t>m.K</a:t>
              </a:r>
              <a:r>
                <a:rPr lang="en-GB" dirty="0"/>
                <a:t>)</a:t>
              </a:r>
            </a:p>
          </dgm:t>
        </dgm:pt>
      </mc:Choice>
      <mc:Fallback xmlns="">
        <dgm:pt modelId="{5FE017B6-9CED-48F7-A8F6-A87390894383}">
          <dgm:prSet/>
          <dgm:spPr/>
          <dgm:t>
            <a:bodyPr/>
            <a:lstStyle/>
            <a:p>
              <a:r>
                <a:rPr lang="en-GB" i="0" dirty="0">
                  <a:latin typeface="Cambria Math" panose="02040503050406030204" pitchFamily="18" charset="0"/>
                </a:rPr>
                <a:t>Al_2 O_3</a:t>
              </a:r>
              <a:r>
                <a:rPr lang="en-US" b="0" i="0" dirty="0">
                  <a:latin typeface="Cambria Math" panose="02040503050406030204" pitchFamily="18" charset="0"/>
                </a:rPr>
                <a:t>/Glass</a:t>
              </a:r>
              <a:r>
                <a:rPr lang="en-GB" dirty="0"/>
                <a:t> </a:t>
              </a:r>
              <a:r>
                <a:rPr lang="en-GB" i="0" dirty="0">
                  <a:latin typeface="Cambria Math" panose="02040503050406030204" pitchFamily="18" charset="0"/>
                </a:rPr>
                <a:t>~1</a:t>
              </a:r>
              <a:r>
                <a:rPr lang="en-US" b="0" i="0" dirty="0">
                  <a:latin typeface="Cambria Math" panose="02040503050406030204" pitchFamily="18" charset="0"/>
                </a:rPr>
                <a:t>:</a:t>
              </a:r>
              <a:r>
                <a:rPr lang="en-GB" i="0" dirty="0">
                  <a:latin typeface="Cambria Math" panose="02040503050406030204" pitchFamily="18" charset="0"/>
                </a:rPr>
                <a:t>1</a:t>
              </a:r>
              <a:r>
                <a:rPr lang="en-GB" dirty="0"/>
                <a:t> (20W/</a:t>
              </a:r>
              <a:r>
                <a:rPr lang="en-GB" dirty="0" err="1"/>
                <a:t>m.K</a:t>
              </a:r>
              <a:r>
                <a:rPr lang="en-GB" dirty="0"/>
                <a:t>)</a:t>
              </a:r>
            </a:p>
          </dgm:t>
        </dgm:pt>
      </mc:Fallback>
    </mc:AlternateContent>
    <dgm:pt modelId="{21B77F4D-9CE9-4F2B-8CD5-C9F77F7E4175}" type="parTrans" cxnId="{7651FE73-CAE1-45FB-AEA5-AEB52F21D966}">
      <dgm:prSet/>
      <dgm:spPr/>
      <dgm:t>
        <a:bodyPr/>
        <a:lstStyle/>
        <a:p>
          <a:endParaRPr lang="en-GB"/>
        </a:p>
      </dgm:t>
    </dgm:pt>
    <dgm:pt modelId="{A48647BC-AE30-4CFA-B62A-19801D33AC9E}" type="sibTrans" cxnId="{7651FE73-CAE1-45FB-AEA5-AEB52F21D966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93D1AF2C-7B7B-4AE2-B5AF-072447424BB7}">
          <dgm:prSet/>
          <dgm:spPr/>
          <dgm:t>
            <a:bodyPr/>
            <a:lstStyle/>
            <a:p>
              <a:r>
                <a:rPr lang="en-US" dirty="0"/>
                <a:t>HTCC at a later stage (</a:t>
              </a:r>
              <a14:m>
                <m:oMath xmlns:m="http://schemas.openxmlformats.org/officeDocument/2006/math">
                  <m:r>
                    <m:rPr>
                      <m:sty m:val="p"/>
                    </m:rPr>
                    <a:rPr lang="en-US" i="0" dirty="0" smtClean="0">
                      <a:latin typeface="Cambria Math" panose="02040503050406030204" pitchFamily="18" charset="0"/>
                    </a:rPr>
                    <m:t>A</m:t>
                  </m:r>
                  <m:sSub>
                    <m:sSubPr>
                      <m:ctrlPr>
                        <a:rPr lang="en-US" b="0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US" i="0" dirty="0" smtClean="0"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a:rPr lang="en-US" i="0" dirty="0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  <m:sSub>
                    <m:sSubPr>
                      <m:ctrlPr>
                        <a:rPr lang="en-US" b="0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US" i="0" dirty="0" smtClean="0">
                          <a:latin typeface="Cambria Math" panose="02040503050406030204" pitchFamily="18" charset="0"/>
                        </a:rPr>
                        <m:t>O</m:t>
                      </m:r>
                    </m:e>
                    <m:sub>
                      <m:r>
                        <a:rPr lang="en-US" i="0" dirty="0" smtClean="0">
                          <a:latin typeface="Cambria Math" panose="02040503050406030204" pitchFamily="18" charset="0"/>
                        </a:rPr>
                        <m:t>3</m:t>
                      </m:r>
                    </m:sub>
                  </m:sSub>
                </m:oMath>
              </a14:m>
              <a:r>
                <a:rPr lang="en-US" dirty="0"/>
                <a:t> </a:t>
              </a:r>
              <a14:m>
                <m:oMath xmlns:m="http://schemas.openxmlformats.org/officeDocument/2006/math">
                  <m:r>
                    <a:rPr lang="en-US" i="1" dirty="0" smtClean="0">
                      <a:latin typeface="Cambria Math" panose="02040503050406030204" pitchFamily="18" charset="0"/>
                    </a:rPr>
                    <m:t>~96%</m:t>
                  </m:r>
                </m:oMath>
              </a14:m>
              <a:r>
                <a:rPr lang="en-GB" dirty="0"/>
                <a:t>)?</a:t>
              </a:r>
            </a:p>
          </dgm:t>
        </dgm:pt>
      </mc:Choice>
      <mc:Fallback xmlns="">
        <dgm:pt modelId="{93D1AF2C-7B7B-4AE2-B5AF-072447424BB7}">
          <dgm:prSet/>
          <dgm:spPr/>
          <dgm:t>
            <a:bodyPr/>
            <a:lstStyle/>
            <a:p>
              <a:r>
                <a:rPr lang="en-US" dirty="0"/>
                <a:t>HTCC at a later stage (</a:t>
              </a:r>
              <a:r>
                <a:rPr lang="en-US" i="0" dirty="0">
                  <a:latin typeface="Cambria Math" panose="02040503050406030204" pitchFamily="18" charset="0"/>
                </a:rPr>
                <a:t>Al</a:t>
              </a:r>
              <a:r>
                <a:rPr lang="en-US" b="0" i="0" dirty="0">
                  <a:latin typeface="Cambria Math" panose="02040503050406030204" pitchFamily="18" charset="0"/>
                </a:rPr>
                <a:t>_</a:t>
              </a:r>
              <a:r>
                <a:rPr lang="en-US" i="0" dirty="0">
                  <a:latin typeface="Cambria Math" panose="02040503050406030204" pitchFamily="18" charset="0"/>
                </a:rPr>
                <a:t>2</a:t>
              </a:r>
              <a:r>
                <a:rPr lang="en-US" b="0" i="0" dirty="0">
                  <a:latin typeface="Cambria Math" panose="02040503050406030204" pitchFamily="18" charset="0"/>
                </a:rPr>
                <a:t> </a:t>
              </a:r>
              <a:r>
                <a:rPr lang="en-US" i="0" dirty="0">
                  <a:latin typeface="Cambria Math" panose="02040503050406030204" pitchFamily="18" charset="0"/>
                </a:rPr>
                <a:t>O</a:t>
              </a:r>
              <a:r>
                <a:rPr lang="en-US" b="0" i="0" dirty="0">
                  <a:latin typeface="Cambria Math" panose="02040503050406030204" pitchFamily="18" charset="0"/>
                </a:rPr>
                <a:t>_</a:t>
              </a:r>
              <a:r>
                <a:rPr lang="en-US" i="0" dirty="0">
                  <a:latin typeface="Cambria Math" panose="02040503050406030204" pitchFamily="18" charset="0"/>
                </a:rPr>
                <a:t>3</a:t>
              </a:r>
              <a:r>
                <a:rPr lang="en-US" dirty="0"/>
                <a:t> </a:t>
              </a:r>
              <a:r>
                <a:rPr lang="en-US" i="0" dirty="0">
                  <a:latin typeface="Cambria Math" panose="02040503050406030204" pitchFamily="18" charset="0"/>
                </a:rPr>
                <a:t>~96%</a:t>
              </a:r>
              <a:r>
                <a:rPr lang="en-GB" dirty="0"/>
                <a:t>)?</a:t>
              </a:r>
            </a:p>
          </dgm:t>
        </dgm:pt>
      </mc:Fallback>
    </mc:AlternateContent>
    <dgm:pt modelId="{AAA2C7D9-D711-4191-B2A2-C19981A4493C}" type="parTrans" cxnId="{194081A8-E5EA-4D67-9C2F-610A5F586E2D}">
      <dgm:prSet/>
      <dgm:spPr/>
      <dgm:t>
        <a:bodyPr/>
        <a:lstStyle/>
        <a:p>
          <a:endParaRPr lang="en-GB"/>
        </a:p>
      </dgm:t>
    </dgm:pt>
    <dgm:pt modelId="{BBA8A9A8-5685-4974-86FA-90D45AD0783B}" type="sibTrans" cxnId="{194081A8-E5EA-4D67-9C2F-610A5F586E2D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1FFBA61A-38FA-4221-9544-F80C1EEC02A5}" srcId="{E68BC455-653C-467A-B073-FADDF464823E}" destId="{BBF4008F-DFB0-4007-9D29-D57DFB18F018}" srcOrd="1" destOrd="0" parTransId="{F88E95BF-3B7D-43D9-A8BA-8B2B3EB71DEA}" sibTransId="{13058FB6-9C70-4242-B3A5-FC347427D5E2}"/>
    <dgm:cxn modelId="{CE78621E-F10A-477D-82D1-B9BB146F3A9B}" type="presOf" srcId="{D76B20DB-24A8-49AC-9575-3BDB9F0EF682}" destId="{4BB89884-CE97-4452-B52D-24ACA0EF22AA}" srcOrd="0" destOrd="0" presId="urn:microsoft.com/office/officeart/2005/8/layout/list1"/>
    <dgm:cxn modelId="{89CD8B2A-B268-4588-9D95-78C72B7F0E21}" type="presOf" srcId="{5FE017B6-9CED-48F7-A8F6-A87390894383}" destId="{4BB89884-CE97-4452-B52D-24ACA0EF22AA}" srcOrd="0" destOrd="6" presId="urn:microsoft.com/office/officeart/2005/8/layout/list1"/>
    <dgm:cxn modelId="{5168863E-7E3D-4FAF-AF1B-C1F3A62706F3}" type="presOf" srcId="{4D26A0FD-FE5A-46BB-9296-69F0B64AEDF4}" destId="{4BB89884-CE97-4452-B52D-24ACA0EF22AA}" srcOrd="0" destOrd="2" presId="urn:microsoft.com/office/officeart/2005/8/layout/list1"/>
    <dgm:cxn modelId="{722FBC40-071D-40E9-8BBE-EC9A5994E023}" srcId="{E68BC455-653C-467A-B073-FADDF464823E}" destId="{D76B20DB-24A8-49AC-9575-3BDB9F0EF682}" srcOrd="0" destOrd="0" parTransId="{4A66ED08-0EF3-4671-AA9D-E981B84DAB44}" sibTransId="{8DA6CA37-1BE4-4A2B-A122-F5CC82224182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7651FE73-CAE1-45FB-AEA5-AEB52F21D966}" srcId="{8D330365-19DF-46CB-B70C-97449144173C}" destId="{5FE017B6-9CED-48F7-A8F6-A87390894383}" srcOrd="0" destOrd="0" parTransId="{21B77F4D-9CE9-4F2B-8CD5-C9F77F7E4175}" sibTransId="{A48647BC-AE30-4CFA-B62A-19801D33AC9E}"/>
    <dgm:cxn modelId="{742DB859-8B12-4D99-B85C-0832040A7625}" type="presOf" srcId="{0CC28F67-E1D2-445D-802F-D752BBD91B9A}" destId="{4BB89884-CE97-4452-B52D-24ACA0EF22AA}" srcOrd="0" destOrd="3" presId="urn:microsoft.com/office/officeart/2005/8/layout/list1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F168D780-4925-4B27-8E2D-990E26A06F2F}" srcId="{BBF4008F-DFB0-4007-9D29-D57DFB18F018}" destId="{0CC28F67-E1D2-445D-802F-D752BBD91B9A}" srcOrd="1" destOrd="0" parTransId="{37A18E31-7780-40D9-A764-AC53893C0063}" sibTransId="{5E94350C-86F4-41FE-9657-6A4CCDF4F304}"/>
    <dgm:cxn modelId="{022EEA99-BB98-4C58-986B-9FC9019E34DB}" srcId="{BBF4008F-DFB0-4007-9D29-D57DFB18F018}" destId="{C6239EF1-45E3-47BF-8ADC-DD59B1A8801C}" srcOrd="2" destOrd="0" parTransId="{448D307A-65A9-409F-8754-4D0DF3C7C575}" sibTransId="{14D97A3E-0D41-49DA-B06C-563C6D4B3922}"/>
    <dgm:cxn modelId="{194081A8-E5EA-4D67-9C2F-610A5F586E2D}" srcId="{8D330365-19DF-46CB-B70C-97449144173C}" destId="{93D1AF2C-7B7B-4AE2-B5AF-072447424BB7}" srcOrd="1" destOrd="0" parTransId="{AAA2C7D9-D711-4191-B2A2-C19981A4493C}" sibTransId="{BBA8A9A8-5685-4974-86FA-90D45AD0783B}"/>
    <dgm:cxn modelId="{E76DE0B0-C6D0-4994-B136-F92976AEF6DB}" srcId="{BBF4008F-DFB0-4007-9D29-D57DFB18F018}" destId="{4D26A0FD-FE5A-46BB-9296-69F0B64AEDF4}" srcOrd="0" destOrd="0" parTransId="{A7D58FA2-0E59-476A-A0BA-EB9BC586FD4F}" sibTransId="{B65CD33C-9022-49B8-9335-1D1D6460D760}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A861C2BB-F35F-4FB9-8DD0-2EE0D65CCA36}" type="presOf" srcId="{BBF4008F-DFB0-4007-9D29-D57DFB18F018}" destId="{4BB89884-CE97-4452-B52D-24ACA0EF22AA}" srcOrd="0" destOrd="1" presId="urn:microsoft.com/office/officeart/2005/8/layout/list1"/>
    <dgm:cxn modelId="{ED2578C2-2B62-4735-A0B9-202E7AED47C6}" type="presOf" srcId="{93D1AF2C-7B7B-4AE2-B5AF-072447424BB7}" destId="{4BB89884-CE97-4452-B52D-24ACA0EF22AA}" srcOrd="0" destOrd="7" presId="urn:microsoft.com/office/officeart/2005/8/layout/list1"/>
    <dgm:cxn modelId="{50220BD5-1B9F-4E83-B071-CF40F9CA32B7}" srcId="{BBF4008F-DFB0-4007-9D29-D57DFB18F018}" destId="{8D330365-19DF-46CB-B70C-97449144173C}" srcOrd="3" destOrd="0" parTransId="{A4EC1C39-0687-49E8-9A74-3F93D1FD1CEF}" sibTransId="{9200136F-B2A9-4F82-BF6F-5A24C384D68D}"/>
    <dgm:cxn modelId="{B22CB7DB-C524-4C1D-BA5D-9374F0E998C2}" type="presOf" srcId="{C6239EF1-45E3-47BF-8ADC-DD59B1A8801C}" destId="{4BB89884-CE97-4452-B52D-24ACA0EF22AA}" srcOrd="0" destOrd="4" presId="urn:microsoft.com/office/officeart/2005/8/layout/list1"/>
    <dgm:cxn modelId="{D8BC42F4-47D6-468E-B4CB-0D8FF0A71F2C}" type="presOf" srcId="{8D330365-19DF-46CB-B70C-97449144173C}" destId="{4BB89884-CE97-4452-B52D-24ACA0EF22AA}" srcOrd="0" destOrd="5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Ceramics (IKTS)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D76B20DB-24A8-49AC-9575-3BDB9F0EF682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4A66ED08-0EF3-4671-AA9D-E981B84DAB44}" type="parTrans" cxnId="{722FBC40-071D-40E9-8BBE-EC9A5994E023}">
      <dgm:prSet/>
      <dgm:spPr/>
      <dgm:t>
        <a:bodyPr/>
        <a:lstStyle/>
        <a:p>
          <a:endParaRPr lang="en-GB"/>
        </a:p>
      </dgm:t>
    </dgm:pt>
    <dgm:pt modelId="{8DA6CA37-1BE4-4A2B-A122-F5CC82224182}" type="sibTrans" cxnId="{722FBC40-071D-40E9-8BBE-EC9A5994E023}">
      <dgm:prSet/>
      <dgm:spPr/>
      <dgm:t>
        <a:bodyPr/>
        <a:lstStyle/>
        <a:p>
          <a:endParaRPr lang="en-GB"/>
        </a:p>
      </dgm:t>
    </dgm:pt>
    <dgm:pt modelId="{BBF4008F-DFB0-4007-9D29-D57DFB18F018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F88E95BF-3B7D-43D9-A8BA-8B2B3EB71DEA}" type="parTrans" cxnId="{1FFBA61A-38FA-4221-9544-F80C1EEC02A5}">
      <dgm:prSet/>
      <dgm:spPr/>
      <dgm:t>
        <a:bodyPr/>
        <a:lstStyle/>
        <a:p>
          <a:endParaRPr lang="en-GB"/>
        </a:p>
      </dgm:t>
    </dgm:pt>
    <dgm:pt modelId="{13058FB6-9C70-4242-B3A5-FC347427D5E2}" type="sibTrans" cxnId="{1FFBA61A-38FA-4221-9544-F80C1EEC02A5}">
      <dgm:prSet/>
      <dgm:spPr/>
      <dgm:t>
        <a:bodyPr/>
        <a:lstStyle/>
        <a:p>
          <a:endParaRPr lang="en-GB"/>
        </a:p>
      </dgm:t>
    </dgm:pt>
    <dgm:pt modelId="{4D26A0FD-FE5A-46BB-9296-69F0B64AEDF4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A7D58FA2-0E59-476A-A0BA-EB9BC586FD4F}" type="parTrans" cxnId="{E76DE0B0-C6D0-4994-B136-F92976AEF6DB}">
      <dgm:prSet/>
      <dgm:spPr/>
      <dgm:t>
        <a:bodyPr/>
        <a:lstStyle/>
        <a:p>
          <a:endParaRPr lang="en-GB"/>
        </a:p>
      </dgm:t>
    </dgm:pt>
    <dgm:pt modelId="{B65CD33C-9022-49B8-9335-1D1D6460D760}" type="sibTrans" cxnId="{E76DE0B0-C6D0-4994-B136-F92976AEF6DB}">
      <dgm:prSet/>
      <dgm:spPr/>
      <dgm:t>
        <a:bodyPr/>
        <a:lstStyle/>
        <a:p>
          <a:endParaRPr lang="en-GB"/>
        </a:p>
      </dgm:t>
    </dgm:pt>
    <dgm:pt modelId="{0CC28F67-E1D2-445D-802F-D752BBD91B9A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37A18E31-7780-40D9-A764-AC53893C0063}" type="parTrans" cxnId="{F168D780-4925-4B27-8E2D-990E26A06F2F}">
      <dgm:prSet/>
      <dgm:spPr/>
      <dgm:t>
        <a:bodyPr/>
        <a:lstStyle/>
        <a:p>
          <a:endParaRPr lang="en-GB"/>
        </a:p>
      </dgm:t>
    </dgm:pt>
    <dgm:pt modelId="{5E94350C-86F4-41FE-9657-6A4CCDF4F304}" type="sibTrans" cxnId="{F168D780-4925-4B27-8E2D-990E26A06F2F}">
      <dgm:prSet/>
      <dgm:spPr/>
      <dgm:t>
        <a:bodyPr/>
        <a:lstStyle/>
        <a:p>
          <a:endParaRPr lang="en-GB"/>
        </a:p>
      </dgm:t>
    </dgm:pt>
    <dgm:pt modelId="{C6239EF1-45E3-47BF-8ADC-DD59B1A8801C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448D307A-65A9-409F-8754-4D0DF3C7C575}" type="parTrans" cxnId="{022EEA99-BB98-4C58-986B-9FC9019E34DB}">
      <dgm:prSet/>
      <dgm:spPr/>
      <dgm:t>
        <a:bodyPr/>
        <a:lstStyle/>
        <a:p>
          <a:endParaRPr lang="en-GB"/>
        </a:p>
      </dgm:t>
    </dgm:pt>
    <dgm:pt modelId="{14D97A3E-0D41-49DA-B06C-563C6D4B3922}" type="sibTrans" cxnId="{022EEA99-BB98-4C58-986B-9FC9019E34DB}">
      <dgm:prSet/>
      <dgm:spPr/>
      <dgm:t>
        <a:bodyPr/>
        <a:lstStyle/>
        <a:p>
          <a:endParaRPr lang="en-GB"/>
        </a:p>
      </dgm:t>
    </dgm:pt>
    <dgm:pt modelId="{8D330365-19DF-46CB-B70C-97449144173C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A4EC1C39-0687-49E8-9A74-3F93D1FD1CEF}" type="parTrans" cxnId="{50220BD5-1B9F-4E83-B071-CF40F9CA32B7}">
      <dgm:prSet/>
      <dgm:spPr/>
      <dgm:t>
        <a:bodyPr/>
        <a:lstStyle/>
        <a:p>
          <a:endParaRPr lang="en-GB"/>
        </a:p>
      </dgm:t>
    </dgm:pt>
    <dgm:pt modelId="{9200136F-B2A9-4F82-BF6F-5A24C384D68D}" type="sibTrans" cxnId="{50220BD5-1B9F-4E83-B071-CF40F9CA32B7}">
      <dgm:prSet/>
      <dgm:spPr/>
      <dgm:t>
        <a:bodyPr/>
        <a:lstStyle/>
        <a:p>
          <a:endParaRPr lang="en-GB"/>
        </a:p>
      </dgm:t>
    </dgm:pt>
    <dgm:pt modelId="{5FE017B6-9CED-48F7-A8F6-A87390894383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21B77F4D-9CE9-4F2B-8CD5-C9F77F7E4175}" type="parTrans" cxnId="{7651FE73-CAE1-45FB-AEA5-AEB52F21D966}">
      <dgm:prSet/>
      <dgm:spPr/>
      <dgm:t>
        <a:bodyPr/>
        <a:lstStyle/>
        <a:p>
          <a:endParaRPr lang="en-GB"/>
        </a:p>
      </dgm:t>
    </dgm:pt>
    <dgm:pt modelId="{A48647BC-AE30-4CFA-B62A-19801D33AC9E}" type="sibTrans" cxnId="{7651FE73-CAE1-45FB-AEA5-AEB52F21D966}">
      <dgm:prSet/>
      <dgm:spPr/>
      <dgm:t>
        <a:bodyPr/>
        <a:lstStyle/>
        <a:p>
          <a:endParaRPr lang="en-GB"/>
        </a:p>
      </dgm:t>
    </dgm:pt>
    <dgm:pt modelId="{93D1AF2C-7B7B-4AE2-B5AF-072447424BB7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AAA2C7D9-D711-4191-B2A2-C19981A4493C}" type="parTrans" cxnId="{194081A8-E5EA-4D67-9C2F-610A5F586E2D}">
      <dgm:prSet/>
      <dgm:spPr/>
      <dgm:t>
        <a:bodyPr/>
        <a:lstStyle/>
        <a:p>
          <a:endParaRPr lang="en-GB"/>
        </a:p>
      </dgm:t>
    </dgm:pt>
    <dgm:pt modelId="{BBA8A9A8-5685-4974-86FA-90D45AD0783B}" type="sibTrans" cxnId="{194081A8-E5EA-4D67-9C2F-610A5F586E2D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1FFBA61A-38FA-4221-9544-F80C1EEC02A5}" srcId="{E68BC455-653C-467A-B073-FADDF464823E}" destId="{BBF4008F-DFB0-4007-9D29-D57DFB18F018}" srcOrd="1" destOrd="0" parTransId="{F88E95BF-3B7D-43D9-A8BA-8B2B3EB71DEA}" sibTransId="{13058FB6-9C70-4242-B3A5-FC347427D5E2}"/>
    <dgm:cxn modelId="{CE78621E-F10A-477D-82D1-B9BB146F3A9B}" type="presOf" srcId="{D76B20DB-24A8-49AC-9575-3BDB9F0EF682}" destId="{4BB89884-CE97-4452-B52D-24ACA0EF22AA}" srcOrd="0" destOrd="0" presId="urn:microsoft.com/office/officeart/2005/8/layout/list1"/>
    <dgm:cxn modelId="{89CD8B2A-B268-4588-9D95-78C72B7F0E21}" type="presOf" srcId="{5FE017B6-9CED-48F7-A8F6-A87390894383}" destId="{4BB89884-CE97-4452-B52D-24ACA0EF22AA}" srcOrd="0" destOrd="6" presId="urn:microsoft.com/office/officeart/2005/8/layout/list1"/>
    <dgm:cxn modelId="{5168863E-7E3D-4FAF-AF1B-C1F3A62706F3}" type="presOf" srcId="{4D26A0FD-FE5A-46BB-9296-69F0B64AEDF4}" destId="{4BB89884-CE97-4452-B52D-24ACA0EF22AA}" srcOrd="0" destOrd="2" presId="urn:microsoft.com/office/officeart/2005/8/layout/list1"/>
    <dgm:cxn modelId="{722FBC40-071D-40E9-8BBE-EC9A5994E023}" srcId="{E68BC455-653C-467A-B073-FADDF464823E}" destId="{D76B20DB-24A8-49AC-9575-3BDB9F0EF682}" srcOrd="0" destOrd="0" parTransId="{4A66ED08-0EF3-4671-AA9D-E981B84DAB44}" sibTransId="{8DA6CA37-1BE4-4A2B-A122-F5CC82224182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7651FE73-CAE1-45FB-AEA5-AEB52F21D966}" srcId="{8D330365-19DF-46CB-B70C-97449144173C}" destId="{5FE017B6-9CED-48F7-A8F6-A87390894383}" srcOrd="0" destOrd="0" parTransId="{21B77F4D-9CE9-4F2B-8CD5-C9F77F7E4175}" sibTransId="{A48647BC-AE30-4CFA-B62A-19801D33AC9E}"/>
    <dgm:cxn modelId="{742DB859-8B12-4D99-B85C-0832040A7625}" type="presOf" srcId="{0CC28F67-E1D2-445D-802F-D752BBD91B9A}" destId="{4BB89884-CE97-4452-B52D-24ACA0EF22AA}" srcOrd="0" destOrd="3" presId="urn:microsoft.com/office/officeart/2005/8/layout/list1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F168D780-4925-4B27-8E2D-990E26A06F2F}" srcId="{BBF4008F-DFB0-4007-9D29-D57DFB18F018}" destId="{0CC28F67-E1D2-445D-802F-D752BBD91B9A}" srcOrd="1" destOrd="0" parTransId="{37A18E31-7780-40D9-A764-AC53893C0063}" sibTransId="{5E94350C-86F4-41FE-9657-6A4CCDF4F304}"/>
    <dgm:cxn modelId="{022EEA99-BB98-4C58-986B-9FC9019E34DB}" srcId="{BBF4008F-DFB0-4007-9D29-D57DFB18F018}" destId="{C6239EF1-45E3-47BF-8ADC-DD59B1A8801C}" srcOrd="2" destOrd="0" parTransId="{448D307A-65A9-409F-8754-4D0DF3C7C575}" sibTransId="{14D97A3E-0D41-49DA-B06C-563C6D4B3922}"/>
    <dgm:cxn modelId="{194081A8-E5EA-4D67-9C2F-610A5F586E2D}" srcId="{8D330365-19DF-46CB-B70C-97449144173C}" destId="{93D1AF2C-7B7B-4AE2-B5AF-072447424BB7}" srcOrd="1" destOrd="0" parTransId="{AAA2C7D9-D711-4191-B2A2-C19981A4493C}" sibTransId="{BBA8A9A8-5685-4974-86FA-90D45AD0783B}"/>
    <dgm:cxn modelId="{E76DE0B0-C6D0-4994-B136-F92976AEF6DB}" srcId="{BBF4008F-DFB0-4007-9D29-D57DFB18F018}" destId="{4D26A0FD-FE5A-46BB-9296-69F0B64AEDF4}" srcOrd="0" destOrd="0" parTransId="{A7D58FA2-0E59-476A-A0BA-EB9BC586FD4F}" sibTransId="{B65CD33C-9022-49B8-9335-1D1D6460D760}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A861C2BB-F35F-4FB9-8DD0-2EE0D65CCA36}" type="presOf" srcId="{BBF4008F-DFB0-4007-9D29-D57DFB18F018}" destId="{4BB89884-CE97-4452-B52D-24ACA0EF22AA}" srcOrd="0" destOrd="1" presId="urn:microsoft.com/office/officeart/2005/8/layout/list1"/>
    <dgm:cxn modelId="{ED2578C2-2B62-4735-A0B9-202E7AED47C6}" type="presOf" srcId="{93D1AF2C-7B7B-4AE2-B5AF-072447424BB7}" destId="{4BB89884-CE97-4452-B52D-24ACA0EF22AA}" srcOrd="0" destOrd="7" presId="urn:microsoft.com/office/officeart/2005/8/layout/list1"/>
    <dgm:cxn modelId="{50220BD5-1B9F-4E83-B071-CF40F9CA32B7}" srcId="{BBF4008F-DFB0-4007-9D29-D57DFB18F018}" destId="{8D330365-19DF-46CB-B70C-97449144173C}" srcOrd="3" destOrd="0" parTransId="{A4EC1C39-0687-49E8-9A74-3F93D1FD1CEF}" sibTransId="{9200136F-B2A9-4F82-BF6F-5A24C384D68D}"/>
    <dgm:cxn modelId="{B22CB7DB-C524-4C1D-BA5D-9374F0E998C2}" type="presOf" srcId="{C6239EF1-45E3-47BF-8ADC-DD59B1A8801C}" destId="{4BB89884-CE97-4452-B52D-24ACA0EF22AA}" srcOrd="0" destOrd="4" presId="urn:microsoft.com/office/officeart/2005/8/layout/list1"/>
    <dgm:cxn modelId="{D8BC42F4-47D6-468E-B4CB-0D8FF0A71F2C}" type="presOf" srcId="{8D330365-19DF-46CB-B70C-97449144173C}" destId="{4BB89884-CE97-4452-B52D-24ACA0EF22AA}" srcOrd="0" destOrd="5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Ceramics: Goal and status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D778E869-3965-4454-8AFF-F39F28A163E0}">
      <dgm:prSet phldrT="[Text]"/>
      <dgm:spPr/>
      <dgm:t>
        <a:bodyPr/>
        <a:lstStyle/>
        <a:p>
          <a:r>
            <a:rPr lang="en-GB" dirty="0"/>
            <a:t>Recap:</a:t>
          </a:r>
          <a:endParaRPr lang="en-US" b="0" i="0" dirty="0"/>
        </a:p>
      </dgm:t>
    </dgm:pt>
    <dgm:pt modelId="{CE1EDA9C-A996-48FE-93B8-069440BEB80B}" type="parTrans" cxnId="{665209FA-9B66-40B5-97AE-3DCB0FBBB789}">
      <dgm:prSet/>
      <dgm:spPr/>
      <dgm:t>
        <a:bodyPr/>
        <a:lstStyle/>
        <a:p>
          <a:endParaRPr lang="en-GB"/>
        </a:p>
      </dgm:t>
    </dgm:pt>
    <dgm:pt modelId="{22591596-725C-4CB2-9D21-FC549246D266}" type="sibTrans" cxnId="{665209FA-9B66-40B5-97AE-3DCB0FBBB789}">
      <dgm:prSet/>
      <dgm:spPr/>
      <dgm:t>
        <a:bodyPr/>
        <a:lstStyle/>
        <a:p>
          <a:endParaRPr lang="en-GB"/>
        </a:p>
      </dgm:t>
    </dgm:pt>
    <dgm:pt modelId="{4B527DF7-48F9-4D04-AE87-5A216873D64F}">
      <dgm:prSet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GB" dirty="0"/>
            <a:t>Manufactured first samples (IKTS)</a:t>
          </a:r>
        </a:p>
      </dgm:t>
    </dgm:pt>
    <dgm:pt modelId="{CD0E9DC7-4693-4A9A-BBF4-72D3609C5ED4}" type="parTrans" cxnId="{C0DC63EF-65DB-4317-8BDD-AA99D328A4D1}">
      <dgm:prSet/>
      <dgm:spPr/>
      <dgm:t>
        <a:bodyPr/>
        <a:lstStyle/>
        <a:p>
          <a:endParaRPr lang="en-GB"/>
        </a:p>
      </dgm:t>
    </dgm:pt>
    <dgm:pt modelId="{7482B0AE-1545-4EDD-8DD9-B2E76B022295}" type="sibTrans" cxnId="{C0DC63EF-65DB-4317-8BDD-AA99D328A4D1}">
      <dgm:prSet/>
      <dgm:spPr/>
      <dgm:t>
        <a:bodyPr/>
        <a:lstStyle/>
        <a:p>
          <a:endParaRPr lang="en-GB"/>
        </a:p>
      </dgm:t>
    </dgm:pt>
    <dgm:pt modelId="{2089A679-128C-4953-80CC-A80D16371AA5}">
      <dgm:prSet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GB" dirty="0"/>
            <a:t>Nominal samples received</a:t>
          </a:r>
        </a:p>
      </dgm:t>
    </dgm:pt>
    <dgm:pt modelId="{EDE2687A-DC7B-48E2-8500-B3A862CF2D3D}" type="parTrans" cxnId="{8B54AD6E-5C65-44CD-B2ED-3A79044EEFA0}">
      <dgm:prSet/>
      <dgm:spPr/>
      <dgm:t>
        <a:bodyPr/>
        <a:lstStyle/>
        <a:p>
          <a:endParaRPr lang="en-GB"/>
        </a:p>
      </dgm:t>
    </dgm:pt>
    <dgm:pt modelId="{6757BE11-E1CC-4018-BA60-70DDF2345FCD}" type="sibTrans" cxnId="{8B54AD6E-5C65-44CD-B2ED-3A79044EEFA0}">
      <dgm:prSet/>
      <dgm:spPr/>
      <dgm:t>
        <a:bodyPr/>
        <a:lstStyle/>
        <a:p>
          <a:endParaRPr lang="en-GB"/>
        </a:p>
      </dgm:t>
    </dgm:pt>
    <dgm:pt modelId="{496A207C-0E12-4906-93AB-75832D8B84AF}">
      <dgm:prSet/>
      <dgm:spPr/>
      <dgm:t>
        <a:bodyPr/>
        <a:lstStyle/>
        <a:p>
          <a:pPr>
            <a:buFont typeface="Wingdings" panose="05000000000000000000" pitchFamily="2" charset="2"/>
            <a:buChar char="q"/>
          </a:pPr>
          <a:r>
            <a:rPr lang="en-US" b="0" i="0" dirty="0"/>
            <a:t>Validate initial prototypes to CO2 pressure level, leak tightness and cooling performance</a:t>
          </a:r>
          <a:endParaRPr lang="en-GB" dirty="0"/>
        </a:p>
      </dgm:t>
    </dgm:pt>
    <dgm:pt modelId="{4A583AA5-D037-45EB-A443-5F953FC365C6}" type="parTrans" cxnId="{DDFE9854-19FD-4198-964A-501A04595D57}">
      <dgm:prSet/>
      <dgm:spPr/>
      <dgm:t>
        <a:bodyPr/>
        <a:lstStyle/>
        <a:p>
          <a:endParaRPr lang="en-GB"/>
        </a:p>
      </dgm:t>
    </dgm:pt>
    <dgm:pt modelId="{81B23027-FAB1-4707-9DAE-1A261E06E52E}" type="sibTrans" cxnId="{DDFE9854-19FD-4198-964A-501A04595D57}">
      <dgm:prSet/>
      <dgm:spPr/>
      <dgm:t>
        <a:bodyPr/>
        <a:lstStyle/>
        <a:p>
          <a:endParaRPr lang="en-GB"/>
        </a:p>
      </dgm:t>
    </dgm:pt>
    <dgm:pt modelId="{459E46D3-AD9D-4EB5-A687-008B665FD5A3}">
      <dgm:prSet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US" dirty="0"/>
            <a:t>Miniaturized version (2x smaller in-plane)</a:t>
          </a:r>
          <a:endParaRPr lang="en-GB" dirty="0"/>
        </a:p>
      </dgm:t>
    </dgm:pt>
    <dgm:pt modelId="{E3C1F0E4-58CB-4204-B2B5-2464AEC0D7BF}" type="parTrans" cxnId="{F0270F15-0712-46E7-8C45-8D7535F566DA}">
      <dgm:prSet/>
      <dgm:spPr/>
      <dgm:t>
        <a:bodyPr/>
        <a:lstStyle/>
        <a:p>
          <a:endParaRPr lang="en-GB"/>
        </a:p>
      </dgm:t>
    </dgm:pt>
    <dgm:pt modelId="{BF850837-80C6-4CF7-8F63-85EB03782254}" type="sibTrans" cxnId="{F0270F15-0712-46E7-8C45-8D7535F566DA}">
      <dgm:prSet/>
      <dgm:spPr/>
      <dgm:t>
        <a:bodyPr/>
        <a:lstStyle/>
        <a:p>
          <a:endParaRPr lang="en-GB"/>
        </a:p>
      </dgm:t>
    </dgm:pt>
    <dgm:pt modelId="{A1E50DFC-6AE0-43C9-B5AD-E3D360AEB97A}">
      <dgm:prSet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US" dirty="0"/>
            <a:t>Expected 35um and 100um width restrictions and main channels respectively!</a:t>
          </a:r>
          <a:endParaRPr lang="en-GB" dirty="0"/>
        </a:p>
      </dgm:t>
    </dgm:pt>
    <dgm:pt modelId="{F02781FB-D267-4AAF-93AE-4B0B04F22475}" type="parTrans" cxnId="{C7B43E1F-5CDB-4257-9368-A58A70CAE880}">
      <dgm:prSet/>
      <dgm:spPr/>
      <dgm:t>
        <a:bodyPr/>
        <a:lstStyle/>
        <a:p>
          <a:endParaRPr lang="en-GB"/>
        </a:p>
      </dgm:t>
    </dgm:pt>
    <dgm:pt modelId="{BD042F9D-B9EF-48FE-A2CC-696D1987BF93}" type="sibTrans" cxnId="{C7B43E1F-5CDB-4257-9368-A58A70CAE880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F0270F15-0712-46E7-8C45-8D7535F566DA}" srcId="{4B527DF7-48F9-4D04-AE87-5A216873D64F}" destId="{459E46D3-AD9D-4EB5-A687-008B665FD5A3}" srcOrd="0" destOrd="0" parTransId="{E3C1F0E4-58CB-4204-B2B5-2464AEC0D7BF}" sibTransId="{BF850837-80C6-4CF7-8F63-85EB03782254}"/>
    <dgm:cxn modelId="{9844F81A-1E4C-4FC4-BCC2-D0B944D90CCF}" type="presOf" srcId="{496A207C-0E12-4906-93AB-75832D8B84AF}" destId="{4BB89884-CE97-4452-B52D-24ACA0EF22AA}" srcOrd="0" destOrd="5" presId="urn:microsoft.com/office/officeart/2005/8/layout/list1"/>
    <dgm:cxn modelId="{C7B43E1F-5CDB-4257-9368-A58A70CAE880}" srcId="{4B527DF7-48F9-4D04-AE87-5A216873D64F}" destId="{A1E50DFC-6AE0-43C9-B5AD-E3D360AEB97A}" srcOrd="1" destOrd="0" parTransId="{F02781FB-D267-4AAF-93AE-4B0B04F22475}" sibTransId="{BD042F9D-B9EF-48FE-A2CC-696D1987BF93}"/>
    <dgm:cxn modelId="{9690322A-9571-4233-B21C-38C816A11B58}" type="presOf" srcId="{459E46D3-AD9D-4EB5-A687-008B665FD5A3}" destId="{4BB89884-CE97-4452-B52D-24ACA0EF22AA}" srcOrd="0" destOrd="2" presId="urn:microsoft.com/office/officeart/2005/8/layout/list1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8B54AD6E-5C65-44CD-B2ED-3A79044EEFA0}" srcId="{D778E869-3965-4454-8AFF-F39F28A163E0}" destId="{2089A679-128C-4953-80CC-A80D16371AA5}" srcOrd="1" destOrd="0" parTransId="{EDE2687A-DC7B-48E2-8500-B3A862CF2D3D}" sibTransId="{6757BE11-E1CC-4018-BA60-70DDF2345FCD}"/>
    <dgm:cxn modelId="{DDFE9854-19FD-4198-964A-501A04595D57}" srcId="{D778E869-3965-4454-8AFF-F39F28A163E0}" destId="{496A207C-0E12-4906-93AB-75832D8B84AF}" srcOrd="2" destOrd="0" parTransId="{4A583AA5-D037-45EB-A443-5F953FC365C6}" sibTransId="{81B23027-FAB1-4707-9DAE-1A261E06E52E}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FC2CC785-5C8B-4A14-BFEA-846FBEDFD5B2}" type="presOf" srcId="{4B527DF7-48F9-4D04-AE87-5A216873D64F}" destId="{4BB89884-CE97-4452-B52D-24ACA0EF22AA}" srcOrd="0" destOrd="1" presId="urn:microsoft.com/office/officeart/2005/8/layout/list1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7871F0E0-069F-4A92-885E-1FB91D6709B3}" type="presOf" srcId="{A1E50DFC-6AE0-43C9-B5AD-E3D360AEB97A}" destId="{4BB89884-CE97-4452-B52D-24ACA0EF22AA}" srcOrd="0" destOrd="3" presId="urn:microsoft.com/office/officeart/2005/8/layout/list1"/>
    <dgm:cxn modelId="{A468B3E5-5326-4CA2-948E-A5527F859356}" type="presOf" srcId="{2089A679-128C-4953-80CC-A80D16371AA5}" destId="{4BB89884-CE97-4452-B52D-24ACA0EF22AA}" srcOrd="0" destOrd="4" presId="urn:microsoft.com/office/officeart/2005/8/layout/list1"/>
    <dgm:cxn modelId="{C0DC63EF-65DB-4317-8BDD-AA99D328A4D1}" srcId="{D778E869-3965-4454-8AFF-F39F28A163E0}" destId="{4B527DF7-48F9-4D04-AE87-5A216873D64F}" srcOrd="0" destOrd="0" parTransId="{CD0E9DC7-4693-4A9A-BBF4-72D3609C5ED4}" sibTransId="{7482B0AE-1545-4EDD-8DD9-B2E76B022295}"/>
    <dgm:cxn modelId="{665209FA-9B66-40B5-97AE-3DCB0FBBB789}" srcId="{E68BC455-653C-467A-B073-FADDF464823E}" destId="{D778E869-3965-4454-8AFF-F39F28A163E0}" srcOrd="0" destOrd="0" parTransId="{CE1EDA9C-A996-48FE-93B8-069440BEB80B}" sibTransId="{22591596-725C-4CB2-9D21-FC549246D266}"/>
    <dgm:cxn modelId="{FB39FFFA-DD7B-4E5B-B3B8-BE4D3892B118}" type="presOf" srcId="{D778E869-3965-4454-8AFF-F39F28A163E0}" destId="{4BB89884-CE97-4452-B52D-24ACA0EF22AA}" srcOrd="0" destOrd="0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 err="1"/>
            <a:t>AlN</a:t>
          </a:r>
          <a:endParaRPr lang="en-US" dirty="0"/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D76B20DB-24A8-49AC-9575-3BDB9F0EF682}">
      <dgm:prSet phldrT="[Text]"/>
      <dgm:spPr/>
      <dgm:t>
        <a:bodyPr/>
        <a:lstStyle/>
        <a:p>
          <a:r>
            <a:rPr lang="en-US" b="0" i="0" dirty="0"/>
            <a:t>Higher thermal conductivity</a:t>
          </a:r>
        </a:p>
      </dgm:t>
    </dgm:pt>
    <dgm:pt modelId="{4A66ED08-0EF3-4671-AA9D-E981B84DAB44}" type="parTrans" cxnId="{722FBC40-071D-40E9-8BBE-EC9A5994E023}">
      <dgm:prSet/>
      <dgm:spPr/>
      <dgm:t>
        <a:bodyPr/>
        <a:lstStyle/>
        <a:p>
          <a:endParaRPr lang="en-GB"/>
        </a:p>
      </dgm:t>
    </dgm:pt>
    <dgm:pt modelId="{8DA6CA37-1BE4-4A2B-A122-F5CC82224182}" type="sibTrans" cxnId="{722FBC40-071D-40E9-8BBE-EC9A5994E023}">
      <dgm:prSet/>
      <dgm:spPr/>
      <dgm:t>
        <a:bodyPr/>
        <a:lstStyle/>
        <a:p>
          <a:endParaRPr lang="en-GB"/>
        </a:p>
      </dgm:t>
    </dgm:pt>
    <dgm:pt modelId="{51829BE2-5A02-460C-ABCF-E6555A1755F7}">
      <dgm:prSet phldrT="[Text]"/>
      <dgm:spPr/>
      <dgm:t>
        <a:bodyPr/>
        <a:lstStyle/>
        <a:p>
          <a:r>
            <a:rPr lang="en-US" b="0" i="0" dirty="0"/>
            <a:t>212 W/</a:t>
          </a:r>
          <a:r>
            <a:rPr lang="en-US" b="0" i="0" dirty="0" err="1"/>
            <a:t>m.K</a:t>
          </a:r>
          <a:r>
            <a:rPr lang="en-US" b="0" i="0" dirty="0"/>
            <a:t> (10x higher than LTCC Al2O3/Glass, </a:t>
          </a:r>
          <a:r>
            <a:rPr lang="en-US" b="0" i="0" dirty="0">
              <a:hlinkClick xmlns:r="http://schemas.openxmlformats.org/officeDocument/2006/relationships" r:id="rId1"/>
            </a:rPr>
            <a:t>link</a:t>
          </a:r>
          <a:r>
            <a:rPr lang="en-US" b="0" i="0" dirty="0"/>
            <a:t>)</a:t>
          </a:r>
        </a:p>
      </dgm:t>
    </dgm:pt>
    <dgm:pt modelId="{4E917EF7-71EC-4AEF-A065-C3EA9C590E4C}" type="parTrans" cxnId="{E5562D66-1497-4190-AC57-787145D4675E}">
      <dgm:prSet/>
      <dgm:spPr/>
      <dgm:t>
        <a:bodyPr/>
        <a:lstStyle/>
        <a:p>
          <a:endParaRPr lang="en-GB"/>
        </a:p>
      </dgm:t>
    </dgm:pt>
    <dgm:pt modelId="{559BBCAC-CA28-441A-B07D-5135C5ADCBA8}" type="sibTrans" cxnId="{E5562D66-1497-4190-AC57-787145D4675E}">
      <dgm:prSet/>
      <dgm:spPr/>
      <dgm:t>
        <a:bodyPr/>
        <a:lstStyle/>
        <a:p>
          <a:endParaRPr lang="en-GB"/>
        </a:p>
      </dgm:t>
    </dgm:pt>
    <dgm:pt modelId="{0681E3B6-7C78-4DE4-BFD4-C912068B13B3}">
      <dgm:prSet phldrT="[Text]"/>
      <dgm:spPr/>
      <dgm:t>
        <a:bodyPr/>
        <a:lstStyle/>
        <a:p>
          <a:r>
            <a:rPr lang="en-US" b="0" i="0" dirty="0"/>
            <a:t>Thermal expansion coefficient similar to silicon (4.5 ppm/K vs 2.6 ppm/K)</a:t>
          </a:r>
        </a:p>
      </dgm:t>
    </dgm:pt>
    <dgm:pt modelId="{6F406FA2-7704-4984-90FC-285CBA4DA04A}" type="parTrans" cxnId="{DB916D55-FB8B-45EC-B150-6A7CCDB3A274}">
      <dgm:prSet/>
      <dgm:spPr/>
      <dgm:t>
        <a:bodyPr/>
        <a:lstStyle/>
        <a:p>
          <a:endParaRPr lang="en-GB"/>
        </a:p>
      </dgm:t>
    </dgm:pt>
    <dgm:pt modelId="{279C2386-A58B-414E-81C3-ECD112749400}" type="sibTrans" cxnId="{DB916D55-FB8B-45EC-B150-6A7CCDB3A274}">
      <dgm:prSet/>
      <dgm:spPr/>
      <dgm:t>
        <a:bodyPr/>
        <a:lstStyle/>
        <a:p>
          <a:endParaRPr lang="en-GB"/>
        </a:p>
      </dgm:t>
    </dgm:pt>
    <dgm:pt modelId="{3F0C0583-552E-4506-8CDD-C1F4C164873B}">
      <dgm:prSet phldrT="[Text]"/>
      <dgm:spPr/>
      <dgm:t>
        <a:bodyPr/>
        <a:lstStyle/>
        <a:p>
          <a:r>
            <a:rPr lang="en-US" b="0" i="0" dirty="0"/>
            <a:t>Manufacturing based LCM (LED + LCD mask)</a:t>
          </a:r>
        </a:p>
      </dgm:t>
    </dgm:pt>
    <dgm:pt modelId="{56DF2995-9102-45C3-B48A-FEF0D6B4FE51}" type="parTrans" cxnId="{86A9C733-9531-43AA-BEB2-B0FDFF5D2B87}">
      <dgm:prSet/>
      <dgm:spPr/>
      <dgm:t>
        <a:bodyPr/>
        <a:lstStyle/>
        <a:p>
          <a:endParaRPr lang="en-GB"/>
        </a:p>
      </dgm:t>
    </dgm:pt>
    <dgm:pt modelId="{38302AFB-F3D0-4033-9D78-44246DFC0425}" type="sibTrans" cxnId="{86A9C733-9531-43AA-BEB2-B0FDFF5D2B87}">
      <dgm:prSet/>
      <dgm:spPr/>
      <dgm:t>
        <a:bodyPr/>
        <a:lstStyle/>
        <a:p>
          <a:endParaRPr lang="en-GB"/>
        </a:p>
      </dgm:t>
    </dgm:pt>
    <dgm:pt modelId="{ABA7E41F-9026-4C99-8557-0630E4C4B259}">
      <dgm:prSet phldrT="[Text]"/>
      <dgm:spPr/>
      <dgm:t>
        <a:bodyPr/>
        <a:lstStyle/>
        <a:p>
          <a:r>
            <a:rPr lang="en-US" b="0" i="0" dirty="0"/>
            <a:t>Faster than stereolithography (SLA)</a:t>
          </a:r>
        </a:p>
      </dgm:t>
    </dgm:pt>
    <dgm:pt modelId="{ECBCA41E-F014-4CA6-A994-1D2F20F62222}" type="parTrans" cxnId="{E386253A-0918-4C1B-B123-6D8301CD47ED}">
      <dgm:prSet/>
      <dgm:spPr/>
      <dgm:t>
        <a:bodyPr/>
        <a:lstStyle/>
        <a:p>
          <a:endParaRPr lang="en-GB"/>
        </a:p>
      </dgm:t>
    </dgm:pt>
    <dgm:pt modelId="{72E64162-8AD3-469E-BB77-A566BC312D08}" type="sibTrans" cxnId="{E386253A-0918-4C1B-B123-6D8301CD47ED}">
      <dgm:prSet/>
      <dgm:spPr/>
      <dgm:t>
        <a:bodyPr/>
        <a:lstStyle/>
        <a:p>
          <a:endParaRPr lang="en-GB"/>
        </a:p>
      </dgm:t>
    </dgm:pt>
    <dgm:pt modelId="{B61D013F-CF5D-43AB-8D06-8390C2715E28}">
      <dgm:prSet phldrT="[Text]"/>
      <dgm:spPr/>
      <dgm:t>
        <a:bodyPr/>
        <a:lstStyle/>
        <a:p>
          <a:r>
            <a:rPr lang="en-US" b="0" i="0" dirty="0"/>
            <a:t>Most information collected from the AIDA meetings (</a:t>
          </a:r>
          <a:r>
            <a:rPr lang="en-US" b="0" i="0" dirty="0">
              <a:hlinkClick xmlns:r="http://schemas.openxmlformats.org/officeDocument/2006/relationships" r:id="rId2"/>
            </a:rPr>
            <a:t>2025</a:t>
          </a:r>
          <a:r>
            <a:rPr lang="en-US" b="0" i="0" dirty="0"/>
            <a:t>, </a:t>
          </a:r>
          <a:r>
            <a:rPr lang="en-US" b="0" i="0" dirty="0">
              <a:hlinkClick xmlns:r="http://schemas.openxmlformats.org/officeDocument/2006/relationships" r:id="rId3"/>
            </a:rPr>
            <a:t>2024</a:t>
          </a:r>
          <a:r>
            <a:rPr lang="en-US" b="0" i="0" dirty="0"/>
            <a:t> and </a:t>
          </a:r>
          <a:r>
            <a:rPr lang="en-US" b="0" i="0" dirty="0">
              <a:hlinkClick xmlns:r="http://schemas.openxmlformats.org/officeDocument/2006/relationships" r:id="rId4"/>
            </a:rPr>
            <a:t>2023</a:t>
          </a:r>
          <a:r>
            <a:rPr lang="en-US" b="0" i="0" dirty="0"/>
            <a:t>)</a:t>
          </a:r>
        </a:p>
      </dgm:t>
    </dgm:pt>
    <dgm:pt modelId="{52695971-82F2-40FA-9200-F4EE296FA5C1}" type="parTrans" cxnId="{A65A8061-3CCF-4CB5-A4E4-26506B30444C}">
      <dgm:prSet/>
      <dgm:spPr/>
      <dgm:t>
        <a:bodyPr/>
        <a:lstStyle/>
        <a:p>
          <a:endParaRPr lang="en-GB"/>
        </a:p>
      </dgm:t>
    </dgm:pt>
    <dgm:pt modelId="{ED555B0F-3D43-4975-A981-388A8A0CDD19}" type="sibTrans" cxnId="{A65A8061-3CCF-4CB5-A4E4-26506B30444C}">
      <dgm:prSet/>
      <dgm:spPr/>
      <dgm:t>
        <a:bodyPr/>
        <a:lstStyle/>
        <a:p>
          <a:endParaRPr lang="en-GB"/>
        </a:p>
      </dgm:t>
    </dgm:pt>
    <dgm:pt modelId="{562429A9-0C7D-4525-BCE3-7B1213409A31}">
      <dgm:prSet phldrT="[Text]"/>
      <dgm:spPr/>
      <dgm:t>
        <a:bodyPr/>
        <a:lstStyle/>
        <a:p>
          <a:r>
            <a:rPr lang="en-US" b="0" i="0" dirty="0"/>
            <a:t>More cost effective</a:t>
          </a:r>
        </a:p>
      </dgm:t>
    </dgm:pt>
    <dgm:pt modelId="{15A4871F-455B-4FD9-A255-AE8E541D71D2}" type="parTrans" cxnId="{4099FC28-E269-4DB1-AAF6-2C2F0CCB9168}">
      <dgm:prSet/>
      <dgm:spPr/>
      <dgm:t>
        <a:bodyPr/>
        <a:lstStyle/>
        <a:p>
          <a:endParaRPr lang="en-GB"/>
        </a:p>
      </dgm:t>
    </dgm:pt>
    <dgm:pt modelId="{66072EFB-56C9-44C5-80C3-A78ECD6C3BB1}" type="sibTrans" cxnId="{4099FC28-E269-4DB1-AAF6-2C2F0CCB9168}">
      <dgm:prSet/>
      <dgm:spPr/>
      <dgm:t>
        <a:bodyPr/>
        <a:lstStyle/>
        <a:p>
          <a:endParaRPr lang="en-GB"/>
        </a:p>
      </dgm:t>
    </dgm:pt>
    <dgm:pt modelId="{0EC87DCE-52BE-474A-B369-C78732EB94B4}">
      <dgm:prSet phldrT="[Text]"/>
      <dgm:spPr/>
      <dgm:t>
        <a:bodyPr/>
        <a:lstStyle/>
        <a:p>
          <a:r>
            <a:rPr lang="en-US" b="0" i="0" dirty="0"/>
            <a:t>Printing dimensions: 190 mm diameter by 300 mm (height)</a:t>
          </a:r>
        </a:p>
      </dgm:t>
    </dgm:pt>
    <dgm:pt modelId="{E4569221-9F98-4D1A-8A00-70E153B510E2}" type="parTrans" cxnId="{5B4ED49D-69A1-4E98-B70B-C5DFEB5048E0}">
      <dgm:prSet/>
      <dgm:spPr/>
      <dgm:t>
        <a:bodyPr/>
        <a:lstStyle/>
        <a:p>
          <a:endParaRPr lang="en-GB"/>
        </a:p>
      </dgm:t>
    </dgm:pt>
    <dgm:pt modelId="{D425A425-00D2-4AF7-89AC-FAF83673AA85}" type="sibTrans" cxnId="{5B4ED49D-69A1-4E98-B70B-C5DFEB5048E0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F4933D1B-1B69-4769-9B3E-4F90F2BBB5C0}" type="presOf" srcId="{3F0C0583-552E-4506-8CDD-C1F4C164873B}" destId="{4BB89884-CE97-4452-B52D-24ACA0EF22AA}" srcOrd="0" destOrd="5" presId="urn:microsoft.com/office/officeart/2005/8/layout/list1"/>
    <dgm:cxn modelId="{CE78621E-F10A-477D-82D1-B9BB146F3A9B}" type="presOf" srcId="{D76B20DB-24A8-49AC-9575-3BDB9F0EF682}" destId="{4BB89884-CE97-4452-B52D-24ACA0EF22AA}" srcOrd="0" destOrd="1" presId="urn:microsoft.com/office/officeart/2005/8/layout/list1"/>
    <dgm:cxn modelId="{4099FC28-E269-4DB1-AAF6-2C2F0CCB9168}" srcId="{3F0C0583-552E-4506-8CDD-C1F4C164873B}" destId="{562429A9-0C7D-4525-BCE3-7B1213409A31}" srcOrd="1" destOrd="0" parTransId="{15A4871F-455B-4FD9-A255-AE8E541D71D2}" sibTransId="{66072EFB-56C9-44C5-80C3-A78ECD6C3BB1}"/>
    <dgm:cxn modelId="{86A9C733-9531-43AA-BEB2-B0FDFF5D2B87}" srcId="{E68BC455-653C-467A-B073-FADDF464823E}" destId="{3F0C0583-552E-4506-8CDD-C1F4C164873B}" srcOrd="4" destOrd="0" parTransId="{56DF2995-9102-45C3-B48A-FEF0D6B4FE51}" sibTransId="{38302AFB-F3D0-4033-9D78-44246DFC0425}"/>
    <dgm:cxn modelId="{975A0F38-D6F8-4810-85BD-6246D325EB5D}" type="presOf" srcId="{B61D013F-CF5D-43AB-8D06-8390C2715E28}" destId="{4BB89884-CE97-4452-B52D-24ACA0EF22AA}" srcOrd="0" destOrd="0" presId="urn:microsoft.com/office/officeart/2005/8/layout/list1"/>
    <dgm:cxn modelId="{E386253A-0918-4C1B-B123-6D8301CD47ED}" srcId="{3F0C0583-552E-4506-8CDD-C1F4C164873B}" destId="{ABA7E41F-9026-4C99-8557-0630E4C4B259}" srcOrd="0" destOrd="0" parTransId="{ECBCA41E-F014-4CA6-A994-1D2F20F62222}" sibTransId="{72E64162-8AD3-469E-BB77-A566BC312D08}"/>
    <dgm:cxn modelId="{722FBC40-071D-40E9-8BBE-EC9A5994E023}" srcId="{E68BC455-653C-467A-B073-FADDF464823E}" destId="{D76B20DB-24A8-49AC-9575-3BDB9F0EF682}" srcOrd="1" destOrd="0" parTransId="{4A66ED08-0EF3-4671-AA9D-E981B84DAB44}" sibTransId="{8DA6CA37-1BE4-4A2B-A122-F5CC82224182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0BA09F5E-F821-40E1-82BF-3D70F7D3B5D7}" type="presOf" srcId="{51829BE2-5A02-460C-ABCF-E6555A1755F7}" destId="{4BB89884-CE97-4452-B52D-24ACA0EF22AA}" srcOrd="0" destOrd="2" presId="urn:microsoft.com/office/officeart/2005/8/layout/list1"/>
    <dgm:cxn modelId="{A65A8061-3CCF-4CB5-A4E4-26506B30444C}" srcId="{E68BC455-653C-467A-B073-FADDF464823E}" destId="{B61D013F-CF5D-43AB-8D06-8390C2715E28}" srcOrd="0" destOrd="0" parTransId="{52695971-82F2-40FA-9200-F4EE296FA5C1}" sibTransId="{ED555B0F-3D43-4975-A981-388A8A0CDD19}"/>
    <dgm:cxn modelId="{E5562D66-1497-4190-AC57-787145D4675E}" srcId="{D76B20DB-24A8-49AC-9575-3BDB9F0EF682}" destId="{51829BE2-5A02-460C-ABCF-E6555A1755F7}" srcOrd="0" destOrd="0" parTransId="{4E917EF7-71EC-4AEF-A065-C3EA9C590E4C}" sibTransId="{559BBCAC-CA28-441A-B07D-5135C5ADCBA8}"/>
    <dgm:cxn modelId="{45AB524C-8550-4FC3-BE82-FE1603D70DCD}" type="presOf" srcId="{562429A9-0C7D-4525-BCE3-7B1213409A31}" destId="{4BB89884-CE97-4452-B52D-24ACA0EF22AA}" srcOrd="0" destOrd="7" presId="urn:microsoft.com/office/officeart/2005/8/layout/list1"/>
    <dgm:cxn modelId="{87FD7E74-7ECD-4E13-8055-CD4E2DD8AB4D}" type="presOf" srcId="{ABA7E41F-9026-4C99-8557-0630E4C4B259}" destId="{4BB89884-CE97-4452-B52D-24ACA0EF22AA}" srcOrd="0" destOrd="6" presId="urn:microsoft.com/office/officeart/2005/8/layout/list1"/>
    <dgm:cxn modelId="{DB916D55-FB8B-45EC-B150-6A7CCDB3A274}" srcId="{E68BC455-653C-467A-B073-FADDF464823E}" destId="{0681E3B6-7C78-4DE4-BFD4-C912068B13B3}" srcOrd="2" destOrd="0" parTransId="{6F406FA2-7704-4984-90FC-285CBA4DA04A}" sibTransId="{279C2386-A58B-414E-81C3-ECD112749400}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5B4ED49D-69A1-4E98-B70B-C5DFEB5048E0}" srcId="{E68BC455-653C-467A-B073-FADDF464823E}" destId="{0EC87DCE-52BE-474A-B369-C78732EB94B4}" srcOrd="3" destOrd="0" parTransId="{E4569221-9F98-4D1A-8A00-70E153B510E2}" sibTransId="{D425A425-00D2-4AF7-89AC-FAF83673AA85}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D046C5EC-A523-4CD7-99A5-F8BB7D45C567}" type="presOf" srcId="{0EC87DCE-52BE-474A-B369-C78732EB94B4}" destId="{4BB89884-CE97-4452-B52D-24ACA0EF22AA}" srcOrd="0" destOrd="4" presId="urn:microsoft.com/office/officeart/2005/8/layout/list1"/>
    <dgm:cxn modelId="{ACC335ED-DCC1-4881-8F4C-DFFA5DF067E8}" type="presOf" srcId="{0681E3B6-7C78-4DE4-BFD4-C912068B13B3}" destId="{4BB89884-CE97-4452-B52D-24ACA0EF22AA}" srcOrd="0" destOrd="3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227E515-3B72-4A94-A1B3-0FAE7AD53BA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BD3D7E9-B7BF-4618-9685-CD6C716B718D}">
      <dgm:prSet phldrT="[Text]"/>
      <dgm:spPr/>
      <dgm:t>
        <a:bodyPr/>
        <a:lstStyle/>
        <a:p>
          <a:r>
            <a:rPr lang="en-GB" dirty="0"/>
            <a:t>Micro-epsilon</a:t>
          </a:r>
        </a:p>
      </dgm:t>
    </dgm:pt>
    <dgm:pt modelId="{652E80E6-B249-4BC4-8D3E-624F6830611A}" type="parTrans" cxnId="{C2192BD1-09CE-4796-944C-0DA4B4F2C344}">
      <dgm:prSet/>
      <dgm:spPr/>
      <dgm:t>
        <a:bodyPr/>
        <a:lstStyle/>
        <a:p>
          <a:endParaRPr lang="en-GB"/>
        </a:p>
      </dgm:t>
    </dgm:pt>
    <dgm:pt modelId="{E7D36795-EDC6-4E01-9028-13165671E33F}" type="sibTrans" cxnId="{C2192BD1-09CE-4796-944C-0DA4B4F2C344}">
      <dgm:prSet/>
      <dgm:spPr/>
      <dgm:t>
        <a:bodyPr/>
        <a:lstStyle/>
        <a:p>
          <a:endParaRPr lang="en-GB"/>
        </a:p>
      </dgm:t>
    </dgm:pt>
    <dgm:pt modelId="{AE5967EE-498A-44A7-8F82-2EB8C6539707}">
      <dgm:prSet phldrT="[Text]"/>
      <dgm:spPr/>
      <dgm:t>
        <a:bodyPr/>
        <a:lstStyle/>
        <a:p>
          <a:r>
            <a:rPr lang="en-GB" dirty="0"/>
            <a:t>Very promising high pressure test resistance</a:t>
          </a:r>
        </a:p>
      </dgm:t>
    </dgm:pt>
    <dgm:pt modelId="{7A3C4025-0A1E-4053-B83F-448D0A50E774}" type="parTrans" cxnId="{F1FAFDA2-94E2-409D-B362-A470BB405526}">
      <dgm:prSet/>
      <dgm:spPr/>
      <dgm:t>
        <a:bodyPr/>
        <a:lstStyle/>
        <a:p>
          <a:endParaRPr lang="en-GB"/>
        </a:p>
      </dgm:t>
    </dgm:pt>
    <dgm:pt modelId="{8B2A7F58-134A-4FDA-9ECD-41B988499DA8}" type="sibTrans" cxnId="{F1FAFDA2-94E2-409D-B362-A470BB405526}">
      <dgm:prSet/>
      <dgm:spPr/>
      <dgm:t>
        <a:bodyPr/>
        <a:lstStyle/>
        <a:p>
          <a:endParaRPr lang="en-GB"/>
        </a:p>
      </dgm:t>
    </dgm:pt>
    <dgm:pt modelId="{1BA0EC42-9757-48CD-B144-394DBFABC4F2}">
      <dgm:prSet phldrT="[Text]"/>
      <dgm:spPr/>
      <dgm:t>
        <a:bodyPr/>
        <a:lstStyle/>
        <a:p>
          <a:r>
            <a:rPr lang="en-GB" dirty="0"/>
            <a:t>Channel precision to be discussed</a:t>
          </a:r>
        </a:p>
      </dgm:t>
    </dgm:pt>
    <dgm:pt modelId="{722D940D-B485-45B9-A0F5-2DCF91789B72}" type="parTrans" cxnId="{3A4753B6-5DF9-40E7-B230-AD85E19926A7}">
      <dgm:prSet/>
      <dgm:spPr/>
      <dgm:t>
        <a:bodyPr/>
        <a:lstStyle/>
        <a:p>
          <a:endParaRPr lang="en-GB"/>
        </a:p>
      </dgm:t>
    </dgm:pt>
    <dgm:pt modelId="{5328C1A9-1B3F-4660-AEE5-2252B70D10A1}" type="sibTrans" cxnId="{3A4753B6-5DF9-40E7-B230-AD85E19926A7}">
      <dgm:prSet/>
      <dgm:spPr/>
      <dgm:t>
        <a:bodyPr/>
        <a:lstStyle/>
        <a:p>
          <a:endParaRPr lang="en-GB"/>
        </a:p>
      </dgm:t>
    </dgm:pt>
    <dgm:pt modelId="{1A63621A-93C3-4274-A05D-9CF90A63928D}">
      <dgm:prSet phldrT="[Text]"/>
      <dgm:spPr/>
      <dgm:t>
        <a:bodyPr/>
        <a:lstStyle/>
        <a:p>
          <a:r>
            <a:rPr lang="en-GB" dirty="0"/>
            <a:t>Yellow spot on the sample after close up X-ray inspection. Irradiation campaign on-going.</a:t>
          </a:r>
        </a:p>
      </dgm:t>
    </dgm:pt>
    <dgm:pt modelId="{A3EFBC8B-D47A-4E96-A5B1-1F931C1CB4A2}" type="parTrans" cxnId="{687CBC37-9485-4AEB-9BD2-B35975840034}">
      <dgm:prSet/>
      <dgm:spPr/>
      <dgm:t>
        <a:bodyPr/>
        <a:lstStyle/>
        <a:p>
          <a:endParaRPr lang="en-GB"/>
        </a:p>
      </dgm:t>
    </dgm:pt>
    <dgm:pt modelId="{CD68515C-2B71-4AAE-95B6-39B07D70F9B5}" type="sibTrans" cxnId="{687CBC37-9485-4AEB-9BD2-B35975840034}">
      <dgm:prSet/>
      <dgm:spPr/>
      <dgm:t>
        <a:bodyPr/>
        <a:lstStyle/>
        <a:p>
          <a:endParaRPr lang="en-GB"/>
        </a:p>
      </dgm:t>
    </dgm:pt>
    <dgm:pt modelId="{FB58181C-5AF4-44AB-B795-CFF7469D2F86}">
      <dgm:prSet phldrT="[Text]"/>
      <dgm:spPr/>
      <dgm:t>
        <a:bodyPr/>
        <a:lstStyle/>
        <a:p>
          <a:r>
            <a:rPr lang="en-GB" dirty="0"/>
            <a:t>Ultra high vacuum tests under discussion with the vacuum group</a:t>
          </a:r>
        </a:p>
      </dgm:t>
    </dgm:pt>
    <dgm:pt modelId="{109FA747-607E-487C-A80D-C46F40B73310}" type="parTrans" cxnId="{0CB446C9-B911-4F0F-A0E7-11BA26657ABD}">
      <dgm:prSet/>
      <dgm:spPr/>
      <dgm:t>
        <a:bodyPr/>
        <a:lstStyle/>
        <a:p>
          <a:endParaRPr lang="en-GB"/>
        </a:p>
      </dgm:t>
    </dgm:pt>
    <dgm:pt modelId="{965A9CC3-0372-4687-B62C-F91B34344924}" type="sibTrans" cxnId="{0CB446C9-B911-4F0F-A0E7-11BA26657ABD}">
      <dgm:prSet/>
      <dgm:spPr/>
      <dgm:t>
        <a:bodyPr/>
        <a:lstStyle/>
        <a:p>
          <a:endParaRPr lang="en-GB"/>
        </a:p>
      </dgm:t>
    </dgm:pt>
    <dgm:pt modelId="{983A0EB9-DFB8-4E5E-B66F-CB35FF4F9FCB}">
      <dgm:prSet phldrT="[Text]"/>
      <dgm:spPr/>
      <dgm:t>
        <a:bodyPr/>
        <a:lstStyle/>
        <a:p>
          <a:r>
            <a:rPr lang="en-GB" dirty="0"/>
            <a:t>Xray(tomography), pressure test, CO2 circulation and thermal performance in the pipeline</a:t>
          </a:r>
        </a:p>
      </dgm:t>
    </dgm:pt>
    <dgm:pt modelId="{B25BC02D-9FA4-473F-8B60-924D8B790793}" type="parTrans" cxnId="{DA6A951D-3E86-47DD-98FE-7856368CA45C}">
      <dgm:prSet/>
      <dgm:spPr/>
      <dgm:t>
        <a:bodyPr/>
        <a:lstStyle/>
        <a:p>
          <a:endParaRPr lang="en-GB"/>
        </a:p>
      </dgm:t>
    </dgm:pt>
    <dgm:pt modelId="{C7DA6950-F939-4EE0-996F-76B1A5C3BBFA}" type="sibTrans" cxnId="{DA6A951D-3E86-47DD-98FE-7856368CA45C}">
      <dgm:prSet/>
      <dgm:spPr/>
      <dgm:t>
        <a:bodyPr/>
        <a:lstStyle/>
        <a:p>
          <a:endParaRPr lang="en-GB"/>
        </a:p>
      </dgm:t>
    </dgm:pt>
    <dgm:pt modelId="{A2229706-F79D-478E-A94D-85FFB9CD8B39}">
      <dgm:prSet phldrT="[Text]"/>
      <dgm:spPr/>
      <dgm:t>
        <a:bodyPr/>
        <a:lstStyle/>
        <a:p>
          <a:r>
            <a:rPr lang="en-GB" dirty="0"/>
            <a:t>AIDA proposal</a:t>
          </a:r>
        </a:p>
      </dgm:t>
    </dgm:pt>
    <dgm:pt modelId="{426FCA18-CEB0-4010-AA26-A3629C681B91}" type="parTrans" cxnId="{B378F874-D89F-4B89-9B6F-00EC701D3B78}">
      <dgm:prSet/>
      <dgm:spPr/>
      <dgm:t>
        <a:bodyPr/>
        <a:lstStyle/>
        <a:p>
          <a:endParaRPr lang="en-GB"/>
        </a:p>
      </dgm:t>
    </dgm:pt>
    <dgm:pt modelId="{0D921D68-7B94-4F78-B994-FBD80D00927D}" type="sibTrans" cxnId="{B378F874-D89F-4B89-9B6F-00EC701D3B78}">
      <dgm:prSet/>
      <dgm:spPr/>
      <dgm:t>
        <a:bodyPr/>
        <a:lstStyle/>
        <a:p>
          <a:endParaRPr lang="en-GB"/>
        </a:p>
      </dgm:t>
    </dgm:pt>
    <dgm:pt modelId="{E2074288-599F-4012-83E3-8D5EDD9B119F}">
      <dgm:prSet phldrT="[Text]"/>
      <dgm:spPr/>
      <dgm:t>
        <a:bodyPr/>
        <a:lstStyle/>
        <a:p>
          <a:r>
            <a:rPr lang="en-GB" dirty="0"/>
            <a:t>Expand the program to include </a:t>
          </a:r>
          <a:r>
            <a:rPr lang="en-GB" dirty="0" err="1"/>
            <a:t>AlN</a:t>
          </a:r>
          <a:r>
            <a:rPr lang="en-GB" dirty="0"/>
            <a:t> via LCM process for the cooling plate (</a:t>
          </a:r>
          <a:r>
            <a:rPr lang="en-GB" dirty="0" err="1"/>
            <a:t>Lithoz</a:t>
          </a:r>
          <a:r>
            <a:rPr lang="en-GB" dirty="0"/>
            <a:t>)</a:t>
          </a:r>
        </a:p>
      </dgm:t>
    </dgm:pt>
    <dgm:pt modelId="{B2DB91A5-BA4D-4E32-A1FC-02AAA6623ED6}" type="parTrans" cxnId="{5C6D5DEA-1D43-4A7C-B56C-2407284AEF7F}">
      <dgm:prSet/>
      <dgm:spPr/>
      <dgm:t>
        <a:bodyPr/>
        <a:lstStyle/>
        <a:p>
          <a:endParaRPr lang="en-GB"/>
        </a:p>
      </dgm:t>
    </dgm:pt>
    <dgm:pt modelId="{C58AA748-065D-4F8B-8A63-67883E07D326}" type="sibTrans" cxnId="{5C6D5DEA-1D43-4A7C-B56C-2407284AEF7F}">
      <dgm:prSet/>
      <dgm:spPr/>
      <dgm:t>
        <a:bodyPr/>
        <a:lstStyle/>
        <a:p>
          <a:endParaRPr lang="en-GB"/>
        </a:p>
      </dgm:t>
    </dgm:pt>
    <dgm:pt modelId="{78E7FBFA-8DF7-4154-A9FD-BACA7F786D7F}">
      <dgm:prSet phldrT="[Text]"/>
      <dgm:spPr/>
      <dgm:t>
        <a:bodyPr/>
        <a:lstStyle/>
        <a:p>
          <a:r>
            <a:rPr lang="en-GB" dirty="0"/>
            <a:t>Minimize CTE mismatch with silicon and improve thermal performance</a:t>
          </a:r>
        </a:p>
      </dgm:t>
    </dgm:pt>
    <dgm:pt modelId="{663BB46D-049A-41AB-9DE3-BCE32F336CC0}" type="parTrans" cxnId="{2E083153-AAB2-46DD-82E2-779F17AD0EA9}">
      <dgm:prSet/>
      <dgm:spPr/>
      <dgm:t>
        <a:bodyPr/>
        <a:lstStyle/>
        <a:p>
          <a:endParaRPr lang="en-GB"/>
        </a:p>
      </dgm:t>
    </dgm:pt>
    <dgm:pt modelId="{E2F37833-F5A2-4F8A-96AD-91040D103401}" type="sibTrans" cxnId="{2E083153-AAB2-46DD-82E2-779F17AD0EA9}">
      <dgm:prSet/>
      <dgm:spPr/>
      <dgm:t>
        <a:bodyPr/>
        <a:lstStyle/>
        <a:p>
          <a:endParaRPr lang="en-GB"/>
        </a:p>
      </dgm:t>
    </dgm:pt>
    <dgm:pt modelId="{0F355776-7323-42D3-AB63-3E7D9819FE6B}">
      <dgm:prSet phldrT="[Text]"/>
      <dgm:spPr/>
      <dgm:t>
        <a:bodyPr/>
        <a:lstStyle/>
        <a:p>
          <a:r>
            <a:rPr lang="en-GB" dirty="0"/>
            <a:t>IKTS Fraunhoffer</a:t>
          </a:r>
        </a:p>
      </dgm:t>
    </dgm:pt>
    <dgm:pt modelId="{82E9BEA2-764F-4167-8F40-F060C5A236D6}" type="parTrans" cxnId="{86781172-89E8-4527-8373-127D26DF583D}">
      <dgm:prSet/>
      <dgm:spPr/>
      <dgm:t>
        <a:bodyPr/>
        <a:lstStyle/>
        <a:p>
          <a:endParaRPr lang="en-GB"/>
        </a:p>
      </dgm:t>
    </dgm:pt>
    <dgm:pt modelId="{EC188A44-670A-4417-BFA8-510257A85B5F}" type="sibTrans" cxnId="{86781172-89E8-4527-8373-127D26DF583D}">
      <dgm:prSet/>
      <dgm:spPr/>
      <dgm:t>
        <a:bodyPr/>
        <a:lstStyle/>
        <a:p>
          <a:endParaRPr lang="en-GB"/>
        </a:p>
      </dgm:t>
    </dgm:pt>
    <dgm:pt modelId="{4D889A35-635E-4FDB-BBD3-933FA517058C}">
      <dgm:prSet phldrT="[Text]"/>
      <dgm:spPr/>
      <dgm:t>
        <a:bodyPr/>
        <a:lstStyle/>
        <a:p>
          <a:r>
            <a:rPr lang="en-GB" dirty="0"/>
            <a:t>Best experience so far with the LTCC process</a:t>
          </a:r>
        </a:p>
      </dgm:t>
    </dgm:pt>
    <dgm:pt modelId="{D654DE1C-720A-431D-99D9-7C34642F7C10}" type="parTrans" cxnId="{7682AC8F-4A3B-4F72-85D5-9C771A213AAC}">
      <dgm:prSet/>
      <dgm:spPr/>
      <dgm:t>
        <a:bodyPr/>
        <a:lstStyle/>
        <a:p>
          <a:endParaRPr lang="en-GB"/>
        </a:p>
      </dgm:t>
    </dgm:pt>
    <dgm:pt modelId="{16C87A75-834A-4562-9223-060DE9E9B659}" type="sibTrans" cxnId="{7682AC8F-4A3B-4F72-85D5-9C771A213AAC}">
      <dgm:prSet/>
      <dgm:spPr/>
      <dgm:t>
        <a:bodyPr/>
        <a:lstStyle/>
        <a:p>
          <a:endParaRPr lang="en-GB"/>
        </a:p>
      </dgm:t>
    </dgm:pt>
    <dgm:pt modelId="{98F953E2-137C-442F-A3CB-43400F798885}">
      <dgm:prSet phldrT="[Text]"/>
      <dgm:spPr/>
      <dgm:t>
        <a:bodyPr/>
        <a:lstStyle/>
        <a:p>
          <a:r>
            <a:rPr lang="en-GB" dirty="0"/>
            <a:t>Proof-of-concept microchannels achieved but further design optimizations are needed (increase high pressure tolerance, reduce variation of pressure, …)</a:t>
          </a:r>
        </a:p>
      </dgm:t>
    </dgm:pt>
    <dgm:pt modelId="{8EDCFABA-6CE3-4B8D-B5E7-C142938FCA9C}" type="parTrans" cxnId="{B7E0B0AC-5B0A-41D0-8513-0F8A8C67B586}">
      <dgm:prSet/>
      <dgm:spPr/>
      <dgm:t>
        <a:bodyPr/>
        <a:lstStyle/>
        <a:p>
          <a:endParaRPr lang="en-GB"/>
        </a:p>
      </dgm:t>
    </dgm:pt>
    <dgm:pt modelId="{3D2A9E6D-2A26-4BED-8B19-3E94F3D199DF}" type="sibTrans" cxnId="{B7E0B0AC-5B0A-41D0-8513-0F8A8C67B586}">
      <dgm:prSet/>
      <dgm:spPr/>
      <dgm:t>
        <a:bodyPr/>
        <a:lstStyle/>
        <a:p>
          <a:endParaRPr lang="en-GB"/>
        </a:p>
      </dgm:t>
    </dgm:pt>
    <dgm:pt modelId="{B832914D-669C-4285-AE3A-09E3A6630E47}">
      <dgm:prSet phldrT="[Text]"/>
      <dgm:spPr/>
      <dgm:t>
        <a:bodyPr/>
        <a:lstStyle/>
        <a:p>
          <a:r>
            <a:rPr lang="en-GB" dirty="0"/>
            <a:t>Co-funding to accelerate all activities related to ceramics</a:t>
          </a:r>
        </a:p>
      </dgm:t>
    </dgm:pt>
    <dgm:pt modelId="{60CF71A4-3C21-4119-9754-D978FF6EFDC4}" type="parTrans" cxnId="{8556A5F4-D219-4B0A-9A5E-AE49467E0316}">
      <dgm:prSet/>
      <dgm:spPr/>
      <dgm:t>
        <a:bodyPr/>
        <a:lstStyle/>
        <a:p>
          <a:endParaRPr lang="en-GB"/>
        </a:p>
      </dgm:t>
    </dgm:pt>
    <dgm:pt modelId="{706A31C0-FD4F-4328-9DA1-24D6E12B651A}" type="sibTrans" cxnId="{8556A5F4-D219-4B0A-9A5E-AE49467E0316}">
      <dgm:prSet/>
      <dgm:spPr/>
      <dgm:t>
        <a:bodyPr/>
        <a:lstStyle/>
        <a:p>
          <a:endParaRPr lang="en-GB"/>
        </a:p>
      </dgm:t>
    </dgm:pt>
    <dgm:pt modelId="{B56D71E1-5A94-4C45-A08E-8B815E6FD8DF}">
      <dgm:prSet phldrT="[Text]"/>
      <dgm:spPr/>
      <dgm:t>
        <a:bodyPr/>
        <a:lstStyle/>
        <a:p>
          <a:r>
            <a:rPr lang="en-GB" dirty="0"/>
            <a:t>Next steps: first electronics tests with simple lines for high speed</a:t>
          </a:r>
        </a:p>
      </dgm:t>
    </dgm:pt>
    <dgm:pt modelId="{56EB6264-C615-4587-B0FD-F218240F19EA}" type="parTrans" cxnId="{D9CB3954-094C-4C9E-BD52-74140AA68A21}">
      <dgm:prSet/>
      <dgm:spPr/>
      <dgm:t>
        <a:bodyPr/>
        <a:lstStyle/>
        <a:p>
          <a:endParaRPr lang="en-GB"/>
        </a:p>
      </dgm:t>
    </dgm:pt>
    <dgm:pt modelId="{3099C6C4-6405-4ED9-8570-A30FA2162A82}" type="sibTrans" cxnId="{D9CB3954-094C-4C9E-BD52-74140AA68A21}">
      <dgm:prSet/>
      <dgm:spPr/>
      <dgm:t>
        <a:bodyPr/>
        <a:lstStyle/>
        <a:p>
          <a:endParaRPr lang="en-GB"/>
        </a:p>
      </dgm:t>
    </dgm:pt>
    <dgm:pt modelId="{F0CC0135-0C52-4DA5-A60C-C76A5FFC6949}" type="pres">
      <dgm:prSet presAssocID="{D227E515-3B72-4A94-A1B3-0FAE7AD53BA4}" presName="linear" presStyleCnt="0">
        <dgm:presLayoutVars>
          <dgm:animLvl val="lvl"/>
          <dgm:resizeHandles val="exact"/>
        </dgm:presLayoutVars>
      </dgm:prSet>
      <dgm:spPr/>
    </dgm:pt>
    <dgm:pt modelId="{57D20B52-ABD0-46F7-B64C-F90D7CDE9B92}" type="pres">
      <dgm:prSet presAssocID="{0F355776-7323-42D3-AB63-3E7D9819FE6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373B3BF-83E5-4847-9C8E-1A03D661F548}" type="pres">
      <dgm:prSet presAssocID="{0F355776-7323-42D3-AB63-3E7D9819FE6B}" presName="childText" presStyleLbl="revTx" presStyleIdx="0" presStyleCnt="3">
        <dgm:presLayoutVars>
          <dgm:bulletEnabled val="1"/>
        </dgm:presLayoutVars>
      </dgm:prSet>
      <dgm:spPr/>
    </dgm:pt>
    <dgm:pt modelId="{86A25A68-F70D-40EB-83CB-2BF48AB300EF}" type="pres">
      <dgm:prSet presAssocID="{9BD3D7E9-B7BF-4618-9685-CD6C716B718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7380A12-31D9-4902-92D7-F2E93B52450F}" type="pres">
      <dgm:prSet presAssocID="{9BD3D7E9-B7BF-4618-9685-CD6C716B718D}" presName="childText" presStyleLbl="revTx" presStyleIdx="1" presStyleCnt="3">
        <dgm:presLayoutVars>
          <dgm:bulletEnabled val="1"/>
        </dgm:presLayoutVars>
      </dgm:prSet>
      <dgm:spPr/>
    </dgm:pt>
    <dgm:pt modelId="{B45FD1D9-FB5F-4916-9C81-AB579A6E0E8D}" type="pres">
      <dgm:prSet presAssocID="{A2229706-F79D-478E-A94D-85FFB9CD8B39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57895723-DB2C-41A9-A105-363325D964A9}" type="pres">
      <dgm:prSet presAssocID="{A2229706-F79D-478E-A94D-85FFB9CD8B39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0114DF07-9D1F-401F-BA3E-A89E1AEBEFA0}" type="presOf" srcId="{E2074288-599F-4012-83E3-8D5EDD9B119F}" destId="{57895723-DB2C-41A9-A105-363325D964A9}" srcOrd="0" destOrd="1" presId="urn:microsoft.com/office/officeart/2005/8/layout/vList2"/>
    <dgm:cxn modelId="{1B4FA515-2421-495B-A830-A77B357DE17C}" type="presOf" srcId="{B832914D-669C-4285-AE3A-09E3A6630E47}" destId="{57895723-DB2C-41A9-A105-363325D964A9}" srcOrd="0" destOrd="0" presId="urn:microsoft.com/office/officeart/2005/8/layout/vList2"/>
    <dgm:cxn modelId="{DA6A951D-3E86-47DD-98FE-7856368CA45C}" srcId="{9BD3D7E9-B7BF-4618-9685-CD6C716B718D}" destId="{983A0EB9-DFB8-4E5E-B66F-CB35FF4F9FCB}" srcOrd="4" destOrd="0" parTransId="{B25BC02D-9FA4-473F-8B60-924D8B790793}" sibTransId="{C7DA6950-F939-4EE0-996F-76B1A5C3BBFA}"/>
    <dgm:cxn modelId="{D74F832A-C6C0-4568-B687-6D60996BF2CC}" type="presOf" srcId="{AE5967EE-498A-44A7-8F82-2EB8C6539707}" destId="{C7380A12-31D9-4902-92D7-F2E93B52450F}" srcOrd="0" destOrd="0" presId="urn:microsoft.com/office/officeart/2005/8/layout/vList2"/>
    <dgm:cxn modelId="{F5B87C37-811A-4977-A84B-7F9F5324C08F}" type="presOf" srcId="{78E7FBFA-8DF7-4154-A9FD-BACA7F786D7F}" destId="{57895723-DB2C-41A9-A105-363325D964A9}" srcOrd="0" destOrd="2" presId="urn:microsoft.com/office/officeart/2005/8/layout/vList2"/>
    <dgm:cxn modelId="{687CBC37-9485-4AEB-9BD2-B35975840034}" srcId="{9BD3D7E9-B7BF-4618-9685-CD6C716B718D}" destId="{1A63621A-93C3-4274-A05D-9CF90A63928D}" srcOrd="2" destOrd="0" parTransId="{A3EFBC8B-D47A-4E96-A5B1-1F931C1CB4A2}" sibTransId="{CD68515C-2B71-4AAE-95B6-39B07D70F9B5}"/>
    <dgm:cxn modelId="{6BDB055C-F4B8-4D4D-964E-EEFD2673E24C}" type="presOf" srcId="{0F355776-7323-42D3-AB63-3E7D9819FE6B}" destId="{57D20B52-ABD0-46F7-B64C-F90D7CDE9B92}" srcOrd="0" destOrd="0" presId="urn:microsoft.com/office/officeart/2005/8/layout/vList2"/>
    <dgm:cxn modelId="{841E0A61-4B4D-4893-9969-D652F08C47F8}" type="presOf" srcId="{9BD3D7E9-B7BF-4618-9685-CD6C716B718D}" destId="{86A25A68-F70D-40EB-83CB-2BF48AB300EF}" srcOrd="0" destOrd="0" presId="urn:microsoft.com/office/officeart/2005/8/layout/vList2"/>
    <dgm:cxn modelId="{94CFEC67-4214-4159-9573-8CEB44E5D5DC}" type="presOf" srcId="{983A0EB9-DFB8-4E5E-B66F-CB35FF4F9FCB}" destId="{C7380A12-31D9-4902-92D7-F2E93B52450F}" srcOrd="0" destOrd="4" presId="urn:microsoft.com/office/officeart/2005/8/layout/vList2"/>
    <dgm:cxn modelId="{533F8868-F344-4729-AFB9-177479B49690}" type="presOf" srcId="{1BA0EC42-9757-48CD-B144-394DBFABC4F2}" destId="{C7380A12-31D9-4902-92D7-F2E93B52450F}" srcOrd="0" destOrd="1" presId="urn:microsoft.com/office/officeart/2005/8/layout/vList2"/>
    <dgm:cxn modelId="{86781172-89E8-4527-8373-127D26DF583D}" srcId="{D227E515-3B72-4A94-A1B3-0FAE7AD53BA4}" destId="{0F355776-7323-42D3-AB63-3E7D9819FE6B}" srcOrd="0" destOrd="0" parTransId="{82E9BEA2-764F-4167-8F40-F060C5A236D6}" sibTransId="{EC188A44-670A-4417-BFA8-510257A85B5F}"/>
    <dgm:cxn modelId="{2E083153-AAB2-46DD-82E2-779F17AD0EA9}" srcId="{E2074288-599F-4012-83E3-8D5EDD9B119F}" destId="{78E7FBFA-8DF7-4154-A9FD-BACA7F786D7F}" srcOrd="0" destOrd="0" parTransId="{663BB46D-049A-41AB-9DE3-BCE32F336CC0}" sibTransId="{E2F37833-F5A2-4F8A-96AD-91040D103401}"/>
    <dgm:cxn modelId="{D9CB3954-094C-4C9E-BD52-74140AA68A21}" srcId="{0F355776-7323-42D3-AB63-3E7D9819FE6B}" destId="{B56D71E1-5A94-4C45-A08E-8B815E6FD8DF}" srcOrd="2" destOrd="0" parTransId="{56EB6264-C615-4587-B0FD-F218240F19EA}" sibTransId="{3099C6C4-6405-4ED9-8570-A30FA2162A82}"/>
    <dgm:cxn modelId="{B378F874-D89F-4B89-9B6F-00EC701D3B78}" srcId="{D227E515-3B72-4A94-A1B3-0FAE7AD53BA4}" destId="{A2229706-F79D-478E-A94D-85FFB9CD8B39}" srcOrd="2" destOrd="0" parTransId="{426FCA18-CEB0-4010-AA26-A3629C681B91}" sibTransId="{0D921D68-7B94-4F78-B994-FBD80D00927D}"/>
    <dgm:cxn modelId="{AA19EA75-8BD1-49F6-B338-A36BD8CAFC74}" type="presOf" srcId="{98F953E2-137C-442F-A3CB-43400F798885}" destId="{B373B3BF-83E5-4847-9C8E-1A03D661F548}" srcOrd="0" destOrd="1" presId="urn:microsoft.com/office/officeart/2005/8/layout/vList2"/>
    <dgm:cxn modelId="{9820E184-C6E8-4160-8B21-D28AA05EA899}" type="presOf" srcId="{FB58181C-5AF4-44AB-B795-CFF7469D2F86}" destId="{C7380A12-31D9-4902-92D7-F2E93B52450F}" srcOrd="0" destOrd="3" presId="urn:microsoft.com/office/officeart/2005/8/layout/vList2"/>
    <dgm:cxn modelId="{8686738C-7229-454F-B9D3-F9CCAAA21C99}" type="presOf" srcId="{4D889A35-635E-4FDB-BBD3-933FA517058C}" destId="{B373B3BF-83E5-4847-9C8E-1A03D661F548}" srcOrd="0" destOrd="0" presId="urn:microsoft.com/office/officeart/2005/8/layout/vList2"/>
    <dgm:cxn modelId="{7682AC8F-4A3B-4F72-85D5-9C771A213AAC}" srcId="{0F355776-7323-42D3-AB63-3E7D9819FE6B}" destId="{4D889A35-635E-4FDB-BBD3-933FA517058C}" srcOrd="0" destOrd="0" parTransId="{D654DE1C-720A-431D-99D9-7C34642F7C10}" sibTransId="{16C87A75-834A-4562-9223-060DE9E9B659}"/>
    <dgm:cxn modelId="{F1FAFDA2-94E2-409D-B362-A470BB405526}" srcId="{9BD3D7E9-B7BF-4618-9685-CD6C716B718D}" destId="{AE5967EE-498A-44A7-8F82-2EB8C6539707}" srcOrd="0" destOrd="0" parTransId="{7A3C4025-0A1E-4053-B83F-448D0A50E774}" sibTransId="{8B2A7F58-134A-4FDA-9ECD-41B988499DA8}"/>
    <dgm:cxn modelId="{B7E0B0AC-5B0A-41D0-8513-0F8A8C67B586}" srcId="{0F355776-7323-42D3-AB63-3E7D9819FE6B}" destId="{98F953E2-137C-442F-A3CB-43400F798885}" srcOrd="1" destOrd="0" parTransId="{8EDCFABA-6CE3-4B8D-B5E7-C142938FCA9C}" sibTransId="{3D2A9E6D-2A26-4BED-8B19-3E94F3D199DF}"/>
    <dgm:cxn modelId="{3A4753B6-5DF9-40E7-B230-AD85E19926A7}" srcId="{9BD3D7E9-B7BF-4618-9685-CD6C716B718D}" destId="{1BA0EC42-9757-48CD-B144-394DBFABC4F2}" srcOrd="1" destOrd="0" parTransId="{722D940D-B485-45B9-A0F5-2DCF91789B72}" sibTransId="{5328C1A9-1B3F-4660-AEE5-2252B70D10A1}"/>
    <dgm:cxn modelId="{0CB446C9-B911-4F0F-A0E7-11BA26657ABD}" srcId="{9BD3D7E9-B7BF-4618-9685-CD6C716B718D}" destId="{FB58181C-5AF4-44AB-B795-CFF7469D2F86}" srcOrd="3" destOrd="0" parTransId="{109FA747-607E-487C-A80D-C46F40B73310}" sibTransId="{965A9CC3-0372-4687-B62C-F91B34344924}"/>
    <dgm:cxn modelId="{1AE742CC-3B9F-4D6C-8245-F0F510CD3D12}" type="presOf" srcId="{1A63621A-93C3-4274-A05D-9CF90A63928D}" destId="{C7380A12-31D9-4902-92D7-F2E93B52450F}" srcOrd="0" destOrd="2" presId="urn:microsoft.com/office/officeart/2005/8/layout/vList2"/>
    <dgm:cxn modelId="{C2192BD1-09CE-4796-944C-0DA4B4F2C344}" srcId="{D227E515-3B72-4A94-A1B3-0FAE7AD53BA4}" destId="{9BD3D7E9-B7BF-4618-9685-CD6C716B718D}" srcOrd="1" destOrd="0" parTransId="{652E80E6-B249-4BC4-8D3E-624F6830611A}" sibTransId="{E7D36795-EDC6-4E01-9028-13165671E33F}"/>
    <dgm:cxn modelId="{A2E859D4-6F56-4EE6-84CB-CFC665B0C16A}" type="presOf" srcId="{D227E515-3B72-4A94-A1B3-0FAE7AD53BA4}" destId="{F0CC0135-0C52-4DA5-A60C-C76A5FFC6949}" srcOrd="0" destOrd="0" presId="urn:microsoft.com/office/officeart/2005/8/layout/vList2"/>
    <dgm:cxn modelId="{5B6AFAE0-E08A-4EA8-AA4F-A022BCEE50E7}" type="presOf" srcId="{A2229706-F79D-478E-A94D-85FFB9CD8B39}" destId="{B45FD1D9-FB5F-4916-9C81-AB579A6E0E8D}" srcOrd="0" destOrd="0" presId="urn:microsoft.com/office/officeart/2005/8/layout/vList2"/>
    <dgm:cxn modelId="{5C6D5DEA-1D43-4A7C-B56C-2407284AEF7F}" srcId="{A2229706-F79D-478E-A94D-85FFB9CD8B39}" destId="{E2074288-599F-4012-83E3-8D5EDD9B119F}" srcOrd="1" destOrd="0" parTransId="{B2DB91A5-BA4D-4E32-A1FC-02AAA6623ED6}" sibTransId="{C58AA748-065D-4F8B-8A63-67883E07D326}"/>
    <dgm:cxn modelId="{4ACE31EE-5EA2-48C2-ADD3-0DF7591C6E65}" type="presOf" srcId="{B56D71E1-5A94-4C45-A08E-8B815E6FD8DF}" destId="{B373B3BF-83E5-4847-9C8E-1A03D661F548}" srcOrd="0" destOrd="2" presId="urn:microsoft.com/office/officeart/2005/8/layout/vList2"/>
    <dgm:cxn modelId="{8556A5F4-D219-4B0A-9A5E-AE49467E0316}" srcId="{A2229706-F79D-478E-A94D-85FFB9CD8B39}" destId="{B832914D-669C-4285-AE3A-09E3A6630E47}" srcOrd="0" destOrd="0" parTransId="{60CF71A4-3C21-4119-9754-D978FF6EFDC4}" sibTransId="{706A31C0-FD4F-4328-9DA1-24D6E12B651A}"/>
    <dgm:cxn modelId="{B5DC7F9B-EDC4-4815-8330-1F8DC295C901}" type="presParOf" srcId="{F0CC0135-0C52-4DA5-A60C-C76A5FFC6949}" destId="{57D20B52-ABD0-46F7-B64C-F90D7CDE9B92}" srcOrd="0" destOrd="0" presId="urn:microsoft.com/office/officeart/2005/8/layout/vList2"/>
    <dgm:cxn modelId="{B543EC95-1818-4338-ADE8-295D2166EF7C}" type="presParOf" srcId="{F0CC0135-0C52-4DA5-A60C-C76A5FFC6949}" destId="{B373B3BF-83E5-4847-9C8E-1A03D661F548}" srcOrd="1" destOrd="0" presId="urn:microsoft.com/office/officeart/2005/8/layout/vList2"/>
    <dgm:cxn modelId="{13904EE0-CFA6-4D51-B929-6F2CE5A1EC70}" type="presParOf" srcId="{F0CC0135-0C52-4DA5-A60C-C76A5FFC6949}" destId="{86A25A68-F70D-40EB-83CB-2BF48AB300EF}" srcOrd="2" destOrd="0" presId="urn:microsoft.com/office/officeart/2005/8/layout/vList2"/>
    <dgm:cxn modelId="{3B5719AD-5DAF-4BB6-8556-BEE2158E73B0}" type="presParOf" srcId="{F0CC0135-0C52-4DA5-A60C-C76A5FFC6949}" destId="{C7380A12-31D9-4902-92D7-F2E93B52450F}" srcOrd="3" destOrd="0" presId="urn:microsoft.com/office/officeart/2005/8/layout/vList2"/>
    <dgm:cxn modelId="{11CAB284-CEEE-4C89-AFA8-7CD2C623EEA8}" type="presParOf" srcId="{F0CC0135-0C52-4DA5-A60C-C76A5FFC6949}" destId="{B45FD1D9-FB5F-4916-9C81-AB579A6E0E8D}" srcOrd="4" destOrd="0" presId="urn:microsoft.com/office/officeart/2005/8/layout/vList2"/>
    <dgm:cxn modelId="{7C5543F6-BF15-4F82-800A-0038EFE3D14D}" type="presParOf" srcId="{F0CC0135-0C52-4DA5-A60C-C76A5FFC6949}" destId="{57895723-DB2C-41A9-A105-363325D964A9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405795"/>
          <a:ext cx="4885763" cy="5783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9189" tIns="374904" rIns="379189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800" kern="1200" dirty="0"/>
            <a:t>Development in collaboration with CERN</a:t>
          </a:r>
          <a:endParaRPr lang="en-US" sz="1800" b="0" i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0" i="0" kern="1200" dirty="0"/>
            <a:t>Manufacturing at IKTS Fraunhofer (Germany) and Micro-Epsilon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Different base materials: </a:t>
          </a:r>
          <a:r>
            <a:rPr lang="en-GB" sz="1800" b="1" kern="1200" dirty="0"/>
            <a:t>Al2O3/Glass (LTCC)</a:t>
          </a:r>
          <a:r>
            <a:rPr lang="en-GB" sz="1800" kern="1200" dirty="0"/>
            <a:t>, YSZ, </a:t>
          </a: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GB" sz="1800" kern="1200" dirty="0" smtClean="0">
                  <a:latin typeface="Cambria Math" panose="02040503050406030204" pitchFamily="18" charset="0"/>
                </a:rPr>
                <m:t>A</m:t>
              </m:r>
              <m:sSub>
                <m:sSubPr>
                  <m:ctrlPr>
                    <a:rPr lang="en-GB" sz="180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GB" sz="1800" kern="1200" dirty="0" smtClean="0">
                      <a:latin typeface="Cambria Math" panose="02040503050406030204" pitchFamily="18" charset="0"/>
                    </a:rPr>
                    <m:t>l</m:t>
                  </m:r>
                </m:e>
                <m:sub>
                  <m:r>
                    <a:rPr lang="en-GB" sz="1800" kern="1200" dirty="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  <m:sSub>
                <m:sSubPr>
                  <m:ctrlPr>
                    <a:rPr lang="en-GB" sz="180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GB" sz="1800" kern="1200" dirty="0" smtClean="0">
                      <a:latin typeface="Cambria Math" panose="02040503050406030204" pitchFamily="18" charset="0"/>
                    </a:rPr>
                    <m:t>O</m:t>
                  </m:r>
                </m:e>
                <m:sub>
                  <m:r>
                    <a:rPr lang="en-GB" sz="1800" kern="1200" dirty="0" smtClean="0">
                      <a:latin typeface="Cambria Math" panose="02040503050406030204" pitchFamily="18" charset="0"/>
                    </a:rPr>
                    <m:t>3</m:t>
                  </m:r>
                </m:sub>
              </m:sSub>
            </m:oMath>
          </a14:m>
          <a:r>
            <a:rPr lang="en-US" sz="1800" b="1" i="0" kern="1200" dirty="0"/>
            <a:t> </a:t>
          </a:r>
          <a:r>
            <a:rPr lang="en-US" sz="1800" b="0" i="0" kern="1200" dirty="0"/>
            <a:t>and further options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Manufacturing based on several layers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Cooling structure is empty by construction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1" u="sng" kern="1200" dirty="0"/>
            <a:t>Why? </a:t>
          </a:r>
          <a:endParaRPr lang="en-US" sz="1800" b="0" i="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Robustness and reliability</a:t>
          </a:r>
          <a:endParaRPr lang="en-US" sz="1800" b="1" i="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Possible to embed conductive layers in between ceramics layers and metalize the surface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Potential to </a:t>
          </a:r>
          <a:r>
            <a:rPr lang="en-GB" sz="1800" b="1" kern="1200" dirty="0"/>
            <a:t>integrate</a:t>
          </a:r>
          <a:r>
            <a:rPr lang="en-GB" sz="1800" kern="1200" dirty="0"/>
            <a:t> </a:t>
          </a:r>
          <a:r>
            <a:rPr lang="en-GB" sz="1800" b="1" kern="1200" dirty="0"/>
            <a:t>electronics</a:t>
          </a:r>
          <a:r>
            <a:rPr lang="en-GB" sz="1800" kern="1200" dirty="0"/>
            <a:t> or high conductivity elements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0" i="0" kern="1200" dirty="0"/>
            <a:t>Mechanically robust and compatible with high ultra </a:t>
          </a:r>
          <a:r>
            <a:rPr lang="en-US" sz="1800" b="1" i="0" kern="1200" dirty="0"/>
            <a:t>vacuum</a:t>
          </a:r>
        </a:p>
      </dsp:txBody>
      <dsp:txXfrm>
        <a:off x="0" y="405795"/>
        <a:ext cx="4885763" cy="5783400"/>
      </dsp:txXfrm>
    </dsp:sp>
    <dsp:sp modelId="{5F2E1E99-2920-40CB-B94D-1EC36410D045}">
      <dsp:nvSpPr>
        <dsp:cNvPr id="0" name=""/>
        <dsp:cNvSpPr/>
      </dsp:nvSpPr>
      <dsp:spPr>
        <a:xfrm>
          <a:off x="244288" y="140115"/>
          <a:ext cx="3420034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269" tIns="0" rIns="129269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Ceramics LTCC</a:t>
          </a:r>
        </a:p>
      </dsp:txBody>
      <dsp:txXfrm>
        <a:off x="270227" y="166054"/>
        <a:ext cx="3368156" cy="4794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393375"/>
          <a:ext cx="5429035" cy="589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353" tIns="499872" rIns="421353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Experience with fluidic applications</a:t>
          </a:r>
          <a:endParaRPr lang="en-US" sz="2400" b="0" i="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First prototype based on the early VELO Upgrade I CERN design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Initial channel with </a:t>
          </a:r>
          <a14:m xmlns:a14="http://schemas.microsoft.com/office/drawing/2010/main">
            <m:oMath xmlns:m="http://schemas.openxmlformats.org/officeDocument/2006/math">
              <m:r>
                <a:rPr lang="en-GB" sz="2400" i="1" kern="1200" dirty="0" smtClean="0">
                  <a:latin typeface="Cambria Math" panose="02040503050406030204" pitchFamily="18" charset="0"/>
                </a:rPr>
                <m:t>70</m:t>
              </m:r>
              <m:r>
                <m:rPr>
                  <m:sty m:val="p"/>
                </m:rPr>
                <a:rPr lang="en-GB" sz="2400" kern="1200" dirty="0" smtClean="0">
                  <a:latin typeface="Cambria Math" panose="02040503050406030204" pitchFamily="18" charset="0"/>
                </a:rPr>
                <m:t>μm</m:t>
              </m:r>
            </m:oMath>
          </a14:m>
          <a:r>
            <a:rPr lang="en-GB" sz="2400" kern="1200" dirty="0"/>
            <a:t> width (restrictions)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Channels height </a:t>
          </a:r>
          <a14:m xmlns:a14="http://schemas.microsoft.com/office/drawing/2010/main">
            <m:oMath xmlns:m="http://schemas.openxmlformats.org/officeDocument/2006/math">
              <m:r>
                <a:rPr lang="en-GB" sz="2400" b="0" i="0" kern="1200" dirty="0" smtClean="0">
                  <a:latin typeface="Cambria Math" panose="02040503050406030204" pitchFamily="18" charset="0"/>
                </a:rPr>
                <m:t>100</m:t>
              </m:r>
              <m:r>
                <a:rPr lang="en-GB" sz="2400" b="0" i="1" kern="1200" dirty="0" smtClean="0">
                  <a:latin typeface="Cambria Math" panose="02040503050406030204" pitchFamily="18" charset="0"/>
                </a:rPr>
                <m:t>𝜇</m:t>
              </m:r>
              <m:r>
                <a:rPr lang="en-GB" sz="2400" b="0" i="1" kern="1200" dirty="0">
                  <a:latin typeface="Cambria Math" panose="02040503050406030204" pitchFamily="18" charset="0"/>
                </a:rPr>
                <m:t>𝑚</m:t>
              </m:r>
            </m:oMath>
          </a14:m>
          <a:endParaRPr lang="en-GB" sz="2400" b="0" kern="1200" dirty="0"/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Overall dimensions: </a:t>
          </a:r>
          <a14:m xmlns:a14="http://schemas.microsoft.com/office/drawing/2010/main">
            <m:oMath xmlns:m="http://schemas.openxmlformats.org/officeDocument/2006/math">
              <m:r>
                <a:rPr lang="en-GB" sz="2400" b="0" i="0" kern="1200" dirty="0" smtClean="0">
                  <a:latin typeface="Cambria Math" panose="02040503050406030204" pitchFamily="18" charset="0"/>
                </a:rPr>
                <m:t>40</m:t>
              </m:r>
              <m:r>
                <a:rPr lang="en-GB" sz="2400" b="0" i="1" kern="1200" dirty="0" smtClean="0">
                  <a:latin typeface="Cambria Math" panose="02040503050406030204" pitchFamily="18" charset="0"/>
                </a:rPr>
                <m:t>×60</m:t>
              </m:r>
              <m:r>
                <m:rPr>
                  <m:sty m:val="p"/>
                </m:rPr>
                <a:rPr lang="en-GB" sz="2400" kern="1200" dirty="0" smtClean="0">
                  <a:latin typeface="Cambria Math" panose="02040503050406030204" pitchFamily="18" charset="0"/>
                </a:rPr>
                <m:t>m</m:t>
              </m:r>
              <m:sSup>
                <m:sSupPr>
                  <m:ctrlPr>
                    <a:rPr lang="en-GB" sz="2400" i="1" kern="1200" dirty="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m:rPr>
                      <m:sty m:val="p"/>
                    </m:rPr>
                    <a:rPr lang="en-GB" sz="2400" kern="1200" dirty="0" smtClean="0">
                      <a:latin typeface="Cambria Math" panose="02040503050406030204" pitchFamily="18" charset="0"/>
                    </a:rPr>
                    <m:t>m</m:t>
                  </m:r>
                </m:e>
                <m:sup>
                  <m:r>
                    <a:rPr lang="en-GB" sz="2400" kern="1200" dirty="0" smtClean="0">
                      <a:latin typeface="Cambria Math" panose="02040503050406030204" pitchFamily="18" charset="0"/>
                    </a:rPr>
                    <m:t>2</m:t>
                  </m:r>
                </m:sup>
              </m:sSup>
            </m:oMath>
          </a14:m>
          <a:endParaRPr lang="en-GB" sz="2400" kern="1200" dirty="0"/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Based on LTCC</a:t>
          </a:r>
        </a:p>
        <a:p>
          <a:pPr marL="685800" lvl="3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GB" sz="2400" kern="1200" dirty="0" smtClean="0">
                  <a:latin typeface="Cambria Math" panose="02040503050406030204" pitchFamily="18" charset="0"/>
                </a:rPr>
                <m:t>A</m:t>
              </m:r>
              <m:sSub>
                <m:sSubPr>
                  <m:ctrlPr>
                    <a:rPr lang="en-GB" sz="240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GB" sz="2400" kern="1200" dirty="0" smtClean="0">
                      <a:latin typeface="Cambria Math" panose="02040503050406030204" pitchFamily="18" charset="0"/>
                    </a:rPr>
                    <m:t>l</m:t>
                  </m:r>
                </m:e>
                <m:sub>
                  <m:r>
                    <a:rPr lang="en-GB" sz="2400" kern="1200" dirty="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  <m:sSub>
                <m:sSubPr>
                  <m:ctrlPr>
                    <a:rPr lang="en-GB" sz="240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GB" sz="2400" kern="1200" dirty="0" smtClean="0">
                      <a:latin typeface="Cambria Math" panose="02040503050406030204" pitchFamily="18" charset="0"/>
                    </a:rPr>
                    <m:t>O</m:t>
                  </m:r>
                </m:e>
                <m:sub>
                  <m:r>
                    <a:rPr lang="en-GB" sz="2400" kern="1200" dirty="0" smtClean="0">
                      <a:latin typeface="Cambria Math" panose="02040503050406030204" pitchFamily="18" charset="0"/>
                    </a:rPr>
                    <m:t>3</m:t>
                  </m:r>
                </m:sub>
              </m:sSub>
              <m:r>
                <a:rPr lang="en-US" sz="2400" b="0" i="0" kern="1200" dirty="0" smtClean="0">
                  <a:latin typeface="Cambria Math" panose="02040503050406030204" pitchFamily="18" charset="0"/>
                </a:rPr>
                <m:t>/</m:t>
              </m:r>
              <m:r>
                <m:rPr>
                  <m:sty m:val="p"/>
                </m:rPr>
                <a:rPr lang="en-US" sz="2400" b="0" i="0" kern="1200" dirty="0" smtClean="0">
                  <a:latin typeface="Cambria Math" panose="02040503050406030204" pitchFamily="18" charset="0"/>
                </a:rPr>
                <m:t>Glass</m:t>
              </m:r>
            </m:oMath>
          </a14:m>
          <a:r>
            <a:rPr lang="en-GB" sz="2400" kern="1200" dirty="0"/>
            <a:t> </a:t>
          </a:r>
          <a14:m xmlns:a14="http://schemas.microsoft.com/office/drawing/2010/main">
            <m:oMath xmlns:m="http://schemas.openxmlformats.org/officeDocument/2006/math">
              <m:r>
                <a:rPr lang="en-GB" sz="2400" i="1" kern="1200" dirty="0" smtClean="0">
                  <a:latin typeface="Cambria Math" panose="02040503050406030204" pitchFamily="18" charset="0"/>
                </a:rPr>
                <m:t>~1</m:t>
              </m:r>
              <m:r>
                <a:rPr lang="en-US" sz="2400" b="0" i="1" kern="1200" dirty="0" smtClean="0">
                  <a:latin typeface="Cambria Math" panose="02040503050406030204" pitchFamily="18" charset="0"/>
                </a:rPr>
                <m:t>:</m:t>
              </m:r>
              <m:r>
                <a:rPr lang="en-GB" sz="2400" i="1" kern="1200" dirty="0" smtClean="0">
                  <a:latin typeface="Cambria Math" panose="02040503050406030204" pitchFamily="18" charset="0"/>
                </a:rPr>
                <m:t>1</m:t>
              </m:r>
            </m:oMath>
          </a14:m>
          <a:r>
            <a:rPr lang="en-GB" sz="2400" kern="1200" dirty="0"/>
            <a:t> (20W/</a:t>
          </a:r>
          <a:r>
            <a:rPr lang="en-GB" sz="2400" kern="1200" dirty="0" err="1"/>
            <a:t>m.K</a:t>
          </a:r>
          <a:r>
            <a:rPr lang="en-GB" sz="2400" kern="1200" dirty="0"/>
            <a:t>)</a:t>
          </a:r>
        </a:p>
        <a:p>
          <a:pPr marL="685800" lvl="3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HTCC at a later stage (</a:t>
          </a: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US" sz="2400" i="0" kern="1200" dirty="0" smtClean="0">
                  <a:latin typeface="Cambria Math" panose="02040503050406030204" pitchFamily="18" charset="0"/>
                </a:rPr>
                <m:t>A</m:t>
              </m:r>
              <m:sSub>
                <m:sSubPr>
                  <m:ctrlPr>
                    <a:rPr lang="en-US" sz="2400" b="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US" sz="2400" i="0" kern="1200" dirty="0" smtClean="0">
                      <a:latin typeface="Cambria Math" panose="02040503050406030204" pitchFamily="18" charset="0"/>
                    </a:rPr>
                    <m:t>l</m:t>
                  </m:r>
                </m:e>
                <m:sub>
                  <m:r>
                    <a:rPr lang="en-US" sz="2400" i="0" kern="1200" dirty="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  <m:sSub>
                <m:sSubPr>
                  <m:ctrlPr>
                    <a:rPr lang="en-US" sz="2400" b="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US" sz="2400" i="0" kern="1200" dirty="0" smtClean="0">
                      <a:latin typeface="Cambria Math" panose="02040503050406030204" pitchFamily="18" charset="0"/>
                    </a:rPr>
                    <m:t>O</m:t>
                  </m:r>
                </m:e>
                <m:sub>
                  <m:r>
                    <a:rPr lang="en-US" sz="2400" i="0" kern="1200" dirty="0" smtClean="0">
                      <a:latin typeface="Cambria Math" panose="02040503050406030204" pitchFamily="18" charset="0"/>
                    </a:rPr>
                    <m:t>3</m:t>
                  </m:r>
                </m:sub>
              </m:sSub>
            </m:oMath>
          </a14:m>
          <a:r>
            <a:rPr lang="en-US" sz="2400" kern="1200" dirty="0"/>
            <a:t> </a:t>
          </a:r>
          <a14:m xmlns:a14="http://schemas.microsoft.com/office/drawing/2010/main">
            <m:oMath xmlns:m="http://schemas.openxmlformats.org/officeDocument/2006/math">
              <m:r>
                <a:rPr lang="en-US" sz="2400" i="1" kern="1200" dirty="0" smtClean="0">
                  <a:latin typeface="Cambria Math" panose="02040503050406030204" pitchFamily="18" charset="0"/>
                </a:rPr>
                <m:t>~96%</m:t>
              </m:r>
            </m:oMath>
          </a14:m>
          <a:r>
            <a:rPr lang="en-GB" sz="2400" kern="1200" dirty="0"/>
            <a:t>)?</a:t>
          </a:r>
        </a:p>
      </dsp:txBody>
      <dsp:txXfrm>
        <a:off x="0" y="393375"/>
        <a:ext cx="5429035" cy="5896800"/>
      </dsp:txXfrm>
    </dsp:sp>
    <dsp:sp modelId="{5F2E1E99-2920-40CB-B94D-1EC36410D045}">
      <dsp:nvSpPr>
        <dsp:cNvPr id="0" name=""/>
        <dsp:cNvSpPr/>
      </dsp:nvSpPr>
      <dsp:spPr>
        <a:xfrm>
          <a:off x="271451" y="39135"/>
          <a:ext cx="3800324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43" tIns="0" rIns="143643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Ceramics (IKTS)</a:t>
          </a:r>
        </a:p>
      </dsp:txBody>
      <dsp:txXfrm>
        <a:off x="306036" y="73720"/>
        <a:ext cx="3731154" cy="6393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726195"/>
          <a:ext cx="5429035" cy="521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353" tIns="479044" rIns="421353" bIns="163576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300" kern="1200" dirty="0"/>
            <a:t>Recap:</a:t>
          </a:r>
          <a:endParaRPr lang="en-US" sz="2300" b="0" i="0" kern="1200" dirty="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GB" sz="2300" kern="1200" dirty="0"/>
            <a:t>Manufactured first samples (IKTS)</a:t>
          </a:r>
        </a:p>
        <a:p>
          <a:pPr marL="685800" lvl="3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2300" kern="1200" dirty="0"/>
            <a:t>Miniaturized version (2x smaller in-plane)</a:t>
          </a:r>
          <a:endParaRPr lang="en-GB" sz="2300" kern="1200" dirty="0"/>
        </a:p>
        <a:p>
          <a:pPr marL="685800" lvl="3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2300" kern="1200" dirty="0"/>
            <a:t>Expected 35um and 100um width restrictions and main channels respectively!</a:t>
          </a:r>
          <a:endParaRPr lang="en-GB" sz="2300" kern="1200" dirty="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GB" sz="2300" kern="1200" dirty="0"/>
            <a:t>Nominal samples received</a:t>
          </a:r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300" b="0" i="0" kern="1200" dirty="0"/>
            <a:t>Validate initial prototypes to CO2 pressure level, leak tightness and cooling performance</a:t>
          </a:r>
          <a:endParaRPr lang="en-GB" sz="2300" kern="1200" dirty="0"/>
        </a:p>
      </dsp:txBody>
      <dsp:txXfrm>
        <a:off x="0" y="726195"/>
        <a:ext cx="5429035" cy="5216400"/>
      </dsp:txXfrm>
    </dsp:sp>
    <dsp:sp modelId="{5F2E1E99-2920-40CB-B94D-1EC36410D045}">
      <dsp:nvSpPr>
        <dsp:cNvPr id="0" name=""/>
        <dsp:cNvSpPr/>
      </dsp:nvSpPr>
      <dsp:spPr>
        <a:xfrm>
          <a:off x="271451" y="386715"/>
          <a:ext cx="3800324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43" tIns="0" rIns="143643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Ceramics: Goal and status</a:t>
          </a:r>
        </a:p>
      </dsp:txBody>
      <dsp:txXfrm>
        <a:off x="304595" y="419859"/>
        <a:ext cx="3734036" cy="6126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438782"/>
          <a:ext cx="6181599" cy="498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9761" tIns="458216" rIns="479761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0" i="0" kern="1200" dirty="0"/>
            <a:t>Most information collected from the AIDA meetings (</a:t>
          </a:r>
          <a:r>
            <a:rPr lang="en-US" sz="2200" b="0" i="0" kern="1200" dirty="0">
              <a:hlinkClick xmlns:r="http://schemas.openxmlformats.org/officeDocument/2006/relationships" r:id="rId1"/>
            </a:rPr>
            <a:t>2025</a:t>
          </a:r>
          <a:r>
            <a:rPr lang="en-US" sz="2200" b="0" i="0" kern="1200" dirty="0"/>
            <a:t>, </a:t>
          </a:r>
          <a:r>
            <a:rPr lang="en-US" sz="2200" b="0" i="0" kern="1200" dirty="0">
              <a:hlinkClick xmlns:r="http://schemas.openxmlformats.org/officeDocument/2006/relationships" r:id="rId2"/>
            </a:rPr>
            <a:t>2024</a:t>
          </a:r>
          <a:r>
            <a:rPr lang="en-US" sz="2200" b="0" i="0" kern="1200" dirty="0"/>
            <a:t> and </a:t>
          </a:r>
          <a:r>
            <a:rPr lang="en-US" sz="2200" b="0" i="0" kern="1200" dirty="0">
              <a:hlinkClick xmlns:r="http://schemas.openxmlformats.org/officeDocument/2006/relationships" r:id="rId3"/>
            </a:rPr>
            <a:t>2023</a:t>
          </a:r>
          <a:r>
            <a:rPr lang="en-US" sz="2200" b="0" i="0" kern="1200" dirty="0"/>
            <a:t>)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0" i="0" kern="1200" dirty="0"/>
            <a:t>Higher thermal conductivity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0" i="0" kern="1200" dirty="0"/>
            <a:t>212 W/</a:t>
          </a:r>
          <a:r>
            <a:rPr lang="en-US" sz="2200" b="0" i="0" kern="1200" dirty="0" err="1"/>
            <a:t>m.K</a:t>
          </a:r>
          <a:r>
            <a:rPr lang="en-US" sz="2200" b="0" i="0" kern="1200" dirty="0"/>
            <a:t> (10x higher than LTCC Al2O3/Glass, </a:t>
          </a:r>
          <a:r>
            <a:rPr lang="en-US" sz="2200" b="0" i="0" kern="1200" dirty="0">
              <a:hlinkClick xmlns:r="http://schemas.openxmlformats.org/officeDocument/2006/relationships" r:id="rId4"/>
            </a:rPr>
            <a:t>link</a:t>
          </a:r>
          <a:r>
            <a:rPr lang="en-US" sz="2200" b="0" i="0" kern="1200" dirty="0"/>
            <a:t>)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0" i="0" kern="1200" dirty="0"/>
            <a:t>Thermal expansion coefficient similar to silicon (4.5 ppm/K vs 2.6 ppm/K)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0" i="0" kern="1200" dirty="0"/>
            <a:t>Printing dimensions: 190 mm diameter by 300 mm (height)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0" i="0" kern="1200" dirty="0"/>
            <a:t>Manufacturing based LCM (LED + LCD mask)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0" i="0" kern="1200" dirty="0"/>
            <a:t>Faster than stereolithography (SLA)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0" i="0" kern="1200" dirty="0"/>
            <a:t>More cost effective</a:t>
          </a:r>
        </a:p>
      </dsp:txBody>
      <dsp:txXfrm>
        <a:off x="0" y="438782"/>
        <a:ext cx="6181599" cy="4989600"/>
      </dsp:txXfrm>
    </dsp:sp>
    <dsp:sp modelId="{5F2E1E99-2920-40CB-B94D-1EC36410D045}">
      <dsp:nvSpPr>
        <dsp:cNvPr id="0" name=""/>
        <dsp:cNvSpPr/>
      </dsp:nvSpPr>
      <dsp:spPr>
        <a:xfrm>
          <a:off x="309079" y="114062"/>
          <a:ext cx="4327119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55" tIns="0" rIns="163555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AlN</a:t>
          </a:r>
          <a:endParaRPr lang="en-US" sz="2200" kern="1200" dirty="0"/>
        </a:p>
      </dsp:txBody>
      <dsp:txXfrm>
        <a:off x="340782" y="145765"/>
        <a:ext cx="4263713" cy="5860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D20B52-ABD0-46F7-B64C-F90D7CDE9B92}">
      <dsp:nvSpPr>
        <dsp:cNvPr id="0" name=""/>
        <dsp:cNvSpPr/>
      </dsp:nvSpPr>
      <dsp:spPr>
        <a:xfrm>
          <a:off x="0" y="6385"/>
          <a:ext cx="10978698" cy="6633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IKTS Fraunhoffer</a:t>
          </a:r>
        </a:p>
      </dsp:txBody>
      <dsp:txXfrm>
        <a:off x="32384" y="38769"/>
        <a:ext cx="10913930" cy="598621"/>
      </dsp:txXfrm>
    </dsp:sp>
    <dsp:sp modelId="{B373B3BF-83E5-4847-9C8E-1A03D661F548}">
      <dsp:nvSpPr>
        <dsp:cNvPr id="0" name=""/>
        <dsp:cNvSpPr/>
      </dsp:nvSpPr>
      <dsp:spPr>
        <a:xfrm>
          <a:off x="0" y="669775"/>
          <a:ext cx="10978698" cy="1397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574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dirty="0"/>
            <a:t>Best experience so far with the LTCC process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dirty="0"/>
            <a:t>Proof-of-concept microchannels achieved but further design optimizations are needed (increase high pressure tolerance, reduce variation of pressure, …)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dirty="0"/>
            <a:t>Next steps: first electronics tests with simple lines for high speed</a:t>
          </a:r>
        </a:p>
      </dsp:txBody>
      <dsp:txXfrm>
        <a:off x="0" y="669775"/>
        <a:ext cx="10978698" cy="1397250"/>
      </dsp:txXfrm>
    </dsp:sp>
    <dsp:sp modelId="{86A25A68-F70D-40EB-83CB-2BF48AB300EF}">
      <dsp:nvSpPr>
        <dsp:cNvPr id="0" name=""/>
        <dsp:cNvSpPr/>
      </dsp:nvSpPr>
      <dsp:spPr>
        <a:xfrm>
          <a:off x="0" y="2067025"/>
          <a:ext cx="10978698" cy="6633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Micro-epsilon</a:t>
          </a:r>
        </a:p>
      </dsp:txBody>
      <dsp:txXfrm>
        <a:off x="32384" y="2099409"/>
        <a:ext cx="10913930" cy="598621"/>
      </dsp:txXfrm>
    </dsp:sp>
    <dsp:sp modelId="{C7380A12-31D9-4902-92D7-F2E93B52450F}">
      <dsp:nvSpPr>
        <dsp:cNvPr id="0" name=""/>
        <dsp:cNvSpPr/>
      </dsp:nvSpPr>
      <dsp:spPr>
        <a:xfrm>
          <a:off x="0" y="2730415"/>
          <a:ext cx="10978698" cy="21238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574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dirty="0"/>
            <a:t>Very promising high pressure test resistance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dirty="0"/>
            <a:t>Channel precision to be discussed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dirty="0"/>
            <a:t>Yellow spot on the sample after close up X-ray inspection. Irradiation campaign on-going.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dirty="0"/>
            <a:t>Ultra high vacuum tests under discussion with the vacuum group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dirty="0"/>
            <a:t>Xray(tomography), pressure test, CO2 circulation and thermal performance in the pipeline</a:t>
          </a:r>
        </a:p>
      </dsp:txBody>
      <dsp:txXfrm>
        <a:off x="0" y="2730415"/>
        <a:ext cx="10978698" cy="2123819"/>
      </dsp:txXfrm>
    </dsp:sp>
    <dsp:sp modelId="{B45FD1D9-FB5F-4916-9C81-AB579A6E0E8D}">
      <dsp:nvSpPr>
        <dsp:cNvPr id="0" name=""/>
        <dsp:cNvSpPr/>
      </dsp:nvSpPr>
      <dsp:spPr>
        <a:xfrm>
          <a:off x="0" y="4854234"/>
          <a:ext cx="10978698" cy="6633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AIDA proposal</a:t>
          </a:r>
        </a:p>
      </dsp:txBody>
      <dsp:txXfrm>
        <a:off x="32384" y="4886618"/>
        <a:ext cx="10913930" cy="598621"/>
      </dsp:txXfrm>
    </dsp:sp>
    <dsp:sp modelId="{57895723-DB2C-41A9-A105-363325D964A9}">
      <dsp:nvSpPr>
        <dsp:cNvPr id="0" name=""/>
        <dsp:cNvSpPr/>
      </dsp:nvSpPr>
      <dsp:spPr>
        <a:xfrm>
          <a:off x="0" y="5517624"/>
          <a:ext cx="10978698" cy="10898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574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dirty="0"/>
            <a:t>Co-funding to accelerate all activities related to ceramics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dirty="0"/>
            <a:t>Expand the program to include </a:t>
          </a:r>
          <a:r>
            <a:rPr lang="en-GB" sz="2100" kern="1200" dirty="0" err="1"/>
            <a:t>AlN</a:t>
          </a:r>
          <a:r>
            <a:rPr lang="en-GB" sz="2100" kern="1200" dirty="0"/>
            <a:t> via LCM process for the cooling plate (</a:t>
          </a:r>
          <a:r>
            <a:rPr lang="en-GB" sz="2100" kern="1200" dirty="0" err="1"/>
            <a:t>Lithoz</a:t>
          </a:r>
          <a:r>
            <a:rPr lang="en-GB" sz="2100" kern="1200" dirty="0"/>
            <a:t>)</a:t>
          </a:r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dirty="0"/>
            <a:t>Minimize CTE mismatch with silicon and improve thermal performance</a:t>
          </a:r>
        </a:p>
      </dsp:txBody>
      <dsp:txXfrm>
        <a:off x="0" y="5517624"/>
        <a:ext cx="10978698" cy="10898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7BEAF-C418-4D0E-BC99-C35FB568193A}" type="datetimeFigureOut">
              <a:rPr lang="en-GB" smtClean="0"/>
              <a:t>12/06/2025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A90765-B9AB-490D-9DD3-543D2A0FC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30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3A9B1C-A4E9-50FD-30A5-BF142CD662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C4D5EA-03F1-46B6-F322-06B90E3F7C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E8DBBAC-F990-5C45-9FA0-E48CCE9EEF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FA79B-62D0-1B96-5075-65A73ED48D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90765-B9AB-490D-9DD3-543D2A0FC1C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178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61C40-6891-ED6E-006A-3263ED2DFD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D48AA9-0320-36DF-2A7D-3B98AE0153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0E4C1C-2BF7-B169-B1D6-626083B6B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89A6D-8998-50B9-F862-64E5E378C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44C50-43C4-675B-F8A6-A0795349C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4992-6D4E-4E4D-B38C-C9715F5702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601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63AC3-6DCA-7A65-20FC-7B49C266B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08F1E5-08EA-C38B-28B7-C2B3156D82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ADD6DD-8CC3-BA49-47C9-14565DF2D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2568CF-647A-7849-15BA-5D8DB2280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FB8782-F3C2-4DE3-6D71-FC684EF8B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4992-6D4E-4E4D-B38C-C9715F5702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344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E4DA17-18D6-110D-18DF-95B78B3A5B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6E1D84-D0AD-D430-2F43-0F935CFD17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7FFE3A-EED0-6EC2-8170-074C9378B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1B17C-BCF3-606A-A6AA-4625165F6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DEFF41-821A-3512-6470-2C7419C22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4992-6D4E-4E4D-B38C-C9715F5702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679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55DA0-D0CF-A95E-AB42-8315F8514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AF88F2-5B35-246E-15EA-FD9BC4EFA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21873E-A258-1523-35BB-68A905DA0E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1FF9DA-16F0-5DB5-5208-01382110A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96BE7D-A2B0-F2C1-445C-89FE47EB0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3"/>
            <a:ext cx="2743200" cy="365125"/>
          </a:xfrm>
        </p:spPr>
        <p:txBody>
          <a:bodyPr/>
          <a:lstStyle/>
          <a:p>
            <a:fld id="{45424992-6D4E-4E4D-B38C-C9715F5702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33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9A339-9A1A-903F-C29C-22AFAFF1F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00922B-17A6-2179-7BFD-34D43B07A9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1283A6-F746-7456-8866-FF02478936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F60118-24C0-273A-0B33-E4E571F6A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ED9185-CD7D-F361-EB96-EDF4A6D36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5424992-6D4E-4E4D-B38C-C9715F5702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229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E2394-4FAA-317A-983B-2C149E7EE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75E23D-699F-7621-3FAE-D9F9ACBB6B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3B0204-D18F-3E50-3CE7-05BBE62C8B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1FDA41-0643-5C80-3BFB-5AD2B0E887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CD0BD2-544C-C6DC-F704-1A22B9530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3"/>
            <a:ext cx="4114800" cy="365125"/>
          </a:xfrm>
        </p:spPr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9D28A2-8175-72D1-67EB-15F6608CE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45424992-6D4E-4E4D-B38C-C9715F5702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467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C272F-C09E-4394-9AD9-8C9B0D7AA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0B6954-82D5-D299-4D70-6EB835BD43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E02CDA-7F92-2ACE-00CD-0BA3C516A6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278E15-C0D9-2DA0-478C-14DCA23865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2E95DC-ACE4-949A-8AF5-34DB4E2121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612609-F9FA-4F19-0990-2CA4BE3E4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F5C18-B5F6-0BED-6A52-7E2238019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BDB4EF-3919-73E1-D732-921B36B33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4992-6D4E-4E4D-B38C-C9715F5702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605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5E0EB-48E8-6955-AD2C-1DAA77E8F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8B8E9F-344E-AAE2-AE69-2135A4BC5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EEF741-3283-5E7D-1ACA-9C76CA454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C963F8-19E4-4004-1D49-2763E8B43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4992-6D4E-4E4D-B38C-C9715F5702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265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89CCF0-7C4D-B051-66DD-DC9B38B359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4D9B5B-D643-38F0-E2A7-12E561253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C3E8A7-7E80-E36D-ECCD-0DAF2E077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3"/>
            <a:ext cx="2743200" cy="365125"/>
          </a:xfrm>
        </p:spPr>
        <p:txBody>
          <a:bodyPr/>
          <a:lstStyle/>
          <a:p>
            <a:fld id="{45424992-6D4E-4E4D-B38C-C9715F5702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59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6D3FD-698D-DDE7-67E4-7992A9EF1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26686-E1F1-CF0C-AE0A-BA25B82EDD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B317F3-7DAA-A867-AD0F-E955065AF1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1A31AA-0245-3CE5-6D6D-F780F17EF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006165-2072-02D3-4A61-533CE03F2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9854D3-3414-142B-CA0E-EB438C41D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4992-6D4E-4E4D-B38C-C9715F5702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562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23EB9-D3AD-5E52-1821-C7CEDEE0E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2237C7-7D05-33E0-EE3D-9E2F0473DE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10FC36-4E26-5380-8B49-A05A209F72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19C83C-95EF-6A18-E6E6-A31D77379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87E6E9-401C-BD7F-A5AA-3F2E5759E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F23F2F-AE69-E1F1-0A6A-B3B74F74B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4992-6D4E-4E4D-B38C-C9715F5702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8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531465-B485-4893-FC28-662743F5B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09B47D-219E-5013-AE0B-3492325980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61717-130E-F47A-EFC2-692A4D1433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03/06/2024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17703-DA63-D115-A613-431463DF27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5CE1E-E260-B803-138C-60C97EFAA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424992-6D4E-4E4D-B38C-C9715F5702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389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543381/contributions/6517691/attachments/3068018/5427413/20250512%20Module%200%20-%20Update%20Substrate%20Ideas.pdf" TargetMode="External"/><Relationship Id="rId3" Type="http://schemas.openxmlformats.org/officeDocument/2006/relationships/image" Target="../media/image47.svg"/><Relationship Id="rId7" Type="http://schemas.openxmlformats.org/officeDocument/2006/relationships/hyperlink" Target="https://edms.cern.ch/ui/#!master/navigator/document?P:101675036:101778315:subDocs" TargetMode="Externa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hyperlink" Target="https://edms.cern.ch/ui/#!master/navigator/document?P:101675036:101704721:subDoc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Digital%20Light%20Projection" TargetMode="External"/><Relationship Id="rId3" Type="http://schemas.openxmlformats.org/officeDocument/2006/relationships/diagramLayout" Target="../diagrams/layout4.xml"/><Relationship Id="rId7" Type="http://schemas.openxmlformats.org/officeDocument/2006/relationships/image" Target="../media/image53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13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3.png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4.xml"/><Relationship Id="rId12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openxmlformats.org/officeDocument/2006/relationships/image" Target="../media/image6.png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8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openxmlformats.org/officeDocument/2006/relationships/image" Target="../media/image12.jpeg"/><Relationship Id="rId5" Type="http://schemas.openxmlformats.org/officeDocument/2006/relationships/diagramColors" Target="../diagrams/colors3.xml"/><Relationship Id="rId10" Type="http://schemas.openxmlformats.org/officeDocument/2006/relationships/image" Target="../media/image11.jpe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7.jpeg"/><Relationship Id="rId7" Type="http://schemas.openxmlformats.org/officeDocument/2006/relationships/image" Target="../media/image19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18.jpeg"/><Relationship Id="rId10" Type="http://schemas.openxmlformats.org/officeDocument/2006/relationships/image" Target="../media/image23.png"/><Relationship Id="rId4" Type="http://schemas.openxmlformats.org/officeDocument/2006/relationships/image" Target="../media/image20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0.png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0.png"/><Relationship Id="rId4" Type="http://schemas.openxmlformats.org/officeDocument/2006/relationships/image" Target="../media/image241.PNG"/><Relationship Id="rId9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honebook.cern.ch/search?q=EP-DT-EF" TargetMode="External"/><Relationship Id="rId2" Type="http://schemas.openxmlformats.org/officeDocument/2006/relationships/hyperlink" Target="https://indico.cern.ch/event/1459997/contributions/6237769/attachments/2976412/5239600/241129_Summary_VELO_U2_cooling.pdf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hyperlink" Target="https://edms.cern.ch/ui/#!master/navigator/document?P:101675036:101704721:subDocs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8.png"/><Relationship Id="rId7" Type="http://schemas.openxmlformats.org/officeDocument/2006/relationships/image" Target="../media/image34.png"/><Relationship Id="rId2" Type="http://schemas.openxmlformats.org/officeDocument/2006/relationships/hyperlink" Target="https://indico.cern.ch/event/1459997/contributions/6237769/attachments/2976412/5239600/241129_Summary_VELO_U2_cooling.pdf" TargetMode="External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11" Type="http://schemas.openxmlformats.org/officeDocument/2006/relationships/image" Target="../media/image37.png"/><Relationship Id="rId5" Type="http://schemas.openxmlformats.org/officeDocument/2006/relationships/image" Target="../media/image33.png"/><Relationship Id="rId10" Type="http://schemas.openxmlformats.org/officeDocument/2006/relationships/image" Target="../media/image36.png"/><Relationship Id="rId4" Type="http://schemas.openxmlformats.org/officeDocument/2006/relationships/image" Target="../media/image32.jpeg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04648"/>
            <a:ext cx="9144000" cy="2387600"/>
          </a:xfrm>
        </p:spPr>
        <p:txBody>
          <a:bodyPr/>
          <a:lstStyle/>
          <a:p>
            <a:r>
              <a:rPr lang="en-GB" dirty="0"/>
              <a:t>Ceramics microchannels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84323"/>
            <a:ext cx="9144000" cy="1655762"/>
          </a:xfrm>
        </p:spPr>
        <p:txBody>
          <a:bodyPr/>
          <a:lstStyle/>
          <a:p>
            <a:r>
              <a:rPr lang="en-GB" dirty="0"/>
              <a:t>Oscar Augusto on behalf of The University of Manchester and CERN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20B6A1C-ECF0-4161-5C7B-0D825C32B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9049"/>
            <a:ext cx="4404852" cy="186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ERN - Wikipedia">
            <a:extLst>
              <a:ext uri="{FF2B5EF4-FFF2-40B4-BE49-F238E27FC236}">
                <a16:creationId xmlns:a16="http://schemas.microsoft.com/office/drawing/2014/main" id="{A62CE630-9746-8350-C151-523AE0B946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0649" y="-19049"/>
            <a:ext cx="1881350" cy="18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847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A302AE-224E-9FAE-CB3B-8CD3374ABF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879B2E4-B4AD-CCD0-5DBC-AE63755C9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960120"/>
          </a:xfrm>
        </p:spPr>
        <p:txBody>
          <a:bodyPr>
            <a:normAutofit/>
          </a:bodyPr>
          <a:lstStyle/>
          <a:p>
            <a:r>
              <a:rPr lang="en-US" i="1" dirty="0"/>
              <a:t>First run with Micro-Epsilon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76F8B-5174-7BD6-305F-B349AA086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99F41-CDD2-5ECF-AF63-E9823D405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EDB30-56DE-FA92-386A-F14F2EEDD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10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A1D065-4DF1-A6BF-EE9A-C9B53ED329AC}"/>
              </a:ext>
            </a:extLst>
          </p:cNvPr>
          <p:cNvSpPr txBox="1"/>
          <p:nvPr/>
        </p:nvSpPr>
        <p:spPr>
          <a:xfrm>
            <a:off x="236825" y="809338"/>
            <a:ext cx="9017787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High pressure test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Tested the samples with real channel size of 400 um and 250 um.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Results:</a:t>
            </a:r>
          </a:p>
          <a:p>
            <a:pPr marL="1028700" lvl="1" indent="-342900"/>
            <a:r>
              <a:rPr lang="en-US" sz="2000" dirty="0"/>
              <a:t>400 um samples:</a:t>
            </a:r>
          </a:p>
          <a:p>
            <a:pPr marL="1485900" lvl="2" indent="-342900"/>
            <a:r>
              <a:rPr lang="en-US" sz="2000" dirty="0"/>
              <a:t>One broke at 296 bar, one broke at 341 bar and one we tested it up to 186 bar (not broken).</a:t>
            </a:r>
          </a:p>
          <a:p>
            <a:pPr marL="1028700" lvl="1" indent="-342900"/>
            <a:r>
              <a:rPr lang="en-US" sz="2000" dirty="0"/>
              <a:t> 250 um samples:</a:t>
            </a:r>
          </a:p>
          <a:p>
            <a:pPr marL="1485900" lvl="2" indent="-342900"/>
            <a:r>
              <a:rPr lang="en-US" sz="2000" dirty="0"/>
              <a:t>All of them (5) tested up to 400 bar waiting there for 1 min without break.  </a:t>
            </a:r>
            <a:endParaRPr lang="en-GB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0D4C621-4691-59A4-9118-1A63BF283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8313" y="234504"/>
            <a:ext cx="2256724" cy="62427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1B72D14-B95A-4684-4BC4-A23E407B2B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5948" y="3949629"/>
            <a:ext cx="1948300" cy="251202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851205A-1090-EBF4-2C10-9F30E1685D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6047" y="3965240"/>
            <a:ext cx="2072945" cy="2512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010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447ACC-B190-EB7A-0ED9-3ED79F76DB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66D0C6C-4B05-6602-9E04-9BAAB9FB2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960120"/>
          </a:xfrm>
        </p:spPr>
        <p:txBody>
          <a:bodyPr>
            <a:normAutofit/>
          </a:bodyPr>
          <a:lstStyle/>
          <a:p>
            <a:r>
              <a:rPr lang="en-US" i="1" dirty="0"/>
              <a:t>First run with Micro-Epsilon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5760A-11B2-4079-AA44-1B923BE0E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371C26-2080-90FF-D1F8-107DA461E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1CF427-51BD-3D5F-0415-D71CFBAEA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11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D96AA5-2F57-B25A-88DA-C37C92753218}"/>
              </a:ext>
            </a:extLst>
          </p:cNvPr>
          <p:cNvSpPr txBox="1"/>
          <p:nvPr/>
        </p:nvSpPr>
        <p:spPr>
          <a:xfrm>
            <a:off x="431013" y="787674"/>
            <a:ext cx="9017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High pressure test: one broken sample</a:t>
            </a:r>
            <a:endParaRPr lang="en-GB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184895-2796-13D4-C9F4-A70AD5F55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386" y="1515657"/>
            <a:ext cx="3648076" cy="27124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F184CC2-26A3-B740-07B0-F2A6D8B44D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48" y="4370136"/>
            <a:ext cx="5733152" cy="194441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802273-BA22-BEBA-8C94-479147C69A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8549" y="1515657"/>
            <a:ext cx="3545134" cy="26625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B1CC774-F59C-720F-691A-F52DEC2BAD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2276" y="4370135"/>
            <a:ext cx="5677681" cy="1944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775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861ECF-DDDC-DF8F-13D8-76B0A4B4EB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DBE66C2C-7CAA-07ED-8518-0B3412A0F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960120"/>
          </a:xfrm>
        </p:spPr>
        <p:txBody>
          <a:bodyPr>
            <a:normAutofit/>
          </a:bodyPr>
          <a:lstStyle/>
          <a:p>
            <a:r>
              <a:rPr lang="en-US" i="1" dirty="0"/>
              <a:t>Towards M0: timepix4 compatible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BB057E-473E-6D6A-424C-9F1C88970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3B48CF-3F81-44A0-FCC5-2D41D80D7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69430-8761-DDFA-F204-F9C17C927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12</a:t>
            </a:fld>
            <a:endParaRPr lang="en-GB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A84858EF-5AF8-735C-38FF-7769CA2367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8664" y="1583798"/>
            <a:ext cx="4682959" cy="32805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5B5ED8A-7B9D-711A-23BA-DEF9E293116C}"/>
              </a:ext>
            </a:extLst>
          </p:cNvPr>
          <p:cNvSpPr txBox="1"/>
          <p:nvPr/>
        </p:nvSpPr>
        <p:spPr>
          <a:xfrm>
            <a:off x="268664" y="4994849"/>
            <a:ext cx="46829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Cooling plate footprint </a:t>
            </a:r>
            <a:r>
              <a:rPr lang="en-GB" b="1" dirty="0"/>
              <a:t>smaller</a:t>
            </a:r>
            <a:r>
              <a:rPr lang="en-GB" dirty="0"/>
              <a:t> than the timepix4 to allow it to be fixed to the PCB for wire-bonding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17DEC8-C81A-1455-44D2-4EE384F6AA22}"/>
              </a:ext>
            </a:extLst>
          </p:cNvPr>
          <p:cNvCxnSpPr>
            <a:cxnSpLocks/>
          </p:cNvCxnSpPr>
          <p:nvPr/>
        </p:nvCxnSpPr>
        <p:spPr>
          <a:xfrm flipH="1" flipV="1">
            <a:off x="1963711" y="3429000"/>
            <a:ext cx="646432" cy="15658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2438937-0769-AB13-3DF0-2062A829A2FB}"/>
              </a:ext>
            </a:extLst>
          </p:cNvPr>
          <p:cNvSpPr txBox="1"/>
          <p:nvPr/>
        </p:nvSpPr>
        <p:spPr>
          <a:xfrm>
            <a:off x="2312127" y="5864054"/>
            <a:ext cx="8621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hlinkClick r:id="rId4"/>
              </a:rPr>
              <a:t>EDMS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A5D9A62-C498-CED1-F513-B5421E7F7907}"/>
              </a:ext>
            </a:extLst>
          </p:cNvPr>
          <p:cNvSpPr txBox="1"/>
          <p:nvPr/>
        </p:nvSpPr>
        <p:spPr>
          <a:xfrm>
            <a:off x="1327728" y="979572"/>
            <a:ext cx="2486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CERN design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2F3A5A8E-06AA-BB79-EFCB-3D219A4022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6629" y="1299337"/>
            <a:ext cx="2956816" cy="488484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1FCC386-65F5-5D02-EE61-3AF94987AF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2010" y="2054655"/>
            <a:ext cx="3785732" cy="4312860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88EED58-0933-A36C-8BBE-1B86E67CA41E}"/>
              </a:ext>
            </a:extLst>
          </p:cNvPr>
          <p:cNvCxnSpPr/>
          <p:nvPr/>
        </p:nvCxnSpPr>
        <p:spPr>
          <a:xfrm>
            <a:off x="5102942" y="960121"/>
            <a:ext cx="0" cy="567665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1550916-2106-7640-A746-79EF02F2F44C}"/>
              </a:ext>
            </a:extLst>
          </p:cNvPr>
          <p:cNvSpPr txBox="1"/>
          <p:nvPr/>
        </p:nvSpPr>
        <p:spPr>
          <a:xfrm>
            <a:off x="5384882" y="854213"/>
            <a:ext cx="2800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NIKHEF design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66903A1-E90D-6D2A-69FF-6B2055747EA2}"/>
              </a:ext>
            </a:extLst>
          </p:cNvPr>
          <p:cNvSpPr txBox="1"/>
          <p:nvPr/>
        </p:nvSpPr>
        <p:spPr>
          <a:xfrm>
            <a:off x="8867183" y="625627"/>
            <a:ext cx="3296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Cooling plate footprint larger than the timepix4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1B8B4AF-C956-07B1-5CD1-79600989A81D}"/>
              </a:ext>
            </a:extLst>
          </p:cNvPr>
          <p:cNvCxnSpPr>
            <a:cxnSpLocks/>
            <a:stCxn id="31" idx="2"/>
          </p:cNvCxnSpPr>
          <p:nvPr/>
        </p:nvCxnSpPr>
        <p:spPr>
          <a:xfrm>
            <a:off x="10515600" y="1271958"/>
            <a:ext cx="17551" cy="4241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8C20A98-79D9-A453-1022-B22DCA76D774}"/>
              </a:ext>
            </a:extLst>
          </p:cNvPr>
          <p:cNvSpPr txBox="1"/>
          <p:nvPr/>
        </p:nvSpPr>
        <p:spPr>
          <a:xfrm>
            <a:off x="8825647" y="6216540"/>
            <a:ext cx="784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7"/>
              </a:rPr>
              <a:t>EDMS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D3FB125-B935-755C-B785-F5073C114EC0}"/>
              </a:ext>
            </a:extLst>
          </p:cNvPr>
          <p:cNvSpPr txBox="1"/>
          <p:nvPr/>
        </p:nvSpPr>
        <p:spPr>
          <a:xfrm>
            <a:off x="10571409" y="6309538"/>
            <a:ext cx="1237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8"/>
              </a:rPr>
              <a:t>Yutaro talk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573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DD0250-A1FB-1B87-FCFE-714EC1F5DA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F104200-A22F-BA17-8304-E60A08805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960120"/>
          </a:xfrm>
        </p:spPr>
        <p:txBody>
          <a:bodyPr>
            <a:normAutofit/>
          </a:bodyPr>
          <a:lstStyle/>
          <a:p>
            <a:r>
              <a:rPr lang="en-US" i="1" dirty="0"/>
              <a:t>First electrical test: in preparation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F4F48D-B936-4D13-171F-B38BF57CD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053D1D-F999-3EBC-879F-21EA44D12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B2AE1-8030-AAA2-916A-FF3FC90A2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13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CDBC49-8EC0-5857-0CF6-EBC837DF2E64}"/>
              </a:ext>
            </a:extLst>
          </p:cNvPr>
          <p:cNvSpPr txBox="1"/>
          <p:nvPr/>
        </p:nvSpPr>
        <p:spPr>
          <a:xfrm>
            <a:off x="297104" y="1068279"/>
            <a:ext cx="51663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In-preparation</a:t>
            </a:r>
          </a:p>
          <a:p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Evaluate simple structures before a more complex full design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Plan to test the different structures up to 40GHz with a passive element analyser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We are still open for comments/suggestions</a:t>
            </a:r>
            <a:endParaRPr lang="en-GB" sz="200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0FB70F3-5E54-DDA3-AC8B-48E540C00725}"/>
              </a:ext>
            </a:extLst>
          </p:cNvPr>
          <p:cNvGrpSpPr/>
          <p:nvPr/>
        </p:nvGrpSpPr>
        <p:grpSpPr>
          <a:xfrm>
            <a:off x="5338916" y="636088"/>
            <a:ext cx="6184058" cy="3913789"/>
            <a:chOff x="26680" y="-704523"/>
            <a:chExt cx="11312989" cy="7313992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DA15F522-97A5-452A-4770-75DF6E043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0697" y="378938"/>
              <a:ext cx="6201071" cy="6210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39B22EA-50FA-AADB-901B-210D937ABB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957" y="306406"/>
              <a:ext cx="2225040" cy="62103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223FDD4-698E-88C5-547D-77B1B8D0CE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9114629" y="399169"/>
              <a:ext cx="2225040" cy="6210300"/>
            </a:xfrm>
            <a:prstGeom prst="rect">
              <a:avLst/>
            </a:prstGeom>
          </p:spPr>
        </p:pic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1B0B3D76-B503-B2CF-C036-A24DB8C908B3}"/>
                </a:ext>
              </a:extLst>
            </p:cNvPr>
            <p:cNvSpPr/>
            <p:nvPr/>
          </p:nvSpPr>
          <p:spPr>
            <a:xfrm>
              <a:off x="2646998" y="3239312"/>
              <a:ext cx="415290" cy="125871"/>
            </a:xfrm>
            <a:custGeom>
              <a:avLst/>
              <a:gdLst>
                <a:gd name="connsiteX0" fmla="*/ 0 w 415290"/>
                <a:gd name="connsiteY0" fmla="*/ 125871 h 125871"/>
                <a:gd name="connsiteX1" fmla="*/ 109537 w 415290"/>
                <a:gd name="connsiteY1" fmla="*/ 141 h 125871"/>
                <a:gd name="connsiteX2" fmla="*/ 415290 w 415290"/>
                <a:gd name="connsiteY2" fmla="*/ 102058 h 125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5290" h="125871">
                  <a:moveTo>
                    <a:pt x="0" y="125871"/>
                  </a:moveTo>
                  <a:cubicBezTo>
                    <a:pt x="20161" y="64990"/>
                    <a:pt x="40322" y="4110"/>
                    <a:pt x="109537" y="141"/>
                  </a:cubicBezTo>
                  <a:cubicBezTo>
                    <a:pt x="178752" y="-3828"/>
                    <a:pt x="369729" y="76817"/>
                    <a:pt x="415290" y="102058"/>
                  </a:cubicBezTo>
                </a:path>
              </a:pathLst>
            </a:cu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A0B6E6DD-CD8D-6CC6-17E7-0E7B6C20D8B6}"/>
                </a:ext>
              </a:extLst>
            </p:cNvPr>
            <p:cNvSpPr/>
            <p:nvPr/>
          </p:nvSpPr>
          <p:spPr>
            <a:xfrm>
              <a:off x="2666047" y="3358067"/>
              <a:ext cx="415290" cy="125871"/>
            </a:xfrm>
            <a:custGeom>
              <a:avLst/>
              <a:gdLst>
                <a:gd name="connsiteX0" fmla="*/ 0 w 415290"/>
                <a:gd name="connsiteY0" fmla="*/ 125871 h 125871"/>
                <a:gd name="connsiteX1" fmla="*/ 109537 w 415290"/>
                <a:gd name="connsiteY1" fmla="*/ 141 h 125871"/>
                <a:gd name="connsiteX2" fmla="*/ 415290 w 415290"/>
                <a:gd name="connsiteY2" fmla="*/ 102058 h 125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5290" h="125871">
                  <a:moveTo>
                    <a:pt x="0" y="125871"/>
                  </a:moveTo>
                  <a:cubicBezTo>
                    <a:pt x="20161" y="64990"/>
                    <a:pt x="40322" y="4110"/>
                    <a:pt x="109537" y="141"/>
                  </a:cubicBezTo>
                  <a:cubicBezTo>
                    <a:pt x="178752" y="-3828"/>
                    <a:pt x="369729" y="76817"/>
                    <a:pt x="415290" y="102058"/>
                  </a:cubicBezTo>
                </a:path>
              </a:pathLst>
            </a:cu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893D719B-C7AA-6AAD-AF91-5D2E62304113}"/>
                </a:ext>
              </a:extLst>
            </p:cNvPr>
            <p:cNvSpPr/>
            <p:nvPr/>
          </p:nvSpPr>
          <p:spPr>
            <a:xfrm>
              <a:off x="2688908" y="3517442"/>
              <a:ext cx="415290" cy="125871"/>
            </a:xfrm>
            <a:custGeom>
              <a:avLst/>
              <a:gdLst>
                <a:gd name="connsiteX0" fmla="*/ 0 w 415290"/>
                <a:gd name="connsiteY0" fmla="*/ 125871 h 125871"/>
                <a:gd name="connsiteX1" fmla="*/ 109537 w 415290"/>
                <a:gd name="connsiteY1" fmla="*/ 141 h 125871"/>
                <a:gd name="connsiteX2" fmla="*/ 415290 w 415290"/>
                <a:gd name="connsiteY2" fmla="*/ 102058 h 125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5290" h="125871">
                  <a:moveTo>
                    <a:pt x="0" y="125871"/>
                  </a:moveTo>
                  <a:cubicBezTo>
                    <a:pt x="20161" y="64990"/>
                    <a:pt x="40322" y="4110"/>
                    <a:pt x="109537" y="141"/>
                  </a:cubicBezTo>
                  <a:cubicBezTo>
                    <a:pt x="178752" y="-3828"/>
                    <a:pt x="369729" y="76817"/>
                    <a:pt x="415290" y="102058"/>
                  </a:cubicBezTo>
                </a:path>
              </a:pathLst>
            </a:cu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0E3F7C7F-E720-C3E7-AE5D-50529D1C015C}"/>
                </a:ext>
              </a:extLst>
            </p:cNvPr>
            <p:cNvSpPr/>
            <p:nvPr/>
          </p:nvSpPr>
          <p:spPr>
            <a:xfrm>
              <a:off x="8837083" y="3232196"/>
              <a:ext cx="415290" cy="125871"/>
            </a:xfrm>
            <a:custGeom>
              <a:avLst/>
              <a:gdLst>
                <a:gd name="connsiteX0" fmla="*/ 0 w 415290"/>
                <a:gd name="connsiteY0" fmla="*/ 125871 h 125871"/>
                <a:gd name="connsiteX1" fmla="*/ 109537 w 415290"/>
                <a:gd name="connsiteY1" fmla="*/ 141 h 125871"/>
                <a:gd name="connsiteX2" fmla="*/ 415290 w 415290"/>
                <a:gd name="connsiteY2" fmla="*/ 102058 h 125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5290" h="125871">
                  <a:moveTo>
                    <a:pt x="0" y="125871"/>
                  </a:moveTo>
                  <a:cubicBezTo>
                    <a:pt x="20161" y="64990"/>
                    <a:pt x="40322" y="4110"/>
                    <a:pt x="109537" y="141"/>
                  </a:cubicBezTo>
                  <a:cubicBezTo>
                    <a:pt x="178752" y="-3828"/>
                    <a:pt x="369729" y="76817"/>
                    <a:pt x="415290" y="102058"/>
                  </a:cubicBezTo>
                </a:path>
              </a:pathLst>
            </a:cu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9D7FA3B4-6A2D-9E0B-5BFC-8C5970BCEDED}"/>
                </a:ext>
              </a:extLst>
            </p:cNvPr>
            <p:cNvSpPr/>
            <p:nvPr/>
          </p:nvSpPr>
          <p:spPr>
            <a:xfrm>
              <a:off x="8837083" y="3361253"/>
              <a:ext cx="415290" cy="125871"/>
            </a:xfrm>
            <a:custGeom>
              <a:avLst/>
              <a:gdLst>
                <a:gd name="connsiteX0" fmla="*/ 0 w 415290"/>
                <a:gd name="connsiteY0" fmla="*/ 125871 h 125871"/>
                <a:gd name="connsiteX1" fmla="*/ 109537 w 415290"/>
                <a:gd name="connsiteY1" fmla="*/ 141 h 125871"/>
                <a:gd name="connsiteX2" fmla="*/ 415290 w 415290"/>
                <a:gd name="connsiteY2" fmla="*/ 102058 h 125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5290" h="125871">
                  <a:moveTo>
                    <a:pt x="0" y="125871"/>
                  </a:moveTo>
                  <a:cubicBezTo>
                    <a:pt x="20161" y="64990"/>
                    <a:pt x="40322" y="4110"/>
                    <a:pt x="109537" y="141"/>
                  </a:cubicBezTo>
                  <a:cubicBezTo>
                    <a:pt x="178752" y="-3828"/>
                    <a:pt x="369729" y="76817"/>
                    <a:pt x="415290" y="102058"/>
                  </a:cubicBezTo>
                </a:path>
              </a:pathLst>
            </a:cu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3F37961B-9831-BFAD-0C7C-AF4999365A08}"/>
                </a:ext>
              </a:extLst>
            </p:cNvPr>
            <p:cNvSpPr/>
            <p:nvPr/>
          </p:nvSpPr>
          <p:spPr>
            <a:xfrm>
              <a:off x="8850384" y="3517442"/>
              <a:ext cx="415290" cy="125871"/>
            </a:xfrm>
            <a:custGeom>
              <a:avLst/>
              <a:gdLst>
                <a:gd name="connsiteX0" fmla="*/ 0 w 415290"/>
                <a:gd name="connsiteY0" fmla="*/ 125871 h 125871"/>
                <a:gd name="connsiteX1" fmla="*/ 109537 w 415290"/>
                <a:gd name="connsiteY1" fmla="*/ 141 h 125871"/>
                <a:gd name="connsiteX2" fmla="*/ 415290 w 415290"/>
                <a:gd name="connsiteY2" fmla="*/ 102058 h 125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5290" h="125871">
                  <a:moveTo>
                    <a:pt x="0" y="125871"/>
                  </a:moveTo>
                  <a:cubicBezTo>
                    <a:pt x="20161" y="64990"/>
                    <a:pt x="40322" y="4110"/>
                    <a:pt x="109537" y="141"/>
                  </a:cubicBezTo>
                  <a:cubicBezTo>
                    <a:pt x="178752" y="-3828"/>
                    <a:pt x="369729" y="76817"/>
                    <a:pt x="415290" y="102058"/>
                  </a:cubicBezTo>
                </a:path>
              </a:pathLst>
            </a:cu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81A325F-CFFB-529B-4ABE-0A60583F6408}"/>
                </a:ext>
              </a:extLst>
            </p:cNvPr>
            <p:cNvSpPr txBox="1"/>
            <p:nvPr/>
          </p:nvSpPr>
          <p:spPr>
            <a:xfrm rot="16200000">
              <a:off x="-547152" y="4091273"/>
              <a:ext cx="1603266" cy="4556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Wire bonds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1DCF585-B218-0B45-96FD-7C2516CF7E2C}"/>
                </a:ext>
              </a:extLst>
            </p:cNvPr>
            <p:cNvSpPr txBox="1"/>
            <p:nvPr/>
          </p:nvSpPr>
          <p:spPr>
            <a:xfrm>
              <a:off x="1309904" y="-648628"/>
              <a:ext cx="1936376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Adapter board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FA877CA-A9F5-E9B8-CD62-F45D7F66245C}"/>
                </a:ext>
              </a:extLst>
            </p:cNvPr>
            <p:cNvSpPr txBox="1"/>
            <p:nvPr/>
          </p:nvSpPr>
          <p:spPr>
            <a:xfrm>
              <a:off x="9258961" y="-629360"/>
              <a:ext cx="1936376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Adapter board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71FAD21-5901-85D6-8F96-403A34E34F43}"/>
                </a:ext>
              </a:extLst>
            </p:cNvPr>
            <p:cNvSpPr txBox="1"/>
            <p:nvPr/>
          </p:nvSpPr>
          <p:spPr>
            <a:xfrm>
              <a:off x="5213549" y="-704523"/>
              <a:ext cx="2402114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Green tape under test</a:t>
              </a:r>
            </a:p>
          </p:txBody>
        </p: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7D52410-12A1-46D3-6196-97B60038A1F7}"/>
              </a:ext>
            </a:extLst>
          </p:cNvPr>
          <p:cNvCxnSpPr>
            <a:stCxn id="20" idx="2"/>
            <a:endCxn id="8" idx="3"/>
          </p:cNvCxnSpPr>
          <p:nvPr/>
        </p:nvCxnSpPr>
        <p:spPr>
          <a:xfrm flipV="1">
            <a:off x="5587963" y="2838643"/>
            <a:ext cx="1252181" cy="4856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1" name="Picture 30" descr="A close-up of a device&#10;&#10;AI-generated content may be incorrect.">
            <a:extLst>
              <a:ext uri="{FF2B5EF4-FFF2-40B4-BE49-F238E27FC236}">
                <a16:creationId xmlns:a16="http://schemas.microsoft.com/office/drawing/2014/main" id="{D6402A56-F027-4DA2-D05B-5CE4DCA208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41" b="18975"/>
          <a:stretch>
            <a:fillRect/>
          </a:stretch>
        </p:blipFill>
        <p:spPr>
          <a:xfrm>
            <a:off x="6140958" y="4688542"/>
            <a:ext cx="4714348" cy="182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3026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274182-F891-21C9-D489-77289D0C9A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1D62A-E616-8DD4-5850-CFDBE6E028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04648"/>
            <a:ext cx="9144000" cy="2387600"/>
          </a:xfrm>
        </p:spPr>
        <p:txBody>
          <a:bodyPr/>
          <a:lstStyle/>
          <a:p>
            <a:r>
              <a:rPr lang="en-GB" dirty="0"/>
              <a:t>AIDA proposal: ceramics microchannels</a:t>
            </a:r>
          </a:p>
        </p:txBody>
      </p:sp>
    </p:spTree>
    <p:extLst>
      <p:ext uri="{BB962C8B-B14F-4D97-AF65-F5344CB8AC3E}">
        <p14:creationId xmlns:p14="http://schemas.microsoft.com/office/powerpoint/2010/main" val="3947815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B0994B-2386-346F-28C8-30BFB6B1AF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8C0622E-E297-20C2-10CB-CB6F4DC76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960120"/>
          </a:xfrm>
        </p:spPr>
        <p:txBody>
          <a:bodyPr>
            <a:normAutofit/>
          </a:bodyPr>
          <a:lstStyle/>
          <a:p>
            <a:r>
              <a:rPr lang="en-US" dirty="0" err="1"/>
              <a:t>Lithoz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48FCFE-A642-4ED9-71F9-5535F677B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3FD25-4F41-9038-1348-E418EFE88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7A4A32-2DEE-BDDE-374E-2A0D6357A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15</a:t>
            </a:fld>
            <a:endParaRPr lang="en-GB"/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D75B9433-5B36-F09E-8E53-4C738F8B5C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6431977"/>
              </p:ext>
            </p:extLst>
          </p:nvPr>
        </p:nvGraphicFramePr>
        <p:xfrm>
          <a:off x="278195" y="858355"/>
          <a:ext cx="6181599" cy="55424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3FB43200-A9AA-C5B7-432E-482E853DAD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48463" y="1505811"/>
            <a:ext cx="5298680" cy="408382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E5CAD49-E0E2-8A51-C48E-0382267D1322}"/>
              </a:ext>
            </a:extLst>
          </p:cNvPr>
          <p:cNvSpPr txBox="1"/>
          <p:nvPr/>
        </p:nvSpPr>
        <p:spPr>
          <a:xfrm>
            <a:off x="9095338" y="5336817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8" action="ppaction://hlinkfile"/>
              </a:rPr>
              <a:t>video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6962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2CC3F5-76F0-5FF5-C680-60E776B262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28355C8-D383-B426-1213-136D40EB8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960120"/>
          </a:xfrm>
        </p:spPr>
        <p:txBody>
          <a:bodyPr>
            <a:normAutofit/>
          </a:bodyPr>
          <a:lstStyle/>
          <a:p>
            <a:r>
              <a:rPr lang="en-US" dirty="0" err="1"/>
              <a:t>Lithoz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233370-D29E-9AF0-B008-87CB8DFF4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EEB1B9-6F59-BE5D-6B64-00B29EA89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9CC751-4FD4-394D-1592-EED0E3571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16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AA0A4BD-C9FA-51EF-4795-DDB519AB5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405" y="655728"/>
            <a:ext cx="10311191" cy="583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2832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2875D5-4CAF-0F6D-423A-4C1CF0EFF9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54B6798-766B-E188-0F67-D84EB5231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960120"/>
          </a:xfrm>
        </p:spPr>
        <p:txBody>
          <a:bodyPr>
            <a:normAutofit/>
          </a:bodyPr>
          <a:lstStyle/>
          <a:p>
            <a:r>
              <a:rPr lang="en-US" dirty="0" err="1"/>
              <a:t>Lithoz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09FB0-7A1B-5AE6-215C-C457FF163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3842FF-E688-848A-E5FB-26E4FFB05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8BD84-042A-ADE5-DFB7-C9F50CA7D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17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F20CD3-BAF3-BA22-A302-4926A1E10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1077" y="1153546"/>
            <a:ext cx="3749878" cy="45509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997EA1C-9B6E-B0AD-3D90-78B931428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973" y="1022018"/>
            <a:ext cx="6603532" cy="272034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A422662-C08A-B04E-8C3B-9AF77A3E6B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330" y="3550394"/>
            <a:ext cx="6591871" cy="25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716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81E832-26EC-3715-CDD1-87085FC3E4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63B50EFB-3C1C-853B-DCEC-F90FAAC2C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960120"/>
          </a:xfrm>
        </p:spPr>
        <p:txBody>
          <a:bodyPr>
            <a:normAutofit/>
          </a:bodyPr>
          <a:lstStyle/>
          <a:p>
            <a:r>
              <a:rPr lang="en-US" dirty="0" err="1"/>
              <a:t>Lithoz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641EBF-AC97-C473-BFA1-790D2CDB6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F9C27-0C88-CF8A-E79D-12870D9B3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EE668-D841-A60A-D863-32DA2B40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18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5DCE01-DC80-3832-0CDC-A6C3852A7B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121" y="756925"/>
            <a:ext cx="10075757" cy="5735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244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ED977A-EBF8-1248-989E-392AC31B6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B499B-C19D-E0B2-AC06-F7663BC7C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15A1F8-9411-4A0D-8AAD-20C479CD4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4992-6D4E-4E4D-B38C-C9715F570247}" type="slidenum">
              <a:rPr lang="en-GB" smtClean="0"/>
              <a:t>19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FB6F086-A082-7EC1-CF85-A1EDB1A448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225" y="0"/>
            <a:ext cx="11599549" cy="6540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71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4F6E75-D4BD-0DA8-91CB-26B3A52DD0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16E336-E631-D276-84FC-ED83CBFF5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1496BF-EF85-63F7-1BA5-71433DAF3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Diagram 12">
                <a:extLst>
                  <a:ext uri="{FF2B5EF4-FFF2-40B4-BE49-F238E27FC236}">
                    <a16:creationId xmlns:a16="http://schemas.microsoft.com/office/drawing/2014/main" id="{8CB3AE16-4EBC-AB57-F861-BE21200D5BFE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862408214"/>
                  </p:ext>
                </p:extLst>
              </p:nvPr>
            </p:nvGraphicFramePr>
            <p:xfrm>
              <a:off x="97056" y="137160"/>
              <a:ext cx="4885763" cy="63293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13" name="Diagram 12">
                <a:extLst>
                  <a:ext uri="{FF2B5EF4-FFF2-40B4-BE49-F238E27FC236}">
                    <a16:creationId xmlns:a16="http://schemas.microsoft.com/office/drawing/2014/main" id="{8CB3AE16-4EBC-AB57-F861-BE21200D5BFE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862408214"/>
                  </p:ext>
                </p:extLst>
              </p:nvPr>
            </p:nvGraphicFramePr>
            <p:xfrm>
              <a:off x="97056" y="137160"/>
              <a:ext cx="4885763" cy="63293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0BC124-5ACE-6051-15C7-6DB85E147105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C2ED42-0B41-64AD-EE0A-7D10BA71113F}"/>
              </a:ext>
            </a:extLst>
          </p:cNvPr>
          <p:cNvSpPr txBox="1"/>
          <p:nvPr/>
        </p:nvSpPr>
        <p:spPr>
          <a:xfrm>
            <a:off x="8268988" y="3569122"/>
            <a:ext cx="1856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©Fraunhofer IKTS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F6D25E-2C33-559D-1724-77F68E488C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90248" y="3938454"/>
            <a:ext cx="5745284" cy="20650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B4A83D2-4B3C-2A5A-859A-39FD481C06A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455450" y="1143979"/>
            <a:ext cx="1382182" cy="259490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FAED42E-C8F1-CBF3-4889-90086B8DBC5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284299" y="854538"/>
            <a:ext cx="5023448" cy="2793333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7F68A3-EAA9-4194-2FAA-070827164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</p:spTree>
    <p:extLst>
      <p:ext uri="{BB962C8B-B14F-4D97-AF65-F5344CB8AC3E}">
        <p14:creationId xmlns:p14="http://schemas.microsoft.com/office/powerpoint/2010/main" val="6336189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AD211F-3022-1A4B-765E-3ED06EBD0E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627059-CEF7-6F6F-F460-17D520E1C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50618C-B248-CBC2-DE81-4960B7C13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A94681-A00D-7842-0E32-1782E4B49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4992-6D4E-4E4D-B38C-C9715F570247}" type="slidenum">
              <a:rPr lang="en-GB" smtClean="0"/>
              <a:t>20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E755E8-D5D1-5810-AE6C-49D778315855}"/>
              </a:ext>
            </a:extLst>
          </p:cNvPr>
          <p:cNvSpPr txBox="1"/>
          <p:nvPr/>
        </p:nvSpPr>
        <p:spPr>
          <a:xfrm>
            <a:off x="94141" y="88490"/>
            <a:ext cx="4545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Main goal: Demonstrator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EA5BFB1-295A-2F1E-B8A9-DA31E7F0A7B2}"/>
              </a:ext>
            </a:extLst>
          </p:cNvPr>
          <p:cNvGrpSpPr/>
          <p:nvPr/>
        </p:nvGrpSpPr>
        <p:grpSpPr>
          <a:xfrm>
            <a:off x="797678" y="2896419"/>
            <a:ext cx="4188543" cy="1118349"/>
            <a:chOff x="1716430" y="2716162"/>
            <a:chExt cx="2980931" cy="75998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242DECF-8C73-59DE-751C-3BDBEA219841}"/>
                </a:ext>
              </a:extLst>
            </p:cNvPr>
            <p:cNvSpPr/>
            <p:nvPr/>
          </p:nvSpPr>
          <p:spPr>
            <a:xfrm>
              <a:off x="2145890" y="3045542"/>
              <a:ext cx="2551471" cy="213852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3E8877C-BF93-5602-6DCE-F5AC3E294C6B}"/>
                </a:ext>
              </a:extLst>
            </p:cNvPr>
            <p:cNvSpPr/>
            <p:nvPr/>
          </p:nvSpPr>
          <p:spPr>
            <a:xfrm>
              <a:off x="2145890" y="3262290"/>
              <a:ext cx="2551471" cy="213852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35E877-CF5F-FDDA-C776-01174F62913A}"/>
                </a:ext>
              </a:extLst>
            </p:cNvPr>
            <p:cNvSpPr/>
            <p:nvPr/>
          </p:nvSpPr>
          <p:spPr>
            <a:xfrm>
              <a:off x="2296887" y="3259394"/>
              <a:ext cx="140109" cy="14010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2E61BB-BE4B-724A-F224-F70ADFC1A497}"/>
                </a:ext>
              </a:extLst>
            </p:cNvPr>
            <p:cNvSpPr/>
            <p:nvPr/>
          </p:nvSpPr>
          <p:spPr>
            <a:xfrm>
              <a:off x="2587993" y="3259394"/>
              <a:ext cx="140109" cy="14010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2D5ACA3-54A5-F94C-CE44-FB29996F51E6}"/>
                </a:ext>
              </a:extLst>
            </p:cNvPr>
            <p:cNvSpPr/>
            <p:nvPr/>
          </p:nvSpPr>
          <p:spPr>
            <a:xfrm>
              <a:off x="2879099" y="3259394"/>
              <a:ext cx="140109" cy="14010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551CC55-C616-6637-E9C5-D8EC6308821D}"/>
                </a:ext>
              </a:extLst>
            </p:cNvPr>
            <p:cNvSpPr/>
            <p:nvPr/>
          </p:nvSpPr>
          <p:spPr>
            <a:xfrm>
              <a:off x="2145890" y="2883310"/>
              <a:ext cx="873318" cy="15933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glue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169E63F-BA8F-86A0-E119-1A0217E5678B}"/>
                </a:ext>
              </a:extLst>
            </p:cNvPr>
            <p:cNvSpPr/>
            <p:nvPr/>
          </p:nvSpPr>
          <p:spPr>
            <a:xfrm>
              <a:off x="1716430" y="2716162"/>
              <a:ext cx="1301021" cy="162232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err="1"/>
                <a:t>Sensor+asic</a:t>
              </a:r>
              <a:endParaRPr lang="en-GB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A5918CD-804F-6FBA-48A6-2B00C9C6C23B}"/>
                </a:ext>
              </a:extLst>
            </p:cNvPr>
            <p:cNvSpPr/>
            <p:nvPr/>
          </p:nvSpPr>
          <p:spPr>
            <a:xfrm>
              <a:off x="3229897" y="2968903"/>
              <a:ext cx="1467464" cy="7374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7C44AD8-A50C-3551-DA4D-781956F03746}"/>
                </a:ext>
              </a:extLst>
            </p:cNvPr>
            <p:cNvSpPr/>
            <p:nvPr/>
          </p:nvSpPr>
          <p:spPr>
            <a:xfrm>
              <a:off x="3229897" y="2888225"/>
              <a:ext cx="1467464" cy="73743"/>
            </a:xfrm>
            <a:prstGeom prst="rect">
              <a:avLst/>
            </a:prstGeom>
            <a:solidFill>
              <a:srgbClr val="15608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>
                <a:solidFill>
                  <a:schemeClr val="bg2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F37B30A-507A-0229-0A3B-2999BDA926D3}"/>
                </a:ext>
              </a:extLst>
            </p:cNvPr>
            <p:cNvSpPr/>
            <p:nvPr/>
          </p:nvSpPr>
          <p:spPr>
            <a:xfrm>
              <a:off x="3229567" y="2811586"/>
              <a:ext cx="1467464" cy="7374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85B0B8F-F4CD-94CF-FC07-1C715FD5C562}"/>
                </a:ext>
              </a:extLst>
            </p:cNvPr>
            <p:cNvSpPr txBox="1"/>
            <p:nvPr/>
          </p:nvSpPr>
          <p:spPr>
            <a:xfrm>
              <a:off x="3332849" y="2828343"/>
              <a:ext cx="1316890" cy="209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chemeClr val="bg2"/>
                  </a:solidFill>
                </a:rPr>
                <a:t>Front-end electronics</a:t>
              </a: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05F644D5-DEA6-855B-637C-00E61C9A3A77}"/>
              </a:ext>
            </a:extLst>
          </p:cNvPr>
          <p:cNvSpPr/>
          <p:nvPr/>
        </p:nvSpPr>
        <p:spPr>
          <a:xfrm>
            <a:off x="2779207" y="3505478"/>
            <a:ext cx="2206549" cy="17653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LV supply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94FAB14-B43C-5D1C-1A5A-0F03C12CE231}"/>
              </a:ext>
            </a:extLst>
          </p:cNvPr>
          <p:cNvSpPr/>
          <p:nvPr/>
        </p:nvSpPr>
        <p:spPr>
          <a:xfrm flipH="1">
            <a:off x="2733487" y="3376860"/>
            <a:ext cx="45719" cy="30515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E37B2EA-B648-F993-D8B8-0FF264ACDEC6}"/>
              </a:ext>
            </a:extLst>
          </p:cNvPr>
          <p:cNvSpPr/>
          <p:nvPr/>
        </p:nvSpPr>
        <p:spPr>
          <a:xfrm>
            <a:off x="2574858" y="2601355"/>
            <a:ext cx="191729" cy="774101"/>
          </a:xfrm>
          <a:custGeom>
            <a:avLst/>
            <a:gdLst>
              <a:gd name="connsiteX0" fmla="*/ 191729 w 191729"/>
              <a:gd name="connsiteY0" fmla="*/ 774101 h 774101"/>
              <a:gd name="connsiteX1" fmla="*/ 147484 w 191729"/>
              <a:gd name="connsiteY1" fmla="*/ 14559 h 774101"/>
              <a:gd name="connsiteX2" fmla="*/ 0 w 191729"/>
              <a:gd name="connsiteY2" fmla="*/ 280030 h 77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29" h="774101">
                <a:moveTo>
                  <a:pt x="191729" y="774101"/>
                </a:moveTo>
                <a:cubicBezTo>
                  <a:pt x="185584" y="435502"/>
                  <a:pt x="179439" y="96904"/>
                  <a:pt x="147484" y="14559"/>
                </a:cubicBezTo>
                <a:cubicBezTo>
                  <a:pt x="115529" y="-67786"/>
                  <a:pt x="51619" y="223495"/>
                  <a:pt x="0" y="280030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3B23B3B-A399-FD19-DD36-CCDCF39F5F8A}"/>
              </a:ext>
            </a:extLst>
          </p:cNvPr>
          <p:cNvSpPr/>
          <p:nvPr/>
        </p:nvSpPr>
        <p:spPr>
          <a:xfrm>
            <a:off x="2464246" y="2276008"/>
            <a:ext cx="494070" cy="760235"/>
          </a:xfrm>
          <a:custGeom>
            <a:avLst/>
            <a:gdLst>
              <a:gd name="connsiteX0" fmla="*/ 494070 w 494070"/>
              <a:gd name="connsiteY0" fmla="*/ 760235 h 760235"/>
              <a:gd name="connsiteX1" fmla="*/ 317090 w 494070"/>
              <a:gd name="connsiteY1" fmla="*/ 693 h 760235"/>
              <a:gd name="connsiteX2" fmla="*/ 0 w 494070"/>
              <a:gd name="connsiteY2" fmla="*/ 612751 h 760235"/>
              <a:gd name="connsiteX3" fmla="*/ 0 w 494070"/>
              <a:gd name="connsiteY3" fmla="*/ 612751 h 760235"/>
              <a:gd name="connsiteX4" fmla="*/ 0 w 494070"/>
              <a:gd name="connsiteY4" fmla="*/ 612751 h 760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4070" h="760235">
                <a:moveTo>
                  <a:pt x="494070" y="760235"/>
                </a:moveTo>
                <a:cubicBezTo>
                  <a:pt x="446752" y="392754"/>
                  <a:pt x="399435" y="25274"/>
                  <a:pt x="317090" y="693"/>
                </a:cubicBezTo>
                <a:cubicBezTo>
                  <a:pt x="234745" y="-23888"/>
                  <a:pt x="0" y="612751"/>
                  <a:pt x="0" y="612751"/>
                </a:cubicBezTo>
                <a:lnTo>
                  <a:pt x="0" y="612751"/>
                </a:lnTo>
                <a:lnTo>
                  <a:pt x="0" y="612751"/>
                </a:ln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7629848-FF0C-2386-A346-96BD19E744F8}"/>
              </a:ext>
            </a:extLst>
          </p:cNvPr>
          <p:cNvSpPr txBox="1"/>
          <p:nvPr/>
        </p:nvSpPr>
        <p:spPr>
          <a:xfrm>
            <a:off x="1081600" y="1187631"/>
            <a:ext cx="4188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Monolithic-like approach</a:t>
            </a:r>
          </a:p>
          <a:p>
            <a:r>
              <a:rPr lang="en-GB" dirty="0"/>
              <a:t>(Electronics integrated in the same ceramics base material)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F2BC390-FC05-DB4A-48A7-C67C8A3BC3C3}"/>
              </a:ext>
            </a:extLst>
          </p:cNvPr>
          <p:cNvSpPr/>
          <p:nvPr/>
        </p:nvSpPr>
        <p:spPr>
          <a:xfrm>
            <a:off x="797678" y="4221782"/>
            <a:ext cx="283922" cy="25980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4565BA2-42B9-9EE9-5ECA-17E8F7764241}"/>
              </a:ext>
            </a:extLst>
          </p:cNvPr>
          <p:cNvSpPr txBox="1"/>
          <p:nvPr/>
        </p:nvSpPr>
        <p:spPr>
          <a:xfrm>
            <a:off x="1100093" y="4191401"/>
            <a:ext cx="2790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LTCC ceramics (Al2O3/Glass)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8022E79-4B80-3DC7-717E-8BFAEACBCD61}"/>
              </a:ext>
            </a:extLst>
          </p:cNvPr>
          <p:cNvGrpSpPr/>
          <p:nvPr/>
        </p:nvGrpSpPr>
        <p:grpSpPr>
          <a:xfrm>
            <a:off x="6704486" y="2717262"/>
            <a:ext cx="4188543" cy="1206529"/>
            <a:chOff x="1716430" y="2656239"/>
            <a:chExt cx="2980931" cy="819903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BB3B846-D523-14B5-5A51-4CF2B4DE8EC4}"/>
                </a:ext>
              </a:extLst>
            </p:cNvPr>
            <p:cNvSpPr/>
            <p:nvPr/>
          </p:nvSpPr>
          <p:spPr>
            <a:xfrm>
              <a:off x="2145890" y="3045542"/>
              <a:ext cx="2551471" cy="213852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DC51020-F420-1CBD-7397-683181EBC1A5}"/>
                </a:ext>
              </a:extLst>
            </p:cNvPr>
            <p:cNvSpPr/>
            <p:nvPr/>
          </p:nvSpPr>
          <p:spPr>
            <a:xfrm>
              <a:off x="2145890" y="3262290"/>
              <a:ext cx="2551471" cy="213852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B961F36-4002-3406-0E25-E2DE4EDC94CE}"/>
                </a:ext>
              </a:extLst>
            </p:cNvPr>
            <p:cNvSpPr/>
            <p:nvPr/>
          </p:nvSpPr>
          <p:spPr>
            <a:xfrm>
              <a:off x="2296887" y="3259394"/>
              <a:ext cx="140109" cy="14010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2ED489AF-9FBC-1985-FC65-A50CC6E6C30D}"/>
                </a:ext>
              </a:extLst>
            </p:cNvPr>
            <p:cNvSpPr/>
            <p:nvPr/>
          </p:nvSpPr>
          <p:spPr>
            <a:xfrm>
              <a:off x="2587993" y="3259394"/>
              <a:ext cx="140109" cy="14010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A7AAF65-5926-D57F-3A13-3D892A278510}"/>
                </a:ext>
              </a:extLst>
            </p:cNvPr>
            <p:cNvSpPr/>
            <p:nvPr/>
          </p:nvSpPr>
          <p:spPr>
            <a:xfrm>
              <a:off x="2879099" y="3259394"/>
              <a:ext cx="140109" cy="14010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E9D925F-997D-60C6-6DBD-E369A4956E0C}"/>
                </a:ext>
              </a:extLst>
            </p:cNvPr>
            <p:cNvSpPr/>
            <p:nvPr/>
          </p:nvSpPr>
          <p:spPr>
            <a:xfrm>
              <a:off x="2145890" y="2883310"/>
              <a:ext cx="873318" cy="15933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glue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F47DCAE-C606-5FCC-986D-816B1EFC8030}"/>
                </a:ext>
              </a:extLst>
            </p:cNvPr>
            <p:cNvSpPr/>
            <p:nvPr/>
          </p:nvSpPr>
          <p:spPr>
            <a:xfrm>
              <a:off x="1716430" y="2716162"/>
              <a:ext cx="1301021" cy="162232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err="1"/>
                <a:t>Sensor+asic</a:t>
              </a:r>
              <a:endParaRPr lang="en-GB" dirty="0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5951A76-80D8-74CD-F90E-0BBBB0136F78}"/>
                </a:ext>
              </a:extLst>
            </p:cNvPr>
            <p:cNvSpPr/>
            <p:nvPr/>
          </p:nvSpPr>
          <p:spPr>
            <a:xfrm>
              <a:off x="3229897" y="2813563"/>
              <a:ext cx="1467464" cy="7374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36A46083-6EB9-012B-3C2C-C1AC5B3EB9CB}"/>
                </a:ext>
              </a:extLst>
            </p:cNvPr>
            <p:cNvSpPr/>
            <p:nvPr/>
          </p:nvSpPr>
          <p:spPr>
            <a:xfrm>
              <a:off x="3229897" y="2732879"/>
              <a:ext cx="1467464" cy="73743"/>
            </a:xfrm>
            <a:prstGeom prst="rect">
              <a:avLst/>
            </a:prstGeom>
            <a:solidFill>
              <a:srgbClr val="15608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>
                <a:solidFill>
                  <a:schemeClr val="bg2"/>
                </a:solidFill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1D19E10A-5FE4-C902-494D-A7701F1C9F18}"/>
                </a:ext>
              </a:extLst>
            </p:cNvPr>
            <p:cNvSpPr/>
            <p:nvPr/>
          </p:nvSpPr>
          <p:spPr>
            <a:xfrm>
              <a:off x="3229567" y="2656239"/>
              <a:ext cx="1467464" cy="7374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946291E-4839-FE9A-6E62-61BC564CC3CB}"/>
                </a:ext>
              </a:extLst>
            </p:cNvPr>
            <p:cNvSpPr txBox="1"/>
            <p:nvPr/>
          </p:nvSpPr>
          <p:spPr>
            <a:xfrm>
              <a:off x="3335873" y="2664879"/>
              <a:ext cx="1316890" cy="209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chemeClr val="bg2"/>
                  </a:solidFill>
                </a:rPr>
                <a:t>Front-end electronics</a:t>
              </a: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2CC5305A-F547-BC29-B008-35BE6ADA4260}"/>
              </a:ext>
            </a:extLst>
          </p:cNvPr>
          <p:cNvSpPr txBox="1"/>
          <p:nvPr/>
        </p:nvSpPr>
        <p:spPr>
          <a:xfrm>
            <a:off x="6961804" y="1237308"/>
            <a:ext cx="41880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Integration of ceramics based front-end electronics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9ACD454-4EDE-AECE-E615-12B646E0CAF9}"/>
              </a:ext>
            </a:extLst>
          </p:cNvPr>
          <p:cNvSpPr/>
          <p:nvPr/>
        </p:nvSpPr>
        <p:spPr>
          <a:xfrm>
            <a:off x="6704486" y="4130809"/>
            <a:ext cx="283922" cy="259803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A1053E3-9F85-A6C0-9BA0-991E11701008}"/>
              </a:ext>
            </a:extLst>
          </p:cNvPr>
          <p:cNvSpPr txBox="1"/>
          <p:nvPr/>
        </p:nvSpPr>
        <p:spPr>
          <a:xfrm>
            <a:off x="7006901" y="4094332"/>
            <a:ext cx="4847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LTCC ceramics (AL2O3/Glass) or LCM ceramics (</a:t>
            </a:r>
            <a:r>
              <a:rPr lang="en-GB" sz="1600" dirty="0" err="1"/>
              <a:t>AlN</a:t>
            </a:r>
            <a:r>
              <a:rPr lang="en-GB" sz="1600" dirty="0"/>
              <a:t>)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A020A31-5E2C-1DAE-5377-7D18B18EF7AF}"/>
              </a:ext>
            </a:extLst>
          </p:cNvPr>
          <p:cNvSpPr/>
          <p:nvPr/>
        </p:nvSpPr>
        <p:spPr>
          <a:xfrm>
            <a:off x="8830613" y="3062517"/>
            <a:ext cx="2061951" cy="23447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glue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0836141-C150-B120-293A-7265B86303A8}"/>
              </a:ext>
            </a:extLst>
          </p:cNvPr>
          <p:cNvSpPr/>
          <p:nvPr/>
        </p:nvSpPr>
        <p:spPr>
          <a:xfrm>
            <a:off x="8732178" y="3604835"/>
            <a:ext cx="196869" cy="20617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4AF03C5A-BD9B-0026-10EE-2C85367DDCCE}"/>
              </a:ext>
            </a:extLst>
          </p:cNvPr>
          <p:cNvSpPr/>
          <p:nvPr/>
        </p:nvSpPr>
        <p:spPr>
          <a:xfrm>
            <a:off x="9141215" y="3604835"/>
            <a:ext cx="196869" cy="20617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C6B65F7-EB36-2EAE-6C67-83ACAF62D76A}"/>
              </a:ext>
            </a:extLst>
          </p:cNvPr>
          <p:cNvSpPr/>
          <p:nvPr/>
        </p:nvSpPr>
        <p:spPr>
          <a:xfrm>
            <a:off x="9550252" y="3604835"/>
            <a:ext cx="196869" cy="20617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A54FD98-253C-0B37-2F46-FB9E69461861}"/>
              </a:ext>
            </a:extLst>
          </p:cNvPr>
          <p:cNvSpPr/>
          <p:nvPr/>
        </p:nvSpPr>
        <p:spPr>
          <a:xfrm>
            <a:off x="9935132" y="3604835"/>
            <a:ext cx="196869" cy="20617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7BC1BB0-C09B-A343-486E-5577F58CBF6A}"/>
              </a:ext>
            </a:extLst>
          </p:cNvPr>
          <p:cNvSpPr/>
          <p:nvPr/>
        </p:nvSpPr>
        <p:spPr>
          <a:xfrm>
            <a:off x="10344169" y="3604835"/>
            <a:ext cx="196869" cy="20617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83C8DB9-53F7-B0C1-91B6-F7054B5A7FD8}"/>
              </a:ext>
            </a:extLst>
          </p:cNvPr>
          <p:cNvSpPr/>
          <p:nvPr/>
        </p:nvSpPr>
        <p:spPr>
          <a:xfrm>
            <a:off x="6704486" y="4529955"/>
            <a:ext cx="283922" cy="25980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848EDDE-E5ED-139C-012A-3BAD4814972D}"/>
              </a:ext>
            </a:extLst>
          </p:cNvPr>
          <p:cNvSpPr txBox="1"/>
          <p:nvPr/>
        </p:nvSpPr>
        <p:spPr>
          <a:xfrm>
            <a:off x="7006901" y="4499574"/>
            <a:ext cx="2790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LTCC ceramics (Al2O3/Glass)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72C8E803-BFF9-E193-EF3D-38B1C8744D27}"/>
              </a:ext>
            </a:extLst>
          </p:cNvPr>
          <p:cNvCxnSpPr/>
          <p:nvPr/>
        </p:nvCxnSpPr>
        <p:spPr>
          <a:xfrm>
            <a:off x="5928360" y="544567"/>
            <a:ext cx="0" cy="5760720"/>
          </a:xfrm>
          <a:prstGeom prst="line">
            <a:avLst/>
          </a:prstGeom>
          <a:ln w="3810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74B33730-0250-38F8-CF49-A6394493DD17}"/>
              </a:ext>
            </a:extLst>
          </p:cNvPr>
          <p:cNvSpPr txBox="1"/>
          <p:nvPr/>
        </p:nvSpPr>
        <p:spPr>
          <a:xfrm>
            <a:off x="685800" y="5148380"/>
            <a:ext cx="44475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Better integration including low voltage (LV)</a:t>
            </a:r>
          </a:p>
          <a:p>
            <a:r>
              <a:rPr lang="en-GB" dirty="0"/>
              <a:t>Potentially less material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B024DBD-7D14-4861-3928-97762E8F60D5}"/>
              </a:ext>
            </a:extLst>
          </p:cNvPr>
          <p:cNvSpPr txBox="1"/>
          <p:nvPr/>
        </p:nvSpPr>
        <p:spPr>
          <a:xfrm>
            <a:off x="6316691" y="5230230"/>
            <a:ext cx="5649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Better CTE matching between sensor and </a:t>
            </a:r>
            <a:r>
              <a:rPr lang="en-GB" dirty="0" err="1"/>
              <a:t>AlN</a:t>
            </a:r>
            <a:r>
              <a:rPr lang="en-GB" dirty="0"/>
              <a:t> ceramics</a:t>
            </a:r>
          </a:p>
          <a:p>
            <a:endParaRPr lang="en-GB" dirty="0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440E6BE6-1857-6A29-D05C-8A5D081B3022}"/>
              </a:ext>
            </a:extLst>
          </p:cNvPr>
          <p:cNvSpPr/>
          <p:nvPr/>
        </p:nvSpPr>
        <p:spPr>
          <a:xfrm>
            <a:off x="8473440" y="2244816"/>
            <a:ext cx="398780" cy="551724"/>
          </a:xfrm>
          <a:custGeom>
            <a:avLst/>
            <a:gdLst>
              <a:gd name="connsiteX0" fmla="*/ 398780 w 398780"/>
              <a:gd name="connsiteY0" fmla="*/ 470444 h 551724"/>
              <a:gd name="connsiteX1" fmla="*/ 200660 w 398780"/>
              <a:gd name="connsiteY1" fmla="*/ 544 h 551724"/>
              <a:gd name="connsiteX2" fmla="*/ 0 w 398780"/>
              <a:gd name="connsiteY2" fmla="*/ 551724 h 551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8780" h="551724">
                <a:moveTo>
                  <a:pt x="398780" y="470444"/>
                </a:moveTo>
                <a:cubicBezTo>
                  <a:pt x="332951" y="228720"/>
                  <a:pt x="267123" y="-13003"/>
                  <a:pt x="200660" y="544"/>
                </a:cubicBezTo>
                <a:cubicBezTo>
                  <a:pt x="134197" y="14091"/>
                  <a:pt x="67098" y="282907"/>
                  <a:pt x="0" y="551724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5533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1A86D7-9FED-9691-BC07-6505F4856B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49F88D1-70B0-28D3-619E-B2433C328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766377" y="2766377"/>
            <a:ext cx="6492875" cy="96012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Final remarks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F244EF-2B27-A452-26AB-A4F19D194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0A7DE-2883-FBE6-835A-5588B540E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F1A447-D0D7-DF73-9E9C-2B1138C83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21</a:t>
            </a:fld>
            <a:endParaRPr lang="en-GB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0946DEF-F08E-EA87-9819-1EE9128EBD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34595441"/>
              </p:ext>
            </p:extLst>
          </p:nvPr>
        </p:nvGraphicFramePr>
        <p:xfrm>
          <a:off x="960121" y="-3"/>
          <a:ext cx="10978698" cy="6613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06115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3602982531"/>
                  </p:ext>
                </p:extLst>
              </p:nvPr>
            </p:nvGraphicFramePr>
            <p:xfrm>
              <a:off x="97055" y="137160"/>
              <a:ext cx="5429035" cy="63293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3602982531"/>
                  </p:ext>
                </p:extLst>
              </p:nvPr>
            </p:nvGraphicFramePr>
            <p:xfrm>
              <a:off x="97055" y="137160"/>
              <a:ext cx="5429035" cy="63293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5A6D34-E984-A887-D29D-8F816595FE6B}"/>
              </a:ext>
            </a:extLst>
          </p:cNvPr>
          <p:cNvSpPr txBox="1"/>
          <p:nvPr/>
        </p:nvSpPr>
        <p:spPr>
          <a:xfrm>
            <a:off x="7756621" y="1996397"/>
            <a:ext cx="231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©</a:t>
            </a:r>
            <a:r>
              <a:rPr lang="en-GB" dirty="0" err="1"/>
              <a:t>Fraunhofer</a:t>
            </a:r>
            <a:r>
              <a:rPr lang="en-GB" dirty="0"/>
              <a:t> IKTS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C9C895-1548-ACD2-A96A-02EB409E7EA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0800000">
            <a:off x="6665912" y="377975"/>
            <a:ext cx="3954757" cy="1531772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4D7685FE-9799-4A15-F612-DD08428D76E7}"/>
              </a:ext>
            </a:extLst>
          </p:cNvPr>
          <p:cNvGrpSpPr/>
          <p:nvPr/>
        </p:nvGrpSpPr>
        <p:grpSpPr>
          <a:xfrm>
            <a:off x="6308742" y="2550861"/>
            <a:ext cx="5552149" cy="3325224"/>
            <a:chOff x="5984590" y="914400"/>
            <a:chExt cx="6601094" cy="415992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512C917-DA8C-244F-9D08-644B4562480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biLevel thresh="25000"/>
            </a:blip>
            <a:stretch>
              <a:fillRect/>
            </a:stretch>
          </p:blipFill>
          <p:spPr>
            <a:xfrm rot="5400000">
              <a:off x="6863864" y="612096"/>
              <a:ext cx="3582958" cy="5341505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3A67B71-585B-53A3-5FA0-A89111B7A95F}"/>
                </a:ext>
              </a:extLst>
            </p:cNvPr>
            <p:cNvSpPr/>
            <p:nvPr/>
          </p:nvSpPr>
          <p:spPr>
            <a:xfrm>
              <a:off x="6914756" y="1622064"/>
              <a:ext cx="4177862" cy="648394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F489050-3040-56EF-CC3F-73CEA203B149}"/>
                </a:ext>
              </a:extLst>
            </p:cNvPr>
            <p:cNvSpPr txBox="1"/>
            <p:nvPr/>
          </p:nvSpPr>
          <p:spPr>
            <a:xfrm>
              <a:off x="8235906" y="914400"/>
              <a:ext cx="1279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Restrictions</a:t>
              </a:r>
              <a:endParaRPr lang="en-GB" dirty="0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F821A83-B422-DFE0-1080-9DF667E90817}"/>
                </a:ext>
              </a:extLst>
            </p:cNvPr>
            <p:cNvCxnSpPr>
              <a:stCxn id="9" idx="2"/>
            </p:cNvCxnSpPr>
            <p:nvPr/>
          </p:nvCxnSpPr>
          <p:spPr>
            <a:xfrm flipH="1">
              <a:off x="8875568" y="1283732"/>
              <a:ext cx="1" cy="338332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C279B88-7BFC-1041-9734-E03B32374217}"/>
                </a:ext>
              </a:extLst>
            </p:cNvPr>
            <p:cNvSpPr txBox="1"/>
            <p:nvPr/>
          </p:nvSpPr>
          <p:spPr>
            <a:xfrm>
              <a:off x="11376992" y="4027643"/>
              <a:ext cx="1208692" cy="808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Main</a:t>
              </a:r>
            </a:p>
            <a:p>
              <a:r>
                <a:rPr lang="en-US" dirty="0"/>
                <a:t>channels</a:t>
              </a:r>
              <a:endParaRPr lang="en-GB" dirty="0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163367C-A254-5B8A-0A2B-8F50AA20282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03303" y="3838241"/>
              <a:ext cx="2388645" cy="189402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43DDE12-8C17-74F5-840D-1FCEDFCCAD1B}"/>
                </a:ext>
              </a:extLst>
            </p:cNvPr>
            <p:cNvSpPr txBox="1"/>
            <p:nvPr/>
          </p:nvSpPr>
          <p:spPr>
            <a:xfrm>
              <a:off x="10644877" y="914400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Input</a:t>
              </a:r>
              <a:endParaRPr lang="en-GB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10A2D6D-DA98-08CF-B3D2-14C05A62D2A4}"/>
                </a:ext>
              </a:extLst>
            </p:cNvPr>
            <p:cNvCxnSpPr>
              <a:cxnSpLocks/>
              <a:stCxn id="20" idx="2"/>
            </p:cNvCxnSpPr>
            <p:nvPr/>
          </p:nvCxnSpPr>
          <p:spPr>
            <a:xfrm flipH="1">
              <a:off x="10884513" y="1283732"/>
              <a:ext cx="102766" cy="563987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505928E-A2F8-3CDA-03C4-CC5953BE5E0D}"/>
                </a:ext>
              </a:extLst>
            </p:cNvPr>
            <p:cNvSpPr txBox="1"/>
            <p:nvPr/>
          </p:nvSpPr>
          <p:spPr>
            <a:xfrm>
              <a:off x="11180905" y="2417682"/>
              <a:ext cx="85632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Output</a:t>
              </a:r>
              <a:endParaRPr lang="en-GB" dirty="0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B3B1DB42-424C-AE72-C80A-E0F5B6C429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35896" y="2640445"/>
              <a:ext cx="289152" cy="157808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878B73A-1398-5D16-5299-5CBF4A393B33}"/>
              </a:ext>
            </a:extLst>
          </p:cNvPr>
          <p:cNvCxnSpPr/>
          <p:nvPr/>
        </p:nvCxnSpPr>
        <p:spPr>
          <a:xfrm>
            <a:off x="6226133" y="3012059"/>
            <a:ext cx="0" cy="2864025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9FC8BF3-8809-F4EC-A8AA-2D77FBD49756}"/>
              </a:ext>
            </a:extLst>
          </p:cNvPr>
          <p:cNvSpPr txBox="1"/>
          <p:nvPr/>
        </p:nvSpPr>
        <p:spPr>
          <a:xfrm rot="16200000">
            <a:off x="5552251" y="4283209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 mm</a:t>
            </a:r>
            <a:endParaRPr lang="en-GB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3EB42DE-7D81-BE05-16CC-E46C43D51864}"/>
              </a:ext>
            </a:extLst>
          </p:cNvPr>
          <p:cNvCxnSpPr>
            <a:cxnSpLocks/>
          </p:cNvCxnSpPr>
          <p:nvPr/>
        </p:nvCxnSpPr>
        <p:spPr>
          <a:xfrm flipH="1">
            <a:off x="6351595" y="5975766"/>
            <a:ext cx="4407007" cy="9577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8C43E6-6FBE-0937-A0B3-2E863A92376A}"/>
              </a:ext>
            </a:extLst>
          </p:cNvPr>
          <p:cNvSpPr txBox="1"/>
          <p:nvPr/>
        </p:nvSpPr>
        <p:spPr>
          <a:xfrm>
            <a:off x="8134950" y="5976174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 mm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0E1403-40EC-C6BC-037F-3CDE4B26A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6E47EB-1CDB-179B-44A6-D41ACE355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A12E05A6-7AE6-61EF-46CE-2586FB53E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687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6DF0220-9932-5EBB-130C-A00999073DC1}"/>
              </a:ext>
            </a:extLst>
          </p:cNvPr>
          <p:cNvSpPr/>
          <p:nvPr/>
        </p:nvSpPr>
        <p:spPr>
          <a:xfrm>
            <a:off x="9265920" y="3429916"/>
            <a:ext cx="2758440" cy="2706073"/>
          </a:xfrm>
          <a:prstGeom prst="rect">
            <a:avLst/>
          </a:prstGeom>
          <a:solidFill>
            <a:srgbClr val="FF7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1192530957"/>
              </p:ext>
            </p:extLst>
          </p:nvPr>
        </p:nvGraphicFramePr>
        <p:xfrm>
          <a:off x="97055" y="137160"/>
          <a:ext cx="5429035" cy="6329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8" name="Grafik 6">
            <a:extLst>
              <a:ext uri="{FF2B5EF4-FFF2-40B4-BE49-F238E27FC236}">
                <a16:creationId xmlns:a16="http://schemas.microsoft.com/office/drawing/2014/main" id="{5743A66D-ECE0-3DBA-DAF1-B6B2546FE24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13865" r="2400" b="13865"/>
          <a:stretch/>
        </p:blipFill>
        <p:spPr>
          <a:xfrm>
            <a:off x="5653153" y="2510877"/>
            <a:ext cx="3547596" cy="364447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11E1A81-DD6C-A5C4-85C0-2B1FEE2B5D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9" t="14042" r="18958" b="3306"/>
          <a:stretch/>
        </p:blipFill>
        <p:spPr bwMode="auto">
          <a:xfrm rot="10800000">
            <a:off x="9309970" y="3492373"/>
            <a:ext cx="2657912" cy="2543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peech Bubble: Rectangle 10">
            <a:extLst>
              <a:ext uri="{FF2B5EF4-FFF2-40B4-BE49-F238E27FC236}">
                <a16:creationId xmlns:a16="http://schemas.microsoft.com/office/drawing/2014/main" id="{E0DD5331-0A68-4661-19F3-977766118CF9}"/>
              </a:ext>
            </a:extLst>
          </p:cNvPr>
          <p:cNvSpPr/>
          <p:nvPr/>
        </p:nvSpPr>
        <p:spPr>
          <a:xfrm>
            <a:off x="9941517" y="1543623"/>
            <a:ext cx="2136769" cy="1661832"/>
          </a:xfrm>
          <a:prstGeom prst="wedgeRectCallout">
            <a:avLst>
              <a:gd name="adj1" fmla="val -120891"/>
              <a:gd name="adj2" fmla="val 51529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Grafik 7">
            <a:extLst>
              <a:ext uri="{FF2B5EF4-FFF2-40B4-BE49-F238E27FC236}">
                <a16:creationId xmlns:a16="http://schemas.microsoft.com/office/drawing/2014/main" id="{0D79270A-D0FF-C582-6AE9-5136467D089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456" y="1610176"/>
            <a:ext cx="2059773" cy="1544829"/>
          </a:xfrm>
          <a:prstGeom prst="rect">
            <a:avLst/>
          </a:prstGeom>
        </p:spPr>
      </p:pic>
      <p:sp>
        <p:nvSpPr>
          <p:cNvPr id="18" name="Speech Bubble: Rectangle 17">
            <a:extLst>
              <a:ext uri="{FF2B5EF4-FFF2-40B4-BE49-F238E27FC236}">
                <a16:creationId xmlns:a16="http://schemas.microsoft.com/office/drawing/2014/main" id="{347DAB85-A954-3883-31B4-E5594978F93F}"/>
              </a:ext>
            </a:extLst>
          </p:cNvPr>
          <p:cNvSpPr/>
          <p:nvPr/>
        </p:nvSpPr>
        <p:spPr>
          <a:xfrm>
            <a:off x="7814057" y="706947"/>
            <a:ext cx="2079306" cy="1597443"/>
          </a:xfrm>
          <a:prstGeom prst="wedgeRectCallout">
            <a:avLst>
              <a:gd name="adj1" fmla="val -72630"/>
              <a:gd name="adj2" fmla="val 106621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fik 9">
            <a:extLst>
              <a:ext uri="{FF2B5EF4-FFF2-40B4-BE49-F238E27FC236}">
                <a16:creationId xmlns:a16="http://schemas.microsoft.com/office/drawing/2014/main" id="{4FC86D49-C767-1565-0ED5-D2B0364B80F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024" y="738838"/>
            <a:ext cx="2034901" cy="1526176"/>
          </a:xfrm>
          <a:prstGeom prst="rect">
            <a:avLst/>
          </a:prstGeom>
        </p:spPr>
      </p:pic>
      <p:sp>
        <p:nvSpPr>
          <p:cNvPr id="20" name="Speech Bubble: Rectangle 19">
            <a:extLst>
              <a:ext uri="{FF2B5EF4-FFF2-40B4-BE49-F238E27FC236}">
                <a16:creationId xmlns:a16="http://schemas.microsoft.com/office/drawing/2014/main" id="{853CCCFE-1475-44F1-5C76-1C0FFA08C2AF}"/>
              </a:ext>
            </a:extLst>
          </p:cNvPr>
          <p:cNvSpPr/>
          <p:nvPr/>
        </p:nvSpPr>
        <p:spPr>
          <a:xfrm>
            <a:off x="5679298" y="706948"/>
            <a:ext cx="2096915" cy="1597443"/>
          </a:xfrm>
          <a:prstGeom prst="wedgeRectCallout">
            <a:avLst>
              <a:gd name="adj1" fmla="val -18244"/>
              <a:gd name="adj2" fmla="val 103322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Grafik 4">
            <a:extLst>
              <a:ext uri="{FF2B5EF4-FFF2-40B4-BE49-F238E27FC236}">
                <a16:creationId xmlns:a16="http://schemas.microsoft.com/office/drawing/2014/main" id="{28903A81-A355-1839-787D-B4BC7F91E8A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143" y="744854"/>
            <a:ext cx="2026880" cy="152016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9A6A90B-A936-ADD1-5788-D03A96F7A4CC}"/>
              </a:ext>
            </a:extLst>
          </p:cNvPr>
          <p:cNvSpPr txBox="1"/>
          <p:nvPr/>
        </p:nvSpPr>
        <p:spPr>
          <a:xfrm>
            <a:off x="8176417" y="5716769"/>
            <a:ext cx="8611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Fraunhoffer</a:t>
            </a:r>
            <a:r>
              <a:rPr lang="en-US" sz="900" dirty="0"/>
              <a:t> ©</a:t>
            </a:r>
            <a:endParaRPr lang="en-GB" sz="9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36B92D-C79A-D4A5-E2AF-4B9EFDB60C9D}"/>
              </a:ext>
            </a:extLst>
          </p:cNvPr>
          <p:cNvSpPr txBox="1"/>
          <p:nvPr/>
        </p:nvSpPr>
        <p:spPr>
          <a:xfrm>
            <a:off x="6734589" y="693195"/>
            <a:ext cx="10823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IKTS </a:t>
            </a:r>
            <a:r>
              <a:rPr lang="en-US" sz="900" dirty="0" err="1"/>
              <a:t>Fraunhoffer</a:t>
            </a:r>
            <a:r>
              <a:rPr lang="en-US" sz="900" dirty="0"/>
              <a:t> ©</a:t>
            </a:r>
            <a:endParaRPr lang="en-GB" sz="9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E1D393-7827-7D7C-76D4-55DC89BC48F0}"/>
              </a:ext>
            </a:extLst>
          </p:cNvPr>
          <p:cNvSpPr txBox="1"/>
          <p:nvPr/>
        </p:nvSpPr>
        <p:spPr>
          <a:xfrm>
            <a:off x="8844044" y="689151"/>
            <a:ext cx="10823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IKTS </a:t>
            </a:r>
            <a:r>
              <a:rPr lang="en-US" sz="900" dirty="0" err="1"/>
              <a:t>Fraunhoffer</a:t>
            </a:r>
            <a:r>
              <a:rPr lang="en-US" sz="900" dirty="0"/>
              <a:t> ©</a:t>
            </a:r>
            <a:endParaRPr lang="en-GB" sz="9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EE24E21-6B86-4C3E-2ED3-80CAF1F1DE16}"/>
              </a:ext>
            </a:extLst>
          </p:cNvPr>
          <p:cNvSpPr txBox="1"/>
          <p:nvPr/>
        </p:nvSpPr>
        <p:spPr>
          <a:xfrm>
            <a:off x="11020752" y="1559726"/>
            <a:ext cx="10823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IKTS </a:t>
            </a:r>
            <a:r>
              <a:rPr lang="en-US" sz="900" dirty="0" err="1"/>
              <a:t>Fraunhoffer</a:t>
            </a:r>
            <a:r>
              <a:rPr lang="en-US" sz="900" dirty="0"/>
              <a:t> ©</a:t>
            </a:r>
            <a:endParaRPr lang="en-GB" sz="9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B793DF-856B-0E55-EEC5-51E4BEAF8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</p:spTree>
    <p:extLst>
      <p:ext uri="{BB962C8B-B14F-4D97-AF65-F5344CB8AC3E}">
        <p14:creationId xmlns:p14="http://schemas.microsoft.com/office/powerpoint/2010/main" val="1763134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DA1438-6E4B-9EDE-A6E2-E1DF9B26A5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4F5F1-A08C-59FD-4FEB-597278B9E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98643"/>
          </a:xfrm>
        </p:spPr>
        <p:txBody>
          <a:bodyPr>
            <a:normAutofit fontScale="90000"/>
          </a:bodyPr>
          <a:lstStyle/>
          <a:p>
            <a:r>
              <a:rPr lang="en-GB" dirty="0"/>
              <a:t>Nominal samples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95FD1D-295A-EEBA-7A35-8C73B783BF4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51350" y="630621"/>
                <a:ext cx="4262995" cy="5955113"/>
              </a:xfrm>
            </p:spPr>
            <p:txBody>
              <a:bodyPr anchor="ctr">
                <a:normAutofit/>
              </a:bodyPr>
              <a:lstStyle/>
              <a:p>
                <a:r>
                  <a:rPr lang="en-US" dirty="0"/>
                  <a:t>X-ray analysis</a:t>
                </a:r>
              </a:p>
              <a:p>
                <a:pPr lvl="1"/>
                <a:r>
                  <a:rPr lang="en-US" dirty="0"/>
                  <a:t>No blockage observed</a:t>
                </a:r>
              </a:p>
              <a:p>
                <a:r>
                  <a:rPr lang="en-US" dirty="0"/>
                  <a:t>Destructive cross-section</a:t>
                </a:r>
              </a:p>
              <a:p>
                <a:pPr lvl="1"/>
                <a:r>
                  <a:rPr lang="en-US" dirty="0"/>
                  <a:t>It can be improved with further optimizations</a:t>
                </a:r>
              </a:p>
              <a:p>
                <a:r>
                  <a:rPr lang="en-US" dirty="0"/>
                  <a:t>Summary</a:t>
                </a:r>
              </a:p>
              <a:p>
                <a:pPr lvl="1"/>
                <a:r>
                  <a:rPr lang="en-US" dirty="0"/>
                  <a:t>10 samples</a:t>
                </a:r>
              </a:p>
              <a:p>
                <a:pPr lvl="2"/>
                <a:r>
                  <a:rPr lang="en-US" dirty="0"/>
                  <a:t>420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thick</m:t>
                    </m:r>
                  </m:oMath>
                </a14:m>
                <a:endParaRPr lang="en-US" b="0" dirty="0"/>
              </a:p>
              <a:p>
                <a:pPr lvl="2"/>
                <a:r>
                  <a:rPr lang="en-US" dirty="0"/>
                  <a:t>40 x 60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2 open samples</a:t>
                </a:r>
              </a:p>
              <a:p>
                <a:pPr lvl="2"/>
                <a:r>
                  <a:rPr lang="en-US" dirty="0"/>
                  <a:t>Microchannels open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95FD1D-295A-EEBA-7A35-8C73B783BF4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1350" y="630621"/>
                <a:ext cx="4262995" cy="5955113"/>
              </a:xfrm>
              <a:blipFill>
                <a:blip r:embed="rId2"/>
                <a:stretch>
                  <a:fillRect l="-25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4BA21A2-2B6A-29FF-5ACF-2E4475AB6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496525-4054-8858-034B-95EAA730D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F791746-7462-7052-C44B-C47D7A0D0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 descr="A close-up of a package&#10;&#10;Description automatically generated">
            <a:extLst>
              <a:ext uri="{FF2B5EF4-FFF2-40B4-BE49-F238E27FC236}">
                <a16:creationId xmlns:a16="http://schemas.microsoft.com/office/drawing/2014/main" id="{4382C760-0D2E-676F-5AE9-D824F22127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9" t="45329" r="12919" b="6506"/>
          <a:stretch/>
        </p:blipFill>
        <p:spPr>
          <a:xfrm>
            <a:off x="8462929" y="3750007"/>
            <a:ext cx="2790836" cy="23854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12C90B8-5DA3-2794-B227-71962447A5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5821" y="605040"/>
            <a:ext cx="6860498" cy="246284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0C6352D-C0FD-94DC-9A1F-3E56DEE2847F}"/>
              </a:ext>
            </a:extLst>
          </p:cNvPr>
          <p:cNvSpPr txBox="1"/>
          <p:nvPr/>
        </p:nvSpPr>
        <p:spPr>
          <a:xfrm>
            <a:off x="5744013" y="158662"/>
            <a:ext cx="459850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Sample destructive cross section measurement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E17CD18-90BF-D96E-E668-DD0312B58E0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8915"/>
          <a:stretch/>
        </p:blipFill>
        <p:spPr>
          <a:xfrm>
            <a:off x="4565695" y="3787080"/>
            <a:ext cx="3386725" cy="229874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F11ACE7-0819-0D77-20FF-A38D13F0F4DB}"/>
              </a:ext>
            </a:extLst>
          </p:cNvPr>
          <p:cNvSpPr txBox="1"/>
          <p:nvPr/>
        </p:nvSpPr>
        <p:spPr>
          <a:xfrm>
            <a:off x="5396380" y="3389715"/>
            <a:ext cx="149758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X-ray analysis 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0B8A28-539F-1545-2543-BB436713307C}"/>
              </a:ext>
            </a:extLst>
          </p:cNvPr>
          <p:cNvSpPr txBox="1"/>
          <p:nvPr/>
        </p:nvSpPr>
        <p:spPr>
          <a:xfrm>
            <a:off x="8860220" y="3380675"/>
            <a:ext cx="172303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Samples at UoM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2471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563669-956B-303B-9923-27A033EE8C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with orange and blue lines&#10;&#10;AI-generated content may be incorrect.">
            <a:extLst>
              <a:ext uri="{FF2B5EF4-FFF2-40B4-BE49-F238E27FC236}">
                <a16:creationId xmlns:a16="http://schemas.microsoft.com/office/drawing/2014/main" id="{AA61EAF3-687E-9F74-ED7D-276DC6EB28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413" y="651668"/>
            <a:ext cx="4223421" cy="316756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2DF9F7-5EA8-C450-7C2E-2837AD91E7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610859"/>
            <a:ext cx="2743200" cy="365125"/>
          </a:xfrm>
        </p:spPr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957F2-6313-8C30-E637-A204FA38E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C6086-F8FB-57F0-2CCF-6A9A350B6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6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CD17B6-F7F5-07D9-D875-3DD6A62EB48A}"/>
              </a:ext>
            </a:extLst>
          </p:cNvPr>
          <p:cNvSpPr txBox="1"/>
          <p:nvPr/>
        </p:nvSpPr>
        <p:spPr>
          <a:xfrm>
            <a:off x="164592" y="9144"/>
            <a:ext cx="37348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/>
              <a:t>VELO Upgrade II</a:t>
            </a:r>
          </a:p>
        </p:txBody>
      </p:sp>
      <p:pic>
        <p:nvPicPr>
          <p:cNvPr id="7" name="Picture 6" descr="A close-up of a circuit board&#10;&#10;AI-generated content may be incorrect.">
            <a:extLst>
              <a:ext uri="{FF2B5EF4-FFF2-40B4-BE49-F238E27FC236}">
                <a16:creationId xmlns:a16="http://schemas.microsoft.com/office/drawing/2014/main" id="{13EF125E-91F6-8072-33CC-6AA7C91F28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96280" y="1845687"/>
            <a:ext cx="5242504" cy="3931878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5CA55D0-5325-A5E7-3E52-603758A88311}"/>
              </a:ext>
            </a:extLst>
          </p:cNvPr>
          <p:cNvCxnSpPr>
            <a:cxnSpLocks/>
          </p:cNvCxnSpPr>
          <p:nvPr/>
        </p:nvCxnSpPr>
        <p:spPr>
          <a:xfrm flipV="1">
            <a:off x="1160956" y="3199612"/>
            <a:ext cx="3542894" cy="757511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6DF31B0-8897-3D3D-ACED-41572F433FD2}"/>
              </a:ext>
            </a:extLst>
          </p:cNvPr>
          <p:cNvCxnSpPr>
            <a:cxnSpLocks/>
          </p:cNvCxnSpPr>
          <p:nvPr/>
        </p:nvCxnSpPr>
        <p:spPr>
          <a:xfrm flipV="1">
            <a:off x="1165483" y="2726269"/>
            <a:ext cx="3538367" cy="6782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E5D3CAD-E179-ED54-EFB2-B6C24185127C}"/>
                  </a:ext>
                </a:extLst>
              </p:cNvPr>
              <p:cNvSpPr txBox="1"/>
              <p:nvPr/>
            </p:nvSpPr>
            <p:spPr>
              <a:xfrm>
                <a:off x="9533280" y="2946316"/>
                <a:ext cx="2422330" cy="369332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0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 panose="02040503050406030204" pitchFamily="18" charset="0"/>
                      </a:rPr>
                      <m:t>W</m:t>
                    </m:r>
                    <m:r>
                      <a:rPr lang="en-GB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 -&gt;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ΔT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0" dirty="0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.4</m:t>
                        </m:r>
                      </m:e>
                      <m:sup>
                        <m:r>
                          <a:rPr lang="en-GB" i="0" dirty="0" smtClean="0"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m:rPr>
                        <m:sty m:val="p"/>
                      </m:rPr>
                      <a:rPr lang="en-GB" i="0" dirty="0" smtClean="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E5D3CAD-E179-ED54-EFB2-B6C2418512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3280" y="2946316"/>
                <a:ext cx="2422330" cy="369332"/>
              </a:xfrm>
              <a:prstGeom prst="rect">
                <a:avLst/>
              </a:prstGeom>
              <a:blipFill>
                <a:blip r:embed="rId4"/>
                <a:stretch>
                  <a:fillRect t="-4688" b="-218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9" descr="Several small bags with wires&#10;&#10;Description automatically generated">
            <a:extLst>
              <a:ext uri="{FF2B5EF4-FFF2-40B4-BE49-F238E27FC236}">
                <a16:creationId xmlns:a16="http://schemas.microsoft.com/office/drawing/2014/main" id="{38C6A676-6938-BED2-A68C-8C8DCFBA83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54" t="62388" r="19999" b="4195"/>
          <a:stretch/>
        </p:blipFill>
        <p:spPr>
          <a:xfrm>
            <a:off x="6459594" y="4443114"/>
            <a:ext cx="2785878" cy="2087522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9E134F9F-B035-FCC5-4CBC-EFEC10A1DD1B}"/>
              </a:ext>
            </a:extLst>
          </p:cNvPr>
          <p:cNvSpPr/>
          <p:nvPr/>
        </p:nvSpPr>
        <p:spPr>
          <a:xfrm>
            <a:off x="9529440" y="5133519"/>
            <a:ext cx="2326398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6E62E9D-1AF0-512C-34EC-CFA5F868D2FC}"/>
              </a:ext>
            </a:extLst>
          </p:cNvPr>
          <p:cNvSpPr/>
          <p:nvPr/>
        </p:nvSpPr>
        <p:spPr>
          <a:xfrm>
            <a:off x="9649275" y="5318779"/>
            <a:ext cx="2145482" cy="18407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copper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D74F71D-74CB-1BA5-B89D-8F958C48FE51}"/>
              </a:ext>
            </a:extLst>
          </p:cNvPr>
          <p:cNvSpPr/>
          <p:nvPr/>
        </p:nvSpPr>
        <p:spPr>
          <a:xfrm>
            <a:off x="11660066" y="5133518"/>
            <a:ext cx="134691" cy="30839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23DA36-AEAE-8BAC-2A16-91C21F7A4AB9}"/>
              </a:ext>
            </a:extLst>
          </p:cNvPr>
          <p:cNvSpPr txBox="1"/>
          <p:nvPr/>
        </p:nvSpPr>
        <p:spPr>
          <a:xfrm>
            <a:off x="10375991" y="5057722"/>
            <a:ext cx="6920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kapton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C03E5BAE-8D61-A610-B431-143C9C678E82}"/>
                  </a:ext>
                </a:extLst>
              </p:cNvPr>
              <p:cNvSpPr/>
              <p:nvPr/>
            </p:nvSpPr>
            <p:spPr>
              <a:xfrm>
                <a:off x="9529440" y="5689930"/>
                <a:ext cx="2326398" cy="369332"/>
              </a:xfrm>
              <a:prstGeom prst="rect">
                <a:avLst/>
              </a:prstGeom>
              <a:ln/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Si (200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US" dirty="0"/>
                  <a:t>)</a:t>
                </a:r>
                <a:endParaRPr lang="en-GB" dirty="0"/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C03E5BAE-8D61-A610-B431-143C9C678E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9440" y="5689930"/>
                <a:ext cx="2326398" cy="369332"/>
              </a:xfrm>
              <a:prstGeom prst="rect">
                <a:avLst/>
              </a:prstGeom>
              <a:blipFill>
                <a:blip r:embed="rId6"/>
                <a:stretch>
                  <a:fillRect t="-4688" b="-23438"/>
                </a:stretch>
              </a:blipFill>
              <a:ln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3D12F669-693E-AB64-CED2-06E71BE2DF15}"/>
              </a:ext>
            </a:extLst>
          </p:cNvPr>
          <p:cNvSpPr txBox="1"/>
          <p:nvPr/>
        </p:nvSpPr>
        <p:spPr>
          <a:xfrm>
            <a:off x="6845625" y="3881082"/>
            <a:ext cx="4881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Custom-made heater for cooling tests</a:t>
            </a:r>
            <a:endParaRPr lang="en-GB" sz="24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682A101-DFEE-CBE8-89E1-7344178A840C}"/>
              </a:ext>
            </a:extLst>
          </p:cNvPr>
          <p:cNvSpPr/>
          <p:nvPr/>
        </p:nvSpPr>
        <p:spPr>
          <a:xfrm>
            <a:off x="9529440" y="5502851"/>
            <a:ext cx="2326398" cy="1840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glue</a:t>
            </a:r>
          </a:p>
        </p:txBody>
      </p:sp>
      <p:pic>
        <p:nvPicPr>
          <p:cNvPr id="42" name="Picture 41" descr="A computer on a table&#10;&#10;AI-generated content may be incorrect.">
            <a:extLst>
              <a:ext uri="{FF2B5EF4-FFF2-40B4-BE49-F238E27FC236}">
                <a16:creationId xmlns:a16="http://schemas.microsoft.com/office/drawing/2014/main" id="{EF6980AF-5D50-BF9D-C1C4-3FD4E5D252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6" r="49019" b="-115"/>
          <a:stretch/>
        </p:blipFill>
        <p:spPr>
          <a:xfrm>
            <a:off x="4147565" y="3819235"/>
            <a:ext cx="1844380" cy="26975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E3BDDF08-7227-A0C7-B1E4-7ED408FA5107}"/>
                  </a:ext>
                </a:extLst>
              </p:cNvPr>
              <p:cNvSpPr txBox="1"/>
              <p:nvPr/>
            </p:nvSpPr>
            <p:spPr>
              <a:xfrm>
                <a:off x="4675090" y="1425015"/>
                <a:ext cx="1885003" cy="369332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GB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GB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FF0000"/>
                    </a:solidFill>
                  </a:rPr>
                  <a:t> circulation!!!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E3BDDF08-7227-A0C7-B1E4-7ED408FA51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090" y="1425015"/>
                <a:ext cx="1885003" cy="369332"/>
              </a:xfrm>
              <a:prstGeom prst="rect">
                <a:avLst/>
              </a:prstGeom>
              <a:blipFill>
                <a:blip r:embed="rId8"/>
                <a:stretch>
                  <a:fillRect t="-6349" r="-1923" b="-238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>
            <a:extLst>
              <a:ext uri="{FF2B5EF4-FFF2-40B4-BE49-F238E27FC236}">
                <a16:creationId xmlns:a16="http://schemas.microsoft.com/office/drawing/2014/main" id="{E0ADD87B-0221-C047-6557-CD36468AD4EF}"/>
              </a:ext>
            </a:extLst>
          </p:cNvPr>
          <p:cNvSpPr txBox="1"/>
          <p:nvPr/>
        </p:nvSpPr>
        <p:spPr>
          <a:xfrm>
            <a:off x="378168" y="962273"/>
            <a:ext cx="150265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No overhang!</a:t>
            </a:r>
          </a:p>
        </p:txBody>
      </p:sp>
      <p:pic>
        <p:nvPicPr>
          <p:cNvPr id="15" name="Picture 14" descr="A graph with blue line&#10;&#10;AI-generated content may be incorrect.">
            <a:extLst>
              <a:ext uri="{FF2B5EF4-FFF2-40B4-BE49-F238E27FC236}">
                <a16:creationId xmlns:a16="http://schemas.microsoft.com/office/drawing/2014/main" id="{91D27004-52A6-41E4-1518-718D32CA009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7296" y="688098"/>
            <a:ext cx="4164704" cy="31235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AE33440-F9DD-6D62-50F8-1F3FE40A2485}"/>
                  </a:ext>
                </a:extLst>
              </p:cNvPr>
              <p:cNvSpPr txBox="1"/>
              <p:nvPr/>
            </p:nvSpPr>
            <p:spPr>
              <a:xfrm>
                <a:off x="8805116" y="1584375"/>
                <a:ext cx="1131977" cy="923330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ΔT</m:t>
                      </m:r>
                      <m:r>
                        <a:rPr lang="en-GB" b="0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GB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GB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GB" b="0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GB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W</m:t>
                      </m:r>
                      <m:r>
                        <a:rPr lang="en-GB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en-GB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en-GB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  <a:p>
                <a:r>
                  <a:rPr lang="en-GB" dirty="0">
                    <a:solidFill>
                      <a:srgbClr val="FF0000"/>
                    </a:solidFill>
                  </a:rPr>
                  <a:t>0.4g/s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AE33440-F9DD-6D62-50F8-1F3FE40A24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5116" y="1584375"/>
                <a:ext cx="1131977" cy="923330"/>
              </a:xfrm>
              <a:prstGeom prst="rect">
                <a:avLst/>
              </a:prstGeom>
              <a:blipFill>
                <a:blip r:embed="rId10"/>
                <a:stretch>
                  <a:fillRect l="-3704" b="-9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068605B-6E22-0A53-D53E-4D1CDB767518}"/>
              </a:ext>
            </a:extLst>
          </p:cNvPr>
          <p:cNvCxnSpPr>
            <a:cxnSpLocks/>
            <a:stCxn id="18" idx="3"/>
          </p:cNvCxnSpPr>
          <p:nvPr/>
        </p:nvCxnSpPr>
        <p:spPr>
          <a:xfrm flipV="1">
            <a:off x="9937093" y="1399709"/>
            <a:ext cx="807352" cy="6463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55BACC5C-60DC-DB43-7E0D-85F70E61BA87}"/>
              </a:ext>
            </a:extLst>
          </p:cNvPr>
          <p:cNvSpPr txBox="1"/>
          <p:nvPr/>
        </p:nvSpPr>
        <p:spPr>
          <a:xfrm>
            <a:off x="4454169" y="6101564"/>
            <a:ext cx="123117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Dry air box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D487C9B-5861-E404-48FF-C1DAF52CFDB7}"/>
              </a:ext>
            </a:extLst>
          </p:cNvPr>
          <p:cNvSpPr txBox="1"/>
          <p:nvPr/>
        </p:nvSpPr>
        <p:spPr>
          <a:xfrm>
            <a:off x="4925176" y="360735"/>
            <a:ext cx="645644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Disclaimer: Test done in a dry air box. To be repeated in vacuum.</a:t>
            </a:r>
          </a:p>
        </p:txBody>
      </p:sp>
    </p:spTree>
    <p:extLst>
      <p:ext uri="{BB962C8B-B14F-4D97-AF65-F5344CB8AC3E}">
        <p14:creationId xmlns:p14="http://schemas.microsoft.com/office/powerpoint/2010/main" val="159307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10494F-8D4A-D226-BEF6-4429C6B822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630631-0B45-FB82-63EF-98F8C2A307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290729" y="1785792"/>
            <a:ext cx="3680779" cy="5425910"/>
          </a:xfrm>
          <a:prstGeom prst="rect">
            <a:avLst/>
          </a:prstGeom>
        </p:spPr>
      </p:pic>
      <p:sp>
        <p:nvSpPr>
          <p:cNvPr id="61" name="Speech Bubble: Rectangle 60">
            <a:extLst>
              <a:ext uri="{FF2B5EF4-FFF2-40B4-BE49-F238E27FC236}">
                <a16:creationId xmlns:a16="http://schemas.microsoft.com/office/drawing/2014/main" id="{A374E5DE-FFAB-9FD4-F8F4-C1D305D0E973}"/>
              </a:ext>
            </a:extLst>
          </p:cNvPr>
          <p:cNvSpPr/>
          <p:nvPr/>
        </p:nvSpPr>
        <p:spPr>
          <a:xfrm>
            <a:off x="6380021" y="3710085"/>
            <a:ext cx="1202655" cy="2849334"/>
          </a:xfrm>
          <a:prstGeom prst="wedgeRectCallout">
            <a:avLst>
              <a:gd name="adj1" fmla="val -120910"/>
              <a:gd name="adj2" fmla="val 23755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Speech Bubble: Rectangle 23">
            <a:extLst>
              <a:ext uri="{FF2B5EF4-FFF2-40B4-BE49-F238E27FC236}">
                <a16:creationId xmlns:a16="http://schemas.microsoft.com/office/drawing/2014/main" id="{E42EF592-59AB-18B5-10F1-0CCD9FCC783D}"/>
              </a:ext>
            </a:extLst>
          </p:cNvPr>
          <p:cNvSpPr/>
          <p:nvPr/>
        </p:nvSpPr>
        <p:spPr>
          <a:xfrm>
            <a:off x="6369637" y="1067957"/>
            <a:ext cx="1213040" cy="2361043"/>
          </a:xfrm>
          <a:prstGeom prst="wedgeRectCallout">
            <a:avLst>
              <a:gd name="adj1" fmla="val -123999"/>
              <a:gd name="adj2" fmla="val 39284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peech Bubble: Rectangle 19">
            <a:extLst>
              <a:ext uri="{FF2B5EF4-FFF2-40B4-BE49-F238E27FC236}">
                <a16:creationId xmlns:a16="http://schemas.microsoft.com/office/drawing/2014/main" id="{DCF4C371-BB41-4D02-EAD2-DB38361E36E2}"/>
              </a:ext>
            </a:extLst>
          </p:cNvPr>
          <p:cNvSpPr/>
          <p:nvPr/>
        </p:nvSpPr>
        <p:spPr>
          <a:xfrm>
            <a:off x="307911" y="808436"/>
            <a:ext cx="4851918" cy="1455575"/>
          </a:xfrm>
          <a:prstGeom prst="wedgeRectCallout">
            <a:avLst>
              <a:gd name="adj1" fmla="val -26795"/>
              <a:gd name="adj2" fmla="val 8685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14620A-BF84-8465-1CFA-E00BD0AFA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98643"/>
          </a:xfrm>
        </p:spPr>
        <p:txBody>
          <a:bodyPr>
            <a:normAutofit/>
          </a:bodyPr>
          <a:lstStyle/>
          <a:p>
            <a:r>
              <a:rPr lang="en-US" sz="3600" dirty="0"/>
              <a:t>New design for the ceramics</a:t>
            </a:r>
            <a:endParaRPr lang="en-GB" sz="36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7FB0A85-D889-BD3F-AAEC-A18EF813F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B847D4-B916-F9BF-B833-E7533C050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4023EF9-C01A-7020-F32A-CA2FBA4B1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7</a:t>
            </a:fld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6754270-82E1-3421-0E02-0BFFEA946CA2}"/>
              </a:ext>
            </a:extLst>
          </p:cNvPr>
          <p:cNvSpPr/>
          <p:nvPr/>
        </p:nvSpPr>
        <p:spPr>
          <a:xfrm>
            <a:off x="1361912" y="2804201"/>
            <a:ext cx="162448" cy="7938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46DC4F9-E50E-6F82-444C-3F610919D2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163" y="905765"/>
            <a:ext cx="4671465" cy="1280271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02CED82-6664-DA68-C73F-27C6C025E95C}"/>
              </a:ext>
            </a:extLst>
          </p:cNvPr>
          <p:cNvCxnSpPr/>
          <p:nvPr/>
        </p:nvCxnSpPr>
        <p:spPr>
          <a:xfrm>
            <a:off x="1698172" y="1190991"/>
            <a:ext cx="0" cy="62515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B5C9C4D-4F55-FE1F-514A-C960C24ACBD0}"/>
              </a:ext>
            </a:extLst>
          </p:cNvPr>
          <p:cNvCxnSpPr>
            <a:cxnSpLocks/>
          </p:cNvCxnSpPr>
          <p:nvPr/>
        </p:nvCxnSpPr>
        <p:spPr>
          <a:xfrm>
            <a:off x="3436776" y="1408705"/>
            <a:ext cx="0" cy="202163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6C72C50-7564-96BE-5447-A30F51C93DE5}"/>
                  </a:ext>
                </a:extLst>
              </p:cNvPr>
              <p:cNvSpPr txBox="1"/>
              <p:nvPr/>
            </p:nvSpPr>
            <p:spPr>
              <a:xfrm>
                <a:off x="843451" y="1312169"/>
                <a:ext cx="8547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200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6C72C50-7564-96BE-5447-A30F51C93D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451" y="1312169"/>
                <a:ext cx="854721" cy="369332"/>
              </a:xfrm>
              <a:prstGeom prst="rect">
                <a:avLst/>
              </a:prstGeom>
              <a:blipFill>
                <a:blip r:embed="rId4"/>
                <a:stretch>
                  <a:fillRect l="-5674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CF9186F-347C-4545-C78D-4BCE32FA3536}"/>
                  </a:ext>
                </a:extLst>
              </p:cNvPr>
              <p:cNvSpPr txBox="1"/>
              <p:nvPr/>
            </p:nvSpPr>
            <p:spPr>
              <a:xfrm>
                <a:off x="3067925" y="987879"/>
                <a:ext cx="7377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70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CF9186F-347C-4545-C78D-4BCE32FA35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7925" y="987879"/>
                <a:ext cx="737702" cy="369332"/>
              </a:xfrm>
              <a:prstGeom prst="rect">
                <a:avLst/>
              </a:prstGeom>
              <a:blipFill>
                <a:blip r:embed="rId5"/>
                <a:stretch>
                  <a:fillRect l="-6612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4E4C97CD-939C-42CF-DBE8-D79CF7A4BA15}"/>
              </a:ext>
            </a:extLst>
          </p:cNvPr>
          <p:cNvSpPr/>
          <p:nvPr/>
        </p:nvSpPr>
        <p:spPr>
          <a:xfrm>
            <a:off x="5423838" y="2804201"/>
            <a:ext cx="162448" cy="7938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75C0B8C-3081-CBBF-61C0-5862DB6DEE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5146" y="1119779"/>
            <a:ext cx="791442" cy="2220991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1E73A30-9E74-DF9B-75A0-582E9E6D12FF}"/>
              </a:ext>
            </a:extLst>
          </p:cNvPr>
          <p:cNvCxnSpPr/>
          <p:nvPr/>
        </p:nvCxnSpPr>
        <p:spPr>
          <a:xfrm>
            <a:off x="418163" y="6485393"/>
            <a:ext cx="542591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C8DAEE5-721E-9105-B422-D27DE8B5D744}"/>
              </a:ext>
            </a:extLst>
          </p:cNvPr>
          <p:cNvCxnSpPr>
            <a:cxnSpLocks/>
          </p:cNvCxnSpPr>
          <p:nvPr/>
        </p:nvCxnSpPr>
        <p:spPr>
          <a:xfrm>
            <a:off x="307911" y="2733869"/>
            <a:ext cx="0" cy="35353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F484A651-7457-340D-9020-41D34C6CB2DE}"/>
              </a:ext>
            </a:extLst>
          </p:cNvPr>
          <p:cNvSpPr txBox="1"/>
          <p:nvPr/>
        </p:nvSpPr>
        <p:spPr>
          <a:xfrm rot="16200000">
            <a:off x="-215327" y="431408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40mm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0EA4987-89F8-3048-6869-D90D1FAFEAAD}"/>
              </a:ext>
            </a:extLst>
          </p:cNvPr>
          <p:cNvSpPr txBox="1"/>
          <p:nvPr/>
        </p:nvSpPr>
        <p:spPr>
          <a:xfrm>
            <a:off x="2644420" y="6402052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60mm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DE425DE-858F-9DCC-3B14-42438EABF285}"/>
                  </a:ext>
                </a:extLst>
              </p:cNvPr>
              <p:cNvSpPr txBox="1"/>
              <p:nvPr/>
            </p:nvSpPr>
            <p:spPr>
              <a:xfrm>
                <a:off x="7655248" y="2230274"/>
                <a:ext cx="4508938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15 channels, 100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deep</a:t>
                </a:r>
              </a:p>
              <a:p>
                <a:r>
                  <a:rPr lang="en-US" dirty="0"/>
                  <a:t>Restrictions 70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US" dirty="0"/>
                  <a:t> width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Larger restrictions to reduce the variation of pressure? (previous run around 20 bar)</a:t>
                </a:r>
              </a:p>
              <a:p>
                <a:r>
                  <a:rPr lang="en-US" dirty="0"/>
                  <a:t>Main channels 200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US" dirty="0"/>
                  <a:t> width</a:t>
                </a:r>
              </a:p>
              <a:p>
                <a:endParaRPr lang="en-US" dirty="0"/>
              </a:p>
              <a:p>
                <a:r>
                  <a:rPr lang="en-US" dirty="0"/>
                  <a:t>Every channel has its own input and output to improve the resistance to high pressure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DE425DE-858F-9DCC-3B14-42438EABF2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5248" y="2230274"/>
                <a:ext cx="4508938" cy="2308324"/>
              </a:xfrm>
              <a:prstGeom prst="rect">
                <a:avLst/>
              </a:prstGeom>
              <a:blipFill>
                <a:blip r:embed="rId7"/>
                <a:stretch>
                  <a:fillRect l="-1218" t="-1319" r="-2030" b="-34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038365D-7F71-DD8D-5C19-050F5F0DB09C}"/>
                  </a:ext>
                </a:extLst>
              </p:cNvPr>
              <p:cNvSpPr txBox="1"/>
              <p:nvPr/>
            </p:nvSpPr>
            <p:spPr>
              <a:xfrm>
                <a:off x="6161530" y="539983"/>
                <a:ext cx="1524520" cy="369332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GB" dirty="0"/>
                  <a:t>600 x 200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i="0" dirty="0" smtClean="0">
                        <a:latin typeface="Cambria Math" panose="02040503050406030204" pitchFamily="18" charset="0"/>
                      </a:rPr>
                      <m:t>μ</m:t>
                    </m:r>
                    <m:sSup>
                      <m:sSup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038365D-7F71-DD8D-5C19-050F5F0DB0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1530" y="539983"/>
                <a:ext cx="1524520" cy="369332"/>
              </a:xfrm>
              <a:prstGeom prst="rect">
                <a:avLst/>
              </a:prstGeom>
              <a:blipFill>
                <a:blip r:embed="rId8"/>
                <a:stretch>
                  <a:fillRect l="-3175" t="-8065" b="-241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509364C8-CD85-F6F2-2ACB-33FCC9122BB0}"/>
              </a:ext>
            </a:extLst>
          </p:cNvPr>
          <p:cNvCxnSpPr>
            <a:cxnSpLocks/>
            <a:stCxn id="54" idx="2"/>
          </p:cNvCxnSpPr>
          <p:nvPr/>
        </p:nvCxnSpPr>
        <p:spPr>
          <a:xfrm flipH="1">
            <a:off x="6916016" y="909315"/>
            <a:ext cx="7774" cy="53250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>
            <a:extLst>
              <a:ext uri="{FF2B5EF4-FFF2-40B4-BE49-F238E27FC236}">
                <a16:creationId xmlns:a16="http://schemas.microsoft.com/office/drawing/2014/main" id="{E16B9C03-0EAA-90C7-F1BE-EDBD73615156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3168" t="14751" r="9507" b="17359"/>
          <a:stretch/>
        </p:blipFill>
        <p:spPr>
          <a:xfrm rot="5400000">
            <a:off x="5597263" y="4753632"/>
            <a:ext cx="2587208" cy="791443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A43A2F98-DF19-943B-226D-FAD411355D0E}"/>
              </a:ext>
            </a:extLst>
          </p:cNvPr>
          <p:cNvSpPr/>
          <p:nvPr/>
        </p:nvSpPr>
        <p:spPr>
          <a:xfrm>
            <a:off x="5445436" y="5391406"/>
            <a:ext cx="162448" cy="7938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275D470-C766-FCE5-BB72-BCA84E0F5541}"/>
              </a:ext>
            </a:extLst>
          </p:cNvPr>
          <p:cNvSpPr txBox="1"/>
          <p:nvPr/>
        </p:nvSpPr>
        <p:spPr>
          <a:xfrm rot="5400000">
            <a:off x="7066492" y="201131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Inputs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CCCE4EA-8574-1453-0798-90E025E3365F}"/>
              </a:ext>
            </a:extLst>
          </p:cNvPr>
          <p:cNvSpPr txBox="1"/>
          <p:nvPr/>
        </p:nvSpPr>
        <p:spPr>
          <a:xfrm rot="5400000">
            <a:off x="6964405" y="4950086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Outputs</a:t>
            </a:r>
          </a:p>
        </p:txBody>
      </p:sp>
    </p:spTree>
    <p:extLst>
      <p:ext uri="{BB962C8B-B14F-4D97-AF65-F5344CB8AC3E}">
        <p14:creationId xmlns:p14="http://schemas.microsoft.com/office/powerpoint/2010/main" val="1814273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79D588-AD08-0F9E-3D86-119AA7BF38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43D2178-EE7C-EB0B-97B1-973AABA42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960120"/>
          </a:xfrm>
        </p:spPr>
        <p:txBody>
          <a:bodyPr>
            <a:normAutofit fontScale="90000"/>
          </a:bodyPr>
          <a:lstStyle/>
          <a:p>
            <a:r>
              <a:rPr lang="en-US" i="1" dirty="0"/>
              <a:t>New round of samples: Cooling plates (Ceramics)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D3BA67-354B-00CE-3BAB-3B06A80B3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7BBB0-C19B-5CE5-AE2A-7ADBF61AD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7D88B9-A4B3-BC2B-9908-741D7D3ED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8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7A3481-D74A-0728-4552-95B6F462A14B}"/>
              </a:ext>
            </a:extLst>
          </p:cNvPr>
          <p:cNvSpPr txBox="1"/>
          <p:nvPr/>
        </p:nvSpPr>
        <p:spPr>
          <a:xfrm>
            <a:off x="11654673" y="6347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2"/>
              </a:rPr>
              <a:t>link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F14F834-BF53-75F9-419E-01D5E2E65078}"/>
                  </a:ext>
                </a:extLst>
              </p:cNvPr>
              <p:cNvSpPr txBox="1"/>
              <p:nvPr/>
            </p:nvSpPr>
            <p:spPr>
              <a:xfrm>
                <a:off x="451771" y="993043"/>
                <a:ext cx="5358618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/>
                  <a:t>Design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Initial run with Micro-Epsilon (next slides)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Same base material Dupont 951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Submitted to CERN </a:t>
                </a:r>
                <a:r>
                  <a:rPr lang="en-GB" sz="2000" b="0" i="0" u="none" strike="noStrike" dirty="0">
                    <a:effectLst/>
                    <a:latin typeface="-apple-system"/>
                    <a:hlinkClick r:id="rId3"/>
                  </a:rPr>
                  <a:t>EP-DT-EF</a:t>
                </a:r>
                <a:endParaRPr lang="en-GB" sz="2000" dirty="0">
                  <a:latin typeface="-apple-system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-apple-system"/>
                  </a:rPr>
                  <a:t>Last update: on-going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-apple-system"/>
                  </a:rPr>
                  <a:t>To be submitted to IKTS Fraunhoffer</a:t>
                </a:r>
                <a:endParaRPr lang="en-GB" sz="2000" dirty="0"/>
              </a:p>
              <a:p>
                <a:endParaRPr lang="en-GB" sz="2000" dirty="0"/>
              </a:p>
              <a:p>
                <a:r>
                  <a:rPr lang="en-GB" sz="2000" dirty="0"/>
                  <a:t>Samples prepared in a 100 x 100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i="0" dirty="0" smtClean="0"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GB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000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200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/>
                  <a:t> area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120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GB" sz="2000" dirty="0"/>
                  <a:t> height with 60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GB" sz="2000" dirty="0"/>
                  <a:t> restriction and channel of 200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endParaRPr lang="en-GB" sz="2000" dirty="0"/>
              </a:p>
              <a:p>
                <a:endParaRPr lang="en-GB" sz="2000" dirty="0"/>
              </a:p>
              <a:p>
                <a:r>
                  <a:rPr lang="en-GB" sz="2000" dirty="0"/>
                  <a:t>60, 100, 200 and 350 um high pressure tanks</a:t>
                </a:r>
              </a:p>
              <a:p>
                <a:endParaRPr lang="en-GB" sz="2000" dirty="0"/>
              </a:p>
              <a:p>
                <a:r>
                  <a:rPr lang="en-GB" sz="2000" dirty="0"/>
                  <a:t>Main cooling plate: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Restriction 60um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Main channel 200um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r>
                  <a:rPr lang="en-GB" sz="2000" dirty="0"/>
                  <a:t>This design can be found in </a:t>
                </a:r>
                <a:r>
                  <a:rPr lang="en-GB" sz="2000" dirty="0">
                    <a:hlinkClick r:id="rId4"/>
                  </a:rPr>
                  <a:t>EDMS</a:t>
                </a:r>
                <a:endParaRPr lang="en-GB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F14F834-BF53-75F9-419E-01D5E2E650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771" y="993043"/>
                <a:ext cx="5358618" cy="5632311"/>
              </a:xfrm>
              <a:prstGeom prst="rect">
                <a:avLst/>
              </a:prstGeom>
              <a:blipFill>
                <a:blip r:embed="rId5"/>
                <a:stretch>
                  <a:fillRect l="-1138" t="-649" b="-9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C0B22DF0-02A5-233C-C570-9967DDCA85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1612" y="884449"/>
            <a:ext cx="5541724" cy="554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99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D5D6D2-B6F1-B121-07E2-1568E839C4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4D9FFFE-CCCD-0E52-A92E-DD27E90F7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960120"/>
          </a:xfrm>
        </p:spPr>
        <p:txBody>
          <a:bodyPr>
            <a:normAutofit/>
          </a:bodyPr>
          <a:lstStyle/>
          <a:p>
            <a:r>
              <a:rPr lang="en-US" i="1" dirty="0"/>
              <a:t>First run with Micro-Epsilon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A75E47-63E4-A021-C590-90EEC4C78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9294A-B81F-2DB5-4DFE-47CB2A625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937E97-34D6-627B-FD3B-C105DE4AF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9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B8205C-FF3B-0E91-AAD0-5D565E959F53}"/>
              </a:ext>
            </a:extLst>
          </p:cNvPr>
          <p:cNvSpPr txBox="1"/>
          <p:nvPr/>
        </p:nvSpPr>
        <p:spPr>
          <a:xfrm>
            <a:off x="11654673" y="6347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2"/>
              </a:rPr>
              <a:t>link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0872066-D6A7-3935-3A66-D2F5C5D70B2F}"/>
                  </a:ext>
                </a:extLst>
              </p:cNvPr>
              <p:cNvSpPr txBox="1"/>
              <p:nvPr/>
            </p:nvSpPr>
            <p:spPr>
              <a:xfrm>
                <a:off x="236826" y="964196"/>
                <a:ext cx="8014520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/>
                  <a:t>X-ray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Ensure that the samples have the design dimensions and identify problems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Pressure test samples have systematically channels 50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 b="0" i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GB" sz="2400" dirty="0"/>
                  <a:t> wider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Microchannels structure will be systematically x-rayed to avoid issues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0872066-D6A7-3935-3A66-D2F5C5D70B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826" y="964196"/>
                <a:ext cx="8014520" cy="2677656"/>
              </a:xfrm>
              <a:prstGeom prst="rect">
                <a:avLst/>
              </a:prstGeom>
              <a:blipFill>
                <a:blip r:embed="rId3"/>
                <a:stretch>
                  <a:fillRect l="-1217" t="-1822" r="-1369" b="-43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blue squares on a white foam pad&#10;&#10;AI-generated content may be incorrect.">
            <a:extLst>
              <a:ext uri="{FF2B5EF4-FFF2-40B4-BE49-F238E27FC236}">
                <a16:creationId xmlns:a16="http://schemas.microsoft.com/office/drawing/2014/main" id="{7AF74887-FB64-DF9F-ED8D-1259070FD2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37" t="7453" r="13919" b="66904"/>
          <a:stretch/>
        </p:blipFill>
        <p:spPr>
          <a:xfrm rot="16200000">
            <a:off x="8076454" y="1203275"/>
            <a:ext cx="2418189" cy="15947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7F85EC-955B-D35A-2021-8A25BAEA49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9803637" y="1180261"/>
            <a:ext cx="2464218" cy="15947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B5C2B3C-6E54-9A77-EF81-AE5FE96C8F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4390" y="4345387"/>
            <a:ext cx="3584545" cy="17852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25BB2D-7845-CDD8-1964-703A8B0F8E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0788" y="4490174"/>
            <a:ext cx="1765078" cy="133429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CEE50CB-549A-DFA4-5DF6-0BCD4DB83AA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77105" y="4345387"/>
            <a:ext cx="2076281" cy="163944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0D942A3-536B-DCDF-4D61-31920D45BFAA}"/>
              </a:ext>
            </a:extLst>
          </p:cNvPr>
          <p:cNvSpPr txBox="1"/>
          <p:nvPr/>
        </p:nvSpPr>
        <p:spPr>
          <a:xfrm>
            <a:off x="7396720" y="3976055"/>
            <a:ext cx="126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Input hole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3BAD9B0-A807-3213-4E18-FE2350D69B45}"/>
              </a:ext>
            </a:extLst>
          </p:cNvPr>
          <p:cNvSpPr txBox="1"/>
          <p:nvPr/>
        </p:nvSpPr>
        <p:spPr>
          <a:xfrm>
            <a:off x="4846583" y="3976055"/>
            <a:ext cx="148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Size change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F5087F-62D0-B535-ACF6-3F6F749DD9F0}"/>
              </a:ext>
            </a:extLst>
          </p:cNvPr>
          <p:cNvSpPr txBox="1"/>
          <p:nvPr/>
        </p:nvSpPr>
        <p:spPr>
          <a:xfrm>
            <a:off x="1945596" y="3976055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Sample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C5002B1-121F-D691-7502-50E53BE2EA0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219013" y="3674488"/>
            <a:ext cx="2211919" cy="271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134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5591</TotalTime>
  <Words>1114</Words>
  <Application>Microsoft Office PowerPoint</Application>
  <PresentationFormat>Widescreen</PresentationFormat>
  <Paragraphs>248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-apple-system</vt:lpstr>
      <vt:lpstr>Aptos</vt:lpstr>
      <vt:lpstr>Aptos Display</vt:lpstr>
      <vt:lpstr>Arial</vt:lpstr>
      <vt:lpstr>Cambria Math</vt:lpstr>
      <vt:lpstr>Wingdings</vt:lpstr>
      <vt:lpstr>Office Theme</vt:lpstr>
      <vt:lpstr>Ceramics microchannels</vt:lpstr>
      <vt:lpstr>PowerPoint Presentation</vt:lpstr>
      <vt:lpstr>PowerPoint Presentation</vt:lpstr>
      <vt:lpstr>PowerPoint Presentation</vt:lpstr>
      <vt:lpstr>Nominal samples</vt:lpstr>
      <vt:lpstr>PowerPoint Presentation</vt:lpstr>
      <vt:lpstr>New design for the ceramics</vt:lpstr>
      <vt:lpstr>New round of samples: Cooling plates (Ceramics)</vt:lpstr>
      <vt:lpstr>First run with Micro-Epsilon </vt:lpstr>
      <vt:lpstr>First run with Micro-Epsilon </vt:lpstr>
      <vt:lpstr>First run with Micro-Epsilon </vt:lpstr>
      <vt:lpstr>Towards M0: timepix4 compatible</vt:lpstr>
      <vt:lpstr>First electrical test: in preparation</vt:lpstr>
      <vt:lpstr>AIDA proposal: ceramics microchannels</vt:lpstr>
      <vt:lpstr>Lithoz</vt:lpstr>
      <vt:lpstr>Lithoz</vt:lpstr>
      <vt:lpstr>Lithoz</vt:lpstr>
      <vt:lpstr>Lithoz</vt:lpstr>
      <vt:lpstr>PowerPoint Presentation</vt:lpstr>
      <vt:lpstr>PowerPoint Presentation</vt:lpstr>
      <vt:lpstr>Final remarks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Oscaraugusto Deaguiarfrancisco</dc:creator>
  <cp:lastModifiedBy>Oscar Augusto De Aguiar Francisco</cp:lastModifiedBy>
  <cp:revision>49</cp:revision>
  <dcterms:created xsi:type="dcterms:W3CDTF">2025-03-17T10:05:30Z</dcterms:created>
  <dcterms:modified xsi:type="dcterms:W3CDTF">2025-06-12T09:32:21Z</dcterms:modified>
</cp:coreProperties>
</file>