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Lst>
  <p:sldSz cy="5143500" cx="9144000"/>
  <p:notesSz cx="6858000" cy="9144000"/>
  <p:embeddedFontLst>
    <p:embeddedFont>
      <p:font typeface="Proxima Nova"/>
      <p:regular r:id="rId52"/>
      <p:bold r:id="rId53"/>
      <p:italic r:id="rId54"/>
      <p:boldItalic r:id="rId55"/>
    </p:embeddedFont>
    <p:embeddedFont>
      <p:font typeface="Helvetica Neue"/>
      <p:regular r:id="rId56"/>
      <p:bold r:id="rId57"/>
      <p:italic r:id="rId58"/>
      <p:boldItalic r:id="rId59"/>
    </p:embeddedFont>
    <p:embeddedFont>
      <p:font typeface="Helvetica Neue Light"/>
      <p:regular r:id="rId60"/>
      <p:bold r:id="rId61"/>
      <p:italic r:id="rId62"/>
      <p:boldItalic r:id="rId63"/>
    </p:embeddedFont>
    <p:embeddedFont>
      <p:font typeface="Alfa Slab One"/>
      <p:regular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HelveticaNeueLight-italic.fntdata"/><Relationship Id="rId61" Type="http://schemas.openxmlformats.org/officeDocument/2006/relationships/font" Target="fonts/HelveticaNeueLight-bold.fntdata"/><Relationship Id="rId20" Type="http://schemas.openxmlformats.org/officeDocument/2006/relationships/slide" Target="slides/slide15.xml"/><Relationship Id="rId64" Type="http://schemas.openxmlformats.org/officeDocument/2006/relationships/font" Target="fonts/AlfaSlabOne-regular.fntdata"/><Relationship Id="rId63" Type="http://schemas.openxmlformats.org/officeDocument/2006/relationships/font" Target="fonts/HelveticaNeueLight-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HelveticaNeueLight-regular.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font" Target="fonts/ProximaNova-bold.fntdata"/><Relationship Id="rId52" Type="http://schemas.openxmlformats.org/officeDocument/2006/relationships/font" Target="fonts/ProximaNova-regular.fntdata"/><Relationship Id="rId11" Type="http://schemas.openxmlformats.org/officeDocument/2006/relationships/slide" Target="slides/slide6.xml"/><Relationship Id="rId55" Type="http://schemas.openxmlformats.org/officeDocument/2006/relationships/font" Target="fonts/ProximaNova-boldItalic.fntdata"/><Relationship Id="rId10" Type="http://schemas.openxmlformats.org/officeDocument/2006/relationships/slide" Target="slides/slide5.xml"/><Relationship Id="rId54" Type="http://schemas.openxmlformats.org/officeDocument/2006/relationships/font" Target="fonts/ProximaNova-italic.fntdata"/><Relationship Id="rId13" Type="http://schemas.openxmlformats.org/officeDocument/2006/relationships/slide" Target="slides/slide8.xml"/><Relationship Id="rId57" Type="http://schemas.openxmlformats.org/officeDocument/2006/relationships/font" Target="fonts/HelveticaNeue-bold.fntdata"/><Relationship Id="rId12" Type="http://schemas.openxmlformats.org/officeDocument/2006/relationships/slide" Target="slides/slide7.xml"/><Relationship Id="rId56" Type="http://schemas.openxmlformats.org/officeDocument/2006/relationships/font" Target="fonts/HelveticaNeue-regular.fntdata"/><Relationship Id="rId15" Type="http://schemas.openxmlformats.org/officeDocument/2006/relationships/slide" Target="slides/slide10.xml"/><Relationship Id="rId59" Type="http://schemas.openxmlformats.org/officeDocument/2006/relationships/font" Target="fonts/HelveticaNeue-boldItalic.fntdata"/><Relationship Id="rId14" Type="http://schemas.openxmlformats.org/officeDocument/2006/relationships/slide" Target="slides/slide9.xml"/><Relationship Id="rId58" Type="http://schemas.openxmlformats.org/officeDocument/2006/relationships/font" Target="fonts/HelveticaNeue-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lcg.web.cern.ch/using-wlcg/monitoring-visualisation/monthly-stats"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ilumilhc.web.cern.ch/content/hl-lhc-project"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ome.cern/about" TargetMode="Externa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onit-grafana.cern.ch/d/000000696/job-accounting-historical-data?from=1609459200000&amp;orgId=17&amp;to=now&amp;var-bin=1d&amp;var-cloud=All&amp;var-computingsite=All&amp;var-container_name=All&amp;var-cores=All&amp;var-country=All&amp;var-error_category=All&amp;var-es_division_factor=24&amp;var-eventservice=All&amp;var-federation=All&amp;var-groupby=resource_type&amp;var-groups=All&amp;var-gshare=All&amp;var-inputdatatypes=All&amp;var-inputprojects=All&amp;var-job_resource_type=All&amp;var-jobstatus=All&amp;var-jobtype=All&amp;var-nucleus=All&amp;var-outputproject=All&amp;var-pledges=CPU&amp;var-processingtype=All&amp;var-prodsourcelabel=All&amp;var-resources=GRID&amp;var-resources=cloud&amp;var-resources=hpc&amp;var-resourcesreporting=All&amp;var-site=All&amp;var-tier=All&amp;viewPanel=159"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ome.cern/about/who-we-are/our-history"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ome.cern/about/who-we-are/our-governance/member-states"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ome.cern/about/who-we-are/our-governance/member-states" TargetMode="External"/><Relationship Id="rId3" Type="http://schemas.openxmlformats.org/officeDocument/2006/relationships/hyperlink" Target="https://council.web.cern.ch/en/content/member-and-associate-states-observer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56f9d4ff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56f9d4ff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570d3839c8_8_8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g2570d3839c8_8_8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Most of CERN’s experiments are made of collisions. We take 2 objects and smash them together at very high speed.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Let’s take 2 apples. What happens if we smash them together?</a:t>
            </a:r>
            <a:endParaRPr/>
          </a:p>
          <a:p>
            <a:pPr indent="-171450" lvl="0" marL="171450" rtl="0" algn="l">
              <a:spcBef>
                <a:spcPts val="0"/>
              </a:spcBef>
              <a:spcAft>
                <a:spcPts val="0"/>
              </a:spcAft>
              <a:buClr>
                <a:schemeClr val="dk1"/>
              </a:buClr>
              <a:buSzPts val="1200"/>
              <a:buFont typeface="Calibri"/>
              <a:buChar char="-"/>
            </a:pPr>
            <a:r>
              <a:rPr lang="en"/>
              <a:t>At very low speed, not much. They will stop each other. That’s a «Level 1» collision.</a:t>
            </a:r>
            <a:endParaRPr/>
          </a:p>
          <a:p>
            <a:pPr indent="-171450" lvl="0" marL="171450" rtl="0" algn="l">
              <a:spcBef>
                <a:spcPts val="0"/>
              </a:spcBef>
              <a:spcAft>
                <a:spcPts val="0"/>
              </a:spcAft>
              <a:buClr>
                <a:schemeClr val="dk1"/>
              </a:buClr>
              <a:buSzPts val="1200"/>
              <a:buFont typeface="Calibri"/>
              <a:buChar char="-"/>
            </a:pPr>
            <a:r>
              <a:rPr lang="en"/>
              <a:t>At higher speed, they will damage each other, change direction, slow down. That’s a «Level 2» collision.</a:t>
            </a:r>
            <a:endParaRPr/>
          </a:p>
          <a:p>
            <a:pPr indent="-171450" lvl="0" marL="171450" rtl="0" algn="l">
              <a:spcBef>
                <a:spcPts val="0"/>
              </a:spcBef>
              <a:spcAft>
                <a:spcPts val="0"/>
              </a:spcAft>
              <a:buClr>
                <a:schemeClr val="dk1"/>
              </a:buClr>
              <a:buSzPts val="1200"/>
              <a:buFont typeface="Calibri"/>
              <a:buChar char="-"/>
            </a:pPr>
            <a:r>
              <a:rPr lang="en"/>
              <a:t>At very high speed (imagine we use apple cannons), they will explode. That’s a «Level 3» collision.</a:t>
            </a:r>
            <a:endParaRPr/>
          </a:p>
          <a:p>
            <a:pPr indent="0" lvl="0" marL="0" rtl="0" algn="l">
              <a:spcBef>
                <a:spcPts val="0"/>
              </a:spcBef>
              <a:spcAft>
                <a:spcPts val="0"/>
              </a:spcAft>
              <a:buClr>
                <a:schemeClr val="dk1"/>
              </a:buClr>
              <a:buSzPts val="1200"/>
              <a:buFont typeface="Calibri"/>
              <a:buNone/>
            </a:pPr>
            <a:r>
              <a:rPr lang="en"/>
              <a:t>We have all experienced such collisions: with cars, bikes, ourselves (not «Level 3» hopefully).</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rPr lang="en"/>
              <a:t>At CERN we want to produce «Level 4» Collisions… This level is so high in energy, that out of the collisions will come… pears, bananas, strawberries, kiwis and… of course apples. Sound strange?</a:t>
            </a:r>
            <a:endParaRPr/>
          </a:p>
        </p:txBody>
      </p:sp>
      <p:sp>
        <p:nvSpPr>
          <p:cNvPr id="277" name="Google Shape;277;g2570d3839c8_8_8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570d3839c8_8_8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g2570d3839c8_8_8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But how do we produce protons and grant them the energy of a flying mosquito?</a:t>
            </a:r>
            <a:endParaRPr/>
          </a:p>
          <a:p>
            <a:pPr indent="0" lvl="0" marL="0" rtl="0" algn="l">
              <a:spcBef>
                <a:spcPts val="0"/>
              </a:spcBef>
              <a:spcAft>
                <a:spcPts val="0"/>
              </a:spcAft>
              <a:buNone/>
            </a:pPr>
            <a:r>
              <a:rPr lang="en"/>
              <a:t>First we start with a bottle of hydrogen gas.</a:t>
            </a:r>
            <a:br>
              <a:rPr lang="en"/>
            </a:br>
            <a:r>
              <a:rPr lang="en"/>
              <a:t>Hydrogen is quite close to what we want. It’s made of protons. With one electron orbitting around.</a:t>
            </a:r>
            <a:endParaRPr/>
          </a:p>
          <a:p>
            <a:pPr indent="0" lvl="0" marL="0" rtl="0" algn="l">
              <a:spcBef>
                <a:spcPts val="0"/>
              </a:spcBef>
              <a:spcAft>
                <a:spcPts val="0"/>
              </a:spcAft>
              <a:buNone/>
            </a:pPr>
            <a:r>
              <a:rPr lang="en"/>
              <a:t>We send hydrogen gas through an electric field. Proton which has a positive charge goes through. Electron whic has negative charges bounces back and it removed. We are then left only with protons.</a:t>
            </a:r>
            <a:endParaRPr/>
          </a:p>
          <a:p>
            <a:pPr indent="0" lvl="0" marL="0" rtl="0" algn="l">
              <a:spcBef>
                <a:spcPts val="0"/>
              </a:spcBef>
              <a:spcAft>
                <a:spcPts val="0"/>
              </a:spcAft>
              <a:buNone/>
            </a:pPr>
            <a:r>
              <a:rPr lang="en"/>
              <a:t>They are sent through the LINAC (LINear Accelerator) which uses alternating electric fields to either attract or push the protons. It is so efficient that after only 45m they have been accelerated to a 1/3 of the speed of light, that is 100’000 km per second. Needless to say that continuing in straight lines will be impractical.</a:t>
            </a:r>
            <a:endParaRPr/>
          </a:p>
          <a:p>
            <a:pPr indent="0" lvl="0" marL="0" rtl="0" algn="l">
              <a:spcBef>
                <a:spcPts val="0"/>
              </a:spcBef>
              <a:spcAft>
                <a:spcPts val="0"/>
              </a:spcAft>
              <a:buNone/>
            </a:pPr>
            <a:r>
              <a:rPr lang="en"/>
              <a:t>We then send the protons to the Booster which will prepare bunches of protons in 4 superposed rings.</a:t>
            </a:r>
            <a:endParaRPr/>
          </a:p>
          <a:p>
            <a:pPr indent="0" lvl="0" marL="0" rtl="0" algn="l">
              <a:spcBef>
                <a:spcPts val="0"/>
              </a:spcBef>
              <a:spcAft>
                <a:spcPts val="0"/>
              </a:spcAft>
              <a:buNone/>
            </a:pPr>
            <a:r>
              <a:rPr lang="en"/>
              <a:t>They are then sent in the PS (Proton Synchrotron). This machine is 600m circumference, was built in 1959 and is still in use! In 1.2 seconds it accelerate protons to 99% of the speed of light. Very efficient. But cannot go faster. We then need to transfer protons to the «2</a:t>
            </a:r>
            <a:r>
              <a:rPr baseline="30000" lang="en"/>
              <a:t>nd</a:t>
            </a:r>
            <a:r>
              <a:rPr lang="en"/>
              <a:t> gear of our accelerator complex».</a:t>
            </a:r>
            <a:endParaRPr/>
          </a:p>
          <a:p>
            <a:pPr indent="0" lvl="0" marL="0" rtl="0" algn="l">
              <a:spcBef>
                <a:spcPts val="0"/>
              </a:spcBef>
              <a:spcAft>
                <a:spcPts val="0"/>
              </a:spcAft>
              <a:buNone/>
            </a:pPr>
            <a:r>
              <a:rPr lang="en"/>
              <a:t>The SPS (Super Proton Synchrotron) build in 1976 and of 7km curcumference. In 3 seconds, it accelerate particle to 99.9% of the speed of light. Once again cannot go faster.</a:t>
            </a:r>
            <a:endParaRPr/>
          </a:p>
          <a:p>
            <a:pPr indent="0" lvl="0" marL="0" rtl="0" algn="l">
              <a:spcBef>
                <a:spcPts val="0"/>
              </a:spcBef>
              <a:spcAft>
                <a:spcPts val="0"/>
              </a:spcAft>
              <a:buNone/>
            </a:pPr>
            <a:r>
              <a:rPr lang="en"/>
              <a:t>Then half of the particles are sent clockwise and half anti-clockwise into the LHC (Large Hadron Collider). This machine is the largest machine on Earth: 27 km circumference. It will take about 20 minutes to reach our maximum velocity: 99.9999991% of the speed of light which correspond to 7 TeV energy.</a:t>
            </a:r>
            <a:endParaRPr/>
          </a:p>
        </p:txBody>
      </p:sp>
      <p:sp>
        <p:nvSpPr>
          <p:cNvPr id="285" name="Google Shape;285;g2570d3839c8_8_8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570d3839c8_8_8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g2570d3839c8_8_8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Each proton we accelerate at CERN will eventually reach an energy of 7 TeV (Tera electron-Volt).</a:t>
            </a:r>
            <a:endParaRPr/>
          </a:p>
          <a:p>
            <a:pPr indent="0" lvl="0" marL="0" rtl="0" algn="l">
              <a:spcBef>
                <a:spcPts val="0"/>
              </a:spcBef>
              <a:spcAft>
                <a:spcPts val="0"/>
              </a:spcAft>
              <a:buNone/>
            </a:pPr>
            <a:br>
              <a:rPr lang="en"/>
            </a:br>
            <a:r>
              <a:rPr lang="en"/>
              <a:t>Does that sound familiar to you? Can explain what level of energy it represents in everyday life? (ask the audience)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the incredible energy of a… flying mosquito!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OK… For you and me of course this is insignificant. But remember that we grant this energy to ONE proton.</a:t>
            </a:r>
            <a:endParaRPr/>
          </a:p>
          <a:p>
            <a:pPr indent="0" lvl="0" marL="0" rtl="0" algn="l">
              <a:spcBef>
                <a:spcPts val="0"/>
              </a:spcBef>
              <a:spcAft>
                <a:spcPts val="0"/>
              </a:spcAft>
              <a:buNone/>
            </a:pPr>
            <a:r>
              <a:rPr lang="en"/>
              <a:t>A normally well-fed mosquito is made of about 10^23 protons! It’s like we are trasnsferring the energy of ALL these protons to ONE if them.</a:t>
            </a:r>
            <a:endParaRPr/>
          </a:p>
          <a:p>
            <a:pPr indent="0" lvl="0" marL="0" rtl="0" algn="l">
              <a:spcBef>
                <a:spcPts val="0"/>
              </a:spcBef>
              <a:spcAft>
                <a:spcPts val="0"/>
              </a:spcAft>
              <a:buNone/>
            </a:pPr>
            <a:r>
              <a:rPr lang="en"/>
              <a:t>So, at the proton level, this is very very energetic. Remember, it’s the amount of energy proportional to the size of the accelerated object which counts!</a:t>
            </a:r>
            <a:endParaRPr/>
          </a:p>
        </p:txBody>
      </p:sp>
      <p:sp>
        <p:nvSpPr>
          <p:cNvPr id="294" name="Google Shape;294;g2570d3839c8_8_8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570d3839c8_8_8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g2570d3839c8_8_8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The 2 beams are circulating in separate pipes and in 4 places we cross the 2 pipes over so that collision occur there and only there.</a:t>
            </a:r>
            <a:endParaRPr/>
          </a:p>
          <a:p>
            <a:pPr indent="0" lvl="0" marL="0" rtl="0" algn="l">
              <a:spcBef>
                <a:spcPts val="0"/>
              </a:spcBef>
              <a:spcAft>
                <a:spcPts val="0"/>
              </a:spcAft>
              <a:buNone/>
            </a:pPr>
            <a:r>
              <a:rPr lang="en"/>
              <a:t>We have built particle detectors which will observe and record the traces of new particles created in the collision.</a:t>
            </a:r>
            <a:endParaRPr/>
          </a:p>
          <a:p>
            <a:pPr indent="0" lvl="0" marL="0" rtl="0" algn="l">
              <a:spcBef>
                <a:spcPts val="0"/>
              </a:spcBef>
              <a:spcAft>
                <a:spcPts val="0"/>
              </a:spcAft>
              <a:buNone/>
            </a:pPr>
            <a:r>
              <a:rPr lang="en"/>
              <a:t>There are so many protons and they go so fast that around 600 million collisions will occur every SECOND in each of the 4 detectors.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detectors are a bit like huge digital cameras of about 100 Megapixel resolution. Guess the size of the SD card to store the LHC’s pictures?</a:t>
            </a:r>
            <a:endParaRPr/>
          </a:p>
        </p:txBody>
      </p:sp>
      <p:sp>
        <p:nvSpPr>
          <p:cNvPr id="309" name="Google Shape;309;g2570d3839c8_8_8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570d3839c8_8_8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g2570d3839c8_8_8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This is a map of the complex of main accelerators of CERN.</a:t>
            </a:r>
            <a:endParaRPr/>
          </a:p>
          <a:p>
            <a:pPr indent="0" lvl="0" marL="0" rtl="0" algn="l">
              <a:spcBef>
                <a:spcPts val="0"/>
              </a:spcBef>
              <a:spcAft>
                <a:spcPts val="0"/>
              </a:spcAft>
              <a:buNone/>
            </a:pPr>
            <a:r>
              <a:rPr lang="en"/>
              <a:t>The dotted line is the French-Swiss border.</a:t>
            </a:r>
            <a:endParaRPr/>
          </a:p>
          <a:p>
            <a:pPr indent="0" lvl="0" marL="0" rtl="0" algn="l">
              <a:spcBef>
                <a:spcPts val="0"/>
              </a:spcBef>
              <a:spcAft>
                <a:spcPts val="0"/>
              </a:spcAft>
              <a:buNone/>
            </a:pPr>
            <a:r>
              <a:rPr lang="en"/>
              <a:t>The 2 main CERN sites are Meyrin and Prévessin (as big, but not as built nor populated)</a:t>
            </a:r>
            <a:endParaRPr/>
          </a:p>
          <a:p>
            <a:pPr indent="0" lvl="0" marL="0" rtl="0" algn="l">
              <a:spcBef>
                <a:spcPts val="0"/>
              </a:spcBef>
              <a:spcAft>
                <a:spcPts val="0"/>
              </a:spcAft>
              <a:buNone/>
            </a:pPr>
            <a:r>
              <a:rPr lang="en"/>
              <a:t>The PS is the tiny 600m ring on the Meyrin site, the SPS goes accross the border and the LHC takes all the space between Geneva airport and the Jura (dark green on the left).</a:t>
            </a:r>
            <a:endParaRPr/>
          </a:p>
          <a:p>
            <a:pPr indent="0" lvl="0" marL="0" rtl="0" algn="l">
              <a:spcBef>
                <a:spcPts val="0"/>
              </a:spcBef>
              <a:spcAft>
                <a:spcPts val="0"/>
              </a:spcAft>
              <a:buNone/>
            </a:pPr>
            <a:r>
              <a:rPr lang="en"/>
              <a:t>The 4 red dots represent where the 4 detectors are located.</a:t>
            </a:r>
            <a:endParaRPr/>
          </a:p>
        </p:txBody>
      </p:sp>
      <p:sp>
        <p:nvSpPr>
          <p:cNvPr id="317" name="Google Shape;317;g2570d3839c8_8_8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570d3839c8_6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570d3839c8_6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570d3839c8_6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570d3839c8_6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2570d3839c8_6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2570d3839c8_6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 event display of a collision event (Run 451896, Event 349429897) recorded in ATLAS on 11 May 2023, when stable beams of 2400 bunches of protons at the energy of 6.8 TeV per beam were delivered to ATLAS for the first time in 2023 by the LHC. The figure on the right shows a cut-out view of the ATLAS detector; starting from the center of the detector, the image shows the reconstructed tracks of charged particles (orange lines), the energy deposits in the LAr (squares in different hues of green) and Tile (yellow/orange squares) calorimeters, as well as the reconstructed muon tracks (red lines) and their associated hits (green lines) inside the MDT and TGC chambers (green/blue and purple boxes, respectively). The bottom view on the left shows a zoomed-in projection of the same event on the transversal plane, with a focus on the inner detectors; starting from the center, the image shows the hits in the Pixel (white dots), SCT (yellow strips), and TRT (white/red dots) detectors, the reconstructed tracks of charged particles (orange lines), the reconstructed muon tracks (red lines), as well as the energy deposits in the barrel electromagnetic region of the LAr calorimeter (green squares) and in the Tile hadronic calorimeter (yellow/orange squares).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2570d3839c8_1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2570d3839c8_1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570d3839c8_6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2570d3839c8_6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Thks Fernando!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570d3839c8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570d3839c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2570d3839c8_6_4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2570d3839c8_6_4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2570d3839c8_6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2570d3839c8_6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570d3839c8_6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2570d3839c8_6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rgbClr val="595959"/>
                </a:solidFill>
                <a:latin typeface="Proxima Nova"/>
                <a:ea typeface="Proxima Nova"/>
                <a:cs typeface="Proxima Nova"/>
                <a:sym typeface="Proxima Nova"/>
              </a:rPr>
              <a:t>Robust resource growth of resources:</a:t>
            </a:r>
            <a:endParaRPr sz="1000">
              <a:solidFill>
                <a:srgbClr val="595959"/>
              </a:solidFill>
              <a:latin typeface="Proxima Nova"/>
              <a:ea typeface="Proxima Nova"/>
              <a:cs typeface="Proxima Nova"/>
              <a:sym typeface="Proxima Nova"/>
            </a:endParaRPr>
          </a:p>
          <a:p>
            <a:pPr indent="0" lvl="0" marL="0" rtl="0" algn="l">
              <a:spcBef>
                <a:spcPts val="0"/>
              </a:spcBef>
              <a:spcAft>
                <a:spcPts val="0"/>
              </a:spcAft>
              <a:buClr>
                <a:schemeClr val="dk1"/>
              </a:buClr>
              <a:buSzPts val="1100"/>
              <a:buFont typeface="Arial"/>
              <a:buNone/>
            </a:pPr>
            <a:r>
              <a:rPr lang="en" sz="1000">
                <a:solidFill>
                  <a:srgbClr val="595959"/>
                </a:solidFill>
                <a:latin typeface="Proxima Nova"/>
                <a:ea typeface="Proxima Nova"/>
                <a:cs typeface="Proxima Nova"/>
                <a:sym typeface="Proxima Nova"/>
              </a:rPr>
              <a:t>Average +20% CPU and disk yearly growth</a:t>
            </a:r>
            <a:endParaRPr sz="1000">
              <a:solidFill>
                <a:srgbClr val="595959"/>
              </a:solidFill>
              <a:latin typeface="Proxima Nova"/>
              <a:ea typeface="Proxima Nova"/>
              <a:cs typeface="Proxima Nova"/>
              <a:sym typeface="Proxima Nova"/>
            </a:endParaRPr>
          </a:p>
          <a:p>
            <a:pPr indent="0" lvl="0" marL="0" rtl="0" algn="l">
              <a:spcBef>
                <a:spcPts val="0"/>
              </a:spcBef>
              <a:spcAft>
                <a:spcPts val="0"/>
              </a:spcAft>
              <a:buClr>
                <a:schemeClr val="dk1"/>
              </a:buClr>
              <a:buSzPts val="1100"/>
              <a:buFont typeface="Arial"/>
              <a:buNone/>
            </a:pPr>
            <a:r>
              <a:t/>
            </a:r>
            <a:endParaRPr sz="1000">
              <a:solidFill>
                <a:srgbClr val="595959"/>
              </a:solidFill>
              <a:latin typeface="Proxima Nova"/>
              <a:ea typeface="Proxima Nova"/>
              <a:cs typeface="Proxima Nova"/>
              <a:sym typeface="Proxima Nova"/>
            </a:endParaRPr>
          </a:p>
          <a:p>
            <a:pPr indent="0" lvl="0" marL="0" rtl="0" algn="l">
              <a:spcBef>
                <a:spcPts val="0"/>
              </a:spcBef>
              <a:spcAft>
                <a:spcPts val="0"/>
              </a:spcAft>
              <a:buClr>
                <a:schemeClr val="dk1"/>
              </a:buClr>
              <a:buSzPts val="1100"/>
              <a:buFont typeface="Arial"/>
              <a:buNone/>
            </a:pPr>
            <a:r>
              <a:rPr lang="en" sz="1000" u="sng">
                <a:solidFill>
                  <a:schemeClr val="hlink"/>
                </a:solidFill>
                <a:latin typeface="Proxima Nova"/>
                <a:ea typeface="Proxima Nova"/>
                <a:cs typeface="Proxima Nova"/>
                <a:sym typeface="Proxima Nova"/>
                <a:hlinkClick r:id="rId2"/>
              </a:rPr>
              <a:t>https://wlcg.web.cern.ch/using-wlcg/monitoring-visualisation/monthly-stats</a:t>
            </a:r>
            <a:endParaRPr sz="1000">
              <a:solidFill>
                <a:srgbClr val="595959"/>
              </a:solidFill>
              <a:latin typeface="Proxima Nova"/>
              <a:ea typeface="Proxima Nova"/>
              <a:cs typeface="Proxima Nova"/>
              <a:sym typeface="Proxima Nova"/>
            </a:endParaRPr>
          </a:p>
          <a:p>
            <a:pPr indent="0" lvl="0" marL="0" rtl="0" algn="l">
              <a:spcBef>
                <a:spcPts val="0"/>
              </a:spcBef>
              <a:spcAft>
                <a:spcPts val="0"/>
              </a:spcAft>
              <a:buClr>
                <a:schemeClr val="dk1"/>
              </a:buClr>
              <a:buSzPts val="1100"/>
              <a:buFont typeface="Arial"/>
              <a:buNone/>
            </a:pPr>
            <a:r>
              <a:t/>
            </a:r>
            <a:endParaRPr sz="1000">
              <a:solidFill>
                <a:srgbClr val="595959"/>
              </a:solidFill>
              <a:latin typeface="Proxima Nova"/>
              <a:ea typeface="Proxima Nova"/>
              <a:cs typeface="Proxima Nova"/>
              <a:sym typeface="Proxima Nova"/>
            </a:endParaRPr>
          </a:p>
          <a:p>
            <a:pPr indent="0" lvl="0" marL="0" rtl="0" algn="l">
              <a:spcBef>
                <a:spcPts val="0"/>
              </a:spcBef>
              <a:spcAft>
                <a:spcPts val="0"/>
              </a:spcAft>
              <a:buNone/>
            </a:pPr>
            <a:r>
              <a:rPr lang="en" sz="1000">
                <a:solidFill>
                  <a:srgbClr val="595959"/>
                </a:solidFill>
                <a:latin typeface="Proxima Nova"/>
                <a:ea typeface="Proxima Nova"/>
                <a:cs typeface="Proxima Nova"/>
                <a:sym typeface="Proxima Nova"/>
              </a:rPr>
              <a:t>Consistent with a ‘flat budget’ funding for computing centres, the de-facto adopted model across all Funding Agencies for the past 10 years</a:t>
            </a:r>
            <a:endParaRPr sz="1000">
              <a:solidFill>
                <a:srgbClr val="595959"/>
              </a:solidFill>
              <a:latin typeface="Proxima Nova"/>
              <a:ea typeface="Proxima Nova"/>
              <a:cs typeface="Proxima Nova"/>
              <a:sym typeface="Proxima Nov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2570d3839c8_13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2570d3839c8_13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2570d3839c8_6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2570d3839c8_6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2570d3839c8_6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2570d3839c8_6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Link to the image??</a:t>
            </a:r>
            <a:endParaRPr/>
          </a:p>
          <a:p>
            <a:pPr indent="0" lvl="0" marL="0" rtl="0" algn="l">
              <a:spcBef>
                <a:spcPts val="0"/>
              </a:spcBef>
              <a:spcAft>
                <a:spcPts val="0"/>
              </a:spcAft>
              <a:buNone/>
            </a:pPr>
            <a:r>
              <a:rPr lang="en" u="sng">
                <a:solidFill>
                  <a:schemeClr val="hlink"/>
                </a:solidFill>
                <a:hlinkClick r:id="rId2"/>
              </a:rPr>
              <a:t>https://hilumilhc.web.cern.ch/content/hl-lhc-project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2570d3839c8_6_5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2570d3839c8_6_5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i="1" lang="en">
                <a:solidFill>
                  <a:schemeClr val="dk1"/>
                </a:solidFill>
              </a:rPr>
              <a:t>projected evolution of disk (top) and tape (bottom) usage from 2020 until 2036, under the conservative (blue) and aggressive (red) R&amp;D scenarios. The grey hatched shading between the red and blue lines illustrates the range of resources consumption if the aggressive scenario is only partially achieved. The black lines indicate the impact of sustained year-on-year budget increases, and improvements in new hardware, that together amount to a capacity increase of 10% (lower line) and 20% (upper line). The vertical shaded bands indicate periods during which ATLAS will be taking data.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2e89ac75563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2e89ac7556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2570d3839c8_6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5" name="Google Shape;455;g2570d3839c8_6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2570d3839c8_6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2570d3839c8_6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570d3839c8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570d3839c8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https://home.cern/about</a:t>
            </a:r>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2570d3839c8_6_7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2570d3839c8_6_7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2570d3839c8_6_7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2570d3839c8_6_7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2570d3839c8_6_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2570d3839c8_6_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2570d3839c8_6_8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2570d3839c8_6_8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monit-grafana.cern.ch/d/000000696/job-accounting-historical-data?from=1609459200000&amp;orgId=17&amp;to=now&amp;var-bin=1d&amp;var-cloud=All&amp;var-computingsite=All&amp;var-container_name=All&amp;var-cores=All&amp;var-country=All&amp;var-error_category=All&amp;var-es_division_factor=24&amp;var-eventservice=All&amp;var-federation=All&amp;var-groupby=resource_type&amp;var-groups=All&amp;var-gshare=All&amp;var-inputdatatypes=All&amp;var-inputprojects=All&amp;var-job_resource_type=All&amp;var-jobstatus=All&amp;var-jobtype=All&amp;var-nucleus=All&amp;var-outputproject=All&amp;var-pledges=CPU&amp;var-processingtype=All&amp;var-prodsourcelabel=All&amp;var-resources=GRID&amp;var-resources=cloud&amp;var-resources=hpc&amp;var-resourcesreporting=All&amp;var-site=All&amp;var-tier=All&amp;viewPanel=159</a:t>
            </a:r>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2570d3839c8_6_9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2570d3839c8_6_9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2570d3839c8_6_9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2570d3839c8_6_9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2570d3839c8_6_9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2570d3839c8_6_9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2570d3839c8_6_1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2570d3839c8_6_1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2570d3839c8_6_1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2570d3839c8_6_1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2570d3839c8_6_1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2570d3839c8_6_1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570d3839c8_8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g2570d3839c8_8_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u="sng">
                <a:solidFill>
                  <a:schemeClr val="hlink"/>
                </a:solidFill>
                <a:hlinkClick r:id="rId2"/>
              </a:rPr>
              <a:t>https://home.cern/about/who-we-are/our-history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word «Nuclear» should not be misunderstood:</a:t>
            </a:r>
            <a:endParaRPr/>
          </a:p>
          <a:p>
            <a:pPr indent="0" lvl="0" marL="0" rtl="0" algn="l">
              <a:spcBef>
                <a:spcPts val="0"/>
              </a:spcBef>
              <a:spcAft>
                <a:spcPts val="0"/>
              </a:spcAft>
              <a:buNone/>
            </a:pPr>
            <a:r>
              <a:rPr lang="en"/>
              <a:t>- CERN does not produce electricity (but consumes a lot)</a:t>
            </a:r>
            <a:endParaRPr/>
          </a:p>
          <a:p>
            <a:pPr indent="0" lvl="0" marL="0" rtl="0" algn="l">
              <a:spcBef>
                <a:spcPts val="0"/>
              </a:spcBef>
              <a:spcAft>
                <a:spcPts val="0"/>
              </a:spcAft>
              <a:buNone/>
            </a:pPr>
            <a:r>
              <a:rPr lang="en"/>
              <a:t>- CERN does not produce military applications out of nuclear power (forbidden by CERN convention, and, anyway, all research results are made publicly available and there are scientists from many countries in each experiment… therefore no risk that exclusive military applications are developed).</a:t>
            </a:r>
            <a:endParaRPr/>
          </a:p>
          <a:p>
            <a:pPr indent="0" lvl="0" marL="0" rtl="0" algn="l">
              <a:spcBef>
                <a:spcPts val="0"/>
              </a:spcBef>
              <a:spcAft>
                <a:spcPts val="0"/>
              </a:spcAft>
              <a:buNone/>
            </a:pPr>
            <a:r>
              <a:rPr lang="en"/>
              <a:t>- CERN studies the structure of matter. In the 50’s, the nucleus is the main object of study about matter. The word «Nuclear» comes from that.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Nowadays CERN is studying the components of the components of the nucleus. Therefore CERN can use (after being allowed by the Council) an alternative «branding» which is more accurate and less open to interpretation: « European laboratory for particle physics »</a:t>
            </a:r>
            <a:endParaRPr/>
          </a:p>
        </p:txBody>
      </p:sp>
      <p:sp>
        <p:nvSpPr>
          <p:cNvPr id="112" name="Google Shape;112;g2570d3839c8_8_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2570d3839c8_6_1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3" name="Google Shape;563;g2570d3839c8_6_1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a:p>
            <a:pPr indent="0" lvl="0" marL="0" rtl="0" algn="l">
              <a:spcBef>
                <a:spcPts val="0"/>
              </a:spcBef>
              <a:spcAft>
                <a:spcPts val="0"/>
              </a:spcAft>
              <a:buNone/>
            </a:pPr>
            <a:r>
              <a:rPr lang="en" sz="1600">
                <a:solidFill>
                  <a:srgbClr val="595959"/>
                </a:solidFill>
                <a:latin typeface="Helvetica Neue Light"/>
                <a:ea typeface="Helvetica Neue Light"/>
                <a:cs typeface="Helvetica Neue Light"/>
                <a:sym typeface="Helvetica Neue Light"/>
              </a:rPr>
              <a:t>For trigger, reconstruction (e.g. pixel clusters, electrons and hadrons), analysis (e.g. signal/background discrimination), fast detector simulation (e.g. generative networks for calorimeter simulation)</a:t>
            </a:r>
            <a:endParaRPr sz="1600">
              <a:solidFill>
                <a:srgbClr val="595959"/>
              </a:solidFill>
              <a:latin typeface="Helvetica Neue Light"/>
              <a:ea typeface="Helvetica Neue Light"/>
              <a:cs typeface="Helvetica Neue Light"/>
              <a:sym typeface="Helvetica Neue Light"/>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2570d3839c8_6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2570d3839c8_6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2570d3839c8_6_1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2570d3839c8_6_1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g2e89ac7556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8" name="Google Shape;588;g2e89ac7556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570d3839c8_6_3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5" name="Google Shape;595;g2570d3839c8_6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2570d3839c8_6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5" name="Google Shape;605;g2570d3839c8_6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2570d3839c8_6_4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4" name="Google Shape;614;g2570d3839c8_6_4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570d3839c8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570d3839c8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https://home.cern/about/who-we-are/our-governance/member-states</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570d3839c8_8_5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g2570d3839c8_8_5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Even though the «E» in CERN stands for European, CERN became a WORLD actor in the particle physics community.</a:t>
            </a:r>
            <a:endParaRPr/>
          </a:p>
          <a:p>
            <a:pPr indent="0" lvl="0" marL="0" rtl="0" algn="l">
              <a:spcBef>
                <a:spcPts val="0"/>
              </a:spcBef>
              <a:spcAft>
                <a:spcPts val="0"/>
              </a:spcAft>
              <a:buNone/>
            </a:pPr>
            <a:r>
              <a:rPr lang="en"/>
              <a:t>In fact, </a:t>
            </a:r>
            <a:r>
              <a:rPr lang="en" u="sng"/>
              <a:t>half</a:t>
            </a:r>
            <a:r>
              <a:rPr lang="en"/>
              <a:t> of the world particle physicists ARE connected with CERN at some point. No other scientific domain has reached this level of integration.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https://home.cern/about/who-we-are/our-governance/member-states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https://council.web.cern.ch/en/content/member-and-associate-states-observers</a:t>
            </a:r>
            <a:endParaRPr/>
          </a:p>
          <a:p>
            <a:pPr indent="0" lvl="0" marL="0" rtl="0" algn="l">
              <a:spcBef>
                <a:spcPts val="0"/>
              </a:spcBef>
              <a:spcAft>
                <a:spcPts val="0"/>
              </a:spcAft>
              <a:buNone/>
            </a:pPr>
            <a:r>
              <a:t/>
            </a:r>
            <a:endParaRPr/>
          </a:p>
        </p:txBody>
      </p:sp>
      <p:sp>
        <p:nvSpPr>
          <p:cNvPr id="137" name="Google Shape;137;g2570d3839c8_8_5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570d3839c8_8_5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2570d3839c8_8_5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 employs «only» 2500 persons. In which there are «only» 70 research physicists (you can ask the audience if they can guess this).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Fellows and Apprentices are here for a first employement experiences.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number of students can vary from 300 to 600 depending of the time of the year. It’s mostly university students.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core population of CERN is made of about 11’000 «users», called like that because they are here to «use» CERN’s facilities.</a:t>
            </a:r>
            <a:br>
              <a:rPr lang="en"/>
            </a:br>
            <a:r>
              <a:rPr lang="en"/>
              <a:t>They are NOT employed by CERN and come in the frame of the collaborations.</a:t>
            </a:r>
            <a:br>
              <a:rPr lang="en"/>
            </a:br>
            <a:r>
              <a:rPr lang="en"/>
              <a:t>They are not all the time at CERN. Some spend 5% of their time at CERN (a few days a year), some spend 100% of their time. It really depends on their function in the collaboration, on the need for them to be on site, or, on the other hand, the possibility for them to work remotely.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Given the size for CERN’s population, many services are externalized (mail, transport, restaurants, etc) to firms.</a:t>
            </a:r>
            <a:endParaRPr/>
          </a:p>
        </p:txBody>
      </p:sp>
      <p:sp>
        <p:nvSpPr>
          <p:cNvPr id="155" name="Google Shape;155;g2570d3839c8_8_5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570d3839c8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570d3839c8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570d3839c8_8_8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g2570d3839c8_8_8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Now we have many questions to answer. But how are we going to proceed?</a:t>
            </a:r>
            <a:endParaRPr/>
          </a:p>
        </p:txBody>
      </p:sp>
      <p:sp>
        <p:nvSpPr>
          <p:cNvPr id="269" name="Google Shape;269;g2570d3839c8_8_8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3" name="Google Shape;13;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 name="Google Shape;14;p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5" name="Google Shape;15;p2"/>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6" name="Google Shape;56;p1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type="obj">
  <p:cSld name="OBJECT">
    <p:spTree>
      <p:nvGrpSpPr>
        <p:cNvPr id="59" name="Shape 59"/>
        <p:cNvGrpSpPr/>
        <p:nvPr/>
      </p:nvGrpSpPr>
      <p:grpSpPr>
        <a:xfrm>
          <a:off x="0" y="0"/>
          <a:ext cx="0" cy="0"/>
          <a:chOff x="0" y="0"/>
          <a:chExt cx="0" cy="0"/>
        </a:xfrm>
      </p:grpSpPr>
      <p:sp>
        <p:nvSpPr>
          <p:cNvPr id="60" name="Google Shape;60;p13"/>
          <p:cNvSpPr txBox="1"/>
          <p:nvPr>
            <p:ph type="title"/>
          </p:nvPr>
        </p:nvSpPr>
        <p:spPr>
          <a:xfrm>
            <a:off x="457200" y="175120"/>
            <a:ext cx="8226900" cy="705300"/>
          </a:xfrm>
          <a:prstGeom prst="rect">
            <a:avLst/>
          </a:prstGeom>
          <a:noFill/>
          <a:ln>
            <a:noFill/>
          </a:ln>
        </p:spPr>
        <p:txBody>
          <a:bodyPr anchorCtr="0" anchor="ctr" bIns="45700" lIns="45700" spcFirstLastPara="1" rIns="45700" wrap="square" tIns="45700">
            <a:normAutofit/>
          </a:bodyPr>
          <a:lstStyle>
            <a:lvl1pPr lvl="0" rtl="0" algn="l">
              <a:spcBef>
                <a:spcPts val="0"/>
              </a:spcBef>
              <a:spcAft>
                <a:spcPts val="0"/>
              </a:spcAft>
              <a:buClr>
                <a:schemeClr val="dk1"/>
              </a:buClr>
              <a:buSzPts val="46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3"/>
          <p:cNvSpPr txBox="1"/>
          <p:nvPr>
            <p:ph idx="1" type="body"/>
          </p:nvPr>
        </p:nvSpPr>
        <p:spPr>
          <a:xfrm>
            <a:off x="457200" y="994205"/>
            <a:ext cx="8229600" cy="3203100"/>
          </a:xfrm>
          <a:prstGeom prst="rect">
            <a:avLst/>
          </a:prstGeom>
          <a:noFill/>
          <a:ln>
            <a:noFill/>
          </a:ln>
        </p:spPr>
        <p:txBody>
          <a:bodyPr anchorCtr="0" anchor="t" bIns="45700" lIns="91425" spcFirstLastPara="1" rIns="91425" wrap="square" tIns="45700">
            <a:normAutofit/>
          </a:bodyPr>
          <a:lstStyle>
            <a:lvl1pPr indent="-320040" lvl="0" marL="457200" rtl="0" algn="l">
              <a:spcBef>
                <a:spcPts val="360"/>
              </a:spcBef>
              <a:spcAft>
                <a:spcPts val="0"/>
              </a:spcAft>
              <a:buSzPts val="1440"/>
              <a:buChar char="●"/>
              <a:defRPr/>
            </a:lvl1pPr>
            <a:lvl2pPr indent="-331469" lvl="1" marL="914400" rtl="0" algn="l">
              <a:spcBef>
                <a:spcPts val="1600"/>
              </a:spcBef>
              <a:spcAft>
                <a:spcPts val="0"/>
              </a:spcAft>
              <a:buSzPts val="1620"/>
              <a:buChar char="○"/>
              <a:defRPr/>
            </a:lvl2pPr>
            <a:lvl3pPr indent="-325755" lvl="2" marL="1371600" rtl="0" algn="l">
              <a:spcBef>
                <a:spcPts val="1600"/>
              </a:spcBef>
              <a:spcAft>
                <a:spcPts val="0"/>
              </a:spcAft>
              <a:buSzPts val="1530"/>
              <a:buChar char="■"/>
              <a:defRPr/>
            </a:lvl3pPr>
            <a:lvl4pPr indent="-331469" lvl="3" marL="1828800" rtl="0" algn="l">
              <a:spcBef>
                <a:spcPts val="1600"/>
              </a:spcBef>
              <a:spcAft>
                <a:spcPts val="0"/>
              </a:spcAft>
              <a:buSzPts val="1620"/>
              <a:buChar char="●"/>
              <a:defRPr/>
            </a:lvl4pPr>
            <a:lvl5pPr indent="-342900" lvl="4" marL="2286000" rtl="0" algn="l">
              <a:spcBef>
                <a:spcPts val="1600"/>
              </a:spcBef>
              <a:spcAft>
                <a:spcPts val="0"/>
              </a:spcAft>
              <a:buSzPts val="1800"/>
              <a:buChar char="○"/>
              <a:defRPr/>
            </a:lvl5pPr>
            <a:lvl6pPr indent="-342900" lvl="5" marL="2743200" rtl="0" algn="l">
              <a:spcBef>
                <a:spcPts val="1600"/>
              </a:spcBef>
              <a:spcAft>
                <a:spcPts val="0"/>
              </a:spcAft>
              <a:buSzPts val="1800"/>
              <a:buChar char="■"/>
              <a:defRPr/>
            </a:lvl6pPr>
            <a:lvl7pPr indent="-342900" lvl="6" marL="3200400" rtl="0" algn="l">
              <a:spcBef>
                <a:spcPts val="1600"/>
              </a:spcBef>
              <a:spcAft>
                <a:spcPts val="0"/>
              </a:spcAft>
              <a:buSzPts val="180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62" name="Google Shape;62;p13"/>
          <p:cNvSpPr txBox="1"/>
          <p:nvPr>
            <p:ph idx="10" type="dt"/>
          </p:nvPr>
        </p:nvSpPr>
        <p:spPr>
          <a:xfrm>
            <a:off x="2969335" y="4771783"/>
            <a:ext cx="2133600" cy="2739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sz="1200">
                <a:solidFill>
                  <a:srgbClr val="8897BD"/>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3" name="Google Shape;63;p13"/>
          <p:cNvSpPr txBox="1"/>
          <p:nvPr>
            <p:ph idx="11" type="ftr"/>
          </p:nvPr>
        </p:nvSpPr>
        <p:spPr>
          <a:xfrm>
            <a:off x="5182756" y="4767263"/>
            <a:ext cx="2895600" cy="2739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sz="1200">
                <a:solidFill>
                  <a:srgbClr val="8897BD"/>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p13"/>
          <p:cNvSpPr txBox="1"/>
          <p:nvPr>
            <p:ph idx="12" type="sldNum"/>
          </p:nvPr>
        </p:nvSpPr>
        <p:spPr>
          <a:xfrm>
            <a:off x="8185376" y="4767263"/>
            <a:ext cx="5013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sz="1200">
                <a:solidFill>
                  <a:srgbClr val="8897BD"/>
                </a:solidFill>
                <a:latin typeface="Arial"/>
                <a:ea typeface="Arial"/>
                <a:cs typeface="Arial"/>
                <a:sym typeface="Arial"/>
              </a:defRPr>
            </a:lvl1pPr>
            <a:lvl2pPr indent="0" lvl="1" marL="0" rtl="0" algn="r">
              <a:spcBef>
                <a:spcPts val="0"/>
              </a:spcBef>
              <a:buNone/>
              <a:defRPr sz="1200">
                <a:solidFill>
                  <a:srgbClr val="8897BD"/>
                </a:solidFill>
                <a:latin typeface="Arial"/>
                <a:ea typeface="Arial"/>
                <a:cs typeface="Arial"/>
                <a:sym typeface="Arial"/>
              </a:defRPr>
            </a:lvl2pPr>
            <a:lvl3pPr indent="0" lvl="2" marL="0" rtl="0" algn="r">
              <a:spcBef>
                <a:spcPts val="0"/>
              </a:spcBef>
              <a:buNone/>
              <a:defRPr sz="1200">
                <a:solidFill>
                  <a:srgbClr val="8897BD"/>
                </a:solidFill>
                <a:latin typeface="Arial"/>
                <a:ea typeface="Arial"/>
                <a:cs typeface="Arial"/>
                <a:sym typeface="Arial"/>
              </a:defRPr>
            </a:lvl3pPr>
            <a:lvl4pPr indent="0" lvl="3" marL="0" rtl="0" algn="r">
              <a:spcBef>
                <a:spcPts val="0"/>
              </a:spcBef>
              <a:buNone/>
              <a:defRPr sz="1200">
                <a:solidFill>
                  <a:srgbClr val="8897BD"/>
                </a:solidFill>
                <a:latin typeface="Arial"/>
                <a:ea typeface="Arial"/>
                <a:cs typeface="Arial"/>
                <a:sym typeface="Arial"/>
              </a:defRPr>
            </a:lvl4pPr>
            <a:lvl5pPr indent="0" lvl="4" marL="0" rtl="0" algn="r">
              <a:spcBef>
                <a:spcPts val="0"/>
              </a:spcBef>
              <a:buNone/>
              <a:defRPr sz="1200">
                <a:solidFill>
                  <a:srgbClr val="8897BD"/>
                </a:solidFill>
                <a:latin typeface="Arial"/>
                <a:ea typeface="Arial"/>
                <a:cs typeface="Arial"/>
                <a:sym typeface="Arial"/>
              </a:defRPr>
            </a:lvl5pPr>
            <a:lvl6pPr indent="0" lvl="5" marL="0" rtl="0" algn="r">
              <a:spcBef>
                <a:spcPts val="0"/>
              </a:spcBef>
              <a:buNone/>
              <a:defRPr sz="1200">
                <a:solidFill>
                  <a:srgbClr val="8897BD"/>
                </a:solidFill>
                <a:latin typeface="Arial"/>
                <a:ea typeface="Arial"/>
                <a:cs typeface="Arial"/>
                <a:sym typeface="Arial"/>
              </a:defRPr>
            </a:lvl6pPr>
            <a:lvl7pPr indent="0" lvl="6" marL="0" rtl="0" algn="r">
              <a:spcBef>
                <a:spcPts val="0"/>
              </a:spcBef>
              <a:buNone/>
              <a:defRPr sz="1200">
                <a:solidFill>
                  <a:srgbClr val="8897BD"/>
                </a:solidFill>
                <a:latin typeface="Arial"/>
                <a:ea typeface="Arial"/>
                <a:cs typeface="Arial"/>
                <a:sym typeface="Arial"/>
              </a:defRPr>
            </a:lvl7pPr>
            <a:lvl8pPr indent="0" lvl="7" marL="0" rtl="0" algn="r">
              <a:spcBef>
                <a:spcPts val="0"/>
              </a:spcBef>
              <a:buNone/>
              <a:defRPr sz="1200">
                <a:solidFill>
                  <a:srgbClr val="8897BD"/>
                </a:solidFill>
                <a:latin typeface="Arial"/>
                <a:ea typeface="Arial"/>
                <a:cs typeface="Arial"/>
                <a:sym typeface="Arial"/>
              </a:defRPr>
            </a:lvl8pPr>
            <a:lvl9pPr indent="0" lvl="8" marL="0" rtl="0" algn="r">
              <a:spcBef>
                <a:spcPts val="0"/>
              </a:spcBef>
              <a:buNone/>
              <a:defRPr sz="1200">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Diapositive de titre" showMasterSp="0">
  <p:cSld name="6_Diapositive de titre">
    <p:bg>
      <p:bgPr>
        <a:solidFill>
          <a:schemeClr val="lt1"/>
        </a:solidFill>
      </p:bgPr>
    </p:bg>
    <p:spTree>
      <p:nvGrpSpPr>
        <p:cNvPr id="65" name="Shape 65"/>
        <p:cNvGrpSpPr/>
        <p:nvPr/>
      </p:nvGrpSpPr>
      <p:grpSpPr>
        <a:xfrm>
          <a:off x="0" y="0"/>
          <a:ext cx="0" cy="0"/>
          <a:chOff x="0" y="0"/>
          <a:chExt cx="0" cy="0"/>
        </a:xfrm>
      </p:grpSpPr>
      <p:pic>
        <p:nvPicPr>
          <p:cNvPr descr="logoBadgeWeb.eps" id="66" name="Google Shape;66;p14"/>
          <p:cNvPicPr preferRelativeResize="0"/>
          <p:nvPr/>
        </p:nvPicPr>
        <p:blipFill rotWithShape="1">
          <a:blip r:embed="rId2">
            <a:alphaModFix/>
          </a:blip>
          <a:srcRect b="0" l="0" r="0" t="0"/>
          <a:stretch/>
        </p:blipFill>
        <p:spPr>
          <a:xfrm>
            <a:off x="3959440" y="1805119"/>
            <a:ext cx="1221946" cy="153584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main no border">
  <p:cSld name="TITLE_AND_BODY_2">
    <p:spTree>
      <p:nvGrpSpPr>
        <p:cNvPr id="67" name="Shape 67"/>
        <p:cNvGrpSpPr/>
        <p:nvPr/>
      </p:nvGrpSpPr>
      <p:grpSpPr>
        <a:xfrm>
          <a:off x="0" y="0"/>
          <a:ext cx="0" cy="0"/>
          <a:chOff x="0" y="0"/>
          <a:chExt cx="0" cy="0"/>
        </a:xfrm>
      </p:grpSpPr>
      <p:pic>
        <p:nvPicPr>
          <p:cNvPr id="68" name="Google Shape;68;p15"/>
          <p:cNvPicPr preferRelativeResize="0"/>
          <p:nvPr/>
        </p:nvPicPr>
        <p:blipFill>
          <a:blip r:embed="rId2">
            <a:alphaModFix/>
          </a:blip>
          <a:stretch>
            <a:fillRect/>
          </a:stretch>
        </p:blipFill>
        <p:spPr>
          <a:xfrm>
            <a:off x="8176823" y="0"/>
            <a:ext cx="967176" cy="393600"/>
          </a:xfrm>
          <a:prstGeom prst="rect">
            <a:avLst/>
          </a:prstGeom>
          <a:noFill/>
          <a:ln cap="flat" cmpd="sng" w="9525">
            <a:solidFill>
              <a:srgbClr val="007DC3"/>
            </a:solidFill>
            <a:prstDash val="solid"/>
            <a:round/>
            <a:headEnd len="sm" w="sm" type="none"/>
            <a:tailEnd len="sm" w="sm" type="none"/>
          </a:ln>
        </p:spPr>
      </p:pic>
      <p:sp>
        <p:nvSpPr>
          <p:cNvPr id="69" name="Google Shape;69;p15"/>
          <p:cNvSpPr txBox="1"/>
          <p:nvPr>
            <p:ph idx="12" type="sldNum"/>
          </p:nvPr>
        </p:nvSpPr>
        <p:spPr>
          <a:xfrm>
            <a:off x="8647900" y="4875971"/>
            <a:ext cx="548700" cy="162300"/>
          </a:xfrm>
          <a:prstGeom prst="rect">
            <a:avLst/>
          </a:prstGeom>
        </p:spPr>
        <p:txBody>
          <a:bodyPr anchorCtr="0" anchor="ctr" bIns="91425" lIns="91425" spcFirstLastPara="1" rIns="91425" wrap="square" tIns="91425">
            <a:noAutofit/>
          </a:bodyPr>
          <a:lstStyle>
            <a:lvl1pPr lvl="0" rtl="0">
              <a:buNone/>
              <a:defRPr sz="1000">
                <a:solidFill>
                  <a:srgbClr val="B7B7B7"/>
                </a:solidFill>
              </a:defRPr>
            </a:lvl1pPr>
            <a:lvl2pPr lvl="1" rtl="0">
              <a:buNone/>
              <a:defRPr sz="1000">
                <a:solidFill>
                  <a:srgbClr val="B7B7B7"/>
                </a:solidFill>
              </a:defRPr>
            </a:lvl2pPr>
            <a:lvl3pPr lvl="2" rtl="0">
              <a:buNone/>
              <a:defRPr sz="1000">
                <a:solidFill>
                  <a:srgbClr val="B7B7B7"/>
                </a:solidFill>
              </a:defRPr>
            </a:lvl3pPr>
            <a:lvl4pPr lvl="3" rtl="0">
              <a:buNone/>
              <a:defRPr sz="1000">
                <a:solidFill>
                  <a:srgbClr val="B7B7B7"/>
                </a:solidFill>
              </a:defRPr>
            </a:lvl4pPr>
            <a:lvl5pPr lvl="4" rtl="0">
              <a:buNone/>
              <a:defRPr sz="1000">
                <a:solidFill>
                  <a:srgbClr val="B7B7B7"/>
                </a:solidFill>
              </a:defRPr>
            </a:lvl5pPr>
            <a:lvl6pPr lvl="5" rtl="0">
              <a:buNone/>
              <a:defRPr sz="1000">
                <a:solidFill>
                  <a:srgbClr val="B7B7B7"/>
                </a:solidFill>
              </a:defRPr>
            </a:lvl6pPr>
            <a:lvl7pPr lvl="6" rtl="0">
              <a:buNone/>
              <a:defRPr sz="1000">
                <a:solidFill>
                  <a:srgbClr val="B7B7B7"/>
                </a:solidFill>
              </a:defRPr>
            </a:lvl7pPr>
            <a:lvl8pPr lvl="7" rtl="0">
              <a:buNone/>
              <a:defRPr sz="1000">
                <a:solidFill>
                  <a:srgbClr val="B7B7B7"/>
                </a:solidFill>
              </a:defRPr>
            </a:lvl8pPr>
            <a:lvl9pPr lvl="8" rtl="0">
              <a:buNone/>
              <a:defRPr sz="1000">
                <a:solidFill>
                  <a:srgbClr val="B7B7B7"/>
                </a:solidFill>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5"/>
          <p:cNvSpPr txBox="1"/>
          <p:nvPr>
            <p:ph type="title"/>
          </p:nvPr>
        </p:nvSpPr>
        <p:spPr>
          <a:xfrm>
            <a:off x="0" y="0"/>
            <a:ext cx="8176800" cy="393600"/>
          </a:xfrm>
          <a:prstGeom prst="rect">
            <a:avLst/>
          </a:prstGeom>
          <a:solidFill>
            <a:srgbClr val="007DC3"/>
          </a:solidFill>
          <a:ln cap="flat" cmpd="sng" w="19050">
            <a:solidFill>
              <a:srgbClr val="007DC3"/>
            </a:solidFill>
            <a:prstDash val="solid"/>
            <a:round/>
            <a:headEnd len="sm" w="sm" type="none"/>
            <a:tailEnd len="sm" w="sm" type="none"/>
          </a:ln>
        </p:spPr>
        <p:txBody>
          <a:bodyPr anchorCtr="0" anchor="ctr" bIns="91425" lIns="91425" spcFirstLastPara="1" rIns="91425" wrap="square" tIns="91425">
            <a:noAutofit/>
          </a:bodyPr>
          <a:lstStyle>
            <a:lvl1pPr lvl="0" rtl="0">
              <a:spcBef>
                <a:spcPts val="0"/>
              </a:spcBef>
              <a:spcAft>
                <a:spcPts val="0"/>
              </a:spcAft>
              <a:buNone/>
              <a:defRPr sz="2400">
                <a:solidFill>
                  <a:srgbClr val="FFFFFF"/>
                </a:solidFill>
                <a:latin typeface="Helvetica Neue"/>
                <a:ea typeface="Helvetica Neue"/>
                <a:cs typeface="Helvetica Neue"/>
                <a:sym typeface="Helvetica Neu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71" name="Google Shape;71;p15"/>
          <p:cNvSpPr txBox="1"/>
          <p:nvPr>
            <p:ph idx="1" type="body"/>
          </p:nvPr>
        </p:nvSpPr>
        <p:spPr>
          <a:xfrm>
            <a:off x="441325" y="564875"/>
            <a:ext cx="8597400" cy="4051200"/>
          </a:xfrm>
          <a:prstGeom prst="rect">
            <a:avLst/>
          </a:prstGeom>
          <a:ln>
            <a:noFill/>
          </a:ln>
        </p:spPr>
        <p:txBody>
          <a:bodyPr anchorCtr="0" anchor="t" bIns="91425" lIns="91425" spcFirstLastPara="1" rIns="91425" wrap="square" tIns="91425">
            <a:noAutofit/>
          </a:bodyPr>
          <a:lstStyle>
            <a:lvl1pPr indent="-355600" lvl="0" marL="457200" rtl="0">
              <a:spcBef>
                <a:spcPts val="0"/>
              </a:spcBef>
              <a:spcAft>
                <a:spcPts val="0"/>
              </a:spcAft>
              <a:buClr>
                <a:srgbClr val="007DC3"/>
              </a:buClr>
              <a:buSzPts val="2000"/>
              <a:buFont typeface="Helvetica Neue Light"/>
              <a:buChar char="●"/>
              <a:defRPr sz="2000">
                <a:solidFill>
                  <a:srgbClr val="007DC3"/>
                </a:solidFill>
                <a:latin typeface="Helvetica Neue Light"/>
                <a:ea typeface="Helvetica Neue Light"/>
                <a:cs typeface="Helvetica Neue Light"/>
                <a:sym typeface="Helvetica Neue Light"/>
              </a:defRPr>
            </a:lvl1pPr>
            <a:lvl2pPr indent="-330200" lvl="1" marL="914400" rtl="0">
              <a:spcBef>
                <a:spcPts val="1600"/>
              </a:spcBef>
              <a:spcAft>
                <a:spcPts val="0"/>
              </a:spcAft>
              <a:buClr>
                <a:schemeClr val="dk2"/>
              </a:buClr>
              <a:buSzPts val="1600"/>
              <a:buFont typeface="Helvetica Neue Light"/>
              <a:buChar char="○"/>
              <a:defRPr sz="1600">
                <a:solidFill>
                  <a:schemeClr val="dk2"/>
                </a:solidFill>
                <a:latin typeface="Helvetica Neue Light"/>
                <a:ea typeface="Helvetica Neue Light"/>
                <a:cs typeface="Helvetica Neue Light"/>
                <a:sym typeface="Helvetica Neue Light"/>
              </a:defRPr>
            </a:lvl2pPr>
            <a:lvl3pPr indent="-317500" lvl="2" marL="1371600" rtl="0">
              <a:spcBef>
                <a:spcPts val="1600"/>
              </a:spcBef>
              <a:spcAft>
                <a:spcPts val="0"/>
              </a:spcAft>
              <a:buClr>
                <a:schemeClr val="dk2"/>
              </a:buClr>
              <a:buSzPts val="1400"/>
              <a:buFont typeface="Helvetica Neue Light"/>
              <a:buChar char="■"/>
              <a:defRPr>
                <a:solidFill>
                  <a:schemeClr val="dk2"/>
                </a:solidFill>
                <a:latin typeface="Helvetica Neue Light"/>
                <a:ea typeface="Helvetica Neue Light"/>
                <a:cs typeface="Helvetica Neue Light"/>
                <a:sym typeface="Helvetica Neue Light"/>
              </a:defRPr>
            </a:lvl3pPr>
            <a:lvl4pPr indent="-304800" lvl="3" marL="1828800" rtl="0">
              <a:spcBef>
                <a:spcPts val="1600"/>
              </a:spcBef>
              <a:spcAft>
                <a:spcPts val="0"/>
              </a:spcAft>
              <a:buClr>
                <a:schemeClr val="dk2"/>
              </a:buClr>
              <a:buSzPts val="1200"/>
              <a:buFont typeface="Helvetica Neue Light"/>
              <a:buChar char="●"/>
              <a:defRPr sz="1200">
                <a:solidFill>
                  <a:schemeClr val="dk2"/>
                </a:solidFill>
                <a:latin typeface="Helvetica Neue Light"/>
                <a:ea typeface="Helvetica Neue Light"/>
                <a:cs typeface="Helvetica Neue Light"/>
                <a:sym typeface="Helvetica Neue Light"/>
              </a:defRPr>
            </a:lvl4pPr>
            <a:lvl5pPr indent="-292100" lvl="4" marL="22860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5pPr>
            <a:lvl6pPr indent="-292100" lvl="5" marL="27432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6pPr>
            <a:lvl7pPr indent="-292100" lvl="6" marL="32004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7pPr>
            <a:lvl8pPr indent="-292100" lvl="7" marL="36576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8pPr>
            <a:lvl9pPr indent="-292100" lvl="8" marL="4114800" rtl="0">
              <a:spcBef>
                <a:spcPts val="1600"/>
              </a:spcBef>
              <a:spcAft>
                <a:spcPts val="160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 2">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4" name="Google Shape;74;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cxnSp>
        <p:nvCxnSpPr>
          <p:cNvPr id="75" name="Google Shape;75;p16"/>
          <p:cNvCxnSpPr/>
          <p:nvPr/>
        </p:nvCxnSpPr>
        <p:spPr>
          <a:xfrm flipH="1" rot="10800000">
            <a:off x="394925" y="409050"/>
            <a:ext cx="7922100" cy="14100"/>
          </a:xfrm>
          <a:prstGeom prst="straightConnector1">
            <a:avLst/>
          </a:prstGeom>
          <a:noFill/>
          <a:ln cap="flat" cmpd="sng" w="9525">
            <a:solidFill>
              <a:srgbClr val="FF0000"/>
            </a:solidFill>
            <a:prstDash val="solid"/>
            <a:round/>
            <a:headEnd len="sm" w="sm" type="none"/>
            <a:tailEnd len="sm" w="sm" type="none"/>
          </a:ln>
        </p:spPr>
      </p:cxnSp>
      <p:pic>
        <p:nvPicPr>
          <p:cNvPr id="76" name="Google Shape;76;p16"/>
          <p:cNvPicPr preferRelativeResize="0"/>
          <p:nvPr/>
        </p:nvPicPr>
        <p:blipFill rotWithShape="1">
          <a:blip r:embed="rId2">
            <a:alphaModFix/>
          </a:blip>
          <a:srcRect b="0" l="0" r="0" t="0"/>
          <a:stretch/>
        </p:blipFill>
        <p:spPr>
          <a:xfrm>
            <a:off x="8439375" y="202150"/>
            <a:ext cx="392927" cy="531301"/>
          </a:xfrm>
          <a:prstGeom prst="rect">
            <a:avLst/>
          </a:prstGeom>
          <a:noFill/>
          <a:ln>
            <a:noFill/>
          </a:ln>
        </p:spPr>
      </p:pic>
      <p:sp>
        <p:nvSpPr>
          <p:cNvPr id="77" name="Google Shape;77;p16"/>
          <p:cNvSpPr txBox="1"/>
          <p:nvPr/>
        </p:nvSpPr>
        <p:spPr>
          <a:xfrm>
            <a:off x="311700" y="225675"/>
            <a:ext cx="2708100" cy="245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000000"/>
                </a:solidFill>
                <a:latin typeface="Arial"/>
                <a:ea typeface="Arial"/>
                <a:cs typeface="Arial"/>
                <a:sym typeface="Arial"/>
              </a:rPr>
              <a:t>A Large Ion Collider Experiment</a:t>
            </a:r>
            <a:endParaRPr b="0" i="0" sz="600" u="none" cap="none" strike="noStrike">
              <a:solidFill>
                <a:srgbClr val="000000"/>
              </a:solidFill>
              <a:latin typeface="Arial"/>
              <a:ea typeface="Arial"/>
              <a:cs typeface="Arial"/>
              <a:sym typeface="Arial"/>
            </a:endParaRPr>
          </a:p>
        </p:txBody>
      </p:sp>
      <p:cxnSp>
        <p:nvCxnSpPr>
          <p:cNvPr id="78" name="Google Shape;78;p16"/>
          <p:cNvCxnSpPr/>
          <p:nvPr/>
        </p:nvCxnSpPr>
        <p:spPr>
          <a:xfrm flipH="1" rot="10800000">
            <a:off x="394925" y="4713147"/>
            <a:ext cx="8437375" cy="15018"/>
          </a:xfrm>
          <a:prstGeom prst="straightConnector1">
            <a:avLst/>
          </a:prstGeom>
          <a:noFill/>
          <a:ln cap="flat" cmpd="sng" w="9525">
            <a:solidFill>
              <a:srgbClr val="FF0000"/>
            </a:solidFill>
            <a:prstDash val="solid"/>
            <a:round/>
            <a:headEnd len="sm" w="sm" type="none"/>
            <a:tailEnd len="sm" w="sm" type="none"/>
          </a:ln>
        </p:spPr>
      </p:cxnSp>
      <p:sp>
        <p:nvSpPr>
          <p:cNvPr id="79" name="Google Shape;79;p16"/>
          <p:cNvSpPr txBox="1"/>
          <p:nvPr>
            <p:ph idx="12" type="sldNum"/>
          </p:nvPr>
        </p:nvSpPr>
        <p:spPr>
          <a:xfrm>
            <a:off x="8279272" y="4812336"/>
            <a:ext cx="548700" cy="274637"/>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16"/>
          <p:cNvSpPr txBox="1"/>
          <p:nvPr>
            <p:ph idx="10" type="dt"/>
          </p:nvPr>
        </p:nvSpPr>
        <p:spPr>
          <a:xfrm>
            <a:off x="319562" y="4812336"/>
            <a:ext cx="2057400" cy="27463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000">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6"/>
          <p:cNvSpPr txBox="1"/>
          <p:nvPr>
            <p:ph idx="11" type="ftr"/>
          </p:nvPr>
        </p:nvSpPr>
        <p:spPr>
          <a:xfrm>
            <a:off x="3028950" y="4812336"/>
            <a:ext cx="4640419" cy="27463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000">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9" name="Google Shape;19;p3"/>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4"/>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29" name="Google Shape;29;p5"/>
          <p:cNvSpPr txBox="1"/>
          <p:nvPr>
            <p:ph idx="3"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2" name="Google Shape;32;p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3" name="Google Shape;33;p6"/>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7" name="Google Shape;37;p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8" name="Google Shape;38;p7"/>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2" name="Google Shape;42;p8"/>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3" name="Shape 43"/>
        <p:cNvGrpSpPr/>
        <p:nvPr/>
      </p:nvGrpSpPr>
      <p:grpSpPr>
        <a:xfrm>
          <a:off x="0" y="0"/>
          <a:ext cx="0" cy="0"/>
          <a:chOff x="0" y="0"/>
          <a:chExt cx="0" cy="0"/>
        </a:xfrm>
      </p:grpSpPr>
      <p:sp>
        <p:nvSpPr>
          <p:cNvPr id="44" name="Google Shape;44;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6" name="Google Shape;46;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7" name="Google Shape;47;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8" name="Google Shape;48;p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9" name="Google Shape;49;p9"/>
          <p:cNvSpPr txBox="1"/>
          <p:nvPr>
            <p:ph idx="3"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52" name="Google Shape;52;p1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18" Type="http://schemas.openxmlformats.org/officeDocument/2006/relationships/theme" Target="../theme/theme1.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0033A0"/>
              </a:buClr>
              <a:buSzPts val="2800"/>
              <a:buFont typeface="Alfa Slab One"/>
              <a:buNone/>
              <a:defRPr sz="2800">
                <a:solidFill>
                  <a:srgbClr val="0033A0"/>
                </a:solidFill>
                <a:latin typeface="Alfa Slab One"/>
                <a:ea typeface="Alfa Slab One"/>
                <a:cs typeface="Alfa Slab One"/>
                <a:sym typeface="Alfa Slab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7173175" y="4859100"/>
            <a:ext cx="1932000" cy="284400"/>
          </a:xfrm>
          <a:prstGeom prst="rect">
            <a:avLst/>
          </a:prstGeom>
          <a:noFill/>
          <a:ln>
            <a:noFill/>
          </a:ln>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10" y="4712215"/>
            <a:ext cx="427125" cy="431275"/>
          </a:xfrm>
          <a:prstGeom prst="rect">
            <a:avLst/>
          </a:prstGeom>
          <a:noFill/>
          <a:ln>
            <a:noFill/>
          </a:ln>
        </p:spPr>
      </p:pic>
      <p:pic>
        <p:nvPicPr>
          <p:cNvPr id="10" name="Google Shape;10;p1"/>
          <p:cNvPicPr preferRelativeResize="0"/>
          <p:nvPr/>
        </p:nvPicPr>
        <p:blipFill>
          <a:blip r:embed="rId2">
            <a:alphaModFix/>
          </a:blip>
          <a:stretch>
            <a:fillRect/>
          </a:stretch>
        </p:blipFill>
        <p:spPr>
          <a:xfrm>
            <a:off x="427125" y="4703615"/>
            <a:ext cx="429768" cy="42976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https://indico.cern.ch/event/1535982/" TargetMode="External"/><Relationship Id="rId5" Type="http://schemas.openxmlformats.org/officeDocument/2006/relationships/hyperlink" Target="mailto:Alessandro.Di.Girolamo@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4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44.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4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4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4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5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twiki.cern.ch/twiki/bin/view/AtlasPublic/EventDisplayRun3Collisions" TargetMode="External"/><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6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54.png"/><Relationship Id="rId4" Type="http://schemas.openxmlformats.org/officeDocument/2006/relationships/hyperlink" Target="http://wlcg.web.cern.ch/" TargetMode="External"/><Relationship Id="rId5" Type="http://schemas.openxmlformats.org/officeDocument/2006/relationships/image" Target="../media/image5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61.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5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56.png"/><Relationship Id="rId4" Type="http://schemas.openxmlformats.org/officeDocument/2006/relationships/hyperlink" Target="https://github.com/karlrupp/microprocessor-trend-data" TargetMode="External"/><Relationship Id="rId5" Type="http://schemas.openxmlformats.org/officeDocument/2006/relationships/image" Target="../media/image6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60.png"/><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82.png"/><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58.jpg"/><Relationship Id="rId4" Type="http://schemas.openxmlformats.org/officeDocument/2006/relationships/image" Target="../media/image59.jpg"/><Relationship Id="rId5" Type="http://schemas.openxmlformats.org/officeDocument/2006/relationships/image" Target="../media/image6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trinet.com/insights/generations-in-the-workplace-boomers-gen-x-gen-y-and-gen-z-explained" TargetMode="External"/><Relationship Id="rId4" Type="http://schemas.openxmlformats.org/officeDocument/2006/relationships/hyperlink" Target="https://www.gallup.com/workplace/610856/new-challenge-engaging-younger-workers.aspx" TargetMode="External"/><Relationship Id="rId5" Type="http://schemas.openxmlformats.org/officeDocument/2006/relationships/image" Target="../media/image7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cds.cern.ch/record/2800627" TargetMode="External"/><Relationship Id="rId4" Type="http://schemas.openxmlformats.org/officeDocument/2006/relationships/hyperlink" Target="https://cds.cern.ch/record/2815292" TargetMode="External"/><Relationship Id="rId5" Type="http://schemas.openxmlformats.org/officeDocument/2006/relationships/image" Target="../media/image8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70.png"/><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66.png"/><Relationship Id="rId4" Type="http://schemas.openxmlformats.org/officeDocument/2006/relationships/image" Target="../media/image68.png"/><Relationship Id="rId5" Type="http://schemas.openxmlformats.org/officeDocument/2006/relationships/hyperlink" Target="https://www.youtube.com/watch?v=_b7bgtu2O4E"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90.png"/><Relationship Id="rId4" Type="http://schemas.openxmlformats.org/officeDocument/2006/relationships/image" Target="../media/image72.png"/><Relationship Id="rId5" Type="http://schemas.openxmlformats.org/officeDocument/2006/relationships/image" Target="../media/image6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digital-strategy.ec.europa.eu/en/policies/high-performance-computing" TargetMode="External"/><Relationship Id="rId4" Type="http://schemas.openxmlformats.org/officeDocument/2006/relationships/image" Target="../media/image81.png"/><Relationship Id="rId5" Type="http://schemas.openxmlformats.org/officeDocument/2006/relationships/hyperlink" Target="https://en.wikipedia.org/wiki/Cloud_computing" TargetMode="External"/><Relationship Id="rId6" Type="http://schemas.openxmlformats.org/officeDocument/2006/relationships/image" Target="../media/image7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www.top500.org/lists/top500/2023/06/" TargetMode="External"/><Relationship Id="rId4" Type="http://schemas.openxmlformats.org/officeDocument/2006/relationships/image" Target="../media/image86.png"/><Relationship Id="rId5" Type="http://schemas.openxmlformats.org/officeDocument/2006/relationships/image" Target="../media/image7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www.top500.org/lists/top500/2022/11/" TargetMode="External"/><Relationship Id="rId4" Type="http://schemas.openxmlformats.org/officeDocument/2006/relationships/hyperlink" Target="https://www.top500.org/system/179972/" TargetMode="External"/><Relationship Id="rId5" Type="http://schemas.openxmlformats.org/officeDocument/2006/relationships/hyperlink" Target="https://www.top500.org/system/179807/" TargetMode="External"/><Relationship Id="rId6" Type="http://schemas.openxmlformats.org/officeDocument/2006/relationships/hyperlink" Target="https://www.top500.org/site/50422/" TargetMode="External"/><Relationship Id="rId7" Type="http://schemas.openxmlformats.org/officeDocument/2006/relationships/hyperlink" Target="https://www.top500.org/site/50853/"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www.sealstorage.io" TargetMode="External"/><Relationship Id="rId4" Type="http://schemas.openxmlformats.org/officeDocument/2006/relationships/hyperlink" Target="http://cloud.google.com" TargetMode="External"/><Relationship Id="rId5" Type="http://schemas.openxmlformats.org/officeDocument/2006/relationships/hyperlink" Target="http://aws.amazon.com"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94.png"/><Relationship Id="rId4" Type="http://schemas.openxmlformats.org/officeDocument/2006/relationships/image" Target="../media/image8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59.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79.png"/><Relationship Id="rId4" Type="http://schemas.openxmlformats.org/officeDocument/2006/relationships/hyperlink" Target="https://monit-kibana-acc.cern.ch/kibana/app/kibana#/dashboard/da35ecc0-5bfe-11eb-9936-874f8e4acff3?_g=(refreshInterval:(pause:!t,value:0),time:(from:now-8M,to:now))&amp;_a=(description:'',filters:!(),fullScreenMode:!f,options:(hidePanelTitles:!f,useMargins:!t),panels:!((embeddableConfig:(),gridData:(h:20,i:'1',w:24,x:0,y:0),id:'87b63c20-5bfe-11eb-9936-874f8e4acff3',panelIndex:'1',type:visualization,version:'7.1.1'),(embeddableConfig:(),gridData:(h:20,i:'2',w:24,x:24,y:0),id:ff4be6f0-5bfd-11eb-8a5d-edbee39591d3,panelIndex:'2',type:visualization,version:'7.1.1'),(embeddableConfig:(),gridData:(h:20,i:'3',w:24,x:0,y:20),id:'34fe1660-5bfe-11eb-8861-f7c893e5d6e2',panelIndex:'3',type:visualization,version:'7.1.1'),(embeddableConfig:(),gridData:(h:20,i:'4',w:24,x:24,y:20),id:'5a015670-5bfe-11eb-8861-f7c893e5d6e2',panelIndex:'4',type:visualization,version:'7.1.1'),(embeddableConfig:(),gridData:(h:20,i:'5',w:24,x:0,y:40),id:'86f567b0-5bff-11eb-9936-874f8e4acff3',panelIndex:'5',type:visualization,version:'7.1.1'),(embeddableConfig:(),gridData:(h:20,i:'6',w:24,x:24,y:40),id:fde6bc30-5bfe-11eb-9936-874f8e4acff3,panelIndex:'6',type:visualization,version:'7.1.1'),(embeddableConfig:(),gridData:(h:20,i:'7',w:24,x:24,y:60),id:'641eaf20-5c00-11eb-8a5d-edbee39591d3',panelIndex:'7',type:visualization,version:'7.1.1')),query:(language:kuery,query:''),timeRestore:!t,title:'DDM%20Global%20Accounting%20-%20date%20histograms',viewMode:view)" TargetMode="External"/><Relationship Id="rId5" Type="http://schemas.openxmlformats.org/officeDocument/2006/relationships/image" Target="../media/image87.png"/><Relationship Id="rId6" Type="http://schemas.openxmlformats.org/officeDocument/2006/relationships/hyperlink" Target="https://xkcd.com/2797/" TargetMode="External"/><Relationship Id="rId7" Type="http://schemas.openxmlformats.org/officeDocument/2006/relationships/image" Target="../media/image7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3.jpg"/><Relationship Id="rId4" Type="http://schemas.openxmlformats.org/officeDocument/2006/relationships/image" Target="../media/image10.jpg"/><Relationship Id="rId5" Type="http://schemas.openxmlformats.org/officeDocument/2006/relationships/image" Target="../media/image7.jpg"/><Relationship Id="rId6" Type="http://schemas.openxmlformats.org/officeDocument/2006/relationships/image" Target="../media/image6.jpg"/><Relationship Id="rId7" Type="http://schemas.openxmlformats.org/officeDocument/2006/relationships/image" Target="../media/image18.png"/><Relationship Id="rId8"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nextgentriggers.web.cern.ch/" TargetMode="External"/><Relationship Id="rId4" Type="http://schemas.openxmlformats.org/officeDocument/2006/relationships/hyperlink" Target="https://indico.cern.ch/category/19886/" TargetMode="External"/><Relationship Id="rId5" Type="http://schemas.openxmlformats.org/officeDocument/2006/relationships/hyperlink" Target="https://quantum.cern/quantum-computing-and-algorithms" TargetMode="External"/><Relationship Id="rId6" Type="http://schemas.openxmlformats.org/officeDocument/2006/relationships/image" Target="../media/image84.png"/><Relationship Id="rId7" Type="http://schemas.openxmlformats.org/officeDocument/2006/relationships/image" Target="../media/image8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openlab.cern/" TargetMode="External"/><Relationship Id="rId4" Type="http://schemas.openxmlformats.org/officeDocument/2006/relationships/image" Target="../media/image8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hyperlink" Target="https://www.menti.com/alty7843vbq9" TargetMode="External"/><Relationship Id="rId4" Type="http://schemas.openxmlformats.org/officeDocument/2006/relationships/hyperlink" Target="https://www.menti.com/" TargetMode="External"/><Relationship Id="rId5" Type="http://schemas.openxmlformats.org/officeDocument/2006/relationships/hyperlink" Target="https://www.mentimeter.com/app/presentation/al4s7r14bj7krx8wzuxuwps7toajsqkp/present?question=q4mju75sm5i9" TargetMode="External"/><Relationship Id="rId6" Type="http://schemas.openxmlformats.org/officeDocument/2006/relationships/hyperlink" Target="https://www.menti.com/alty7843vbq9" TargetMode="External"/><Relationship Id="rId7" Type="http://schemas.openxmlformats.org/officeDocument/2006/relationships/image" Target="../media/image7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9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91.png"/><Relationship Id="rId4" Type="http://schemas.openxmlformats.org/officeDocument/2006/relationships/hyperlink" Target="https://www.thellabb.com/the-iceberg-illusion/" TargetMode="External"/><Relationship Id="rId5" Type="http://schemas.openxmlformats.org/officeDocument/2006/relationships/image" Target="../media/image93.png"/><Relationship Id="rId6" Type="http://schemas.openxmlformats.org/officeDocument/2006/relationships/hyperlink" Target="https://xkcd.com/1425/" TargetMode="External"/><Relationship Id="rId7" Type="http://schemas.openxmlformats.org/officeDocument/2006/relationships/image" Target="../media/image8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9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1" Type="http://schemas.openxmlformats.org/officeDocument/2006/relationships/hyperlink" Target="https://council.web.cern.ch/en/content/member-and-associate-states-observers" TargetMode="External"/><Relationship Id="rId10" Type="http://schemas.openxmlformats.org/officeDocument/2006/relationships/hyperlink" Target="https://council.web.cern.ch/en/content/member-and-associate-states-observers" TargetMode="External"/><Relationship Id="rId13" Type="http://schemas.openxmlformats.org/officeDocument/2006/relationships/hyperlink" Target="https://home.cern/about/who-we-are/our-governance/member-states" TargetMode="External"/><Relationship Id="rId12" Type="http://schemas.openxmlformats.org/officeDocument/2006/relationships/hyperlink" Target="https://council.web.cern.ch/en/content/member-and-associate-states-observers" TargetMode="External"/><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11.png"/><Relationship Id="rId9" Type="http://schemas.openxmlformats.org/officeDocument/2006/relationships/hyperlink" Target="https://council.web.cern.ch/en/content/member-and-associate-states-observers" TargetMode="External"/><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4.png"/><Relationship Id="rId8" Type="http://schemas.openxmlformats.org/officeDocument/2006/relationships/image" Target="../media/image23.png"/></Relationships>
</file>

<file path=ppt/slides/_rels/slide7.xml.rels><?xml version="1.0" encoding="UTF-8" standalone="yes"?><Relationships xmlns="http://schemas.openxmlformats.org/package/2006/relationships"><Relationship Id="rId11" Type="http://schemas.openxmlformats.org/officeDocument/2006/relationships/image" Target="../media/image39.png"/><Relationship Id="rId10" Type="http://schemas.openxmlformats.org/officeDocument/2006/relationships/image" Target="../media/image33.png"/><Relationship Id="rId12" Type="http://schemas.openxmlformats.org/officeDocument/2006/relationships/image" Target="../media/image41.png"/><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5.png"/><Relationship Id="rId4" Type="http://schemas.openxmlformats.org/officeDocument/2006/relationships/image" Target="../media/image26.png"/><Relationship Id="rId9" Type="http://schemas.openxmlformats.org/officeDocument/2006/relationships/image" Target="../media/image36.png"/><Relationship Id="rId5" Type="http://schemas.openxmlformats.org/officeDocument/2006/relationships/image" Target="../media/image28.png"/><Relationship Id="rId6" Type="http://schemas.openxmlformats.org/officeDocument/2006/relationships/image" Target="../media/image27.png"/><Relationship Id="rId7" Type="http://schemas.openxmlformats.org/officeDocument/2006/relationships/image" Target="../media/image31.png"/><Relationship Id="rId8" Type="http://schemas.openxmlformats.org/officeDocument/2006/relationships/image" Target="../media/image3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home.cern/about/who-we-are/our-missi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7"/>
          <p:cNvPicPr preferRelativeResize="0"/>
          <p:nvPr/>
        </p:nvPicPr>
        <p:blipFill rotWithShape="1">
          <a:blip r:embed="rId3">
            <a:alphaModFix amt="37000"/>
          </a:blip>
          <a:srcRect b="3961" l="0" r="0" t="809"/>
          <a:stretch/>
        </p:blipFill>
        <p:spPr>
          <a:xfrm>
            <a:off x="0" y="-47625"/>
            <a:ext cx="9144000" cy="5715000"/>
          </a:xfrm>
          <a:prstGeom prst="rect">
            <a:avLst/>
          </a:prstGeom>
          <a:noFill/>
          <a:ln>
            <a:noFill/>
          </a:ln>
          <a:effectLst>
            <a:outerShdw blurRad="57150" rotWithShape="0" algn="bl" dir="5400000" dist="19050">
              <a:srgbClr val="000000">
                <a:alpha val="50000"/>
              </a:srgbClr>
            </a:outerShdw>
          </a:effectLst>
        </p:spPr>
      </p:pic>
      <p:sp>
        <p:nvSpPr>
          <p:cNvPr id="87" name="Google Shape;87;p1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Tackling the Computing Challenges @</a:t>
            </a:r>
            <a:r>
              <a:rPr lang="en"/>
              <a:t> CERN</a:t>
            </a:r>
            <a:endParaRPr/>
          </a:p>
        </p:txBody>
      </p:sp>
      <p:sp>
        <p:nvSpPr>
          <p:cNvPr id="88" name="Google Shape;88;p1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hlink"/>
                </a:solidFill>
                <a:hlinkClick r:id="rId4"/>
              </a:rPr>
              <a:t>CERN OpenLab Summer Student lecture</a:t>
            </a:r>
            <a:endParaRPr/>
          </a:p>
          <a:p>
            <a:pPr indent="0" lvl="0" marL="0" rtl="0" algn="ctr">
              <a:spcBef>
                <a:spcPts val="0"/>
              </a:spcBef>
              <a:spcAft>
                <a:spcPts val="0"/>
              </a:spcAft>
              <a:buNone/>
            </a:pPr>
            <a:r>
              <a:rPr lang="en"/>
              <a:t>1 July 2025</a:t>
            </a:r>
            <a:endParaRPr/>
          </a:p>
        </p:txBody>
      </p:sp>
      <p:sp>
        <p:nvSpPr>
          <p:cNvPr id="89" name="Google Shape;89;p17"/>
          <p:cNvSpPr txBox="1"/>
          <p:nvPr/>
        </p:nvSpPr>
        <p:spPr>
          <a:xfrm>
            <a:off x="3160500" y="4054825"/>
            <a:ext cx="2823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latin typeface="Proxima Nova"/>
                <a:ea typeface="Proxima Nova"/>
                <a:cs typeface="Proxima Nova"/>
                <a:sym typeface="Proxima Nova"/>
                <a:hlinkClick r:id="rId5"/>
              </a:rPr>
              <a:t>Alessandro Di Girolamo - CERN IT</a:t>
            </a:r>
            <a:endParaRPr>
              <a:latin typeface="Proxima Nova"/>
              <a:ea typeface="Proxima Nova"/>
              <a:cs typeface="Proxima Nova"/>
              <a:sym typeface="Proxima Nova"/>
            </a:endParaRPr>
          </a:p>
        </p:txBody>
      </p:sp>
      <p:sp>
        <p:nvSpPr>
          <p:cNvPr id="90" name="Google Shape;90;p1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91" name="Google Shape;91;p17"/>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pic>
        <p:nvPicPr>
          <p:cNvPr id="279" name="Google Shape;279;p26"/>
          <p:cNvPicPr preferRelativeResize="0"/>
          <p:nvPr/>
        </p:nvPicPr>
        <p:blipFill rotWithShape="1">
          <a:blip r:embed="rId3">
            <a:alphaModFix/>
          </a:blip>
          <a:srcRect b="2497" l="0" r="0" t="0"/>
          <a:stretch/>
        </p:blipFill>
        <p:spPr>
          <a:xfrm>
            <a:off x="1969993" y="618565"/>
            <a:ext cx="5204012" cy="3805518"/>
          </a:xfrm>
          <a:prstGeom prst="rect">
            <a:avLst/>
          </a:prstGeom>
          <a:noFill/>
          <a:ln>
            <a:noFill/>
          </a:ln>
        </p:spPr>
      </p:pic>
      <p:sp>
        <p:nvSpPr>
          <p:cNvPr id="280" name="Google Shape;280;p26"/>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Accelerating and colliding</a:t>
            </a:r>
            <a:endParaRPr sz="2800">
              <a:solidFill>
                <a:srgbClr val="262626"/>
              </a:solidFill>
              <a:latin typeface="Alfa Slab One"/>
              <a:ea typeface="Alfa Slab One"/>
              <a:cs typeface="Alfa Slab One"/>
              <a:sym typeface="Alfa Slab One"/>
            </a:endParaRPr>
          </a:p>
        </p:txBody>
      </p:sp>
      <p:sp>
        <p:nvSpPr>
          <p:cNvPr id="281" name="Google Shape;281;p2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pic>
        <p:nvPicPr>
          <p:cNvPr id="287" name="Google Shape;287;p27"/>
          <p:cNvPicPr preferRelativeResize="0"/>
          <p:nvPr/>
        </p:nvPicPr>
        <p:blipFill rotWithShape="1">
          <a:blip r:embed="rId3">
            <a:alphaModFix/>
          </a:blip>
          <a:srcRect b="-74" l="0" r="0" t="12984"/>
          <a:stretch/>
        </p:blipFill>
        <p:spPr>
          <a:xfrm>
            <a:off x="0" y="0"/>
            <a:ext cx="9144001" cy="4479533"/>
          </a:xfrm>
          <a:prstGeom prst="rect">
            <a:avLst/>
          </a:prstGeom>
          <a:noFill/>
          <a:ln>
            <a:noFill/>
          </a:ln>
        </p:spPr>
      </p:pic>
      <p:sp>
        <p:nvSpPr>
          <p:cNvPr id="288" name="Google Shape;288;p27"/>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Accelerator</a:t>
            </a:r>
            <a:endParaRPr sz="28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chain</a:t>
            </a:r>
            <a:endParaRPr sz="2800">
              <a:solidFill>
                <a:schemeClr val="lt1"/>
              </a:solidFill>
              <a:latin typeface="Alfa Slab One"/>
              <a:ea typeface="Alfa Slab One"/>
              <a:cs typeface="Alfa Slab One"/>
              <a:sym typeface="Alfa Slab One"/>
            </a:endParaRPr>
          </a:p>
        </p:txBody>
      </p:sp>
      <p:sp>
        <p:nvSpPr>
          <p:cNvPr id="289" name="Google Shape;289;p2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290" name="Google Shape;290;p27"/>
          <p:cNvPicPr preferRelativeResize="0"/>
          <p:nvPr/>
        </p:nvPicPr>
        <p:blipFill>
          <a:blip r:embed="rId4">
            <a:alphaModFix/>
          </a:blip>
          <a:stretch>
            <a:fillRect/>
          </a:stretch>
        </p:blipFill>
        <p:spPr>
          <a:xfrm>
            <a:off x="167275" y="2201748"/>
            <a:ext cx="2728326" cy="1518850"/>
          </a:xfrm>
          <a:prstGeom prst="rect">
            <a:avLst/>
          </a:prstGeom>
          <a:noFill/>
          <a:ln cap="flat" cmpd="sng" w="9525">
            <a:solidFill>
              <a:schemeClr val="lt2"/>
            </a:solidFill>
            <a:prstDash val="solid"/>
            <a:round/>
            <a:headEnd len="sm" w="sm" type="none"/>
            <a:tailEnd len="sm" w="sm" type="none"/>
          </a:ln>
          <a:effectLst>
            <a:outerShdw blurRad="57150" rotWithShape="0" algn="bl" dir="5400000" dist="104775">
              <a:srgbClr val="000000">
                <a:alpha val="5000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pic>
        <p:nvPicPr>
          <p:cNvPr id="296" name="Google Shape;296;p28"/>
          <p:cNvPicPr preferRelativeResize="0"/>
          <p:nvPr/>
        </p:nvPicPr>
        <p:blipFill rotWithShape="1">
          <a:blip r:embed="rId3">
            <a:alphaModFix/>
          </a:blip>
          <a:srcRect b="0" l="0" r="0" t="0"/>
          <a:stretch/>
        </p:blipFill>
        <p:spPr>
          <a:xfrm>
            <a:off x="4891389" y="0"/>
            <a:ext cx="4485177" cy="3290999"/>
          </a:xfrm>
          <a:prstGeom prst="rect">
            <a:avLst/>
          </a:prstGeom>
          <a:noFill/>
          <a:ln>
            <a:noFill/>
          </a:ln>
        </p:spPr>
      </p:pic>
      <p:grpSp>
        <p:nvGrpSpPr>
          <p:cNvPr id="297" name="Google Shape;297;p28"/>
          <p:cNvGrpSpPr/>
          <p:nvPr/>
        </p:nvGrpSpPr>
        <p:grpSpPr>
          <a:xfrm>
            <a:off x="6578499" y="3428876"/>
            <a:ext cx="780769" cy="780769"/>
            <a:chOff x="6248483" y="1544252"/>
            <a:chExt cx="1017723" cy="1017723"/>
          </a:xfrm>
        </p:grpSpPr>
        <p:sp>
          <p:nvSpPr>
            <p:cNvPr id="298" name="Google Shape;298;p28"/>
            <p:cNvSpPr/>
            <p:nvPr/>
          </p:nvSpPr>
          <p:spPr>
            <a:xfrm>
              <a:off x="6248483" y="1544252"/>
              <a:ext cx="1017723" cy="1017723"/>
            </a:xfrm>
            <a:prstGeom prst="ellipse">
              <a:avLst/>
            </a:prstGeom>
            <a:gradFill>
              <a:gsLst>
                <a:gs pos="0">
                  <a:schemeClr val="lt1"/>
                </a:gs>
                <a:gs pos="7000">
                  <a:schemeClr val="lt1"/>
                </a:gs>
                <a:gs pos="57000">
                  <a:srgbClr val="4A70B3"/>
                </a:gs>
                <a:gs pos="96460">
                  <a:srgbClr val="0055A0"/>
                </a:gs>
                <a:gs pos="100000">
                  <a:srgbClr val="0055A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99" name="Google Shape;299;p28"/>
            <p:cNvSpPr/>
            <p:nvPr/>
          </p:nvSpPr>
          <p:spPr>
            <a:xfrm>
              <a:off x="6460214" y="1724772"/>
              <a:ext cx="301306" cy="301306"/>
            </a:xfrm>
            <a:prstGeom prst="ellipse">
              <a:avLst/>
            </a:prstGeom>
            <a:gradFill>
              <a:gsLst>
                <a:gs pos="0">
                  <a:schemeClr val="lt1"/>
                </a:gs>
                <a:gs pos="7000">
                  <a:schemeClr val="lt1"/>
                </a:gs>
                <a:gs pos="57000">
                  <a:srgbClr val="003F78"/>
                </a:gs>
                <a:gs pos="96460">
                  <a:srgbClr val="2D9CFF"/>
                </a:gs>
                <a:gs pos="100000">
                  <a:srgbClr val="2D9CFF"/>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u</a:t>
              </a:r>
              <a:endParaRPr b="1" sz="1600">
                <a:solidFill>
                  <a:schemeClr val="lt1"/>
                </a:solidFill>
                <a:latin typeface="Times New Roman"/>
                <a:ea typeface="Times New Roman"/>
                <a:cs typeface="Times New Roman"/>
                <a:sym typeface="Times New Roman"/>
              </a:endParaRPr>
            </a:p>
          </p:txBody>
        </p:sp>
        <p:sp>
          <p:nvSpPr>
            <p:cNvPr id="300" name="Google Shape;300;p28"/>
            <p:cNvSpPr/>
            <p:nvPr/>
          </p:nvSpPr>
          <p:spPr>
            <a:xfrm>
              <a:off x="6569792" y="2160946"/>
              <a:ext cx="301306" cy="301306"/>
            </a:xfrm>
            <a:prstGeom prst="ellipse">
              <a:avLst/>
            </a:prstGeom>
            <a:gradFill>
              <a:gsLst>
                <a:gs pos="0">
                  <a:schemeClr val="lt1"/>
                </a:gs>
                <a:gs pos="7000">
                  <a:schemeClr val="lt1"/>
                </a:gs>
                <a:gs pos="57000">
                  <a:srgbClr val="5E975B"/>
                </a:gs>
                <a:gs pos="96460">
                  <a:srgbClr val="00B050"/>
                </a:gs>
                <a:gs pos="100000">
                  <a:srgbClr val="00B05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d</a:t>
              </a:r>
              <a:endParaRPr b="1" sz="1600">
                <a:solidFill>
                  <a:schemeClr val="lt1"/>
                </a:solidFill>
                <a:latin typeface="Times New Roman"/>
                <a:ea typeface="Times New Roman"/>
                <a:cs typeface="Times New Roman"/>
                <a:sym typeface="Times New Roman"/>
              </a:endParaRPr>
            </a:p>
          </p:txBody>
        </p:sp>
        <p:sp>
          <p:nvSpPr>
            <p:cNvPr id="301" name="Google Shape;301;p28"/>
            <p:cNvSpPr/>
            <p:nvPr/>
          </p:nvSpPr>
          <p:spPr>
            <a:xfrm>
              <a:off x="6853585" y="1790995"/>
              <a:ext cx="301306" cy="301306"/>
            </a:xfrm>
            <a:prstGeom prst="ellipse">
              <a:avLst/>
            </a:prstGeom>
            <a:gradFill>
              <a:gsLst>
                <a:gs pos="0">
                  <a:schemeClr val="lt1"/>
                </a:gs>
                <a:gs pos="7000">
                  <a:schemeClr val="lt1"/>
                </a:gs>
                <a:gs pos="57000">
                  <a:srgbClr val="C00000"/>
                </a:gs>
                <a:gs pos="96460">
                  <a:srgbClr val="FF0000"/>
                </a:gs>
                <a:gs pos="100000">
                  <a:srgbClr val="FF000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u</a:t>
              </a:r>
              <a:endParaRPr b="1" sz="1600">
                <a:solidFill>
                  <a:schemeClr val="lt1"/>
                </a:solidFill>
                <a:latin typeface="Times New Roman"/>
                <a:ea typeface="Times New Roman"/>
                <a:cs typeface="Times New Roman"/>
                <a:sym typeface="Times New Roman"/>
              </a:endParaRPr>
            </a:p>
          </p:txBody>
        </p:sp>
      </p:grpSp>
      <p:sp>
        <p:nvSpPr>
          <p:cNvPr id="302" name="Google Shape;302;p28"/>
          <p:cNvSpPr txBox="1"/>
          <p:nvPr/>
        </p:nvSpPr>
        <p:spPr>
          <a:xfrm>
            <a:off x="167274" y="715662"/>
            <a:ext cx="6657723" cy="36912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11500">
                <a:solidFill>
                  <a:srgbClr val="D5D5D5"/>
                </a:solidFill>
                <a:latin typeface="Arial"/>
                <a:ea typeface="Arial"/>
                <a:cs typeface="Arial"/>
                <a:sym typeface="Arial"/>
              </a:rPr>
              <a:t>7+7 TeV</a:t>
            </a:r>
            <a:endParaRPr b="1" sz="11500">
              <a:solidFill>
                <a:srgbClr val="D5D5D5"/>
              </a:solidFill>
              <a:latin typeface="Arial"/>
              <a:ea typeface="Arial"/>
              <a:cs typeface="Arial"/>
              <a:sym typeface="Arial"/>
            </a:endParaRPr>
          </a:p>
        </p:txBody>
      </p:sp>
      <p:sp>
        <p:nvSpPr>
          <p:cNvPr id="303" name="Google Shape;303;p28"/>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Incredible levels of energy</a:t>
            </a:r>
            <a:endParaRPr sz="2800">
              <a:solidFill>
                <a:srgbClr val="262626"/>
              </a:solidFill>
              <a:latin typeface="Alfa Slab One"/>
              <a:ea typeface="Alfa Slab One"/>
              <a:cs typeface="Alfa Slab One"/>
              <a:sym typeface="Alfa Slab One"/>
            </a:endParaRPr>
          </a:p>
        </p:txBody>
      </p:sp>
      <p:sp>
        <p:nvSpPr>
          <p:cNvPr id="304" name="Google Shape;304;p28"/>
          <p:cNvSpPr txBox="1"/>
          <p:nvPr/>
        </p:nvSpPr>
        <p:spPr>
          <a:xfrm>
            <a:off x="4942420" y="1429010"/>
            <a:ext cx="4123267" cy="47431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D5D5D5"/>
              </a:buClr>
              <a:buSzPts val="2000"/>
              <a:buFont typeface="Arial"/>
              <a:buNone/>
            </a:pPr>
            <a:r>
              <a:rPr b="1" lang="en" sz="2000">
                <a:solidFill>
                  <a:srgbClr val="D5D5D5"/>
                </a:solidFill>
                <a:latin typeface="Arial"/>
                <a:ea typeface="Arial"/>
                <a:cs typeface="Arial"/>
                <a:sym typeface="Arial"/>
              </a:rPr>
              <a:t>100’000’000’000’000’000’000’000</a:t>
            </a:r>
            <a:endParaRPr b="1" baseline="30000" sz="2000">
              <a:solidFill>
                <a:srgbClr val="D5D5D5"/>
              </a:solidFill>
              <a:latin typeface="Arial"/>
              <a:ea typeface="Arial"/>
              <a:cs typeface="Arial"/>
              <a:sym typeface="Arial"/>
            </a:endParaRPr>
          </a:p>
        </p:txBody>
      </p:sp>
      <p:sp>
        <p:nvSpPr>
          <p:cNvPr id="305" name="Google Shape;305;p2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500"/>
                                        <p:tgtEl>
                                          <p:spTgt spid="2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gtEl>
                                        <p:attrNameLst>
                                          <p:attrName>style.visibility</p:attrName>
                                        </p:attrNameLst>
                                      </p:cBhvr>
                                      <p:to>
                                        <p:strVal val="visible"/>
                                      </p:to>
                                    </p:set>
                                    <p:animEffect filter="fade" transition="in">
                                      <p:cBhvr>
                                        <p:cTn dur="500"/>
                                        <p:tgtEl>
                                          <p:spTgt spid="2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pic>
        <p:nvPicPr>
          <p:cNvPr id="311" name="Google Shape;311;p29"/>
          <p:cNvPicPr preferRelativeResize="0"/>
          <p:nvPr/>
        </p:nvPicPr>
        <p:blipFill rotWithShape="1">
          <a:blip r:embed="rId3">
            <a:alphaModFix/>
          </a:blip>
          <a:srcRect b="9983" l="0" r="0" t="3503"/>
          <a:stretch/>
        </p:blipFill>
        <p:spPr>
          <a:xfrm>
            <a:off x="-2" y="0"/>
            <a:ext cx="9144000" cy="4449600"/>
          </a:xfrm>
          <a:prstGeom prst="rect">
            <a:avLst/>
          </a:prstGeom>
          <a:noFill/>
          <a:ln>
            <a:noFill/>
          </a:ln>
        </p:spPr>
      </p:pic>
      <p:sp>
        <p:nvSpPr>
          <p:cNvPr id="312" name="Google Shape;312;p29"/>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Millions of collisions per second</a:t>
            </a:r>
            <a:endParaRPr sz="2800">
              <a:solidFill>
                <a:schemeClr val="lt1"/>
              </a:solidFill>
              <a:latin typeface="Alfa Slab One"/>
              <a:ea typeface="Alfa Slab One"/>
              <a:cs typeface="Alfa Slab One"/>
              <a:sym typeface="Alfa Slab One"/>
            </a:endParaRPr>
          </a:p>
        </p:txBody>
      </p:sp>
      <p:sp>
        <p:nvSpPr>
          <p:cNvPr id="313" name="Google Shape;313;p2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5000"/>
                                        <p:tgtEl>
                                          <p:spTgt spid="3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id="319" name="Google Shape;319;p30"/>
          <p:cNvPicPr preferRelativeResize="0"/>
          <p:nvPr/>
        </p:nvPicPr>
        <p:blipFill rotWithShape="1">
          <a:blip r:embed="rId3">
            <a:alphaModFix/>
          </a:blip>
          <a:srcRect b="5988" l="-169" r="-1" t="6628"/>
          <a:stretch/>
        </p:blipFill>
        <p:spPr>
          <a:xfrm>
            <a:off x="-15496" y="-46495"/>
            <a:ext cx="9159496" cy="4494509"/>
          </a:xfrm>
          <a:prstGeom prst="rect">
            <a:avLst/>
          </a:prstGeom>
          <a:noFill/>
          <a:ln>
            <a:noFill/>
          </a:ln>
        </p:spPr>
      </p:pic>
      <p:sp>
        <p:nvSpPr>
          <p:cNvPr id="320" name="Google Shape;320;p30"/>
          <p:cNvSpPr/>
          <p:nvPr/>
        </p:nvSpPr>
        <p:spPr>
          <a:xfrm>
            <a:off x="3124874" y="-31805"/>
            <a:ext cx="3673491" cy="4490919"/>
          </a:xfrm>
          <a:custGeom>
            <a:rect b="b" l="l" r="r" t="t"/>
            <a:pathLst>
              <a:path extrusionOk="0" h="4524292" w="3689405">
                <a:moveTo>
                  <a:pt x="3164619" y="0"/>
                </a:moveTo>
                <a:cubicBezTo>
                  <a:pt x="3172570" y="23854"/>
                  <a:pt x="3187468" y="46438"/>
                  <a:pt x="3188473" y="71562"/>
                </a:cubicBezTo>
                <a:cubicBezTo>
                  <a:pt x="3196759" y="278719"/>
                  <a:pt x="3175452" y="207434"/>
                  <a:pt x="3204376" y="294198"/>
                </a:cubicBezTo>
                <a:cubicBezTo>
                  <a:pt x="3201725" y="392264"/>
                  <a:pt x="3207755" y="490951"/>
                  <a:pt x="3196424" y="588396"/>
                </a:cubicBezTo>
                <a:cubicBezTo>
                  <a:pt x="3194216" y="607381"/>
                  <a:pt x="3164619" y="636104"/>
                  <a:pt x="3164619" y="636104"/>
                </a:cubicBezTo>
                <a:lnTo>
                  <a:pt x="3148717" y="683812"/>
                </a:lnTo>
                <a:cubicBezTo>
                  <a:pt x="3146067" y="691763"/>
                  <a:pt x="3142798" y="699535"/>
                  <a:pt x="3140765" y="707666"/>
                </a:cubicBezTo>
                <a:cubicBezTo>
                  <a:pt x="3138894" y="715151"/>
                  <a:pt x="3130047" y="753993"/>
                  <a:pt x="3124863" y="763325"/>
                </a:cubicBezTo>
                <a:cubicBezTo>
                  <a:pt x="3073725" y="855373"/>
                  <a:pt x="3114276" y="776936"/>
                  <a:pt x="3069203" y="834887"/>
                </a:cubicBezTo>
                <a:cubicBezTo>
                  <a:pt x="3057469" y="849974"/>
                  <a:pt x="3050913" y="869081"/>
                  <a:pt x="3037398" y="882595"/>
                </a:cubicBezTo>
                <a:cubicBezTo>
                  <a:pt x="2967717" y="952273"/>
                  <a:pt x="3052985" y="863890"/>
                  <a:pt x="2997642" y="930302"/>
                </a:cubicBezTo>
                <a:cubicBezTo>
                  <a:pt x="2990443" y="938941"/>
                  <a:pt x="2980987" y="945517"/>
                  <a:pt x="2973788" y="954156"/>
                </a:cubicBezTo>
                <a:cubicBezTo>
                  <a:pt x="2936223" y="999234"/>
                  <a:pt x="2980871" y="955371"/>
                  <a:pt x="2941983" y="1009815"/>
                </a:cubicBezTo>
                <a:cubicBezTo>
                  <a:pt x="2935447" y="1018965"/>
                  <a:pt x="2925328" y="1025030"/>
                  <a:pt x="2918129" y="1033669"/>
                </a:cubicBezTo>
                <a:cubicBezTo>
                  <a:pt x="2912011" y="1041010"/>
                  <a:pt x="2907527" y="1049572"/>
                  <a:pt x="2902226" y="1057523"/>
                </a:cubicBezTo>
                <a:cubicBezTo>
                  <a:pt x="2899576" y="1065474"/>
                  <a:pt x="2896308" y="1073246"/>
                  <a:pt x="2894275" y="1081377"/>
                </a:cubicBezTo>
                <a:cubicBezTo>
                  <a:pt x="2888302" y="1105269"/>
                  <a:pt x="2884064" y="1148379"/>
                  <a:pt x="2870421" y="1168842"/>
                </a:cubicBezTo>
                <a:cubicBezTo>
                  <a:pt x="2865120" y="1176793"/>
                  <a:pt x="2861275" y="1185938"/>
                  <a:pt x="2854518" y="1192695"/>
                </a:cubicBezTo>
                <a:cubicBezTo>
                  <a:pt x="2847761" y="1199452"/>
                  <a:pt x="2838615" y="1203297"/>
                  <a:pt x="2830664" y="1208598"/>
                </a:cubicBezTo>
                <a:cubicBezTo>
                  <a:pt x="2773847" y="1293827"/>
                  <a:pt x="2862325" y="1164484"/>
                  <a:pt x="2790908" y="1256306"/>
                </a:cubicBezTo>
                <a:cubicBezTo>
                  <a:pt x="2740958" y="1320528"/>
                  <a:pt x="2781428" y="1289131"/>
                  <a:pt x="2735249" y="1319916"/>
                </a:cubicBezTo>
                <a:cubicBezTo>
                  <a:pt x="2729948" y="1327867"/>
                  <a:pt x="2723620" y="1335223"/>
                  <a:pt x="2719346" y="1343770"/>
                </a:cubicBezTo>
                <a:cubicBezTo>
                  <a:pt x="2715598" y="1351267"/>
                  <a:pt x="2704850" y="1362388"/>
                  <a:pt x="2711395" y="1367624"/>
                </a:cubicBezTo>
                <a:cubicBezTo>
                  <a:pt x="2723984" y="1377695"/>
                  <a:pt x="2743200" y="1372925"/>
                  <a:pt x="2759103" y="1375575"/>
                </a:cubicBezTo>
                <a:cubicBezTo>
                  <a:pt x="2764792" y="1404022"/>
                  <a:pt x="2762482" y="1418711"/>
                  <a:pt x="2782957" y="1439186"/>
                </a:cubicBezTo>
                <a:cubicBezTo>
                  <a:pt x="2789714" y="1445943"/>
                  <a:pt x="2798859" y="1449787"/>
                  <a:pt x="2806810" y="1455088"/>
                </a:cubicBezTo>
                <a:cubicBezTo>
                  <a:pt x="2825364" y="1510747"/>
                  <a:pt x="2806810" y="1497495"/>
                  <a:pt x="2846567" y="1510748"/>
                </a:cubicBezTo>
                <a:cubicBezTo>
                  <a:pt x="2838616" y="1513398"/>
                  <a:pt x="2828640" y="1512772"/>
                  <a:pt x="2822713" y="1518699"/>
                </a:cubicBezTo>
                <a:cubicBezTo>
                  <a:pt x="2809198" y="1532214"/>
                  <a:pt x="2790908" y="1566407"/>
                  <a:pt x="2790908" y="1566407"/>
                </a:cubicBezTo>
                <a:cubicBezTo>
                  <a:pt x="2783789" y="1602001"/>
                  <a:pt x="2771627" y="1641918"/>
                  <a:pt x="2790908" y="1677725"/>
                </a:cubicBezTo>
                <a:cubicBezTo>
                  <a:pt x="2799969" y="1694553"/>
                  <a:pt x="2820484" y="1703486"/>
                  <a:pt x="2838616" y="1709530"/>
                </a:cubicBezTo>
                <a:lnTo>
                  <a:pt x="2886323" y="1725433"/>
                </a:lnTo>
                <a:cubicBezTo>
                  <a:pt x="2899576" y="1765190"/>
                  <a:pt x="2886323" y="1746636"/>
                  <a:pt x="2941983" y="1765189"/>
                </a:cubicBezTo>
                <a:lnTo>
                  <a:pt x="2965837" y="1773141"/>
                </a:lnTo>
                <a:cubicBezTo>
                  <a:pt x="2971138" y="1781092"/>
                  <a:pt x="2977975" y="1788211"/>
                  <a:pt x="2981739" y="1796995"/>
                </a:cubicBezTo>
                <a:cubicBezTo>
                  <a:pt x="2996636" y="1831756"/>
                  <a:pt x="2976550" y="1828260"/>
                  <a:pt x="3013544" y="1844702"/>
                </a:cubicBezTo>
                <a:cubicBezTo>
                  <a:pt x="3028862" y="1851510"/>
                  <a:pt x="3045349" y="1855304"/>
                  <a:pt x="3061252" y="1860605"/>
                </a:cubicBezTo>
                <a:lnTo>
                  <a:pt x="3085106" y="1868556"/>
                </a:lnTo>
                <a:cubicBezTo>
                  <a:pt x="3112116" y="1909070"/>
                  <a:pt x="3107606" y="1891225"/>
                  <a:pt x="3093057" y="1963972"/>
                </a:cubicBezTo>
                <a:cubicBezTo>
                  <a:pt x="3089770" y="1980409"/>
                  <a:pt x="3082456" y="1995777"/>
                  <a:pt x="3077155" y="2011680"/>
                </a:cubicBezTo>
                <a:lnTo>
                  <a:pt x="3069203" y="2035534"/>
                </a:lnTo>
                <a:cubicBezTo>
                  <a:pt x="3085106" y="2040835"/>
                  <a:pt x="3107613" y="2037489"/>
                  <a:pt x="3116911" y="2051436"/>
                </a:cubicBezTo>
                <a:cubicBezTo>
                  <a:pt x="3135465" y="2079266"/>
                  <a:pt x="3140764" y="2093841"/>
                  <a:pt x="3180522" y="2107095"/>
                </a:cubicBezTo>
                <a:cubicBezTo>
                  <a:pt x="3188473" y="2109746"/>
                  <a:pt x="3196717" y="2111643"/>
                  <a:pt x="3204376" y="2115047"/>
                </a:cubicBezTo>
                <a:cubicBezTo>
                  <a:pt x="3220623" y="2122268"/>
                  <a:pt x="3235575" y="2132298"/>
                  <a:pt x="3252083" y="2138901"/>
                </a:cubicBezTo>
                <a:cubicBezTo>
                  <a:pt x="3262230" y="2142960"/>
                  <a:pt x="3273287" y="2144202"/>
                  <a:pt x="3283889" y="2146852"/>
                </a:cubicBezTo>
                <a:lnTo>
                  <a:pt x="3331597" y="2178657"/>
                </a:lnTo>
                <a:lnTo>
                  <a:pt x="3355450" y="2194560"/>
                </a:lnTo>
                <a:cubicBezTo>
                  <a:pt x="3384606" y="2238294"/>
                  <a:pt x="3355449" y="2201185"/>
                  <a:pt x="3395207" y="2234316"/>
                </a:cubicBezTo>
                <a:cubicBezTo>
                  <a:pt x="3422652" y="2257186"/>
                  <a:pt x="3426572" y="2276575"/>
                  <a:pt x="3466769" y="2289975"/>
                </a:cubicBezTo>
                <a:cubicBezTo>
                  <a:pt x="3474720" y="2292626"/>
                  <a:pt x="3483296" y="2293857"/>
                  <a:pt x="3490623" y="2297927"/>
                </a:cubicBezTo>
                <a:cubicBezTo>
                  <a:pt x="3507330" y="2307209"/>
                  <a:pt x="3522428" y="2319130"/>
                  <a:pt x="3538330" y="2329732"/>
                </a:cubicBezTo>
                <a:lnTo>
                  <a:pt x="3562184" y="2345635"/>
                </a:lnTo>
                <a:cubicBezTo>
                  <a:pt x="3570135" y="2350936"/>
                  <a:pt x="3578393" y="2355803"/>
                  <a:pt x="3586038" y="2361537"/>
                </a:cubicBezTo>
                <a:lnTo>
                  <a:pt x="3617843" y="2385391"/>
                </a:lnTo>
                <a:cubicBezTo>
                  <a:pt x="3623144" y="2398643"/>
                  <a:pt x="3624608" y="2414183"/>
                  <a:pt x="3633746" y="2425148"/>
                </a:cubicBezTo>
                <a:cubicBezTo>
                  <a:pt x="3639112" y="2431587"/>
                  <a:pt x="3650103" y="2429351"/>
                  <a:pt x="3657600" y="2433099"/>
                </a:cubicBezTo>
                <a:cubicBezTo>
                  <a:pt x="3666147" y="2437373"/>
                  <a:pt x="3673503" y="2443701"/>
                  <a:pt x="3681454" y="2449002"/>
                </a:cubicBezTo>
                <a:cubicBezTo>
                  <a:pt x="3677186" y="2470340"/>
                  <a:pt x="3669130" y="2519170"/>
                  <a:pt x="3657600" y="2536466"/>
                </a:cubicBezTo>
                <a:cubicBezTo>
                  <a:pt x="3646998" y="2552369"/>
                  <a:pt x="3631839" y="2566042"/>
                  <a:pt x="3625795" y="2584174"/>
                </a:cubicBezTo>
                <a:lnTo>
                  <a:pt x="3609892" y="2631882"/>
                </a:lnTo>
                <a:lnTo>
                  <a:pt x="3601941" y="2655735"/>
                </a:lnTo>
                <a:cubicBezTo>
                  <a:pt x="3599291" y="2676939"/>
                  <a:pt x="3597503" y="2698268"/>
                  <a:pt x="3593990" y="2719346"/>
                </a:cubicBezTo>
                <a:cubicBezTo>
                  <a:pt x="3592193" y="2730125"/>
                  <a:pt x="3586038" y="2740223"/>
                  <a:pt x="3586038" y="2751151"/>
                </a:cubicBezTo>
                <a:cubicBezTo>
                  <a:pt x="3586038" y="2785708"/>
                  <a:pt x="3587621" y="2820552"/>
                  <a:pt x="3593990" y="2854518"/>
                </a:cubicBezTo>
                <a:cubicBezTo>
                  <a:pt x="3595751" y="2863911"/>
                  <a:pt x="3602430" y="2872402"/>
                  <a:pt x="3609892" y="2878372"/>
                </a:cubicBezTo>
                <a:cubicBezTo>
                  <a:pt x="3616437" y="2883608"/>
                  <a:pt x="3625795" y="2883673"/>
                  <a:pt x="3633746" y="2886323"/>
                </a:cubicBezTo>
                <a:cubicBezTo>
                  <a:pt x="3636949" y="2890594"/>
                  <a:pt x="3669276" y="2932470"/>
                  <a:pt x="3673503" y="2941982"/>
                </a:cubicBezTo>
                <a:cubicBezTo>
                  <a:pt x="3680311" y="2957300"/>
                  <a:pt x="3689405" y="2989690"/>
                  <a:pt x="3689405" y="2989690"/>
                </a:cubicBezTo>
                <a:cubicBezTo>
                  <a:pt x="3678167" y="3045885"/>
                  <a:pt x="3685728" y="3016625"/>
                  <a:pt x="3665551" y="3077155"/>
                </a:cubicBezTo>
                <a:lnTo>
                  <a:pt x="3657600" y="3101008"/>
                </a:lnTo>
                <a:cubicBezTo>
                  <a:pt x="3654950" y="3116911"/>
                  <a:pt x="3657648" y="3134718"/>
                  <a:pt x="3649649" y="3148716"/>
                </a:cubicBezTo>
                <a:cubicBezTo>
                  <a:pt x="3645491" y="3155993"/>
                  <a:pt x="3633499" y="3153366"/>
                  <a:pt x="3625795" y="3156668"/>
                </a:cubicBezTo>
                <a:cubicBezTo>
                  <a:pt x="3614900" y="3161337"/>
                  <a:pt x="3604592" y="3167269"/>
                  <a:pt x="3593990" y="3172570"/>
                </a:cubicBezTo>
                <a:cubicBezTo>
                  <a:pt x="3574002" y="3232530"/>
                  <a:pt x="3603290" y="3160944"/>
                  <a:pt x="3562184" y="3212327"/>
                </a:cubicBezTo>
                <a:cubicBezTo>
                  <a:pt x="3556948" y="3218872"/>
                  <a:pt x="3557981" y="3228684"/>
                  <a:pt x="3554233" y="3236181"/>
                </a:cubicBezTo>
                <a:cubicBezTo>
                  <a:pt x="3540981" y="3262685"/>
                  <a:pt x="3538330" y="3260035"/>
                  <a:pt x="3514477" y="3275937"/>
                </a:cubicBezTo>
                <a:cubicBezTo>
                  <a:pt x="3509176" y="3283888"/>
                  <a:pt x="3506678" y="3294726"/>
                  <a:pt x="3498574" y="3299791"/>
                </a:cubicBezTo>
                <a:cubicBezTo>
                  <a:pt x="3484359" y="3308675"/>
                  <a:pt x="3450866" y="3315694"/>
                  <a:pt x="3450866" y="3315694"/>
                </a:cubicBezTo>
                <a:cubicBezTo>
                  <a:pt x="3381176" y="3385384"/>
                  <a:pt x="3469579" y="3300100"/>
                  <a:pt x="3403158" y="3355450"/>
                </a:cubicBezTo>
                <a:cubicBezTo>
                  <a:pt x="3381009" y="3373907"/>
                  <a:pt x="3372998" y="3387712"/>
                  <a:pt x="3355450" y="3411109"/>
                </a:cubicBezTo>
                <a:cubicBezTo>
                  <a:pt x="3329146" y="3490025"/>
                  <a:pt x="3373278" y="3369475"/>
                  <a:pt x="3323645" y="3458817"/>
                </a:cubicBezTo>
                <a:cubicBezTo>
                  <a:pt x="3315504" y="3473470"/>
                  <a:pt x="3319596" y="3494672"/>
                  <a:pt x="3307743" y="3506525"/>
                </a:cubicBezTo>
                <a:cubicBezTo>
                  <a:pt x="3277132" y="3537136"/>
                  <a:pt x="3290127" y="3521023"/>
                  <a:pt x="3267986" y="3554233"/>
                </a:cubicBezTo>
                <a:cubicBezTo>
                  <a:pt x="3265336" y="3562184"/>
                  <a:pt x="3266855" y="3573215"/>
                  <a:pt x="3260035" y="3578087"/>
                </a:cubicBezTo>
                <a:cubicBezTo>
                  <a:pt x="3246394" y="3587830"/>
                  <a:pt x="3228764" y="3590701"/>
                  <a:pt x="3212327" y="3593989"/>
                </a:cubicBezTo>
                <a:cubicBezTo>
                  <a:pt x="3156761" y="3605103"/>
                  <a:pt x="3185901" y="3599719"/>
                  <a:pt x="3124863" y="3609892"/>
                </a:cubicBezTo>
                <a:cubicBezTo>
                  <a:pt x="3108960" y="3607242"/>
                  <a:pt x="3092037" y="3608142"/>
                  <a:pt x="3077155" y="3601941"/>
                </a:cubicBezTo>
                <a:cubicBezTo>
                  <a:pt x="3059512" y="3594590"/>
                  <a:pt x="3047579" y="3576179"/>
                  <a:pt x="3029447" y="3570135"/>
                </a:cubicBezTo>
                <a:lnTo>
                  <a:pt x="3005593" y="3562184"/>
                </a:lnTo>
                <a:cubicBezTo>
                  <a:pt x="2997642" y="3564834"/>
                  <a:pt x="2989798" y="3567832"/>
                  <a:pt x="2981739" y="3570135"/>
                </a:cubicBezTo>
                <a:cubicBezTo>
                  <a:pt x="2971231" y="3573137"/>
                  <a:pt x="2959027" y="3572025"/>
                  <a:pt x="2949934" y="3578087"/>
                </a:cubicBezTo>
                <a:cubicBezTo>
                  <a:pt x="2941983" y="3583388"/>
                  <a:pt x="2939332" y="3593990"/>
                  <a:pt x="2934031" y="3601941"/>
                </a:cubicBezTo>
                <a:cubicBezTo>
                  <a:pt x="2931381" y="3631096"/>
                  <a:pt x="2935338" y="3661632"/>
                  <a:pt x="2926080" y="3689405"/>
                </a:cubicBezTo>
                <a:cubicBezTo>
                  <a:pt x="2923430" y="3697356"/>
                  <a:pt x="2909723" y="3693608"/>
                  <a:pt x="2902226" y="3697356"/>
                </a:cubicBezTo>
                <a:cubicBezTo>
                  <a:pt x="2831652" y="3732643"/>
                  <a:pt x="2955240" y="3706853"/>
                  <a:pt x="2782957" y="3721210"/>
                </a:cubicBezTo>
                <a:cubicBezTo>
                  <a:pt x="2764404" y="3718560"/>
                  <a:pt x="2745675" y="3716934"/>
                  <a:pt x="2727297" y="3713259"/>
                </a:cubicBezTo>
                <a:cubicBezTo>
                  <a:pt x="2719078" y="3711615"/>
                  <a:pt x="2711773" y="3706234"/>
                  <a:pt x="2703443" y="3705308"/>
                </a:cubicBezTo>
                <a:cubicBezTo>
                  <a:pt x="2663842" y="3700908"/>
                  <a:pt x="2623930" y="3700007"/>
                  <a:pt x="2584174" y="3697356"/>
                </a:cubicBezTo>
                <a:cubicBezTo>
                  <a:pt x="2563806" y="3666804"/>
                  <a:pt x="2559903" y="3647696"/>
                  <a:pt x="2528515" y="3633746"/>
                </a:cubicBezTo>
                <a:cubicBezTo>
                  <a:pt x="2513197" y="3626938"/>
                  <a:pt x="2496710" y="3623144"/>
                  <a:pt x="2480807" y="3617843"/>
                </a:cubicBezTo>
                <a:lnTo>
                  <a:pt x="2456953" y="3609892"/>
                </a:lnTo>
                <a:cubicBezTo>
                  <a:pt x="2428058" y="3580997"/>
                  <a:pt x="2436993" y="3587683"/>
                  <a:pt x="2401294" y="3562184"/>
                </a:cubicBezTo>
                <a:cubicBezTo>
                  <a:pt x="2393518" y="3556630"/>
                  <a:pt x="2386388" y="3549637"/>
                  <a:pt x="2377440" y="3546282"/>
                </a:cubicBezTo>
                <a:cubicBezTo>
                  <a:pt x="2359222" y="3539450"/>
                  <a:pt x="2283908" y="3531608"/>
                  <a:pt x="2274073" y="3530379"/>
                </a:cubicBezTo>
                <a:cubicBezTo>
                  <a:pt x="2238506" y="3477029"/>
                  <a:pt x="2280404" y="3529299"/>
                  <a:pt x="2234317" y="3498574"/>
                </a:cubicBezTo>
                <a:cubicBezTo>
                  <a:pt x="2224961" y="3492336"/>
                  <a:pt x="2220293" y="3480181"/>
                  <a:pt x="2210463" y="3474720"/>
                </a:cubicBezTo>
                <a:cubicBezTo>
                  <a:pt x="2195810" y="3466579"/>
                  <a:pt x="2178658" y="3464118"/>
                  <a:pt x="2162755" y="3458817"/>
                </a:cubicBezTo>
                <a:lnTo>
                  <a:pt x="2138901" y="3450866"/>
                </a:lnTo>
                <a:cubicBezTo>
                  <a:pt x="2130950" y="3445565"/>
                  <a:pt x="2123344" y="3430222"/>
                  <a:pt x="2115047" y="3434963"/>
                </a:cubicBezTo>
                <a:cubicBezTo>
                  <a:pt x="2098453" y="3444445"/>
                  <a:pt x="2089286" y="3464539"/>
                  <a:pt x="2083242" y="3482671"/>
                </a:cubicBezTo>
                <a:cubicBezTo>
                  <a:pt x="2080591" y="3490622"/>
                  <a:pt x="2081217" y="3500598"/>
                  <a:pt x="2075290" y="3506525"/>
                </a:cubicBezTo>
                <a:cubicBezTo>
                  <a:pt x="2069364" y="3512451"/>
                  <a:pt x="2059388" y="3511826"/>
                  <a:pt x="2051437" y="3514476"/>
                </a:cubicBezTo>
                <a:cubicBezTo>
                  <a:pt x="1994451" y="3599953"/>
                  <a:pt x="2045473" y="3536673"/>
                  <a:pt x="1995777" y="3578087"/>
                </a:cubicBezTo>
                <a:cubicBezTo>
                  <a:pt x="1987138" y="3585286"/>
                  <a:pt x="1982491" y="3598098"/>
                  <a:pt x="1971923" y="3601941"/>
                </a:cubicBezTo>
                <a:cubicBezTo>
                  <a:pt x="1951841" y="3609243"/>
                  <a:pt x="1929516" y="3607242"/>
                  <a:pt x="1908313" y="3609892"/>
                </a:cubicBezTo>
                <a:cubicBezTo>
                  <a:pt x="1883112" y="3647693"/>
                  <a:pt x="1895432" y="3624680"/>
                  <a:pt x="1876508" y="3681454"/>
                </a:cubicBezTo>
                <a:lnTo>
                  <a:pt x="1868557" y="3705308"/>
                </a:lnTo>
                <a:lnTo>
                  <a:pt x="1860605" y="3729162"/>
                </a:lnTo>
                <a:cubicBezTo>
                  <a:pt x="1863256" y="3737113"/>
                  <a:pt x="1863321" y="3746470"/>
                  <a:pt x="1868557" y="3753015"/>
                </a:cubicBezTo>
                <a:cubicBezTo>
                  <a:pt x="1888691" y="3778183"/>
                  <a:pt x="1916331" y="3762938"/>
                  <a:pt x="1860605" y="3776869"/>
                </a:cubicBezTo>
                <a:cubicBezTo>
                  <a:pt x="1850003" y="3774219"/>
                  <a:pt x="1839516" y="3771061"/>
                  <a:pt x="1828800" y="3768918"/>
                </a:cubicBezTo>
                <a:cubicBezTo>
                  <a:pt x="1812991" y="3765756"/>
                  <a:pt x="1796733" y="3764877"/>
                  <a:pt x="1781092" y="3760967"/>
                </a:cubicBezTo>
                <a:cubicBezTo>
                  <a:pt x="1764830" y="3756901"/>
                  <a:pt x="1749287" y="3750365"/>
                  <a:pt x="1733384" y="3745064"/>
                </a:cubicBezTo>
                <a:lnTo>
                  <a:pt x="1709530" y="3737113"/>
                </a:lnTo>
                <a:lnTo>
                  <a:pt x="1614115" y="3673502"/>
                </a:lnTo>
                <a:lnTo>
                  <a:pt x="1590261" y="3657600"/>
                </a:lnTo>
                <a:lnTo>
                  <a:pt x="1566407" y="3641697"/>
                </a:lnTo>
                <a:cubicBezTo>
                  <a:pt x="1563757" y="3633746"/>
                  <a:pt x="1562204" y="3625340"/>
                  <a:pt x="1558456" y="3617843"/>
                </a:cubicBezTo>
                <a:cubicBezTo>
                  <a:pt x="1545469" y="3591869"/>
                  <a:pt x="1523469" y="3571725"/>
                  <a:pt x="1494845" y="3562184"/>
                </a:cubicBezTo>
                <a:lnTo>
                  <a:pt x="1447137" y="3546282"/>
                </a:lnTo>
                <a:cubicBezTo>
                  <a:pt x="1439186" y="3540981"/>
                  <a:pt x="1429576" y="3537571"/>
                  <a:pt x="1423283" y="3530379"/>
                </a:cubicBezTo>
                <a:cubicBezTo>
                  <a:pt x="1410697" y="3515995"/>
                  <a:pt x="1391478" y="3482671"/>
                  <a:pt x="1391478" y="3482671"/>
                </a:cubicBezTo>
                <a:cubicBezTo>
                  <a:pt x="1375575" y="3485321"/>
                  <a:pt x="1358190" y="3483412"/>
                  <a:pt x="1343770" y="3490622"/>
                </a:cubicBezTo>
                <a:cubicBezTo>
                  <a:pt x="1328579" y="3498218"/>
                  <a:pt x="1326189" y="3525786"/>
                  <a:pt x="1319917" y="3538330"/>
                </a:cubicBezTo>
                <a:cubicBezTo>
                  <a:pt x="1306665" y="3564834"/>
                  <a:pt x="1304013" y="3562185"/>
                  <a:pt x="1280160" y="3578087"/>
                </a:cubicBezTo>
                <a:cubicBezTo>
                  <a:pt x="1261256" y="3634801"/>
                  <a:pt x="1288060" y="3566240"/>
                  <a:pt x="1248355" y="3625795"/>
                </a:cubicBezTo>
                <a:cubicBezTo>
                  <a:pt x="1243706" y="3632768"/>
                  <a:pt x="1244473" y="3642322"/>
                  <a:pt x="1240403" y="3649648"/>
                </a:cubicBezTo>
                <a:cubicBezTo>
                  <a:pt x="1231121" y="3666355"/>
                  <a:pt x="1219200" y="3681453"/>
                  <a:pt x="1208598" y="3697356"/>
                </a:cubicBezTo>
                <a:cubicBezTo>
                  <a:pt x="1203297" y="3705307"/>
                  <a:pt x="1199453" y="3714453"/>
                  <a:pt x="1192696" y="3721210"/>
                </a:cubicBezTo>
                <a:cubicBezTo>
                  <a:pt x="1162085" y="3751821"/>
                  <a:pt x="1175080" y="3735708"/>
                  <a:pt x="1152939" y="3768918"/>
                </a:cubicBezTo>
                <a:cubicBezTo>
                  <a:pt x="1128809" y="3841310"/>
                  <a:pt x="1165828" y="3726963"/>
                  <a:pt x="1137037" y="3832528"/>
                </a:cubicBezTo>
                <a:cubicBezTo>
                  <a:pt x="1132626" y="3848700"/>
                  <a:pt x="1126435" y="3864333"/>
                  <a:pt x="1121134" y="3880236"/>
                </a:cubicBezTo>
                <a:lnTo>
                  <a:pt x="1113183" y="3904090"/>
                </a:lnTo>
                <a:cubicBezTo>
                  <a:pt x="1110532" y="3912041"/>
                  <a:pt x="1107264" y="3919813"/>
                  <a:pt x="1105231" y="3927944"/>
                </a:cubicBezTo>
                <a:cubicBezTo>
                  <a:pt x="1102581" y="3938546"/>
                  <a:pt x="1100420" y="3949282"/>
                  <a:pt x="1097280" y="3959749"/>
                </a:cubicBezTo>
                <a:cubicBezTo>
                  <a:pt x="1092463" y="3975805"/>
                  <a:pt x="1086678" y="3991554"/>
                  <a:pt x="1081377" y="4007457"/>
                </a:cubicBezTo>
                <a:lnTo>
                  <a:pt x="1073426" y="4031311"/>
                </a:lnTo>
                <a:lnTo>
                  <a:pt x="1049572" y="4102873"/>
                </a:lnTo>
                <a:cubicBezTo>
                  <a:pt x="1046922" y="4110824"/>
                  <a:pt x="1046270" y="4119753"/>
                  <a:pt x="1041621" y="4126727"/>
                </a:cubicBezTo>
                <a:lnTo>
                  <a:pt x="1025718" y="4150581"/>
                </a:lnTo>
                <a:cubicBezTo>
                  <a:pt x="1003731" y="4216545"/>
                  <a:pt x="1040642" y="4112783"/>
                  <a:pt x="985962" y="4222142"/>
                </a:cubicBezTo>
                <a:cubicBezTo>
                  <a:pt x="980661" y="4232744"/>
                  <a:pt x="975940" y="4243656"/>
                  <a:pt x="970059" y="4253948"/>
                </a:cubicBezTo>
                <a:cubicBezTo>
                  <a:pt x="965318" y="4262245"/>
                  <a:pt x="958431" y="4269255"/>
                  <a:pt x="954157" y="4277802"/>
                </a:cubicBezTo>
                <a:cubicBezTo>
                  <a:pt x="950409" y="4285298"/>
                  <a:pt x="948856" y="4293704"/>
                  <a:pt x="946205" y="4301655"/>
                </a:cubicBezTo>
                <a:cubicBezTo>
                  <a:pt x="932953" y="4296354"/>
                  <a:pt x="917992" y="4294148"/>
                  <a:pt x="906449" y="4285753"/>
                </a:cubicBezTo>
                <a:cubicBezTo>
                  <a:pt x="888261" y="4272525"/>
                  <a:pt x="877453" y="4250520"/>
                  <a:pt x="858741" y="4238045"/>
                </a:cubicBezTo>
                <a:lnTo>
                  <a:pt x="834887" y="4222142"/>
                </a:lnTo>
                <a:cubicBezTo>
                  <a:pt x="808079" y="4181930"/>
                  <a:pt x="833537" y="4209540"/>
                  <a:pt x="795130" y="4190337"/>
                </a:cubicBezTo>
                <a:cubicBezTo>
                  <a:pt x="786583" y="4186064"/>
                  <a:pt x="780009" y="4178316"/>
                  <a:pt x="771277" y="4174435"/>
                </a:cubicBezTo>
                <a:cubicBezTo>
                  <a:pt x="755959" y="4167627"/>
                  <a:pt x="739472" y="4163833"/>
                  <a:pt x="723569" y="4158532"/>
                </a:cubicBezTo>
                <a:lnTo>
                  <a:pt x="699715" y="4150581"/>
                </a:lnTo>
                <a:cubicBezTo>
                  <a:pt x="691764" y="4145280"/>
                  <a:pt x="684594" y="4138559"/>
                  <a:pt x="675861" y="4134678"/>
                </a:cubicBezTo>
                <a:cubicBezTo>
                  <a:pt x="590695" y="4096826"/>
                  <a:pt x="658287" y="4138863"/>
                  <a:pt x="604299" y="4102873"/>
                </a:cubicBezTo>
                <a:cubicBezTo>
                  <a:pt x="598998" y="4094922"/>
                  <a:pt x="595859" y="4084989"/>
                  <a:pt x="588397" y="4079019"/>
                </a:cubicBezTo>
                <a:cubicBezTo>
                  <a:pt x="583055" y="4074745"/>
                  <a:pt x="535019" y="4063801"/>
                  <a:pt x="532737" y="4063116"/>
                </a:cubicBezTo>
                <a:cubicBezTo>
                  <a:pt x="516681" y="4058299"/>
                  <a:pt x="500932" y="4052515"/>
                  <a:pt x="485030" y="4047214"/>
                </a:cubicBezTo>
                <a:lnTo>
                  <a:pt x="461176" y="4039262"/>
                </a:lnTo>
                <a:cubicBezTo>
                  <a:pt x="460254" y="4037879"/>
                  <a:pt x="432943" y="3990287"/>
                  <a:pt x="421419" y="3999506"/>
                </a:cubicBezTo>
                <a:cubicBezTo>
                  <a:pt x="404387" y="4013132"/>
                  <a:pt x="410058" y="4052328"/>
                  <a:pt x="397565" y="4071068"/>
                </a:cubicBezTo>
                <a:lnTo>
                  <a:pt x="365760" y="4118775"/>
                </a:lnTo>
                <a:cubicBezTo>
                  <a:pt x="344558" y="4182383"/>
                  <a:pt x="376361" y="4108175"/>
                  <a:pt x="333955" y="4150581"/>
                </a:cubicBezTo>
                <a:cubicBezTo>
                  <a:pt x="328028" y="4156508"/>
                  <a:pt x="330652" y="4167461"/>
                  <a:pt x="326003" y="4174435"/>
                </a:cubicBezTo>
                <a:cubicBezTo>
                  <a:pt x="319766" y="4183791"/>
                  <a:pt x="309349" y="4189650"/>
                  <a:pt x="302150" y="4198288"/>
                </a:cubicBezTo>
                <a:cubicBezTo>
                  <a:pt x="272275" y="4234137"/>
                  <a:pt x="296526" y="4231192"/>
                  <a:pt x="238539" y="4269850"/>
                </a:cubicBezTo>
                <a:cubicBezTo>
                  <a:pt x="222636" y="4280452"/>
                  <a:pt x="208963" y="4295611"/>
                  <a:pt x="190831" y="4301655"/>
                </a:cubicBezTo>
                <a:cubicBezTo>
                  <a:pt x="182880" y="4304306"/>
                  <a:pt x="174474" y="4305859"/>
                  <a:pt x="166977" y="4309607"/>
                </a:cubicBezTo>
                <a:cubicBezTo>
                  <a:pt x="158430" y="4313881"/>
                  <a:pt x="150899" y="4319955"/>
                  <a:pt x="143123" y="4325509"/>
                </a:cubicBezTo>
                <a:cubicBezTo>
                  <a:pt x="74059" y="4374840"/>
                  <a:pt x="143700" y="4327775"/>
                  <a:pt x="87464" y="4365266"/>
                </a:cubicBezTo>
                <a:cubicBezTo>
                  <a:pt x="63334" y="4437658"/>
                  <a:pt x="100353" y="4323311"/>
                  <a:pt x="71562" y="4428876"/>
                </a:cubicBezTo>
                <a:cubicBezTo>
                  <a:pt x="67151" y="4445048"/>
                  <a:pt x="69607" y="4467285"/>
                  <a:pt x="55659" y="4476584"/>
                </a:cubicBezTo>
                <a:lnTo>
                  <a:pt x="31805" y="4492487"/>
                </a:lnTo>
                <a:cubicBezTo>
                  <a:pt x="12616" y="4521272"/>
                  <a:pt x="24450" y="4512068"/>
                  <a:pt x="0" y="4524292"/>
                </a:cubicBezTo>
              </a:path>
            </a:pathLst>
          </a:custGeom>
          <a:noFill/>
          <a:ln cap="flat" cmpd="sng" w="19050">
            <a:solidFill>
              <a:srgbClr val="FF0000"/>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1" name="Google Shape;321;p30"/>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Largest </a:t>
            </a:r>
            <a:endParaRPr sz="36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accelerator machine</a:t>
            </a:r>
            <a:endParaRPr sz="36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on earth: </a:t>
            </a:r>
            <a:r>
              <a:rPr lang="en" sz="3600">
                <a:solidFill>
                  <a:srgbClr val="FF6600"/>
                </a:solidFill>
                <a:latin typeface="Alfa Slab One"/>
                <a:ea typeface="Alfa Slab One"/>
                <a:cs typeface="Alfa Slab One"/>
                <a:sym typeface="Alfa Slab One"/>
              </a:rPr>
              <a:t>L</a:t>
            </a:r>
            <a:r>
              <a:rPr lang="en" sz="3600">
                <a:solidFill>
                  <a:schemeClr val="lt1"/>
                </a:solidFill>
                <a:latin typeface="Alfa Slab One"/>
                <a:ea typeface="Alfa Slab One"/>
                <a:cs typeface="Alfa Slab One"/>
                <a:sym typeface="Alfa Slab One"/>
              </a:rPr>
              <a:t>arge</a:t>
            </a:r>
            <a:r>
              <a:rPr lang="en" sz="3600">
                <a:solidFill>
                  <a:srgbClr val="FF6600"/>
                </a:solidFill>
                <a:latin typeface="Alfa Slab One"/>
                <a:ea typeface="Alfa Slab One"/>
                <a:cs typeface="Alfa Slab One"/>
                <a:sym typeface="Alfa Slab One"/>
              </a:rPr>
              <a:t>H</a:t>
            </a:r>
            <a:r>
              <a:rPr lang="en" sz="3600">
                <a:solidFill>
                  <a:schemeClr val="lt1"/>
                </a:solidFill>
                <a:latin typeface="Alfa Slab One"/>
                <a:ea typeface="Alfa Slab One"/>
                <a:cs typeface="Alfa Slab One"/>
                <a:sym typeface="Alfa Slab One"/>
              </a:rPr>
              <a:t>adron</a:t>
            </a:r>
            <a:r>
              <a:rPr lang="en" sz="3600">
                <a:solidFill>
                  <a:srgbClr val="FF6600"/>
                </a:solidFill>
                <a:latin typeface="Alfa Slab One"/>
                <a:ea typeface="Alfa Slab One"/>
                <a:cs typeface="Alfa Slab One"/>
                <a:sym typeface="Alfa Slab One"/>
              </a:rPr>
              <a:t>C</a:t>
            </a:r>
            <a:r>
              <a:rPr lang="en" sz="3600">
                <a:solidFill>
                  <a:schemeClr val="lt1"/>
                </a:solidFill>
                <a:latin typeface="Alfa Slab One"/>
                <a:ea typeface="Alfa Slab One"/>
                <a:cs typeface="Alfa Slab One"/>
                <a:sym typeface="Alfa Slab One"/>
              </a:rPr>
              <a:t>ollider</a:t>
            </a:r>
            <a:endParaRPr sz="3600">
              <a:solidFill>
                <a:schemeClr val="lt1"/>
              </a:solidFill>
              <a:latin typeface="Alfa Slab One"/>
              <a:ea typeface="Alfa Slab One"/>
              <a:cs typeface="Alfa Slab One"/>
              <a:sym typeface="Alfa Slab One"/>
            </a:endParaRPr>
          </a:p>
        </p:txBody>
      </p:sp>
      <p:sp>
        <p:nvSpPr>
          <p:cNvPr id="322" name="Google Shape;322;p30"/>
          <p:cNvSpPr/>
          <p:nvPr/>
        </p:nvSpPr>
        <p:spPr>
          <a:xfrm flipH="1" rot="-4681751">
            <a:off x="3879458" y="3739082"/>
            <a:ext cx="319612" cy="933733"/>
          </a:xfrm>
          <a:custGeom>
            <a:rect b="b" l="l" r="r" t="t"/>
            <a:pathLst>
              <a:path extrusionOk="0" h="933733" w="319612">
                <a:moveTo>
                  <a:pt x="0" y="924321"/>
                </a:moveTo>
                <a:lnTo>
                  <a:pt x="0" y="0"/>
                </a:lnTo>
                <a:lnTo>
                  <a:pt x="313026" y="679320"/>
                </a:lnTo>
                <a:cubicBezTo>
                  <a:pt x="323477" y="782250"/>
                  <a:pt x="324267" y="848079"/>
                  <a:pt x="294566" y="933733"/>
                </a:cubicBezTo>
                <a:lnTo>
                  <a:pt x="0" y="924321"/>
                </a:lnTo>
                <a:close/>
              </a:path>
            </a:pathLst>
          </a:custGeom>
          <a:solidFill>
            <a:srgbClr val="C00000">
              <a:alpha val="36862"/>
            </a:srgbClr>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3" name="Google Shape;323;p30"/>
          <p:cNvSpPr/>
          <p:nvPr/>
        </p:nvSpPr>
        <p:spPr>
          <a:xfrm>
            <a:off x="4093633" y="2429932"/>
            <a:ext cx="469899" cy="660402"/>
          </a:xfrm>
          <a:custGeom>
            <a:rect b="b" l="l" r="r" t="t"/>
            <a:pathLst>
              <a:path extrusionOk="0" h="1018124" w="415531">
                <a:moveTo>
                  <a:pt x="415531" y="69500"/>
                </a:moveTo>
                <a:lnTo>
                  <a:pt x="295458" y="385059"/>
                </a:lnTo>
                <a:lnTo>
                  <a:pt x="396814" y="526349"/>
                </a:lnTo>
                <a:lnTo>
                  <a:pt x="404300" y="685274"/>
                </a:lnTo>
                <a:lnTo>
                  <a:pt x="288250" y="978962"/>
                </a:lnTo>
                <a:lnTo>
                  <a:pt x="101076" y="1018124"/>
                </a:lnTo>
                <a:lnTo>
                  <a:pt x="0" y="881066"/>
                </a:lnTo>
                <a:lnTo>
                  <a:pt x="381840" y="0"/>
                </a:lnTo>
                <a:lnTo>
                  <a:pt x="415531" y="69500"/>
                </a:lnTo>
                <a:close/>
              </a:path>
            </a:pathLst>
          </a:custGeom>
          <a:solidFill>
            <a:srgbClr val="C00000">
              <a:alpha val="36862"/>
            </a:srgbClr>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4" name="Google Shape;324;p30"/>
          <p:cNvSpPr/>
          <p:nvPr/>
        </p:nvSpPr>
        <p:spPr>
          <a:xfrm>
            <a:off x="4107418" y="4247810"/>
            <a:ext cx="96984" cy="96984"/>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325" name="Google Shape;325;p30"/>
          <p:cNvGrpSpPr/>
          <p:nvPr/>
        </p:nvGrpSpPr>
        <p:grpSpPr>
          <a:xfrm>
            <a:off x="3850589" y="3033161"/>
            <a:ext cx="1043059" cy="1263141"/>
            <a:chOff x="3850589" y="3033161"/>
            <a:chExt cx="1043059" cy="1216442"/>
          </a:xfrm>
        </p:grpSpPr>
        <p:sp>
          <p:nvSpPr>
            <p:cNvPr id="326" name="Google Shape;326;p30"/>
            <p:cNvSpPr/>
            <p:nvPr/>
          </p:nvSpPr>
          <p:spPr>
            <a:xfrm>
              <a:off x="3850589" y="3033161"/>
              <a:ext cx="1043059" cy="1042582"/>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27" name="Google Shape;327;p30"/>
            <p:cNvCxnSpPr>
              <a:stCxn id="324" idx="2"/>
            </p:cNvCxnSpPr>
            <p:nvPr/>
          </p:nvCxnSpPr>
          <p:spPr>
            <a:xfrm rot="10800000">
              <a:off x="3880318" y="3739603"/>
              <a:ext cx="227100" cy="510000"/>
            </a:xfrm>
            <a:prstGeom prst="straightConnector1">
              <a:avLst/>
            </a:prstGeom>
            <a:noFill/>
            <a:ln cap="flat" cmpd="sng" w="19050">
              <a:solidFill>
                <a:srgbClr val="FFFF00"/>
              </a:solidFill>
              <a:prstDash val="solid"/>
              <a:round/>
              <a:headEnd len="sm" w="sm" type="none"/>
              <a:tailEnd len="sm" w="sm" type="none"/>
            </a:ln>
          </p:spPr>
        </p:cxnSp>
      </p:grpSp>
      <p:grpSp>
        <p:nvGrpSpPr>
          <p:cNvPr id="328" name="Google Shape;328;p30"/>
          <p:cNvGrpSpPr/>
          <p:nvPr/>
        </p:nvGrpSpPr>
        <p:grpSpPr>
          <a:xfrm>
            <a:off x="2589659" y="60293"/>
            <a:ext cx="4017286" cy="4117590"/>
            <a:chOff x="2589659" y="60293"/>
            <a:chExt cx="4017286" cy="4117590"/>
          </a:xfrm>
        </p:grpSpPr>
        <p:sp>
          <p:nvSpPr>
            <p:cNvPr id="329" name="Google Shape;329;p30"/>
            <p:cNvSpPr/>
            <p:nvPr/>
          </p:nvSpPr>
          <p:spPr>
            <a:xfrm>
              <a:off x="2589659" y="60293"/>
              <a:ext cx="4017286" cy="4015449"/>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0" name="Google Shape;330;p30"/>
            <p:cNvSpPr/>
            <p:nvPr/>
          </p:nvSpPr>
          <p:spPr>
            <a:xfrm>
              <a:off x="3226931" y="3516923"/>
              <a:ext cx="1196901" cy="660960"/>
            </a:xfrm>
            <a:custGeom>
              <a:rect b="b" l="l" r="r" t="t"/>
              <a:pathLst>
                <a:path extrusionOk="0" h="593770" w="1047262">
                  <a:moveTo>
                    <a:pt x="1047262" y="547077"/>
                  </a:moveTo>
                  <a:cubicBezTo>
                    <a:pt x="894211" y="588759"/>
                    <a:pt x="741160" y="630441"/>
                    <a:pt x="566616" y="539262"/>
                  </a:cubicBezTo>
                  <a:cubicBezTo>
                    <a:pt x="392072" y="448083"/>
                    <a:pt x="196036" y="224041"/>
                    <a:pt x="0" y="0"/>
                  </a:cubicBezTo>
                </a:path>
              </a:pathLst>
            </a:custGeom>
            <a:noFill/>
            <a:ln cap="flat" cmpd="sng" w="1905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1" name="Google Shape;331;p30"/>
            <p:cNvSpPr/>
            <p:nvPr/>
          </p:nvSpPr>
          <p:spPr>
            <a:xfrm rot="9448172">
              <a:off x="4860913" y="2695725"/>
              <a:ext cx="931409" cy="1183614"/>
            </a:xfrm>
            <a:prstGeom prst="arc">
              <a:avLst>
                <a:gd fmla="val 15812969" name="adj1"/>
                <a:gd fmla="val 214241" name="adj2"/>
              </a:avLst>
            </a:prstGeom>
            <a:noFill/>
            <a:ln cap="flat" cmpd="sng" w="1905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sp>
        <p:nvSpPr>
          <p:cNvPr id="332" name="Google Shape;332;p30"/>
          <p:cNvSpPr/>
          <p:nvPr/>
        </p:nvSpPr>
        <p:spPr>
          <a:xfrm>
            <a:off x="4762500" y="-23247"/>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3" name="Google Shape;333;p30"/>
          <p:cNvSpPr/>
          <p:nvPr/>
        </p:nvSpPr>
        <p:spPr>
          <a:xfrm>
            <a:off x="2934374" y="3215253"/>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4" name="Google Shape;334;p30"/>
          <p:cNvSpPr/>
          <p:nvPr/>
        </p:nvSpPr>
        <p:spPr>
          <a:xfrm>
            <a:off x="5792787" y="3459202"/>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5" name="Google Shape;335;p30"/>
          <p:cNvSpPr/>
          <p:nvPr/>
        </p:nvSpPr>
        <p:spPr>
          <a:xfrm>
            <a:off x="4233332" y="3952783"/>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6" name="Google Shape;336;p30"/>
          <p:cNvSpPr txBox="1"/>
          <p:nvPr/>
        </p:nvSpPr>
        <p:spPr>
          <a:xfrm>
            <a:off x="4508936" y="167253"/>
            <a:ext cx="69762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CMS</a:t>
            </a:r>
            <a:endParaRPr sz="1800">
              <a:solidFill>
                <a:schemeClr val="lt1"/>
              </a:solidFill>
              <a:latin typeface="Arial"/>
              <a:ea typeface="Arial"/>
              <a:cs typeface="Arial"/>
              <a:sym typeface="Arial"/>
            </a:endParaRPr>
          </a:p>
        </p:txBody>
      </p:sp>
      <p:sp>
        <p:nvSpPr>
          <p:cNvPr id="337" name="Google Shape;337;p30"/>
          <p:cNvSpPr txBox="1"/>
          <p:nvPr/>
        </p:nvSpPr>
        <p:spPr>
          <a:xfrm>
            <a:off x="2012575" y="3125837"/>
            <a:ext cx="85151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ALICE</a:t>
            </a:r>
            <a:endParaRPr sz="1800">
              <a:solidFill>
                <a:schemeClr val="lt1"/>
              </a:solidFill>
              <a:latin typeface="Arial"/>
              <a:ea typeface="Arial"/>
              <a:cs typeface="Arial"/>
              <a:sym typeface="Arial"/>
            </a:endParaRPr>
          </a:p>
        </p:txBody>
      </p:sp>
      <p:sp>
        <p:nvSpPr>
          <p:cNvPr id="338" name="Google Shape;338;p30"/>
          <p:cNvSpPr txBox="1"/>
          <p:nvPr/>
        </p:nvSpPr>
        <p:spPr>
          <a:xfrm>
            <a:off x="3930874" y="3541681"/>
            <a:ext cx="8985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ATLAS</a:t>
            </a:r>
            <a:endParaRPr sz="1800">
              <a:solidFill>
                <a:schemeClr val="lt1"/>
              </a:solidFill>
              <a:latin typeface="Arial"/>
              <a:ea typeface="Arial"/>
              <a:cs typeface="Arial"/>
              <a:sym typeface="Arial"/>
            </a:endParaRPr>
          </a:p>
        </p:txBody>
      </p:sp>
      <p:sp>
        <p:nvSpPr>
          <p:cNvPr id="339" name="Google Shape;339;p30"/>
          <p:cNvSpPr txBox="1"/>
          <p:nvPr/>
        </p:nvSpPr>
        <p:spPr>
          <a:xfrm>
            <a:off x="5983543" y="3490182"/>
            <a:ext cx="77457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LHCb</a:t>
            </a:r>
            <a:endParaRPr sz="1800">
              <a:solidFill>
                <a:schemeClr val="lt1"/>
              </a:solidFill>
              <a:latin typeface="Arial"/>
              <a:ea typeface="Arial"/>
              <a:cs typeface="Arial"/>
              <a:sym typeface="Arial"/>
            </a:endParaRPr>
          </a:p>
        </p:txBody>
      </p:sp>
      <p:sp>
        <p:nvSpPr>
          <p:cNvPr id="340" name="Google Shape;340;p3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500"/>
                                        <p:tgtEl>
                                          <p:spTgt spid="3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5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500"/>
                                        <p:tgtEl>
                                          <p:spTgt spid="3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5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500"/>
                                        <p:tgtEl>
                                          <p:spTgt spid="3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500"/>
                                        <p:tgtEl>
                                          <p:spTgt spid="332"/>
                                        </p:tgtEl>
                                      </p:cBhvr>
                                    </p:animEffect>
                                  </p:childTnLst>
                                </p:cTn>
                              </p:par>
                              <p:par>
                                <p:cTn fill="hold" nodeType="with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500"/>
                                        <p:tgtEl>
                                          <p:spTgt spid="333"/>
                                        </p:tgtEl>
                                      </p:cBhvr>
                                    </p:animEffect>
                                  </p:childTnLst>
                                </p:cTn>
                              </p:par>
                              <p:par>
                                <p:cTn fill="hold" nodeType="with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par>
                                <p:cTn fill="hold" nodeType="with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par>
                                <p:cTn fill="hold" nodeType="withEffect" presetClass="entr" presetID="10" presetSubtype="0">
                                  <p:stCondLst>
                                    <p:cond delay="0"/>
                                  </p:stCondLst>
                                  <p:childTnLst>
                                    <p:set>
                                      <p:cBhvr>
                                        <p:cTn dur="1" fill="hold">
                                          <p:stCondLst>
                                            <p:cond delay="0"/>
                                          </p:stCondLst>
                                        </p:cTn>
                                        <p:tgtEl>
                                          <p:spTgt spid="339"/>
                                        </p:tgtEl>
                                        <p:attrNameLst>
                                          <p:attrName>style.visibility</p:attrName>
                                        </p:attrNameLst>
                                      </p:cBhvr>
                                      <p:to>
                                        <p:strVal val="visible"/>
                                      </p:to>
                                    </p:set>
                                    <p:animEffect filter="fade" transition="in">
                                      <p:cBhvr>
                                        <p:cTn dur="500"/>
                                        <p:tgtEl>
                                          <p:spTgt spid="339"/>
                                        </p:tgtEl>
                                      </p:cBhvr>
                                    </p:animEffect>
                                  </p:childTnLst>
                                </p:cTn>
                              </p:par>
                              <p:par>
                                <p:cTn fill="hold" nodeType="with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500"/>
                                        <p:tgtEl>
                                          <p:spTgt spid="338"/>
                                        </p:tgtEl>
                                      </p:cBhvr>
                                    </p:animEffect>
                                  </p:childTnLst>
                                </p:cTn>
                              </p:par>
                              <p:par>
                                <p:cTn fill="hold" nodeType="with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500"/>
                                        <p:tgtEl>
                                          <p:spTgt spid="337"/>
                                        </p:tgtEl>
                                      </p:cBhvr>
                                    </p:animEffect>
                                  </p:childTnLst>
                                </p:cTn>
                              </p:par>
                              <p:par>
                                <p:cTn fill="hold" nodeType="with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500"/>
                                        <p:tgtEl>
                                          <p:spTgt spid="3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1"/>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ATLAS and CMS</a:t>
            </a:r>
            <a:endParaRPr/>
          </a:p>
        </p:txBody>
      </p:sp>
      <p:sp>
        <p:nvSpPr>
          <p:cNvPr id="346" name="Google Shape;346;p3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47" name="Google Shape;347;p31"/>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Two general-purpose detectors cross-confirm discoveries, such as the Higgs boson.</a:t>
            </a:r>
            <a:endParaRPr/>
          </a:p>
        </p:txBody>
      </p:sp>
      <p:pic>
        <p:nvPicPr>
          <p:cNvPr id="348" name="Google Shape;348;p31"/>
          <p:cNvPicPr preferRelativeResize="0"/>
          <p:nvPr/>
        </p:nvPicPr>
        <p:blipFill>
          <a:blip r:embed="rId3">
            <a:alphaModFix/>
          </a:blip>
          <a:stretch>
            <a:fillRect/>
          </a:stretch>
        </p:blipFill>
        <p:spPr>
          <a:xfrm>
            <a:off x="159301" y="1538301"/>
            <a:ext cx="9008525" cy="312948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2"/>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t>
            </a:r>
            <a:r>
              <a:rPr lang="en"/>
              <a:t>LICE</a:t>
            </a:r>
            <a:r>
              <a:rPr lang="en"/>
              <a:t> and LHCb</a:t>
            </a:r>
            <a:endParaRPr/>
          </a:p>
        </p:txBody>
      </p:sp>
      <p:sp>
        <p:nvSpPr>
          <p:cNvPr id="354" name="Google Shape;354;p3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55" name="Google Shape;355;p32"/>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ALICE and LHCb experiments have detectors specialised on studying specific phenomena.</a:t>
            </a:r>
            <a:endParaRPr/>
          </a:p>
        </p:txBody>
      </p:sp>
      <p:pic>
        <p:nvPicPr>
          <p:cNvPr id="356" name="Google Shape;356;p32"/>
          <p:cNvPicPr preferRelativeResize="0"/>
          <p:nvPr/>
        </p:nvPicPr>
        <p:blipFill>
          <a:blip r:embed="rId3">
            <a:alphaModFix/>
          </a:blip>
          <a:stretch>
            <a:fillRect/>
          </a:stretch>
        </p:blipFill>
        <p:spPr>
          <a:xfrm>
            <a:off x="87253" y="1581150"/>
            <a:ext cx="8713846" cy="31401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pic>
        <p:nvPicPr>
          <p:cNvPr id="361" name="Google Shape;361;p33">
            <a:hlinkClick r:id="rId3"/>
          </p:cNvPr>
          <p:cNvPicPr preferRelativeResize="0"/>
          <p:nvPr/>
        </p:nvPicPr>
        <p:blipFill>
          <a:blip r:embed="rId4">
            <a:alphaModFix/>
          </a:blip>
          <a:stretch>
            <a:fillRect/>
          </a:stretch>
        </p:blipFill>
        <p:spPr>
          <a:xfrm>
            <a:off x="676331" y="0"/>
            <a:ext cx="7791340" cy="5143501"/>
          </a:xfrm>
          <a:prstGeom prst="rect">
            <a:avLst/>
          </a:prstGeom>
          <a:noFill/>
          <a:ln>
            <a:noFill/>
          </a:ln>
        </p:spPr>
      </p:pic>
      <p:sp>
        <p:nvSpPr>
          <p:cNvPr id="362" name="Google Shape;362;p3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63" name="Google Shape;363;p33"/>
          <p:cNvSpPr txBox="1"/>
          <p:nvPr>
            <p:ph idx="1" type="body"/>
          </p:nvPr>
        </p:nvSpPr>
        <p:spPr>
          <a:xfrm>
            <a:off x="4633575" y="3293225"/>
            <a:ext cx="3732600" cy="1566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chemeClr val="lt1"/>
                </a:solidFill>
              </a:rPr>
              <a:t>Millions of collisions per seconds generate particles that decay in complex ways – into even more particles</a:t>
            </a:r>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filtering (Trigger)</a:t>
            </a:r>
            <a:endParaRPr/>
          </a:p>
        </p:txBody>
      </p:sp>
      <p:sp>
        <p:nvSpPr>
          <p:cNvPr id="369" name="Google Shape;369;p3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70" name="Google Shape;370;p34"/>
          <p:cNvPicPr preferRelativeResize="0"/>
          <p:nvPr/>
        </p:nvPicPr>
        <p:blipFill>
          <a:blip r:embed="rId3">
            <a:alphaModFix/>
          </a:blip>
          <a:stretch>
            <a:fillRect/>
          </a:stretch>
        </p:blipFill>
        <p:spPr>
          <a:xfrm>
            <a:off x="152400" y="789125"/>
            <a:ext cx="8730926" cy="3529300"/>
          </a:xfrm>
          <a:prstGeom prst="rect">
            <a:avLst/>
          </a:prstGeom>
          <a:noFill/>
          <a:ln>
            <a:noFill/>
          </a:ln>
        </p:spPr>
      </p:pic>
      <p:sp>
        <p:nvSpPr>
          <p:cNvPr id="371" name="Google Shape;371;p34"/>
          <p:cNvSpPr txBox="1"/>
          <p:nvPr>
            <p:ph type="title"/>
          </p:nvPr>
        </p:nvSpPr>
        <p:spPr>
          <a:xfrm>
            <a:off x="907125" y="4314850"/>
            <a:ext cx="7519500" cy="67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Proxima Nova"/>
                <a:ea typeface="Proxima Nova"/>
                <a:cs typeface="Proxima Nova"/>
                <a:sym typeface="Proxima Nova"/>
              </a:rPr>
              <a:t>PetaBytes of data per second:</a:t>
            </a:r>
            <a:endParaRPr sz="2000">
              <a:latin typeface="Proxima Nova"/>
              <a:ea typeface="Proxima Nova"/>
              <a:cs typeface="Proxima Nova"/>
              <a:sym typeface="Proxima Nova"/>
            </a:endParaRPr>
          </a:p>
          <a:p>
            <a:pPr indent="0" lvl="0" marL="0" rtl="0" algn="l">
              <a:spcBef>
                <a:spcPts val="0"/>
              </a:spcBef>
              <a:spcAft>
                <a:spcPts val="0"/>
              </a:spcAft>
              <a:buNone/>
            </a:pPr>
            <a:r>
              <a:rPr lang="en" sz="1600">
                <a:latin typeface="Proxima Nova"/>
                <a:ea typeface="Proxima Nova"/>
                <a:cs typeface="Proxima Nova"/>
                <a:sym typeface="Proxima Nova"/>
              </a:rPr>
              <a:t>The “trigger” is f</a:t>
            </a:r>
            <a:r>
              <a:rPr lang="en" sz="1600">
                <a:latin typeface="Proxima Nova"/>
                <a:ea typeface="Proxima Nova"/>
                <a:cs typeface="Proxima Nova"/>
                <a:sym typeface="Proxima Nova"/>
              </a:rPr>
              <a:t>iltering data in real time, selecting potentially interesting events</a:t>
            </a:r>
            <a:endParaRPr sz="1600">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5"/>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From Data to Paper(s):</a:t>
            </a:r>
            <a:r>
              <a:rPr lang="en" sz="2200"/>
              <a:t> data processing chain</a:t>
            </a:r>
            <a:endParaRPr sz="2200"/>
          </a:p>
        </p:txBody>
      </p:sp>
      <p:sp>
        <p:nvSpPr>
          <p:cNvPr id="377" name="Google Shape;377;p3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78" name="Google Shape;378;p35"/>
          <p:cNvPicPr preferRelativeResize="0"/>
          <p:nvPr/>
        </p:nvPicPr>
        <p:blipFill>
          <a:blip r:embed="rId3">
            <a:alphaModFix/>
          </a:blip>
          <a:stretch>
            <a:fillRect/>
          </a:stretch>
        </p:blipFill>
        <p:spPr>
          <a:xfrm>
            <a:off x="0" y="685403"/>
            <a:ext cx="8229601" cy="43931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pic>
        <p:nvPicPr>
          <p:cNvPr id="96" name="Google Shape;96;p18"/>
          <p:cNvPicPr preferRelativeResize="0"/>
          <p:nvPr/>
        </p:nvPicPr>
        <p:blipFill>
          <a:blip r:embed="rId3">
            <a:alphaModFix/>
          </a:blip>
          <a:stretch>
            <a:fillRect/>
          </a:stretch>
        </p:blipFill>
        <p:spPr>
          <a:xfrm>
            <a:off x="119825" y="152375"/>
            <a:ext cx="8941250" cy="4371275"/>
          </a:xfrm>
          <a:prstGeom prst="rect">
            <a:avLst/>
          </a:prstGeom>
          <a:noFill/>
          <a:ln>
            <a:noFill/>
          </a:ln>
        </p:spPr>
      </p:pic>
      <p:sp>
        <p:nvSpPr>
          <p:cNvPr id="97" name="Google Shape;97;p18"/>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4000">
                <a:solidFill>
                  <a:srgbClr val="B9DEFF"/>
                </a:solidFill>
                <a:latin typeface="Arial"/>
                <a:ea typeface="Arial"/>
                <a:cs typeface="Arial"/>
                <a:sym typeface="Arial"/>
              </a:rPr>
              <a:t>… a brief “random walk” through</a:t>
            </a:r>
            <a:r>
              <a:rPr b="1" lang="en" sz="5400">
                <a:solidFill>
                  <a:srgbClr val="B9DEFF"/>
                </a:solidFill>
                <a:latin typeface="Arial"/>
                <a:ea typeface="Arial"/>
                <a:cs typeface="Arial"/>
                <a:sym typeface="Arial"/>
              </a:rPr>
              <a:t> CERN</a:t>
            </a:r>
            <a:endParaRPr b="1" sz="5400">
              <a:solidFill>
                <a:srgbClr val="B9DEFF"/>
              </a:solidFill>
              <a:latin typeface="Arial"/>
              <a:ea typeface="Arial"/>
              <a:cs typeface="Arial"/>
              <a:sym typeface="Arial"/>
            </a:endParaRPr>
          </a:p>
          <a:p>
            <a:pPr indent="0" lvl="0" marL="0" rtl="0" algn="l">
              <a:spcBef>
                <a:spcPts val="0"/>
              </a:spcBef>
              <a:spcAft>
                <a:spcPts val="1600"/>
              </a:spcAft>
              <a:buNone/>
            </a:pPr>
            <a:r>
              <a:t/>
            </a:r>
            <a:endParaRPr/>
          </a:p>
        </p:txBody>
      </p:sp>
      <p:sp>
        <p:nvSpPr>
          <p:cNvPr id="98" name="Google Shape;98;p1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99" name="Google Shape;99;p1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3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84" name="Google Shape;384;p36"/>
          <p:cNvSpPr txBox="1"/>
          <p:nvPr>
            <p:ph type="title"/>
          </p:nvPr>
        </p:nvSpPr>
        <p:spPr>
          <a:xfrm>
            <a:off x="102850" y="64025"/>
            <a:ext cx="8859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Worldwide LHC Computing Grid - WLCG</a:t>
            </a:r>
            <a:endParaRPr/>
          </a:p>
          <a:p>
            <a:pPr indent="0" lvl="0" marL="0" rtl="0" algn="l">
              <a:spcBef>
                <a:spcPts val="0"/>
              </a:spcBef>
              <a:spcAft>
                <a:spcPts val="0"/>
              </a:spcAft>
              <a:buNone/>
            </a:pPr>
            <a:r>
              <a:t/>
            </a:r>
            <a:endParaRPr>
              <a:solidFill>
                <a:srgbClr val="FFFFFF"/>
              </a:solidFill>
            </a:endParaRPr>
          </a:p>
        </p:txBody>
      </p:sp>
      <p:sp>
        <p:nvSpPr>
          <p:cNvPr id="385" name="Google Shape;385;p36"/>
          <p:cNvSpPr txBox="1"/>
          <p:nvPr/>
        </p:nvSpPr>
        <p:spPr>
          <a:xfrm>
            <a:off x="141750" y="565350"/>
            <a:ext cx="8506200" cy="42219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007DC3"/>
              </a:buClr>
              <a:buSzPts val="1400"/>
              <a:buFont typeface="Proxima Nova"/>
              <a:buChar char="●"/>
            </a:pPr>
            <a:r>
              <a:rPr lang="en">
                <a:solidFill>
                  <a:srgbClr val="007DC3"/>
                </a:solidFill>
                <a:latin typeface="Proxima Nova"/>
                <a:ea typeface="Proxima Nova"/>
                <a:cs typeface="Proxima Nova"/>
                <a:sym typeface="Proxima Nova"/>
              </a:rPr>
              <a:t>International collaboration to distribute and analyse LHC data</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Integrates computing centres worldwide that provide </a:t>
            </a:r>
            <a:r>
              <a:rPr b="1" lang="en">
                <a:solidFill>
                  <a:srgbClr val="007DC3"/>
                </a:solidFill>
                <a:latin typeface="Proxima Nova"/>
                <a:ea typeface="Proxima Nova"/>
                <a:cs typeface="Proxima Nova"/>
                <a:sym typeface="Proxima Nova"/>
              </a:rPr>
              <a:t>computing</a:t>
            </a:r>
            <a:r>
              <a:rPr lang="en">
                <a:solidFill>
                  <a:srgbClr val="007DC3"/>
                </a:solidFill>
                <a:latin typeface="Proxima Nova"/>
                <a:ea typeface="Proxima Nova"/>
                <a:cs typeface="Proxima Nova"/>
                <a:sym typeface="Proxima Nova"/>
              </a:rPr>
              <a:t> and </a:t>
            </a:r>
            <a:r>
              <a:rPr b="1" lang="en">
                <a:solidFill>
                  <a:srgbClr val="007DC3"/>
                </a:solidFill>
                <a:latin typeface="Proxima Nova"/>
                <a:ea typeface="Proxima Nova"/>
                <a:cs typeface="Proxima Nova"/>
                <a:sym typeface="Proxima Nova"/>
              </a:rPr>
              <a:t>storage</a:t>
            </a:r>
            <a:r>
              <a:rPr lang="en">
                <a:solidFill>
                  <a:srgbClr val="007DC3"/>
                </a:solidFill>
                <a:latin typeface="Proxima Nova"/>
                <a:ea typeface="Proxima Nova"/>
                <a:cs typeface="Proxima Nova"/>
                <a:sym typeface="Proxima Nova"/>
              </a:rPr>
              <a:t> resource</a:t>
            </a:r>
            <a:br>
              <a:rPr lang="en">
                <a:solidFill>
                  <a:srgbClr val="007DC3"/>
                </a:solidFill>
                <a:latin typeface="Proxima Nova"/>
                <a:ea typeface="Proxima Nova"/>
                <a:cs typeface="Proxima Nova"/>
                <a:sym typeface="Proxima Nova"/>
              </a:rPr>
            </a:br>
            <a:r>
              <a:rPr lang="en">
                <a:solidFill>
                  <a:srgbClr val="007DC3"/>
                </a:solidFill>
                <a:latin typeface="Proxima Nova"/>
                <a:ea typeface="Proxima Nova"/>
                <a:cs typeface="Proxima Nova"/>
                <a:sym typeface="Proxima Nova"/>
              </a:rPr>
              <a:t>into a single infrastructure accessible by all LHC physicists</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Global </a:t>
            </a:r>
            <a:r>
              <a:rPr b="1" lang="en">
                <a:solidFill>
                  <a:srgbClr val="007DC3"/>
                </a:solidFill>
                <a:latin typeface="Proxima Nova"/>
                <a:ea typeface="Proxima Nova"/>
                <a:cs typeface="Proxima Nova"/>
                <a:sym typeface="Proxima Nova"/>
              </a:rPr>
              <a:t>network</a:t>
            </a:r>
            <a:r>
              <a:rPr lang="en">
                <a:solidFill>
                  <a:srgbClr val="007DC3"/>
                </a:solidFill>
                <a:latin typeface="Proxima Nova"/>
                <a:ea typeface="Proxima Nova"/>
                <a:cs typeface="Proxima Nova"/>
                <a:sym typeface="Proxima Nova"/>
              </a:rPr>
              <a:t> connectivity </a:t>
            </a:r>
            <a:endParaRPr>
              <a:solidFill>
                <a:srgbClr val="007DC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Tier-0 (at CERN):</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Large resource, recording and</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custodial archival of collision data, prompt reconstruction</a:t>
            </a:r>
            <a:endParaRPr sz="1200">
              <a:solidFill>
                <a:schemeClr val="dk2"/>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sz="1200">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Tier-1s:</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Memory and CPU intensive tasks second</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tape copy of detector data, occasional Tier-0 overspilling</a:t>
            </a:r>
            <a:endParaRPr sz="1200">
              <a:solidFill>
                <a:srgbClr val="007DC3"/>
              </a:solidFill>
              <a:latin typeface="Proxima Nova"/>
              <a:ea typeface="Proxima Nova"/>
              <a:cs typeface="Proxima Nova"/>
              <a:sym typeface="Proxima Nova"/>
            </a:endParaRPr>
          </a:p>
          <a:p>
            <a:pPr indent="0" lvl="0" marL="914400" rtl="0" algn="l">
              <a:lnSpc>
                <a:spcPct val="115000"/>
              </a:lnSpc>
              <a:spcBef>
                <a:spcPts val="0"/>
              </a:spcBef>
              <a:spcAft>
                <a:spcPts val="0"/>
              </a:spcAft>
              <a:buNone/>
            </a:pPr>
            <a:r>
              <a:t/>
            </a:r>
            <a:endParaRPr sz="1200">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Tier-2s:</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Processing centres, nowadays many are</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similar to the Tier-1s</a:t>
            </a:r>
            <a:endParaRPr b="1" sz="1200">
              <a:solidFill>
                <a:srgbClr val="007DC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a:solidFill>
                <a:srgbClr val="595959"/>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Around 1.5 million CPU cores fully occupied 24/7</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Around 1.5 EB data (~600 PB on disk and &gt;800 PB on tape)</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More than 100 PB moved every month, accessed by 10k users</a:t>
            </a:r>
            <a:endParaRPr sz="1200">
              <a:solidFill>
                <a:srgbClr val="595959"/>
              </a:solidFill>
              <a:latin typeface="Proxima Nova"/>
              <a:ea typeface="Proxima Nova"/>
              <a:cs typeface="Proxima Nova"/>
              <a:sym typeface="Proxima Nova"/>
            </a:endParaRPr>
          </a:p>
        </p:txBody>
      </p:sp>
      <p:pic>
        <p:nvPicPr>
          <p:cNvPr id="386" name="Google Shape;386;p36"/>
          <p:cNvPicPr preferRelativeResize="0"/>
          <p:nvPr/>
        </p:nvPicPr>
        <p:blipFill>
          <a:blip r:embed="rId3">
            <a:alphaModFix/>
          </a:blip>
          <a:stretch>
            <a:fillRect/>
          </a:stretch>
        </p:blipFill>
        <p:spPr>
          <a:xfrm>
            <a:off x="5134425" y="1280100"/>
            <a:ext cx="3544450" cy="3324451"/>
          </a:xfrm>
          <a:prstGeom prst="rect">
            <a:avLst/>
          </a:prstGeom>
          <a:noFill/>
          <a:ln>
            <a:noFill/>
          </a:ln>
        </p:spPr>
      </p:pic>
      <p:pic>
        <p:nvPicPr>
          <p:cNvPr id="387" name="Google Shape;387;p36">
            <a:hlinkClick r:id="rId4"/>
          </p:cNvPr>
          <p:cNvPicPr preferRelativeResize="0"/>
          <p:nvPr/>
        </p:nvPicPr>
        <p:blipFill>
          <a:blip r:embed="rId5">
            <a:alphaModFix/>
          </a:blip>
          <a:stretch>
            <a:fillRect/>
          </a:stretch>
        </p:blipFill>
        <p:spPr>
          <a:xfrm>
            <a:off x="7915250" y="491725"/>
            <a:ext cx="1094775" cy="897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37"/>
          <p:cNvSpPr txBox="1"/>
          <p:nvPr>
            <p:ph idx="1" type="body"/>
          </p:nvPr>
        </p:nvSpPr>
        <p:spPr>
          <a:xfrm>
            <a:off x="3708725" y="743378"/>
            <a:ext cx="5108700" cy="5727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a:t>WLCG relies on powerful network infrastructure which connects the whole Grid</a:t>
            </a:r>
            <a:endParaRPr/>
          </a:p>
        </p:txBody>
      </p:sp>
      <p:sp>
        <p:nvSpPr>
          <p:cNvPr id="393" name="Google Shape;393;p37"/>
          <p:cNvSpPr txBox="1"/>
          <p:nvPr>
            <p:ph type="title"/>
          </p:nvPr>
        </p:nvSpPr>
        <p:spPr>
          <a:xfrm>
            <a:off x="311700" y="1021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Worldwide Networking</a:t>
            </a:r>
            <a:endParaRPr/>
          </a:p>
        </p:txBody>
      </p:sp>
      <p:sp>
        <p:nvSpPr>
          <p:cNvPr id="394" name="Google Shape;394;p37"/>
          <p:cNvSpPr txBox="1"/>
          <p:nvPr>
            <p:ph idx="12" type="sldNum"/>
          </p:nvPr>
        </p:nvSpPr>
        <p:spPr>
          <a:xfrm>
            <a:off x="7165346" y="4869534"/>
            <a:ext cx="1932000" cy="255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95" name="Google Shape;395;p37"/>
          <p:cNvPicPr preferRelativeResize="0"/>
          <p:nvPr/>
        </p:nvPicPr>
        <p:blipFill>
          <a:blip r:embed="rId3">
            <a:alphaModFix/>
          </a:blip>
          <a:stretch>
            <a:fillRect/>
          </a:stretch>
        </p:blipFill>
        <p:spPr>
          <a:xfrm>
            <a:off x="0" y="563265"/>
            <a:ext cx="3946500" cy="3133981"/>
          </a:xfrm>
          <a:prstGeom prst="rect">
            <a:avLst/>
          </a:prstGeom>
          <a:noFill/>
          <a:ln>
            <a:noFill/>
          </a:ln>
        </p:spPr>
      </p:pic>
      <p:pic>
        <p:nvPicPr>
          <p:cNvPr id="396" name="Google Shape;396;p37"/>
          <p:cNvPicPr preferRelativeResize="0"/>
          <p:nvPr/>
        </p:nvPicPr>
        <p:blipFill>
          <a:blip r:embed="rId4">
            <a:alphaModFix/>
          </a:blip>
          <a:stretch>
            <a:fillRect/>
          </a:stretch>
        </p:blipFill>
        <p:spPr>
          <a:xfrm>
            <a:off x="4080200" y="2460825"/>
            <a:ext cx="4557419" cy="2720611"/>
          </a:xfrm>
          <a:prstGeom prst="rect">
            <a:avLst/>
          </a:prstGeom>
          <a:noFill/>
          <a:ln>
            <a:noFill/>
          </a:ln>
        </p:spPr>
      </p:pic>
      <p:sp>
        <p:nvSpPr>
          <p:cNvPr id="397" name="Google Shape;397;p37"/>
          <p:cNvSpPr txBox="1"/>
          <p:nvPr/>
        </p:nvSpPr>
        <p:spPr>
          <a:xfrm>
            <a:off x="0" y="3549870"/>
            <a:ext cx="4251600" cy="1174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2"/>
              </a:buClr>
              <a:buSzPts val="1800"/>
              <a:buFont typeface="Proxima Nova"/>
              <a:buChar char="●"/>
            </a:pPr>
            <a:r>
              <a:rPr lang="en" sz="1800">
                <a:solidFill>
                  <a:schemeClr val="dk2"/>
                </a:solidFill>
                <a:latin typeface="Proxima Nova"/>
                <a:ea typeface="Proxima Nova"/>
                <a:cs typeface="Proxima Nova"/>
                <a:sym typeface="Proxima Nova"/>
              </a:rPr>
              <a:t>LHCOPN: LHC Optical Private Network</a:t>
            </a:r>
            <a:endParaRPr sz="1800">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For Tier0 ↔ Tier1s traffic, </a:t>
            </a:r>
            <a:endParaRPr>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managed by Tier0 and Tier1s</a:t>
            </a:r>
            <a:endParaRPr>
              <a:solidFill>
                <a:schemeClr val="dk2"/>
              </a:solidFill>
              <a:latin typeface="Proxima Nova"/>
              <a:ea typeface="Proxima Nova"/>
              <a:cs typeface="Proxima Nova"/>
              <a:sym typeface="Proxima Nova"/>
            </a:endParaRPr>
          </a:p>
        </p:txBody>
      </p:sp>
      <p:sp>
        <p:nvSpPr>
          <p:cNvPr id="398" name="Google Shape;398;p37"/>
          <p:cNvSpPr txBox="1"/>
          <p:nvPr/>
        </p:nvSpPr>
        <p:spPr>
          <a:xfrm>
            <a:off x="4727875" y="1672493"/>
            <a:ext cx="4385100" cy="8589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2"/>
              </a:buClr>
              <a:buSzPts val="1800"/>
              <a:buFont typeface="Proxima Nova"/>
              <a:buChar char="●"/>
            </a:pPr>
            <a:r>
              <a:rPr lang="en" sz="1800">
                <a:solidFill>
                  <a:schemeClr val="dk2"/>
                </a:solidFill>
                <a:latin typeface="Proxima Nova"/>
                <a:ea typeface="Proxima Nova"/>
                <a:cs typeface="Proxima Nova"/>
                <a:sym typeface="Proxima Nova"/>
              </a:rPr>
              <a:t>LHCOne: overlay network</a:t>
            </a:r>
            <a:endParaRPr sz="1800">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Enable NREN to manage general public network for HEP scientific computing</a:t>
            </a:r>
            <a:endParaRPr>
              <a:solidFill>
                <a:schemeClr val="dk2"/>
              </a:solidFill>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3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WLCG resources: compute</a:t>
            </a:r>
            <a:endParaRPr/>
          </a:p>
        </p:txBody>
      </p:sp>
      <p:sp>
        <p:nvSpPr>
          <p:cNvPr id="404" name="Google Shape;404;p3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05" name="Google Shape;405;p38"/>
          <p:cNvPicPr preferRelativeResize="0"/>
          <p:nvPr/>
        </p:nvPicPr>
        <p:blipFill>
          <a:blip r:embed="rId3">
            <a:alphaModFix/>
          </a:blip>
          <a:stretch>
            <a:fillRect/>
          </a:stretch>
        </p:blipFill>
        <p:spPr>
          <a:xfrm>
            <a:off x="374925" y="629954"/>
            <a:ext cx="8556300" cy="42781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39"/>
          <p:cNvSpPr txBox="1"/>
          <p:nvPr>
            <p:ph idx="1" type="body"/>
          </p:nvPr>
        </p:nvSpPr>
        <p:spPr>
          <a:xfrm>
            <a:off x="69425" y="657175"/>
            <a:ext cx="5661600" cy="1893300"/>
          </a:xfrm>
          <a:prstGeom prst="rect">
            <a:avLst/>
          </a:prstGeom>
        </p:spPr>
        <p:txBody>
          <a:bodyPr anchorCtr="0" anchor="t" bIns="91425" lIns="91425" spcFirstLastPara="1" rIns="91425" wrap="square" tIns="91425">
            <a:noAutofit/>
          </a:bodyPr>
          <a:lstStyle/>
          <a:p>
            <a:pPr indent="-330200" lvl="0" marL="457200" marR="0" rtl="0" algn="l">
              <a:lnSpc>
                <a:spcPct val="115000"/>
              </a:lnSpc>
              <a:spcBef>
                <a:spcPts val="0"/>
              </a:spcBef>
              <a:spcAft>
                <a:spcPts val="0"/>
              </a:spcAft>
              <a:buClr>
                <a:schemeClr val="dk2"/>
              </a:buClr>
              <a:buSzPts val="1600"/>
              <a:buChar char="●"/>
            </a:pPr>
            <a:r>
              <a:rPr lang="en" sz="1600"/>
              <a:t>A challenge not only for the HEP computing:</a:t>
            </a:r>
            <a:endParaRPr sz="1600"/>
          </a:p>
          <a:p>
            <a:pPr indent="-304800" lvl="1" marL="914400" marR="0" rtl="0" algn="l">
              <a:lnSpc>
                <a:spcPct val="115000"/>
              </a:lnSpc>
              <a:spcBef>
                <a:spcPts val="0"/>
              </a:spcBef>
              <a:spcAft>
                <a:spcPts val="0"/>
              </a:spcAft>
              <a:buClr>
                <a:schemeClr val="dk2"/>
              </a:buClr>
              <a:buSzPts val="1200"/>
              <a:buChar char="○"/>
            </a:pPr>
            <a:r>
              <a:rPr lang="en" sz="1200"/>
              <a:t>Transistors go into many cores, co-processors, vector units...</a:t>
            </a:r>
            <a:endParaRPr sz="1200"/>
          </a:p>
          <a:p>
            <a:pPr indent="-304800" lvl="1" marL="914400" marR="0" rtl="0" algn="l">
              <a:lnSpc>
                <a:spcPct val="115000"/>
              </a:lnSpc>
              <a:spcBef>
                <a:spcPts val="0"/>
              </a:spcBef>
              <a:spcAft>
                <a:spcPts val="0"/>
              </a:spcAft>
              <a:buSzPts val="1200"/>
              <a:buChar char="○"/>
            </a:pPr>
            <a:r>
              <a:rPr lang="en" sz="1200" u="sng"/>
              <a:t>Clock speed stalled since ~2005</a:t>
            </a:r>
            <a:endParaRPr sz="1200" u="sng"/>
          </a:p>
          <a:p>
            <a:pPr indent="-304800" lvl="2" marL="1371600" marR="0" rtl="0" algn="l">
              <a:lnSpc>
                <a:spcPct val="115000"/>
              </a:lnSpc>
              <a:spcBef>
                <a:spcPts val="0"/>
              </a:spcBef>
              <a:spcAft>
                <a:spcPts val="0"/>
              </a:spcAft>
              <a:buSzPts val="1200"/>
              <a:buChar char="■"/>
            </a:pPr>
            <a:r>
              <a:rPr lang="en" sz="1200"/>
              <a:t>Single core performance is essentially also stalled</a:t>
            </a:r>
            <a:endParaRPr sz="1200"/>
          </a:p>
          <a:p>
            <a:pPr indent="-304800" lvl="1" marL="914400" marR="0" rtl="0" algn="l">
              <a:lnSpc>
                <a:spcPct val="115000"/>
              </a:lnSpc>
              <a:spcBef>
                <a:spcPts val="0"/>
              </a:spcBef>
              <a:spcAft>
                <a:spcPts val="0"/>
              </a:spcAft>
              <a:buSzPts val="1200"/>
              <a:buChar char="○"/>
            </a:pPr>
            <a:r>
              <a:rPr lang="en" sz="1200"/>
              <a:t>Mobile devices and data centres are the key volume markets</a:t>
            </a:r>
            <a:endParaRPr sz="1200"/>
          </a:p>
          <a:p>
            <a:pPr indent="-304800" lvl="1" marL="914400" marR="0" rtl="0" algn="l">
              <a:lnSpc>
                <a:spcPct val="115000"/>
              </a:lnSpc>
              <a:spcBef>
                <a:spcPts val="0"/>
              </a:spcBef>
              <a:spcAft>
                <a:spcPts val="0"/>
              </a:spcAft>
              <a:buSzPts val="1200"/>
              <a:buChar char="○"/>
            </a:pPr>
            <a:r>
              <a:rPr lang="en" sz="1200"/>
              <a:t>Memory consumption is a huge driver now</a:t>
            </a:r>
            <a:endParaRPr sz="1200"/>
          </a:p>
          <a:p>
            <a:pPr indent="-304800" lvl="1" marL="914400" marR="0" rtl="0" algn="l">
              <a:lnSpc>
                <a:spcPct val="115000"/>
              </a:lnSpc>
              <a:spcBef>
                <a:spcPts val="0"/>
              </a:spcBef>
              <a:spcAft>
                <a:spcPts val="0"/>
              </a:spcAft>
              <a:buClr>
                <a:schemeClr val="dk2"/>
              </a:buClr>
              <a:buSzPts val="1200"/>
              <a:buChar char="○"/>
            </a:pPr>
            <a:r>
              <a:rPr lang="en" sz="1200"/>
              <a:t>Memory access and I/O paths also become problematic</a:t>
            </a:r>
            <a:endParaRPr sz="1200"/>
          </a:p>
        </p:txBody>
      </p:sp>
      <p:pic>
        <p:nvPicPr>
          <p:cNvPr id="411" name="Google Shape;411;p39"/>
          <p:cNvPicPr preferRelativeResize="0"/>
          <p:nvPr/>
        </p:nvPicPr>
        <p:blipFill>
          <a:blip r:embed="rId3">
            <a:alphaModFix/>
          </a:blip>
          <a:stretch>
            <a:fillRect/>
          </a:stretch>
        </p:blipFill>
        <p:spPr>
          <a:xfrm>
            <a:off x="6509075" y="3122617"/>
            <a:ext cx="2302853" cy="1703880"/>
          </a:xfrm>
          <a:prstGeom prst="rect">
            <a:avLst/>
          </a:prstGeom>
          <a:noFill/>
          <a:ln>
            <a:noFill/>
          </a:ln>
          <a:effectLst>
            <a:outerShdw blurRad="57150" rotWithShape="0" algn="bl" dir="2820000" dist="57150">
              <a:srgbClr val="000000">
                <a:alpha val="50000"/>
              </a:srgbClr>
            </a:outerShdw>
          </a:effectLst>
        </p:spPr>
      </p:pic>
      <p:sp>
        <p:nvSpPr>
          <p:cNvPr id="412" name="Google Shape;412;p39"/>
          <p:cNvSpPr txBox="1"/>
          <p:nvPr/>
        </p:nvSpPr>
        <p:spPr>
          <a:xfrm>
            <a:off x="69425" y="2375450"/>
            <a:ext cx="6782700" cy="24450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Modernizing code will play a vital role for the upgrades of experiments and LHC</a:t>
            </a:r>
            <a:endParaRPr sz="16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Increase software performance by adopting modern coding techniques and tools</a:t>
            </a:r>
            <a:endParaRPr sz="16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Fully exploit the features offered by modern HW architectures</a:t>
            </a:r>
            <a:endParaRPr sz="1600">
              <a:solidFill>
                <a:schemeClr val="dk2"/>
              </a:solidFill>
              <a:latin typeface="Proxima Nova"/>
              <a:ea typeface="Proxima Nova"/>
              <a:cs typeface="Proxima Nova"/>
              <a:sym typeface="Proxima Nova"/>
            </a:endParaRPr>
          </a:p>
          <a:p>
            <a:pPr indent="-304800" lvl="1" marL="914400" rtl="0" algn="l">
              <a:lnSpc>
                <a:spcPct val="115000"/>
              </a:lnSpc>
              <a:spcBef>
                <a:spcPts val="0"/>
              </a:spcBef>
              <a:spcAft>
                <a:spcPts val="0"/>
              </a:spcAft>
              <a:buClr>
                <a:schemeClr val="dk2"/>
              </a:buClr>
              <a:buSzPts val="1200"/>
              <a:buFont typeface="Proxima Nova"/>
              <a:buChar char="○"/>
            </a:pPr>
            <a:r>
              <a:rPr lang="en" sz="1200">
                <a:solidFill>
                  <a:schemeClr val="dk2"/>
                </a:solidFill>
                <a:latin typeface="Proxima Nova"/>
                <a:ea typeface="Proxima Nova"/>
                <a:cs typeface="Proxima Nova"/>
                <a:sym typeface="Proxima Nova"/>
              </a:rPr>
              <a:t>Many-cores GPU platforms, acceleration co-processors and innovative hybrid combinations of CPUs and FPGAs</a:t>
            </a:r>
            <a:endParaRPr sz="12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b="1" lang="en" sz="1600" u="sng">
                <a:solidFill>
                  <a:schemeClr val="dk2"/>
                </a:solidFill>
                <a:latin typeface="Proxima Nova"/>
                <a:ea typeface="Proxima Nova"/>
                <a:cs typeface="Proxima Nova"/>
                <a:sym typeface="Proxima Nova"/>
              </a:rPr>
              <a:t>Getting performant software requires significant investment in programming skills</a:t>
            </a:r>
            <a:endParaRPr b="1" sz="1600" u="sng">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Also, it does not happen overnight...</a:t>
            </a:r>
            <a:endParaRPr>
              <a:solidFill>
                <a:schemeClr val="dk2"/>
              </a:solidFill>
              <a:latin typeface="Proxima Nova"/>
              <a:ea typeface="Proxima Nova"/>
              <a:cs typeface="Proxima Nova"/>
              <a:sym typeface="Proxima Nova"/>
            </a:endParaRPr>
          </a:p>
        </p:txBody>
      </p:sp>
      <p:sp>
        <p:nvSpPr>
          <p:cNvPr id="413" name="Google Shape;413;p3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Hardware evolution</a:t>
            </a:r>
            <a:endParaRPr/>
          </a:p>
        </p:txBody>
      </p:sp>
      <p:pic>
        <p:nvPicPr>
          <p:cNvPr id="414" name="Google Shape;414;p39">
            <a:hlinkClick r:id="rId4"/>
          </p:cNvPr>
          <p:cNvPicPr preferRelativeResize="0"/>
          <p:nvPr/>
        </p:nvPicPr>
        <p:blipFill>
          <a:blip r:embed="rId5">
            <a:alphaModFix/>
          </a:blip>
          <a:stretch>
            <a:fillRect/>
          </a:stretch>
        </p:blipFill>
        <p:spPr>
          <a:xfrm>
            <a:off x="5602942" y="64025"/>
            <a:ext cx="3502232" cy="2445001"/>
          </a:xfrm>
          <a:prstGeom prst="rect">
            <a:avLst/>
          </a:prstGeom>
          <a:noFill/>
          <a:ln>
            <a:noFill/>
          </a:ln>
          <a:effectLst>
            <a:outerShdw blurRad="57150" rotWithShape="0" algn="bl" dir="2820000" dist="57150">
              <a:srgbClr val="000000">
                <a:alpha val="50000"/>
              </a:srgbClr>
            </a:outerShdw>
          </a:effectLst>
        </p:spPr>
      </p:pic>
      <p:sp>
        <p:nvSpPr>
          <p:cNvPr id="415" name="Google Shape;415;p3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4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Hardware cost evolution</a:t>
            </a:r>
            <a:endParaRPr/>
          </a:p>
        </p:txBody>
      </p:sp>
      <p:sp>
        <p:nvSpPr>
          <p:cNvPr id="421" name="Google Shape;421;p40"/>
          <p:cNvSpPr txBox="1"/>
          <p:nvPr>
            <p:ph idx="1" type="body"/>
          </p:nvPr>
        </p:nvSpPr>
        <p:spPr>
          <a:xfrm>
            <a:off x="311700" y="771475"/>
            <a:ext cx="87111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Hardware cost is more and more dominated by market trends rather than technology </a:t>
            </a:r>
            <a:endParaRPr/>
          </a:p>
          <a:p>
            <a:pPr indent="-317500" lvl="1" marL="914400" rtl="0" algn="l">
              <a:spcBef>
                <a:spcPts val="0"/>
              </a:spcBef>
              <a:spcAft>
                <a:spcPts val="0"/>
              </a:spcAft>
              <a:buSzPts val="1400"/>
              <a:buChar char="○"/>
            </a:pPr>
            <a:r>
              <a:rPr lang="en"/>
              <a:t>science has no influence on these markets!</a:t>
            </a:r>
            <a:endParaRPr/>
          </a:p>
          <a:p>
            <a:pPr indent="-342900" lvl="0" marL="457200" rtl="0" algn="l">
              <a:spcBef>
                <a:spcPts val="0"/>
              </a:spcBef>
              <a:spcAft>
                <a:spcPts val="0"/>
              </a:spcAft>
              <a:buSzPts val="1800"/>
              <a:buChar char="●"/>
            </a:pPr>
            <a:r>
              <a:rPr lang="en"/>
              <a:t>For the budget we have been assuming +20%/year in storage and CPU capacity, but we have to deal with large fluctuations and a “flat” budget constraint</a:t>
            </a:r>
            <a:endParaRPr/>
          </a:p>
        </p:txBody>
      </p:sp>
      <p:sp>
        <p:nvSpPr>
          <p:cNvPr id="422" name="Google Shape;422;p4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23" name="Google Shape;423;p40"/>
          <p:cNvPicPr preferRelativeResize="0"/>
          <p:nvPr/>
        </p:nvPicPr>
        <p:blipFill>
          <a:blip r:embed="rId3">
            <a:alphaModFix/>
          </a:blip>
          <a:stretch>
            <a:fillRect/>
          </a:stretch>
        </p:blipFill>
        <p:spPr>
          <a:xfrm>
            <a:off x="4574375" y="2525688"/>
            <a:ext cx="4517950" cy="2355986"/>
          </a:xfrm>
          <a:prstGeom prst="rect">
            <a:avLst/>
          </a:prstGeom>
          <a:noFill/>
          <a:ln>
            <a:noFill/>
          </a:ln>
        </p:spPr>
      </p:pic>
      <p:pic>
        <p:nvPicPr>
          <p:cNvPr id="424" name="Google Shape;424;p40"/>
          <p:cNvPicPr preferRelativeResize="0"/>
          <p:nvPr/>
        </p:nvPicPr>
        <p:blipFill>
          <a:blip r:embed="rId4">
            <a:alphaModFix/>
          </a:blip>
          <a:stretch>
            <a:fillRect/>
          </a:stretch>
        </p:blipFill>
        <p:spPr>
          <a:xfrm>
            <a:off x="16153" y="2525688"/>
            <a:ext cx="4554275" cy="236355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41"/>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HL-LHC plans</a:t>
            </a:r>
            <a:endParaRPr/>
          </a:p>
        </p:txBody>
      </p:sp>
      <p:sp>
        <p:nvSpPr>
          <p:cNvPr id="430" name="Google Shape;430;p41"/>
          <p:cNvSpPr txBox="1"/>
          <p:nvPr>
            <p:ph idx="1" type="body"/>
          </p:nvPr>
        </p:nvSpPr>
        <p:spPr>
          <a:xfrm>
            <a:off x="311700" y="6743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Expected to be operational from 2029</a:t>
            </a:r>
            <a:endParaRPr/>
          </a:p>
          <a:p>
            <a:pPr indent="-317500" lvl="1" marL="914400" rtl="0" algn="l">
              <a:spcBef>
                <a:spcPts val="0"/>
              </a:spcBef>
              <a:spcAft>
                <a:spcPts val="0"/>
              </a:spcAft>
              <a:buSzPts val="1400"/>
              <a:buChar char="○"/>
            </a:pPr>
            <a:r>
              <a:rPr lang="en"/>
              <a:t>Objective is to increase the integrated luminosity by a factor of 10</a:t>
            </a:r>
            <a:endParaRPr/>
          </a:p>
          <a:p>
            <a:pPr indent="-342900" lvl="0" marL="457200" rtl="0" algn="l">
              <a:spcBef>
                <a:spcPts val="0"/>
              </a:spcBef>
              <a:spcAft>
                <a:spcPts val="0"/>
              </a:spcAft>
              <a:buSzPts val="1800"/>
              <a:buChar char="●"/>
            </a:pPr>
            <a:r>
              <a:rPr lang="en"/>
              <a:t>ATLAS and CMS will face several challenges wrt Run3 (now): ~3x instantaneous luminosity, 3-4x pileup (mu ~60 -&gt; 200) </a:t>
            </a:r>
            <a:endParaRPr/>
          </a:p>
          <a:p>
            <a:pPr indent="0" lvl="0" marL="0" rtl="0" algn="l">
              <a:spcBef>
                <a:spcPts val="1600"/>
              </a:spcBef>
              <a:spcAft>
                <a:spcPts val="1600"/>
              </a:spcAft>
              <a:buNone/>
            </a:pPr>
            <a:r>
              <a:t/>
            </a:r>
            <a:endParaRPr/>
          </a:p>
        </p:txBody>
      </p:sp>
      <p:sp>
        <p:nvSpPr>
          <p:cNvPr id="431" name="Google Shape;431;p4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32" name="Google Shape;432;p41"/>
          <p:cNvPicPr preferRelativeResize="0"/>
          <p:nvPr/>
        </p:nvPicPr>
        <p:blipFill>
          <a:blip r:embed="rId3">
            <a:alphaModFix/>
          </a:blip>
          <a:stretch>
            <a:fillRect/>
          </a:stretch>
        </p:blipFill>
        <p:spPr>
          <a:xfrm>
            <a:off x="7517000" y="944925"/>
            <a:ext cx="1473449" cy="811126"/>
          </a:xfrm>
          <a:prstGeom prst="rect">
            <a:avLst/>
          </a:prstGeom>
          <a:noFill/>
          <a:ln cap="flat" cmpd="sng" w="9525">
            <a:solidFill>
              <a:srgbClr val="1155CC"/>
            </a:solidFill>
            <a:prstDash val="solid"/>
            <a:round/>
            <a:headEnd len="sm" w="sm" type="none"/>
            <a:tailEnd len="sm" w="sm" type="none"/>
          </a:ln>
          <a:effectLst>
            <a:outerShdw blurRad="57150" rotWithShape="0" algn="bl" dir="5400000" dist="19050">
              <a:srgbClr val="000000">
                <a:alpha val="50000"/>
              </a:srgbClr>
            </a:outerShdw>
          </a:effectLst>
        </p:spPr>
      </p:pic>
      <p:pic>
        <p:nvPicPr>
          <p:cNvPr id="433" name="Google Shape;433;p41"/>
          <p:cNvPicPr preferRelativeResize="0"/>
          <p:nvPr/>
        </p:nvPicPr>
        <p:blipFill>
          <a:blip r:embed="rId4">
            <a:alphaModFix/>
          </a:blip>
          <a:stretch>
            <a:fillRect/>
          </a:stretch>
        </p:blipFill>
        <p:spPr>
          <a:xfrm>
            <a:off x="509675" y="1929839"/>
            <a:ext cx="8013700" cy="28418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pic>
        <p:nvPicPr>
          <p:cNvPr id="438" name="Google Shape;438;p42"/>
          <p:cNvPicPr preferRelativeResize="0"/>
          <p:nvPr/>
        </p:nvPicPr>
        <p:blipFill>
          <a:blip r:embed="rId3">
            <a:alphaModFix/>
          </a:blip>
          <a:stretch>
            <a:fillRect/>
          </a:stretch>
        </p:blipFill>
        <p:spPr>
          <a:xfrm>
            <a:off x="6084000" y="2619609"/>
            <a:ext cx="3060000" cy="2191725"/>
          </a:xfrm>
          <a:prstGeom prst="rect">
            <a:avLst/>
          </a:prstGeom>
          <a:noFill/>
          <a:ln>
            <a:noFill/>
          </a:ln>
          <a:effectLst>
            <a:outerShdw blurRad="57150" rotWithShape="0" algn="bl" dir="18660000" dist="57150">
              <a:srgbClr val="000000">
                <a:alpha val="50000"/>
              </a:srgbClr>
            </a:outerShdw>
          </a:effectLst>
        </p:spPr>
      </p:pic>
      <p:sp>
        <p:nvSpPr>
          <p:cNvPr id="439" name="Google Shape;439;p4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40" name="Google Shape;440;p42"/>
          <p:cNvSpPr txBox="1"/>
          <p:nvPr>
            <p:ph type="title"/>
          </p:nvPr>
        </p:nvSpPr>
        <p:spPr>
          <a:xfrm>
            <a:off x="159300" y="64025"/>
            <a:ext cx="891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HL-LHC Software and Computing Challenges</a:t>
            </a:r>
            <a:endParaRPr/>
          </a:p>
        </p:txBody>
      </p:sp>
      <p:pic>
        <p:nvPicPr>
          <p:cNvPr id="441" name="Google Shape;441;p42"/>
          <p:cNvPicPr preferRelativeResize="0"/>
          <p:nvPr/>
        </p:nvPicPr>
        <p:blipFill>
          <a:blip r:embed="rId4">
            <a:alphaModFix/>
          </a:blip>
          <a:stretch>
            <a:fillRect/>
          </a:stretch>
        </p:blipFill>
        <p:spPr>
          <a:xfrm>
            <a:off x="3065931" y="2616546"/>
            <a:ext cx="3060000" cy="2164950"/>
          </a:xfrm>
          <a:prstGeom prst="rect">
            <a:avLst/>
          </a:prstGeom>
          <a:noFill/>
          <a:ln>
            <a:noFill/>
          </a:ln>
          <a:effectLst>
            <a:outerShdw blurRad="57150" rotWithShape="0" algn="bl" dir="18660000" dist="57150">
              <a:srgbClr val="000000">
                <a:alpha val="50000"/>
              </a:srgbClr>
            </a:outerShdw>
          </a:effectLst>
        </p:spPr>
      </p:pic>
      <p:pic>
        <p:nvPicPr>
          <p:cNvPr id="442" name="Google Shape;442;p42"/>
          <p:cNvPicPr preferRelativeResize="0"/>
          <p:nvPr/>
        </p:nvPicPr>
        <p:blipFill>
          <a:blip r:embed="rId5">
            <a:alphaModFix/>
          </a:blip>
          <a:stretch>
            <a:fillRect/>
          </a:stretch>
        </p:blipFill>
        <p:spPr>
          <a:xfrm>
            <a:off x="1" y="2624893"/>
            <a:ext cx="3060000" cy="2187900"/>
          </a:xfrm>
          <a:prstGeom prst="rect">
            <a:avLst/>
          </a:prstGeom>
          <a:noFill/>
          <a:ln>
            <a:noFill/>
          </a:ln>
          <a:effectLst>
            <a:outerShdw blurRad="57150" rotWithShape="0" algn="bl" dir="18660000" dist="57150">
              <a:srgbClr val="000000">
                <a:alpha val="50000"/>
              </a:srgbClr>
            </a:outerShdw>
          </a:effectLst>
        </p:spPr>
      </p:pic>
      <p:sp>
        <p:nvSpPr>
          <p:cNvPr id="443" name="Google Shape;443;p42"/>
          <p:cNvSpPr txBox="1"/>
          <p:nvPr/>
        </p:nvSpPr>
        <p:spPr>
          <a:xfrm>
            <a:off x="1687500" y="4692225"/>
            <a:ext cx="5464200" cy="4617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1600"/>
              </a:spcAft>
              <a:buNone/>
            </a:pPr>
            <a:r>
              <a:rPr lang="en" sz="1800">
                <a:solidFill>
                  <a:srgbClr val="9900FF"/>
                </a:solidFill>
                <a:latin typeface="Alfa Slab One"/>
                <a:ea typeface="Alfa Slab One"/>
                <a:cs typeface="Alfa Slab One"/>
                <a:sym typeface="Alfa Slab One"/>
              </a:rPr>
              <a:t>Investing in brainpower is paramount!</a:t>
            </a:r>
            <a:endParaRPr sz="1800">
              <a:solidFill>
                <a:srgbClr val="9900FF"/>
              </a:solidFill>
              <a:latin typeface="Alfa Slab One"/>
              <a:ea typeface="Alfa Slab One"/>
              <a:cs typeface="Alfa Slab One"/>
              <a:sym typeface="Alfa Slab One"/>
            </a:endParaRPr>
          </a:p>
        </p:txBody>
      </p:sp>
      <p:sp>
        <p:nvSpPr>
          <p:cNvPr id="444" name="Google Shape;444;p42"/>
          <p:cNvSpPr txBox="1"/>
          <p:nvPr>
            <p:ph idx="1" type="body"/>
          </p:nvPr>
        </p:nvSpPr>
        <p:spPr>
          <a:xfrm>
            <a:off x="159300" y="636575"/>
            <a:ext cx="8854500" cy="35514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33A0"/>
              </a:buClr>
              <a:buSzPts val="1800"/>
              <a:buFont typeface="Proxima Nova"/>
              <a:buChar char="●"/>
            </a:pPr>
            <a:r>
              <a:rPr lang="en">
                <a:solidFill>
                  <a:srgbClr val="0033A0"/>
                </a:solidFill>
              </a:rPr>
              <a:t>Computing Resource Estimates show need for major R&amp;D (or budgetary) effort to achieve HL-LHC physics potential.</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We have defined </a:t>
            </a:r>
            <a:r>
              <a:rPr i="1" lang="en" sz="1600">
                <a:solidFill>
                  <a:srgbClr val="0000FF"/>
                </a:solidFill>
              </a:rPr>
              <a:t>Conservative R&amp;D</a:t>
            </a:r>
            <a:r>
              <a:rPr lang="en" sz="1600"/>
              <a:t> and </a:t>
            </a:r>
            <a:r>
              <a:rPr i="1" lang="en" sz="1600">
                <a:solidFill>
                  <a:srgbClr val="FF0000"/>
                </a:solidFill>
              </a:rPr>
              <a:t>Aggressive R&amp;D</a:t>
            </a:r>
            <a:r>
              <a:rPr lang="en" sz="1600"/>
              <a:t> scenarios</a:t>
            </a:r>
            <a:endParaRPr sz="1600"/>
          </a:p>
          <a:p>
            <a:pPr indent="-317500" lvl="2" marL="1371600" rtl="0" algn="l">
              <a:lnSpc>
                <a:spcPct val="100000"/>
              </a:lnSpc>
              <a:spcBef>
                <a:spcPts val="0"/>
              </a:spcBef>
              <a:spcAft>
                <a:spcPts val="0"/>
              </a:spcAft>
              <a:buSzPts val="1400"/>
              <a:buFont typeface="Proxima Nova"/>
              <a:buChar char="■"/>
            </a:pPr>
            <a:r>
              <a:rPr lang="en"/>
              <a:t>Conservative should be achieved with today’s effort and people</a:t>
            </a:r>
            <a:endParaRPr/>
          </a:p>
          <a:p>
            <a:pPr indent="-317500" lvl="2" marL="1371600" rtl="0" algn="l">
              <a:lnSpc>
                <a:spcPct val="100000"/>
              </a:lnSpc>
              <a:spcBef>
                <a:spcPts val="0"/>
              </a:spcBef>
              <a:spcAft>
                <a:spcPts val="0"/>
              </a:spcAft>
              <a:buSzPts val="1400"/>
              <a:buFont typeface="Proxima Nova"/>
              <a:buChar char="■"/>
            </a:pPr>
            <a:r>
              <a:rPr lang="en"/>
              <a:t>Aggressive requires more people, more R&amp;D projects bringing resource savings  </a:t>
            </a:r>
            <a:endParaRPr/>
          </a:p>
          <a:p>
            <a:pPr indent="-330200" lvl="1" marL="914400" rtl="0" algn="l">
              <a:lnSpc>
                <a:spcPct val="100000"/>
              </a:lnSpc>
              <a:spcBef>
                <a:spcPts val="0"/>
              </a:spcBef>
              <a:spcAft>
                <a:spcPts val="0"/>
              </a:spcAft>
              <a:buSzPts val="1600"/>
              <a:buFont typeface="Proxima Nova"/>
              <a:buChar char="○"/>
            </a:pPr>
            <a:r>
              <a:rPr lang="en" sz="1600"/>
              <a:t>The black lines indicate the “flat budget” of 10% (lower line) and 20% (upper line).</a:t>
            </a:r>
            <a:endParaRPr sz="1600"/>
          </a:p>
          <a:p>
            <a:pPr indent="0" lvl="0" marL="0" rtl="0" algn="l">
              <a:spcBef>
                <a:spcPts val="0"/>
              </a:spcBef>
              <a:spcAft>
                <a:spcPts val="16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43"/>
          <p:cNvSpPr txBox="1"/>
          <p:nvPr>
            <p:ph idx="1" type="body"/>
          </p:nvPr>
        </p:nvSpPr>
        <p:spPr>
          <a:xfrm>
            <a:off x="311700" y="771475"/>
            <a:ext cx="8561700" cy="41556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Compute</a:t>
            </a:r>
            <a:r>
              <a:rPr lang="en" sz="2000">
                <a:solidFill>
                  <a:srgbClr val="0033A0"/>
                </a:solidFill>
                <a:latin typeface="Helvetica Neue Light"/>
                <a:ea typeface="Helvetica Neue Light"/>
                <a:cs typeface="Helvetica Neue Light"/>
                <a:sym typeface="Helvetica Neue Light"/>
              </a:rPr>
              <a:t>..</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Optimize the usage of al the available resources, including new HW technologies and facilities</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Make physics choices that save computation without sacrificing the physics reach </a:t>
            </a:r>
            <a:endParaRPr sz="1600">
              <a:latin typeface="Helvetica Neue Light"/>
              <a:ea typeface="Helvetica Neue Light"/>
              <a:cs typeface="Helvetica Neue Light"/>
              <a:sym typeface="Helvetica Neue Light"/>
            </a:endParaRPr>
          </a:p>
          <a:p>
            <a:pPr indent="0" lvl="0" marL="91440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Storage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Optimize data format</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Evolve the computing models to make use of different (cheaper) storage technologies</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Sustainability</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Environmental sustainability (Use - not waste!)</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New technologies!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Boomers, GenX/Y/Z</a:t>
            </a:r>
            <a:r>
              <a:rPr lang="en" sz="1600">
                <a:latin typeface="Helvetica Neue Light"/>
                <a:ea typeface="Helvetica Neue Light"/>
                <a:cs typeface="Helvetica Neue Light"/>
                <a:sym typeface="Helvetica Neue Light"/>
              </a:rPr>
              <a:t>: we are all different, </a:t>
            </a:r>
            <a:r>
              <a:rPr lang="en" sz="1600"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different times different challenges</a:t>
            </a:r>
            <a:r>
              <a:rPr lang="en" sz="1600">
                <a:latin typeface="Helvetica Neue Light"/>
                <a:ea typeface="Helvetica Neue Light"/>
                <a:cs typeface="Helvetica Neue Light"/>
                <a:sym typeface="Helvetica Neue Light"/>
              </a:rPr>
              <a:t>!</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450" name="Google Shape;450;p4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3A0"/>
                </a:solidFill>
              </a:rPr>
              <a:t>Tackling the HL-LHC Computing Challenges</a:t>
            </a:r>
            <a:endParaRPr>
              <a:solidFill>
                <a:srgbClr val="0033A0"/>
              </a:solidFill>
            </a:endParaRPr>
          </a:p>
        </p:txBody>
      </p:sp>
      <p:sp>
        <p:nvSpPr>
          <p:cNvPr id="451" name="Google Shape;451;p4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52" name="Google Shape;452;p43"/>
          <p:cNvPicPr preferRelativeResize="0"/>
          <p:nvPr/>
        </p:nvPicPr>
        <p:blipFill>
          <a:blip r:embed="rId5">
            <a:alphaModFix/>
          </a:blip>
          <a:stretch>
            <a:fillRect/>
          </a:stretch>
        </p:blipFill>
        <p:spPr>
          <a:xfrm>
            <a:off x="7961100" y="3264450"/>
            <a:ext cx="1084700" cy="13293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4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 to act: NOW</a:t>
            </a:r>
            <a:endParaRPr/>
          </a:p>
        </p:txBody>
      </p:sp>
      <p:sp>
        <p:nvSpPr>
          <p:cNvPr id="458" name="Google Shape;458;p4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59" name="Google Shape;459;p44"/>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000">
                <a:solidFill>
                  <a:srgbClr val="0033A0"/>
                </a:solidFill>
                <a:latin typeface="Helvetica Neue Light"/>
                <a:ea typeface="Helvetica Neue Light"/>
                <a:cs typeface="Helvetica Neue Light"/>
                <a:sym typeface="Helvetica Neue Light"/>
              </a:rPr>
              <a:t>Experiments defined their roadmaps toward HL-LHC:</a:t>
            </a:r>
            <a:endParaRPr sz="2000">
              <a:solidFill>
                <a:srgbClr val="0033A0"/>
              </a:solidFill>
              <a:latin typeface="Helvetica Neue Light"/>
              <a:ea typeface="Helvetica Neue Light"/>
              <a:cs typeface="Helvetica Neue Light"/>
              <a:sym typeface="Helvetica Neue Light"/>
            </a:endParaRPr>
          </a:p>
          <a:p>
            <a:pPr indent="457200" lvl="0" marL="0" rtl="0" algn="l">
              <a:lnSpc>
                <a:spcPct val="100000"/>
              </a:lnSpc>
              <a:spcBef>
                <a:spcPts val="0"/>
              </a:spcBef>
              <a:spcAft>
                <a:spcPts val="0"/>
              </a:spcAft>
              <a:buClr>
                <a:schemeClr val="dk1"/>
              </a:buClr>
              <a:buSzPts val="1100"/>
              <a:buFont typeface="Arial"/>
              <a:buNone/>
            </a:pPr>
            <a:r>
              <a:rPr lang="en" sz="2000" u="sng">
                <a:solidFill>
                  <a:schemeClr val="hlink"/>
                </a:solidFill>
                <a:latin typeface="Helvetica Neue Light"/>
                <a:ea typeface="Helvetica Neue Light"/>
                <a:cs typeface="Helvetica Neue Light"/>
                <a:sym typeface="Helvetica Neue Light"/>
                <a:hlinkClick r:id="rId3"/>
              </a:rPr>
              <a:t>ATLAS S&amp;C HL-LHC Roadmap</a:t>
            </a:r>
            <a:r>
              <a:rPr lang="en" sz="2000">
                <a:solidFill>
                  <a:srgbClr val="007DC3"/>
                </a:solidFill>
                <a:latin typeface="Helvetica Neue Light"/>
                <a:ea typeface="Helvetica Neue Light"/>
                <a:cs typeface="Helvetica Neue Light"/>
                <a:sym typeface="Helvetica Neue Light"/>
              </a:rPr>
              <a:t> ; </a:t>
            </a:r>
            <a:r>
              <a:rPr lang="en" sz="2000" u="sng">
                <a:solidFill>
                  <a:schemeClr val="hlink"/>
                </a:solidFill>
                <a:latin typeface="Helvetica Neue Light"/>
                <a:ea typeface="Helvetica Neue Light"/>
                <a:cs typeface="Helvetica Neue Light"/>
                <a:sym typeface="Helvetica Neue Light"/>
                <a:hlinkClick r:id="rId4"/>
              </a:rPr>
              <a:t>CMS Phase 2 Computing Model</a:t>
            </a:r>
            <a:endParaRPr sz="2000">
              <a:solidFill>
                <a:srgbClr val="007DC3"/>
              </a:solidFill>
              <a:latin typeface="Helvetica Neue Light"/>
              <a:ea typeface="Helvetica Neue Light"/>
              <a:cs typeface="Helvetica Neue Light"/>
              <a:sym typeface="Helvetica Neue Light"/>
            </a:endParaRPr>
          </a:p>
          <a:p>
            <a:pPr indent="0" lvl="0" marL="457200" rtl="0" algn="l">
              <a:lnSpc>
                <a:spcPct val="100000"/>
              </a:lnSpc>
              <a:spcBef>
                <a:spcPts val="0"/>
              </a:spcBef>
              <a:spcAft>
                <a:spcPts val="0"/>
              </a:spcAft>
              <a:buNone/>
            </a:pPr>
            <a:r>
              <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Based on the HL-LHC schedule, </a:t>
            </a:r>
            <a:r>
              <a:rPr lang="en" sz="2000">
                <a:solidFill>
                  <a:srgbClr val="0033A0"/>
                </a:solidFill>
                <a:latin typeface="Helvetica Neue Light"/>
                <a:ea typeface="Helvetica Neue Light"/>
                <a:cs typeface="Helvetica Neue Light"/>
                <a:sym typeface="Helvetica Neue Light"/>
              </a:rPr>
              <a:t>it is clear that R&amp;D projects need to start now</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from R&amp;D to demonstrators, with measurable impact</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We see already lot of engagement!</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Integration and validation will require lot of time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Late arriving R&amp;D is risky</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460" name="Google Shape;460;p44"/>
          <p:cNvPicPr preferRelativeResize="0"/>
          <p:nvPr/>
        </p:nvPicPr>
        <p:blipFill>
          <a:blip r:embed="rId5">
            <a:alphaModFix/>
          </a:blip>
          <a:stretch>
            <a:fillRect/>
          </a:stretch>
        </p:blipFill>
        <p:spPr>
          <a:xfrm>
            <a:off x="6062825" y="2507247"/>
            <a:ext cx="3042351" cy="2026652"/>
          </a:xfrm>
          <a:prstGeom prst="rect">
            <a:avLst/>
          </a:prstGeom>
          <a:noFill/>
          <a:ln>
            <a:noFill/>
          </a:ln>
          <a:effectLst>
            <a:outerShdw blurRad="57150" rotWithShape="0" algn="bl" dir="18900000" dist="47625">
              <a:srgbClr val="000000">
                <a:alpha val="50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45"/>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caveats: lots of “business as usual”</a:t>
            </a:r>
            <a:endParaRPr/>
          </a:p>
        </p:txBody>
      </p:sp>
      <p:sp>
        <p:nvSpPr>
          <p:cNvPr id="466" name="Google Shape;466;p45"/>
          <p:cNvSpPr txBox="1"/>
          <p:nvPr>
            <p:ph idx="1" type="body"/>
          </p:nvPr>
        </p:nvSpPr>
        <p:spPr>
          <a:xfrm>
            <a:off x="-400300" y="619075"/>
            <a:ext cx="9433800" cy="27396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Proxima Nova"/>
              <a:buChar char="●"/>
            </a:pPr>
            <a:r>
              <a:rPr lang="en" sz="2000">
                <a:solidFill>
                  <a:srgbClr val="0033A0"/>
                </a:solidFill>
              </a:rPr>
              <a:t>We have to keep on running the experiments while we are planning for major upgrades</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“we are building a new ATLAS while we are running ATLAS” </a:t>
            </a:r>
            <a:r>
              <a:rPr lang="en" sz="1000"/>
              <a:t>(Karl Jakobs, ex ATLAS spokesperson)</a:t>
            </a:r>
            <a:endParaRPr sz="1000"/>
          </a:p>
          <a:p>
            <a:pPr indent="-330200" lvl="1" marL="914400" rtl="0" algn="l">
              <a:lnSpc>
                <a:spcPct val="100000"/>
              </a:lnSpc>
              <a:spcBef>
                <a:spcPts val="0"/>
              </a:spcBef>
              <a:spcAft>
                <a:spcPts val="0"/>
              </a:spcAft>
              <a:buSzPts val="1600"/>
              <a:buFont typeface="Proxima Nova"/>
              <a:buChar char="○"/>
            </a:pPr>
            <a:r>
              <a:rPr lang="en" sz="1600"/>
              <a:t>Failing is not an option</a:t>
            </a:r>
            <a:endParaRPr sz="1600"/>
          </a:p>
          <a:p>
            <a:pPr indent="-355600" lvl="0" marL="457200" rtl="0" algn="l">
              <a:lnSpc>
                <a:spcPct val="100000"/>
              </a:lnSpc>
              <a:spcBef>
                <a:spcPts val="0"/>
              </a:spcBef>
              <a:spcAft>
                <a:spcPts val="0"/>
              </a:spcAft>
              <a:buClr>
                <a:srgbClr val="0033A0"/>
              </a:buClr>
              <a:buSzPts val="2000"/>
              <a:buFont typeface="Proxima Nova"/>
              <a:buChar char="●"/>
            </a:pPr>
            <a:r>
              <a:rPr lang="en" sz="2000">
                <a:solidFill>
                  <a:srgbClr val="0033A0"/>
                </a:solidFill>
              </a:rPr>
              <a:t>Lot of efforts that need to go into non-R&amp;D work (or at the boundaries)</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Maintaining our current software</a:t>
            </a:r>
            <a:endParaRPr sz="1600"/>
          </a:p>
          <a:p>
            <a:pPr indent="-330200" lvl="1" marL="914400" rtl="0" algn="l">
              <a:lnSpc>
                <a:spcPct val="100000"/>
              </a:lnSpc>
              <a:spcBef>
                <a:spcPts val="0"/>
              </a:spcBef>
              <a:spcAft>
                <a:spcPts val="0"/>
              </a:spcAft>
              <a:buSzPts val="1600"/>
              <a:buFont typeface="Proxima Nova"/>
              <a:buChar char="○"/>
            </a:pPr>
            <a:r>
              <a:rPr lang="en" sz="1600"/>
              <a:t>Updates to the distributed computing infrastructure </a:t>
            </a:r>
            <a:endParaRPr sz="1600"/>
          </a:p>
          <a:p>
            <a:pPr indent="-330200" lvl="1" marL="914400" rtl="0" algn="l">
              <a:lnSpc>
                <a:spcPct val="100000"/>
              </a:lnSpc>
              <a:spcBef>
                <a:spcPts val="0"/>
              </a:spcBef>
              <a:spcAft>
                <a:spcPts val="0"/>
              </a:spcAft>
              <a:buSzPts val="1600"/>
              <a:buFont typeface="Proxima Nova"/>
              <a:buChar char="○"/>
            </a:pPr>
            <a:r>
              <a:rPr lang="en" sz="1600"/>
              <a:t>Upgrade geometry, digitization, re-tuning simulation…</a:t>
            </a:r>
            <a:endParaRPr sz="1600"/>
          </a:p>
          <a:p>
            <a:pPr indent="-330200" lvl="1" marL="914400" rtl="0" algn="l">
              <a:lnSpc>
                <a:spcPct val="100000"/>
              </a:lnSpc>
              <a:spcBef>
                <a:spcPts val="0"/>
              </a:spcBef>
              <a:spcAft>
                <a:spcPts val="0"/>
              </a:spcAft>
              <a:buSzPts val="1600"/>
              <a:buFont typeface="Proxima Nova"/>
              <a:buChar char="○"/>
            </a:pPr>
            <a:r>
              <a:rPr lang="en" sz="1600"/>
              <a:t>SW performance improvements</a:t>
            </a:r>
            <a:endParaRPr sz="1600"/>
          </a:p>
          <a:p>
            <a:pPr indent="0" lvl="0" marL="914400" rtl="0" algn="l">
              <a:lnSpc>
                <a:spcPct val="100000"/>
              </a:lnSpc>
              <a:spcBef>
                <a:spcPts val="0"/>
              </a:spcBef>
              <a:spcAft>
                <a:spcPts val="0"/>
              </a:spcAft>
              <a:buNone/>
            </a:pPr>
            <a:r>
              <a:t/>
            </a:r>
            <a:endParaRPr sz="1600"/>
          </a:p>
          <a:p>
            <a:pPr indent="0" lvl="0" marL="0" rtl="0" algn="l">
              <a:spcBef>
                <a:spcPts val="0"/>
              </a:spcBef>
              <a:spcAft>
                <a:spcPts val="1600"/>
              </a:spcAft>
              <a:buNone/>
            </a:pPr>
            <a:r>
              <a:t/>
            </a:r>
            <a:endParaRPr/>
          </a:p>
        </p:txBody>
      </p:sp>
      <p:sp>
        <p:nvSpPr>
          <p:cNvPr id="467" name="Google Shape;467;p4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68" name="Google Shape;468;p45"/>
          <p:cNvPicPr preferRelativeResize="0"/>
          <p:nvPr/>
        </p:nvPicPr>
        <p:blipFill>
          <a:blip r:embed="rId3">
            <a:alphaModFix/>
          </a:blip>
          <a:stretch>
            <a:fillRect/>
          </a:stretch>
        </p:blipFill>
        <p:spPr>
          <a:xfrm>
            <a:off x="3660726" y="3364675"/>
            <a:ext cx="2275074" cy="1723024"/>
          </a:xfrm>
          <a:prstGeom prst="rect">
            <a:avLst/>
          </a:prstGeom>
          <a:noFill/>
          <a:ln>
            <a:noFill/>
          </a:ln>
          <a:effectLst>
            <a:outerShdw blurRad="57150" rotWithShape="0" algn="bl" dir="5400000" dist="66675">
              <a:srgbClr val="000000">
                <a:alpha val="50000"/>
              </a:srgbClr>
            </a:outerShdw>
          </a:effectLst>
        </p:spPr>
      </p:pic>
      <p:pic>
        <p:nvPicPr>
          <p:cNvPr id="469" name="Google Shape;469;p45"/>
          <p:cNvPicPr preferRelativeResize="0"/>
          <p:nvPr/>
        </p:nvPicPr>
        <p:blipFill>
          <a:blip r:embed="rId4">
            <a:alphaModFix/>
          </a:blip>
          <a:stretch>
            <a:fillRect/>
          </a:stretch>
        </p:blipFill>
        <p:spPr>
          <a:xfrm>
            <a:off x="6024319" y="2308475"/>
            <a:ext cx="2880000" cy="2012401"/>
          </a:xfrm>
          <a:prstGeom prst="rect">
            <a:avLst/>
          </a:prstGeom>
          <a:noFill/>
          <a:ln>
            <a:noFill/>
          </a:ln>
          <a:effectLst>
            <a:outerShdw blurRad="57150" rotWithShape="0" algn="bl" dir="5400000" dist="66675">
              <a:srgbClr val="000000">
                <a:alpha val="50000"/>
              </a:srgbClr>
            </a:outerShdw>
          </a:effectLst>
        </p:spPr>
      </p:pic>
      <p:sp>
        <p:nvSpPr>
          <p:cNvPr id="470" name="Google Shape;470;p45"/>
          <p:cNvSpPr txBox="1"/>
          <p:nvPr/>
        </p:nvSpPr>
        <p:spPr>
          <a:xfrm>
            <a:off x="-402896" y="3101250"/>
            <a:ext cx="3975000" cy="20625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33A0"/>
              </a:buClr>
              <a:buSzPts val="2000"/>
              <a:buFont typeface="Proxima Nova"/>
              <a:buChar char="●"/>
            </a:pPr>
            <a:r>
              <a:rPr lang="en" sz="2000">
                <a:solidFill>
                  <a:srgbClr val="0033A0"/>
                </a:solidFill>
                <a:latin typeface="Proxima Nova"/>
                <a:ea typeface="Proxima Nova"/>
                <a:cs typeface="Proxima Nova"/>
                <a:sym typeface="Proxima Nova"/>
              </a:rPr>
              <a:t>R&amp;D projects are on top of this: </a:t>
            </a:r>
            <a:endParaRPr sz="2000">
              <a:solidFill>
                <a:srgbClr val="0033A0"/>
              </a:solidFill>
              <a:latin typeface="Proxima Nova"/>
              <a:ea typeface="Proxima Nova"/>
              <a:cs typeface="Proxima Nova"/>
              <a:sym typeface="Proxima Nova"/>
            </a:endParaRPr>
          </a:p>
          <a:p>
            <a:pPr indent="-330200" lvl="1" marL="914400" rtl="0" algn="l">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balance (between R&amp;D and “business as usual”) is key</a:t>
            </a:r>
            <a:endParaRPr sz="1600">
              <a:solidFill>
                <a:schemeClr val="dk2"/>
              </a:solidFill>
              <a:latin typeface="Proxima Nova"/>
              <a:ea typeface="Proxima Nova"/>
              <a:cs typeface="Proxima Nova"/>
              <a:sym typeface="Proxima Nova"/>
            </a:endParaRPr>
          </a:p>
          <a:p>
            <a:pPr indent="-330200" lvl="1" marL="914400" rtl="0" algn="l">
              <a:spcBef>
                <a:spcPts val="0"/>
              </a:spcBef>
              <a:spcAft>
                <a:spcPts val="0"/>
              </a:spcAft>
              <a:buClr>
                <a:schemeClr val="dk2"/>
              </a:buClr>
              <a:buSzPts val="1600"/>
              <a:buFont typeface="Proxima Nova"/>
              <a:buChar char="○"/>
            </a:pPr>
            <a:r>
              <a:rPr b="1" lang="en" sz="1600">
                <a:solidFill>
                  <a:schemeClr val="dk2"/>
                </a:solidFill>
                <a:latin typeface="Proxima Nova"/>
                <a:ea typeface="Proxima Nova"/>
                <a:cs typeface="Proxima Nova"/>
                <a:sym typeface="Proxima Nova"/>
              </a:rPr>
              <a:t>We need a strong focus on “impact”</a:t>
            </a:r>
            <a:endParaRPr b="1" sz="1600">
              <a:solidFill>
                <a:schemeClr val="dk2"/>
              </a:solidFill>
              <a:latin typeface="Proxima Nova"/>
              <a:ea typeface="Proxima Nova"/>
              <a:cs typeface="Proxima Nova"/>
              <a:sym typeface="Proxima Nova"/>
            </a:endParaRPr>
          </a:p>
          <a:p>
            <a:pPr indent="0" lvl="0" marL="0" rtl="0" algn="l">
              <a:lnSpc>
                <a:spcPct val="115000"/>
              </a:lnSpc>
              <a:spcBef>
                <a:spcPts val="0"/>
              </a:spcBef>
              <a:spcAft>
                <a:spcPts val="1600"/>
              </a:spcAft>
              <a:buNone/>
            </a:pPr>
            <a:r>
              <a:t/>
            </a:r>
            <a:endParaRPr sz="1800">
              <a:solidFill>
                <a:schemeClr val="dk2"/>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9"/>
          <p:cNvPicPr preferRelativeResize="0"/>
          <p:nvPr/>
        </p:nvPicPr>
        <p:blipFill>
          <a:blip r:embed="rId3">
            <a:alphaModFix/>
          </a:blip>
          <a:stretch>
            <a:fillRect/>
          </a:stretch>
        </p:blipFill>
        <p:spPr>
          <a:xfrm>
            <a:off x="658410" y="789125"/>
            <a:ext cx="8021490" cy="3899650"/>
          </a:xfrm>
          <a:prstGeom prst="rect">
            <a:avLst/>
          </a:prstGeom>
          <a:noFill/>
          <a:ln>
            <a:noFill/>
          </a:ln>
        </p:spPr>
      </p:pic>
      <p:sp>
        <p:nvSpPr>
          <p:cNvPr id="105" name="Google Shape;105;p1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400"/>
              <a:t>What</a:t>
            </a:r>
            <a:r>
              <a:rPr lang="en" sz="4400"/>
              <a:t> does </a:t>
            </a:r>
            <a:r>
              <a:rPr i="1" lang="en" sz="4400"/>
              <a:t>CERN</a:t>
            </a:r>
            <a:r>
              <a:rPr lang="en" sz="4400"/>
              <a:t> stand for?</a:t>
            </a:r>
            <a:endParaRPr sz="4400"/>
          </a:p>
        </p:txBody>
      </p:sp>
      <p:sp>
        <p:nvSpPr>
          <p:cNvPr id="106" name="Google Shape;106;p1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07" name="Google Shape;107;p19"/>
          <p:cNvSpPr txBox="1"/>
          <p:nvPr>
            <p:ph idx="1" type="body"/>
          </p:nvPr>
        </p:nvSpPr>
        <p:spPr>
          <a:xfrm>
            <a:off x="584575" y="1335875"/>
            <a:ext cx="8520600" cy="25533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n" sz="2600">
                <a:solidFill>
                  <a:srgbClr val="0033A0"/>
                </a:solidFill>
                <a:latin typeface="Alfa Slab One"/>
                <a:ea typeface="Alfa Slab One"/>
                <a:cs typeface="Alfa Slab One"/>
                <a:sym typeface="Alfa Slab One"/>
              </a:rPr>
              <a:t>C</a:t>
            </a:r>
            <a:r>
              <a:rPr b="1" lang="en" sz="2600">
                <a:solidFill>
                  <a:srgbClr val="0033A0"/>
                </a:solidFill>
              </a:rPr>
              <a:t>onseil </a:t>
            </a:r>
            <a:endParaRPr b="1" sz="2600">
              <a:solidFill>
                <a:srgbClr val="0033A0"/>
              </a:solidFill>
            </a:endParaRPr>
          </a:p>
          <a:p>
            <a:pPr indent="0" lvl="0" marL="457200" rtl="0" algn="l">
              <a:spcBef>
                <a:spcPts val="1600"/>
              </a:spcBef>
              <a:spcAft>
                <a:spcPts val="0"/>
              </a:spcAft>
              <a:buNone/>
            </a:pPr>
            <a:r>
              <a:rPr b="1" lang="en" sz="2600">
                <a:solidFill>
                  <a:srgbClr val="0033A0"/>
                </a:solidFill>
                <a:latin typeface="Alfa Slab One"/>
                <a:ea typeface="Alfa Slab One"/>
                <a:cs typeface="Alfa Slab One"/>
                <a:sym typeface="Alfa Slab One"/>
              </a:rPr>
              <a:t>E</a:t>
            </a:r>
            <a:r>
              <a:rPr b="1" lang="en" sz="2600">
                <a:solidFill>
                  <a:srgbClr val="0033A0"/>
                </a:solidFill>
              </a:rPr>
              <a:t>uropéen pour la </a:t>
            </a:r>
            <a:endParaRPr b="1" sz="2600">
              <a:solidFill>
                <a:srgbClr val="0033A0"/>
              </a:solidFill>
            </a:endParaRPr>
          </a:p>
          <a:p>
            <a:pPr indent="0" lvl="0" marL="457200" rtl="0" algn="l">
              <a:spcBef>
                <a:spcPts val="1600"/>
              </a:spcBef>
              <a:spcAft>
                <a:spcPts val="0"/>
              </a:spcAft>
              <a:buNone/>
            </a:pPr>
            <a:r>
              <a:rPr b="1" lang="en" sz="2600">
                <a:solidFill>
                  <a:srgbClr val="0033A0"/>
                </a:solidFill>
                <a:latin typeface="Alfa Slab One"/>
                <a:ea typeface="Alfa Slab One"/>
                <a:cs typeface="Alfa Slab One"/>
                <a:sym typeface="Alfa Slab One"/>
              </a:rPr>
              <a:t>R</a:t>
            </a:r>
            <a:r>
              <a:rPr b="1" lang="en" sz="2600">
                <a:solidFill>
                  <a:srgbClr val="0033A0"/>
                </a:solidFill>
              </a:rPr>
              <a:t>echerche </a:t>
            </a:r>
            <a:endParaRPr b="1" sz="2600">
              <a:solidFill>
                <a:srgbClr val="0033A0"/>
              </a:solidFill>
            </a:endParaRPr>
          </a:p>
          <a:p>
            <a:pPr indent="0" lvl="0" marL="457200" rtl="0" algn="l">
              <a:spcBef>
                <a:spcPts val="1600"/>
              </a:spcBef>
              <a:spcAft>
                <a:spcPts val="1600"/>
              </a:spcAft>
              <a:buNone/>
            </a:pPr>
            <a:r>
              <a:rPr b="1" lang="en" sz="2600">
                <a:solidFill>
                  <a:srgbClr val="0033A0"/>
                </a:solidFill>
                <a:latin typeface="Alfa Slab One"/>
                <a:ea typeface="Alfa Slab One"/>
                <a:cs typeface="Alfa Slab One"/>
                <a:sym typeface="Alfa Slab One"/>
              </a:rPr>
              <a:t>N</a:t>
            </a:r>
            <a:r>
              <a:rPr b="1" lang="en" sz="2600">
                <a:solidFill>
                  <a:srgbClr val="0033A0"/>
                </a:solidFill>
              </a:rPr>
              <a:t>ucléaire</a:t>
            </a:r>
            <a:endParaRPr b="1" sz="2600">
              <a:solidFill>
                <a:srgbClr val="0033A0"/>
              </a:solidFill>
            </a:endParaRPr>
          </a:p>
        </p:txBody>
      </p:sp>
      <p:pic>
        <p:nvPicPr>
          <p:cNvPr id="108" name="Google Shape;108;p19"/>
          <p:cNvPicPr preferRelativeResize="0"/>
          <p:nvPr/>
        </p:nvPicPr>
        <p:blipFill>
          <a:blip r:embed="rId4">
            <a:alphaModFix/>
          </a:blip>
          <a:stretch>
            <a:fillRect/>
          </a:stretch>
        </p:blipFill>
        <p:spPr>
          <a:xfrm>
            <a:off x="4471850" y="2537213"/>
            <a:ext cx="1615848" cy="59531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4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76" name="Google Shape;476;p46"/>
          <p:cNvSpPr txBox="1"/>
          <p:nvPr>
            <p:ph type="title"/>
          </p:nvPr>
        </p:nvSpPr>
        <p:spPr>
          <a:xfrm>
            <a:off x="31625" y="64025"/>
            <a:ext cx="8999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HL-LHC - Resource Estimates for 2031</a:t>
            </a:r>
            <a:endParaRPr/>
          </a:p>
        </p:txBody>
      </p:sp>
      <p:pic>
        <p:nvPicPr>
          <p:cNvPr id="477" name="Google Shape;477;p46"/>
          <p:cNvPicPr preferRelativeResize="0"/>
          <p:nvPr/>
        </p:nvPicPr>
        <p:blipFill>
          <a:blip r:embed="rId3">
            <a:alphaModFix/>
          </a:blip>
          <a:stretch>
            <a:fillRect/>
          </a:stretch>
        </p:blipFill>
        <p:spPr>
          <a:xfrm>
            <a:off x="348000" y="733825"/>
            <a:ext cx="3418350" cy="2483400"/>
          </a:xfrm>
          <a:prstGeom prst="rect">
            <a:avLst/>
          </a:prstGeom>
          <a:noFill/>
          <a:ln cap="flat" cmpd="sng" w="9525">
            <a:solidFill>
              <a:schemeClr val="lt2"/>
            </a:solidFill>
            <a:prstDash val="solid"/>
            <a:round/>
            <a:headEnd len="sm" w="sm" type="none"/>
            <a:tailEnd len="sm" w="sm" type="none"/>
          </a:ln>
          <a:effectLst>
            <a:outerShdw blurRad="57150" rotWithShape="0" algn="bl" dir="18480000" dist="57150">
              <a:srgbClr val="000000">
                <a:alpha val="50000"/>
              </a:srgbClr>
            </a:outerShdw>
          </a:effectLst>
        </p:spPr>
      </p:pic>
      <p:pic>
        <p:nvPicPr>
          <p:cNvPr id="478" name="Google Shape;478;p46"/>
          <p:cNvPicPr preferRelativeResize="0"/>
          <p:nvPr/>
        </p:nvPicPr>
        <p:blipFill>
          <a:blip r:embed="rId4">
            <a:alphaModFix/>
          </a:blip>
          <a:stretch>
            <a:fillRect/>
          </a:stretch>
        </p:blipFill>
        <p:spPr>
          <a:xfrm>
            <a:off x="5065775" y="769250"/>
            <a:ext cx="3369560" cy="2447975"/>
          </a:xfrm>
          <a:prstGeom prst="rect">
            <a:avLst/>
          </a:prstGeom>
          <a:noFill/>
          <a:ln cap="flat" cmpd="sng" w="9525">
            <a:solidFill>
              <a:schemeClr val="lt2"/>
            </a:solidFill>
            <a:prstDash val="solid"/>
            <a:round/>
            <a:headEnd len="sm" w="sm" type="none"/>
            <a:tailEnd len="sm" w="sm" type="none"/>
          </a:ln>
          <a:effectLst>
            <a:outerShdw blurRad="57150" rotWithShape="0" algn="bl" dir="18480000" dist="57150">
              <a:srgbClr val="000000">
                <a:alpha val="50000"/>
              </a:srgbClr>
            </a:outerShdw>
          </a:effectLst>
        </p:spPr>
      </p:pic>
      <p:sp>
        <p:nvSpPr>
          <p:cNvPr id="479" name="Google Shape;479;p46"/>
          <p:cNvSpPr txBox="1"/>
          <p:nvPr/>
        </p:nvSpPr>
        <p:spPr>
          <a:xfrm>
            <a:off x="31625" y="3115350"/>
            <a:ext cx="8838900" cy="1939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There is no “silver bullet”: </a:t>
            </a:r>
            <a:endParaRPr sz="1800">
              <a:solidFill>
                <a:srgbClr val="007DC3"/>
              </a:solidFill>
              <a:latin typeface="Helvetica Neue Light"/>
              <a:ea typeface="Helvetica Neue Light"/>
              <a:cs typeface="Helvetica Neue Light"/>
              <a:sym typeface="Helvetica Neue Light"/>
            </a:endParaRPr>
          </a:p>
          <a:p>
            <a:pPr indent="-317500" lvl="1" marL="914400" rtl="0" algn="l">
              <a:spcBef>
                <a:spcPts val="0"/>
              </a:spcBef>
              <a:spcAft>
                <a:spcPts val="0"/>
              </a:spcAft>
              <a:buClr>
                <a:schemeClr val="dk2"/>
              </a:buClr>
              <a:buSzPts val="1400"/>
              <a:buFont typeface="Helvetica Neue Light"/>
              <a:buChar char="○"/>
            </a:pPr>
            <a:r>
              <a:rPr lang="en">
                <a:solidFill>
                  <a:schemeClr val="dk2"/>
                </a:solidFill>
                <a:latin typeface="Helvetica Neue Light"/>
                <a:ea typeface="Helvetica Neue Light"/>
                <a:cs typeface="Helvetica Neue Light"/>
                <a:sym typeface="Helvetica Neue Light"/>
              </a:rPr>
              <a:t>it’s not that we do have 1 (one) single problem and if we solve that “we are done”. </a:t>
            </a:r>
            <a:endParaRPr>
              <a:solidFill>
                <a:schemeClr val="dk2"/>
              </a:solidFill>
              <a:latin typeface="Helvetica Neue Light"/>
              <a:ea typeface="Helvetica Neue Light"/>
              <a:cs typeface="Helvetica Neue Light"/>
              <a:sym typeface="Helvetica Neue Light"/>
            </a:endParaRPr>
          </a:p>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we need to work on each and every part of our system</a:t>
            </a:r>
            <a:endParaRPr sz="1800">
              <a:solidFill>
                <a:srgbClr val="007DC3"/>
              </a:solidFill>
              <a:latin typeface="Helvetica Neue Light"/>
              <a:ea typeface="Helvetica Neue Light"/>
              <a:cs typeface="Helvetica Neue Light"/>
              <a:sym typeface="Helvetica Neue Light"/>
            </a:endParaRPr>
          </a:p>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The opportunities are “everywhere”: we need to work hard to scavenge a few % here and there</a:t>
            </a:r>
            <a:endParaRPr sz="1800">
              <a:solidFill>
                <a:srgbClr val="007DC3"/>
              </a:solidFill>
              <a:latin typeface="Helvetica Neue Light"/>
              <a:ea typeface="Helvetica Neue Light"/>
              <a:cs typeface="Helvetica Neue Light"/>
              <a:sym typeface="Helvetica Neue Light"/>
            </a:endParaRPr>
          </a:p>
          <a:p>
            <a:pPr indent="-317500" lvl="1" marL="914400" rtl="0" algn="l">
              <a:spcBef>
                <a:spcPts val="0"/>
              </a:spcBef>
              <a:spcAft>
                <a:spcPts val="0"/>
              </a:spcAft>
              <a:buClr>
                <a:schemeClr val="dk2"/>
              </a:buClr>
              <a:buSzPts val="1400"/>
              <a:buFont typeface="Helvetica Neue Light"/>
              <a:buChar char="○"/>
            </a:pPr>
            <a:r>
              <a:rPr lang="en">
                <a:solidFill>
                  <a:schemeClr val="dk2"/>
                </a:solidFill>
                <a:latin typeface="Helvetica Neue Light"/>
                <a:ea typeface="Helvetica Neue Light"/>
                <a:cs typeface="Helvetica Neue Light"/>
                <a:sym typeface="Helvetica Neue Light"/>
              </a:rPr>
              <a:t>An “evergreen” motivational speech,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Any Given Sunday</a:t>
            </a:r>
            <a:r>
              <a:rPr lang="en">
                <a:solidFill>
                  <a:schemeClr val="dk2"/>
                </a:solidFill>
                <a:latin typeface="Helvetica Neue Light"/>
                <a:ea typeface="Helvetica Neue Light"/>
                <a:cs typeface="Helvetica Neue Light"/>
                <a:sym typeface="Helvetica Neue Light"/>
              </a:rPr>
              <a:t> : true we do not play *against* anyone, but we still want to bring out the best from ourselves - while having fun!</a:t>
            </a:r>
            <a:endParaRPr>
              <a:solidFill>
                <a:schemeClr val="dk2"/>
              </a:solidFill>
              <a:latin typeface="Helvetica Neue Light"/>
              <a:ea typeface="Helvetica Neue Light"/>
              <a:cs typeface="Helvetica Neue Light"/>
              <a:sym typeface="Helvetica Neue Light"/>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4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85" name="Google Shape;485;p47"/>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Tackling the challenges</a:t>
            </a:r>
            <a:endParaRPr/>
          </a:p>
        </p:txBody>
      </p:sp>
      <p:sp>
        <p:nvSpPr>
          <p:cNvPr id="486" name="Google Shape;486;p47"/>
          <p:cNvSpPr txBox="1"/>
          <p:nvPr>
            <p:ph idx="1" type="body"/>
          </p:nvPr>
        </p:nvSpPr>
        <p:spPr>
          <a:xfrm>
            <a:off x="2634950" y="571625"/>
            <a:ext cx="6509100" cy="43797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Char char="●"/>
            </a:pPr>
            <a:r>
              <a:rPr lang="en" sz="2000">
                <a:solidFill>
                  <a:srgbClr val="0033A0"/>
                </a:solidFill>
              </a:rPr>
              <a:t>There is nothing bad in being “</a:t>
            </a:r>
            <a:r>
              <a:rPr lang="en" sz="2000">
                <a:solidFill>
                  <a:srgbClr val="0033A0"/>
                </a:solidFill>
              </a:rPr>
              <a:t>two</a:t>
            </a:r>
            <a:r>
              <a:rPr lang="en" sz="2000">
                <a:solidFill>
                  <a:srgbClr val="0033A0"/>
                </a:solidFill>
              </a:rPr>
              <a:t>” in tackling difficult challenges!</a:t>
            </a:r>
            <a:endParaRPr sz="2000">
              <a:solidFill>
                <a:srgbClr val="0033A0"/>
              </a:solidFill>
            </a:endParaRPr>
          </a:p>
          <a:p>
            <a:pPr indent="-330200" lvl="1" marL="914400" rtl="0" algn="l">
              <a:lnSpc>
                <a:spcPct val="100000"/>
              </a:lnSpc>
              <a:spcBef>
                <a:spcPts val="0"/>
              </a:spcBef>
              <a:spcAft>
                <a:spcPts val="0"/>
              </a:spcAft>
              <a:buSzPts val="1600"/>
              <a:buChar char="○"/>
            </a:pPr>
            <a:r>
              <a:rPr lang="en" sz="1600"/>
              <a:t>Important we work together and we organize ourselves</a:t>
            </a:r>
            <a:endParaRPr sz="1600"/>
          </a:p>
          <a:p>
            <a:pPr indent="-330200" lvl="1" marL="914400" rtl="0" algn="l">
              <a:lnSpc>
                <a:spcPct val="100000"/>
              </a:lnSpc>
              <a:spcBef>
                <a:spcPts val="0"/>
              </a:spcBef>
              <a:spcAft>
                <a:spcPts val="0"/>
              </a:spcAft>
              <a:buSzPts val="1600"/>
              <a:buChar char="○"/>
            </a:pPr>
            <a:r>
              <a:rPr lang="en" sz="1600"/>
              <a:t>We don’t compete</a:t>
            </a:r>
            <a:endParaRPr sz="1600"/>
          </a:p>
          <a:p>
            <a:pPr indent="-355600" lvl="0" marL="457200" rtl="0" algn="l">
              <a:lnSpc>
                <a:spcPct val="100000"/>
              </a:lnSpc>
              <a:spcBef>
                <a:spcPts val="0"/>
              </a:spcBef>
              <a:spcAft>
                <a:spcPts val="0"/>
              </a:spcAft>
              <a:buClr>
                <a:srgbClr val="0033A0"/>
              </a:buClr>
              <a:buSzPts val="2000"/>
              <a:buChar char="●"/>
            </a:pPr>
            <a:r>
              <a:rPr lang="en" sz="2000">
                <a:solidFill>
                  <a:srgbClr val="0033A0"/>
                </a:solidFill>
              </a:rPr>
              <a:t>There are no shortcuts and not so many “low hanging fruits”</a:t>
            </a:r>
            <a:endParaRPr sz="2000">
              <a:solidFill>
                <a:srgbClr val="0033A0"/>
              </a:solidFill>
            </a:endParaRPr>
          </a:p>
          <a:p>
            <a:pPr indent="-330200" lvl="1" marL="914400" rtl="0" algn="l">
              <a:lnSpc>
                <a:spcPct val="100000"/>
              </a:lnSpc>
              <a:spcBef>
                <a:spcPts val="0"/>
              </a:spcBef>
              <a:spcAft>
                <a:spcPts val="0"/>
              </a:spcAft>
              <a:buSzPts val="1600"/>
              <a:buChar char="○"/>
            </a:pPr>
            <a:r>
              <a:rPr lang="en" sz="1600"/>
              <a:t>It requires disciplines from all of us</a:t>
            </a:r>
            <a:endParaRPr sz="1600"/>
          </a:p>
          <a:p>
            <a:pPr indent="-330200" lvl="1" marL="914400" rtl="0" algn="l">
              <a:lnSpc>
                <a:spcPct val="100000"/>
              </a:lnSpc>
              <a:spcBef>
                <a:spcPts val="0"/>
              </a:spcBef>
              <a:spcAft>
                <a:spcPts val="0"/>
              </a:spcAft>
              <a:buSzPts val="1600"/>
              <a:buChar char="○"/>
            </a:pPr>
            <a:r>
              <a:rPr lang="en" sz="1600"/>
              <a:t>Others might suffer from our “being late”</a:t>
            </a:r>
            <a:endParaRPr sz="1600"/>
          </a:p>
          <a:p>
            <a:pPr indent="0" lvl="0" marL="0" rtl="0" algn="l">
              <a:lnSpc>
                <a:spcPct val="100000"/>
              </a:lnSpc>
              <a:spcBef>
                <a:spcPts val="0"/>
              </a:spcBef>
              <a:spcAft>
                <a:spcPts val="0"/>
              </a:spcAft>
              <a:buNone/>
            </a:pPr>
            <a:r>
              <a:t/>
            </a:r>
            <a:endParaRPr sz="2000">
              <a:solidFill>
                <a:srgbClr val="007DC3"/>
              </a:solidFill>
            </a:endParaRPr>
          </a:p>
          <a:p>
            <a:pPr indent="-355600" lvl="0" marL="457200" rtl="0" algn="l">
              <a:lnSpc>
                <a:spcPct val="100000"/>
              </a:lnSpc>
              <a:spcBef>
                <a:spcPts val="0"/>
              </a:spcBef>
              <a:spcAft>
                <a:spcPts val="0"/>
              </a:spcAft>
              <a:buClr>
                <a:srgbClr val="0033A0"/>
              </a:buClr>
              <a:buSzPts val="2000"/>
              <a:buChar char="●"/>
            </a:pPr>
            <a:r>
              <a:rPr lang="en" sz="2000" u="sng">
                <a:solidFill>
                  <a:srgbClr val="0033A0"/>
                </a:solidFill>
              </a:rPr>
              <a:t>Expectations management</a:t>
            </a:r>
            <a:r>
              <a:rPr lang="en" sz="2000">
                <a:solidFill>
                  <a:srgbClr val="0033A0"/>
                </a:solidFill>
              </a:rPr>
              <a:t> is paramount</a:t>
            </a:r>
            <a:endParaRPr sz="2000">
              <a:solidFill>
                <a:srgbClr val="0033A0"/>
              </a:solidFill>
            </a:endParaRPr>
          </a:p>
          <a:p>
            <a:pPr indent="-330200" lvl="1" marL="914400" rtl="0" algn="l">
              <a:lnSpc>
                <a:spcPct val="100000"/>
              </a:lnSpc>
              <a:spcBef>
                <a:spcPts val="0"/>
              </a:spcBef>
              <a:spcAft>
                <a:spcPts val="0"/>
              </a:spcAft>
              <a:buSzPts val="1600"/>
              <a:buChar char="○"/>
            </a:pPr>
            <a:r>
              <a:rPr lang="en" sz="1600"/>
              <a:t>We do not dictate! We do bring people onboard, we (try to) motivate them (and people motivate us!)</a:t>
            </a:r>
            <a:endParaRPr sz="1600"/>
          </a:p>
          <a:p>
            <a:pPr indent="-330200" lvl="1" marL="914400" rtl="0" algn="l">
              <a:lnSpc>
                <a:spcPct val="100000"/>
              </a:lnSpc>
              <a:spcBef>
                <a:spcPts val="0"/>
              </a:spcBef>
              <a:spcAft>
                <a:spcPts val="0"/>
              </a:spcAft>
              <a:buSzPts val="1600"/>
              <a:buChar char="○"/>
            </a:pPr>
            <a:r>
              <a:rPr lang="en" sz="1600"/>
              <a:t>Crucial to clearly define our commitments taking into account all the “other” stuff we have to do</a:t>
            </a:r>
            <a:endParaRPr sz="1600"/>
          </a:p>
          <a:p>
            <a:pPr indent="-330200" lvl="1" marL="914400" rtl="0" algn="l">
              <a:lnSpc>
                <a:spcPct val="100000"/>
              </a:lnSpc>
              <a:spcBef>
                <a:spcPts val="0"/>
              </a:spcBef>
              <a:spcAft>
                <a:spcPts val="0"/>
              </a:spcAft>
              <a:buSzPts val="1600"/>
              <a:buChar char="○"/>
            </a:pPr>
            <a:r>
              <a:rPr lang="en" sz="1600" u="sng"/>
              <a:t>It is critical that we are able to estimate </a:t>
            </a:r>
            <a:r>
              <a:rPr i="1" lang="en" sz="1600" u="sng"/>
              <a:t>by when</a:t>
            </a:r>
            <a:r>
              <a:rPr lang="en" sz="1600" u="sng"/>
              <a:t> “that something” will be done.</a:t>
            </a:r>
            <a:endParaRPr/>
          </a:p>
        </p:txBody>
      </p:sp>
      <p:pic>
        <p:nvPicPr>
          <p:cNvPr id="487" name="Google Shape;487;p47"/>
          <p:cNvPicPr preferRelativeResize="0"/>
          <p:nvPr/>
        </p:nvPicPr>
        <p:blipFill>
          <a:blip r:embed="rId3">
            <a:alphaModFix/>
          </a:blip>
          <a:stretch>
            <a:fillRect/>
          </a:stretch>
        </p:blipFill>
        <p:spPr>
          <a:xfrm>
            <a:off x="143600" y="845550"/>
            <a:ext cx="2531250" cy="2689451"/>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pic>
        <p:nvPicPr>
          <p:cNvPr id="488" name="Google Shape;488;p47"/>
          <p:cNvPicPr preferRelativeResize="0"/>
          <p:nvPr/>
        </p:nvPicPr>
        <p:blipFill>
          <a:blip r:embed="rId4">
            <a:alphaModFix/>
          </a:blip>
          <a:stretch>
            <a:fillRect/>
          </a:stretch>
        </p:blipFill>
        <p:spPr>
          <a:xfrm>
            <a:off x="7478275" y="2127500"/>
            <a:ext cx="1484149" cy="805825"/>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pic>
        <p:nvPicPr>
          <p:cNvPr id="489" name="Google Shape;489;p47"/>
          <p:cNvPicPr preferRelativeResize="0"/>
          <p:nvPr/>
        </p:nvPicPr>
        <p:blipFill>
          <a:blip r:embed="rId5">
            <a:alphaModFix/>
          </a:blip>
          <a:stretch>
            <a:fillRect/>
          </a:stretch>
        </p:blipFill>
        <p:spPr>
          <a:xfrm>
            <a:off x="8339350" y="2729200"/>
            <a:ext cx="719300" cy="742075"/>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4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95" name="Google Shape;495;p48"/>
          <p:cNvSpPr txBox="1"/>
          <p:nvPr>
            <p:ph type="title"/>
          </p:nvPr>
        </p:nvSpPr>
        <p:spPr>
          <a:xfrm>
            <a:off x="51050" y="64025"/>
            <a:ext cx="9054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Tackling the challenges: infrastructure evolution</a:t>
            </a:r>
            <a:endParaRPr sz="2600"/>
          </a:p>
        </p:txBody>
      </p:sp>
      <p:sp>
        <p:nvSpPr>
          <p:cNvPr id="496" name="Google Shape;496;p48"/>
          <p:cNvSpPr txBox="1"/>
          <p:nvPr>
            <p:ph idx="1" type="body"/>
          </p:nvPr>
        </p:nvSpPr>
        <p:spPr>
          <a:xfrm>
            <a:off x="311700" y="695275"/>
            <a:ext cx="8520600" cy="34164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HPC and Clouds (and Industrial partners)</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More and more often we are seeing them discussed together</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Not really much overlap, except that they “both” are not standard Grid sites.</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They really deserve two different “set of slides” → next</a:t>
            </a:r>
            <a:endParaRPr sz="2000">
              <a:solidFill>
                <a:srgbClr val="0033A0"/>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sz="2000">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497" name="Google Shape;497;p48">
            <a:hlinkClick r:id="rId3"/>
          </p:cNvPr>
          <p:cNvPicPr preferRelativeResize="0"/>
          <p:nvPr/>
        </p:nvPicPr>
        <p:blipFill>
          <a:blip r:embed="rId4">
            <a:alphaModFix/>
          </a:blip>
          <a:stretch>
            <a:fillRect/>
          </a:stretch>
        </p:blipFill>
        <p:spPr>
          <a:xfrm>
            <a:off x="405973" y="2011175"/>
            <a:ext cx="3095548" cy="2745249"/>
          </a:xfrm>
          <a:prstGeom prst="rect">
            <a:avLst/>
          </a:prstGeom>
          <a:noFill/>
          <a:ln cap="flat" cmpd="sng" w="9525">
            <a:solidFill>
              <a:schemeClr val="accent4"/>
            </a:solidFill>
            <a:prstDash val="solid"/>
            <a:round/>
            <a:headEnd len="sm" w="sm" type="none"/>
            <a:tailEnd len="sm" w="sm" type="none"/>
          </a:ln>
          <a:effectLst>
            <a:outerShdw blurRad="57150" rotWithShape="0" algn="bl" dir="18660000" dist="57150">
              <a:srgbClr val="000000">
                <a:alpha val="50000"/>
              </a:srgbClr>
            </a:outerShdw>
          </a:effectLst>
        </p:spPr>
      </p:pic>
      <p:pic>
        <p:nvPicPr>
          <p:cNvPr id="498" name="Google Shape;498;p48">
            <a:hlinkClick r:id="rId5"/>
          </p:cNvPr>
          <p:cNvPicPr preferRelativeResize="0"/>
          <p:nvPr/>
        </p:nvPicPr>
        <p:blipFill>
          <a:blip r:embed="rId6">
            <a:alphaModFix/>
          </a:blip>
          <a:stretch>
            <a:fillRect/>
          </a:stretch>
        </p:blipFill>
        <p:spPr>
          <a:xfrm>
            <a:off x="4164076" y="2125900"/>
            <a:ext cx="4874649" cy="2423275"/>
          </a:xfrm>
          <a:prstGeom prst="rect">
            <a:avLst/>
          </a:prstGeom>
          <a:noFill/>
          <a:ln cap="flat" cmpd="sng" w="9525">
            <a:solidFill>
              <a:schemeClr val="accent4"/>
            </a:solidFill>
            <a:prstDash val="solid"/>
            <a:round/>
            <a:headEnd len="sm" w="sm" type="none"/>
            <a:tailEnd len="sm" w="sm" type="none"/>
          </a:ln>
          <a:effectLst>
            <a:outerShdw blurRad="57150" rotWithShape="0" algn="bl" dir="18660000" dist="57150">
              <a:srgbClr val="000000">
                <a:alpha val="50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0033A0"/>
                </a:solidFill>
              </a:rPr>
              <a:t>HPC and ATLAS - last 3 years - HPC only</a:t>
            </a:r>
            <a:endParaRPr>
              <a:solidFill>
                <a:srgbClr val="0033A0"/>
              </a:solidFill>
            </a:endParaRPr>
          </a:p>
        </p:txBody>
      </p:sp>
      <p:sp>
        <p:nvSpPr>
          <p:cNvPr id="504" name="Google Shape;504;p49"/>
          <p:cNvSpPr txBox="1"/>
          <p:nvPr>
            <p:ph idx="1" type="body"/>
          </p:nvPr>
        </p:nvSpPr>
        <p:spPr>
          <a:xfrm>
            <a:off x="133525" y="508575"/>
            <a:ext cx="8938800" cy="39552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A few </a:t>
            </a:r>
            <a:r>
              <a:rPr lang="en" sz="2000" u="sng">
                <a:solidFill>
                  <a:schemeClr val="hlink"/>
                </a:solidFill>
                <a:latin typeface="Helvetica Neue Light"/>
                <a:ea typeface="Helvetica Neue Light"/>
                <a:cs typeface="Helvetica Neue Light"/>
                <a:sym typeface="Helvetica Neue Light"/>
                <a:hlinkClick r:id="rId3"/>
              </a:rPr>
              <a:t>HPCs</a:t>
            </a:r>
            <a:r>
              <a:rPr lang="en" sz="2000">
                <a:solidFill>
                  <a:srgbClr val="0033A0"/>
                </a:solidFill>
                <a:latin typeface="Helvetica Neue Light"/>
                <a:ea typeface="Helvetica Neue Light"/>
                <a:cs typeface="Helvetica Neue Light"/>
                <a:sym typeface="Helvetica Neue Light"/>
              </a:rPr>
              <a:t> make a big difference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But still it’s important to highlight that many HPCs are integrated!</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Looking forward to Leonardo(n4) and Perlmutter(n8)</a:t>
            </a:r>
            <a:endParaRPr/>
          </a:p>
        </p:txBody>
      </p:sp>
      <p:pic>
        <p:nvPicPr>
          <p:cNvPr id="505" name="Google Shape;505;p49"/>
          <p:cNvPicPr preferRelativeResize="0"/>
          <p:nvPr/>
        </p:nvPicPr>
        <p:blipFill>
          <a:blip r:embed="rId4">
            <a:alphaModFix/>
          </a:blip>
          <a:stretch>
            <a:fillRect/>
          </a:stretch>
        </p:blipFill>
        <p:spPr>
          <a:xfrm>
            <a:off x="54075" y="1474625"/>
            <a:ext cx="9013726" cy="3515051"/>
          </a:xfrm>
          <a:prstGeom prst="rect">
            <a:avLst/>
          </a:prstGeom>
          <a:noFill/>
          <a:ln>
            <a:noFill/>
          </a:ln>
        </p:spPr>
      </p:pic>
      <p:pic>
        <p:nvPicPr>
          <p:cNvPr id="506" name="Google Shape;506;p49"/>
          <p:cNvPicPr preferRelativeResize="0"/>
          <p:nvPr/>
        </p:nvPicPr>
        <p:blipFill rotWithShape="1">
          <a:blip r:embed="rId5">
            <a:alphaModFix/>
          </a:blip>
          <a:srcRect b="0" l="0" r="76807" t="0"/>
          <a:stretch/>
        </p:blipFill>
        <p:spPr>
          <a:xfrm>
            <a:off x="498450" y="1439969"/>
            <a:ext cx="1794052" cy="1601775"/>
          </a:xfrm>
          <a:prstGeom prst="rect">
            <a:avLst/>
          </a:prstGeom>
          <a:noFill/>
          <a:ln>
            <a:noFill/>
          </a:ln>
        </p:spPr>
      </p:pic>
      <p:pic>
        <p:nvPicPr>
          <p:cNvPr id="507" name="Google Shape;507;p49"/>
          <p:cNvPicPr preferRelativeResize="0"/>
          <p:nvPr/>
        </p:nvPicPr>
        <p:blipFill rotWithShape="1">
          <a:blip r:embed="rId5">
            <a:alphaModFix/>
          </a:blip>
          <a:srcRect b="0" l="92455" r="0" t="0"/>
          <a:stretch/>
        </p:blipFill>
        <p:spPr>
          <a:xfrm>
            <a:off x="1824653" y="1439969"/>
            <a:ext cx="583623" cy="16017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5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13" name="Google Shape;513;p5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a:t>
            </a:r>
            <a:r>
              <a:rPr lang="en"/>
              <a:t>strategy towards </a:t>
            </a:r>
            <a:r>
              <a:rPr lang="en"/>
              <a:t>opportunistic</a:t>
            </a:r>
            <a:r>
              <a:rPr lang="en"/>
              <a:t> HPC</a:t>
            </a:r>
            <a:endParaRPr/>
          </a:p>
        </p:txBody>
      </p:sp>
      <p:sp>
        <p:nvSpPr>
          <p:cNvPr id="514" name="Google Shape;514;p50"/>
          <p:cNvSpPr txBox="1"/>
          <p:nvPr>
            <p:ph idx="1" type="body"/>
          </p:nvPr>
        </p:nvSpPr>
        <p:spPr>
          <a:xfrm>
            <a:off x="105000" y="712925"/>
            <a:ext cx="8934000" cy="43200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Investment in proportion to opportunity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At the moment, e.g., we see ARM as a higher priority than Power</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Not trying to get in on every machine!!</a:t>
            </a:r>
            <a:endParaRPr>
              <a:latin typeface="Helvetica Neue Light"/>
              <a:ea typeface="Helvetica Neue Light"/>
              <a:cs typeface="Helvetica Neue Light"/>
              <a:sym typeface="Helvetica Neue Light"/>
            </a:endParaRPr>
          </a:p>
          <a:p>
            <a:pPr indent="-304800" lvl="2" marL="1371600" rtl="0" algn="l">
              <a:lnSpc>
                <a:spcPct val="100000"/>
              </a:lnSpc>
              <a:spcBef>
                <a:spcPts val="0"/>
              </a:spcBef>
              <a:spcAft>
                <a:spcPts val="0"/>
              </a:spcAft>
              <a:buSzPts val="1200"/>
              <a:buFont typeface="Helvetica Neue Light"/>
              <a:buChar char="■"/>
            </a:pPr>
            <a:r>
              <a:rPr lang="en" sz="1200">
                <a:latin typeface="Helvetica Neue Light"/>
                <a:ea typeface="Helvetica Neue Light"/>
                <a:cs typeface="Helvetica Neue Light"/>
                <a:sym typeface="Helvetica Neue Light"/>
              </a:rPr>
              <a:t>We don’t need to – getting the easy/with internal good support ones gives ample CPU.</a:t>
            </a:r>
            <a:endParaRPr sz="1200">
              <a:latin typeface="Helvetica Neue Light"/>
              <a:ea typeface="Helvetica Neue Light"/>
              <a:cs typeface="Helvetica Neue Light"/>
              <a:sym typeface="Helvetica Neue Light"/>
            </a:endParaRPr>
          </a:p>
          <a:p>
            <a:pPr indent="-304800" lvl="1" marL="914400" rtl="0" algn="l">
              <a:lnSpc>
                <a:spcPct val="100000"/>
              </a:lnSpc>
              <a:spcBef>
                <a:spcPts val="0"/>
              </a:spcBef>
              <a:spcAft>
                <a:spcPts val="0"/>
              </a:spcAft>
              <a:buSzPts val="1200"/>
              <a:buFont typeface="Helvetica Neue Light"/>
              <a:buChar char="○"/>
            </a:pPr>
            <a:r>
              <a:rPr lang="en">
                <a:latin typeface="Helvetica Neue Light"/>
                <a:ea typeface="Helvetica Neue Light"/>
                <a:cs typeface="Helvetica Neue Light"/>
                <a:sym typeface="Helvetica Neue Light"/>
              </a:rPr>
              <a:t>All the “easy” HPCs transparently integrated, running all workflows, are much welcome!</a:t>
            </a:r>
            <a:endParaRPr sz="1200">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We have a good (and growing) toolkit for edge services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With several available solutions, one is likely to fit a new machine</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Work towards several </a:t>
            </a:r>
            <a:r>
              <a:rPr lang="en"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big</a:t>
            </a:r>
            <a:r>
              <a:rPr lang="en">
                <a:solidFill>
                  <a:srgbClr val="007DC3"/>
                </a:solidFill>
                <a:latin typeface="Helvetica Neue Light"/>
                <a:ea typeface="Helvetica Neue Light"/>
                <a:cs typeface="Helvetica Neue Light"/>
                <a:sym typeface="Helvetica Neue Light"/>
              </a:rPr>
              <a:t> HPCs is ongoing</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solidFill>
                  <a:srgbClr val="007DC3"/>
                </a:solidFill>
                <a:latin typeface="Helvetica Neue Light"/>
                <a:ea typeface="Helvetica Neue Light"/>
                <a:cs typeface="Helvetica Neue Light"/>
                <a:sym typeface="Helvetica Neue Light"/>
              </a:rPr>
              <a:t>E.g. </a:t>
            </a:r>
            <a:r>
              <a:rPr lang="en"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Perlmutter</a:t>
            </a:r>
            <a:r>
              <a:rPr lang="en">
                <a:latin typeface="Helvetica Neue Light"/>
                <a:ea typeface="Helvetica Neue Light"/>
                <a:cs typeface="Helvetica Neue Light"/>
                <a:sym typeface="Helvetica Neue Light"/>
              </a:rPr>
              <a:t>,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Fugaku</a:t>
            </a:r>
            <a:r>
              <a:rPr lang="en">
                <a:latin typeface="Helvetica Neue Light"/>
                <a:ea typeface="Helvetica Neue Light"/>
                <a:cs typeface="Helvetica Neue Light"/>
                <a:sym typeface="Helvetica Neue Light"/>
              </a:rPr>
              <a:t>(2)/</a:t>
            </a:r>
            <a:r>
              <a:rPr lang="en" u="sng">
                <a:solidFill>
                  <a:schemeClr val="accent5"/>
                </a:solidFill>
                <a:latin typeface="Helvetica Neue Light"/>
                <a:ea typeface="Helvetica Neue Light"/>
                <a:cs typeface="Helvetica Neue Light"/>
                <a:sym typeface="Helvetica Neue Light"/>
                <a:hlinkClick r:id="rId6">
                  <a:extLst>
                    <a:ext uri="{A12FA001-AC4F-418D-AE19-62706E023703}">
                      <ahyp:hlinkClr val="tx"/>
                    </a:ext>
                  </a:extLst>
                </a:hlinkClick>
              </a:rPr>
              <a:t>CSCS</a:t>
            </a:r>
            <a:r>
              <a:rPr lang="en"/>
              <a:t>, </a:t>
            </a:r>
            <a:r>
              <a:rPr lang="en" u="sng">
                <a:solidFill>
                  <a:schemeClr val="accent5"/>
                </a:solidFill>
                <a:latin typeface="Helvetica Neue Light"/>
                <a:ea typeface="Helvetica Neue Light"/>
                <a:cs typeface="Helvetica Neue Light"/>
                <a:sym typeface="Helvetica Neue Light"/>
                <a:hlinkClick r:id="rId7">
                  <a:extLst>
                    <a:ext uri="{A12FA001-AC4F-418D-AE19-62706E023703}">
                      <ahyp:hlinkClr val="tx"/>
                    </a:ext>
                  </a:extLst>
                </a:hlinkClick>
              </a:rPr>
              <a:t>Toubkal</a:t>
            </a:r>
            <a:r>
              <a:rPr lang="en">
                <a:latin typeface="Helvetica Neue Light"/>
                <a:ea typeface="Helvetica Neue Light"/>
                <a:cs typeface="Helvetica Neue Light"/>
                <a:sym typeface="Helvetica Neue Light"/>
              </a:rPr>
              <a:t>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 details can make the difference:</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HPC are not easy, need expertise on I/O, shared file systems, scheduling, AAI…</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Without forgetting: </a:t>
            </a:r>
            <a:endParaRPr sz="1400">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The risk that the opportunistic CPU resources will disappear at any time is very real</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The main physics program of the experiment should be supported through pledged resources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 constant yearly increment for both CPU and Disk is reasonable to minimize the risks that, if these resources disappear, the computing centers providing pledged resources won’t be able to provide what is needed</a:t>
            </a:r>
            <a:endParaRPr>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5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20" name="Google Shape;520;p51"/>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R&amp;D </a:t>
            </a:r>
            <a:r>
              <a:rPr lang="en"/>
              <a:t>Projects</a:t>
            </a:r>
            <a:r>
              <a:rPr lang="en"/>
              <a:t> with Industry </a:t>
            </a:r>
            <a:endParaRPr/>
          </a:p>
        </p:txBody>
      </p:sp>
      <p:sp>
        <p:nvSpPr>
          <p:cNvPr id="521" name="Google Shape;521;p51"/>
          <p:cNvSpPr txBox="1"/>
          <p:nvPr>
            <p:ph idx="1" type="body"/>
          </p:nvPr>
        </p:nvSpPr>
        <p:spPr>
          <a:xfrm>
            <a:off x="0" y="586275"/>
            <a:ext cx="8749800" cy="43893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 experiments and the labs are engaging with industrial partners on R&amp;D projects, e.g.:</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SEAL</a:t>
            </a:r>
            <a:r>
              <a:rPr lang="en">
                <a:latin typeface="Helvetica Neue Light"/>
                <a:ea typeface="Helvetica Neue Light"/>
                <a:cs typeface="Helvetica Neue Light"/>
                <a:sym typeface="Helvetica Neue Light"/>
              </a:rPr>
              <a:t>, a decentralized cloud storage start-up</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Google</a:t>
            </a:r>
            <a:r>
              <a:rPr lang="en">
                <a:latin typeface="Helvetica Neue Light"/>
                <a:ea typeface="Helvetica Neue Light"/>
                <a:cs typeface="Helvetica Neue Light"/>
                <a:sym typeface="Helvetica Neue Light"/>
              </a:rPr>
              <a:t> </a:t>
            </a:r>
            <a:r>
              <a:rPr lang="en">
                <a:latin typeface="Helvetica Neue Light"/>
                <a:ea typeface="Helvetica Neue Light"/>
                <a:cs typeface="Helvetica Neue Light"/>
                <a:sym typeface="Helvetica Neue Light"/>
              </a:rPr>
              <a:t>C</a:t>
            </a:r>
            <a:r>
              <a:rPr lang="en">
                <a:latin typeface="Helvetica Neue Light"/>
                <a:ea typeface="Helvetica Neue Light"/>
                <a:cs typeface="Helvetica Neue Light"/>
                <a:sym typeface="Helvetica Neue Light"/>
              </a:rPr>
              <a:t>loud</a:t>
            </a:r>
            <a:r>
              <a:rPr lang="en">
                <a:latin typeface="Helvetica Neue Light"/>
                <a:ea typeface="Helvetica Neue Light"/>
                <a:cs typeface="Helvetica Neue Light"/>
                <a:sym typeface="Helvetica Neue Light"/>
              </a:rPr>
              <a:t> and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Amazon</a:t>
            </a:r>
            <a:r>
              <a:rPr lang="en">
                <a:latin typeface="Helvetica Neue Light"/>
                <a:ea typeface="Helvetica Neue Light"/>
                <a:cs typeface="Helvetica Neue Light"/>
                <a:sym typeface="Helvetica Neue Light"/>
              </a:rPr>
              <a:t> Web Services</a:t>
            </a:r>
            <a:endParaRPr>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400">
              <a:solidFill>
                <a:srgbClr val="007DC3"/>
              </a:solidFill>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Opportunities to evaluate technologies and to define a resilient long term strategy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Use of cloud compute for </a:t>
            </a:r>
            <a:r>
              <a:rPr i="1" lang="en">
                <a:latin typeface="Helvetica Neue Light"/>
                <a:ea typeface="Helvetica Neue Light"/>
                <a:cs typeface="Helvetica Neue Light"/>
                <a:sym typeface="Helvetica Neue Light"/>
              </a:rPr>
              <a:t>all</a:t>
            </a:r>
            <a:r>
              <a:rPr lang="en">
                <a:latin typeface="Helvetica Neue Light"/>
                <a:ea typeface="Helvetica Neue Light"/>
                <a:cs typeface="Helvetica Neue Light"/>
                <a:sym typeface="Helvetica Neue Light"/>
              </a:rPr>
              <a:t> workflows, and a comparison to traditional resources of the total cost of ownership (TCO)</a:t>
            </a:r>
            <a:endParaRPr>
              <a:latin typeface="Helvetica Neue Light"/>
              <a:ea typeface="Helvetica Neue Light"/>
              <a:cs typeface="Helvetica Neue Light"/>
              <a:sym typeface="Helvetica Neue Light"/>
            </a:endParaRPr>
          </a:p>
          <a:p>
            <a:pPr indent="-317500" lvl="2" marL="13716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Google already used for interactive analysis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Evaluation of test technologies (e.g. TPU, ARM) using cloud resources without requiring large-scale purchases</a:t>
            </a:r>
            <a:endParaRPr>
              <a:latin typeface="Helvetica Neue Light"/>
              <a:ea typeface="Helvetica Neue Light"/>
              <a:cs typeface="Helvetica Neue Light"/>
              <a:sym typeface="Helvetica Neue Light"/>
            </a:endParaRPr>
          </a:p>
          <a:p>
            <a:pPr indent="-317500" lvl="2" marL="13716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AWS extensively used in setup and validation of ARM Athena nightlies builds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Evaluation of remote cold storage as a complement / supplement to tape systems</a:t>
            </a:r>
            <a:endParaRPr>
              <a:latin typeface="Helvetica Neue Light"/>
              <a:ea typeface="Helvetica Neue Light"/>
              <a:cs typeface="Helvetica Neue Light"/>
              <a:sym typeface="Helvetica Neue Light"/>
            </a:endParaRPr>
          </a:p>
          <a:p>
            <a:pPr indent="0" lvl="0" marL="914400" rtl="0" algn="l">
              <a:lnSpc>
                <a:spcPct val="100000"/>
              </a:lnSpc>
              <a:spcBef>
                <a:spcPts val="0"/>
              </a:spcBef>
              <a:spcAft>
                <a:spcPts val="0"/>
              </a:spcAft>
              <a:buNone/>
            </a:pPr>
            <a:r>
              <a:t/>
            </a:r>
            <a:endParaRPr sz="1400">
              <a:solidFill>
                <a:srgbClr val="007DC3"/>
              </a:solidFill>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These projects also present great connections with strong partners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Amazon and Google are major players that many groups already collaborate with</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Being able to speak the same language and learn how they operate is invaluable</a:t>
            </a:r>
            <a:endParaRPr sz="16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pic>
        <p:nvPicPr>
          <p:cNvPr id="526" name="Google Shape;526;p52"/>
          <p:cNvPicPr preferRelativeResize="0"/>
          <p:nvPr/>
        </p:nvPicPr>
        <p:blipFill>
          <a:blip r:embed="rId3">
            <a:alphaModFix/>
          </a:blip>
          <a:stretch>
            <a:fillRect/>
          </a:stretch>
        </p:blipFill>
        <p:spPr>
          <a:xfrm>
            <a:off x="5347901" y="2701975"/>
            <a:ext cx="3571475" cy="2377025"/>
          </a:xfrm>
          <a:prstGeom prst="rect">
            <a:avLst/>
          </a:prstGeom>
          <a:noFill/>
          <a:ln cap="flat" cmpd="sng" w="9525">
            <a:solidFill>
              <a:schemeClr val="dk2"/>
            </a:solidFill>
            <a:prstDash val="solid"/>
            <a:round/>
            <a:headEnd len="sm" w="sm" type="none"/>
            <a:tailEnd len="sm" w="sm" type="none"/>
          </a:ln>
          <a:effectLst>
            <a:outerShdw blurRad="57150" rotWithShape="0" algn="bl" dir="18540000" dist="57150">
              <a:srgbClr val="000000">
                <a:alpha val="50000"/>
              </a:srgbClr>
            </a:outerShdw>
          </a:effectLst>
        </p:spPr>
      </p:pic>
      <p:sp>
        <p:nvSpPr>
          <p:cNvPr id="527" name="Google Shape;527;p52"/>
          <p:cNvSpPr txBox="1"/>
          <p:nvPr>
            <p:ph type="title"/>
          </p:nvPr>
        </p:nvSpPr>
        <p:spPr>
          <a:xfrm>
            <a:off x="159300" y="64025"/>
            <a:ext cx="8984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Opportunistic CPU but NO opportunistic Disk</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528" name="Google Shape;528;p52"/>
          <p:cNvSpPr txBox="1"/>
          <p:nvPr>
            <p:ph idx="1" type="body"/>
          </p:nvPr>
        </p:nvSpPr>
        <p:spPr>
          <a:xfrm>
            <a:off x="70475" y="534475"/>
            <a:ext cx="8984700" cy="33486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Resources extremely useful for the physics community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have developed a detailed programme for secondary MC simulation samples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E.g.: large number of diphoton background events simulated → significant reduction of spurious signal systematic uncertainty → enabled a low diphoton-mass analysis; V+jets w both new Sherpa and MadGraph → primary setup for upcoming V+jets modelling pub, used in Z+jets measurements paper</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Still, they produce a huge challenge for our storage: we need to store all these data!</a:t>
            </a:r>
            <a:endParaRPr>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529" name="Google Shape;529;p5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30" name="Google Shape;530;p52"/>
          <p:cNvPicPr preferRelativeResize="0"/>
          <p:nvPr/>
        </p:nvPicPr>
        <p:blipFill>
          <a:blip r:embed="rId4">
            <a:alphaModFix/>
          </a:blip>
          <a:stretch>
            <a:fillRect/>
          </a:stretch>
        </p:blipFill>
        <p:spPr>
          <a:xfrm>
            <a:off x="291775" y="2205450"/>
            <a:ext cx="4840602" cy="2710725"/>
          </a:xfrm>
          <a:prstGeom prst="rect">
            <a:avLst/>
          </a:prstGeom>
          <a:noFill/>
          <a:ln cap="flat" cmpd="sng" w="9525">
            <a:solidFill>
              <a:schemeClr val="dk2"/>
            </a:solidFill>
            <a:prstDash val="solid"/>
            <a:round/>
            <a:headEnd len="sm" w="sm" type="none"/>
            <a:tailEnd len="sm" w="sm" type="none"/>
          </a:ln>
          <a:effectLst>
            <a:outerShdw blurRad="57150" rotWithShape="0" algn="bl" dir="18540000" dist="57150">
              <a:srgbClr val="000000">
                <a:alpha val="50000"/>
              </a:srgbClr>
            </a:outerShdw>
          </a:effectLst>
        </p:spPr>
      </p:pic>
      <p:sp>
        <p:nvSpPr>
          <p:cNvPr id="531" name="Google Shape;531;p52"/>
          <p:cNvSpPr/>
          <p:nvPr/>
        </p:nvSpPr>
        <p:spPr>
          <a:xfrm>
            <a:off x="1523275" y="3327075"/>
            <a:ext cx="3713400" cy="880500"/>
          </a:xfrm>
          <a:prstGeom prst="ellipse">
            <a:avLst/>
          </a:prstGeom>
          <a:noFill/>
          <a:ln cap="flat" cmpd="sng" w="2857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32" name="Google Shape;532;p52"/>
          <p:cNvCxnSpPr>
            <a:stCxn id="531" idx="6"/>
          </p:cNvCxnSpPr>
          <p:nvPr/>
        </p:nvCxnSpPr>
        <p:spPr>
          <a:xfrm>
            <a:off x="5236675" y="3767325"/>
            <a:ext cx="1080900" cy="274500"/>
          </a:xfrm>
          <a:prstGeom prst="straightConnector1">
            <a:avLst/>
          </a:prstGeom>
          <a:noFill/>
          <a:ln cap="flat" cmpd="sng" w="28575">
            <a:solidFill>
              <a:srgbClr val="0000FF"/>
            </a:solidFill>
            <a:prstDash val="solid"/>
            <a:round/>
            <a:headEnd len="med" w="med" type="none"/>
            <a:tailEnd len="med" w="med" type="triangle"/>
          </a:ln>
        </p:spPr>
      </p:cxn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5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38" name="Google Shape;538;p5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Storage challenges</a:t>
            </a:r>
            <a:endParaRPr/>
          </a:p>
        </p:txBody>
      </p:sp>
      <p:pic>
        <p:nvPicPr>
          <p:cNvPr id="539" name="Google Shape;539;p53"/>
          <p:cNvPicPr preferRelativeResize="0"/>
          <p:nvPr/>
        </p:nvPicPr>
        <p:blipFill>
          <a:blip r:embed="rId3">
            <a:alphaModFix/>
          </a:blip>
          <a:stretch>
            <a:fillRect/>
          </a:stretch>
        </p:blipFill>
        <p:spPr>
          <a:xfrm>
            <a:off x="137525" y="728250"/>
            <a:ext cx="3644675" cy="2578625"/>
          </a:xfrm>
          <a:prstGeom prst="rect">
            <a:avLst/>
          </a:prstGeom>
          <a:noFill/>
          <a:ln cap="flat" cmpd="sng" w="9525">
            <a:solidFill>
              <a:schemeClr val="lt2"/>
            </a:solidFill>
            <a:prstDash val="solid"/>
            <a:round/>
            <a:headEnd len="sm" w="sm" type="none"/>
            <a:tailEnd len="sm" w="sm" type="none"/>
          </a:ln>
          <a:effectLst>
            <a:outerShdw blurRad="57150" rotWithShape="0" algn="bl" dir="18360000" dist="76200">
              <a:srgbClr val="000000">
                <a:alpha val="50000"/>
              </a:srgbClr>
            </a:outerShdw>
          </a:effectLst>
        </p:spPr>
      </p:pic>
      <p:sp>
        <p:nvSpPr>
          <p:cNvPr id="540" name="Google Shape;540;p53"/>
          <p:cNvSpPr txBox="1"/>
          <p:nvPr>
            <p:ph idx="1" type="body"/>
          </p:nvPr>
        </p:nvSpPr>
        <p:spPr>
          <a:xfrm>
            <a:off x="3761000" y="533000"/>
            <a:ext cx="5382900" cy="29619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Our data sample is going to be 10x bigger!</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today trigger rate is ~4kHz, will be 10kHz in HL-LHC,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RAW size from 1.5MB/event to ~4MB in HL-LHC</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MC simulated events from 30B/year to 150B/year</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We are working on several R&amp;D (and lots of “business as usual”) to make sure we make the best use of our Disk and Tape:</a:t>
            </a:r>
            <a:endParaRPr sz="2000">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sz="2000">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541" name="Google Shape;541;p53"/>
          <p:cNvSpPr txBox="1"/>
          <p:nvPr/>
        </p:nvSpPr>
        <p:spPr>
          <a:xfrm>
            <a:off x="88350" y="3451925"/>
            <a:ext cx="8967300" cy="11082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New analysis models: smaller data types</a:t>
            </a:r>
            <a:endParaRPr sz="2000">
              <a:solidFill>
                <a:srgbClr val="007DC3"/>
              </a:solidFill>
              <a:latin typeface="Helvetica Neue Light"/>
              <a:ea typeface="Helvetica Neue Light"/>
              <a:cs typeface="Helvetica Neue Light"/>
              <a:sym typeface="Helvetica Neue Light"/>
            </a:endParaRPr>
          </a:p>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Data Carousel: trading Tape (cheaper, but slower) for Disk</a:t>
            </a:r>
            <a:endParaRPr sz="2000">
              <a:solidFill>
                <a:srgbClr val="007DC3"/>
              </a:solidFill>
              <a:latin typeface="Helvetica Neue Light"/>
              <a:ea typeface="Helvetica Neue Light"/>
              <a:cs typeface="Helvetica Neue Light"/>
              <a:sym typeface="Helvetica Neue Light"/>
            </a:endParaRPr>
          </a:p>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Constant review of the content and the objects stored in each datatypes</a:t>
            </a:r>
            <a:endParaRPr sz="2000">
              <a:solidFill>
                <a:srgbClr val="007DC3"/>
              </a:solidFill>
              <a:latin typeface="Helvetica Neue Light"/>
              <a:ea typeface="Helvetica Neue Light"/>
              <a:cs typeface="Helvetica Neue Light"/>
              <a:sym typeface="Helvetica Neue Light"/>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pic>
        <p:nvPicPr>
          <p:cNvPr id="546" name="Google Shape;546;p54"/>
          <p:cNvPicPr preferRelativeResize="0"/>
          <p:nvPr/>
        </p:nvPicPr>
        <p:blipFill>
          <a:blip r:embed="rId3">
            <a:alphaModFix/>
          </a:blip>
          <a:stretch>
            <a:fillRect/>
          </a:stretch>
        </p:blipFill>
        <p:spPr>
          <a:xfrm>
            <a:off x="2986350" y="4412625"/>
            <a:ext cx="1347275" cy="730875"/>
          </a:xfrm>
          <a:prstGeom prst="rect">
            <a:avLst/>
          </a:prstGeom>
          <a:noFill/>
          <a:ln>
            <a:noFill/>
          </a:ln>
        </p:spPr>
      </p:pic>
      <p:sp>
        <p:nvSpPr>
          <p:cNvPr id="547" name="Google Shape;547;p5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48" name="Google Shape;548;p5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Storage challenges: more</a:t>
            </a:r>
            <a:endParaRPr/>
          </a:p>
        </p:txBody>
      </p:sp>
      <p:sp>
        <p:nvSpPr>
          <p:cNvPr id="549" name="Google Shape;549;p54"/>
          <p:cNvSpPr txBox="1"/>
          <p:nvPr>
            <p:ph idx="1" type="body"/>
          </p:nvPr>
        </p:nvSpPr>
        <p:spPr>
          <a:xfrm>
            <a:off x="84875" y="564875"/>
            <a:ext cx="6306900" cy="30723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Lot of analytics: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Too much, never enough - and always complicated to keep all the chain working! - help welcome!</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understand what we use, how often, how many replicas …</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rPr lang="en" sz="2000">
                <a:solidFill>
                  <a:srgbClr val="007DC3"/>
                </a:solidFill>
                <a:latin typeface="Helvetica Neue Light"/>
                <a:ea typeface="Helvetica Neue Light"/>
                <a:cs typeface="Helvetica Neue Light"/>
                <a:sym typeface="Helvetica Neue Light"/>
              </a:rPr>
              <a:t>Some more blue-sky R&amp;D</a:t>
            </a:r>
            <a:r>
              <a:rPr lang="en" sz="2000">
                <a:solidFill>
                  <a:srgbClr val="007DC3"/>
                </a:solidFill>
                <a:latin typeface="Helvetica Neue Light"/>
                <a:ea typeface="Helvetica Neue Light"/>
                <a:cs typeface="Helvetica Neue Light"/>
                <a:sym typeface="Helvetica Neue Light"/>
              </a:rPr>
              <a:t> are fascinating, e.g.:</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fastchain: trading CPU for Disk</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A fast end-2-end simulation, we could choose to save less (or zero) intermediate data - potentially important impact on disk and tape savings</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550" name="Google Shape;550;p54">
            <a:hlinkClick r:id="rId4"/>
          </p:cNvPr>
          <p:cNvPicPr preferRelativeResize="0"/>
          <p:nvPr/>
        </p:nvPicPr>
        <p:blipFill>
          <a:blip r:embed="rId5">
            <a:alphaModFix/>
          </a:blip>
          <a:stretch>
            <a:fillRect/>
          </a:stretch>
        </p:blipFill>
        <p:spPr>
          <a:xfrm>
            <a:off x="6470375" y="107675"/>
            <a:ext cx="2597726" cy="2852224"/>
          </a:xfrm>
          <a:prstGeom prst="rect">
            <a:avLst/>
          </a:prstGeom>
          <a:noFill/>
          <a:ln cap="flat" cmpd="sng" w="9525">
            <a:solidFill>
              <a:schemeClr val="lt2"/>
            </a:solidFill>
            <a:prstDash val="solid"/>
            <a:round/>
            <a:headEnd len="sm" w="sm" type="none"/>
            <a:tailEnd len="sm" w="sm" type="none"/>
          </a:ln>
          <a:effectLst>
            <a:outerShdw blurRad="57150" rotWithShape="0" algn="bl" dir="18480000" dist="66675">
              <a:srgbClr val="000000">
                <a:alpha val="50000"/>
              </a:srgbClr>
            </a:outerShdw>
          </a:effectLst>
        </p:spPr>
      </p:pic>
      <p:pic>
        <p:nvPicPr>
          <p:cNvPr id="551" name="Google Shape;551;p54">
            <a:hlinkClick r:id="rId6"/>
          </p:cNvPr>
          <p:cNvPicPr preferRelativeResize="0"/>
          <p:nvPr/>
        </p:nvPicPr>
        <p:blipFill>
          <a:blip r:embed="rId7">
            <a:alphaModFix/>
          </a:blip>
          <a:stretch>
            <a:fillRect/>
          </a:stretch>
        </p:blipFill>
        <p:spPr>
          <a:xfrm>
            <a:off x="4778725" y="3106875"/>
            <a:ext cx="4326450" cy="1960425"/>
          </a:xfrm>
          <a:prstGeom prst="rect">
            <a:avLst/>
          </a:prstGeom>
          <a:noFill/>
          <a:ln>
            <a:noFill/>
          </a:ln>
          <a:effectLst>
            <a:outerShdw blurRad="57150" rotWithShape="0" algn="bl" dir="18900000" dist="66675">
              <a:srgbClr val="000000">
                <a:alpha val="50000"/>
              </a:srgbClr>
            </a:outerShdw>
          </a:effectLst>
        </p:spPr>
      </p:pic>
      <p:sp>
        <p:nvSpPr>
          <p:cNvPr id="552" name="Google Shape;552;p54"/>
          <p:cNvSpPr txBox="1"/>
          <p:nvPr/>
        </p:nvSpPr>
        <p:spPr>
          <a:xfrm>
            <a:off x="84875" y="2965900"/>
            <a:ext cx="4839600" cy="15393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More aggressive deletion - and recreation on demand</a:t>
            </a:r>
            <a:endParaRPr sz="2000">
              <a:solidFill>
                <a:srgbClr val="007DC3"/>
              </a:solidFill>
              <a:latin typeface="Helvetica Neue Light"/>
              <a:ea typeface="Helvetica Neue Light"/>
              <a:cs typeface="Helvetica Neue Light"/>
              <a:sym typeface="Helvetica Neue Light"/>
            </a:endParaRPr>
          </a:p>
          <a:p>
            <a:pPr indent="-330200" lvl="1" marL="914400" rtl="0" algn="l">
              <a:spcBef>
                <a:spcPts val="0"/>
              </a:spcBef>
              <a:spcAft>
                <a:spcPts val="0"/>
              </a:spcAft>
              <a:buClr>
                <a:schemeClr val="dk2"/>
              </a:buClr>
              <a:buSzPts val="1600"/>
              <a:buFont typeface="Helvetica Neue Light"/>
              <a:buChar char="○"/>
            </a:pPr>
            <a:r>
              <a:rPr lang="en" sz="1600">
                <a:solidFill>
                  <a:schemeClr val="dk2"/>
                </a:solidFill>
                <a:latin typeface="Helvetica Neue Light"/>
                <a:ea typeface="Helvetica Neue Light"/>
                <a:cs typeface="Helvetica Neue Light"/>
                <a:sym typeface="Helvetica Neue Light"/>
              </a:rPr>
              <a:t>Again trading CPU for Disk, one of the complexity is on the timely reproduction (with proper metadata)</a:t>
            </a:r>
            <a:endParaRPr sz="2000">
              <a:solidFill>
                <a:srgbClr val="007DC3"/>
              </a:solidFill>
              <a:latin typeface="Helvetica Neue Light"/>
              <a:ea typeface="Helvetica Neue Light"/>
              <a:cs typeface="Helvetica Neue Light"/>
              <a:sym typeface="Helvetica Neue Light"/>
            </a:endParaRPr>
          </a:p>
        </p:txBody>
      </p:sp>
      <p:sp>
        <p:nvSpPr>
          <p:cNvPr id="553" name="Google Shape;553;p54"/>
          <p:cNvSpPr txBox="1"/>
          <p:nvPr/>
        </p:nvSpPr>
        <p:spPr>
          <a:xfrm>
            <a:off x="1204375" y="458140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007DC3"/>
                </a:solidFill>
                <a:latin typeface="Helvetica Neue Light"/>
                <a:ea typeface="Helvetica Neue Light"/>
                <a:cs typeface="Helvetica Neue Light"/>
                <a:sym typeface="Helvetica Neue Light"/>
              </a:rPr>
              <a:t>Data Scientists:</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5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59" name="Google Shape;559;p55"/>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Tackling challenges: considerations</a:t>
            </a:r>
            <a:endParaRPr/>
          </a:p>
        </p:txBody>
      </p:sp>
      <p:sp>
        <p:nvSpPr>
          <p:cNvPr id="560" name="Google Shape;560;p55"/>
          <p:cNvSpPr txBox="1"/>
          <p:nvPr>
            <p:ph idx="1" type="body"/>
          </p:nvPr>
        </p:nvSpPr>
        <p:spPr>
          <a:xfrm>
            <a:off x="60800" y="553900"/>
            <a:ext cx="9029400" cy="4448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HPCs are very useful to mitigate the risk of being short in CPU resource  </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With some caveats - as we discussed</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Clouds and in general project with industry help us in improving our frameworks, make it more sustainable and “community standard” </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Some interesting “opportunistic storage” R&amp;D</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And TCO evaluation is important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Many more R&amp;D to mitigate the HL-LHC not-enough-CPU risks: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are following with great interest the Geant4 collaboration (+Adept and Celeritas) and Event Generator groups’ R&amp;D efforts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Many R&amp;D to mitigate the storage challenges’ risks: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 Our systems are complex: need lots of brains and analytics expertise to take the right informed decisions</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Note that not all our R&amp;D will reduce our resource consumption!</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want to do *great* physics, some of the R&amp;D will help us on this too</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And some others will push us to rewrite our (reco and tracking) code, to be able to be </a:t>
            </a:r>
            <a:r>
              <a:rPr lang="en">
                <a:latin typeface="Helvetica Neue Light"/>
                <a:ea typeface="Helvetica Neue Light"/>
                <a:cs typeface="Helvetica Neue Light"/>
                <a:sym typeface="Helvetica Neue Light"/>
              </a:rPr>
              <a:t>accelerators</a:t>
            </a:r>
            <a:r>
              <a:rPr lang="en">
                <a:latin typeface="Helvetica Neue Light"/>
                <a:ea typeface="Helvetica Neue Light"/>
                <a:cs typeface="Helvetica Neue Light"/>
                <a:sym typeface="Helvetica Neue Light"/>
              </a:rPr>
              <a:t> (e.g. GPU)</a:t>
            </a:r>
            <a:r>
              <a:rPr lang="en">
                <a:latin typeface="Helvetica Neue Light"/>
                <a:ea typeface="Helvetica Neue Light"/>
                <a:cs typeface="Helvetica Neue Light"/>
                <a:sym typeface="Helvetica Neue Light"/>
              </a:rPr>
              <a:t> friendly </a:t>
            </a:r>
            <a:endParaRPr>
              <a:latin typeface="Helvetica Neue Light"/>
              <a:ea typeface="Helvetica Neue Light"/>
              <a:cs typeface="Helvetica Neue Light"/>
              <a:sym typeface="Helvetica Neue Light"/>
            </a:endParaRPr>
          </a:p>
          <a:p>
            <a:pPr indent="-304800" lvl="2" marL="1371600" rtl="0" algn="l">
              <a:lnSpc>
                <a:spcPct val="100000"/>
              </a:lnSpc>
              <a:spcBef>
                <a:spcPts val="0"/>
              </a:spcBef>
              <a:spcAft>
                <a:spcPts val="0"/>
              </a:spcAft>
              <a:buSzPts val="1200"/>
              <a:buFont typeface="Helvetica Neue Light"/>
              <a:buChar char="■"/>
            </a:pPr>
            <a:r>
              <a:rPr lang="en" sz="1200">
                <a:latin typeface="Helvetica Neue Light"/>
                <a:ea typeface="Helvetica Neue Light"/>
                <a:cs typeface="Helvetica Neue Light"/>
                <a:sym typeface="Helvetica Neue Light"/>
              </a:rPr>
              <a:t>→ independently on the usage or not of accelerators, we will for sure gain having better written code: sustainability and capability to engage more people</a:t>
            </a:r>
            <a:endParaRPr sz="1200">
              <a:latin typeface="Helvetica Neue Light"/>
              <a:ea typeface="Helvetica Neue Light"/>
              <a:cs typeface="Helvetica Neue Light"/>
              <a:sym typeface="Helvetica Neue Light"/>
            </a:endParaRPr>
          </a:p>
          <a:p>
            <a:pPr indent="-342900" lvl="0" marL="457200" rtl="0" algn="l">
              <a:spcBef>
                <a:spcPts val="0"/>
              </a:spcBef>
              <a:spcAft>
                <a:spcPts val="1600"/>
              </a:spcAft>
              <a:buSzPts val="1800"/>
              <a:buChar char="●"/>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descr="https://selenevespertina.files.wordpress.com/2014/02/nuclear_00325518.jpg" id="114" name="Google Shape;114;p20"/>
          <p:cNvPicPr preferRelativeResize="0"/>
          <p:nvPr/>
        </p:nvPicPr>
        <p:blipFill rotWithShape="1">
          <a:blip r:embed="rId3">
            <a:alphaModFix/>
          </a:blip>
          <a:srcRect b="7725" l="0" r="0" t="5080"/>
          <a:stretch/>
        </p:blipFill>
        <p:spPr>
          <a:xfrm>
            <a:off x="0" y="-29029"/>
            <a:ext cx="9144000" cy="4484915"/>
          </a:xfrm>
          <a:prstGeom prst="rect">
            <a:avLst/>
          </a:prstGeom>
          <a:noFill/>
          <a:ln>
            <a:noFill/>
          </a:ln>
        </p:spPr>
      </p:pic>
      <p:sp>
        <p:nvSpPr>
          <p:cNvPr id="115" name="Google Shape;115;p20"/>
          <p:cNvSpPr txBox="1"/>
          <p:nvPr/>
        </p:nvSpPr>
        <p:spPr>
          <a:xfrm>
            <a:off x="167275" y="109623"/>
            <a:ext cx="8809449" cy="7810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 sz="4400" u="none" cap="none" strike="noStrike">
                <a:solidFill>
                  <a:schemeClr val="lt1"/>
                </a:solidFill>
                <a:latin typeface="Alfa Slab One"/>
                <a:ea typeface="Alfa Slab One"/>
                <a:cs typeface="Alfa Slab One"/>
                <a:sym typeface="Alfa Slab One"/>
              </a:rPr>
              <a:t>Nuclear?</a:t>
            </a:r>
            <a:endParaRPr i="1" sz="4400" u="none" cap="none" strike="noStrike">
              <a:solidFill>
                <a:schemeClr val="lt1"/>
              </a:solidFill>
              <a:latin typeface="Alfa Slab One"/>
              <a:ea typeface="Alfa Slab One"/>
              <a:cs typeface="Alfa Slab One"/>
              <a:sym typeface="Alfa Slab One"/>
            </a:endParaRPr>
          </a:p>
        </p:txBody>
      </p:sp>
      <p:pic>
        <p:nvPicPr>
          <p:cNvPr descr="http://whygreeneconomy.org/wp-content/uploads/2012/10/Bjoern-Schwarz-Nuclear-Power-Plant-Germany-creative-commons-2010.jpg" id="116" name="Google Shape;116;p20"/>
          <p:cNvPicPr preferRelativeResize="0"/>
          <p:nvPr/>
        </p:nvPicPr>
        <p:blipFill rotWithShape="1">
          <a:blip r:embed="rId4">
            <a:alphaModFix/>
          </a:blip>
          <a:srcRect b="0" l="25140" r="12239" t="0"/>
          <a:stretch/>
        </p:blipFill>
        <p:spPr>
          <a:xfrm>
            <a:off x="323528" y="1077390"/>
            <a:ext cx="2427890" cy="1938568"/>
          </a:xfrm>
          <a:prstGeom prst="rect">
            <a:avLst/>
          </a:prstGeom>
          <a:noFill/>
          <a:ln>
            <a:noFill/>
          </a:ln>
          <a:effectLst>
            <a:outerShdw blurRad="152400" sx="103000" rotWithShape="0" algn="tl" dir="2700000" dist="38100" sy="103000">
              <a:schemeClr val="lt1">
                <a:alpha val="40000"/>
              </a:schemeClr>
            </a:outerShdw>
          </a:effectLst>
        </p:spPr>
      </p:pic>
      <p:pic>
        <p:nvPicPr>
          <p:cNvPr descr="http://b.vimeocdn.com/ts/174/791/174791219_640.jpg" id="117" name="Google Shape;117;p20"/>
          <p:cNvPicPr preferRelativeResize="0"/>
          <p:nvPr/>
        </p:nvPicPr>
        <p:blipFill rotWithShape="1">
          <a:blip r:embed="rId5">
            <a:alphaModFix/>
          </a:blip>
          <a:srcRect b="2933" l="311" r="-310" t="17416"/>
          <a:stretch/>
        </p:blipFill>
        <p:spPr>
          <a:xfrm>
            <a:off x="3322051" y="1082129"/>
            <a:ext cx="2427889" cy="1933829"/>
          </a:xfrm>
          <a:prstGeom prst="rect">
            <a:avLst/>
          </a:prstGeom>
          <a:noFill/>
          <a:ln>
            <a:noFill/>
          </a:ln>
          <a:effectLst>
            <a:outerShdw blurRad="152400" sx="103000" rotWithShape="0" algn="tl" dir="2700000" dist="38100" sy="103000">
              <a:schemeClr val="lt1">
                <a:alpha val="40000"/>
              </a:schemeClr>
            </a:outerShdw>
          </a:effectLst>
        </p:spPr>
      </p:pic>
      <p:pic>
        <p:nvPicPr>
          <p:cNvPr descr="http://fc05.deviantart.net/fs51/i/2009/334/9/c/Inside_Atom_by_xaotherion.jpg" id="118" name="Google Shape;118;p20"/>
          <p:cNvPicPr preferRelativeResize="0"/>
          <p:nvPr/>
        </p:nvPicPr>
        <p:blipFill rotWithShape="1">
          <a:blip r:embed="rId6">
            <a:alphaModFix/>
          </a:blip>
          <a:srcRect b="0" l="0" r="6068" t="0"/>
          <a:stretch/>
        </p:blipFill>
        <p:spPr>
          <a:xfrm>
            <a:off x="6321083" y="1082129"/>
            <a:ext cx="2427889" cy="1938568"/>
          </a:xfrm>
          <a:prstGeom prst="rect">
            <a:avLst/>
          </a:prstGeom>
          <a:noFill/>
          <a:ln>
            <a:noFill/>
          </a:ln>
          <a:effectLst>
            <a:outerShdw blurRad="152400" sx="103000" rotWithShape="0" algn="tl" dir="2700000" dist="38100" sy="103000">
              <a:schemeClr val="lt1">
                <a:alpha val="40000"/>
              </a:schemeClr>
            </a:outerShdw>
          </a:effectLst>
        </p:spPr>
      </p:pic>
      <p:pic>
        <p:nvPicPr>
          <p:cNvPr descr="http://www.black-schaffer.org/david/online/transparent/cross.png" id="119" name="Google Shape;119;p20"/>
          <p:cNvPicPr preferRelativeResize="0"/>
          <p:nvPr/>
        </p:nvPicPr>
        <p:blipFill rotWithShape="1">
          <a:blip r:embed="rId7">
            <a:alphaModFix/>
          </a:blip>
          <a:srcRect b="0" l="0" r="0" t="0"/>
          <a:stretch/>
        </p:blipFill>
        <p:spPr>
          <a:xfrm>
            <a:off x="63500" y="549169"/>
            <a:ext cx="2995010" cy="2995010"/>
          </a:xfrm>
          <a:prstGeom prst="rect">
            <a:avLst/>
          </a:prstGeom>
          <a:noFill/>
          <a:ln>
            <a:noFill/>
          </a:ln>
        </p:spPr>
      </p:pic>
      <p:pic>
        <p:nvPicPr>
          <p:cNvPr descr="http://www.black-schaffer.org/david/online/transparent/cross.png" id="120" name="Google Shape;120;p20"/>
          <p:cNvPicPr preferRelativeResize="0"/>
          <p:nvPr/>
        </p:nvPicPr>
        <p:blipFill rotWithShape="1">
          <a:blip r:embed="rId7">
            <a:alphaModFix/>
          </a:blip>
          <a:srcRect b="0" l="0" r="0" t="0"/>
          <a:stretch/>
        </p:blipFill>
        <p:spPr>
          <a:xfrm>
            <a:off x="3038490" y="556836"/>
            <a:ext cx="2995010" cy="2995010"/>
          </a:xfrm>
          <a:prstGeom prst="rect">
            <a:avLst/>
          </a:prstGeom>
          <a:noFill/>
          <a:ln>
            <a:noFill/>
          </a:ln>
        </p:spPr>
      </p:pic>
      <p:pic>
        <p:nvPicPr>
          <p:cNvPr descr="http://www.black-schaffer.org/david/online/transparent/checkmark.png" id="121" name="Google Shape;121;p20"/>
          <p:cNvPicPr preferRelativeResize="0"/>
          <p:nvPr/>
        </p:nvPicPr>
        <p:blipFill rotWithShape="1">
          <a:blip r:embed="rId8">
            <a:alphaModFix/>
          </a:blip>
          <a:srcRect b="0" l="0" r="0" t="0"/>
          <a:stretch/>
        </p:blipFill>
        <p:spPr>
          <a:xfrm>
            <a:off x="5938904" y="910486"/>
            <a:ext cx="3258551" cy="3230700"/>
          </a:xfrm>
          <a:prstGeom prst="rect">
            <a:avLst/>
          </a:prstGeom>
          <a:noFill/>
          <a:ln>
            <a:noFill/>
          </a:ln>
        </p:spPr>
      </p:pic>
      <p:sp>
        <p:nvSpPr>
          <p:cNvPr id="122" name="Google Shape;122;p20"/>
          <p:cNvSpPr/>
          <p:nvPr/>
        </p:nvSpPr>
        <p:spPr>
          <a:xfrm>
            <a:off x="259174" y="4486558"/>
            <a:ext cx="8717400" cy="461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 sz="2400" u="none" cap="none" strike="noStrike">
                <a:solidFill>
                  <a:schemeClr val="lt1"/>
                </a:solidFill>
                <a:latin typeface="Proxima Nova"/>
                <a:ea typeface="Proxima Nova"/>
                <a:cs typeface="Proxima Nova"/>
                <a:sym typeface="Proxima Nova"/>
              </a:rPr>
              <a:t>European laboratory for particle physics</a:t>
            </a:r>
            <a:endParaRPr b="1" i="0" sz="2400" u="none" cap="none" strike="noStrike">
              <a:solidFill>
                <a:schemeClr val="lt1"/>
              </a:solidFill>
              <a:latin typeface="Proxima Nova"/>
              <a:ea typeface="Proxima Nova"/>
              <a:cs typeface="Proxima Nova"/>
              <a:sym typeface="Proxima Nova"/>
            </a:endParaRPr>
          </a:p>
        </p:txBody>
      </p:sp>
      <p:sp>
        <p:nvSpPr>
          <p:cNvPr id="123" name="Google Shape;123;p20"/>
          <p:cNvSpPr/>
          <p:nvPr/>
        </p:nvSpPr>
        <p:spPr>
          <a:xfrm rot="-248396">
            <a:off x="3857215" y="4141186"/>
            <a:ext cx="2743200" cy="126014"/>
          </a:xfrm>
          <a:prstGeom prst="arc">
            <a:avLst>
              <a:gd fmla="val 16200000" name="adj1"/>
              <a:gd fmla="val 0" name="adj2"/>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124" name="Google Shape;124;p2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500"/>
                                        <p:tgtEl>
                                          <p:spTgt spid="1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5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5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500"/>
                                        <p:tgtEl>
                                          <p:spTgt spid="1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500"/>
                                        <p:tgtEl>
                                          <p:spTgt spid="121"/>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animEffect filter="fade" transition="in">
                                      <p:cBhvr>
                                        <p:cTn dur="500"/>
                                        <p:tgtEl>
                                          <p:spTgt spid="122">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56"/>
          <p:cNvSpPr txBox="1"/>
          <p:nvPr>
            <p:ph idx="1" type="body"/>
          </p:nvPr>
        </p:nvSpPr>
        <p:spPr>
          <a:xfrm>
            <a:off x="105000" y="592050"/>
            <a:ext cx="8893200" cy="25743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Machine Learning (and AI) is pervasive in the experiments</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For trigger, reconstruction (e.g. pixel clusters, electrons and hadrons), analysis (e.g. signal/background discrimination), fast detector simulation (e.g. generative networks for calorimeter simulation). </a:t>
            </a:r>
            <a:r>
              <a:rPr lang="en" sz="1600" u="sng">
                <a:solidFill>
                  <a:schemeClr val="hlink"/>
                </a:solidFill>
                <a:latin typeface="Helvetica Neue Light"/>
                <a:ea typeface="Helvetica Neue Light"/>
                <a:cs typeface="Helvetica Neue Light"/>
                <a:sym typeface="Helvetica Neue Light"/>
                <a:hlinkClick r:id="rId3"/>
              </a:rPr>
              <a:t>NextGenerationTrigger</a:t>
            </a:r>
            <a:r>
              <a:rPr lang="en" sz="1600">
                <a:latin typeface="Helvetica Neue Light"/>
                <a:ea typeface="Helvetica Neue Light"/>
                <a:cs typeface="Helvetica Neue Light"/>
                <a:sym typeface="Helvetica Neue Light"/>
              </a:rPr>
              <a:t> (</a:t>
            </a:r>
            <a:r>
              <a:rPr lang="en" sz="1600" u="sng">
                <a:solidFill>
                  <a:schemeClr val="hlink"/>
                </a:solidFill>
                <a:latin typeface="Helvetica Neue Light"/>
                <a:ea typeface="Helvetica Neue Light"/>
                <a:cs typeface="Helvetica Neue Light"/>
                <a:sym typeface="Helvetica Neue Light"/>
                <a:hlinkClick r:id="rId4"/>
              </a:rPr>
              <a:t>agendas</a:t>
            </a:r>
            <a:r>
              <a:rPr lang="en" sz="1600">
                <a:latin typeface="Helvetica Neue Light"/>
                <a:ea typeface="Helvetica Neue Light"/>
                <a:cs typeface="Helvetica Neue Light"/>
                <a:sym typeface="Helvetica Neue Light"/>
              </a:rPr>
              <a:t>)</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Not only inside the experiments, but also work in collaboration with external machine learning experts (e.g. TrackML challenge, Higgs ML challenge)</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AI for computing </a:t>
            </a:r>
            <a:endParaRPr sz="20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u="sng">
                <a:solidFill>
                  <a:schemeClr val="hlink"/>
                </a:solidFill>
                <a:latin typeface="Helvetica Neue Light"/>
                <a:ea typeface="Helvetica Neue Light"/>
                <a:cs typeface="Helvetica Neue Light"/>
                <a:sym typeface="Helvetica Neue Light"/>
                <a:hlinkClick r:id="rId5"/>
              </a:rPr>
              <a:t>Quantum Computing and Algorithms</a:t>
            </a:r>
            <a:endParaRPr sz="2000">
              <a:latin typeface="Helvetica Neue Light"/>
              <a:ea typeface="Helvetica Neue Light"/>
              <a:cs typeface="Helvetica Neue Light"/>
              <a:sym typeface="Helvetica Neue Light"/>
            </a:endParaRPr>
          </a:p>
        </p:txBody>
      </p:sp>
      <p:sp>
        <p:nvSpPr>
          <p:cNvPr id="566" name="Google Shape;566;p5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67" name="Google Shape;567;p56"/>
          <p:cNvSpPr txBox="1"/>
          <p:nvPr>
            <p:ph type="title"/>
          </p:nvPr>
        </p:nvSpPr>
        <p:spPr>
          <a:xfrm>
            <a:off x="159300" y="64025"/>
            <a:ext cx="8893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ML, AI, and more</a:t>
            </a:r>
            <a:endParaRPr/>
          </a:p>
        </p:txBody>
      </p:sp>
      <p:pic>
        <p:nvPicPr>
          <p:cNvPr id="568" name="Google Shape;568;p56"/>
          <p:cNvPicPr preferRelativeResize="0"/>
          <p:nvPr/>
        </p:nvPicPr>
        <p:blipFill rotWithShape="1">
          <a:blip r:embed="rId6">
            <a:alphaModFix/>
          </a:blip>
          <a:srcRect b="0" l="0" r="50939" t="0"/>
          <a:stretch/>
        </p:blipFill>
        <p:spPr>
          <a:xfrm>
            <a:off x="1462800" y="3166350"/>
            <a:ext cx="2628155" cy="1990249"/>
          </a:xfrm>
          <a:prstGeom prst="rect">
            <a:avLst/>
          </a:prstGeom>
          <a:noFill/>
          <a:ln>
            <a:noFill/>
          </a:ln>
        </p:spPr>
      </p:pic>
      <p:pic>
        <p:nvPicPr>
          <p:cNvPr id="569" name="Google Shape;569;p56"/>
          <p:cNvPicPr preferRelativeResize="0"/>
          <p:nvPr/>
        </p:nvPicPr>
        <p:blipFill>
          <a:blip r:embed="rId7">
            <a:alphaModFix/>
          </a:blip>
          <a:stretch>
            <a:fillRect/>
          </a:stretch>
        </p:blipFill>
        <p:spPr>
          <a:xfrm>
            <a:off x="5455000" y="2955425"/>
            <a:ext cx="3461726" cy="18912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57"/>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OpenLab</a:t>
            </a:r>
            <a:endParaRPr/>
          </a:p>
        </p:txBody>
      </p:sp>
      <p:sp>
        <p:nvSpPr>
          <p:cNvPr id="575" name="Google Shape;575;p5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76" name="Google Shape;576;p57">
            <a:hlinkClick r:id="rId3"/>
          </p:cNvPr>
          <p:cNvPicPr preferRelativeResize="0"/>
          <p:nvPr/>
        </p:nvPicPr>
        <p:blipFill>
          <a:blip r:embed="rId4">
            <a:alphaModFix/>
          </a:blip>
          <a:stretch>
            <a:fillRect/>
          </a:stretch>
        </p:blipFill>
        <p:spPr>
          <a:xfrm>
            <a:off x="457200" y="712925"/>
            <a:ext cx="8062978" cy="3917574"/>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58"/>
          <p:cNvSpPr txBox="1"/>
          <p:nvPr>
            <p:ph idx="1" type="body"/>
          </p:nvPr>
        </p:nvSpPr>
        <p:spPr>
          <a:xfrm>
            <a:off x="366900" y="684750"/>
            <a:ext cx="8126400" cy="2035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000">
                <a:solidFill>
                  <a:srgbClr val="007DC3"/>
                </a:solidFill>
                <a:latin typeface="Helvetica Neue Light"/>
                <a:ea typeface="Helvetica Neue Light"/>
                <a:cs typeface="Helvetica Neue Light"/>
                <a:sym typeface="Helvetica Neue Light"/>
              </a:rPr>
              <a:t>… in the scientific community actually… but also in the society at large.</a:t>
            </a:r>
            <a:endParaRPr sz="2000">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2000">
              <a:solidFill>
                <a:srgbClr val="007DC3"/>
              </a:solidFill>
              <a:latin typeface="Helvetica Neue Light"/>
              <a:ea typeface="Helvetica Neue Light"/>
              <a:cs typeface="Helvetica Neue Light"/>
              <a:sym typeface="Helvetica Neue Light"/>
            </a:endParaRPr>
          </a:p>
          <a:p>
            <a:pPr indent="0" lvl="0" marL="2286000" rtl="0" algn="l">
              <a:lnSpc>
                <a:spcPct val="100000"/>
              </a:lnSpc>
              <a:spcBef>
                <a:spcPts val="0"/>
              </a:spcBef>
              <a:spcAft>
                <a:spcPts val="0"/>
              </a:spcAft>
              <a:buNone/>
            </a:pPr>
            <a:r>
              <a:rPr lang="en" sz="2600">
                <a:solidFill>
                  <a:srgbClr val="007DC3"/>
                </a:solidFill>
                <a:latin typeface="Alfa Slab One"/>
                <a:ea typeface="Alfa Slab One"/>
                <a:cs typeface="Alfa Slab One"/>
                <a:sym typeface="Alfa Slab One"/>
              </a:rPr>
              <a:t>What do YOU think?</a:t>
            </a:r>
            <a:endParaRPr sz="2600">
              <a:solidFill>
                <a:srgbClr val="007DC3"/>
              </a:solidFill>
              <a:latin typeface="Alfa Slab One"/>
              <a:ea typeface="Alfa Slab One"/>
              <a:cs typeface="Alfa Slab One"/>
              <a:sym typeface="Alfa Slab One"/>
            </a:endParaRPr>
          </a:p>
          <a:p>
            <a:pPr indent="0" lvl="0" marL="2286000" rtl="0" algn="l">
              <a:lnSpc>
                <a:spcPct val="100000"/>
              </a:lnSpc>
              <a:spcBef>
                <a:spcPts val="0"/>
              </a:spcBef>
              <a:spcAft>
                <a:spcPts val="0"/>
              </a:spcAft>
              <a:buNone/>
            </a:pPr>
            <a:r>
              <a:rPr lang="en" sz="2600">
                <a:solidFill>
                  <a:srgbClr val="007DC3"/>
                </a:solidFill>
                <a:latin typeface="Alfa Slab One"/>
                <a:ea typeface="Alfa Slab One"/>
                <a:cs typeface="Alfa Slab One"/>
                <a:sym typeface="Alfa Slab One"/>
              </a:rPr>
              <a:t>What’s YOUR forecast?</a:t>
            </a:r>
            <a:endParaRPr>
              <a:latin typeface="Helvetica Neue Light"/>
              <a:ea typeface="Helvetica Neue Light"/>
              <a:cs typeface="Helvetica Neue Light"/>
              <a:sym typeface="Helvetica Neue Light"/>
            </a:endParaRPr>
          </a:p>
        </p:txBody>
      </p:sp>
      <p:sp>
        <p:nvSpPr>
          <p:cNvPr id="582" name="Google Shape;582;p5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83" name="Google Shape;583;p5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The Role of Computing in Society</a:t>
            </a:r>
            <a:endParaRPr/>
          </a:p>
        </p:txBody>
      </p:sp>
      <p:sp>
        <p:nvSpPr>
          <p:cNvPr id="584" name="Google Shape;584;p58"/>
          <p:cNvSpPr txBox="1"/>
          <p:nvPr/>
        </p:nvSpPr>
        <p:spPr>
          <a:xfrm>
            <a:off x="2240250" y="4055100"/>
            <a:ext cx="44700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u="sng">
                <a:solidFill>
                  <a:schemeClr val="hlink"/>
                </a:solidFill>
                <a:hlinkClick r:id="rId3"/>
              </a:rPr>
              <a:t>https://www.menti.com/alty7843vbq9</a:t>
            </a:r>
            <a:r>
              <a:rPr lang="en" sz="1800"/>
              <a:t> </a:t>
            </a:r>
            <a:r>
              <a:rPr lang="en" sz="1800"/>
              <a:t>or</a:t>
            </a:r>
            <a:endParaRPr sz="1800"/>
          </a:p>
          <a:p>
            <a:pPr indent="0" lvl="0" marL="0" rtl="0" algn="l">
              <a:spcBef>
                <a:spcPts val="0"/>
              </a:spcBef>
              <a:spcAft>
                <a:spcPts val="0"/>
              </a:spcAft>
              <a:buNone/>
            </a:pPr>
            <a:r>
              <a:rPr lang="en" sz="1800" u="sng">
                <a:solidFill>
                  <a:schemeClr val="hlink"/>
                </a:solidFill>
                <a:hlinkClick r:id="rId4"/>
              </a:rPr>
              <a:t>https://www.menti.com/</a:t>
            </a:r>
            <a:r>
              <a:rPr lang="en" sz="1800"/>
              <a:t> 8272 6353</a:t>
            </a:r>
            <a:endParaRPr sz="1800"/>
          </a:p>
          <a:p>
            <a:pPr indent="0" lvl="0" marL="0" rtl="0" algn="l">
              <a:spcBef>
                <a:spcPts val="0"/>
              </a:spcBef>
              <a:spcAft>
                <a:spcPts val="0"/>
              </a:spcAft>
              <a:buNone/>
            </a:pPr>
            <a:r>
              <a:rPr lang="en" sz="1800" u="sng">
                <a:solidFill>
                  <a:schemeClr val="lt2"/>
                </a:solidFill>
                <a:hlinkClick r:id="rId5">
                  <a:extLst>
                    <a:ext uri="{A12FA001-AC4F-418D-AE19-62706E023703}">
                      <ahyp:hlinkClr val="tx"/>
                    </a:ext>
                  </a:extLst>
                </a:hlinkClick>
              </a:rPr>
              <a:t>Live results</a:t>
            </a:r>
            <a:endParaRPr sz="1800">
              <a:solidFill>
                <a:schemeClr val="lt2"/>
              </a:solidFill>
            </a:endParaRPr>
          </a:p>
        </p:txBody>
      </p:sp>
      <p:pic>
        <p:nvPicPr>
          <p:cNvPr id="585" name="Google Shape;585;p58" title="mentimeter_qr_code.png">
            <a:hlinkClick r:id="rId6"/>
          </p:cNvPr>
          <p:cNvPicPr preferRelativeResize="0"/>
          <p:nvPr/>
        </p:nvPicPr>
        <p:blipFill>
          <a:blip r:embed="rId7">
            <a:alphaModFix/>
          </a:blip>
          <a:stretch>
            <a:fillRect/>
          </a:stretch>
        </p:blipFill>
        <p:spPr>
          <a:xfrm>
            <a:off x="7004600" y="2822100"/>
            <a:ext cx="1935450" cy="193545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59"/>
          <p:cNvSpPr txBox="1"/>
          <p:nvPr>
            <p:ph idx="1" type="body"/>
          </p:nvPr>
        </p:nvSpPr>
        <p:spPr>
          <a:xfrm>
            <a:off x="366900" y="684750"/>
            <a:ext cx="8435100" cy="41910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Exciting Challenges: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The experiments at CERN are facing interesting, difficult, but solvable software and computing challenges for the HL-LHC.</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Critical Need for Talents:</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One of the biggest challenges not mentioned here is engaging, supporting and retaining skilled developers – YOU!!</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Unified Goals: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Focusing our efforts on common shared objectives is paramount.</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Impactful Collaboration: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The </a:t>
            </a:r>
            <a:r>
              <a:rPr i="1" lang="en" sz="1600">
                <a:latin typeface="Helvetica Neue Light"/>
                <a:ea typeface="Helvetica Neue Light"/>
                <a:cs typeface="Helvetica Neue Light"/>
                <a:sym typeface="Helvetica Neue Light"/>
              </a:rPr>
              <a:t>way</a:t>
            </a:r>
            <a:r>
              <a:rPr lang="en" sz="1600">
                <a:latin typeface="Helvetica Neue Light"/>
                <a:ea typeface="Helvetica Neue Light"/>
                <a:cs typeface="Helvetica Neue Light"/>
                <a:sym typeface="Helvetica Neue Light"/>
              </a:rPr>
              <a:t> in which we work can make the difference between success and failure!</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rPr lang="en" sz="2000">
                <a:solidFill>
                  <a:srgbClr val="007DC3"/>
                </a:solidFill>
                <a:latin typeface="Helvetica Neue Light"/>
                <a:ea typeface="Helvetica Neue Light"/>
                <a:cs typeface="Helvetica Neue Light"/>
                <a:sym typeface="Helvetica Neue Light"/>
              </a:rPr>
              <a:t>Time to act is </a:t>
            </a:r>
            <a:r>
              <a:rPr i="1" lang="en" sz="2000">
                <a:solidFill>
                  <a:srgbClr val="007DC3"/>
                </a:solidFill>
                <a:latin typeface="Helvetica Neue Light"/>
                <a:ea typeface="Helvetica Neue Light"/>
                <a:cs typeface="Helvetica Neue Light"/>
                <a:sym typeface="Helvetica Neue Light"/>
              </a:rPr>
              <a:t>now!</a:t>
            </a:r>
            <a:endParaRPr i="1"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Ad Augusta per angusta!</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solidFill>
                <a:srgbClr val="007DC3"/>
              </a:solidFill>
              <a:latin typeface="Helvetica Neue Light"/>
              <a:ea typeface="Helvetica Neue Light"/>
              <a:cs typeface="Helvetica Neue Light"/>
              <a:sym typeface="Helvetica Neue Light"/>
            </a:endParaRPr>
          </a:p>
          <a:p>
            <a:pPr indent="0" lvl="0" marL="457200" rtl="0" algn="l">
              <a:lnSpc>
                <a:spcPct val="100000"/>
              </a:lnSpc>
              <a:spcBef>
                <a:spcPts val="0"/>
              </a:spcBef>
              <a:spcAft>
                <a:spcPts val="0"/>
              </a:spcAft>
              <a:buNone/>
            </a:pPr>
            <a:r>
              <a:rPr lang="en" sz="1600">
                <a:solidFill>
                  <a:srgbClr val="007DC3"/>
                </a:solidFill>
                <a:latin typeface="Alfa Slab One"/>
                <a:ea typeface="Alfa Slab One"/>
                <a:cs typeface="Alfa Slab One"/>
                <a:sym typeface="Alfa Slab One"/>
              </a:rPr>
              <a:t>We are part of a team. We are all unique. We can make a difference.</a:t>
            </a:r>
            <a:endParaRPr sz="1600">
              <a:solidFill>
                <a:srgbClr val="007DC3"/>
              </a:solidFill>
              <a:latin typeface="Alfa Slab One"/>
              <a:ea typeface="Alfa Slab One"/>
              <a:cs typeface="Alfa Slab One"/>
              <a:sym typeface="Alfa Slab One"/>
            </a:endParaRPr>
          </a:p>
        </p:txBody>
      </p:sp>
      <p:sp>
        <p:nvSpPr>
          <p:cNvPr id="591" name="Google Shape;591;p5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92" name="Google Shape;592;p5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road ahead: “Welcome”!</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sp>
        <p:nvSpPr>
          <p:cNvPr id="597" name="Google Shape;597;p60"/>
          <p:cNvSpPr txBox="1"/>
          <p:nvPr>
            <p:ph idx="1" type="body"/>
          </p:nvPr>
        </p:nvSpPr>
        <p:spPr>
          <a:xfrm>
            <a:off x="311700" y="694328"/>
            <a:ext cx="8520600" cy="30747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2"/>
              </a:buClr>
              <a:buSzPts val="1800"/>
              <a:buFont typeface="Proxima Nova"/>
              <a:buChar char="●"/>
            </a:pPr>
            <a:r>
              <a:rPr lang="en"/>
              <a:t>….</a:t>
            </a:r>
            <a:endParaRPr/>
          </a:p>
          <a:p>
            <a:pPr indent="-342900" lvl="0" marL="457200" marR="0" rtl="0" algn="l">
              <a:lnSpc>
                <a:spcPct val="115000"/>
              </a:lnSpc>
              <a:spcBef>
                <a:spcPts val="0"/>
              </a:spcBef>
              <a:spcAft>
                <a:spcPts val="0"/>
              </a:spcAft>
              <a:buSzPts val="1800"/>
              <a:buChar char="●"/>
            </a:pPr>
            <a:r>
              <a:rPr lang="en"/>
              <a:t>….</a:t>
            </a:r>
            <a:endParaRPr/>
          </a:p>
          <a:p>
            <a:pPr indent="-317500" lvl="1" marL="914400" marR="0" rtl="0" algn="l">
              <a:lnSpc>
                <a:spcPct val="115000"/>
              </a:lnSpc>
              <a:spcBef>
                <a:spcPts val="0"/>
              </a:spcBef>
              <a:spcAft>
                <a:spcPts val="0"/>
              </a:spcAft>
              <a:buSzPts val="1400"/>
              <a:buChar char="○"/>
            </a:pPr>
            <a:r>
              <a:rPr lang="en"/>
              <a:t>...</a:t>
            </a:r>
            <a:endParaRPr/>
          </a:p>
          <a:p>
            <a:pPr indent="-342900" lvl="0" marL="457200" marR="0" rtl="0" algn="l">
              <a:lnSpc>
                <a:spcPct val="115000"/>
              </a:lnSpc>
              <a:spcBef>
                <a:spcPts val="0"/>
              </a:spcBef>
              <a:spcAft>
                <a:spcPts val="0"/>
              </a:spcAft>
              <a:buSzPts val="1800"/>
              <a:buChar char="●"/>
            </a:pPr>
            <a:r>
              <a:rPr lang="en"/>
              <a:t>….</a:t>
            </a:r>
            <a:endParaRPr/>
          </a:p>
        </p:txBody>
      </p:sp>
      <p:sp>
        <p:nvSpPr>
          <p:cNvPr id="598" name="Google Shape;598;p60"/>
          <p:cNvSpPr txBox="1"/>
          <p:nvPr>
            <p:ph type="title"/>
          </p:nvPr>
        </p:nvSpPr>
        <p:spPr>
          <a:xfrm>
            <a:off x="159300" y="57622"/>
            <a:ext cx="8520600" cy="515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a:t>
            </a:r>
            <a:endParaRPr/>
          </a:p>
        </p:txBody>
      </p:sp>
      <p:sp>
        <p:nvSpPr>
          <p:cNvPr id="599" name="Google Shape;599;p60"/>
          <p:cNvSpPr txBox="1"/>
          <p:nvPr>
            <p:ph idx="12" type="sldNum"/>
          </p:nvPr>
        </p:nvSpPr>
        <p:spPr>
          <a:xfrm>
            <a:off x="7173175" y="4373190"/>
            <a:ext cx="1932000" cy="255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600" name="Google Shape;600;p60"/>
          <p:cNvPicPr preferRelativeResize="0"/>
          <p:nvPr/>
        </p:nvPicPr>
        <p:blipFill rotWithShape="1">
          <a:blip r:embed="rId3">
            <a:alphaModFix/>
          </a:blip>
          <a:srcRect b="0" l="0" r="9877" t="0"/>
          <a:stretch/>
        </p:blipFill>
        <p:spPr>
          <a:xfrm>
            <a:off x="0" y="7124"/>
            <a:ext cx="9144000" cy="5136376"/>
          </a:xfrm>
          <a:prstGeom prst="rect">
            <a:avLst/>
          </a:prstGeom>
          <a:noFill/>
          <a:ln>
            <a:noFill/>
          </a:ln>
        </p:spPr>
      </p:pic>
      <p:sp>
        <p:nvSpPr>
          <p:cNvPr id="601" name="Google Shape;601;p60"/>
          <p:cNvSpPr txBox="1"/>
          <p:nvPr>
            <p:ph type="title"/>
          </p:nvPr>
        </p:nvSpPr>
        <p:spPr>
          <a:xfrm>
            <a:off x="3051500" y="1499445"/>
            <a:ext cx="25242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Thank you</a:t>
            </a:r>
            <a:endParaRPr/>
          </a:p>
        </p:txBody>
      </p:sp>
      <p:sp>
        <p:nvSpPr>
          <p:cNvPr id="602" name="Google Shape;602;p60"/>
          <p:cNvSpPr/>
          <p:nvPr/>
        </p:nvSpPr>
        <p:spPr>
          <a:xfrm>
            <a:off x="0" y="4184725"/>
            <a:ext cx="8871336" cy="908172"/>
          </a:xfrm>
          <a:prstGeom prst="cloud">
            <a:avLst/>
          </a:prstGeom>
          <a:solidFill>
            <a:srgbClr val="B9DE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t/>
            </a:r>
            <a:endParaRPr sz="1000">
              <a:solidFill>
                <a:srgbClr val="0033A0"/>
              </a:solidFill>
              <a:latin typeface="Alfa Slab One"/>
              <a:ea typeface="Alfa Slab One"/>
              <a:cs typeface="Alfa Slab One"/>
              <a:sym typeface="Alfa Slab One"/>
            </a:endParaRPr>
          </a:p>
          <a:p>
            <a:pPr indent="0" lvl="0" marL="0" rtl="0" algn="ctr">
              <a:lnSpc>
                <a:spcPct val="115000"/>
              </a:lnSpc>
              <a:spcBef>
                <a:spcPts val="1600"/>
              </a:spcBef>
              <a:spcAft>
                <a:spcPts val="1600"/>
              </a:spcAft>
              <a:buNone/>
            </a:pPr>
            <a:r>
              <a:rPr lang="en" sz="1000">
                <a:solidFill>
                  <a:srgbClr val="0033A0"/>
                </a:solidFill>
                <a:latin typeface="Alfa Slab One"/>
                <a:ea typeface="Alfa Slab One"/>
                <a:cs typeface="Alfa Slab One"/>
                <a:sym typeface="Alfa Slab One"/>
              </a:rPr>
              <a:t>… a special thanks for the many very useful discussions and providing material for this talk, to: Antonella Del Rosso, Zach Marshall, David South, Concezio Bozzi, Stefano Piano, Fernando Barreiro Megino, Maria Girone and many more!</a:t>
            </a:r>
            <a:endParaRPr sz="12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6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608" name="Google Shape;608;p61"/>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609" name="Google Shape;609;p61"/>
          <p:cNvPicPr preferRelativeResize="0"/>
          <p:nvPr/>
        </p:nvPicPr>
        <p:blipFill rotWithShape="1">
          <a:blip r:embed="rId3">
            <a:alphaModFix/>
          </a:blip>
          <a:srcRect b="14258" l="0" r="0" t="0"/>
          <a:stretch/>
        </p:blipFill>
        <p:spPr>
          <a:xfrm>
            <a:off x="5377875" y="3154450"/>
            <a:ext cx="2704996" cy="1665075"/>
          </a:xfrm>
          <a:prstGeom prst="rect">
            <a:avLst/>
          </a:prstGeom>
          <a:noFill/>
          <a:ln>
            <a:noFill/>
          </a:ln>
        </p:spPr>
      </p:pic>
      <p:pic>
        <p:nvPicPr>
          <p:cNvPr id="610" name="Google Shape;610;p61">
            <a:hlinkClick r:id="rId4"/>
          </p:cNvPr>
          <p:cNvPicPr preferRelativeResize="0"/>
          <p:nvPr/>
        </p:nvPicPr>
        <p:blipFill>
          <a:blip r:embed="rId5">
            <a:alphaModFix/>
          </a:blip>
          <a:stretch>
            <a:fillRect/>
          </a:stretch>
        </p:blipFill>
        <p:spPr>
          <a:xfrm>
            <a:off x="4694150" y="137275"/>
            <a:ext cx="4177050" cy="3132801"/>
          </a:xfrm>
          <a:prstGeom prst="rect">
            <a:avLst/>
          </a:prstGeom>
          <a:noFill/>
          <a:ln>
            <a:noFill/>
          </a:ln>
          <a:effectLst>
            <a:outerShdw blurRad="57150" rotWithShape="0" algn="bl" dir="18780000" dist="66675">
              <a:srgbClr val="000000">
                <a:alpha val="50000"/>
              </a:srgbClr>
            </a:outerShdw>
          </a:effectLst>
        </p:spPr>
      </p:pic>
      <p:pic>
        <p:nvPicPr>
          <p:cNvPr id="611" name="Google Shape;611;p61">
            <a:hlinkClick r:id="rId6"/>
          </p:cNvPr>
          <p:cNvPicPr preferRelativeResize="0"/>
          <p:nvPr/>
        </p:nvPicPr>
        <p:blipFill>
          <a:blip r:embed="rId7">
            <a:alphaModFix/>
          </a:blip>
          <a:stretch>
            <a:fillRect/>
          </a:stretch>
        </p:blipFill>
        <p:spPr>
          <a:xfrm>
            <a:off x="920694" y="74491"/>
            <a:ext cx="2825825" cy="4745026"/>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sp>
        <p:nvSpPr>
          <p:cNvPr id="616" name="Google Shape;616;p6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617" name="Google Shape;617;p62"/>
          <p:cNvSpPr txBox="1"/>
          <p:nvPr>
            <p:ph type="title"/>
          </p:nvPr>
        </p:nvSpPr>
        <p:spPr>
          <a:xfrm>
            <a:off x="1423800" y="191550"/>
            <a:ext cx="5276700" cy="53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Plan B</a:t>
            </a:r>
            <a:endParaRPr/>
          </a:p>
        </p:txBody>
      </p:sp>
      <p:pic>
        <p:nvPicPr>
          <p:cNvPr id="618" name="Google Shape;618;p62"/>
          <p:cNvPicPr preferRelativeResize="0"/>
          <p:nvPr/>
        </p:nvPicPr>
        <p:blipFill>
          <a:blip r:embed="rId3">
            <a:alphaModFix/>
          </a:blip>
          <a:stretch>
            <a:fillRect/>
          </a:stretch>
        </p:blipFill>
        <p:spPr>
          <a:xfrm>
            <a:off x="1106538" y="778700"/>
            <a:ext cx="6930924" cy="38468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1"/>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400"/>
              <a:t>CERN</a:t>
            </a:r>
            <a:endParaRPr sz="4400"/>
          </a:p>
          <a:p>
            <a:pPr indent="0" lvl="0" marL="0" rtl="0" algn="l">
              <a:spcBef>
                <a:spcPts val="0"/>
              </a:spcBef>
              <a:spcAft>
                <a:spcPts val="0"/>
              </a:spcAft>
              <a:buNone/>
            </a:pPr>
            <a:r>
              <a:rPr i="1" lang="en" sz="4400"/>
              <a:t>Who</a:t>
            </a:r>
            <a:r>
              <a:rPr lang="en" sz="4400"/>
              <a:t> is it?</a:t>
            </a:r>
            <a:endParaRPr sz="4400"/>
          </a:p>
        </p:txBody>
      </p:sp>
      <p:sp>
        <p:nvSpPr>
          <p:cNvPr id="130" name="Google Shape;130;p2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31" name="Google Shape;131;p21"/>
          <p:cNvSpPr txBox="1"/>
          <p:nvPr>
            <p:ph idx="1" type="body"/>
          </p:nvPr>
        </p:nvSpPr>
        <p:spPr>
          <a:xfrm>
            <a:off x="311700" y="1486450"/>
            <a:ext cx="8520600" cy="2701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 Council</a:t>
            </a:r>
            <a:endParaRPr/>
          </a:p>
          <a:p>
            <a:pPr indent="-317500" lvl="1" marL="914400" rtl="0" algn="l">
              <a:spcBef>
                <a:spcPts val="0"/>
              </a:spcBef>
              <a:spcAft>
                <a:spcPts val="0"/>
              </a:spcAft>
              <a:buSzPts val="1400"/>
              <a:buChar char="○"/>
            </a:pPr>
            <a:r>
              <a:rPr lang="en"/>
              <a:t>Member states</a:t>
            </a:r>
            <a:endParaRPr/>
          </a:p>
          <a:p>
            <a:pPr indent="-342900" lvl="0" marL="457200" rtl="0" algn="l">
              <a:spcBef>
                <a:spcPts val="0"/>
              </a:spcBef>
              <a:spcAft>
                <a:spcPts val="0"/>
              </a:spcAft>
              <a:buSzPts val="1800"/>
              <a:buChar char="●"/>
            </a:pPr>
            <a:r>
              <a:rPr lang="en"/>
              <a:t>The Collaborations</a:t>
            </a:r>
            <a:endParaRPr/>
          </a:p>
          <a:p>
            <a:pPr indent="-317500" lvl="1" marL="914400" rtl="0" algn="l">
              <a:spcBef>
                <a:spcPts val="0"/>
              </a:spcBef>
              <a:spcAft>
                <a:spcPts val="0"/>
              </a:spcAft>
              <a:buSzPts val="1400"/>
              <a:buChar char="○"/>
            </a:pPr>
            <a:r>
              <a:rPr lang="en"/>
              <a:t>experiments</a:t>
            </a:r>
            <a:endParaRPr/>
          </a:p>
        </p:txBody>
      </p:sp>
      <p:pic>
        <p:nvPicPr>
          <p:cNvPr id="132" name="Google Shape;132;p21"/>
          <p:cNvPicPr preferRelativeResize="0"/>
          <p:nvPr/>
        </p:nvPicPr>
        <p:blipFill>
          <a:blip r:embed="rId3">
            <a:alphaModFix/>
          </a:blip>
          <a:stretch>
            <a:fillRect/>
          </a:stretch>
        </p:blipFill>
        <p:spPr>
          <a:xfrm>
            <a:off x="5422600" y="253620"/>
            <a:ext cx="3189624" cy="2318125"/>
          </a:xfrm>
          <a:prstGeom prst="rect">
            <a:avLst/>
          </a:prstGeom>
          <a:noFill/>
          <a:ln>
            <a:noFill/>
          </a:ln>
        </p:spPr>
      </p:pic>
      <p:pic>
        <p:nvPicPr>
          <p:cNvPr id="133" name="Google Shape;133;p21"/>
          <p:cNvPicPr preferRelativeResize="0"/>
          <p:nvPr/>
        </p:nvPicPr>
        <p:blipFill>
          <a:blip r:embed="rId4">
            <a:alphaModFix/>
          </a:blip>
          <a:stretch>
            <a:fillRect/>
          </a:stretch>
        </p:blipFill>
        <p:spPr>
          <a:xfrm>
            <a:off x="3275263" y="2830169"/>
            <a:ext cx="3965075" cy="1924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pic>
        <p:nvPicPr>
          <p:cNvPr id="139" name="Google Shape;139;p22"/>
          <p:cNvPicPr preferRelativeResize="0"/>
          <p:nvPr/>
        </p:nvPicPr>
        <p:blipFill rotWithShape="1">
          <a:blip r:embed="rId3">
            <a:alphaModFix/>
          </a:blip>
          <a:srcRect b="0" l="0" r="0" t="0"/>
          <a:stretch/>
        </p:blipFill>
        <p:spPr>
          <a:xfrm>
            <a:off x="2095271" y="1116000"/>
            <a:ext cx="6827735" cy="2909049"/>
          </a:xfrm>
          <a:prstGeom prst="rect">
            <a:avLst/>
          </a:prstGeom>
          <a:noFill/>
          <a:ln>
            <a:noFill/>
          </a:ln>
        </p:spPr>
      </p:pic>
      <p:pic>
        <p:nvPicPr>
          <p:cNvPr id="140" name="Google Shape;140;p22"/>
          <p:cNvPicPr preferRelativeResize="0"/>
          <p:nvPr/>
        </p:nvPicPr>
        <p:blipFill rotWithShape="1">
          <a:blip r:embed="rId4">
            <a:alphaModFix/>
          </a:blip>
          <a:srcRect b="0" l="0" r="0" t="0"/>
          <a:stretch/>
        </p:blipFill>
        <p:spPr>
          <a:xfrm>
            <a:off x="2095271" y="1116000"/>
            <a:ext cx="6827735" cy="2909049"/>
          </a:xfrm>
          <a:prstGeom prst="rect">
            <a:avLst/>
          </a:prstGeom>
          <a:noFill/>
          <a:ln>
            <a:noFill/>
          </a:ln>
        </p:spPr>
      </p:pic>
      <p:pic>
        <p:nvPicPr>
          <p:cNvPr id="141" name="Google Shape;141;p22"/>
          <p:cNvPicPr preferRelativeResize="0"/>
          <p:nvPr/>
        </p:nvPicPr>
        <p:blipFill rotWithShape="1">
          <a:blip r:embed="rId5">
            <a:alphaModFix/>
          </a:blip>
          <a:srcRect b="0" l="0" r="0" t="0"/>
          <a:stretch/>
        </p:blipFill>
        <p:spPr>
          <a:xfrm>
            <a:off x="2095271" y="1116000"/>
            <a:ext cx="6827735" cy="2909049"/>
          </a:xfrm>
          <a:prstGeom prst="rect">
            <a:avLst/>
          </a:prstGeom>
          <a:noFill/>
          <a:ln>
            <a:noFill/>
          </a:ln>
        </p:spPr>
      </p:pic>
      <p:pic>
        <p:nvPicPr>
          <p:cNvPr id="142" name="Google Shape;142;p22"/>
          <p:cNvPicPr preferRelativeResize="0"/>
          <p:nvPr/>
        </p:nvPicPr>
        <p:blipFill rotWithShape="1">
          <a:blip r:embed="rId6">
            <a:alphaModFix/>
          </a:blip>
          <a:srcRect b="0" l="0" r="0" t="0"/>
          <a:stretch/>
        </p:blipFill>
        <p:spPr>
          <a:xfrm>
            <a:off x="2095271" y="1116000"/>
            <a:ext cx="6827735" cy="2909049"/>
          </a:xfrm>
          <a:prstGeom prst="rect">
            <a:avLst/>
          </a:prstGeom>
          <a:noFill/>
          <a:ln>
            <a:noFill/>
          </a:ln>
        </p:spPr>
      </p:pic>
      <p:pic>
        <p:nvPicPr>
          <p:cNvPr id="143" name="Google Shape;143;p22"/>
          <p:cNvPicPr preferRelativeResize="0"/>
          <p:nvPr/>
        </p:nvPicPr>
        <p:blipFill rotWithShape="1">
          <a:blip r:embed="rId7">
            <a:alphaModFix/>
          </a:blip>
          <a:srcRect b="0" l="0" r="0" t="0"/>
          <a:stretch/>
        </p:blipFill>
        <p:spPr>
          <a:xfrm>
            <a:off x="2095271" y="1116000"/>
            <a:ext cx="6827735" cy="2909049"/>
          </a:xfrm>
          <a:prstGeom prst="rect">
            <a:avLst/>
          </a:prstGeom>
          <a:noFill/>
          <a:ln>
            <a:noFill/>
          </a:ln>
        </p:spPr>
      </p:pic>
      <p:pic>
        <p:nvPicPr>
          <p:cNvPr id="144" name="Google Shape;144;p22"/>
          <p:cNvPicPr preferRelativeResize="0"/>
          <p:nvPr/>
        </p:nvPicPr>
        <p:blipFill rotWithShape="1">
          <a:blip r:embed="rId8">
            <a:alphaModFix/>
          </a:blip>
          <a:srcRect b="0" l="0" r="0" t="0"/>
          <a:stretch/>
        </p:blipFill>
        <p:spPr>
          <a:xfrm>
            <a:off x="2095271" y="1116000"/>
            <a:ext cx="6827735" cy="2909049"/>
          </a:xfrm>
          <a:prstGeom prst="rect">
            <a:avLst/>
          </a:prstGeom>
          <a:noFill/>
          <a:ln>
            <a:noFill/>
          </a:ln>
        </p:spPr>
      </p:pic>
      <p:sp>
        <p:nvSpPr>
          <p:cNvPr id="145" name="Google Shape;145;p22"/>
          <p:cNvSpPr txBox="1"/>
          <p:nvPr/>
        </p:nvSpPr>
        <p:spPr>
          <a:xfrm>
            <a:off x="167272" y="3794465"/>
            <a:ext cx="26484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FF9999"/>
                </a:solidFill>
                <a:latin typeface="Arial"/>
                <a:ea typeface="Arial"/>
                <a:cs typeface="Arial"/>
                <a:sym typeface="Arial"/>
              </a:rPr>
              <a:t>Scientific contacts</a:t>
            </a:r>
            <a:endParaRPr sz="2400">
              <a:solidFill>
                <a:srgbClr val="FF9999"/>
              </a:solidFill>
              <a:latin typeface="Arial"/>
              <a:ea typeface="Arial"/>
              <a:cs typeface="Arial"/>
              <a:sym typeface="Arial"/>
            </a:endParaRPr>
          </a:p>
        </p:txBody>
      </p:sp>
      <p:sp>
        <p:nvSpPr>
          <p:cNvPr id="146" name="Google Shape;146;p22"/>
          <p:cNvSpPr txBox="1"/>
          <p:nvPr/>
        </p:nvSpPr>
        <p:spPr>
          <a:xfrm>
            <a:off x="167273" y="3409823"/>
            <a:ext cx="357662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FF3300"/>
                </a:solidFill>
                <a:latin typeface="Arial"/>
                <a:ea typeface="Arial"/>
                <a:cs typeface="Arial"/>
                <a:sym typeface="Arial"/>
              </a:rPr>
              <a:t>Cooperation agreements</a:t>
            </a:r>
            <a:endParaRPr sz="2400">
              <a:solidFill>
                <a:srgbClr val="FF3300"/>
              </a:solidFill>
              <a:latin typeface="Arial"/>
              <a:ea typeface="Arial"/>
              <a:cs typeface="Arial"/>
              <a:sym typeface="Arial"/>
            </a:endParaRPr>
          </a:p>
        </p:txBody>
      </p:sp>
      <p:sp>
        <p:nvSpPr>
          <p:cNvPr id="147" name="Google Shape;147;p22"/>
          <p:cNvSpPr txBox="1"/>
          <p:nvPr/>
        </p:nvSpPr>
        <p:spPr>
          <a:xfrm>
            <a:off x="167275" y="2675550"/>
            <a:ext cx="1956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73BDFF"/>
                </a:solidFill>
              </a:rPr>
              <a:t>+ </a:t>
            </a:r>
            <a:r>
              <a:rPr lang="en" sz="2400">
                <a:solidFill>
                  <a:srgbClr val="73BDFF"/>
                </a:solidFill>
                <a:latin typeface="Arial"/>
                <a:ea typeface="Arial"/>
                <a:cs typeface="Arial"/>
                <a:sym typeface="Arial"/>
              </a:rPr>
              <a:t>Observers</a:t>
            </a:r>
            <a:endParaRPr sz="2400">
              <a:solidFill>
                <a:srgbClr val="73BDFF"/>
              </a:solidFill>
              <a:latin typeface="Arial"/>
              <a:ea typeface="Arial"/>
              <a:cs typeface="Arial"/>
              <a:sym typeface="Arial"/>
            </a:endParaRPr>
          </a:p>
        </p:txBody>
      </p:sp>
      <p:sp>
        <p:nvSpPr>
          <p:cNvPr id="148" name="Google Shape;148;p22"/>
          <p:cNvSpPr txBox="1"/>
          <p:nvPr/>
        </p:nvSpPr>
        <p:spPr>
          <a:xfrm>
            <a:off x="167275" y="1568375"/>
            <a:ext cx="1995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6666FF"/>
                </a:solidFill>
              </a:rPr>
              <a:t>+</a:t>
            </a:r>
            <a:r>
              <a:rPr lang="en" sz="2400">
                <a:solidFill>
                  <a:srgbClr val="6666FF"/>
                </a:solidFill>
                <a:latin typeface="Arial"/>
                <a:ea typeface="Arial"/>
                <a:cs typeface="Arial"/>
                <a:sym typeface="Arial"/>
              </a:rPr>
              <a:t> </a:t>
            </a:r>
            <a:r>
              <a:rPr lang="en" sz="2400">
                <a:solidFill>
                  <a:srgbClr val="6666FF"/>
                </a:solidFill>
              </a:rPr>
              <a:t>A</a:t>
            </a:r>
            <a:r>
              <a:rPr lang="en" sz="2400">
                <a:solidFill>
                  <a:srgbClr val="6666FF"/>
                </a:solidFill>
                <a:latin typeface="Arial"/>
                <a:ea typeface="Arial"/>
                <a:cs typeface="Arial"/>
                <a:sym typeface="Arial"/>
              </a:rPr>
              <a:t>ssociates</a:t>
            </a:r>
            <a:endParaRPr sz="2400">
              <a:solidFill>
                <a:srgbClr val="6666FF"/>
              </a:solidFill>
              <a:latin typeface="Arial"/>
              <a:ea typeface="Arial"/>
              <a:cs typeface="Arial"/>
              <a:sym typeface="Arial"/>
            </a:endParaRPr>
          </a:p>
        </p:txBody>
      </p:sp>
      <p:sp>
        <p:nvSpPr>
          <p:cNvPr id="149" name="Google Shape;149;p22"/>
          <p:cNvSpPr txBox="1"/>
          <p:nvPr/>
        </p:nvSpPr>
        <p:spPr>
          <a:xfrm>
            <a:off x="167275" y="1185150"/>
            <a:ext cx="26484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u="sng">
                <a:solidFill>
                  <a:schemeClr val="hlink"/>
                </a:solidFill>
                <a:latin typeface="Arial"/>
                <a:ea typeface="Arial"/>
                <a:cs typeface="Arial"/>
                <a:sym typeface="Arial"/>
                <a:hlinkClick r:id="rId9"/>
              </a:rPr>
              <a:t>2</a:t>
            </a:r>
            <a:r>
              <a:rPr lang="en" sz="2400" u="sng">
                <a:solidFill>
                  <a:schemeClr val="hlink"/>
                </a:solidFill>
                <a:hlinkClick r:id="rId10"/>
              </a:rPr>
              <a:t>5</a:t>
            </a:r>
            <a:r>
              <a:rPr lang="en" sz="2400" u="sng">
                <a:solidFill>
                  <a:schemeClr val="hlink"/>
                </a:solidFill>
                <a:latin typeface="Arial"/>
                <a:ea typeface="Arial"/>
                <a:cs typeface="Arial"/>
                <a:sym typeface="Arial"/>
                <a:hlinkClick r:id="rId11"/>
              </a:rPr>
              <a:t> member</a:t>
            </a:r>
            <a:r>
              <a:rPr lang="en" sz="2400" u="sng">
                <a:solidFill>
                  <a:schemeClr val="hlink"/>
                </a:solidFill>
                <a:hlinkClick r:id="rId12"/>
              </a:rPr>
              <a:t> states</a:t>
            </a:r>
            <a:endParaRPr sz="2400">
              <a:solidFill>
                <a:srgbClr val="003F78"/>
              </a:solidFill>
              <a:latin typeface="Arial"/>
              <a:ea typeface="Arial"/>
              <a:cs typeface="Arial"/>
              <a:sym typeface="Arial"/>
            </a:endParaRPr>
          </a:p>
        </p:txBody>
      </p:sp>
      <p:sp>
        <p:nvSpPr>
          <p:cNvPr id="150" name="Google Shape;150;p22"/>
          <p:cNvSpPr txBox="1"/>
          <p:nvPr/>
        </p:nvSpPr>
        <p:spPr>
          <a:xfrm>
            <a:off x="159900" y="109625"/>
            <a:ext cx="8976600" cy="780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3800">
                <a:solidFill>
                  <a:srgbClr val="0033A0"/>
                </a:solidFill>
                <a:latin typeface="Alfa Slab One"/>
                <a:ea typeface="Alfa Slab One"/>
                <a:cs typeface="Alfa Slab One"/>
                <a:sym typeface="Alfa Slab One"/>
              </a:rPr>
              <a:t>CERN: a</a:t>
            </a:r>
            <a:r>
              <a:rPr lang="en" sz="3800">
                <a:solidFill>
                  <a:srgbClr val="0033A0"/>
                </a:solidFill>
                <a:latin typeface="Alfa Slab One"/>
                <a:ea typeface="Alfa Slab One"/>
                <a:cs typeface="Alfa Slab One"/>
                <a:sym typeface="Alfa Slab One"/>
              </a:rPr>
              <a:t> </a:t>
            </a:r>
            <a:r>
              <a:rPr lang="en" sz="3800" u="sng">
                <a:solidFill>
                  <a:schemeClr val="hlink"/>
                </a:solidFill>
                <a:latin typeface="Alfa Slab One"/>
                <a:ea typeface="Alfa Slab One"/>
                <a:cs typeface="Alfa Slab One"/>
                <a:sym typeface="Alfa Slab One"/>
                <a:hlinkClick r:id="rId13"/>
              </a:rPr>
              <a:t>worldwide collaboration</a:t>
            </a:r>
            <a:endParaRPr i="1" sz="3800">
              <a:solidFill>
                <a:srgbClr val="0033A0"/>
              </a:solidFill>
              <a:latin typeface="Alfa Slab One"/>
              <a:ea typeface="Alfa Slab One"/>
              <a:cs typeface="Alfa Slab One"/>
              <a:sym typeface="Alfa Slab One"/>
            </a:endParaRPr>
          </a:p>
        </p:txBody>
      </p:sp>
      <p:sp>
        <p:nvSpPr>
          <p:cNvPr id="151" name="Google Shape;151;p2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par>
                                <p:cTn fill="hold" nodeType="with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500"/>
                                        <p:tgtEl>
                                          <p:spTgt spid="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500"/>
                                        <p:tgtEl>
                                          <p:spTgt spid="148"/>
                                        </p:tgtEl>
                                      </p:cBhvr>
                                    </p:animEffect>
                                  </p:childTnLst>
                                </p:cTn>
                              </p:par>
                              <p:par>
                                <p:cTn fill="hold" nodeType="with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500"/>
                                        <p:tgtEl>
                                          <p:spTgt spid="140"/>
                                        </p:tgtEl>
                                      </p:cBhvr>
                                    </p:animEffect>
                                  </p:childTnLst>
                                </p:cTn>
                              </p:par>
                              <p:par>
                                <p:cTn fill="hold" nodeType="with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500"/>
                                        <p:tgtEl>
                                          <p:spTgt spid="1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500"/>
                                        <p:tgtEl>
                                          <p:spTgt spid="147"/>
                                        </p:tgtEl>
                                      </p:cBhvr>
                                    </p:animEffect>
                                  </p:childTnLst>
                                </p:cTn>
                              </p:par>
                              <p:par>
                                <p:cTn fill="hold" nodeType="with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5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500"/>
                                        <p:tgtEl>
                                          <p:spTgt spid="146"/>
                                        </p:tgtEl>
                                      </p:cBhvr>
                                    </p:animEffect>
                                  </p:childTnLst>
                                </p:cTn>
                              </p:par>
                              <p:par>
                                <p:cTn fill="hold" nodeType="with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500"/>
                                        <p:tgtEl>
                                          <p:spTgt spid="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500"/>
                                        <p:tgtEl>
                                          <p:spTgt spid="145"/>
                                        </p:tgtEl>
                                      </p:cBhvr>
                                    </p:animEffect>
                                  </p:childTnLst>
                                </p:cTn>
                              </p:par>
                              <p:par>
                                <p:cTn fill="hold" nodeType="withEffect" presetClass="entr" presetID="10" presetSubtype="0">
                                  <p:stCondLst>
                                    <p:cond delay="0"/>
                                  </p:stCondLst>
                                  <p:childTnLst>
                                    <p:set>
                                      <p:cBhvr>
                                        <p:cTn dur="1" fill="hold">
                                          <p:stCondLst>
                                            <p:cond delay="0"/>
                                          </p:stCondLst>
                                        </p:cTn>
                                        <p:tgtEl>
                                          <p:spTgt spid="144"/>
                                        </p:tgtEl>
                                        <p:attrNameLst>
                                          <p:attrName>style.visibility</p:attrName>
                                        </p:attrNameLst>
                                      </p:cBhvr>
                                      <p:to>
                                        <p:strVal val="visible"/>
                                      </p:to>
                                    </p:set>
                                    <p:animEffect filter="fade" transition="in">
                                      <p:cBhvr>
                                        <p:cTn dur="500"/>
                                        <p:tgtEl>
                                          <p:spTgt spid="1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3"/>
          <p:cNvSpPr txBox="1"/>
          <p:nvPr/>
        </p:nvSpPr>
        <p:spPr>
          <a:xfrm>
            <a:off x="167275" y="109623"/>
            <a:ext cx="8809449" cy="7810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262626"/>
                </a:solidFill>
                <a:latin typeface="Alfa Slab One"/>
                <a:ea typeface="Alfa Slab One"/>
                <a:cs typeface="Alfa Slab One"/>
                <a:sym typeface="Alfa Slab One"/>
              </a:rPr>
              <a:t>How many persons?</a:t>
            </a:r>
            <a:endParaRPr i="1" sz="4400">
              <a:solidFill>
                <a:srgbClr val="262626"/>
              </a:solidFill>
              <a:latin typeface="Alfa Slab One"/>
              <a:ea typeface="Alfa Slab One"/>
              <a:cs typeface="Alfa Slab One"/>
              <a:sym typeface="Alfa Slab One"/>
            </a:endParaRPr>
          </a:p>
        </p:txBody>
      </p:sp>
      <p:sp>
        <p:nvSpPr>
          <p:cNvPr id="158" name="Google Shape;158;p23"/>
          <p:cNvSpPr txBox="1"/>
          <p:nvPr/>
        </p:nvSpPr>
        <p:spPr>
          <a:xfrm>
            <a:off x="6383800" y="396578"/>
            <a:ext cx="2754900" cy="493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 15000+!</a:t>
            </a:r>
            <a:endParaRPr i="1" sz="2800">
              <a:solidFill>
                <a:srgbClr val="262626"/>
              </a:solidFill>
              <a:latin typeface="Alfa Slab One"/>
              <a:ea typeface="Alfa Slab One"/>
              <a:cs typeface="Alfa Slab One"/>
              <a:sym typeface="Alfa Slab One"/>
            </a:endParaRPr>
          </a:p>
        </p:txBody>
      </p:sp>
      <p:grpSp>
        <p:nvGrpSpPr>
          <p:cNvPr id="159" name="Google Shape;159;p23"/>
          <p:cNvGrpSpPr/>
          <p:nvPr/>
        </p:nvGrpSpPr>
        <p:grpSpPr>
          <a:xfrm>
            <a:off x="2113588" y="1386673"/>
            <a:ext cx="6489247" cy="1420280"/>
            <a:chOff x="2113588" y="1386673"/>
            <a:chExt cx="6489247" cy="1420280"/>
          </a:xfrm>
        </p:grpSpPr>
        <p:sp>
          <p:nvSpPr>
            <p:cNvPr id="160" name="Google Shape;160;p23"/>
            <p:cNvSpPr txBox="1"/>
            <p:nvPr/>
          </p:nvSpPr>
          <p:spPr>
            <a:xfrm>
              <a:off x="6246100" y="2345288"/>
              <a:ext cx="235673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C00000"/>
                  </a:solidFill>
                  <a:latin typeface="Arial"/>
                  <a:ea typeface="Arial"/>
                  <a:cs typeface="Arial"/>
                  <a:sym typeface="Arial"/>
                </a:rPr>
                <a:t>500 students</a:t>
              </a:r>
              <a:endParaRPr sz="2400">
                <a:solidFill>
                  <a:srgbClr val="C00000"/>
                </a:solidFill>
                <a:latin typeface="Arial"/>
                <a:ea typeface="Arial"/>
                <a:cs typeface="Arial"/>
                <a:sym typeface="Arial"/>
              </a:endParaRPr>
            </a:p>
          </p:txBody>
        </p:sp>
        <p:grpSp>
          <p:nvGrpSpPr>
            <p:cNvPr id="161" name="Google Shape;161;p23"/>
            <p:cNvGrpSpPr/>
            <p:nvPr/>
          </p:nvGrpSpPr>
          <p:grpSpPr>
            <a:xfrm>
              <a:off x="2113588" y="1386673"/>
              <a:ext cx="970817" cy="492525"/>
              <a:chOff x="2113588" y="1386673"/>
              <a:chExt cx="970817" cy="492525"/>
            </a:xfrm>
          </p:grpSpPr>
          <p:pic>
            <p:nvPicPr>
              <p:cNvPr id="162" name="Google Shape;162;p23"/>
              <p:cNvPicPr preferRelativeResize="0"/>
              <p:nvPr/>
            </p:nvPicPr>
            <p:blipFill rotWithShape="1">
              <a:blip r:embed="rId3">
                <a:alphaModFix/>
              </a:blip>
              <a:srcRect b="0" l="0" r="0" t="0"/>
              <a:stretch/>
            </p:blipFill>
            <p:spPr>
              <a:xfrm>
                <a:off x="2596657" y="1391450"/>
                <a:ext cx="487748" cy="487748"/>
              </a:xfrm>
              <a:prstGeom prst="rect">
                <a:avLst/>
              </a:prstGeom>
              <a:noFill/>
              <a:ln>
                <a:noFill/>
              </a:ln>
            </p:spPr>
          </p:pic>
          <p:pic>
            <p:nvPicPr>
              <p:cNvPr id="163" name="Google Shape;163;p23"/>
              <p:cNvPicPr preferRelativeResize="0"/>
              <p:nvPr/>
            </p:nvPicPr>
            <p:blipFill rotWithShape="1">
              <a:blip r:embed="rId4">
                <a:alphaModFix/>
              </a:blip>
              <a:srcRect b="0" l="0" r="0" t="0"/>
              <a:stretch/>
            </p:blipFill>
            <p:spPr>
              <a:xfrm>
                <a:off x="2113588" y="1386673"/>
                <a:ext cx="487748" cy="487748"/>
              </a:xfrm>
              <a:prstGeom prst="rect">
                <a:avLst/>
              </a:prstGeom>
              <a:noFill/>
              <a:ln>
                <a:noFill/>
              </a:ln>
            </p:spPr>
          </p:pic>
        </p:grpSp>
      </p:grpSp>
      <p:grpSp>
        <p:nvGrpSpPr>
          <p:cNvPr id="164" name="Google Shape;164;p23"/>
          <p:cNvGrpSpPr/>
          <p:nvPr/>
        </p:nvGrpSpPr>
        <p:grpSpPr>
          <a:xfrm>
            <a:off x="162596" y="887261"/>
            <a:ext cx="7865833" cy="975496"/>
            <a:chOff x="162596" y="887261"/>
            <a:chExt cx="7865833" cy="975496"/>
          </a:xfrm>
        </p:grpSpPr>
        <p:sp>
          <p:nvSpPr>
            <p:cNvPr id="165" name="Google Shape;165;p23"/>
            <p:cNvSpPr txBox="1"/>
            <p:nvPr/>
          </p:nvSpPr>
          <p:spPr>
            <a:xfrm>
              <a:off x="6260829" y="1057946"/>
              <a:ext cx="17676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0055A0"/>
                  </a:solidFill>
                  <a:latin typeface="Arial"/>
                  <a:ea typeface="Arial"/>
                  <a:cs typeface="Arial"/>
                  <a:sym typeface="Arial"/>
                </a:rPr>
                <a:t>2500	 staff</a:t>
              </a:r>
              <a:endParaRPr sz="2400">
                <a:solidFill>
                  <a:srgbClr val="0055A0"/>
                </a:solidFill>
                <a:latin typeface="Arial"/>
                <a:ea typeface="Arial"/>
                <a:cs typeface="Arial"/>
                <a:sym typeface="Arial"/>
              </a:endParaRPr>
            </a:p>
          </p:txBody>
        </p:sp>
        <p:grpSp>
          <p:nvGrpSpPr>
            <p:cNvPr id="166" name="Google Shape;166;p23"/>
            <p:cNvGrpSpPr/>
            <p:nvPr/>
          </p:nvGrpSpPr>
          <p:grpSpPr>
            <a:xfrm>
              <a:off x="162596" y="887261"/>
              <a:ext cx="5857655" cy="975496"/>
              <a:chOff x="162596" y="887261"/>
              <a:chExt cx="5857655" cy="975496"/>
            </a:xfrm>
          </p:grpSpPr>
          <p:pic>
            <p:nvPicPr>
              <p:cNvPr id="167" name="Google Shape;167;p23"/>
              <p:cNvPicPr preferRelativeResize="0"/>
              <p:nvPr/>
            </p:nvPicPr>
            <p:blipFill rotWithShape="1">
              <a:blip r:embed="rId5">
                <a:alphaModFix/>
              </a:blip>
              <a:srcRect b="0" l="0" r="0" t="0"/>
              <a:stretch/>
            </p:blipFill>
            <p:spPr>
              <a:xfrm>
                <a:off x="167275" y="890673"/>
                <a:ext cx="487748" cy="487748"/>
              </a:xfrm>
              <a:prstGeom prst="rect">
                <a:avLst/>
              </a:prstGeom>
              <a:noFill/>
              <a:ln>
                <a:noFill/>
              </a:ln>
            </p:spPr>
          </p:pic>
          <p:pic>
            <p:nvPicPr>
              <p:cNvPr id="168" name="Google Shape;168;p23"/>
              <p:cNvPicPr preferRelativeResize="0"/>
              <p:nvPr/>
            </p:nvPicPr>
            <p:blipFill rotWithShape="1">
              <a:blip r:embed="rId6">
                <a:alphaModFix/>
              </a:blip>
              <a:srcRect b="0" l="0" r="0" t="0"/>
              <a:stretch/>
            </p:blipFill>
            <p:spPr>
              <a:xfrm>
                <a:off x="655023" y="890673"/>
                <a:ext cx="487748" cy="487748"/>
              </a:xfrm>
              <a:prstGeom prst="rect">
                <a:avLst/>
              </a:prstGeom>
              <a:noFill/>
              <a:ln>
                <a:noFill/>
              </a:ln>
            </p:spPr>
          </p:pic>
          <p:pic>
            <p:nvPicPr>
              <p:cNvPr id="169" name="Google Shape;169;p23"/>
              <p:cNvPicPr preferRelativeResize="0"/>
              <p:nvPr/>
            </p:nvPicPr>
            <p:blipFill rotWithShape="1">
              <a:blip r:embed="rId5">
                <a:alphaModFix/>
              </a:blip>
              <a:srcRect b="0" l="0" r="0" t="0"/>
              <a:stretch/>
            </p:blipFill>
            <p:spPr>
              <a:xfrm>
                <a:off x="1142771" y="890673"/>
                <a:ext cx="487748" cy="487748"/>
              </a:xfrm>
              <a:prstGeom prst="rect">
                <a:avLst/>
              </a:prstGeom>
              <a:noFill/>
              <a:ln>
                <a:noFill/>
              </a:ln>
            </p:spPr>
          </p:pic>
          <p:pic>
            <p:nvPicPr>
              <p:cNvPr id="170" name="Google Shape;170;p23"/>
              <p:cNvPicPr preferRelativeResize="0"/>
              <p:nvPr/>
            </p:nvPicPr>
            <p:blipFill rotWithShape="1">
              <a:blip r:embed="rId6">
                <a:alphaModFix/>
              </a:blip>
              <a:srcRect b="0" l="0" r="0" t="0"/>
              <a:stretch/>
            </p:blipFill>
            <p:spPr>
              <a:xfrm>
                <a:off x="1630519" y="889308"/>
                <a:ext cx="487748" cy="487748"/>
              </a:xfrm>
              <a:prstGeom prst="rect">
                <a:avLst/>
              </a:prstGeom>
              <a:noFill/>
              <a:ln>
                <a:noFill/>
              </a:ln>
            </p:spPr>
          </p:pic>
          <p:pic>
            <p:nvPicPr>
              <p:cNvPr id="171" name="Google Shape;171;p23"/>
              <p:cNvPicPr preferRelativeResize="0"/>
              <p:nvPr/>
            </p:nvPicPr>
            <p:blipFill rotWithShape="1">
              <a:blip r:embed="rId5">
                <a:alphaModFix/>
              </a:blip>
              <a:srcRect b="0" l="0" r="0" t="0"/>
              <a:stretch/>
            </p:blipFill>
            <p:spPr>
              <a:xfrm>
                <a:off x="2118267" y="888626"/>
                <a:ext cx="487748" cy="487748"/>
              </a:xfrm>
              <a:prstGeom prst="rect">
                <a:avLst/>
              </a:prstGeom>
              <a:noFill/>
              <a:ln>
                <a:noFill/>
              </a:ln>
            </p:spPr>
          </p:pic>
          <p:pic>
            <p:nvPicPr>
              <p:cNvPr id="172" name="Google Shape;172;p23"/>
              <p:cNvPicPr preferRelativeResize="0"/>
              <p:nvPr/>
            </p:nvPicPr>
            <p:blipFill rotWithShape="1">
              <a:blip r:embed="rId6">
                <a:alphaModFix/>
              </a:blip>
              <a:srcRect b="0" l="0" r="0" t="0"/>
              <a:stretch/>
            </p:blipFill>
            <p:spPr>
              <a:xfrm>
                <a:off x="2606015" y="887261"/>
                <a:ext cx="487748" cy="487748"/>
              </a:xfrm>
              <a:prstGeom prst="rect">
                <a:avLst/>
              </a:prstGeom>
              <a:noFill/>
              <a:ln>
                <a:noFill/>
              </a:ln>
            </p:spPr>
          </p:pic>
          <p:pic>
            <p:nvPicPr>
              <p:cNvPr id="173" name="Google Shape;173;p23"/>
              <p:cNvPicPr preferRelativeResize="0"/>
              <p:nvPr/>
            </p:nvPicPr>
            <p:blipFill rotWithShape="1">
              <a:blip r:embed="rId5">
                <a:alphaModFix/>
              </a:blip>
              <a:srcRect b="0" l="0" r="0" t="0"/>
              <a:stretch/>
            </p:blipFill>
            <p:spPr>
              <a:xfrm>
                <a:off x="3093763" y="894085"/>
                <a:ext cx="487748" cy="487748"/>
              </a:xfrm>
              <a:prstGeom prst="rect">
                <a:avLst/>
              </a:prstGeom>
              <a:noFill/>
              <a:ln>
                <a:noFill/>
              </a:ln>
            </p:spPr>
          </p:pic>
          <p:pic>
            <p:nvPicPr>
              <p:cNvPr id="174" name="Google Shape;174;p23"/>
              <p:cNvPicPr preferRelativeResize="0"/>
              <p:nvPr/>
            </p:nvPicPr>
            <p:blipFill rotWithShape="1">
              <a:blip r:embed="rId6">
                <a:alphaModFix/>
              </a:blip>
              <a:srcRect b="0" l="0" r="0" t="0"/>
              <a:stretch/>
            </p:blipFill>
            <p:spPr>
              <a:xfrm>
                <a:off x="3581511" y="894085"/>
                <a:ext cx="487748" cy="487748"/>
              </a:xfrm>
              <a:prstGeom prst="rect">
                <a:avLst/>
              </a:prstGeom>
              <a:noFill/>
              <a:ln>
                <a:noFill/>
              </a:ln>
            </p:spPr>
          </p:pic>
          <p:pic>
            <p:nvPicPr>
              <p:cNvPr id="175" name="Google Shape;175;p23"/>
              <p:cNvPicPr preferRelativeResize="0"/>
              <p:nvPr/>
            </p:nvPicPr>
            <p:blipFill rotWithShape="1">
              <a:blip r:embed="rId5">
                <a:alphaModFix/>
              </a:blip>
              <a:srcRect b="0" l="0" r="0" t="0"/>
              <a:stretch/>
            </p:blipFill>
            <p:spPr>
              <a:xfrm>
                <a:off x="4069259" y="894085"/>
                <a:ext cx="487748" cy="487748"/>
              </a:xfrm>
              <a:prstGeom prst="rect">
                <a:avLst/>
              </a:prstGeom>
              <a:noFill/>
              <a:ln>
                <a:noFill/>
              </a:ln>
            </p:spPr>
          </p:pic>
          <p:pic>
            <p:nvPicPr>
              <p:cNvPr id="176" name="Google Shape;176;p23"/>
              <p:cNvPicPr preferRelativeResize="0"/>
              <p:nvPr/>
            </p:nvPicPr>
            <p:blipFill rotWithShape="1">
              <a:blip r:embed="rId6">
                <a:alphaModFix/>
              </a:blip>
              <a:srcRect b="0" l="0" r="0" t="0"/>
              <a:stretch/>
            </p:blipFill>
            <p:spPr>
              <a:xfrm>
                <a:off x="4557007" y="892720"/>
                <a:ext cx="487748" cy="487748"/>
              </a:xfrm>
              <a:prstGeom prst="rect">
                <a:avLst/>
              </a:prstGeom>
              <a:noFill/>
              <a:ln>
                <a:noFill/>
              </a:ln>
            </p:spPr>
          </p:pic>
          <p:pic>
            <p:nvPicPr>
              <p:cNvPr id="177" name="Google Shape;177;p23"/>
              <p:cNvPicPr preferRelativeResize="0"/>
              <p:nvPr/>
            </p:nvPicPr>
            <p:blipFill rotWithShape="1">
              <a:blip r:embed="rId5">
                <a:alphaModFix/>
              </a:blip>
              <a:srcRect b="0" l="0" r="0" t="0"/>
              <a:stretch/>
            </p:blipFill>
            <p:spPr>
              <a:xfrm>
                <a:off x="5044755" y="892038"/>
                <a:ext cx="487748" cy="487748"/>
              </a:xfrm>
              <a:prstGeom prst="rect">
                <a:avLst/>
              </a:prstGeom>
              <a:noFill/>
              <a:ln>
                <a:noFill/>
              </a:ln>
            </p:spPr>
          </p:pic>
          <p:pic>
            <p:nvPicPr>
              <p:cNvPr id="178" name="Google Shape;178;p23"/>
              <p:cNvPicPr preferRelativeResize="0"/>
              <p:nvPr/>
            </p:nvPicPr>
            <p:blipFill rotWithShape="1">
              <a:blip r:embed="rId6">
                <a:alphaModFix/>
              </a:blip>
              <a:srcRect b="0" l="0" r="0" t="0"/>
              <a:stretch/>
            </p:blipFill>
            <p:spPr>
              <a:xfrm>
                <a:off x="5532503" y="890673"/>
                <a:ext cx="487748" cy="487748"/>
              </a:xfrm>
              <a:prstGeom prst="rect">
                <a:avLst/>
              </a:prstGeom>
              <a:noFill/>
              <a:ln>
                <a:noFill/>
              </a:ln>
            </p:spPr>
          </p:pic>
          <p:pic>
            <p:nvPicPr>
              <p:cNvPr id="179" name="Google Shape;179;p23"/>
              <p:cNvPicPr preferRelativeResize="0"/>
              <p:nvPr/>
            </p:nvPicPr>
            <p:blipFill rotWithShape="1">
              <a:blip r:embed="rId5">
                <a:alphaModFix/>
              </a:blip>
              <a:srcRect b="0" l="0" r="0" t="0"/>
              <a:stretch/>
            </p:blipFill>
            <p:spPr>
              <a:xfrm>
                <a:off x="162596" y="1375009"/>
                <a:ext cx="487748" cy="487748"/>
              </a:xfrm>
              <a:prstGeom prst="rect">
                <a:avLst/>
              </a:prstGeom>
              <a:noFill/>
              <a:ln>
                <a:noFill/>
              </a:ln>
            </p:spPr>
          </p:pic>
        </p:grpSp>
      </p:grpSp>
      <p:grpSp>
        <p:nvGrpSpPr>
          <p:cNvPr id="180" name="Google Shape;180;p23"/>
          <p:cNvGrpSpPr/>
          <p:nvPr/>
        </p:nvGrpSpPr>
        <p:grpSpPr>
          <a:xfrm>
            <a:off x="650344" y="1380124"/>
            <a:ext cx="8387467" cy="965164"/>
            <a:chOff x="650344" y="1380124"/>
            <a:chExt cx="8387467" cy="965164"/>
          </a:xfrm>
        </p:grpSpPr>
        <p:sp>
          <p:nvSpPr>
            <p:cNvPr id="181" name="Google Shape;181;p23"/>
            <p:cNvSpPr txBox="1"/>
            <p:nvPr/>
          </p:nvSpPr>
          <p:spPr>
            <a:xfrm>
              <a:off x="6251471" y="1514291"/>
              <a:ext cx="278634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2D9CFF"/>
                  </a:solidFill>
                  <a:latin typeface="Arial"/>
                  <a:ea typeface="Arial"/>
                  <a:cs typeface="Arial"/>
                  <a:sym typeface="Arial"/>
                </a:rPr>
                <a:t>600</a:t>
              </a:r>
              <a:r>
                <a:rPr lang="en" sz="2400">
                  <a:solidFill>
                    <a:srgbClr val="2D9CFF"/>
                  </a:solidFill>
                </a:rPr>
                <a:t> </a:t>
              </a:r>
              <a:r>
                <a:rPr lang="en" sz="2400">
                  <a:solidFill>
                    <a:srgbClr val="2D9CFF"/>
                  </a:solidFill>
                  <a:latin typeface="Arial"/>
                  <a:ea typeface="Arial"/>
                  <a:cs typeface="Arial"/>
                  <a:sym typeface="Arial"/>
                </a:rPr>
                <a:t>fellows &amp;</a:t>
              </a:r>
              <a:r>
                <a:rPr lang="en" sz="2400">
                  <a:solidFill>
                    <a:srgbClr val="2D9CFF"/>
                  </a:solidFill>
                </a:rPr>
                <a:t> </a:t>
              </a:r>
              <a:r>
                <a:rPr lang="en" sz="2400">
                  <a:solidFill>
                    <a:srgbClr val="2D9CFF"/>
                  </a:solidFill>
                  <a:latin typeface="Arial"/>
                  <a:ea typeface="Arial"/>
                  <a:cs typeface="Arial"/>
                  <a:sym typeface="Arial"/>
                </a:rPr>
                <a:t>apprentices</a:t>
              </a:r>
              <a:endParaRPr sz="2400">
                <a:solidFill>
                  <a:srgbClr val="2D9CFF"/>
                </a:solidFill>
                <a:latin typeface="Arial"/>
                <a:ea typeface="Arial"/>
                <a:cs typeface="Arial"/>
                <a:sym typeface="Arial"/>
              </a:endParaRPr>
            </a:p>
          </p:txBody>
        </p:sp>
        <p:grpSp>
          <p:nvGrpSpPr>
            <p:cNvPr id="182" name="Google Shape;182;p23"/>
            <p:cNvGrpSpPr/>
            <p:nvPr/>
          </p:nvGrpSpPr>
          <p:grpSpPr>
            <a:xfrm>
              <a:off x="650344" y="1380124"/>
              <a:ext cx="1463244" cy="494883"/>
              <a:chOff x="650344" y="1380124"/>
              <a:chExt cx="1463244" cy="494883"/>
            </a:xfrm>
          </p:grpSpPr>
          <p:pic>
            <p:nvPicPr>
              <p:cNvPr id="183" name="Google Shape;183;p23"/>
              <p:cNvPicPr preferRelativeResize="0"/>
              <p:nvPr/>
            </p:nvPicPr>
            <p:blipFill rotWithShape="1">
              <a:blip r:embed="rId7">
                <a:alphaModFix/>
              </a:blip>
              <a:srcRect b="0" l="0" r="0" t="0"/>
              <a:stretch/>
            </p:blipFill>
            <p:spPr>
              <a:xfrm>
                <a:off x="1138092" y="1385239"/>
                <a:ext cx="487748" cy="487748"/>
              </a:xfrm>
              <a:prstGeom prst="rect">
                <a:avLst/>
              </a:prstGeom>
              <a:noFill/>
              <a:ln>
                <a:noFill/>
              </a:ln>
            </p:spPr>
          </p:pic>
          <p:pic>
            <p:nvPicPr>
              <p:cNvPr id="184" name="Google Shape;184;p23"/>
              <p:cNvPicPr preferRelativeResize="0"/>
              <p:nvPr/>
            </p:nvPicPr>
            <p:blipFill rotWithShape="1">
              <a:blip r:embed="rId8">
                <a:alphaModFix/>
              </a:blip>
              <a:srcRect b="0" l="0" r="0" t="0"/>
              <a:stretch/>
            </p:blipFill>
            <p:spPr>
              <a:xfrm>
                <a:off x="650344" y="1380124"/>
                <a:ext cx="487748" cy="487748"/>
              </a:xfrm>
              <a:prstGeom prst="rect">
                <a:avLst/>
              </a:prstGeom>
              <a:noFill/>
              <a:ln>
                <a:noFill/>
              </a:ln>
            </p:spPr>
          </p:pic>
          <p:pic>
            <p:nvPicPr>
              <p:cNvPr id="185" name="Google Shape;185;p23"/>
              <p:cNvPicPr preferRelativeResize="0"/>
              <p:nvPr/>
            </p:nvPicPr>
            <p:blipFill rotWithShape="1">
              <a:blip r:embed="rId8">
                <a:alphaModFix/>
              </a:blip>
              <a:srcRect b="0" l="0" r="0" t="0"/>
              <a:stretch/>
            </p:blipFill>
            <p:spPr>
              <a:xfrm>
                <a:off x="1625840" y="1387259"/>
                <a:ext cx="487748" cy="487748"/>
              </a:xfrm>
              <a:prstGeom prst="rect">
                <a:avLst/>
              </a:prstGeom>
              <a:noFill/>
              <a:ln>
                <a:noFill/>
              </a:ln>
            </p:spPr>
          </p:pic>
        </p:grpSp>
      </p:grpSp>
      <p:grpSp>
        <p:nvGrpSpPr>
          <p:cNvPr id="186" name="Google Shape;186;p23"/>
          <p:cNvGrpSpPr/>
          <p:nvPr/>
        </p:nvGrpSpPr>
        <p:grpSpPr>
          <a:xfrm>
            <a:off x="167275" y="1393865"/>
            <a:ext cx="8474625" cy="2965851"/>
            <a:chOff x="167275" y="1393865"/>
            <a:chExt cx="8474625" cy="2965851"/>
          </a:xfrm>
        </p:grpSpPr>
        <p:sp>
          <p:nvSpPr>
            <p:cNvPr id="187" name="Google Shape;187;p23"/>
            <p:cNvSpPr txBox="1"/>
            <p:nvPr/>
          </p:nvSpPr>
          <p:spPr>
            <a:xfrm>
              <a:off x="6243100" y="2806950"/>
              <a:ext cx="23988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EB7F4F"/>
                  </a:solidFill>
                  <a:latin typeface="Arial"/>
                  <a:ea typeface="Arial"/>
                  <a:cs typeface="Arial"/>
                  <a:sym typeface="Arial"/>
                </a:rPr>
                <a:t>1</a:t>
              </a:r>
              <a:r>
                <a:rPr lang="en" sz="2400">
                  <a:solidFill>
                    <a:srgbClr val="EB7F4F"/>
                  </a:solidFill>
                </a:rPr>
                <a:t>0</a:t>
              </a:r>
              <a:r>
                <a:rPr lang="en" sz="2400">
                  <a:solidFill>
                    <a:srgbClr val="EB7F4F"/>
                  </a:solidFill>
                  <a:latin typeface="Arial"/>
                  <a:ea typeface="Arial"/>
                  <a:cs typeface="Arial"/>
                  <a:sym typeface="Arial"/>
                </a:rPr>
                <a:t>000+ users</a:t>
              </a:r>
              <a:endParaRPr sz="2400">
                <a:solidFill>
                  <a:srgbClr val="EB7F4F"/>
                </a:solidFill>
                <a:latin typeface="Arial"/>
                <a:ea typeface="Arial"/>
                <a:cs typeface="Arial"/>
                <a:sym typeface="Arial"/>
              </a:endParaRPr>
            </a:p>
          </p:txBody>
        </p:sp>
        <p:grpSp>
          <p:nvGrpSpPr>
            <p:cNvPr id="188" name="Google Shape;188;p23"/>
            <p:cNvGrpSpPr/>
            <p:nvPr/>
          </p:nvGrpSpPr>
          <p:grpSpPr>
            <a:xfrm>
              <a:off x="167275" y="1393865"/>
              <a:ext cx="5860654" cy="2965851"/>
              <a:chOff x="167275" y="1393865"/>
              <a:chExt cx="5860654" cy="2965851"/>
            </a:xfrm>
          </p:grpSpPr>
          <p:pic>
            <p:nvPicPr>
              <p:cNvPr id="189" name="Google Shape;189;p23"/>
              <p:cNvPicPr preferRelativeResize="0"/>
              <p:nvPr/>
            </p:nvPicPr>
            <p:blipFill rotWithShape="1">
              <a:blip r:embed="rId9">
                <a:alphaModFix/>
              </a:blip>
              <a:srcRect b="0" l="0" r="0" t="0"/>
              <a:stretch/>
            </p:blipFill>
            <p:spPr>
              <a:xfrm>
                <a:off x="3089084" y="1393865"/>
                <a:ext cx="487748" cy="487748"/>
              </a:xfrm>
              <a:prstGeom prst="rect">
                <a:avLst/>
              </a:prstGeom>
              <a:noFill/>
              <a:ln>
                <a:noFill/>
              </a:ln>
            </p:spPr>
          </p:pic>
          <p:pic>
            <p:nvPicPr>
              <p:cNvPr id="190" name="Google Shape;190;p23"/>
              <p:cNvPicPr preferRelativeResize="0"/>
              <p:nvPr/>
            </p:nvPicPr>
            <p:blipFill rotWithShape="1">
              <a:blip r:embed="rId10">
                <a:alphaModFix/>
              </a:blip>
              <a:srcRect b="0" l="0" r="0" t="0"/>
              <a:stretch/>
            </p:blipFill>
            <p:spPr>
              <a:xfrm>
                <a:off x="3576832" y="1393865"/>
                <a:ext cx="487748" cy="487748"/>
              </a:xfrm>
              <a:prstGeom prst="rect">
                <a:avLst/>
              </a:prstGeom>
              <a:noFill/>
              <a:ln>
                <a:noFill/>
              </a:ln>
            </p:spPr>
          </p:pic>
          <p:pic>
            <p:nvPicPr>
              <p:cNvPr id="191" name="Google Shape;191;p23"/>
              <p:cNvPicPr preferRelativeResize="0"/>
              <p:nvPr/>
            </p:nvPicPr>
            <p:blipFill rotWithShape="1">
              <a:blip r:embed="rId9">
                <a:alphaModFix/>
              </a:blip>
              <a:srcRect b="0" l="0" r="0" t="0"/>
              <a:stretch/>
            </p:blipFill>
            <p:spPr>
              <a:xfrm>
                <a:off x="4064580" y="1393865"/>
                <a:ext cx="487748" cy="487748"/>
              </a:xfrm>
              <a:prstGeom prst="rect">
                <a:avLst/>
              </a:prstGeom>
              <a:noFill/>
              <a:ln>
                <a:noFill/>
              </a:ln>
            </p:spPr>
          </p:pic>
          <p:pic>
            <p:nvPicPr>
              <p:cNvPr id="192" name="Google Shape;192;p23"/>
              <p:cNvPicPr preferRelativeResize="0"/>
              <p:nvPr/>
            </p:nvPicPr>
            <p:blipFill rotWithShape="1">
              <a:blip r:embed="rId10">
                <a:alphaModFix/>
              </a:blip>
              <a:srcRect b="0" l="0" r="0" t="0"/>
              <a:stretch/>
            </p:blipFill>
            <p:spPr>
              <a:xfrm>
                <a:off x="4552328" y="1393865"/>
                <a:ext cx="487748" cy="487748"/>
              </a:xfrm>
              <a:prstGeom prst="rect">
                <a:avLst/>
              </a:prstGeom>
              <a:noFill/>
              <a:ln>
                <a:noFill/>
              </a:ln>
            </p:spPr>
          </p:pic>
          <p:pic>
            <p:nvPicPr>
              <p:cNvPr id="193" name="Google Shape;193;p23"/>
              <p:cNvPicPr preferRelativeResize="0"/>
              <p:nvPr/>
            </p:nvPicPr>
            <p:blipFill rotWithShape="1">
              <a:blip r:embed="rId9">
                <a:alphaModFix/>
              </a:blip>
              <a:srcRect b="0" l="0" r="0" t="0"/>
              <a:stretch/>
            </p:blipFill>
            <p:spPr>
              <a:xfrm>
                <a:off x="5035397" y="1393865"/>
                <a:ext cx="487748" cy="487748"/>
              </a:xfrm>
              <a:prstGeom prst="rect">
                <a:avLst/>
              </a:prstGeom>
              <a:noFill/>
              <a:ln>
                <a:noFill/>
              </a:ln>
            </p:spPr>
          </p:pic>
          <p:pic>
            <p:nvPicPr>
              <p:cNvPr id="194" name="Google Shape;194;p23"/>
              <p:cNvPicPr preferRelativeResize="0"/>
              <p:nvPr/>
            </p:nvPicPr>
            <p:blipFill rotWithShape="1">
              <a:blip r:embed="rId10">
                <a:alphaModFix/>
              </a:blip>
              <a:srcRect b="0" l="0" r="0" t="0"/>
              <a:stretch/>
            </p:blipFill>
            <p:spPr>
              <a:xfrm>
                <a:off x="5523145" y="1393865"/>
                <a:ext cx="487748" cy="487748"/>
              </a:xfrm>
              <a:prstGeom prst="rect">
                <a:avLst/>
              </a:prstGeom>
              <a:noFill/>
              <a:ln>
                <a:noFill/>
              </a:ln>
            </p:spPr>
          </p:pic>
          <p:pic>
            <p:nvPicPr>
              <p:cNvPr id="195" name="Google Shape;195;p23"/>
              <p:cNvPicPr preferRelativeResize="0"/>
              <p:nvPr/>
            </p:nvPicPr>
            <p:blipFill rotWithShape="1">
              <a:blip r:embed="rId9">
                <a:alphaModFix/>
              </a:blip>
              <a:srcRect b="0" l="0" r="0" t="0"/>
              <a:stretch/>
            </p:blipFill>
            <p:spPr>
              <a:xfrm>
                <a:off x="2596657" y="1862757"/>
                <a:ext cx="487748" cy="487748"/>
              </a:xfrm>
              <a:prstGeom prst="rect">
                <a:avLst/>
              </a:prstGeom>
              <a:noFill/>
              <a:ln>
                <a:noFill/>
              </a:ln>
            </p:spPr>
          </p:pic>
          <p:pic>
            <p:nvPicPr>
              <p:cNvPr id="196" name="Google Shape;196;p23"/>
              <p:cNvPicPr preferRelativeResize="0"/>
              <p:nvPr/>
            </p:nvPicPr>
            <p:blipFill rotWithShape="1">
              <a:blip r:embed="rId10">
                <a:alphaModFix/>
              </a:blip>
              <a:srcRect b="0" l="0" r="0" t="0"/>
              <a:stretch/>
            </p:blipFill>
            <p:spPr>
              <a:xfrm>
                <a:off x="167275" y="1862757"/>
                <a:ext cx="487748" cy="487748"/>
              </a:xfrm>
              <a:prstGeom prst="rect">
                <a:avLst/>
              </a:prstGeom>
              <a:noFill/>
              <a:ln>
                <a:noFill/>
              </a:ln>
            </p:spPr>
          </p:pic>
          <p:pic>
            <p:nvPicPr>
              <p:cNvPr id="197" name="Google Shape;197;p23"/>
              <p:cNvPicPr preferRelativeResize="0"/>
              <p:nvPr/>
            </p:nvPicPr>
            <p:blipFill rotWithShape="1">
              <a:blip r:embed="rId9">
                <a:alphaModFix/>
              </a:blip>
              <a:srcRect b="0" l="0" r="0" t="0"/>
              <a:stretch/>
            </p:blipFill>
            <p:spPr>
              <a:xfrm>
                <a:off x="655023" y="1862757"/>
                <a:ext cx="487748" cy="487748"/>
              </a:xfrm>
              <a:prstGeom prst="rect">
                <a:avLst/>
              </a:prstGeom>
              <a:noFill/>
              <a:ln>
                <a:noFill/>
              </a:ln>
            </p:spPr>
          </p:pic>
          <p:pic>
            <p:nvPicPr>
              <p:cNvPr id="198" name="Google Shape;198;p23"/>
              <p:cNvPicPr preferRelativeResize="0"/>
              <p:nvPr/>
            </p:nvPicPr>
            <p:blipFill rotWithShape="1">
              <a:blip r:embed="rId10">
                <a:alphaModFix/>
              </a:blip>
              <a:srcRect b="0" l="0" r="0" t="0"/>
              <a:stretch/>
            </p:blipFill>
            <p:spPr>
              <a:xfrm>
                <a:off x="1142771" y="1862757"/>
                <a:ext cx="487748" cy="487748"/>
              </a:xfrm>
              <a:prstGeom prst="rect">
                <a:avLst/>
              </a:prstGeom>
              <a:noFill/>
              <a:ln>
                <a:noFill/>
              </a:ln>
            </p:spPr>
          </p:pic>
          <p:pic>
            <p:nvPicPr>
              <p:cNvPr id="199" name="Google Shape;199;p23"/>
              <p:cNvPicPr preferRelativeResize="0"/>
              <p:nvPr/>
            </p:nvPicPr>
            <p:blipFill rotWithShape="1">
              <a:blip r:embed="rId9">
                <a:alphaModFix/>
              </a:blip>
              <a:srcRect b="0" l="0" r="0" t="0"/>
              <a:stretch/>
            </p:blipFill>
            <p:spPr>
              <a:xfrm>
                <a:off x="1625840" y="1862757"/>
                <a:ext cx="487748" cy="487748"/>
              </a:xfrm>
              <a:prstGeom prst="rect">
                <a:avLst/>
              </a:prstGeom>
              <a:noFill/>
              <a:ln>
                <a:noFill/>
              </a:ln>
            </p:spPr>
          </p:pic>
          <p:pic>
            <p:nvPicPr>
              <p:cNvPr id="200" name="Google Shape;200;p23"/>
              <p:cNvPicPr preferRelativeResize="0"/>
              <p:nvPr/>
            </p:nvPicPr>
            <p:blipFill rotWithShape="1">
              <a:blip r:embed="rId10">
                <a:alphaModFix/>
              </a:blip>
              <a:srcRect b="0" l="0" r="0" t="0"/>
              <a:stretch/>
            </p:blipFill>
            <p:spPr>
              <a:xfrm>
                <a:off x="2113588" y="1862757"/>
                <a:ext cx="487748" cy="487748"/>
              </a:xfrm>
              <a:prstGeom prst="rect">
                <a:avLst/>
              </a:prstGeom>
              <a:noFill/>
              <a:ln>
                <a:noFill/>
              </a:ln>
            </p:spPr>
          </p:pic>
          <p:pic>
            <p:nvPicPr>
              <p:cNvPr id="201" name="Google Shape;201;p23"/>
              <p:cNvPicPr preferRelativeResize="0"/>
              <p:nvPr/>
            </p:nvPicPr>
            <p:blipFill rotWithShape="1">
              <a:blip r:embed="rId9">
                <a:alphaModFix/>
              </a:blip>
              <a:srcRect b="0" l="0" r="0" t="0"/>
              <a:stretch/>
            </p:blipFill>
            <p:spPr>
              <a:xfrm>
                <a:off x="5523145" y="1862757"/>
                <a:ext cx="487748" cy="487748"/>
              </a:xfrm>
              <a:prstGeom prst="rect">
                <a:avLst/>
              </a:prstGeom>
              <a:noFill/>
              <a:ln>
                <a:noFill/>
              </a:ln>
            </p:spPr>
          </p:pic>
          <p:pic>
            <p:nvPicPr>
              <p:cNvPr id="202" name="Google Shape;202;p23"/>
              <p:cNvPicPr preferRelativeResize="0"/>
              <p:nvPr/>
            </p:nvPicPr>
            <p:blipFill rotWithShape="1">
              <a:blip r:embed="rId10">
                <a:alphaModFix/>
              </a:blip>
              <a:srcRect b="0" l="0" r="0" t="0"/>
              <a:stretch/>
            </p:blipFill>
            <p:spPr>
              <a:xfrm>
                <a:off x="3093763" y="1862757"/>
                <a:ext cx="487748" cy="487748"/>
              </a:xfrm>
              <a:prstGeom prst="rect">
                <a:avLst/>
              </a:prstGeom>
              <a:noFill/>
              <a:ln>
                <a:noFill/>
              </a:ln>
            </p:spPr>
          </p:pic>
          <p:pic>
            <p:nvPicPr>
              <p:cNvPr id="203" name="Google Shape;203;p23"/>
              <p:cNvPicPr preferRelativeResize="0"/>
              <p:nvPr/>
            </p:nvPicPr>
            <p:blipFill rotWithShape="1">
              <a:blip r:embed="rId9">
                <a:alphaModFix/>
              </a:blip>
              <a:srcRect b="0" l="0" r="0" t="0"/>
              <a:stretch/>
            </p:blipFill>
            <p:spPr>
              <a:xfrm>
                <a:off x="3581511" y="1862757"/>
                <a:ext cx="487748" cy="487748"/>
              </a:xfrm>
              <a:prstGeom prst="rect">
                <a:avLst/>
              </a:prstGeom>
              <a:noFill/>
              <a:ln>
                <a:noFill/>
              </a:ln>
            </p:spPr>
          </p:pic>
          <p:pic>
            <p:nvPicPr>
              <p:cNvPr id="204" name="Google Shape;204;p23"/>
              <p:cNvPicPr preferRelativeResize="0"/>
              <p:nvPr/>
            </p:nvPicPr>
            <p:blipFill rotWithShape="1">
              <a:blip r:embed="rId10">
                <a:alphaModFix/>
              </a:blip>
              <a:srcRect b="0" l="0" r="0" t="0"/>
              <a:stretch/>
            </p:blipFill>
            <p:spPr>
              <a:xfrm>
                <a:off x="4069259" y="1862757"/>
                <a:ext cx="487748" cy="487748"/>
              </a:xfrm>
              <a:prstGeom prst="rect">
                <a:avLst/>
              </a:prstGeom>
              <a:noFill/>
              <a:ln>
                <a:noFill/>
              </a:ln>
            </p:spPr>
          </p:pic>
          <p:pic>
            <p:nvPicPr>
              <p:cNvPr id="205" name="Google Shape;205;p23"/>
              <p:cNvPicPr preferRelativeResize="0"/>
              <p:nvPr/>
            </p:nvPicPr>
            <p:blipFill rotWithShape="1">
              <a:blip r:embed="rId9">
                <a:alphaModFix/>
              </a:blip>
              <a:srcRect b="0" l="0" r="0" t="0"/>
              <a:stretch/>
            </p:blipFill>
            <p:spPr>
              <a:xfrm>
                <a:off x="4552328" y="1862757"/>
                <a:ext cx="487748" cy="487748"/>
              </a:xfrm>
              <a:prstGeom prst="rect">
                <a:avLst/>
              </a:prstGeom>
              <a:noFill/>
              <a:ln>
                <a:noFill/>
              </a:ln>
            </p:spPr>
          </p:pic>
          <p:pic>
            <p:nvPicPr>
              <p:cNvPr id="206" name="Google Shape;206;p23"/>
              <p:cNvPicPr preferRelativeResize="0"/>
              <p:nvPr/>
            </p:nvPicPr>
            <p:blipFill rotWithShape="1">
              <a:blip r:embed="rId10">
                <a:alphaModFix/>
              </a:blip>
              <a:srcRect b="0" l="0" r="0" t="0"/>
              <a:stretch/>
            </p:blipFill>
            <p:spPr>
              <a:xfrm>
                <a:off x="5040076" y="1862757"/>
                <a:ext cx="487748" cy="487748"/>
              </a:xfrm>
              <a:prstGeom prst="rect">
                <a:avLst/>
              </a:prstGeom>
              <a:noFill/>
              <a:ln>
                <a:noFill/>
              </a:ln>
            </p:spPr>
          </p:pic>
          <p:pic>
            <p:nvPicPr>
              <p:cNvPr id="207" name="Google Shape;207;p23"/>
              <p:cNvPicPr preferRelativeResize="0"/>
              <p:nvPr/>
            </p:nvPicPr>
            <p:blipFill rotWithShape="1">
              <a:blip r:embed="rId9">
                <a:alphaModFix/>
              </a:blip>
              <a:srcRect b="0" l="0" r="0" t="0"/>
              <a:stretch/>
            </p:blipFill>
            <p:spPr>
              <a:xfrm>
                <a:off x="2108909" y="2365113"/>
                <a:ext cx="487748" cy="487748"/>
              </a:xfrm>
              <a:prstGeom prst="rect">
                <a:avLst/>
              </a:prstGeom>
              <a:noFill/>
              <a:ln>
                <a:noFill/>
              </a:ln>
            </p:spPr>
          </p:pic>
          <p:pic>
            <p:nvPicPr>
              <p:cNvPr id="208" name="Google Shape;208;p23"/>
              <p:cNvPicPr preferRelativeResize="0"/>
              <p:nvPr/>
            </p:nvPicPr>
            <p:blipFill rotWithShape="1">
              <a:blip r:embed="rId9">
                <a:alphaModFix/>
              </a:blip>
              <a:srcRect b="0" l="0" r="0" t="0"/>
              <a:stretch/>
            </p:blipFill>
            <p:spPr>
              <a:xfrm>
                <a:off x="167275" y="2365113"/>
                <a:ext cx="487748" cy="487748"/>
              </a:xfrm>
              <a:prstGeom prst="rect">
                <a:avLst/>
              </a:prstGeom>
              <a:noFill/>
              <a:ln>
                <a:noFill/>
              </a:ln>
            </p:spPr>
          </p:pic>
          <p:pic>
            <p:nvPicPr>
              <p:cNvPr id="209" name="Google Shape;209;p23"/>
              <p:cNvPicPr preferRelativeResize="0"/>
              <p:nvPr/>
            </p:nvPicPr>
            <p:blipFill rotWithShape="1">
              <a:blip r:embed="rId10">
                <a:alphaModFix/>
              </a:blip>
              <a:srcRect b="0" l="0" r="0" t="0"/>
              <a:stretch/>
            </p:blipFill>
            <p:spPr>
              <a:xfrm>
                <a:off x="655023" y="2365113"/>
                <a:ext cx="487748" cy="487748"/>
              </a:xfrm>
              <a:prstGeom prst="rect">
                <a:avLst/>
              </a:prstGeom>
              <a:noFill/>
              <a:ln>
                <a:noFill/>
              </a:ln>
            </p:spPr>
          </p:pic>
          <p:pic>
            <p:nvPicPr>
              <p:cNvPr id="210" name="Google Shape;210;p23"/>
              <p:cNvPicPr preferRelativeResize="0"/>
              <p:nvPr/>
            </p:nvPicPr>
            <p:blipFill rotWithShape="1">
              <a:blip r:embed="rId9">
                <a:alphaModFix/>
              </a:blip>
              <a:srcRect b="0" l="0" r="0" t="0"/>
              <a:stretch/>
            </p:blipFill>
            <p:spPr>
              <a:xfrm>
                <a:off x="1138092" y="2365113"/>
                <a:ext cx="487748" cy="487748"/>
              </a:xfrm>
              <a:prstGeom prst="rect">
                <a:avLst/>
              </a:prstGeom>
              <a:noFill/>
              <a:ln>
                <a:noFill/>
              </a:ln>
            </p:spPr>
          </p:pic>
          <p:pic>
            <p:nvPicPr>
              <p:cNvPr id="211" name="Google Shape;211;p23"/>
              <p:cNvPicPr preferRelativeResize="0"/>
              <p:nvPr/>
            </p:nvPicPr>
            <p:blipFill rotWithShape="1">
              <a:blip r:embed="rId10">
                <a:alphaModFix/>
              </a:blip>
              <a:srcRect b="0" l="0" r="0" t="0"/>
              <a:stretch/>
            </p:blipFill>
            <p:spPr>
              <a:xfrm>
                <a:off x="1625840" y="2365113"/>
                <a:ext cx="487748" cy="487748"/>
              </a:xfrm>
              <a:prstGeom prst="rect">
                <a:avLst/>
              </a:prstGeom>
              <a:noFill/>
              <a:ln>
                <a:noFill/>
              </a:ln>
            </p:spPr>
          </p:pic>
          <p:pic>
            <p:nvPicPr>
              <p:cNvPr id="212" name="Google Shape;212;p23"/>
              <p:cNvPicPr preferRelativeResize="0"/>
              <p:nvPr/>
            </p:nvPicPr>
            <p:blipFill rotWithShape="1">
              <a:blip r:embed="rId9">
                <a:alphaModFix/>
              </a:blip>
              <a:srcRect b="0" l="0" r="0" t="0"/>
              <a:stretch/>
            </p:blipFill>
            <p:spPr>
              <a:xfrm>
                <a:off x="5035397" y="2365113"/>
                <a:ext cx="487748" cy="487748"/>
              </a:xfrm>
              <a:prstGeom prst="rect">
                <a:avLst/>
              </a:prstGeom>
              <a:noFill/>
              <a:ln>
                <a:noFill/>
              </a:ln>
            </p:spPr>
          </p:pic>
          <p:pic>
            <p:nvPicPr>
              <p:cNvPr id="213" name="Google Shape;213;p23"/>
              <p:cNvPicPr preferRelativeResize="0"/>
              <p:nvPr/>
            </p:nvPicPr>
            <p:blipFill rotWithShape="1">
              <a:blip r:embed="rId10">
                <a:alphaModFix/>
              </a:blip>
              <a:srcRect b="0" l="0" r="0" t="0"/>
              <a:stretch/>
            </p:blipFill>
            <p:spPr>
              <a:xfrm>
                <a:off x="2606015" y="2365113"/>
                <a:ext cx="487748" cy="487748"/>
              </a:xfrm>
              <a:prstGeom prst="rect">
                <a:avLst/>
              </a:prstGeom>
              <a:noFill/>
              <a:ln>
                <a:noFill/>
              </a:ln>
            </p:spPr>
          </p:pic>
          <p:pic>
            <p:nvPicPr>
              <p:cNvPr id="214" name="Google Shape;214;p23"/>
              <p:cNvPicPr preferRelativeResize="0"/>
              <p:nvPr/>
            </p:nvPicPr>
            <p:blipFill rotWithShape="1">
              <a:blip r:embed="rId9">
                <a:alphaModFix/>
              </a:blip>
              <a:srcRect b="0" l="0" r="0" t="0"/>
              <a:stretch/>
            </p:blipFill>
            <p:spPr>
              <a:xfrm>
                <a:off x="3093763" y="2365113"/>
                <a:ext cx="487748" cy="487748"/>
              </a:xfrm>
              <a:prstGeom prst="rect">
                <a:avLst/>
              </a:prstGeom>
              <a:noFill/>
              <a:ln>
                <a:noFill/>
              </a:ln>
            </p:spPr>
          </p:pic>
          <p:pic>
            <p:nvPicPr>
              <p:cNvPr id="215" name="Google Shape;215;p23"/>
              <p:cNvPicPr preferRelativeResize="0"/>
              <p:nvPr/>
            </p:nvPicPr>
            <p:blipFill rotWithShape="1">
              <a:blip r:embed="rId10">
                <a:alphaModFix/>
              </a:blip>
              <a:srcRect b="0" l="0" r="0" t="0"/>
              <a:stretch/>
            </p:blipFill>
            <p:spPr>
              <a:xfrm>
                <a:off x="3581511" y="2365113"/>
                <a:ext cx="487748" cy="487748"/>
              </a:xfrm>
              <a:prstGeom prst="rect">
                <a:avLst/>
              </a:prstGeom>
              <a:noFill/>
              <a:ln>
                <a:noFill/>
              </a:ln>
            </p:spPr>
          </p:pic>
          <p:pic>
            <p:nvPicPr>
              <p:cNvPr id="216" name="Google Shape;216;p23"/>
              <p:cNvPicPr preferRelativeResize="0"/>
              <p:nvPr/>
            </p:nvPicPr>
            <p:blipFill rotWithShape="1">
              <a:blip r:embed="rId9">
                <a:alphaModFix/>
              </a:blip>
              <a:srcRect b="0" l="0" r="0" t="0"/>
              <a:stretch/>
            </p:blipFill>
            <p:spPr>
              <a:xfrm>
                <a:off x="4064580" y="2365113"/>
                <a:ext cx="487748" cy="487748"/>
              </a:xfrm>
              <a:prstGeom prst="rect">
                <a:avLst/>
              </a:prstGeom>
              <a:noFill/>
              <a:ln>
                <a:noFill/>
              </a:ln>
            </p:spPr>
          </p:pic>
          <p:pic>
            <p:nvPicPr>
              <p:cNvPr id="217" name="Google Shape;217;p23"/>
              <p:cNvPicPr preferRelativeResize="0"/>
              <p:nvPr/>
            </p:nvPicPr>
            <p:blipFill rotWithShape="1">
              <a:blip r:embed="rId10">
                <a:alphaModFix/>
              </a:blip>
              <a:srcRect b="0" l="0" r="0" t="0"/>
              <a:stretch/>
            </p:blipFill>
            <p:spPr>
              <a:xfrm>
                <a:off x="4552328" y="2365113"/>
                <a:ext cx="487748" cy="487748"/>
              </a:xfrm>
              <a:prstGeom prst="rect">
                <a:avLst/>
              </a:prstGeom>
              <a:noFill/>
              <a:ln>
                <a:noFill/>
              </a:ln>
            </p:spPr>
          </p:pic>
          <p:pic>
            <p:nvPicPr>
              <p:cNvPr id="218" name="Google Shape;218;p23"/>
              <p:cNvPicPr preferRelativeResize="0"/>
              <p:nvPr/>
            </p:nvPicPr>
            <p:blipFill rotWithShape="1">
              <a:blip r:embed="rId10">
                <a:alphaModFix/>
              </a:blip>
              <a:srcRect b="0" l="0" r="0" t="0"/>
              <a:stretch/>
            </p:blipFill>
            <p:spPr>
              <a:xfrm>
                <a:off x="5527824" y="2367222"/>
                <a:ext cx="487748" cy="487748"/>
              </a:xfrm>
              <a:prstGeom prst="rect">
                <a:avLst/>
              </a:prstGeom>
              <a:noFill/>
              <a:ln>
                <a:noFill/>
              </a:ln>
            </p:spPr>
          </p:pic>
          <p:pic>
            <p:nvPicPr>
              <p:cNvPr id="219" name="Google Shape;219;p23"/>
              <p:cNvPicPr preferRelativeResize="0"/>
              <p:nvPr/>
            </p:nvPicPr>
            <p:blipFill rotWithShape="1">
              <a:blip r:embed="rId9">
                <a:alphaModFix/>
              </a:blip>
              <a:srcRect b="0" l="0" r="0" t="0"/>
              <a:stretch/>
            </p:blipFill>
            <p:spPr>
              <a:xfrm>
                <a:off x="2606015" y="2869302"/>
                <a:ext cx="487748" cy="487748"/>
              </a:xfrm>
              <a:prstGeom prst="rect">
                <a:avLst/>
              </a:prstGeom>
              <a:noFill/>
              <a:ln>
                <a:noFill/>
              </a:ln>
            </p:spPr>
          </p:pic>
          <p:pic>
            <p:nvPicPr>
              <p:cNvPr id="220" name="Google Shape;220;p23"/>
              <p:cNvPicPr preferRelativeResize="0"/>
              <p:nvPr/>
            </p:nvPicPr>
            <p:blipFill rotWithShape="1">
              <a:blip r:embed="rId10">
                <a:alphaModFix/>
              </a:blip>
              <a:srcRect b="0" l="0" r="0" t="0"/>
              <a:stretch/>
            </p:blipFill>
            <p:spPr>
              <a:xfrm>
                <a:off x="176633" y="2869302"/>
                <a:ext cx="487748" cy="487748"/>
              </a:xfrm>
              <a:prstGeom prst="rect">
                <a:avLst/>
              </a:prstGeom>
              <a:noFill/>
              <a:ln>
                <a:noFill/>
              </a:ln>
            </p:spPr>
          </p:pic>
          <p:pic>
            <p:nvPicPr>
              <p:cNvPr id="221" name="Google Shape;221;p23"/>
              <p:cNvPicPr preferRelativeResize="0"/>
              <p:nvPr/>
            </p:nvPicPr>
            <p:blipFill rotWithShape="1">
              <a:blip r:embed="rId9">
                <a:alphaModFix/>
              </a:blip>
              <a:srcRect b="0" l="0" r="0" t="0"/>
              <a:stretch/>
            </p:blipFill>
            <p:spPr>
              <a:xfrm>
                <a:off x="664381" y="2869302"/>
                <a:ext cx="487748" cy="487748"/>
              </a:xfrm>
              <a:prstGeom prst="rect">
                <a:avLst/>
              </a:prstGeom>
              <a:noFill/>
              <a:ln>
                <a:noFill/>
              </a:ln>
            </p:spPr>
          </p:pic>
          <p:pic>
            <p:nvPicPr>
              <p:cNvPr id="222" name="Google Shape;222;p23"/>
              <p:cNvPicPr preferRelativeResize="0"/>
              <p:nvPr/>
            </p:nvPicPr>
            <p:blipFill rotWithShape="1">
              <a:blip r:embed="rId10">
                <a:alphaModFix/>
              </a:blip>
              <a:srcRect b="0" l="0" r="0" t="0"/>
              <a:stretch/>
            </p:blipFill>
            <p:spPr>
              <a:xfrm>
                <a:off x="1152129" y="2869302"/>
                <a:ext cx="487748" cy="487748"/>
              </a:xfrm>
              <a:prstGeom prst="rect">
                <a:avLst/>
              </a:prstGeom>
              <a:noFill/>
              <a:ln>
                <a:noFill/>
              </a:ln>
            </p:spPr>
          </p:pic>
          <p:pic>
            <p:nvPicPr>
              <p:cNvPr id="223" name="Google Shape;223;p23"/>
              <p:cNvPicPr preferRelativeResize="0"/>
              <p:nvPr/>
            </p:nvPicPr>
            <p:blipFill rotWithShape="1">
              <a:blip r:embed="rId9">
                <a:alphaModFix/>
              </a:blip>
              <a:srcRect b="0" l="0" r="0" t="0"/>
              <a:stretch/>
            </p:blipFill>
            <p:spPr>
              <a:xfrm>
                <a:off x="1635198" y="2869302"/>
                <a:ext cx="487748" cy="487748"/>
              </a:xfrm>
              <a:prstGeom prst="rect">
                <a:avLst/>
              </a:prstGeom>
              <a:noFill/>
              <a:ln>
                <a:noFill/>
              </a:ln>
            </p:spPr>
          </p:pic>
          <p:pic>
            <p:nvPicPr>
              <p:cNvPr id="224" name="Google Shape;224;p23"/>
              <p:cNvPicPr preferRelativeResize="0"/>
              <p:nvPr/>
            </p:nvPicPr>
            <p:blipFill rotWithShape="1">
              <a:blip r:embed="rId10">
                <a:alphaModFix/>
              </a:blip>
              <a:srcRect b="0" l="0" r="0" t="0"/>
              <a:stretch/>
            </p:blipFill>
            <p:spPr>
              <a:xfrm>
                <a:off x="2122946" y="2869302"/>
                <a:ext cx="487748" cy="487748"/>
              </a:xfrm>
              <a:prstGeom prst="rect">
                <a:avLst/>
              </a:prstGeom>
              <a:noFill/>
              <a:ln>
                <a:noFill/>
              </a:ln>
            </p:spPr>
          </p:pic>
          <p:pic>
            <p:nvPicPr>
              <p:cNvPr id="225" name="Google Shape;225;p23"/>
              <p:cNvPicPr preferRelativeResize="0"/>
              <p:nvPr/>
            </p:nvPicPr>
            <p:blipFill rotWithShape="1">
              <a:blip r:embed="rId9">
                <a:alphaModFix/>
              </a:blip>
              <a:srcRect b="0" l="0" r="0" t="0"/>
              <a:stretch/>
            </p:blipFill>
            <p:spPr>
              <a:xfrm>
                <a:off x="5532503" y="2869302"/>
                <a:ext cx="487748" cy="487748"/>
              </a:xfrm>
              <a:prstGeom prst="rect">
                <a:avLst/>
              </a:prstGeom>
              <a:noFill/>
              <a:ln>
                <a:noFill/>
              </a:ln>
            </p:spPr>
          </p:pic>
          <p:pic>
            <p:nvPicPr>
              <p:cNvPr id="226" name="Google Shape;226;p23"/>
              <p:cNvPicPr preferRelativeResize="0"/>
              <p:nvPr/>
            </p:nvPicPr>
            <p:blipFill rotWithShape="1">
              <a:blip r:embed="rId10">
                <a:alphaModFix/>
              </a:blip>
              <a:srcRect b="0" l="0" r="0" t="0"/>
              <a:stretch/>
            </p:blipFill>
            <p:spPr>
              <a:xfrm>
                <a:off x="3103121" y="2869302"/>
                <a:ext cx="487748" cy="487748"/>
              </a:xfrm>
              <a:prstGeom prst="rect">
                <a:avLst/>
              </a:prstGeom>
              <a:noFill/>
              <a:ln>
                <a:noFill/>
              </a:ln>
            </p:spPr>
          </p:pic>
          <p:pic>
            <p:nvPicPr>
              <p:cNvPr id="227" name="Google Shape;227;p23"/>
              <p:cNvPicPr preferRelativeResize="0"/>
              <p:nvPr/>
            </p:nvPicPr>
            <p:blipFill rotWithShape="1">
              <a:blip r:embed="rId9">
                <a:alphaModFix/>
              </a:blip>
              <a:srcRect b="0" l="0" r="0" t="0"/>
              <a:stretch/>
            </p:blipFill>
            <p:spPr>
              <a:xfrm>
                <a:off x="3590869" y="2869302"/>
                <a:ext cx="487748" cy="487748"/>
              </a:xfrm>
              <a:prstGeom prst="rect">
                <a:avLst/>
              </a:prstGeom>
              <a:noFill/>
              <a:ln>
                <a:noFill/>
              </a:ln>
            </p:spPr>
          </p:pic>
          <p:pic>
            <p:nvPicPr>
              <p:cNvPr id="228" name="Google Shape;228;p23"/>
              <p:cNvPicPr preferRelativeResize="0"/>
              <p:nvPr/>
            </p:nvPicPr>
            <p:blipFill rotWithShape="1">
              <a:blip r:embed="rId10">
                <a:alphaModFix/>
              </a:blip>
              <a:srcRect b="0" l="0" r="0" t="0"/>
              <a:stretch/>
            </p:blipFill>
            <p:spPr>
              <a:xfrm>
                <a:off x="4078617" y="2869302"/>
                <a:ext cx="487748" cy="487748"/>
              </a:xfrm>
              <a:prstGeom prst="rect">
                <a:avLst/>
              </a:prstGeom>
              <a:noFill/>
              <a:ln>
                <a:noFill/>
              </a:ln>
            </p:spPr>
          </p:pic>
          <p:pic>
            <p:nvPicPr>
              <p:cNvPr id="229" name="Google Shape;229;p23"/>
              <p:cNvPicPr preferRelativeResize="0"/>
              <p:nvPr/>
            </p:nvPicPr>
            <p:blipFill rotWithShape="1">
              <a:blip r:embed="rId9">
                <a:alphaModFix/>
              </a:blip>
              <a:srcRect b="0" l="0" r="0" t="0"/>
              <a:stretch/>
            </p:blipFill>
            <p:spPr>
              <a:xfrm>
                <a:off x="4561686" y="2869302"/>
                <a:ext cx="487748" cy="487748"/>
              </a:xfrm>
              <a:prstGeom prst="rect">
                <a:avLst/>
              </a:prstGeom>
              <a:noFill/>
              <a:ln>
                <a:noFill/>
              </a:ln>
            </p:spPr>
          </p:pic>
          <p:pic>
            <p:nvPicPr>
              <p:cNvPr id="230" name="Google Shape;230;p23"/>
              <p:cNvPicPr preferRelativeResize="0"/>
              <p:nvPr/>
            </p:nvPicPr>
            <p:blipFill rotWithShape="1">
              <a:blip r:embed="rId10">
                <a:alphaModFix/>
              </a:blip>
              <a:srcRect b="0" l="0" r="0" t="0"/>
              <a:stretch/>
            </p:blipFill>
            <p:spPr>
              <a:xfrm>
                <a:off x="5049434" y="2869302"/>
                <a:ext cx="487748" cy="487748"/>
              </a:xfrm>
              <a:prstGeom prst="rect">
                <a:avLst/>
              </a:prstGeom>
              <a:noFill/>
              <a:ln>
                <a:noFill/>
              </a:ln>
            </p:spPr>
          </p:pic>
          <p:pic>
            <p:nvPicPr>
              <p:cNvPr id="231" name="Google Shape;231;p23"/>
              <p:cNvPicPr preferRelativeResize="0"/>
              <p:nvPr/>
            </p:nvPicPr>
            <p:blipFill rotWithShape="1">
              <a:blip r:embed="rId10">
                <a:alphaModFix/>
              </a:blip>
              <a:srcRect b="0" l="0" r="0" t="0"/>
              <a:stretch/>
            </p:blipFill>
            <p:spPr>
              <a:xfrm>
                <a:off x="184311" y="3871968"/>
                <a:ext cx="487748" cy="487748"/>
              </a:xfrm>
              <a:prstGeom prst="rect">
                <a:avLst/>
              </a:prstGeom>
              <a:noFill/>
              <a:ln>
                <a:noFill/>
              </a:ln>
            </p:spPr>
          </p:pic>
          <p:pic>
            <p:nvPicPr>
              <p:cNvPr id="232" name="Google Shape;232;p23"/>
              <p:cNvPicPr preferRelativeResize="0"/>
              <p:nvPr/>
            </p:nvPicPr>
            <p:blipFill rotWithShape="1">
              <a:blip r:embed="rId9">
                <a:alphaModFix/>
              </a:blip>
              <a:srcRect b="0" l="0" r="0" t="0"/>
              <a:stretch/>
            </p:blipFill>
            <p:spPr>
              <a:xfrm>
                <a:off x="672059" y="3871968"/>
                <a:ext cx="487748" cy="487748"/>
              </a:xfrm>
              <a:prstGeom prst="rect">
                <a:avLst/>
              </a:prstGeom>
              <a:noFill/>
              <a:ln>
                <a:noFill/>
              </a:ln>
            </p:spPr>
          </p:pic>
          <p:pic>
            <p:nvPicPr>
              <p:cNvPr id="233" name="Google Shape;233;p23"/>
              <p:cNvPicPr preferRelativeResize="0"/>
              <p:nvPr/>
            </p:nvPicPr>
            <p:blipFill rotWithShape="1">
              <a:blip r:embed="rId9">
                <a:alphaModFix/>
              </a:blip>
              <a:srcRect b="0" l="0" r="0" t="0"/>
              <a:stretch/>
            </p:blipFill>
            <p:spPr>
              <a:xfrm>
                <a:off x="2121266" y="3370079"/>
                <a:ext cx="487748" cy="487748"/>
              </a:xfrm>
              <a:prstGeom prst="rect">
                <a:avLst/>
              </a:prstGeom>
              <a:noFill/>
              <a:ln>
                <a:noFill/>
              </a:ln>
            </p:spPr>
          </p:pic>
          <p:pic>
            <p:nvPicPr>
              <p:cNvPr id="234" name="Google Shape;234;p23"/>
              <p:cNvPicPr preferRelativeResize="0"/>
              <p:nvPr/>
            </p:nvPicPr>
            <p:blipFill rotWithShape="1">
              <a:blip r:embed="rId9">
                <a:alphaModFix/>
              </a:blip>
              <a:srcRect b="0" l="0" r="0" t="0"/>
              <a:stretch/>
            </p:blipFill>
            <p:spPr>
              <a:xfrm>
                <a:off x="179632" y="3370079"/>
                <a:ext cx="487748" cy="487748"/>
              </a:xfrm>
              <a:prstGeom prst="rect">
                <a:avLst/>
              </a:prstGeom>
              <a:noFill/>
              <a:ln>
                <a:noFill/>
              </a:ln>
            </p:spPr>
          </p:pic>
          <p:pic>
            <p:nvPicPr>
              <p:cNvPr id="235" name="Google Shape;235;p23"/>
              <p:cNvPicPr preferRelativeResize="0"/>
              <p:nvPr/>
            </p:nvPicPr>
            <p:blipFill rotWithShape="1">
              <a:blip r:embed="rId10">
                <a:alphaModFix/>
              </a:blip>
              <a:srcRect b="0" l="0" r="0" t="0"/>
              <a:stretch/>
            </p:blipFill>
            <p:spPr>
              <a:xfrm>
                <a:off x="667380" y="3370079"/>
                <a:ext cx="487748" cy="487748"/>
              </a:xfrm>
              <a:prstGeom prst="rect">
                <a:avLst/>
              </a:prstGeom>
              <a:noFill/>
              <a:ln>
                <a:noFill/>
              </a:ln>
            </p:spPr>
          </p:pic>
          <p:pic>
            <p:nvPicPr>
              <p:cNvPr id="236" name="Google Shape;236;p23"/>
              <p:cNvPicPr preferRelativeResize="0"/>
              <p:nvPr/>
            </p:nvPicPr>
            <p:blipFill rotWithShape="1">
              <a:blip r:embed="rId9">
                <a:alphaModFix/>
              </a:blip>
              <a:srcRect b="0" l="0" r="0" t="0"/>
              <a:stretch/>
            </p:blipFill>
            <p:spPr>
              <a:xfrm>
                <a:off x="1150449" y="3370079"/>
                <a:ext cx="487748" cy="487748"/>
              </a:xfrm>
              <a:prstGeom prst="rect">
                <a:avLst/>
              </a:prstGeom>
              <a:noFill/>
              <a:ln>
                <a:noFill/>
              </a:ln>
            </p:spPr>
          </p:pic>
          <p:pic>
            <p:nvPicPr>
              <p:cNvPr id="237" name="Google Shape;237;p23"/>
              <p:cNvPicPr preferRelativeResize="0"/>
              <p:nvPr/>
            </p:nvPicPr>
            <p:blipFill rotWithShape="1">
              <a:blip r:embed="rId10">
                <a:alphaModFix/>
              </a:blip>
              <a:srcRect b="0" l="0" r="0" t="0"/>
              <a:stretch/>
            </p:blipFill>
            <p:spPr>
              <a:xfrm>
                <a:off x="1638197" y="3370079"/>
                <a:ext cx="487748" cy="487748"/>
              </a:xfrm>
              <a:prstGeom prst="rect">
                <a:avLst/>
              </a:prstGeom>
              <a:noFill/>
              <a:ln>
                <a:noFill/>
              </a:ln>
            </p:spPr>
          </p:pic>
          <p:pic>
            <p:nvPicPr>
              <p:cNvPr id="238" name="Google Shape;238;p23"/>
              <p:cNvPicPr preferRelativeResize="0"/>
              <p:nvPr/>
            </p:nvPicPr>
            <p:blipFill rotWithShape="1">
              <a:blip r:embed="rId9">
                <a:alphaModFix/>
              </a:blip>
              <a:srcRect b="0" l="0" r="0" t="0"/>
              <a:stretch/>
            </p:blipFill>
            <p:spPr>
              <a:xfrm>
                <a:off x="5047754" y="3370079"/>
                <a:ext cx="487748" cy="487748"/>
              </a:xfrm>
              <a:prstGeom prst="rect">
                <a:avLst/>
              </a:prstGeom>
              <a:noFill/>
              <a:ln>
                <a:noFill/>
              </a:ln>
            </p:spPr>
          </p:pic>
          <p:pic>
            <p:nvPicPr>
              <p:cNvPr id="239" name="Google Shape;239;p23"/>
              <p:cNvPicPr preferRelativeResize="0"/>
              <p:nvPr/>
            </p:nvPicPr>
            <p:blipFill rotWithShape="1">
              <a:blip r:embed="rId10">
                <a:alphaModFix/>
              </a:blip>
              <a:srcRect b="0" l="0" r="0" t="0"/>
              <a:stretch/>
            </p:blipFill>
            <p:spPr>
              <a:xfrm>
                <a:off x="2618372" y="3370079"/>
                <a:ext cx="487748" cy="487748"/>
              </a:xfrm>
              <a:prstGeom prst="rect">
                <a:avLst/>
              </a:prstGeom>
              <a:noFill/>
              <a:ln>
                <a:noFill/>
              </a:ln>
            </p:spPr>
          </p:pic>
          <p:pic>
            <p:nvPicPr>
              <p:cNvPr id="240" name="Google Shape;240;p23"/>
              <p:cNvPicPr preferRelativeResize="0"/>
              <p:nvPr/>
            </p:nvPicPr>
            <p:blipFill rotWithShape="1">
              <a:blip r:embed="rId9">
                <a:alphaModFix/>
              </a:blip>
              <a:srcRect b="0" l="0" r="0" t="0"/>
              <a:stretch/>
            </p:blipFill>
            <p:spPr>
              <a:xfrm>
                <a:off x="3106120" y="3370079"/>
                <a:ext cx="487748" cy="487748"/>
              </a:xfrm>
              <a:prstGeom prst="rect">
                <a:avLst/>
              </a:prstGeom>
              <a:noFill/>
              <a:ln>
                <a:noFill/>
              </a:ln>
            </p:spPr>
          </p:pic>
          <p:pic>
            <p:nvPicPr>
              <p:cNvPr id="241" name="Google Shape;241;p23"/>
              <p:cNvPicPr preferRelativeResize="0"/>
              <p:nvPr/>
            </p:nvPicPr>
            <p:blipFill rotWithShape="1">
              <a:blip r:embed="rId10">
                <a:alphaModFix/>
              </a:blip>
              <a:srcRect b="0" l="0" r="0" t="0"/>
              <a:stretch/>
            </p:blipFill>
            <p:spPr>
              <a:xfrm>
                <a:off x="3593868" y="3370079"/>
                <a:ext cx="487748" cy="487748"/>
              </a:xfrm>
              <a:prstGeom prst="rect">
                <a:avLst/>
              </a:prstGeom>
              <a:noFill/>
              <a:ln>
                <a:noFill/>
              </a:ln>
            </p:spPr>
          </p:pic>
          <p:pic>
            <p:nvPicPr>
              <p:cNvPr id="242" name="Google Shape;242;p23"/>
              <p:cNvPicPr preferRelativeResize="0"/>
              <p:nvPr/>
            </p:nvPicPr>
            <p:blipFill rotWithShape="1">
              <a:blip r:embed="rId9">
                <a:alphaModFix/>
              </a:blip>
              <a:srcRect b="0" l="0" r="0" t="0"/>
              <a:stretch/>
            </p:blipFill>
            <p:spPr>
              <a:xfrm>
                <a:off x="4076937" y="3370079"/>
                <a:ext cx="487748" cy="487748"/>
              </a:xfrm>
              <a:prstGeom prst="rect">
                <a:avLst/>
              </a:prstGeom>
              <a:noFill/>
              <a:ln>
                <a:noFill/>
              </a:ln>
            </p:spPr>
          </p:pic>
          <p:pic>
            <p:nvPicPr>
              <p:cNvPr id="243" name="Google Shape;243;p23"/>
              <p:cNvPicPr preferRelativeResize="0"/>
              <p:nvPr/>
            </p:nvPicPr>
            <p:blipFill rotWithShape="1">
              <a:blip r:embed="rId10">
                <a:alphaModFix/>
              </a:blip>
              <a:srcRect b="0" l="0" r="0" t="0"/>
              <a:stretch/>
            </p:blipFill>
            <p:spPr>
              <a:xfrm>
                <a:off x="4564685" y="3370079"/>
                <a:ext cx="487748" cy="487748"/>
              </a:xfrm>
              <a:prstGeom prst="rect">
                <a:avLst/>
              </a:prstGeom>
              <a:noFill/>
              <a:ln>
                <a:noFill/>
              </a:ln>
            </p:spPr>
          </p:pic>
          <p:pic>
            <p:nvPicPr>
              <p:cNvPr id="244" name="Google Shape;244;p23"/>
              <p:cNvPicPr preferRelativeResize="0"/>
              <p:nvPr/>
            </p:nvPicPr>
            <p:blipFill rotWithShape="1">
              <a:blip r:embed="rId10">
                <a:alphaModFix/>
              </a:blip>
              <a:srcRect b="0" l="0" r="0" t="0"/>
              <a:stretch/>
            </p:blipFill>
            <p:spPr>
              <a:xfrm>
                <a:off x="5540181" y="3372188"/>
                <a:ext cx="487748" cy="487748"/>
              </a:xfrm>
              <a:prstGeom prst="rect">
                <a:avLst/>
              </a:prstGeom>
              <a:noFill/>
              <a:ln>
                <a:noFill/>
              </a:ln>
            </p:spPr>
          </p:pic>
        </p:grpSp>
      </p:grpSp>
      <p:grpSp>
        <p:nvGrpSpPr>
          <p:cNvPr id="245" name="Google Shape;245;p23"/>
          <p:cNvGrpSpPr/>
          <p:nvPr/>
        </p:nvGrpSpPr>
        <p:grpSpPr>
          <a:xfrm>
            <a:off x="1161809" y="3274518"/>
            <a:ext cx="7768091" cy="1088610"/>
            <a:chOff x="1161809" y="3274518"/>
            <a:chExt cx="7768091" cy="1088610"/>
          </a:xfrm>
        </p:grpSpPr>
        <p:sp>
          <p:nvSpPr>
            <p:cNvPr id="246" name="Google Shape;246;p23"/>
            <p:cNvSpPr txBox="1"/>
            <p:nvPr/>
          </p:nvSpPr>
          <p:spPr>
            <a:xfrm>
              <a:off x="6246100" y="3274518"/>
              <a:ext cx="2683800" cy="83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5E975B"/>
                  </a:solidFill>
                  <a:latin typeface="Arial"/>
                  <a:ea typeface="Arial"/>
                  <a:cs typeface="Arial"/>
                  <a:sym typeface="Arial"/>
                </a:rPr>
                <a:t>2000</a:t>
              </a:r>
              <a:r>
                <a:rPr lang="en" sz="2400">
                  <a:solidFill>
                    <a:srgbClr val="5E975B"/>
                  </a:solidFill>
                </a:rPr>
                <a:t> </a:t>
              </a:r>
              <a:r>
                <a:rPr lang="en" sz="2400">
                  <a:solidFill>
                    <a:srgbClr val="5E975B"/>
                  </a:solidFill>
                  <a:latin typeface="Arial"/>
                  <a:ea typeface="Arial"/>
                  <a:cs typeface="Arial"/>
                  <a:sym typeface="Arial"/>
                </a:rPr>
                <a:t>external</a:t>
              </a:r>
              <a:r>
                <a:rPr lang="en" sz="2400">
                  <a:solidFill>
                    <a:srgbClr val="5E975B"/>
                  </a:solidFill>
                </a:rPr>
                <a:t> </a:t>
              </a:r>
              <a:r>
                <a:rPr lang="en" sz="2400">
                  <a:solidFill>
                    <a:srgbClr val="5E975B"/>
                  </a:solidFill>
                  <a:latin typeface="Arial"/>
                  <a:ea typeface="Arial"/>
                  <a:cs typeface="Arial"/>
                  <a:sym typeface="Arial"/>
                </a:rPr>
                <a:t>companies</a:t>
              </a:r>
              <a:endParaRPr sz="2400">
                <a:solidFill>
                  <a:srgbClr val="5E975B"/>
                </a:solidFill>
                <a:latin typeface="Arial"/>
                <a:ea typeface="Arial"/>
                <a:cs typeface="Arial"/>
                <a:sym typeface="Arial"/>
              </a:endParaRPr>
            </a:p>
          </p:txBody>
        </p:sp>
        <p:grpSp>
          <p:nvGrpSpPr>
            <p:cNvPr id="247" name="Google Shape;247;p23"/>
            <p:cNvGrpSpPr/>
            <p:nvPr/>
          </p:nvGrpSpPr>
          <p:grpSpPr>
            <a:xfrm>
              <a:off x="1161809" y="3870856"/>
              <a:ext cx="4866120" cy="492272"/>
              <a:chOff x="1161809" y="3870856"/>
              <a:chExt cx="4866120" cy="492272"/>
            </a:xfrm>
          </p:grpSpPr>
          <p:pic>
            <p:nvPicPr>
              <p:cNvPr id="248" name="Google Shape;248;p23"/>
              <p:cNvPicPr preferRelativeResize="0"/>
              <p:nvPr/>
            </p:nvPicPr>
            <p:blipFill rotWithShape="1">
              <a:blip r:embed="rId11">
                <a:alphaModFix/>
              </a:blip>
              <a:srcRect b="0" l="0" r="0" t="0"/>
              <a:stretch/>
            </p:blipFill>
            <p:spPr>
              <a:xfrm>
                <a:off x="5052433" y="3875380"/>
                <a:ext cx="487748" cy="487748"/>
              </a:xfrm>
              <a:prstGeom prst="rect">
                <a:avLst/>
              </a:prstGeom>
              <a:noFill/>
              <a:ln>
                <a:noFill/>
              </a:ln>
            </p:spPr>
          </p:pic>
          <p:pic>
            <p:nvPicPr>
              <p:cNvPr id="249" name="Google Shape;249;p23"/>
              <p:cNvPicPr preferRelativeResize="0"/>
              <p:nvPr/>
            </p:nvPicPr>
            <p:blipFill rotWithShape="1">
              <a:blip r:embed="rId12">
                <a:alphaModFix/>
              </a:blip>
              <a:srcRect b="0" l="0" r="0" t="0"/>
              <a:stretch/>
            </p:blipFill>
            <p:spPr>
              <a:xfrm>
                <a:off x="5540181" y="3875380"/>
                <a:ext cx="487748" cy="487748"/>
              </a:xfrm>
              <a:prstGeom prst="rect">
                <a:avLst/>
              </a:prstGeom>
              <a:noFill/>
              <a:ln>
                <a:noFill/>
              </a:ln>
            </p:spPr>
          </p:pic>
          <p:pic>
            <p:nvPicPr>
              <p:cNvPr id="250" name="Google Shape;250;p23"/>
              <p:cNvPicPr preferRelativeResize="0"/>
              <p:nvPr/>
            </p:nvPicPr>
            <p:blipFill rotWithShape="1">
              <a:blip r:embed="rId11">
                <a:alphaModFix/>
              </a:blip>
              <a:srcRect b="0" l="0" r="0" t="0"/>
              <a:stretch/>
            </p:blipFill>
            <p:spPr>
              <a:xfrm>
                <a:off x="4078617" y="3875380"/>
                <a:ext cx="487748" cy="487748"/>
              </a:xfrm>
              <a:prstGeom prst="rect">
                <a:avLst/>
              </a:prstGeom>
              <a:noFill/>
              <a:ln>
                <a:noFill/>
              </a:ln>
            </p:spPr>
          </p:pic>
          <p:pic>
            <p:nvPicPr>
              <p:cNvPr id="251" name="Google Shape;251;p23"/>
              <p:cNvPicPr preferRelativeResize="0"/>
              <p:nvPr/>
            </p:nvPicPr>
            <p:blipFill rotWithShape="1">
              <a:blip r:embed="rId12">
                <a:alphaModFix/>
              </a:blip>
              <a:srcRect b="0" l="0" r="0" t="0"/>
              <a:stretch/>
            </p:blipFill>
            <p:spPr>
              <a:xfrm>
                <a:off x="4566365" y="3875380"/>
                <a:ext cx="487748" cy="487748"/>
              </a:xfrm>
              <a:prstGeom prst="rect">
                <a:avLst/>
              </a:prstGeom>
              <a:noFill/>
              <a:ln>
                <a:noFill/>
              </a:ln>
            </p:spPr>
          </p:pic>
          <p:pic>
            <p:nvPicPr>
              <p:cNvPr id="252" name="Google Shape;252;p23"/>
              <p:cNvPicPr preferRelativeResize="0"/>
              <p:nvPr/>
            </p:nvPicPr>
            <p:blipFill rotWithShape="1">
              <a:blip r:embed="rId11">
                <a:alphaModFix/>
              </a:blip>
              <a:srcRect b="0" l="0" r="0" t="0"/>
              <a:stretch/>
            </p:blipFill>
            <p:spPr>
              <a:xfrm>
                <a:off x="3097436" y="3870856"/>
                <a:ext cx="487748" cy="487748"/>
              </a:xfrm>
              <a:prstGeom prst="rect">
                <a:avLst/>
              </a:prstGeom>
              <a:noFill/>
              <a:ln>
                <a:noFill/>
              </a:ln>
            </p:spPr>
          </p:pic>
          <p:pic>
            <p:nvPicPr>
              <p:cNvPr id="253" name="Google Shape;253;p23"/>
              <p:cNvPicPr preferRelativeResize="0"/>
              <p:nvPr/>
            </p:nvPicPr>
            <p:blipFill rotWithShape="1">
              <a:blip r:embed="rId12">
                <a:alphaModFix/>
              </a:blip>
              <a:srcRect b="0" l="0" r="0" t="0"/>
              <a:stretch/>
            </p:blipFill>
            <p:spPr>
              <a:xfrm>
                <a:off x="3585184" y="3870856"/>
                <a:ext cx="487748" cy="487748"/>
              </a:xfrm>
              <a:prstGeom prst="rect">
                <a:avLst/>
              </a:prstGeom>
              <a:noFill/>
              <a:ln>
                <a:noFill/>
              </a:ln>
            </p:spPr>
          </p:pic>
          <p:pic>
            <p:nvPicPr>
              <p:cNvPr id="254" name="Google Shape;254;p23"/>
              <p:cNvPicPr preferRelativeResize="0"/>
              <p:nvPr/>
            </p:nvPicPr>
            <p:blipFill rotWithShape="1">
              <a:blip r:embed="rId11">
                <a:alphaModFix/>
              </a:blip>
              <a:srcRect b="0" l="0" r="0" t="0"/>
              <a:stretch/>
            </p:blipFill>
            <p:spPr>
              <a:xfrm>
                <a:off x="2123620" y="3870856"/>
                <a:ext cx="487748" cy="487748"/>
              </a:xfrm>
              <a:prstGeom prst="rect">
                <a:avLst/>
              </a:prstGeom>
              <a:noFill/>
              <a:ln>
                <a:noFill/>
              </a:ln>
            </p:spPr>
          </p:pic>
          <p:pic>
            <p:nvPicPr>
              <p:cNvPr id="255" name="Google Shape;255;p23"/>
              <p:cNvPicPr preferRelativeResize="0"/>
              <p:nvPr/>
            </p:nvPicPr>
            <p:blipFill rotWithShape="1">
              <a:blip r:embed="rId12">
                <a:alphaModFix/>
              </a:blip>
              <a:srcRect b="0" l="0" r="0" t="0"/>
              <a:stretch/>
            </p:blipFill>
            <p:spPr>
              <a:xfrm>
                <a:off x="2611368" y="3870856"/>
                <a:ext cx="487748" cy="487748"/>
              </a:xfrm>
              <a:prstGeom prst="rect">
                <a:avLst/>
              </a:prstGeom>
              <a:noFill/>
              <a:ln>
                <a:noFill/>
              </a:ln>
            </p:spPr>
          </p:pic>
          <p:pic>
            <p:nvPicPr>
              <p:cNvPr id="256" name="Google Shape;256;p23"/>
              <p:cNvPicPr preferRelativeResize="0"/>
              <p:nvPr/>
            </p:nvPicPr>
            <p:blipFill rotWithShape="1">
              <a:blip r:embed="rId11">
                <a:alphaModFix/>
              </a:blip>
              <a:srcRect b="0" l="0" r="0" t="0"/>
              <a:stretch/>
            </p:blipFill>
            <p:spPr>
              <a:xfrm>
                <a:off x="1161809" y="3870856"/>
                <a:ext cx="487748" cy="487748"/>
              </a:xfrm>
              <a:prstGeom prst="rect">
                <a:avLst/>
              </a:prstGeom>
              <a:noFill/>
              <a:ln>
                <a:noFill/>
              </a:ln>
            </p:spPr>
          </p:pic>
          <p:pic>
            <p:nvPicPr>
              <p:cNvPr id="257" name="Google Shape;257;p23"/>
              <p:cNvPicPr preferRelativeResize="0"/>
              <p:nvPr/>
            </p:nvPicPr>
            <p:blipFill rotWithShape="1">
              <a:blip r:embed="rId12">
                <a:alphaModFix/>
              </a:blip>
              <a:srcRect b="0" l="0" r="0" t="0"/>
              <a:stretch/>
            </p:blipFill>
            <p:spPr>
              <a:xfrm>
                <a:off x="1649557" y="3870856"/>
                <a:ext cx="487748" cy="487748"/>
              </a:xfrm>
              <a:prstGeom prst="rect">
                <a:avLst/>
              </a:prstGeom>
              <a:noFill/>
              <a:ln>
                <a:noFill/>
              </a:ln>
            </p:spPr>
          </p:pic>
        </p:grpSp>
      </p:grpSp>
      <p:sp>
        <p:nvSpPr>
          <p:cNvPr id="258" name="Google Shape;258;p2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5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500"/>
                                        <p:tgtEl>
                                          <p:spTgt spid="1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500"/>
                                        <p:tgtEl>
                                          <p:spTgt spid="245"/>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Mission</a:t>
            </a:r>
            <a:endParaRPr/>
          </a:p>
        </p:txBody>
      </p:sp>
      <p:sp>
        <p:nvSpPr>
          <p:cNvPr id="264" name="Google Shape;264;p24"/>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The CERN Mission</a:t>
            </a:r>
            <a:endParaRPr/>
          </a:p>
          <a:p>
            <a:pPr indent="-342900" lvl="0" marL="457200" rtl="0" algn="l">
              <a:spcBef>
                <a:spcPts val="1600"/>
              </a:spcBef>
              <a:spcAft>
                <a:spcPts val="0"/>
              </a:spcAft>
              <a:buSzPts val="1800"/>
              <a:buChar char="●"/>
            </a:pPr>
            <a:r>
              <a:rPr lang="en"/>
              <a:t>perform world-class research in fundamental physics.</a:t>
            </a:r>
            <a:endParaRPr/>
          </a:p>
          <a:p>
            <a:pPr indent="-342900" lvl="0" marL="457200" rtl="0" algn="l">
              <a:spcBef>
                <a:spcPts val="0"/>
              </a:spcBef>
              <a:spcAft>
                <a:spcPts val="0"/>
              </a:spcAft>
              <a:buSzPts val="1800"/>
              <a:buChar char="●"/>
            </a:pPr>
            <a:r>
              <a:rPr lang="en"/>
              <a:t>provide a unique range of particle accelerator facilities that enable research at the forefront of human knowledge, in an environmentally responsible and sustainable way.</a:t>
            </a:r>
            <a:endParaRPr/>
          </a:p>
          <a:p>
            <a:pPr indent="-342900" lvl="0" marL="457200" rtl="0" algn="l">
              <a:spcBef>
                <a:spcPts val="0"/>
              </a:spcBef>
              <a:spcAft>
                <a:spcPts val="0"/>
              </a:spcAft>
              <a:buSzPts val="1800"/>
              <a:buChar char="●"/>
            </a:pPr>
            <a:r>
              <a:rPr lang="en"/>
              <a:t>unite people from all over the world to push the frontiers of science and technology, for the benefit of all.</a:t>
            </a:r>
            <a:endParaRPr/>
          </a:p>
          <a:p>
            <a:pPr indent="-342900" lvl="0" marL="457200" rtl="0" algn="l">
              <a:spcBef>
                <a:spcPts val="0"/>
              </a:spcBef>
              <a:spcAft>
                <a:spcPts val="0"/>
              </a:spcAft>
              <a:buSzPts val="1800"/>
              <a:buChar char="●"/>
            </a:pPr>
            <a:r>
              <a:rPr lang="en"/>
              <a:t>train new generations of physicists, engineers and technicians, and engage all citizens in research and in the values of science</a:t>
            </a:r>
            <a:endParaRPr/>
          </a:p>
        </p:txBody>
      </p:sp>
      <p:sp>
        <p:nvSpPr>
          <p:cNvPr id="265" name="Google Shape;265;p2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pic>
        <p:nvPicPr>
          <p:cNvPr descr="Higgsfield.jpg" id="271" name="Google Shape;271;p25"/>
          <p:cNvPicPr preferRelativeResize="0"/>
          <p:nvPr/>
        </p:nvPicPr>
        <p:blipFill rotWithShape="1">
          <a:blip r:embed="rId3">
            <a:alphaModFix/>
          </a:blip>
          <a:srcRect b="0" l="0" r="0" t="0"/>
          <a:stretch/>
        </p:blipFill>
        <p:spPr>
          <a:xfrm>
            <a:off x="0" y="-26194"/>
            <a:ext cx="9144006" cy="4471526"/>
          </a:xfrm>
          <a:prstGeom prst="rect">
            <a:avLst/>
          </a:prstGeom>
          <a:noFill/>
          <a:ln>
            <a:noFill/>
          </a:ln>
        </p:spPr>
      </p:pic>
      <p:sp>
        <p:nvSpPr>
          <p:cNvPr id="272" name="Google Shape;272;p25"/>
          <p:cNvSpPr txBox="1"/>
          <p:nvPr/>
        </p:nvSpPr>
        <p:spPr>
          <a:xfrm>
            <a:off x="167275" y="190500"/>
            <a:ext cx="8809449" cy="2457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lfa Slab One"/>
                <a:ea typeface="Alfa Slab One"/>
                <a:cs typeface="Alfa Slab One"/>
                <a:sym typeface="Alfa Slab One"/>
              </a:rPr>
              <a:t>CERN</a:t>
            </a:r>
            <a:endParaRPr>
              <a:latin typeface="Alfa Slab One"/>
              <a:ea typeface="Alfa Slab One"/>
              <a:cs typeface="Alfa Slab One"/>
              <a:sym typeface="Alfa Slab One"/>
            </a:endParaRPr>
          </a:p>
          <a:p>
            <a:pPr indent="0" lvl="0" marL="0" marR="0" rtl="0" algn="l">
              <a:spcBef>
                <a:spcPts val="0"/>
              </a:spcBef>
              <a:spcAft>
                <a:spcPts val="0"/>
              </a:spcAft>
              <a:buNone/>
            </a:pPr>
            <a:r>
              <a:rPr i="1" lang="en" sz="4400">
                <a:solidFill>
                  <a:schemeClr val="lt1"/>
                </a:solidFill>
                <a:latin typeface="Alfa Slab One"/>
                <a:ea typeface="Alfa Slab One"/>
                <a:cs typeface="Alfa Slab One"/>
                <a:sym typeface="Alfa Slab One"/>
              </a:rPr>
              <a:t>How does it work ?</a:t>
            </a:r>
            <a:endParaRPr i="1" sz="4400">
              <a:solidFill>
                <a:schemeClr val="lt1"/>
              </a:solidFill>
              <a:latin typeface="Alfa Slab One"/>
              <a:ea typeface="Alfa Slab One"/>
              <a:cs typeface="Alfa Slab One"/>
              <a:sym typeface="Alfa Slab One"/>
            </a:endParaRPr>
          </a:p>
        </p:txBody>
      </p:sp>
      <p:sp>
        <p:nvSpPr>
          <p:cNvPr id="273" name="Google Shape;273;p2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