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2"/>
  </p:notesMasterIdLst>
  <p:sldIdLst>
    <p:sldId id="257" r:id="rId2"/>
    <p:sldId id="258" r:id="rId3"/>
    <p:sldId id="277" r:id="rId4"/>
    <p:sldId id="279" r:id="rId5"/>
    <p:sldId id="280" r:id="rId6"/>
    <p:sldId id="281" r:id="rId7"/>
    <p:sldId id="282" r:id="rId8"/>
    <p:sldId id="260" r:id="rId9"/>
    <p:sldId id="268" r:id="rId10"/>
    <p:sldId id="283" r:id="rId11"/>
    <p:sldId id="284" r:id="rId12"/>
    <p:sldId id="269" r:id="rId13"/>
    <p:sldId id="270" r:id="rId14"/>
    <p:sldId id="271" r:id="rId15"/>
    <p:sldId id="272" r:id="rId16"/>
    <p:sldId id="273" r:id="rId17"/>
    <p:sldId id="261" r:id="rId18"/>
    <p:sldId id="262" r:id="rId19"/>
    <p:sldId id="263" r:id="rId20"/>
    <p:sldId id="264" r:id="rId2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2EF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02" autoAdjust="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684" y="6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07/04/2025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4/7/2025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DA4CF-06B9-74DB-1F7D-0AFDF3634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33611"/>
            <a:ext cx="8596058" cy="705332"/>
          </a:xfrm>
        </p:spPr>
        <p:txBody>
          <a:bodyPr>
            <a:normAutofit fontScale="90000"/>
          </a:bodyPr>
          <a:lstStyle/>
          <a:p>
            <a:r>
              <a:rPr lang="fr-CH" dirty="0"/>
              <a:t>Test Plan – New </a:t>
            </a:r>
            <a:r>
              <a:rPr lang="fr-CH" dirty="0" err="1"/>
              <a:t>Interlayer</a:t>
            </a:r>
            <a:r>
              <a:rPr lang="fr-CH" dirty="0"/>
              <a:t> Materials 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718DCC-5109-A5C6-D411-5E9C44F4966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fr-CH" dirty="0"/>
              <a:t>Javier Osuna – TE-MSC-SMT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7729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39CEFC-84B4-0BB5-4BA5-7A64094595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697D9-54D6-A676-C53C-B0EC8885B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r>
              <a:rPr lang="fr-CH" dirty="0"/>
              <a:t>New Binder </a:t>
            </a:r>
            <a:r>
              <a:rPr lang="fr-CH" dirty="0" err="1"/>
              <a:t>Material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7E3107-217C-D739-3B91-A74DF74690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B4EBB5-F1C9-E95D-EA60-2D6AC0EA6F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DAFDF3-5432-DE8E-FB0C-8EA444F076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10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CD6B72E-6209-A39F-202C-6D381938BFA4}"/>
              </a:ext>
            </a:extLst>
          </p:cNvPr>
          <p:cNvSpPr txBox="1">
            <a:spLocks/>
          </p:cNvSpPr>
          <p:nvPr/>
        </p:nvSpPr>
        <p:spPr>
          <a:xfrm>
            <a:off x="4635003" y="1215701"/>
            <a:ext cx="2152661" cy="3262788"/>
          </a:xfrm>
          <a:prstGeom prst="rect">
            <a:avLst/>
          </a:prstGeom>
          <a:solidFill>
            <a:srgbClr val="FEE2EF"/>
          </a:solidFill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Resbond</a:t>
            </a:r>
            <a:r>
              <a:rPr kumimoji="0" lang="fr-CH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Binder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R="0" lvl="0" fontAlgn="auto">
              <a:lnSpc>
                <a:spcPct val="90000"/>
              </a:lnSpc>
              <a:spcAft>
                <a:spcPts val="0"/>
              </a:spcAft>
              <a:buFontTx/>
              <a:buChar char="-"/>
              <a:tabLst/>
              <a:defRPr/>
            </a:pPr>
            <a:r>
              <a:rPr lang="fr-CH" sz="1200" dirty="0" err="1">
                <a:highlight>
                  <a:srgbClr val="FFFF00"/>
                </a:highlight>
              </a:rPr>
              <a:t>Ethylene</a:t>
            </a:r>
            <a:r>
              <a:rPr lang="fr-CH" sz="1200" dirty="0">
                <a:highlight>
                  <a:srgbClr val="FFFF00"/>
                </a:highlight>
              </a:rPr>
              <a:t> Glycol + Al</a:t>
            </a:r>
            <a:r>
              <a:rPr lang="fr-CH" sz="1200" baseline="-25000" dirty="0">
                <a:highlight>
                  <a:srgbClr val="FFFF00"/>
                </a:highlight>
              </a:rPr>
              <a:t>2</a:t>
            </a:r>
            <a:r>
              <a:rPr lang="fr-CH" sz="1200" dirty="0">
                <a:highlight>
                  <a:srgbClr val="FFFF00"/>
                </a:highlight>
              </a:rPr>
              <a:t>O</a:t>
            </a:r>
            <a:r>
              <a:rPr lang="fr-CH" sz="1200" baseline="-25000" dirty="0">
                <a:highlight>
                  <a:srgbClr val="FFFF00"/>
                </a:highlight>
              </a:rPr>
              <a:t>3</a:t>
            </a:r>
            <a:r>
              <a:rPr lang="fr-CH" sz="1200" dirty="0">
                <a:highlight>
                  <a:srgbClr val="FFFF00"/>
                </a:highlight>
              </a:rPr>
              <a:t> </a:t>
            </a:r>
            <a:r>
              <a:rPr lang="fr-CH" sz="1200" dirty="0" err="1">
                <a:highlight>
                  <a:srgbClr val="FFFF00"/>
                </a:highlight>
              </a:rPr>
              <a:t>particles</a:t>
            </a:r>
            <a:endParaRPr lang="fr-CH" sz="1200" dirty="0">
              <a:highlight>
                <a:srgbClr val="FFFF00"/>
              </a:highlight>
            </a:endParaRPr>
          </a:p>
          <a:p>
            <a:pPr marR="0" lvl="0" fontAlgn="auto">
              <a:lnSpc>
                <a:spcPct val="90000"/>
              </a:lnSpc>
              <a:spcAft>
                <a:spcPts val="0"/>
              </a:spcAft>
              <a:buFontTx/>
              <a:buChar char="-"/>
              <a:tabLst/>
              <a:defRPr/>
            </a:pPr>
            <a:r>
              <a:rPr lang="fr-CH" sz="1200" dirty="0"/>
              <a:t>24h RT </a:t>
            </a:r>
            <a:r>
              <a:rPr lang="fr-CH" sz="1200" dirty="0" err="1"/>
              <a:t>Curing</a:t>
            </a:r>
            <a:r>
              <a:rPr lang="fr-CH" sz="1200" dirty="0"/>
              <a:t> or 4h at 65 °C </a:t>
            </a:r>
          </a:p>
          <a:p>
            <a:pPr marL="36576" indent="0">
              <a:lnSpc>
                <a:spcPct val="90000"/>
              </a:lnSpc>
              <a:buNone/>
            </a:pPr>
            <a:endParaRPr lang="fr-CH" sz="2000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815C875-D0CD-C925-3375-6BC86B4EF24D}"/>
              </a:ext>
            </a:extLst>
          </p:cNvPr>
          <p:cNvSpPr txBox="1">
            <a:spLocks/>
          </p:cNvSpPr>
          <p:nvPr/>
        </p:nvSpPr>
        <p:spPr>
          <a:xfrm>
            <a:off x="1743508" y="1215701"/>
            <a:ext cx="2152661" cy="32627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lnSpc>
                <a:spcPct val="90000"/>
              </a:lnSpc>
              <a:buNone/>
            </a:pPr>
            <a:r>
              <a:rPr lang="fr-CH" sz="2000" dirty="0"/>
              <a:t>CTD1202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fr-CH" sz="12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200" dirty="0" err="1">
                <a:highlight>
                  <a:srgbClr val="FFFF00"/>
                </a:highlight>
              </a:rPr>
              <a:t>Cyclosiloxanes</a:t>
            </a:r>
            <a:r>
              <a:rPr lang="fr-CH" sz="1200" dirty="0">
                <a:highlight>
                  <a:srgbClr val="FFFF00"/>
                </a:highlight>
              </a:rPr>
              <a:t> + </a:t>
            </a:r>
            <a:r>
              <a:rPr lang="fr-CH" sz="1200" dirty="0" err="1">
                <a:highlight>
                  <a:srgbClr val="FFFF00"/>
                </a:highlight>
              </a:rPr>
              <a:t>Polymethylsiloxane</a:t>
            </a:r>
            <a:endParaRPr lang="fr-CH" sz="1200" dirty="0">
              <a:highlight>
                <a:srgbClr val="FFFF00"/>
              </a:highlight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200" dirty="0"/>
              <a:t>Initial Cure 1h 80 °C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200" dirty="0"/>
              <a:t>Post Cure 2h 150 °C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200" dirty="0"/>
              <a:t>Heat </a:t>
            </a:r>
            <a:r>
              <a:rPr lang="fr-CH" sz="1200" dirty="0" err="1"/>
              <a:t>Treat</a:t>
            </a:r>
            <a:r>
              <a:rPr lang="fr-CH" sz="1200" dirty="0"/>
              <a:t> &gt;550 °C 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fr-CH" sz="1200" dirty="0"/>
          </a:p>
          <a:p>
            <a:pPr lvl="1" algn="ctr">
              <a:lnSpc>
                <a:spcPct val="90000"/>
              </a:lnSpc>
            </a:pPr>
            <a:endParaRPr lang="en-GB" sz="2400" dirty="0"/>
          </a:p>
        </p:txBody>
      </p:sp>
      <p:pic>
        <p:nvPicPr>
          <p:cNvPr id="25" name="Picture 24" descr="A plastic bag with a label next to a piece of paper&#10;&#10;AI-generated content may be incorrect.">
            <a:extLst>
              <a:ext uri="{FF2B5EF4-FFF2-40B4-BE49-F238E27FC236}">
                <a16:creationId xmlns:a16="http://schemas.microsoft.com/office/drawing/2014/main" id="{E098A790-AF68-7638-C9D0-2735FDDE34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5003" y="2863993"/>
            <a:ext cx="2152661" cy="161449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D0A74C3-35C6-A818-45E3-F0809924C45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75" t="1689" r="1588" b="1666"/>
          <a:stretch/>
        </p:blipFill>
        <p:spPr>
          <a:xfrm>
            <a:off x="2080087" y="2887123"/>
            <a:ext cx="1584494" cy="1596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574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2403D0-DCF6-DE01-E504-E9F009D694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6DCA3-BD40-F5A2-9A33-A73698BB3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r>
              <a:rPr lang="fr-CH" dirty="0"/>
              <a:t>New Binder </a:t>
            </a:r>
            <a:r>
              <a:rPr lang="fr-CH" dirty="0" err="1"/>
              <a:t>Material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17B78A-1621-04F1-4C53-2EB471C3C4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8AC467-A6FA-A1B8-6AAB-B1B11AE5E1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1753FB-F313-CA10-161A-D490173C91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11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F3C4003-6936-34FA-089B-869A46BB80A2}"/>
              </a:ext>
            </a:extLst>
          </p:cNvPr>
          <p:cNvSpPr txBox="1">
            <a:spLocks/>
          </p:cNvSpPr>
          <p:nvPr/>
        </p:nvSpPr>
        <p:spPr>
          <a:xfrm>
            <a:off x="4635003" y="1215701"/>
            <a:ext cx="2152661" cy="3262788"/>
          </a:xfrm>
          <a:prstGeom prst="rect">
            <a:avLst/>
          </a:prstGeom>
          <a:solidFill>
            <a:srgbClr val="FEE2EF"/>
          </a:solidFill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Resbond</a:t>
            </a:r>
            <a:r>
              <a:rPr kumimoji="0" lang="fr-CH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Binder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R="0" lvl="0" fontAlgn="auto">
              <a:lnSpc>
                <a:spcPct val="90000"/>
              </a:lnSpc>
              <a:spcAft>
                <a:spcPts val="0"/>
              </a:spcAft>
              <a:buFontTx/>
              <a:buChar char="-"/>
              <a:tabLst/>
              <a:defRPr/>
            </a:pPr>
            <a:r>
              <a:rPr lang="fr-CH" sz="1200" dirty="0" err="1"/>
              <a:t>Ethylene</a:t>
            </a:r>
            <a:r>
              <a:rPr lang="fr-CH" sz="1200" dirty="0"/>
              <a:t> Glycol + Al</a:t>
            </a:r>
            <a:r>
              <a:rPr lang="fr-CH" sz="1200" baseline="-25000" dirty="0"/>
              <a:t>2</a:t>
            </a:r>
            <a:r>
              <a:rPr lang="fr-CH" sz="1200" dirty="0"/>
              <a:t>O</a:t>
            </a:r>
            <a:r>
              <a:rPr lang="fr-CH" sz="1200" baseline="-25000" dirty="0"/>
              <a:t>3</a:t>
            </a:r>
            <a:r>
              <a:rPr lang="fr-CH" sz="1200" dirty="0"/>
              <a:t> </a:t>
            </a:r>
            <a:r>
              <a:rPr lang="fr-CH" sz="1200" dirty="0" err="1"/>
              <a:t>particles</a:t>
            </a:r>
            <a:endParaRPr lang="fr-CH" sz="1200" dirty="0"/>
          </a:p>
          <a:p>
            <a:pPr marR="0" lvl="0" fontAlgn="auto">
              <a:lnSpc>
                <a:spcPct val="90000"/>
              </a:lnSpc>
              <a:spcAft>
                <a:spcPts val="0"/>
              </a:spcAft>
              <a:buFontTx/>
              <a:buChar char="-"/>
              <a:tabLst/>
              <a:defRPr/>
            </a:pPr>
            <a:r>
              <a:rPr lang="fr-CH" sz="1200" dirty="0">
                <a:highlight>
                  <a:srgbClr val="FFFF00"/>
                </a:highlight>
              </a:rPr>
              <a:t>24h RT </a:t>
            </a:r>
            <a:r>
              <a:rPr lang="fr-CH" sz="1200" dirty="0" err="1">
                <a:highlight>
                  <a:srgbClr val="FFFF00"/>
                </a:highlight>
              </a:rPr>
              <a:t>Curing</a:t>
            </a:r>
            <a:r>
              <a:rPr lang="fr-CH" sz="1200" dirty="0">
                <a:highlight>
                  <a:srgbClr val="FFFF00"/>
                </a:highlight>
              </a:rPr>
              <a:t> or 4h at 65 °C </a:t>
            </a:r>
          </a:p>
          <a:p>
            <a:pPr marL="36576" indent="0">
              <a:lnSpc>
                <a:spcPct val="90000"/>
              </a:lnSpc>
              <a:buNone/>
            </a:pPr>
            <a:endParaRPr lang="fr-CH" sz="2000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6516C4D-FD82-87A3-6B7C-8C16E0B5913D}"/>
              </a:ext>
            </a:extLst>
          </p:cNvPr>
          <p:cNvSpPr txBox="1">
            <a:spLocks/>
          </p:cNvSpPr>
          <p:nvPr/>
        </p:nvSpPr>
        <p:spPr>
          <a:xfrm>
            <a:off x="1743508" y="1215701"/>
            <a:ext cx="2152661" cy="32627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lnSpc>
                <a:spcPct val="90000"/>
              </a:lnSpc>
              <a:buNone/>
            </a:pPr>
            <a:r>
              <a:rPr lang="fr-CH" sz="2000" dirty="0"/>
              <a:t>CTD1202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fr-CH" sz="12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200" dirty="0" err="1"/>
              <a:t>Cyclosiloxanes</a:t>
            </a:r>
            <a:r>
              <a:rPr lang="fr-CH" sz="1200" dirty="0"/>
              <a:t> + </a:t>
            </a:r>
            <a:r>
              <a:rPr lang="fr-CH" sz="1200" dirty="0" err="1"/>
              <a:t>Polymethylsiloxane</a:t>
            </a:r>
            <a:endParaRPr lang="fr-CH" sz="12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200" dirty="0">
                <a:highlight>
                  <a:srgbClr val="FFFF00"/>
                </a:highlight>
              </a:rPr>
              <a:t>Initial Cure 1h 80 °C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200" dirty="0">
                <a:highlight>
                  <a:srgbClr val="FFFF00"/>
                </a:highlight>
              </a:rPr>
              <a:t>Post Cure 2h 150 °C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200" dirty="0">
                <a:highlight>
                  <a:srgbClr val="FFFF00"/>
                </a:highlight>
              </a:rPr>
              <a:t>Heat </a:t>
            </a:r>
            <a:r>
              <a:rPr lang="fr-CH" sz="1200" dirty="0" err="1">
                <a:highlight>
                  <a:srgbClr val="FFFF00"/>
                </a:highlight>
              </a:rPr>
              <a:t>Treat</a:t>
            </a:r>
            <a:r>
              <a:rPr lang="fr-CH" sz="1200" dirty="0">
                <a:highlight>
                  <a:srgbClr val="FFFF00"/>
                </a:highlight>
              </a:rPr>
              <a:t> &gt;550 °C 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fr-CH" sz="1200" dirty="0"/>
          </a:p>
          <a:p>
            <a:pPr lvl="1" algn="ctr">
              <a:lnSpc>
                <a:spcPct val="90000"/>
              </a:lnSpc>
            </a:pPr>
            <a:endParaRPr lang="en-GB" sz="2400" dirty="0"/>
          </a:p>
        </p:txBody>
      </p:sp>
      <p:pic>
        <p:nvPicPr>
          <p:cNvPr id="25" name="Picture 24" descr="A plastic bag with a label next to a piece of paper&#10;&#10;AI-generated content may be incorrect.">
            <a:extLst>
              <a:ext uri="{FF2B5EF4-FFF2-40B4-BE49-F238E27FC236}">
                <a16:creationId xmlns:a16="http://schemas.microsoft.com/office/drawing/2014/main" id="{A771B0FA-28F8-7691-AC1C-A0AC5AA95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5003" y="2863993"/>
            <a:ext cx="2152661" cy="161449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8CC8F22-BD8E-D480-D699-B37060E60CA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75" t="1689" r="1588" b="1666"/>
          <a:stretch/>
        </p:blipFill>
        <p:spPr>
          <a:xfrm>
            <a:off x="2080087" y="2887123"/>
            <a:ext cx="1584494" cy="1596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575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99461-988B-1836-60A9-C67F65600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Questions to </a:t>
            </a:r>
            <a:r>
              <a:rPr lang="fr-CH" dirty="0" err="1"/>
              <a:t>Answer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5ACC9E-BD14-FFF7-1A82-EA38DE71F4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454" y="1128959"/>
            <a:ext cx="8229600" cy="3203145"/>
          </a:xfrm>
        </p:spPr>
        <p:txBody>
          <a:bodyPr>
            <a:normAutofit fontScale="62500" lnSpcReduction="20000"/>
          </a:bodyPr>
          <a:lstStyle/>
          <a:p>
            <a:pPr marL="550926" indent="-514350">
              <a:buFont typeface="+mj-lt"/>
              <a:buAutoNum type="arabicPeriod"/>
            </a:pPr>
            <a:r>
              <a:rPr lang="fr-CH" dirty="0" err="1"/>
              <a:t>Does</a:t>
            </a:r>
            <a:r>
              <a:rPr lang="fr-CH" dirty="0"/>
              <a:t> </a:t>
            </a:r>
            <a:r>
              <a:rPr lang="fr-CH" dirty="0" err="1"/>
              <a:t>Resbond</a:t>
            </a:r>
            <a:r>
              <a:rPr lang="fr-CH" dirty="0"/>
              <a:t> ‘</a:t>
            </a:r>
            <a:r>
              <a:rPr lang="fr-CH" dirty="0" err="1"/>
              <a:t>bind</a:t>
            </a:r>
            <a:r>
              <a:rPr lang="fr-CH" dirty="0"/>
              <a:t>’ the fibre tissues? (</a:t>
            </a:r>
            <a:r>
              <a:rPr lang="fr-CH" dirty="0" err="1"/>
              <a:t>priority</a:t>
            </a:r>
            <a:r>
              <a:rPr lang="fr-CH" dirty="0"/>
              <a:t>) </a:t>
            </a:r>
            <a:r>
              <a:rPr lang="fr-CH" dirty="0" err="1"/>
              <a:t>before</a:t>
            </a:r>
            <a:r>
              <a:rPr lang="fr-CH" dirty="0"/>
              <a:t> </a:t>
            </a:r>
            <a:r>
              <a:rPr lang="fr-CH" dirty="0" err="1"/>
              <a:t>moving</a:t>
            </a:r>
            <a:r>
              <a:rPr lang="fr-CH" dirty="0"/>
              <a:t> on.</a:t>
            </a:r>
          </a:p>
          <a:p>
            <a:pPr marL="550926" indent="-514350">
              <a:buFont typeface="+mj-lt"/>
              <a:buAutoNum type="arabicPeriod"/>
            </a:pPr>
            <a:endParaRPr lang="fr-CH" dirty="0"/>
          </a:p>
          <a:p>
            <a:pPr marL="550926" indent="-514350">
              <a:buFont typeface="+mj-lt"/>
              <a:buAutoNum type="arabicPeriod"/>
            </a:pPr>
            <a:r>
              <a:rPr lang="fr-CH" dirty="0" err="1"/>
              <a:t>Does</a:t>
            </a:r>
            <a:r>
              <a:rPr lang="fr-CH" dirty="0"/>
              <a:t> </a:t>
            </a:r>
            <a:r>
              <a:rPr lang="fr-CH" dirty="0" err="1"/>
              <a:t>Resbond</a:t>
            </a:r>
            <a:r>
              <a:rPr lang="fr-CH" dirty="0"/>
              <a:t> </a:t>
            </a:r>
            <a:r>
              <a:rPr lang="fr-CH" dirty="0" err="1"/>
              <a:t>also</a:t>
            </a:r>
            <a:r>
              <a:rPr lang="fr-CH" dirty="0"/>
              <a:t> </a:t>
            </a:r>
            <a:r>
              <a:rPr lang="fr-CH" dirty="0" err="1"/>
              <a:t>produce</a:t>
            </a:r>
            <a:r>
              <a:rPr lang="fr-CH" dirty="0"/>
              <a:t> a </a:t>
            </a:r>
            <a:r>
              <a:rPr lang="fr-CH" dirty="0" err="1"/>
              <a:t>brittle</a:t>
            </a:r>
            <a:r>
              <a:rPr lang="fr-CH" dirty="0"/>
              <a:t>, </a:t>
            </a:r>
            <a:r>
              <a:rPr lang="fr-CH" dirty="0" err="1"/>
              <a:t>low-strength</a:t>
            </a:r>
            <a:r>
              <a:rPr lang="fr-CH" dirty="0"/>
              <a:t> phase </a:t>
            </a:r>
            <a:r>
              <a:rPr lang="fr-CH" dirty="0" err="1"/>
              <a:t>after</a:t>
            </a:r>
            <a:r>
              <a:rPr lang="fr-CH" dirty="0"/>
              <a:t> </a:t>
            </a:r>
            <a:r>
              <a:rPr lang="fr-CH" dirty="0" err="1"/>
              <a:t>reaction</a:t>
            </a:r>
            <a:r>
              <a:rPr lang="fr-CH" dirty="0"/>
              <a:t> HT?</a:t>
            </a:r>
          </a:p>
          <a:p>
            <a:pPr marL="550926" indent="-514350">
              <a:buFont typeface="+mj-lt"/>
              <a:buAutoNum type="arabicPeriod"/>
            </a:pPr>
            <a:endParaRPr lang="fr-CH" dirty="0"/>
          </a:p>
          <a:p>
            <a:pPr marL="550926" indent="-514350">
              <a:buFont typeface="+mj-lt"/>
              <a:buAutoNum type="arabicPeriod"/>
            </a:pPr>
            <a:r>
              <a:rPr lang="fr-CH" dirty="0"/>
              <a:t>Do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obtain</a:t>
            </a:r>
            <a:r>
              <a:rPr lang="fr-CH" dirty="0"/>
              <a:t> a </a:t>
            </a:r>
            <a:r>
              <a:rPr lang="fr-CH" dirty="0" err="1"/>
              <a:t>better-performing</a:t>
            </a:r>
            <a:r>
              <a:rPr lang="fr-CH" dirty="0"/>
              <a:t> </a:t>
            </a:r>
            <a:r>
              <a:rPr lang="fr-CH" dirty="0" err="1"/>
              <a:t>interlayer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ceramic</a:t>
            </a:r>
            <a:r>
              <a:rPr lang="fr-CH" dirty="0"/>
              <a:t> fibres? </a:t>
            </a:r>
          </a:p>
          <a:p>
            <a:pPr lvl="1"/>
            <a:r>
              <a:rPr lang="fr-CH" dirty="0" err="1"/>
              <a:t>Young’s</a:t>
            </a:r>
            <a:r>
              <a:rPr lang="fr-CH" dirty="0"/>
              <a:t> </a:t>
            </a:r>
            <a:r>
              <a:rPr lang="fr-CH" dirty="0" err="1"/>
              <a:t>Modulus</a:t>
            </a:r>
            <a:endParaRPr lang="fr-CH" dirty="0"/>
          </a:p>
          <a:p>
            <a:pPr lvl="1"/>
            <a:r>
              <a:rPr lang="fr-CH" dirty="0" err="1"/>
              <a:t>Flexural</a:t>
            </a:r>
            <a:r>
              <a:rPr lang="fr-CH" dirty="0"/>
              <a:t> </a:t>
            </a:r>
            <a:r>
              <a:rPr lang="fr-CH" dirty="0" err="1"/>
              <a:t>Strength</a:t>
            </a:r>
            <a:endParaRPr lang="fr-CH" dirty="0"/>
          </a:p>
          <a:p>
            <a:pPr lvl="1"/>
            <a:r>
              <a:rPr lang="fr-CH" dirty="0"/>
              <a:t>DC Breakdown</a:t>
            </a:r>
          </a:p>
          <a:p>
            <a:pPr marL="550926" indent="-514350">
              <a:buFont typeface="+mj-lt"/>
              <a:buAutoNum type="arabicPeriod"/>
            </a:pPr>
            <a:endParaRPr lang="fr-CH" dirty="0"/>
          </a:p>
          <a:p>
            <a:pPr marL="550926" indent="-514350">
              <a:buFont typeface="+mj-lt"/>
              <a:buAutoNum type="arabicPeriod"/>
            </a:pPr>
            <a:r>
              <a:rPr lang="fr-CH" dirty="0" err="1"/>
              <a:t>Does</a:t>
            </a:r>
            <a:r>
              <a:rPr lang="fr-CH" dirty="0"/>
              <a:t> Alumina </a:t>
            </a:r>
            <a:r>
              <a:rPr lang="fr-CH" dirty="0" err="1"/>
              <a:t>ceramic</a:t>
            </a:r>
            <a:r>
              <a:rPr lang="fr-CH" dirty="0"/>
              <a:t> </a:t>
            </a:r>
            <a:r>
              <a:rPr lang="fr-CH" dirty="0" err="1"/>
              <a:t>behave</a:t>
            </a:r>
            <a:r>
              <a:rPr lang="fr-CH" dirty="0"/>
              <a:t> </a:t>
            </a:r>
            <a:r>
              <a:rPr lang="fr-CH" dirty="0" err="1"/>
              <a:t>differently</a:t>
            </a:r>
            <a:r>
              <a:rPr lang="fr-CH" dirty="0"/>
              <a:t> to Silicate?</a:t>
            </a:r>
          </a:p>
          <a:p>
            <a:pPr marL="448056" lvl="1" indent="0">
              <a:buNone/>
            </a:pPr>
            <a:endParaRPr lang="fr-CH" dirty="0"/>
          </a:p>
          <a:p>
            <a:pPr lvl="1"/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23734-180D-9090-3E08-C677D578B7D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11F9CD-5FE2-D444-3657-5BDF49BCFB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82FB3-B71B-5C19-AC37-95AE23AF5E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2211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F9E49-74EA-5642-AEAF-7FEB2F5FE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9600" cy="705332"/>
          </a:xfrm>
        </p:spPr>
        <p:txBody>
          <a:bodyPr>
            <a:normAutofit fontScale="90000"/>
          </a:bodyPr>
          <a:lstStyle/>
          <a:p>
            <a:r>
              <a:rPr lang="fr-CH" dirty="0" err="1"/>
              <a:t>Flexural</a:t>
            </a:r>
            <a:r>
              <a:rPr lang="fr-CH" dirty="0"/>
              <a:t> </a:t>
            </a:r>
            <a:r>
              <a:rPr lang="fr-CH" dirty="0" err="1"/>
              <a:t>Properties</a:t>
            </a:r>
            <a:r>
              <a:rPr lang="fr-CH" dirty="0"/>
              <a:t> - Test Matrix</a:t>
            </a:r>
            <a:endParaRPr lang="en-GB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E31687FC-E11F-09AE-FE2B-9AE11F6D62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02847"/>
              </p:ext>
            </p:extLst>
          </p:nvPr>
        </p:nvGraphicFramePr>
        <p:xfrm>
          <a:off x="383114" y="2494991"/>
          <a:ext cx="6265333" cy="1630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94933">
                  <a:extLst>
                    <a:ext uri="{9D8B030D-6E8A-4147-A177-3AD203B41FA5}">
                      <a16:colId xmlns:a16="http://schemas.microsoft.com/office/drawing/2014/main" val="1489980984"/>
                    </a:ext>
                  </a:extLst>
                </a:gridCol>
                <a:gridCol w="1049867">
                  <a:extLst>
                    <a:ext uri="{9D8B030D-6E8A-4147-A177-3AD203B41FA5}">
                      <a16:colId xmlns:a16="http://schemas.microsoft.com/office/drawing/2014/main" val="3928389094"/>
                    </a:ext>
                  </a:extLst>
                </a:gridCol>
                <a:gridCol w="1151467">
                  <a:extLst>
                    <a:ext uri="{9D8B030D-6E8A-4147-A177-3AD203B41FA5}">
                      <a16:colId xmlns:a16="http://schemas.microsoft.com/office/drawing/2014/main" val="1919156524"/>
                    </a:ext>
                  </a:extLst>
                </a:gridCol>
                <a:gridCol w="1312333">
                  <a:extLst>
                    <a:ext uri="{9D8B030D-6E8A-4147-A177-3AD203B41FA5}">
                      <a16:colId xmlns:a16="http://schemas.microsoft.com/office/drawing/2014/main" val="3998735520"/>
                    </a:ext>
                  </a:extLst>
                </a:gridCol>
                <a:gridCol w="956733">
                  <a:extLst>
                    <a:ext uri="{9D8B030D-6E8A-4147-A177-3AD203B41FA5}">
                      <a16:colId xmlns:a16="http://schemas.microsoft.com/office/drawing/2014/main" val="992621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3mm Plates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S2 Glass</a:t>
                      </a:r>
                    </a:p>
                    <a:p>
                      <a:r>
                        <a:rPr lang="fr-CH" sz="1400" dirty="0"/>
                        <a:t>(</a:t>
                      </a:r>
                      <a:r>
                        <a:rPr lang="fr-CH" sz="1400" dirty="0" err="1"/>
                        <a:t>Desized</a:t>
                      </a:r>
                      <a:r>
                        <a:rPr lang="fr-CH" sz="1400" dirty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Silicate 600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Silicate 1100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err="1"/>
                        <a:t>Ceramic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74809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Binder + HT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X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X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X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319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No Binder + No HT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X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X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401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No Binder + HT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X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X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331711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417857-630D-B79D-4F58-11BE31A0E56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D8E0BB-232E-FDEA-7337-25646D2069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C44805-D150-220E-2B15-E62FA149A8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407EBDB-FB5F-C27B-E24D-0E44FFBC2E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698914"/>
              </p:ext>
            </p:extLst>
          </p:nvPr>
        </p:nvGraphicFramePr>
        <p:xfrm>
          <a:off x="383114" y="945255"/>
          <a:ext cx="8229600" cy="889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59870">
                  <a:extLst>
                    <a:ext uri="{9D8B030D-6E8A-4147-A177-3AD203B41FA5}">
                      <a16:colId xmlns:a16="http://schemas.microsoft.com/office/drawing/2014/main" val="1574061747"/>
                    </a:ext>
                  </a:extLst>
                </a:gridCol>
                <a:gridCol w="1031970">
                  <a:extLst>
                    <a:ext uri="{9D8B030D-6E8A-4147-A177-3AD203B41FA5}">
                      <a16:colId xmlns:a16="http://schemas.microsoft.com/office/drawing/2014/main" val="2633693976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28885442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20172754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9137485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3mm </a:t>
                      </a:r>
                      <a:r>
                        <a:rPr lang="fr-CH" sz="1400" dirty="0" err="1"/>
                        <a:t>Cured</a:t>
                      </a:r>
                      <a:r>
                        <a:rPr lang="fr-CH" sz="1400" dirty="0"/>
                        <a:t> Stack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S2 Glass</a:t>
                      </a:r>
                    </a:p>
                    <a:p>
                      <a:r>
                        <a:rPr lang="fr-CH" sz="1400" dirty="0"/>
                        <a:t>(</a:t>
                      </a:r>
                      <a:r>
                        <a:rPr lang="fr-CH" sz="1400" dirty="0" err="1"/>
                        <a:t>Desized</a:t>
                      </a:r>
                      <a:r>
                        <a:rPr lang="fr-CH" sz="1400" dirty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Silicate 600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Silicate 1100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err="1"/>
                        <a:t>Ceramic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53085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sz="1400" dirty="0"/>
                        <a:t>Binder – No </a:t>
                      </a:r>
                      <a:r>
                        <a:rPr lang="fr-CH" sz="1400" dirty="0" err="1"/>
                        <a:t>Impregnation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X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X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X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182496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660350BD-CAC1-BB55-569F-98EAF0F8A51C}"/>
              </a:ext>
            </a:extLst>
          </p:cNvPr>
          <p:cNvSpPr txBox="1"/>
          <p:nvPr/>
        </p:nvSpPr>
        <p:spPr>
          <a:xfrm>
            <a:off x="302102" y="4183403"/>
            <a:ext cx="7104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dirty="0" err="1"/>
              <a:t>Ceramic</a:t>
            </a:r>
            <a:r>
              <a:rPr lang="fr-CH" dirty="0"/>
              <a:t> vs glass fibres, </a:t>
            </a:r>
            <a:r>
              <a:rPr lang="fr-CH" dirty="0" err="1"/>
              <a:t>effects</a:t>
            </a:r>
            <a:r>
              <a:rPr lang="fr-CH" dirty="0"/>
              <a:t> of </a:t>
            </a:r>
            <a:r>
              <a:rPr lang="fr-CH" dirty="0" err="1"/>
              <a:t>reaction</a:t>
            </a:r>
            <a:r>
              <a:rPr lang="fr-CH" dirty="0"/>
              <a:t> on binder and fibres. 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B5EAFAF-E458-6011-5C80-A26DF720AB66}"/>
              </a:ext>
            </a:extLst>
          </p:cNvPr>
          <p:cNvSpPr txBox="1"/>
          <p:nvPr/>
        </p:nvSpPr>
        <p:spPr>
          <a:xfrm>
            <a:off x="295175" y="1846470"/>
            <a:ext cx="71046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sz="1400" dirty="0" err="1"/>
              <a:t>Interlayer</a:t>
            </a:r>
            <a:r>
              <a:rPr lang="fr-CH" sz="1400" dirty="0"/>
              <a:t> performance </a:t>
            </a:r>
            <a:r>
              <a:rPr lang="fr-CH" sz="1400" dirty="0" err="1"/>
              <a:t>during</a:t>
            </a:r>
            <a:r>
              <a:rPr lang="fr-CH" sz="1400" dirty="0"/>
              <a:t> </a:t>
            </a:r>
            <a:r>
              <a:rPr lang="fr-CH" sz="1400" dirty="0" err="1"/>
              <a:t>winding</a:t>
            </a:r>
            <a:r>
              <a:rPr lang="fr-CH" sz="1400" dirty="0"/>
              <a:t>. (</a:t>
            </a:r>
            <a:r>
              <a:rPr lang="fr-CH" sz="1400" dirty="0" err="1"/>
              <a:t>does</a:t>
            </a:r>
            <a:r>
              <a:rPr lang="fr-CH" sz="1400" dirty="0"/>
              <a:t> </a:t>
            </a:r>
            <a:r>
              <a:rPr lang="fr-CH" sz="1400" dirty="0" err="1"/>
              <a:t>it</a:t>
            </a:r>
            <a:r>
              <a:rPr lang="fr-CH" sz="1400" dirty="0"/>
              <a:t> </a:t>
            </a:r>
            <a:r>
              <a:rPr lang="fr-CH" sz="1400" dirty="0" err="1"/>
              <a:t>bind</a:t>
            </a:r>
            <a:r>
              <a:rPr lang="fr-CH" sz="1400" dirty="0"/>
              <a:t>?)</a:t>
            </a:r>
            <a:r>
              <a:rPr lang="en-GB" sz="1400" dirty="0"/>
              <a:t> (keep note of binder amount)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/>
              <a:t>Initial rough test, visual to see if it stays together at least. </a:t>
            </a:r>
            <a:endParaRPr lang="fr-CH" sz="1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F8A48DB-9FB2-C547-CAE2-D8841A3635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3117" y="2173495"/>
            <a:ext cx="1596346" cy="21284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EEFFF30-CF79-49C0-4175-65F0C22AC5AD}"/>
              </a:ext>
            </a:extLst>
          </p:cNvPr>
          <p:cNvSpPr txBox="1"/>
          <p:nvPr/>
        </p:nvSpPr>
        <p:spPr>
          <a:xfrm>
            <a:off x="7653679" y="4259837"/>
            <a:ext cx="1052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/>
              <a:t>Flexural</a:t>
            </a:r>
            <a:r>
              <a:rPr lang="fr-CH" sz="1200" dirty="0"/>
              <a:t> Test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0965514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6C31AB-F7CD-CD64-4D14-89872164BB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EBEE7-0B5E-C583-167A-0EF66E56D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9600" cy="705332"/>
          </a:xfrm>
        </p:spPr>
        <p:txBody>
          <a:bodyPr>
            <a:normAutofit fontScale="90000"/>
          </a:bodyPr>
          <a:lstStyle/>
          <a:p>
            <a:r>
              <a:rPr lang="fr-CH" dirty="0" err="1"/>
              <a:t>Electrical</a:t>
            </a:r>
            <a:r>
              <a:rPr lang="fr-CH" dirty="0"/>
              <a:t> </a:t>
            </a:r>
            <a:r>
              <a:rPr lang="fr-CH" dirty="0" err="1"/>
              <a:t>Properties</a:t>
            </a:r>
            <a:r>
              <a:rPr lang="fr-CH" dirty="0"/>
              <a:t> - Test Matrix</a:t>
            </a:r>
            <a:endParaRPr lang="en-GB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E213DC9F-E289-AF13-1DC2-5D00693508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9922164"/>
              </p:ext>
            </p:extLst>
          </p:nvPr>
        </p:nvGraphicFramePr>
        <p:xfrm>
          <a:off x="201462" y="1866099"/>
          <a:ext cx="6001352" cy="1259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15979">
                  <a:extLst>
                    <a:ext uri="{9D8B030D-6E8A-4147-A177-3AD203B41FA5}">
                      <a16:colId xmlns:a16="http://schemas.microsoft.com/office/drawing/2014/main" val="1489980984"/>
                    </a:ext>
                  </a:extLst>
                </a:gridCol>
                <a:gridCol w="1010653">
                  <a:extLst>
                    <a:ext uri="{9D8B030D-6E8A-4147-A177-3AD203B41FA5}">
                      <a16:colId xmlns:a16="http://schemas.microsoft.com/office/drawing/2014/main" val="3928389094"/>
                    </a:ext>
                  </a:extLst>
                </a:gridCol>
                <a:gridCol w="1193532">
                  <a:extLst>
                    <a:ext uri="{9D8B030D-6E8A-4147-A177-3AD203B41FA5}">
                      <a16:colId xmlns:a16="http://schemas.microsoft.com/office/drawing/2014/main" val="1919156524"/>
                    </a:ext>
                  </a:extLst>
                </a:gridCol>
                <a:gridCol w="1309036">
                  <a:extLst>
                    <a:ext uri="{9D8B030D-6E8A-4147-A177-3AD203B41FA5}">
                      <a16:colId xmlns:a16="http://schemas.microsoft.com/office/drawing/2014/main" val="3998735520"/>
                    </a:ext>
                  </a:extLst>
                </a:gridCol>
                <a:gridCol w="972152">
                  <a:extLst>
                    <a:ext uri="{9D8B030D-6E8A-4147-A177-3AD203B41FA5}">
                      <a16:colId xmlns:a16="http://schemas.microsoft.com/office/drawing/2014/main" val="992621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0.5mm Plates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S2 Glass</a:t>
                      </a:r>
                    </a:p>
                    <a:p>
                      <a:r>
                        <a:rPr lang="fr-CH" sz="1400" dirty="0"/>
                        <a:t>(</a:t>
                      </a:r>
                      <a:r>
                        <a:rPr lang="fr-CH" sz="1400" dirty="0" err="1"/>
                        <a:t>Desized</a:t>
                      </a:r>
                      <a:r>
                        <a:rPr lang="fr-CH" sz="1400" dirty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Silicate 600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Silicate 1100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err="1"/>
                        <a:t>Ceramic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74809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No Binder + HT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X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X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331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Binder + HT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X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X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X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7873360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812666-DDD6-B753-B144-63AD891E8A6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60AA4-4E5D-4FD3-87AB-6186B08A6D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968F4-B68B-8F57-90FD-8A83B239A2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DB6720-21C1-DA3F-7980-F4BBE6288A98}"/>
              </a:ext>
            </a:extLst>
          </p:cNvPr>
          <p:cNvSpPr txBox="1"/>
          <p:nvPr/>
        </p:nvSpPr>
        <p:spPr>
          <a:xfrm>
            <a:off x="87868" y="3196305"/>
            <a:ext cx="71046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sz="1400" dirty="0" err="1"/>
              <a:t>Ceramic</a:t>
            </a:r>
            <a:r>
              <a:rPr lang="fr-CH" sz="1400" dirty="0"/>
              <a:t> vs glass fibres, </a:t>
            </a:r>
            <a:r>
              <a:rPr lang="fr-CH" sz="1400" dirty="0" err="1"/>
              <a:t>effects</a:t>
            </a:r>
            <a:r>
              <a:rPr lang="fr-CH" sz="1400" dirty="0"/>
              <a:t> of </a:t>
            </a:r>
            <a:r>
              <a:rPr lang="fr-CH" sz="1400" dirty="0" err="1"/>
              <a:t>reaction</a:t>
            </a:r>
            <a:r>
              <a:rPr lang="fr-CH" sz="1400" dirty="0"/>
              <a:t> on binder and fibres. </a:t>
            </a:r>
            <a:endParaRPr lang="en-GB" sz="1400" dirty="0"/>
          </a:p>
        </p:txBody>
      </p:sp>
      <p:pic>
        <p:nvPicPr>
          <p:cNvPr id="8" name="Picture 7" descr="A machine with a few objects&#10;&#10;AI-generated content may be incorrect.">
            <a:extLst>
              <a:ext uri="{FF2B5EF4-FFF2-40B4-BE49-F238E27FC236}">
                <a16:creationId xmlns:a16="http://schemas.microsoft.com/office/drawing/2014/main" id="{7B6A6404-3156-F101-19CF-D1205DD50B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3582" y="1592982"/>
            <a:ext cx="2610046" cy="19575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6EE0798-7827-F2B3-BB26-834D4775BBBA}"/>
              </a:ext>
            </a:extLst>
          </p:cNvPr>
          <p:cNvSpPr txBox="1"/>
          <p:nvPr/>
        </p:nvSpPr>
        <p:spPr>
          <a:xfrm>
            <a:off x="6755437" y="3550517"/>
            <a:ext cx="19313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DC Breakdown Test in </a:t>
            </a:r>
            <a:r>
              <a:rPr lang="fr-CH" sz="1200" dirty="0" err="1"/>
              <a:t>Oil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1503849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03B23-EC62-2436-A1A4-9F33FC357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/>
              <a:t>Summary</a:t>
            </a:r>
            <a:r>
              <a:rPr lang="fr-CH" dirty="0"/>
              <a:t> of Test </a:t>
            </a:r>
            <a:r>
              <a:rPr lang="fr-CH" dirty="0" err="1"/>
              <a:t>Samples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B1F591-34DD-00D0-66C6-5281875A6C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006" y="1199613"/>
            <a:ext cx="8229600" cy="3203145"/>
          </a:xfrm>
        </p:spPr>
        <p:txBody>
          <a:bodyPr>
            <a:normAutofit/>
          </a:bodyPr>
          <a:lstStyle/>
          <a:p>
            <a:endParaRPr lang="fr-CH" sz="1800" dirty="0"/>
          </a:p>
          <a:p>
            <a:r>
              <a:rPr lang="fr-CH" sz="1800" dirty="0"/>
              <a:t>3mm composite plates for </a:t>
            </a:r>
            <a:r>
              <a:rPr lang="fr-CH" sz="1800" dirty="0" err="1"/>
              <a:t>flexural</a:t>
            </a:r>
            <a:r>
              <a:rPr lang="fr-CH" sz="1800" dirty="0"/>
              <a:t> tests, </a:t>
            </a:r>
            <a:r>
              <a:rPr lang="fr-CH" sz="1800" b="1" dirty="0"/>
              <a:t>x7</a:t>
            </a:r>
          </a:p>
          <a:p>
            <a:endParaRPr lang="fr-CH" sz="1800" dirty="0"/>
          </a:p>
          <a:p>
            <a:r>
              <a:rPr lang="fr-CH" sz="1800" dirty="0"/>
              <a:t>3mm </a:t>
            </a:r>
            <a:r>
              <a:rPr lang="fr-CH" sz="1800" dirty="0" err="1"/>
              <a:t>cured</a:t>
            </a:r>
            <a:r>
              <a:rPr lang="fr-CH" sz="1800" dirty="0"/>
              <a:t> stack for </a:t>
            </a:r>
            <a:r>
              <a:rPr lang="fr-CH" sz="1800" dirty="0" err="1"/>
              <a:t>interlayer</a:t>
            </a:r>
            <a:r>
              <a:rPr lang="fr-CH" sz="1800" dirty="0"/>
              <a:t> </a:t>
            </a:r>
            <a:r>
              <a:rPr lang="fr-CH" sz="1800" dirty="0" err="1"/>
              <a:t>winding</a:t>
            </a:r>
            <a:r>
              <a:rPr lang="fr-CH" sz="1800" dirty="0"/>
              <a:t> test, </a:t>
            </a:r>
            <a:r>
              <a:rPr lang="fr-CH" sz="1800" b="1" dirty="0"/>
              <a:t>x3</a:t>
            </a:r>
          </a:p>
          <a:p>
            <a:endParaRPr lang="fr-CH" sz="1800" dirty="0"/>
          </a:p>
          <a:p>
            <a:r>
              <a:rPr lang="fr-CH" sz="1800" dirty="0"/>
              <a:t>0.5mm composite plates for DC breakdown test, </a:t>
            </a:r>
            <a:r>
              <a:rPr lang="fr-CH" sz="1800" b="1" dirty="0"/>
              <a:t>x5</a:t>
            </a:r>
          </a:p>
          <a:p>
            <a:endParaRPr lang="fr-CH" sz="1800" dirty="0"/>
          </a:p>
          <a:p>
            <a:r>
              <a:rPr lang="fr-CH" sz="1800" dirty="0"/>
              <a:t>Minimum </a:t>
            </a:r>
            <a:r>
              <a:rPr lang="fr-CH" sz="1800" dirty="0" err="1"/>
              <a:t>number</a:t>
            </a:r>
            <a:r>
              <a:rPr lang="fr-CH" sz="1800" dirty="0"/>
              <a:t> of </a:t>
            </a:r>
            <a:r>
              <a:rPr lang="fr-CH" sz="1800" dirty="0" err="1"/>
              <a:t>impregnations</a:t>
            </a:r>
            <a:r>
              <a:rPr lang="fr-CH" sz="1800" dirty="0"/>
              <a:t>: </a:t>
            </a:r>
            <a:r>
              <a:rPr lang="fr-CH" sz="1800" b="1" dirty="0"/>
              <a:t>7</a:t>
            </a:r>
          </a:p>
          <a:p>
            <a:pPr marL="36576" indent="0">
              <a:buNone/>
            </a:pPr>
            <a:endParaRPr lang="fr-CH" sz="1800" dirty="0"/>
          </a:p>
          <a:p>
            <a:pPr lvl="1"/>
            <a:endParaRPr lang="en-GB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1D5019-ED36-FB90-03AD-8FA2276B816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CCE959-B3FD-2D0A-FA07-0485C6BB21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F15CD8-8254-7278-B782-992B27AC64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5918DE-2C8C-A96E-658B-6EE446893E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735" y="880452"/>
            <a:ext cx="2269259" cy="19080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015C936-FC7E-9F33-5F02-80073412ED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5297" y="3192845"/>
            <a:ext cx="2787697" cy="12974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BAA71DC-D069-4C6D-5C1D-8AD770BE4442}"/>
              </a:ext>
            </a:extLst>
          </p:cNvPr>
          <p:cNvSpPr txBox="1"/>
          <p:nvPr/>
        </p:nvSpPr>
        <p:spPr>
          <a:xfrm>
            <a:off x="6162293" y="2788547"/>
            <a:ext cx="3010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0.5mm composite plate for </a:t>
            </a:r>
            <a:r>
              <a:rPr lang="fr-CH" sz="1200" dirty="0" err="1"/>
              <a:t>electrical</a:t>
            </a:r>
            <a:r>
              <a:rPr lang="fr-CH" sz="1200" dirty="0"/>
              <a:t> tests</a:t>
            </a:r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2BEF49-2E6C-5993-DEE3-C922AF22D611}"/>
              </a:ext>
            </a:extLst>
          </p:cNvPr>
          <p:cNvSpPr txBox="1"/>
          <p:nvPr/>
        </p:nvSpPr>
        <p:spPr>
          <a:xfrm>
            <a:off x="6013764" y="4479063"/>
            <a:ext cx="30524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3mm composite plate for </a:t>
            </a:r>
            <a:r>
              <a:rPr lang="fr-CH" sz="1200" dirty="0" err="1"/>
              <a:t>mechanical</a:t>
            </a:r>
            <a:r>
              <a:rPr lang="fr-CH" sz="1200" dirty="0"/>
              <a:t> tests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0183025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35817-196C-630E-9826-C0A773BF6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/>
              <a:t>Additional</a:t>
            </a:r>
            <a:r>
              <a:rPr lang="fr-CH" dirty="0"/>
              <a:t> Slides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0725B1-2DB6-042F-DEC6-55CDF7EF76E4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8566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503B3C-20EA-329F-99EB-E7D205BE11D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4/7/2025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D2FB85-6624-35AD-31BB-5E1B00A4D3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88BF04-530C-768D-8768-7544A92AAD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4" descr="A plastic bag with a ruler and a piece of paper&#10;&#10;AI-generated content may be incorrect.">
            <a:extLst>
              <a:ext uri="{FF2B5EF4-FFF2-40B4-BE49-F238E27FC236}">
                <a16:creationId xmlns:a16="http://schemas.microsoft.com/office/drawing/2014/main" id="{1C1EC856-B10C-4B9E-DBC2-60C50DCC45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942" y="463456"/>
            <a:ext cx="5622115" cy="421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3553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1442B6-C559-5DDB-1DDF-EC18B4943E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4D406B-4E6C-7175-2398-500CBD9E31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4/7/2025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10774A-9927-8612-F6F7-A11BF308AB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3D6004-1B9C-8A12-6343-B998BA62CC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 descr="A close-up of a bag&#10;&#10;AI-generated content may be incorrect.">
            <a:extLst>
              <a:ext uri="{FF2B5EF4-FFF2-40B4-BE49-F238E27FC236}">
                <a16:creationId xmlns:a16="http://schemas.microsoft.com/office/drawing/2014/main" id="{2E993F10-9EF4-7A36-2FF3-EF07E4BA10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323" y="317246"/>
            <a:ext cx="5933354" cy="4450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7775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C77868-B330-33BC-FA5F-EA06687997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A9A9FF-1C9D-69BF-C767-5DEE408C0C8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4/7/2025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D7E90F-DACD-1E06-2530-8875A81576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430927-CB94-A105-22CB-8EE5971030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 descr="A close up of a bag&#10;&#10;AI-generated content may be incorrect.">
            <a:extLst>
              <a:ext uri="{FF2B5EF4-FFF2-40B4-BE49-F238E27FC236}">
                <a16:creationId xmlns:a16="http://schemas.microsoft.com/office/drawing/2014/main" id="{CC22B476-F13F-7A5C-ADB5-EC39A17215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5600" y="338138"/>
            <a:ext cx="5905499" cy="442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986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FA823-7947-614B-DCC6-916C93C21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3200" dirty="0" err="1"/>
              <a:t>Interlayer</a:t>
            </a:r>
            <a:r>
              <a:rPr lang="fr-CH" sz="3200" dirty="0"/>
              <a:t> </a:t>
            </a:r>
            <a:r>
              <a:rPr lang="fr-CH" sz="3200" dirty="0" err="1"/>
              <a:t>Study</a:t>
            </a:r>
            <a:r>
              <a:rPr lang="fr-CH" sz="3200" dirty="0"/>
              <a:t> in 2023 (Slide by </a:t>
            </a:r>
            <a:r>
              <a:rPr lang="fr-CH" sz="3200" dirty="0" err="1"/>
              <a:t>R.Piccin</a:t>
            </a:r>
            <a:r>
              <a:rPr lang="fr-CH" sz="3200" dirty="0"/>
              <a:t>)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C4F2A5-6ED7-B980-977F-048FE7C026A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3DCA7D-AD0E-7437-3AFB-2D05AB6959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BF02B9-928D-536E-A697-085723512A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ACA82A-D67D-2D89-D12D-F2D067B179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0076" y="880452"/>
            <a:ext cx="5061102" cy="3775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0266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12C1AA-3A31-18C8-95B9-A7021AD494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9C7D81-DE85-6D68-6C70-4EE558BB3C5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4/7/2025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55EC52-7639-F871-21D0-3398B10BE1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526AF7-D470-BAC6-3AEF-ED54918513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 descr="A plastic bag with a label next to a piece of paper&#10;&#10;AI-generated content may be incorrect.">
            <a:extLst>
              <a:ext uri="{FF2B5EF4-FFF2-40B4-BE49-F238E27FC236}">
                <a16:creationId xmlns:a16="http://schemas.microsoft.com/office/drawing/2014/main" id="{3C9059D1-543E-0C12-1DA8-8064ACADD1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7669" y="401001"/>
            <a:ext cx="5788662" cy="4341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234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697BAB-9DB1-5C5C-0FDA-3443926EEC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A65A9-BBD9-8C57-BAC3-81D99B4C0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r>
              <a:rPr lang="fr-CH" dirty="0"/>
              <a:t>New </a:t>
            </a:r>
            <a:r>
              <a:rPr lang="fr-CH" dirty="0" err="1"/>
              <a:t>Interlayer</a:t>
            </a:r>
            <a:r>
              <a:rPr lang="fr-CH" dirty="0"/>
              <a:t> Materials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D0113-2156-B142-81DF-038502C383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67615" y="1248518"/>
            <a:ext cx="2159465" cy="3328935"/>
          </a:xfrm>
          <a:solidFill>
            <a:srgbClr val="FEE2EF"/>
          </a:solidFill>
        </p:spPr>
        <p:txBody>
          <a:bodyPr>
            <a:normAutofit/>
          </a:bodyPr>
          <a:lstStyle/>
          <a:p>
            <a:pPr marL="36576" indent="0" algn="ctr">
              <a:lnSpc>
                <a:spcPct val="90000"/>
              </a:lnSpc>
              <a:buNone/>
            </a:pPr>
            <a:r>
              <a:rPr lang="fr-CH" sz="2000" dirty="0"/>
              <a:t>Silicate 600</a:t>
            </a:r>
          </a:p>
          <a:p>
            <a:pPr algn="ctr">
              <a:lnSpc>
                <a:spcPct val="90000"/>
              </a:lnSpc>
              <a:buFontTx/>
              <a:buChar char="-"/>
            </a:pPr>
            <a:endParaRPr lang="fr-CH" sz="14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&gt;94% SiO</a:t>
            </a:r>
            <a:r>
              <a:rPr lang="fr-CH" sz="1100" baseline="-25000" dirty="0"/>
              <a:t>2</a:t>
            </a:r>
            <a:r>
              <a:rPr lang="fr-CH" sz="1100" dirty="0"/>
              <a:t>, &lt;4% Al</a:t>
            </a:r>
            <a:r>
              <a:rPr lang="fr-CH" sz="1100" baseline="-25000" dirty="0"/>
              <a:t>2</a:t>
            </a:r>
            <a:r>
              <a:rPr lang="fr-CH" sz="1100" dirty="0"/>
              <a:t>O</a:t>
            </a:r>
            <a:r>
              <a:rPr lang="fr-CH" sz="1100" baseline="-25000" dirty="0"/>
              <a:t>3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0.6 mm </a:t>
            </a:r>
            <a:r>
              <a:rPr lang="fr-CH" sz="1100" dirty="0" err="1"/>
              <a:t>thick</a:t>
            </a:r>
            <a:endParaRPr lang="fr-CH" sz="11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600 g/m</a:t>
            </a:r>
            <a:r>
              <a:rPr lang="fr-CH" sz="1100" baseline="30000" dirty="0"/>
              <a:t>2</a:t>
            </a:r>
            <a:r>
              <a:rPr lang="fr-CH" sz="1100" dirty="0"/>
              <a:t> 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Satin 1/7 </a:t>
            </a:r>
            <a:r>
              <a:rPr lang="fr-CH" sz="1100" dirty="0" err="1"/>
              <a:t>Weave</a:t>
            </a:r>
            <a:endParaRPr lang="fr-CH" sz="1100" dirty="0"/>
          </a:p>
          <a:p>
            <a:pPr marL="36576" indent="0">
              <a:lnSpc>
                <a:spcPct val="90000"/>
              </a:lnSpc>
              <a:buNone/>
            </a:pPr>
            <a:endParaRPr lang="en-GB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1E62E-339D-5EF3-18AD-D81646B949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4101BF-88AB-2039-6F62-24CFE2060D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DF4186-4AD7-CF60-C9FF-610B2F039C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FB10FC3-7546-7331-159A-AE5A3B4A73F2}"/>
              </a:ext>
            </a:extLst>
          </p:cNvPr>
          <p:cNvSpPr txBox="1">
            <a:spLocks/>
          </p:cNvSpPr>
          <p:nvPr/>
        </p:nvSpPr>
        <p:spPr>
          <a:xfrm>
            <a:off x="4627297" y="1254715"/>
            <a:ext cx="2159465" cy="3318216"/>
          </a:xfrm>
          <a:prstGeom prst="rect">
            <a:avLst/>
          </a:prstGeom>
          <a:solidFill>
            <a:srgbClr val="FEE2EF"/>
          </a:solidFill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lnSpc>
                <a:spcPct val="90000"/>
              </a:lnSpc>
              <a:buNone/>
            </a:pPr>
            <a:r>
              <a:rPr lang="fr-CH" sz="2000" dirty="0"/>
              <a:t>Silicate 1100</a:t>
            </a: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&gt;94% SiO</a:t>
            </a:r>
            <a:r>
              <a:rPr kumimoji="0" lang="fr-CH" sz="11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&lt;4% Al</a:t>
            </a:r>
            <a:r>
              <a:rPr kumimoji="0" lang="fr-CH" sz="11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</a:t>
            </a:r>
            <a:r>
              <a:rPr kumimoji="0" lang="fr-CH" sz="11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1 mm </a:t>
            </a:r>
            <a:r>
              <a:rPr kumimoji="0" lang="fr-CH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thick</a:t>
            </a:r>
            <a:endParaRPr kumimoji="0" lang="fr-CH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lang="fr-CH" sz="1100" dirty="0">
                <a:solidFill>
                  <a:srgbClr val="0055A0"/>
                </a:solidFill>
              </a:rPr>
              <a:t>110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0 g/m</a:t>
            </a:r>
            <a:r>
              <a:rPr kumimoji="0" lang="fr-CH" sz="1100" b="0" i="0" u="none" strike="noStrike" kern="1200" cap="none" spc="0" normalizeH="0" baseline="30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2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Satin 1/7 </a:t>
            </a:r>
            <a:r>
              <a:rPr kumimoji="0" lang="fr-CH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Weave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ea typeface="+mn-ea"/>
              <a:cs typeface="+mn-cs"/>
            </a:endParaRPr>
          </a:p>
          <a:p>
            <a:pPr lvl="1" algn="ctr">
              <a:lnSpc>
                <a:spcPct val="90000"/>
              </a:lnSpc>
            </a:pPr>
            <a:endParaRPr lang="en-GB" sz="18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CB17BA0-A456-820C-8165-B3AF02938C39}"/>
              </a:ext>
            </a:extLst>
          </p:cNvPr>
          <p:cNvSpPr txBox="1">
            <a:spLocks/>
          </p:cNvSpPr>
          <p:nvPr/>
        </p:nvSpPr>
        <p:spPr>
          <a:xfrm>
            <a:off x="6864268" y="1254714"/>
            <a:ext cx="2152661" cy="3322739"/>
          </a:xfrm>
          <a:prstGeom prst="rect">
            <a:avLst/>
          </a:prstGeom>
          <a:solidFill>
            <a:srgbClr val="FEE2EF"/>
          </a:solidFill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lnSpc>
                <a:spcPct val="90000"/>
              </a:lnSpc>
              <a:buNone/>
            </a:pPr>
            <a:r>
              <a:rPr lang="fr-CH" sz="2000" dirty="0" err="1"/>
              <a:t>Ceramic</a:t>
            </a:r>
            <a:r>
              <a:rPr lang="fr-CH" sz="2000" dirty="0"/>
              <a:t> 135</a:t>
            </a:r>
            <a:endParaRPr lang="en-GB" sz="1800" dirty="0"/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28% SiO</a:t>
            </a:r>
            <a:r>
              <a:rPr lang="fr-CH" sz="1100" baseline="-25000" dirty="0"/>
              <a:t>2</a:t>
            </a:r>
            <a:r>
              <a:rPr lang="fr-CH" sz="1100" dirty="0"/>
              <a:t>, 72% Al</a:t>
            </a:r>
            <a:r>
              <a:rPr lang="fr-CH" sz="1100" baseline="-25000" dirty="0"/>
              <a:t>2</a:t>
            </a:r>
            <a:r>
              <a:rPr lang="fr-CH" sz="1100" dirty="0"/>
              <a:t>O</a:t>
            </a:r>
            <a:r>
              <a:rPr lang="fr-CH" sz="1100" baseline="-25000" dirty="0"/>
              <a:t>3</a:t>
            </a: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0.21 mm </a:t>
            </a:r>
            <a:r>
              <a:rPr kumimoji="0" lang="fr-CH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thick</a:t>
            </a:r>
            <a:endParaRPr kumimoji="0" lang="fr-CH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lang="fr-CH" sz="1100" dirty="0">
                <a:solidFill>
                  <a:srgbClr val="0055A0"/>
                </a:solidFill>
                <a:latin typeface="Arial"/>
              </a:rPr>
              <a:t>135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g/m</a:t>
            </a:r>
            <a:r>
              <a:rPr kumimoji="0" lang="fr-CH" sz="1100" b="0" i="0" u="none" strike="noStrike" kern="1200" cap="none" spc="0" normalizeH="0" baseline="30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lang="fr-CH" sz="1100" dirty="0">
                <a:solidFill>
                  <a:srgbClr val="0055A0"/>
                </a:solidFill>
                <a:latin typeface="Arial"/>
              </a:rPr>
              <a:t>«Toile» (Satin) </a:t>
            </a:r>
            <a:r>
              <a:rPr lang="fr-CH" sz="1100" dirty="0" err="1">
                <a:solidFill>
                  <a:srgbClr val="0055A0"/>
                </a:solidFill>
                <a:latin typeface="Arial"/>
              </a:rPr>
              <a:t>Weave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576" indent="0">
              <a:lnSpc>
                <a:spcPct val="90000"/>
              </a:lnSpc>
              <a:buNone/>
            </a:pPr>
            <a:endParaRPr lang="fr-CH" sz="2000" dirty="0"/>
          </a:p>
        </p:txBody>
      </p:sp>
      <p:pic>
        <p:nvPicPr>
          <p:cNvPr id="19" name="Picture 18" descr="A plastic bag with a ruler and a piece of paper&#10;&#10;AI-generated content may be incorrect.">
            <a:extLst>
              <a:ext uri="{FF2B5EF4-FFF2-40B4-BE49-F238E27FC236}">
                <a16:creationId xmlns:a16="http://schemas.microsoft.com/office/drawing/2014/main" id="{34047039-4D6E-6EFC-53E5-80C6569CA1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7434" y="2960697"/>
            <a:ext cx="2149646" cy="1612235"/>
          </a:xfrm>
          <a:prstGeom prst="rect">
            <a:avLst/>
          </a:prstGeom>
        </p:spPr>
      </p:pic>
      <p:pic>
        <p:nvPicPr>
          <p:cNvPr id="21" name="Picture 20" descr="A close-up of a bag&#10;&#10;AI-generated content may be incorrect.">
            <a:extLst>
              <a:ext uri="{FF2B5EF4-FFF2-40B4-BE49-F238E27FC236}">
                <a16:creationId xmlns:a16="http://schemas.microsoft.com/office/drawing/2014/main" id="{4F23CC86-D8A8-AC4C-E4FE-CD10F9623A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0312" y="2962958"/>
            <a:ext cx="2149646" cy="1612235"/>
          </a:xfrm>
          <a:prstGeom prst="rect">
            <a:avLst/>
          </a:prstGeom>
        </p:spPr>
      </p:pic>
      <p:pic>
        <p:nvPicPr>
          <p:cNvPr id="23" name="Picture 22" descr="A close up of a bag&#10;&#10;AI-generated content may be incorrect.">
            <a:extLst>
              <a:ext uri="{FF2B5EF4-FFF2-40B4-BE49-F238E27FC236}">
                <a16:creationId xmlns:a16="http://schemas.microsoft.com/office/drawing/2014/main" id="{869C3058-C7C7-4E79-81B7-DDAB0C9E16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4268" y="2962958"/>
            <a:ext cx="2152661" cy="1614496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C28C28B-28A4-9FAE-53F4-50A39655E47C}"/>
              </a:ext>
            </a:extLst>
          </p:cNvPr>
          <p:cNvSpPr txBox="1">
            <a:spLocks/>
          </p:cNvSpPr>
          <p:nvPr/>
        </p:nvSpPr>
        <p:spPr>
          <a:xfrm>
            <a:off x="149982" y="1248518"/>
            <a:ext cx="2152661" cy="33244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lnSpc>
                <a:spcPct val="90000"/>
              </a:lnSpc>
              <a:buNone/>
            </a:pPr>
            <a:r>
              <a:rPr lang="fr-CH" sz="2000" dirty="0"/>
              <a:t>S2-Glass 493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fr-CH" sz="12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65% SiO</a:t>
            </a:r>
            <a:r>
              <a:rPr lang="fr-CH" sz="1100" baseline="-25000" dirty="0"/>
              <a:t>2 , </a:t>
            </a:r>
            <a:r>
              <a:rPr lang="fr-CH" sz="1100" dirty="0"/>
              <a:t>25% Al</a:t>
            </a:r>
            <a:r>
              <a:rPr lang="fr-CH" sz="1100" baseline="-25000" dirty="0"/>
              <a:t>2</a:t>
            </a:r>
            <a:r>
              <a:rPr lang="fr-CH" sz="1100" dirty="0"/>
              <a:t>O</a:t>
            </a:r>
            <a:r>
              <a:rPr lang="fr-CH" sz="1100" baseline="-25000" dirty="0"/>
              <a:t>3, </a:t>
            </a:r>
            <a:r>
              <a:rPr lang="fr-CH" sz="1100" dirty="0"/>
              <a:t>10% MgO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0.25, 0.175 mm </a:t>
            </a:r>
            <a:r>
              <a:rPr lang="fr-CH" sz="1100" dirty="0" err="1"/>
              <a:t>thick</a:t>
            </a:r>
            <a:endParaRPr lang="fr-CH" sz="11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258, 212 g/m</a:t>
            </a:r>
            <a:r>
              <a:rPr lang="fr-CH" sz="1100" baseline="30000" dirty="0"/>
              <a:t>2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Plain </a:t>
            </a:r>
            <a:r>
              <a:rPr lang="fr-CH" sz="1100" dirty="0" err="1"/>
              <a:t>Weave</a:t>
            </a:r>
            <a:endParaRPr lang="fr-CH" sz="1100" dirty="0"/>
          </a:p>
          <a:p>
            <a:pPr lvl="1" algn="ctr">
              <a:lnSpc>
                <a:spcPct val="90000"/>
              </a:lnSpc>
            </a:pPr>
            <a:endParaRPr lang="en-GB" sz="2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3DC8B4E-186A-6EC3-B857-DCF96E6A40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581" y="2978242"/>
            <a:ext cx="1193793" cy="158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222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DB9069-1EF0-341D-C069-32433C77FB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A5897-2BD7-5539-6DE4-41009A50A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r>
              <a:rPr lang="fr-CH" dirty="0"/>
              <a:t>New </a:t>
            </a:r>
            <a:r>
              <a:rPr lang="fr-CH" dirty="0" err="1"/>
              <a:t>Interlayer</a:t>
            </a:r>
            <a:r>
              <a:rPr lang="fr-CH" dirty="0"/>
              <a:t> Materials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911D38-4AE8-D65B-07F9-8208D00E4B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67615" y="1248518"/>
            <a:ext cx="2159465" cy="3328935"/>
          </a:xfrm>
          <a:solidFill>
            <a:srgbClr val="FEE2EF"/>
          </a:solidFill>
        </p:spPr>
        <p:txBody>
          <a:bodyPr>
            <a:normAutofit/>
          </a:bodyPr>
          <a:lstStyle/>
          <a:p>
            <a:pPr marL="36576" indent="0" algn="ctr">
              <a:lnSpc>
                <a:spcPct val="90000"/>
              </a:lnSpc>
              <a:buNone/>
            </a:pPr>
            <a:r>
              <a:rPr lang="fr-CH" sz="2000" dirty="0"/>
              <a:t>Silicate 600</a:t>
            </a:r>
          </a:p>
          <a:p>
            <a:pPr marL="36576" indent="0" algn="ctr">
              <a:lnSpc>
                <a:spcPct val="90000"/>
              </a:lnSpc>
              <a:buNone/>
            </a:pPr>
            <a:endParaRPr lang="fr-CH" sz="14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>
                <a:highlight>
                  <a:srgbClr val="FFFF00"/>
                </a:highlight>
              </a:rPr>
              <a:t>&gt;94% SiO</a:t>
            </a:r>
            <a:r>
              <a:rPr lang="fr-CH" sz="1100" baseline="-25000" dirty="0">
                <a:highlight>
                  <a:srgbClr val="FFFF00"/>
                </a:highlight>
              </a:rPr>
              <a:t>2</a:t>
            </a:r>
            <a:r>
              <a:rPr lang="fr-CH" sz="1100" dirty="0">
                <a:highlight>
                  <a:srgbClr val="FFFF00"/>
                </a:highlight>
              </a:rPr>
              <a:t>, &lt;4% Al</a:t>
            </a:r>
            <a:r>
              <a:rPr lang="fr-CH" sz="1100" baseline="-25000" dirty="0">
                <a:highlight>
                  <a:srgbClr val="FFFF00"/>
                </a:highlight>
              </a:rPr>
              <a:t>2</a:t>
            </a:r>
            <a:r>
              <a:rPr lang="fr-CH" sz="1100" dirty="0">
                <a:highlight>
                  <a:srgbClr val="FFFF00"/>
                </a:highlight>
              </a:rPr>
              <a:t>O</a:t>
            </a:r>
            <a:r>
              <a:rPr lang="fr-CH" sz="1100" baseline="-25000" dirty="0">
                <a:highlight>
                  <a:srgbClr val="FFFF00"/>
                </a:highlight>
              </a:rPr>
              <a:t>3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0.6 mm </a:t>
            </a:r>
            <a:r>
              <a:rPr lang="fr-CH" sz="1100" dirty="0" err="1"/>
              <a:t>thick</a:t>
            </a:r>
            <a:endParaRPr lang="fr-CH" sz="11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600 g/m</a:t>
            </a:r>
            <a:r>
              <a:rPr lang="fr-CH" sz="1100" baseline="30000" dirty="0"/>
              <a:t>2</a:t>
            </a:r>
            <a:r>
              <a:rPr lang="fr-CH" sz="1100" dirty="0"/>
              <a:t> 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Satin 1/7 </a:t>
            </a:r>
            <a:r>
              <a:rPr lang="fr-CH" sz="1100" dirty="0" err="1"/>
              <a:t>Weave</a:t>
            </a:r>
            <a:endParaRPr lang="fr-CH" sz="1100" dirty="0"/>
          </a:p>
          <a:p>
            <a:pPr marL="36576" indent="0">
              <a:lnSpc>
                <a:spcPct val="90000"/>
              </a:lnSpc>
              <a:buNone/>
            </a:pPr>
            <a:endParaRPr lang="en-GB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7E4A6-39D3-9B5E-F6DA-D7EF3B8F6E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8736C0-F3EA-9A90-3456-D8D7699EBA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C3EA1-E001-9CC5-51B5-BBB80A4D42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AC5BDEB-02DE-4CA0-D5B4-E82796A563F3}"/>
              </a:ext>
            </a:extLst>
          </p:cNvPr>
          <p:cNvSpPr txBox="1">
            <a:spLocks/>
          </p:cNvSpPr>
          <p:nvPr/>
        </p:nvSpPr>
        <p:spPr>
          <a:xfrm>
            <a:off x="4627297" y="1254715"/>
            <a:ext cx="2159465" cy="3318216"/>
          </a:xfrm>
          <a:prstGeom prst="rect">
            <a:avLst/>
          </a:prstGeom>
          <a:solidFill>
            <a:srgbClr val="FEE2EF"/>
          </a:solidFill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lnSpc>
                <a:spcPct val="90000"/>
              </a:lnSpc>
              <a:buNone/>
            </a:pPr>
            <a:r>
              <a:rPr lang="fr-CH" sz="2000" dirty="0"/>
              <a:t>Silicate 1100</a:t>
            </a: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&gt;94% SiO</a:t>
            </a:r>
            <a:r>
              <a:rPr kumimoji="0" lang="fr-CH" sz="11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, &lt;4% Al</a:t>
            </a:r>
            <a:r>
              <a:rPr kumimoji="0" lang="fr-CH" sz="11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O</a:t>
            </a:r>
            <a:r>
              <a:rPr kumimoji="0" lang="fr-CH" sz="11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3</a:t>
            </a:r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highlight>
                <a:srgbClr val="FFFF00"/>
              </a:highlight>
              <a:uLnTx/>
              <a:uFillTx/>
              <a:ea typeface="+mn-ea"/>
              <a:cs typeface="+mn-cs"/>
            </a:endParaRP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1 mm </a:t>
            </a:r>
            <a:r>
              <a:rPr kumimoji="0" lang="fr-CH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thick</a:t>
            </a:r>
            <a:endParaRPr kumimoji="0" lang="fr-CH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lang="fr-CH" sz="1100" dirty="0">
                <a:solidFill>
                  <a:srgbClr val="0055A0"/>
                </a:solidFill>
              </a:rPr>
              <a:t>110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0 g/m</a:t>
            </a:r>
            <a:r>
              <a:rPr kumimoji="0" lang="fr-CH" sz="1100" b="0" i="0" u="none" strike="noStrike" kern="1200" cap="none" spc="0" normalizeH="0" baseline="30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2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Satin 1/7 </a:t>
            </a:r>
            <a:r>
              <a:rPr kumimoji="0" lang="fr-CH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Weave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ea typeface="+mn-ea"/>
              <a:cs typeface="+mn-cs"/>
            </a:endParaRPr>
          </a:p>
          <a:p>
            <a:pPr lvl="1" algn="ctr">
              <a:lnSpc>
                <a:spcPct val="90000"/>
              </a:lnSpc>
            </a:pPr>
            <a:endParaRPr lang="en-GB" sz="18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B428E5B-9F4E-28BD-59F6-E8A60E0CC341}"/>
              </a:ext>
            </a:extLst>
          </p:cNvPr>
          <p:cNvSpPr txBox="1">
            <a:spLocks/>
          </p:cNvSpPr>
          <p:nvPr/>
        </p:nvSpPr>
        <p:spPr>
          <a:xfrm>
            <a:off x="6864268" y="1254714"/>
            <a:ext cx="2152661" cy="3322739"/>
          </a:xfrm>
          <a:prstGeom prst="rect">
            <a:avLst/>
          </a:prstGeom>
          <a:solidFill>
            <a:srgbClr val="FEE2EF"/>
          </a:solidFill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lnSpc>
                <a:spcPct val="90000"/>
              </a:lnSpc>
              <a:buNone/>
            </a:pPr>
            <a:r>
              <a:rPr lang="fr-CH" sz="2000" dirty="0" err="1"/>
              <a:t>Ceramic</a:t>
            </a:r>
            <a:r>
              <a:rPr lang="fr-CH" sz="2000" dirty="0"/>
              <a:t> 135</a:t>
            </a:r>
            <a:endParaRPr lang="en-GB" sz="1800" dirty="0"/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>
                <a:highlight>
                  <a:srgbClr val="FFFF00"/>
                </a:highlight>
              </a:rPr>
              <a:t>28% SiO</a:t>
            </a:r>
            <a:r>
              <a:rPr lang="fr-CH" sz="1100" baseline="-25000" dirty="0">
                <a:highlight>
                  <a:srgbClr val="FFFF00"/>
                </a:highlight>
              </a:rPr>
              <a:t>2</a:t>
            </a:r>
            <a:r>
              <a:rPr lang="fr-CH" sz="1100" dirty="0">
                <a:highlight>
                  <a:srgbClr val="FFFF00"/>
                </a:highlight>
              </a:rPr>
              <a:t>, 72% Al</a:t>
            </a:r>
            <a:r>
              <a:rPr lang="fr-CH" sz="1100" baseline="-25000" dirty="0">
                <a:highlight>
                  <a:srgbClr val="FFFF00"/>
                </a:highlight>
              </a:rPr>
              <a:t>2</a:t>
            </a:r>
            <a:r>
              <a:rPr lang="fr-CH" sz="1100" dirty="0">
                <a:highlight>
                  <a:srgbClr val="FFFF00"/>
                </a:highlight>
              </a:rPr>
              <a:t>O</a:t>
            </a:r>
            <a:r>
              <a:rPr lang="fr-CH" sz="1100" baseline="-25000" dirty="0">
                <a:highlight>
                  <a:srgbClr val="FFFF00"/>
                </a:highlight>
              </a:rPr>
              <a:t>3</a:t>
            </a: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0.21 mm </a:t>
            </a:r>
            <a:r>
              <a:rPr kumimoji="0" lang="fr-CH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thick</a:t>
            </a:r>
            <a:endParaRPr kumimoji="0" lang="fr-CH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lang="fr-CH" sz="1100" dirty="0">
                <a:solidFill>
                  <a:srgbClr val="0055A0"/>
                </a:solidFill>
                <a:latin typeface="Arial"/>
              </a:rPr>
              <a:t>135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g/m</a:t>
            </a:r>
            <a:r>
              <a:rPr kumimoji="0" lang="fr-CH" sz="1100" b="0" i="0" u="none" strike="noStrike" kern="1200" cap="none" spc="0" normalizeH="0" baseline="30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lang="fr-CH" sz="1100" dirty="0">
                <a:solidFill>
                  <a:srgbClr val="0055A0"/>
                </a:solidFill>
                <a:latin typeface="Arial"/>
              </a:rPr>
              <a:t>«Toile» (Satin) </a:t>
            </a:r>
            <a:r>
              <a:rPr lang="fr-CH" sz="1100" dirty="0" err="1">
                <a:solidFill>
                  <a:srgbClr val="0055A0"/>
                </a:solidFill>
                <a:latin typeface="Arial"/>
              </a:rPr>
              <a:t>Weave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576" indent="0">
              <a:lnSpc>
                <a:spcPct val="90000"/>
              </a:lnSpc>
              <a:buNone/>
            </a:pPr>
            <a:endParaRPr lang="fr-CH" sz="2000" dirty="0"/>
          </a:p>
        </p:txBody>
      </p:sp>
      <p:pic>
        <p:nvPicPr>
          <p:cNvPr id="19" name="Picture 18" descr="A plastic bag with a ruler and a piece of paper&#10;&#10;AI-generated content may be incorrect.">
            <a:extLst>
              <a:ext uri="{FF2B5EF4-FFF2-40B4-BE49-F238E27FC236}">
                <a16:creationId xmlns:a16="http://schemas.microsoft.com/office/drawing/2014/main" id="{35D3609A-B434-DA81-0571-644F4E620C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7434" y="2960697"/>
            <a:ext cx="2149646" cy="1612235"/>
          </a:xfrm>
          <a:prstGeom prst="rect">
            <a:avLst/>
          </a:prstGeom>
        </p:spPr>
      </p:pic>
      <p:pic>
        <p:nvPicPr>
          <p:cNvPr id="21" name="Picture 20" descr="A close-up of a bag&#10;&#10;AI-generated content may be incorrect.">
            <a:extLst>
              <a:ext uri="{FF2B5EF4-FFF2-40B4-BE49-F238E27FC236}">
                <a16:creationId xmlns:a16="http://schemas.microsoft.com/office/drawing/2014/main" id="{EB6E58EE-EB0A-697E-6BE9-14A784C130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0312" y="2962958"/>
            <a:ext cx="2149646" cy="1612235"/>
          </a:xfrm>
          <a:prstGeom prst="rect">
            <a:avLst/>
          </a:prstGeom>
        </p:spPr>
      </p:pic>
      <p:pic>
        <p:nvPicPr>
          <p:cNvPr id="23" name="Picture 22" descr="A close up of a bag&#10;&#10;AI-generated content may be incorrect.">
            <a:extLst>
              <a:ext uri="{FF2B5EF4-FFF2-40B4-BE49-F238E27FC236}">
                <a16:creationId xmlns:a16="http://schemas.microsoft.com/office/drawing/2014/main" id="{6EF12328-5659-2C4F-5EF0-E25C916AD2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4268" y="2962958"/>
            <a:ext cx="2152661" cy="1614496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3B0C122-306E-FB0D-794C-B671FD3160DC}"/>
              </a:ext>
            </a:extLst>
          </p:cNvPr>
          <p:cNvSpPr txBox="1">
            <a:spLocks/>
          </p:cNvSpPr>
          <p:nvPr/>
        </p:nvSpPr>
        <p:spPr>
          <a:xfrm>
            <a:off x="149982" y="1248518"/>
            <a:ext cx="2152661" cy="33244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lnSpc>
                <a:spcPct val="90000"/>
              </a:lnSpc>
              <a:buNone/>
            </a:pPr>
            <a:r>
              <a:rPr lang="fr-CH" sz="2000" dirty="0"/>
              <a:t>S2-Glass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fr-CH" sz="12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>
                <a:highlight>
                  <a:srgbClr val="FFFF00"/>
                </a:highlight>
              </a:rPr>
              <a:t>65% SiO</a:t>
            </a:r>
            <a:r>
              <a:rPr lang="fr-CH" sz="1100" baseline="-25000" dirty="0">
                <a:highlight>
                  <a:srgbClr val="FFFF00"/>
                </a:highlight>
              </a:rPr>
              <a:t>2 , </a:t>
            </a:r>
            <a:r>
              <a:rPr lang="fr-CH" sz="1100" dirty="0">
                <a:highlight>
                  <a:srgbClr val="FFFF00"/>
                </a:highlight>
              </a:rPr>
              <a:t>25% Al</a:t>
            </a:r>
            <a:r>
              <a:rPr lang="fr-CH" sz="1100" baseline="-25000" dirty="0">
                <a:highlight>
                  <a:srgbClr val="FFFF00"/>
                </a:highlight>
              </a:rPr>
              <a:t>2</a:t>
            </a:r>
            <a:r>
              <a:rPr lang="fr-CH" sz="1100" dirty="0">
                <a:highlight>
                  <a:srgbClr val="FFFF00"/>
                </a:highlight>
              </a:rPr>
              <a:t>O</a:t>
            </a:r>
            <a:r>
              <a:rPr lang="fr-CH" sz="1100" baseline="-25000" dirty="0">
                <a:highlight>
                  <a:srgbClr val="FFFF00"/>
                </a:highlight>
              </a:rPr>
              <a:t>3, </a:t>
            </a:r>
            <a:r>
              <a:rPr lang="fr-CH" sz="1100" dirty="0">
                <a:highlight>
                  <a:srgbClr val="FFFF00"/>
                </a:highlight>
              </a:rPr>
              <a:t>10% MgO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0.25, 0.175 mm </a:t>
            </a:r>
            <a:r>
              <a:rPr lang="fr-CH" sz="1100" dirty="0" err="1"/>
              <a:t>thick</a:t>
            </a:r>
            <a:endParaRPr lang="fr-CH" sz="11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258, 212 g/m</a:t>
            </a:r>
            <a:r>
              <a:rPr lang="fr-CH" sz="1100" baseline="30000" dirty="0"/>
              <a:t>2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Plain </a:t>
            </a:r>
            <a:r>
              <a:rPr lang="fr-CH" sz="1100" dirty="0" err="1"/>
              <a:t>Weave</a:t>
            </a:r>
            <a:endParaRPr lang="fr-CH" sz="1100" dirty="0"/>
          </a:p>
          <a:p>
            <a:pPr lvl="1" algn="ctr">
              <a:lnSpc>
                <a:spcPct val="90000"/>
              </a:lnSpc>
            </a:pPr>
            <a:endParaRPr lang="en-GB" sz="2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405AE39-0640-CE44-6C01-F38AC13E2A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581" y="2978242"/>
            <a:ext cx="1193793" cy="158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457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1D2FE1-AEF5-92BC-52DF-7BE733A052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8B1FD-C4B5-3EB4-6973-692DCA9CD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r>
              <a:rPr lang="fr-CH" dirty="0"/>
              <a:t>New </a:t>
            </a:r>
            <a:r>
              <a:rPr lang="fr-CH" dirty="0" err="1"/>
              <a:t>Interlayer</a:t>
            </a:r>
            <a:r>
              <a:rPr lang="fr-CH" dirty="0"/>
              <a:t> Materials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5AB263-0F99-E94B-9083-B000E7F051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67615" y="1248518"/>
            <a:ext cx="2159465" cy="3328935"/>
          </a:xfrm>
          <a:solidFill>
            <a:srgbClr val="FEE2EF"/>
          </a:solidFill>
        </p:spPr>
        <p:txBody>
          <a:bodyPr>
            <a:normAutofit/>
          </a:bodyPr>
          <a:lstStyle/>
          <a:p>
            <a:pPr marL="36576" indent="0" algn="ctr">
              <a:lnSpc>
                <a:spcPct val="90000"/>
              </a:lnSpc>
              <a:buNone/>
            </a:pPr>
            <a:r>
              <a:rPr lang="fr-CH" sz="2000" dirty="0"/>
              <a:t>Silicate 600</a:t>
            </a:r>
          </a:p>
          <a:p>
            <a:pPr algn="ctr">
              <a:lnSpc>
                <a:spcPct val="90000"/>
              </a:lnSpc>
              <a:buFontTx/>
              <a:buChar char="-"/>
            </a:pPr>
            <a:endParaRPr lang="fr-CH" sz="14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&gt;94% SiO</a:t>
            </a:r>
            <a:r>
              <a:rPr lang="fr-CH" sz="1100" baseline="-25000" dirty="0"/>
              <a:t>2</a:t>
            </a:r>
            <a:r>
              <a:rPr lang="fr-CH" sz="1100" dirty="0"/>
              <a:t>, &lt;4% Al</a:t>
            </a:r>
            <a:r>
              <a:rPr lang="fr-CH" sz="1100" baseline="-25000" dirty="0"/>
              <a:t>2</a:t>
            </a:r>
            <a:r>
              <a:rPr lang="fr-CH" sz="1100" dirty="0"/>
              <a:t>O</a:t>
            </a:r>
            <a:r>
              <a:rPr lang="fr-CH" sz="1100" baseline="-25000" dirty="0"/>
              <a:t>3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>
                <a:highlight>
                  <a:srgbClr val="FFFF00"/>
                </a:highlight>
              </a:rPr>
              <a:t>0.6 mm </a:t>
            </a:r>
            <a:r>
              <a:rPr lang="fr-CH" sz="1100" dirty="0" err="1">
                <a:highlight>
                  <a:srgbClr val="FFFF00"/>
                </a:highlight>
              </a:rPr>
              <a:t>thick</a:t>
            </a:r>
            <a:endParaRPr lang="fr-CH" sz="1100" dirty="0">
              <a:highlight>
                <a:srgbClr val="FFFF00"/>
              </a:highlight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600 g/m</a:t>
            </a:r>
            <a:r>
              <a:rPr lang="fr-CH" sz="1100" baseline="30000" dirty="0"/>
              <a:t>2</a:t>
            </a:r>
            <a:r>
              <a:rPr lang="fr-CH" sz="1100" dirty="0"/>
              <a:t> 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Satin 1/7 </a:t>
            </a:r>
            <a:r>
              <a:rPr lang="fr-CH" sz="1100" dirty="0" err="1"/>
              <a:t>Weave</a:t>
            </a:r>
            <a:endParaRPr lang="fr-CH" sz="1100" dirty="0"/>
          </a:p>
          <a:p>
            <a:pPr marL="36576" indent="0">
              <a:lnSpc>
                <a:spcPct val="90000"/>
              </a:lnSpc>
              <a:buNone/>
            </a:pPr>
            <a:endParaRPr lang="en-GB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CFC5A4-0EE7-07E5-BBCC-09981DED63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8D0DFE-8D86-91FC-358A-6CFEC4EAE4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CAB55-B871-DFB3-F5D2-FD1A8D8C31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9944558-E8D2-E8C9-D400-C9A3A50131FE}"/>
              </a:ext>
            </a:extLst>
          </p:cNvPr>
          <p:cNvSpPr txBox="1">
            <a:spLocks/>
          </p:cNvSpPr>
          <p:nvPr/>
        </p:nvSpPr>
        <p:spPr>
          <a:xfrm>
            <a:off x="4627297" y="1254715"/>
            <a:ext cx="2159465" cy="3318216"/>
          </a:xfrm>
          <a:prstGeom prst="rect">
            <a:avLst/>
          </a:prstGeom>
          <a:solidFill>
            <a:srgbClr val="FEE2EF"/>
          </a:solidFill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lnSpc>
                <a:spcPct val="90000"/>
              </a:lnSpc>
              <a:buNone/>
            </a:pPr>
            <a:r>
              <a:rPr lang="fr-CH" sz="2000" dirty="0"/>
              <a:t>Silicate 1100</a:t>
            </a: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&gt;94% SiO</a:t>
            </a:r>
            <a:r>
              <a:rPr kumimoji="0" lang="fr-CH" sz="11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&lt;4% Al</a:t>
            </a:r>
            <a:r>
              <a:rPr kumimoji="0" lang="fr-CH" sz="11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</a:t>
            </a:r>
            <a:r>
              <a:rPr kumimoji="0" lang="fr-CH" sz="11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highlight>
                  <a:srgbClr val="FFFF00"/>
                </a:highlight>
                <a:uLnTx/>
                <a:uFillTx/>
                <a:ea typeface="+mn-ea"/>
                <a:cs typeface="+mn-cs"/>
              </a:rPr>
              <a:t>1 mm </a:t>
            </a:r>
            <a:r>
              <a:rPr kumimoji="0" lang="fr-CH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highlight>
                  <a:srgbClr val="FFFF00"/>
                </a:highlight>
                <a:uLnTx/>
                <a:uFillTx/>
                <a:ea typeface="+mn-ea"/>
                <a:cs typeface="+mn-cs"/>
              </a:rPr>
              <a:t>thick</a:t>
            </a:r>
            <a:endParaRPr kumimoji="0" lang="fr-CH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highlight>
                <a:srgbClr val="FFFF00"/>
              </a:highlight>
              <a:uLnTx/>
              <a:uFillTx/>
              <a:ea typeface="+mn-ea"/>
              <a:cs typeface="+mn-cs"/>
            </a:endParaRP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lang="fr-CH" sz="1100" dirty="0">
                <a:solidFill>
                  <a:srgbClr val="0055A0"/>
                </a:solidFill>
              </a:rPr>
              <a:t>110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0 g/m</a:t>
            </a:r>
            <a:r>
              <a:rPr kumimoji="0" lang="fr-CH" sz="1100" b="0" i="0" u="none" strike="noStrike" kern="1200" cap="none" spc="0" normalizeH="0" baseline="30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2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Satin 1/7 </a:t>
            </a:r>
            <a:r>
              <a:rPr kumimoji="0" lang="fr-CH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Weave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ea typeface="+mn-ea"/>
              <a:cs typeface="+mn-cs"/>
            </a:endParaRPr>
          </a:p>
          <a:p>
            <a:pPr lvl="1" algn="ctr">
              <a:lnSpc>
                <a:spcPct val="90000"/>
              </a:lnSpc>
            </a:pPr>
            <a:endParaRPr lang="en-GB" sz="18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DA05C78-963B-7E04-7BE4-EDCD9716E53C}"/>
              </a:ext>
            </a:extLst>
          </p:cNvPr>
          <p:cNvSpPr txBox="1">
            <a:spLocks/>
          </p:cNvSpPr>
          <p:nvPr/>
        </p:nvSpPr>
        <p:spPr>
          <a:xfrm>
            <a:off x="6864268" y="1254714"/>
            <a:ext cx="2152661" cy="3322739"/>
          </a:xfrm>
          <a:prstGeom prst="rect">
            <a:avLst/>
          </a:prstGeom>
          <a:solidFill>
            <a:srgbClr val="FEE2EF"/>
          </a:solidFill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lnSpc>
                <a:spcPct val="90000"/>
              </a:lnSpc>
              <a:buNone/>
            </a:pPr>
            <a:r>
              <a:rPr lang="fr-CH" sz="2000" dirty="0" err="1"/>
              <a:t>Ceramic</a:t>
            </a:r>
            <a:r>
              <a:rPr lang="fr-CH" sz="2000" dirty="0"/>
              <a:t> 135</a:t>
            </a:r>
            <a:endParaRPr lang="en-GB" sz="1800" dirty="0"/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28% SiO</a:t>
            </a:r>
            <a:r>
              <a:rPr lang="fr-CH" sz="1100" baseline="-25000" dirty="0"/>
              <a:t>2</a:t>
            </a:r>
            <a:r>
              <a:rPr lang="fr-CH" sz="1100" dirty="0"/>
              <a:t>, 72% Al</a:t>
            </a:r>
            <a:r>
              <a:rPr lang="fr-CH" sz="1100" baseline="-25000" dirty="0"/>
              <a:t>2</a:t>
            </a:r>
            <a:r>
              <a:rPr lang="fr-CH" sz="1100" dirty="0"/>
              <a:t>O</a:t>
            </a:r>
            <a:r>
              <a:rPr lang="fr-CH" sz="1100" baseline="-25000" dirty="0"/>
              <a:t>3</a:t>
            </a: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0.21 mm </a:t>
            </a:r>
            <a:r>
              <a:rPr kumimoji="0" lang="fr-CH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thick</a:t>
            </a:r>
            <a:endParaRPr kumimoji="0" lang="fr-CH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highlight>
                <a:srgbClr val="FFFF00"/>
              </a:highlight>
              <a:uLnTx/>
              <a:uFillTx/>
              <a:latin typeface="Arial"/>
              <a:ea typeface="+mn-ea"/>
              <a:cs typeface="+mn-cs"/>
            </a:endParaRP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lang="fr-CH" sz="1100" dirty="0">
                <a:solidFill>
                  <a:srgbClr val="0055A0"/>
                </a:solidFill>
                <a:latin typeface="Arial"/>
              </a:rPr>
              <a:t>135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g/m</a:t>
            </a:r>
            <a:r>
              <a:rPr kumimoji="0" lang="fr-CH" sz="1100" b="0" i="0" u="none" strike="noStrike" kern="1200" cap="none" spc="0" normalizeH="0" baseline="30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lang="fr-CH" sz="1100" dirty="0">
                <a:solidFill>
                  <a:srgbClr val="0055A0"/>
                </a:solidFill>
                <a:latin typeface="Arial"/>
              </a:rPr>
              <a:t>«Toile» (Satin) </a:t>
            </a:r>
            <a:r>
              <a:rPr lang="fr-CH" sz="1100" dirty="0" err="1">
                <a:solidFill>
                  <a:srgbClr val="0055A0"/>
                </a:solidFill>
                <a:latin typeface="Arial"/>
              </a:rPr>
              <a:t>Weave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576" indent="0">
              <a:lnSpc>
                <a:spcPct val="90000"/>
              </a:lnSpc>
              <a:buNone/>
            </a:pPr>
            <a:endParaRPr lang="fr-CH" sz="2000" dirty="0"/>
          </a:p>
        </p:txBody>
      </p:sp>
      <p:pic>
        <p:nvPicPr>
          <p:cNvPr id="19" name="Picture 18" descr="A plastic bag with a ruler and a piece of paper&#10;&#10;AI-generated content may be incorrect.">
            <a:extLst>
              <a:ext uri="{FF2B5EF4-FFF2-40B4-BE49-F238E27FC236}">
                <a16:creationId xmlns:a16="http://schemas.microsoft.com/office/drawing/2014/main" id="{621DC73A-07AF-CBAE-78A2-EB9AEE58AD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7434" y="2960697"/>
            <a:ext cx="2149646" cy="1612235"/>
          </a:xfrm>
          <a:prstGeom prst="rect">
            <a:avLst/>
          </a:prstGeom>
        </p:spPr>
      </p:pic>
      <p:pic>
        <p:nvPicPr>
          <p:cNvPr id="21" name="Picture 20" descr="A close-up of a bag&#10;&#10;AI-generated content may be incorrect.">
            <a:extLst>
              <a:ext uri="{FF2B5EF4-FFF2-40B4-BE49-F238E27FC236}">
                <a16:creationId xmlns:a16="http://schemas.microsoft.com/office/drawing/2014/main" id="{B14800A2-5690-B219-631F-56EE1C8E0C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0312" y="2962958"/>
            <a:ext cx="2149646" cy="1612235"/>
          </a:xfrm>
          <a:prstGeom prst="rect">
            <a:avLst/>
          </a:prstGeom>
        </p:spPr>
      </p:pic>
      <p:pic>
        <p:nvPicPr>
          <p:cNvPr id="23" name="Picture 22" descr="A close up of a bag&#10;&#10;AI-generated content may be incorrect.">
            <a:extLst>
              <a:ext uri="{FF2B5EF4-FFF2-40B4-BE49-F238E27FC236}">
                <a16:creationId xmlns:a16="http://schemas.microsoft.com/office/drawing/2014/main" id="{5A334076-0642-A1C6-1171-91D7F9BE8B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4268" y="2962958"/>
            <a:ext cx="2152661" cy="1614496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A44FB0C-2EDA-1B7C-2DA6-069615A404CB}"/>
              </a:ext>
            </a:extLst>
          </p:cNvPr>
          <p:cNvSpPr txBox="1">
            <a:spLocks/>
          </p:cNvSpPr>
          <p:nvPr/>
        </p:nvSpPr>
        <p:spPr>
          <a:xfrm>
            <a:off x="149982" y="1248518"/>
            <a:ext cx="2152661" cy="33244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lnSpc>
                <a:spcPct val="90000"/>
              </a:lnSpc>
              <a:buNone/>
            </a:pPr>
            <a:r>
              <a:rPr lang="fr-CH" sz="2000" dirty="0"/>
              <a:t>S2-Glass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fr-CH" sz="12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65% SiO</a:t>
            </a:r>
            <a:r>
              <a:rPr lang="fr-CH" sz="1100" baseline="-25000" dirty="0"/>
              <a:t>2 , </a:t>
            </a:r>
            <a:r>
              <a:rPr lang="fr-CH" sz="1100" dirty="0"/>
              <a:t>25% Al</a:t>
            </a:r>
            <a:r>
              <a:rPr lang="fr-CH" sz="1100" baseline="-25000" dirty="0"/>
              <a:t>2</a:t>
            </a:r>
            <a:r>
              <a:rPr lang="fr-CH" sz="1100" dirty="0"/>
              <a:t>O</a:t>
            </a:r>
            <a:r>
              <a:rPr lang="fr-CH" sz="1100" baseline="-25000" dirty="0"/>
              <a:t>3, </a:t>
            </a:r>
            <a:r>
              <a:rPr lang="fr-CH" sz="1100" dirty="0"/>
              <a:t>10% MgO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>
                <a:highlight>
                  <a:srgbClr val="FFFF00"/>
                </a:highlight>
              </a:rPr>
              <a:t>0.25, 0.175 mm </a:t>
            </a:r>
            <a:r>
              <a:rPr lang="fr-CH" sz="1100" dirty="0" err="1">
                <a:highlight>
                  <a:srgbClr val="FFFF00"/>
                </a:highlight>
              </a:rPr>
              <a:t>thick</a:t>
            </a:r>
            <a:endParaRPr lang="fr-CH" sz="1100" dirty="0">
              <a:highlight>
                <a:srgbClr val="FFFF00"/>
              </a:highlight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258, 212 g/m</a:t>
            </a:r>
            <a:r>
              <a:rPr lang="fr-CH" sz="1100" baseline="30000" dirty="0"/>
              <a:t>2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Plain </a:t>
            </a:r>
            <a:r>
              <a:rPr lang="fr-CH" sz="1100" dirty="0" err="1"/>
              <a:t>Weave</a:t>
            </a:r>
            <a:endParaRPr lang="fr-CH" sz="1100" dirty="0"/>
          </a:p>
          <a:p>
            <a:pPr lvl="1" algn="ctr">
              <a:lnSpc>
                <a:spcPct val="90000"/>
              </a:lnSpc>
            </a:pPr>
            <a:endParaRPr lang="en-GB" sz="2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1AD7E6-561D-EC88-49F0-C1DE6B67BC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581" y="2978242"/>
            <a:ext cx="1193793" cy="158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705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871B59-B4B7-FD52-272A-BEE859276F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6FC0F-BA32-266F-0DB8-DB69F1EDE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r>
              <a:rPr lang="fr-CH" dirty="0"/>
              <a:t>New </a:t>
            </a:r>
            <a:r>
              <a:rPr lang="fr-CH" dirty="0" err="1"/>
              <a:t>Interlayer</a:t>
            </a:r>
            <a:r>
              <a:rPr lang="fr-CH" dirty="0"/>
              <a:t> Materials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B19F5E-4916-48BF-D964-F59D71D3FE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67615" y="1248518"/>
            <a:ext cx="2159465" cy="3328935"/>
          </a:xfrm>
          <a:solidFill>
            <a:srgbClr val="FEE2EF"/>
          </a:solidFill>
        </p:spPr>
        <p:txBody>
          <a:bodyPr>
            <a:normAutofit/>
          </a:bodyPr>
          <a:lstStyle/>
          <a:p>
            <a:pPr marL="36576" indent="0" algn="ctr">
              <a:lnSpc>
                <a:spcPct val="90000"/>
              </a:lnSpc>
              <a:buNone/>
            </a:pPr>
            <a:r>
              <a:rPr lang="fr-CH" sz="2000" dirty="0"/>
              <a:t>Silicate 600</a:t>
            </a:r>
          </a:p>
          <a:p>
            <a:pPr algn="ctr">
              <a:lnSpc>
                <a:spcPct val="90000"/>
              </a:lnSpc>
              <a:buFontTx/>
              <a:buChar char="-"/>
            </a:pPr>
            <a:endParaRPr lang="fr-CH" sz="14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&gt;94% SiO</a:t>
            </a:r>
            <a:r>
              <a:rPr lang="fr-CH" sz="1100" baseline="-25000" dirty="0"/>
              <a:t>2</a:t>
            </a:r>
            <a:r>
              <a:rPr lang="fr-CH" sz="1100" dirty="0"/>
              <a:t>, &lt;4% Al</a:t>
            </a:r>
            <a:r>
              <a:rPr lang="fr-CH" sz="1100" baseline="-25000" dirty="0"/>
              <a:t>2</a:t>
            </a:r>
            <a:r>
              <a:rPr lang="fr-CH" sz="1100" dirty="0"/>
              <a:t>O</a:t>
            </a:r>
            <a:r>
              <a:rPr lang="fr-CH" sz="1100" baseline="-25000" dirty="0"/>
              <a:t>3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0.6 mm </a:t>
            </a:r>
            <a:r>
              <a:rPr lang="fr-CH" sz="1100" dirty="0" err="1"/>
              <a:t>thick</a:t>
            </a:r>
            <a:endParaRPr lang="fr-CH" sz="11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>
                <a:highlight>
                  <a:srgbClr val="FFFF00"/>
                </a:highlight>
              </a:rPr>
              <a:t>600 g/m</a:t>
            </a:r>
            <a:r>
              <a:rPr lang="fr-CH" sz="1100" baseline="30000" dirty="0">
                <a:highlight>
                  <a:srgbClr val="FFFF00"/>
                </a:highlight>
              </a:rPr>
              <a:t>2</a:t>
            </a:r>
            <a:r>
              <a:rPr lang="fr-CH" sz="1100" dirty="0">
                <a:highlight>
                  <a:srgbClr val="FFFF00"/>
                </a:highlight>
              </a:rPr>
              <a:t> 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Satin 1/7 </a:t>
            </a:r>
            <a:r>
              <a:rPr lang="fr-CH" sz="1100" dirty="0" err="1"/>
              <a:t>Weave</a:t>
            </a:r>
            <a:endParaRPr lang="fr-CH" sz="1100" dirty="0"/>
          </a:p>
          <a:p>
            <a:pPr marL="36576" indent="0">
              <a:lnSpc>
                <a:spcPct val="90000"/>
              </a:lnSpc>
              <a:buNone/>
            </a:pPr>
            <a:endParaRPr lang="en-GB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79ADBB-0BE0-8FEA-D649-F1A794E5BC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F23F98-3BE2-26B0-0965-B7364E03A0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D750F-8E9C-9F8A-B9A4-712A70A609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C94A310-C64B-5277-68D7-01AA5C50B803}"/>
              </a:ext>
            </a:extLst>
          </p:cNvPr>
          <p:cNvSpPr txBox="1">
            <a:spLocks/>
          </p:cNvSpPr>
          <p:nvPr/>
        </p:nvSpPr>
        <p:spPr>
          <a:xfrm>
            <a:off x="4627297" y="1254715"/>
            <a:ext cx="2159465" cy="3318216"/>
          </a:xfrm>
          <a:prstGeom prst="rect">
            <a:avLst/>
          </a:prstGeom>
          <a:solidFill>
            <a:srgbClr val="FEE2EF"/>
          </a:solidFill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lnSpc>
                <a:spcPct val="90000"/>
              </a:lnSpc>
              <a:buNone/>
            </a:pPr>
            <a:r>
              <a:rPr lang="fr-CH" sz="2000" dirty="0"/>
              <a:t>Silicate 1100</a:t>
            </a: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&gt;94% SiO</a:t>
            </a:r>
            <a:r>
              <a:rPr kumimoji="0" lang="fr-CH" sz="11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&lt;4% Al</a:t>
            </a:r>
            <a:r>
              <a:rPr kumimoji="0" lang="fr-CH" sz="11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</a:t>
            </a:r>
            <a:r>
              <a:rPr kumimoji="0" lang="fr-CH" sz="11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1 mm </a:t>
            </a:r>
            <a:r>
              <a:rPr kumimoji="0" lang="fr-CH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thick</a:t>
            </a:r>
            <a:endParaRPr kumimoji="0" lang="fr-CH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lang="fr-CH" sz="1100" dirty="0">
                <a:solidFill>
                  <a:srgbClr val="0055A0"/>
                </a:solidFill>
                <a:highlight>
                  <a:srgbClr val="FFFF00"/>
                </a:highlight>
              </a:rPr>
              <a:t>110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highlight>
                  <a:srgbClr val="FFFF00"/>
                </a:highlight>
                <a:uLnTx/>
                <a:uFillTx/>
                <a:ea typeface="+mn-ea"/>
                <a:cs typeface="+mn-cs"/>
              </a:rPr>
              <a:t>0 g/m</a:t>
            </a:r>
            <a:r>
              <a:rPr kumimoji="0" lang="fr-CH" sz="1100" b="0" i="0" u="none" strike="noStrike" kern="1200" cap="none" spc="0" normalizeH="0" baseline="30000" noProof="0" dirty="0">
                <a:ln>
                  <a:noFill/>
                </a:ln>
                <a:solidFill>
                  <a:srgbClr val="0055A0"/>
                </a:solidFill>
                <a:effectLst/>
                <a:highlight>
                  <a:srgbClr val="FFFF00"/>
                </a:highlight>
                <a:uLnTx/>
                <a:uFillTx/>
                <a:ea typeface="+mn-ea"/>
                <a:cs typeface="+mn-cs"/>
              </a:rPr>
              <a:t>2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highlight>
                  <a:srgbClr val="FFFF00"/>
                </a:highlight>
                <a:uLnTx/>
                <a:uFillTx/>
                <a:ea typeface="+mn-ea"/>
                <a:cs typeface="+mn-cs"/>
              </a:rPr>
              <a:t> </a:t>
            </a: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Satin 1/7 </a:t>
            </a:r>
            <a:r>
              <a:rPr kumimoji="0" lang="fr-CH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Weave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ea typeface="+mn-ea"/>
              <a:cs typeface="+mn-cs"/>
            </a:endParaRPr>
          </a:p>
          <a:p>
            <a:pPr lvl="1" algn="ctr">
              <a:lnSpc>
                <a:spcPct val="90000"/>
              </a:lnSpc>
            </a:pPr>
            <a:endParaRPr lang="en-GB" sz="18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60247C0-84DB-2614-0B42-2451EF564E58}"/>
              </a:ext>
            </a:extLst>
          </p:cNvPr>
          <p:cNvSpPr txBox="1">
            <a:spLocks/>
          </p:cNvSpPr>
          <p:nvPr/>
        </p:nvSpPr>
        <p:spPr>
          <a:xfrm>
            <a:off x="6864268" y="1254714"/>
            <a:ext cx="2152661" cy="3322739"/>
          </a:xfrm>
          <a:prstGeom prst="rect">
            <a:avLst/>
          </a:prstGeom>
          <a:solidFill>
            <a:srgbClr val="FEE2EF"/>
          </a:solidFill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lnSpc>
                <a:spcPct val="90000"/>
              </a:lnSpc>
              <a:buNone/>
            </a:pPr>
            <a:r>
              <a:rPr lang="fr-CH" sz="2000" dirty="0" err="1"/>
              <a:t>Ceramic</a:t>
            </a:r>
            <a:r>
              <a:rPr lang="fr-CH" sz="2000" dirty="0"/>
              <a:t> 135</a:t>
            </a:r>
            <a:endParaRPr lang="en-GB" sz="1800" dirty="0"/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28% SiO</a:t>
            </a:r>
            <a:r>
              <a:rPr lang="fr-CH" sz="1100" baseline="-25000" dirty="0"/>
              <a:t>2</a:t>
            </a:r>
            <a:r>
              <a:rPr lang="fr-CH" sz="1100" dirty="0"/>
              <a:t>, 72% Al</a:t>
            </a:r>
            <a:r>
              <a:rPr lang="fr-CH" sz="1100" baseline="-25000" dirty="0"/>
              <a:t>2</a:t>
            </a:r>
            <a:r>
              <a:rPr lang="fr-CH" sz="1100" dirty="0"/>
              <a:t>O</a:t>
            </a:r>
            <a:r>
              <a:rPr lang="fr-CH" sz="1100" baseline="-25000" dirty="0"/>
              <a:t>3</a:t>
            </a: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0.21 mm </a:t>
            </a:r>
            <a:r>
              <a:rPr kumimoji="0" lang="fr-CH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thick</a:t>
            </a:r>
            <a:endParaRPr kumimoji="0" lang="fr-CH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lang="fr-CH" sz="1100" dirty="0">
                <a:solidFill>
                  <a:srgbClr val="0055A0"/>
                </a:solidFill>
                <a:highlight>
                  <a:srgbClr val="FFFF00"/>
                </a:highlight>
                <a:latin typeface="Arial"/>
              </a:rPr>
              <a:t>135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 g/m</a:t>
            </a:r>
            <a:r>
              <a:rPr kumimoji="0" lang="fr-CH" sz="1100" b="0" i="0" u="none" strike="noStrike" kern="1200" cap="none" spc="0" normalizeH="0" baseline="30000" noProof="0" dirty="0">
                <a:ln>
                  <a:noFill/>
                </a:ln>
                <a:solidFill>
                  <a:srgbClr val="0055A0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lang="fr-CH" sz="1100" dirty="0">
                <a:solidFill>
                  <a:srgbClr val="0055A0"/>
                </a:solidFill>
                <a:latin typeface="Arial"/>
              </a:rPr>
              <a:t>«Toile» (Satin) </a:t>
            </a:r>
            <a:r>
              <a:rPr lang="fr-CH" sz="1100" dirty="0" err="1">
                <a:solidFill>
                  <a:srgbClr val="0055A0"/>
                </a:solidFill>
                <a:latin typeface="Arial"/>
              </a:rPr>
              <a:t>Weave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576" indent="0">
              <a:lnSpc>
                <a:spcPct val="90000"/>
              </a:lnSpc>
              <a:buNone/>
            </a:pPr>
            <a:endParaRPr lang="fr-CH" sz="2000" dirty="0"/>
          </a:p>
        </p:txBody>
      </p:sp>
      <p:pic>
        <p:nvPicPr>
          <p:cNvPr id="19" name="Picture 18" descr="A plastic bag with a ruler and a piece of paper&#10;&#10;AI-generated content may be incorrect.">
            <a:extLst>
              <a:ext uri="{FF2B5EF4-FFF2-40B4-BE49-F238E27FC236}">
                <a16:creationId xmlns:a16="http://schemas.microsoft.com/office/drawing/2014/main" id="{65440800-2E71-1B7C-40EA-58A2211235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7434" y="2960697"/>
            <a:ext cx="2149646" cy="1612235"/>
          </a:xfrm>
          <a:prstGeom prst="rect">
            <a:avLst/>
          </a:prstGeom>
        </p:spPr>
      </p:pic>
      <p:pic>
        <p:nvPicPr>
          <p:cNvPr id="21" name="Picture 20" descr="A close-up of a bag&#10;&#10;AI-generated content may be incorrect.">
            <a:extLst>
              <a:ext uri="{FF2B5EF4-FFF2-40B4-BE49-F238E27FC236}">
                <a16:creationId xmlns:a16="http://schemas.microsoft.com/office/drawing/2014/main" id="{D76F6D3E-5334-E3FB-292E-CCF8C75C4C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0312" y="2962958"/>
            <a:ext cx="2149646" cy="1612235"/>
          </a:xfrm>
          <a:prstGeom prst="rect">
            <a:avLst/>
          </a:prstGeom>
        </p:spPr>
      </p:pic>
      <p:pic>
        <p:nvPicPr>
          <p:cNvPr id="23" name="Picture 22" descr="A close up of a bag&#10;&#10;AI-generated content may be incorrect.">
            <a:extLst>
              <a:ext uri="{FF2B5EF4-FFF2-40B4-BE49-F238E27FC236}">
                <a16:creationId xmlns:a16="http://schemas.microsoft.com/office/drawing/2014/main" id="{F3195D7E-9DEB-C401-BC00-A8467AC490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4268" y="2962958"/>
            <a:ext cx="2152661" cy="1614496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0DD95F7-228E-9B13-4ED8-47DF7062321A}"/>
              </a:ext>
            </a:extLst>
          </p:cNvPr>
          <p:cNvSpPr txBox="1">
            <a:spLocks/>
          </p:cNvSpPr>
          <p:nvPr/>
        </p:nvSpPr>
        <p:spPr>
          <a:xfrm>
            <a:off x="149982" y="1248518"/>
            <a:ext cx="2152661" cy="33244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lnSpc>
                <a:spcPct val="90000"/>
              </a:lnSpc>
              <a:buNone/>
            </a:pPr>
            <a:r>
              <a:rPr lang="fr-CH" sz="2000" dirty="0"/>
              <a:t>S2-Glass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fr-CH" sz="12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65% SiO</a:t>
            </a:r>
            <a:r>
              <a:rPr lang="fr-CH" sz="1100" baseline="-25000" dirty="0"/>
              <a:t>2 , </a:t>
            </a:r>
            <a:r>
              <a:rPr lang="fr-CH" sz="1100" dirty="0"/>
              <a:t>25% Al</a:t>
            </a:r>
            <a:r>
              <a:rPr lang="fr-CH" sz="1100" baseline="-25000" dirty="0"/>
              <a:t>2</a:t>
            </a:r>
            <a:r>
              <a:rPr lang="fr-CH" sz="1100" dirty="0"/>
              <a:t>O</a:t>
            </a:r>
            <a:r>
              <a:rPr lang="fr-CH" sz="1100" baseline="-25000" dirty="0"/>
              <a:t>3, </a:t>
            </a:r>
            <a:r>
              <a:rPr lang="fr-CH" sz="1100" dirty="0"/>
              <a:t>10% MgO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0.25, 0.175 mm </a:t>
            </a:r>
            <a:r>
              <a:rPr lang="fr-CH" sz="1100" dirty="0" err="1"/>
              <a:t>thick</a:t>
            </a:r>
            <a:endParaRPr lang="fr-CH" sz="11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>
                <a:highlight>
                  <a:srgbClr val="FFFF00"/>
                </a:highlight>
              </a:rPr>
              <a:t>258, 212 g/m</a:t>
            </a:r>
            <a:r>
              <a:rPr lang="fr-CH" sz="1100" baseline="30000" dirty="0">
                <a:highlight>
                  <a:srgbClr val="FFFF00"/>
                </a:highlight>
              </a:rPr>
              <a:t>2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Plain </a:t>
            </a:r>
            <a:r>
              <a:rPr lang="fr-CH" sz="1100" dirty="0" err="1"/>
              <a:t>Weave</a:t>
            </a:r>
            <a:endParaRPr lang="fr-CH" sz="1100" dirty="0"/>
          </a:p>
          <a:p>
            <a:pPr lvl="1" algn="ctr">
              <a:lnSpc>
                <a:spcPct val="90000"/>
              </a:lnSpc>
            </a:pPr>
            <a:endParaRPr lang="en-GB" sz="2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405861-751A-BB22-A43C-6170F53D31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581" y="2978242"/>
            <a:ext cx="1193793" cy="158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447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296FEF-C842-23C8-639C-AFEB9668C0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EA7D5-EBC4-5FDC-20CD-4C77591C2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r>
              <a:rPr lang="fr-CH" dirty="0"/>
              <a:t>New </a:t>
            </a:r>
            <a:r>
              <a:rPr lang="fr-CH" dirty="0" err="1"/>
              <a:t>Interlayer</a:t>
            </a:r>
            <a:r>
              <a:rPr lang="fr-CH" dirty="0"/>
              <a:t> Materials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D6318-8488-C1F8-FB9B-957298770B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67615" y="1248518"/>
            <a:ext cx="2159465" cy="3328935"/>
          </a:xfrm>
          <a:solidFill>
            <a:srgbClr val="FEE2EF"/>
          </a:solidFill>
        </p:spPr>
        <p:txBody>
          <a:bodyPr>
            <a:normAutofit/>
          </a:bodyPr>
          <a:lstStyle/>
          <a:p>
            <a:pPr marL="36576" indent="0" algn="ctr">
              <a:lnSpc>
                <a:spcPct val="90000"/>
              </a:lnSpc>
              <a:buNone/>
            </a:pPr>
            <a:r>
              <a:rPr lang="fr-CH" sz="2000" dirty="0"/>
              <a:t>Silicate 600</a:t>
            </a:r>
          </a:p>
          <a:p>
            <a:pPr algn="ctr">
              <a:lnSpc>
                <a:spcPct val="90000"/>
              </a:lnSpc>
              <a:buFontTx/>
              <a:buChar char="-"/>
            </a:pPr>
            <a:endParaRPr lang="fr-CH" sz="14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&gt;94% SiO</a:t>
            </a:r>
            <a:r>
              <a:rPr lang="fr-CH" sz="1100" baseline="-25000" dirty="0"/>
              <a:t>2</a:t>
            </a:r>
            <a:r>
              <a:rPr lang="fr-CH" sz="1100" dirty="0"/>
              <a:t>, &lt;4% Al</a:t>
            </a:r>
            <a:r>
              <a:rPr lang="fr-CH" sz="1100" baseline="-25000" dirty="0"/>
              <a:t>2</a:t>
            </a:r>
            <a:r>
              <a:rPr lang="fr-CH" sz="1100" dirty="0"/>
              <a:t>O</a:t>
            </a:r>
            <a:r>
              <a:rPr lang="fr-CH" sz="1100" baseline="-25000" dirty="0"/>
              <a:t>3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0.6 mm </a:t>
            </a:r>
            <a:r>
              <a:rPr lang="fr-CH" sz="1100" dirty="0" err="1"/>
              <a:t>thick</a:t>
            </a:r>
            <a:endParaRPr lang="fr-CH" sz="11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600 g/m</a:t>
            </a:r>
            <a:r>
              <a:rPr lang="fr-CH" sz="1100" baseline="30000" dirty="0"/>
              <a:t>2</a:t>
            </a:r>
            <a:r>
              <a:rPr lang="fr-CH" sz="1100" dirty="0"/>
              <a:t> 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>
                <a:highlight>
                  <a:srgbClr val="FFFF00"/>
                </a:highlight>
              </a:rPr>
              <a:t>Satin 1/7 </a:t>
            </a:r>
            <a:r>
              <a:rPr lang="fr-CH" sz="1100" dirty="0" err="1">
                <a:highlight>
                  <a:srgbClr val="FFFF00"/>
                </a:highlight>
              </a:rPr>
              <a:t>Weave</a:t>
            </a:r>
            <a:endParaRPr lang="fr-CH" sz="1100" dirty="0">
              <a:highlight>
                <a:srgbClr val="FFFF00"/>
              </a:highlight>
            </a:endParaRPr>
          </a:p>
          <a:p>
            <a:pPr marL="36576" indent="0">
              <a:lnSpc>
                <a:spcPct val="90000"/>
              </a:lnSpc>
              <a:buNone/>
            </a:pPr>
            <a:endParaRPr lang="en-GB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E4BACC-D668-AB4F-9D0E-228082487A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EB2FD8-FED3-83B6-2138-980AF8D1DD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414F22-B945-4ADB-1FF5-45D6F32038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7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D718D7B-599F-A56B-21F2-C911500654C3}"/>
              </a:ext>
            </a:extLst>
          </p:cNvPr>
          <p:cNvSpPr txBox="1">
            <a:spLocks/>
          </p:cNvSpPr>
          <p:nvPr/>
        </p:nvSpPr>
        <p:spPr>
          <a:xfrm>
            <a:off x="4627297" y="1254715"/>
            <a:ext cx="2159465" cy="3318216"/>
          </a:xfrm>
          <a:prstGeom prst="rect">
            <a:avLst/>
          </a:prstGeom>
          <a:solidFill>
            <a:srgbClr val="FEE2EF"/>
          </a:solidFill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lnSpc>
                <a:spcPct val="90000"/>
              </a:lnSpc>
              <a:buNone/>
            </a:pPr>
            <a:r>
              <a:rPr lang="fr-CH" sz="2000" dirty="0"/>
              <a:t>Silicate 1100</a:t>
            </a: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&gt;94% SiO</a:t>
            </a:r>
            <a:r>
              <a:rPr kumimoji="0" lang="fr-CH" sz="11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&lt;4% Al</a:t>
            </a:r>
            <a:r>
              <a:rPr kumimoji="0" lang="fr-CH" sz="11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</a:t>
            </a:r>
            <a:r>
              <a:rPr kumimoji="0" lang="fr-CH" sz="11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1 mm </a:t>
            </a:r>
            <a:r>
              <a:rPr kumimoji="0" lang="fr-CH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thick</a:t>
            </a:r>
            <a:endParaRPr kumimoji="0" lang="fr-CH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lang="fr-CH" sz="1100" dirty="0">
                <a:solidFill>
                  <a:srgbClr val="0055A0"/>
                </a:solidFill>
              </a:rPr>
              <a:t>110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0 g/m</a:t>
            </a:r>
            <a:r>
              <a:rPr kumimoji="0" lang="fr-CH" sz="1100" b="0" i="0" u="none" strike="noStrike" kern="1200" cap="none" spc="0" normalizeH="0" baseline="30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2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highlight>
                  <a:srgbClr val="FFFF00"/>
                </a:highlight>
                <a:uLnTx/>
                <a:uFillTx/>
                <a:ea typeface="+mn-ea"/>
                <a:cs typeface="+mn-cs"/>
              </a:rPr>
              <a:t>Satin 1/7 </a:t>
            </a:r>
            <a:r>
              <a:rPr kumimoji="0" lang="fr-CH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highlight>
                  <a:srgbClr val="FFFF00"/>
                </a:highlight>
                <a:uLnTx/>
                <a:uFillTx/>
                <a:ea typeface="+mn-ea"/>
                <a:cs typeface="+mn-cs"/>
              </a:rPr>
              <a:t>Weave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highlight>
                <a:srgbClr val="FFFF00"/>
              </a:highlight>
              <a:uLnTx/>
              <a:uFillTx/>
              <a:ea typeface="+mn-ea"/>
              <a:cs typeface="+mn-cs"/>
            </a:endParaRPr>
          </a:p>
          <a:p>
            <a:pPr lvl="1" algn="ctr">
              <a:lnSpc>
                <a:spcPct val="90000"/>
              </a:lnSpc>
            </a:pPr>
            <a:endParaRPr lang="en-GB" sz="18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E2E0616-5BF0-E63A-0A87-A0A4DF87909B}"/>
              </a:ext>
            </a:extLst>
          </p:cNvPr>
          <p:cNvSpPr txBox="1">
            <a:spLocks/>
          </p:cNvSpPr>
          <p:nvPr/>
        </p:nvSpPr>
        <p:spPr>
          <a:xfrm>
            <a:off x="6864268" y="1254714"/>
            <a:ext cx="2152661" cy="3322739"/>
          </a:xfrm>
          <a:prstGeom prst="rect">
            <a:avLst/>
          </a:prstGeom>
          <a:solidFill>
            <a:srgbClr val="FEE2EF"/>
          </a:solidFill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lnSpc>
                <a:spcPct val="90000"/>
              </a:lnSpc>
              <a:buNone/>
            </a:pPr>
            <a:r>
              <a:rPr lang="fr-CH" sz="2000" dirty="0" err="1"/>
              <a:t>Ceramic</a:t>
            </a:r>
            <a:r>
              <a:rPr lang="fr-CH" sz="2000" dirty="0"/>
              <a:t> 135</a:t>
            </a:r>
            <a:endParaRPr lang="en-GB" sz="1800" dirty="0"/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28% SiO</a:t>
            </a:r>
            <a:r>
              <a:rPr lang="fr-CH" sz="1100" baseline="-25000" dirty="0"/>
              <a:t>2</a:t>
            </a:r>
            <a:r>
              <a:rPr lang="fr-CH" sz="1100" dirty="0"/>
              <a:t>, 72% Al</a:t>
            </a:r>
            <a:r>
              <a:rPr lang="fr-CH" sz="1100" baseline="-25000" dirty="0"/>
              <a:t>2</a:t>
            </a:r>
            <a:r>
              <a:rPr lang="fr-CH" sz="1100" dirty="0"/>
              <a:t>O</a:t>
            </a:r>
            <a:r>
              <a:rPr lang="fr-CH" sz="1100" baseline="-25000" dirty="0"/>
              <a:t>3</a:t>
            </a: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0.21 mm </a:t>
            </a:r>
            <a:r>
              <a:rPr kumimoji="0" lang="fr-CH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thick</a:t>
            </a:r>
            <a:endParaRPr kumimoji="0" lang="fr-CH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lang="fr-CH" sz="1100" dirty="0">
                <a:solidFill>
                  <a:srgbClr val="0055A0"/>
                </a:solidFill>
                <a:latin typeface="Arial"/>
              </a:rPr>
              <a:t>135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g/m</a:t>
            </a:r>
            <a:r>
              <a:rPr kumimoji="0" lang="fr-CH" sz="1100" b="0" i="0" u="none" strike="noStrike" kern="1200" cap="none" spc="0" normalizeH="0" baseline="30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493776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Char char="-"/>
              <a:tabLst/>
              <a:defRPr/>
            </a:pPr>
            <a:r>
              <a:rPr lang="fr-CH" sz="1100" dirty="0">
                <a:solidFill>
                  <a:srgbClr val="0055A0"/>
                </a:solidFill>
                <a:highlight>
                  <a:srgbClr val="FFFF00"/>
                </a:highlight>
                <a:latin typeface="Arial"/>
              </a:rPr>
              <a:t>«Toile» (Satin) </a:t>
            </a:r>
            <a:r>
              <a:rPr lang="fr-CH" sz="1100" dirty="0" err="1">
                <a:solidFill>
                  <a:srgbClr val="0055A0"/>
                </a:solidFill>
                <a:highlight>
                  <a:srgbClr val="FFFF00"/>
                </a:highlight>
                <a:latin typeface="Arial"/>
              </a:rPr>
              <a:t>Weave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highlight>
                <a:srgbClr val="FFFF00"/>
              </a:highlight>
              <a:uLnTx/>
              <a:uFillTx/>
              <a:latin typeface="Arial"/>
              <a:ea typeface="+mn-ea"/>
              <a:cs typeface="+mn-cs"/>
            </a:endParaRPr>
          </a:p>
          <a:p>
            <a:pPr marL="36576" indent="0">
              <a:lnSpc>
                <a:spcPct val="90000"/>
              </a:lnSpc>
              <a:buNone/>
            </a:pPr>
            <a:endParaRPr lang="fr-CH" sz="2000" dirty="0"/>
          </a:p>
        </p:txBody>
      </p:sp>
      <p:pic>
        <p:nvPicPr>
          <p:cNvPr id="19" name="Picture 18" descr="A plastic bag with a ruler and a piece of paper&#10;&#10;AI-generated content may be incorrect.">
            <a:extLst>
              <a:ext uri="{FF2B5EF4-FFF2-40B4-BE49-F238E27FC236}">
                <a16:creationId xmlns:a16="http://schemas.microsoft.com/office/drawing/2014/main" id="{BF30EBD3-44FE-AA9A-FBF5-4809073065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7434" y="2960697"/>
            <a:ext cx="2149646" cy="1612235"/>
          </a:xfrm>
          <a:prstGeom prst="rect">
            <a:avLst/>
          </a:prstGeom>
        </p:spPr>
      </p:pic>
      <p:pic>
        <p:nvPicPr>
          <p:cNvPr id="21" name="Picture 20" descr="A close-up of a bag&#10;&#10;AI-generated content may be incorrect.">
            <a:extLst>
              <a:ext uri="{FF2B5EF4-FFF2-40B4-BE49-F238E27FC236}">
                <a16:creationId xmlns:a16="http://schemas.microsoft.com/office/drawing/2014/main" id="{DE961195-FB6C-3E7E-1353-B24FD3E362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0312" y="2962958"/>
            <a:ext cx="2149646" cy="1612235"/>
          </a:xfrm>
          <a:prstGeom prst="rect">
            <a:avLst/>
          </a:prstGeom>
        </p:spPr>
      </p:pic>
      <p:pic>
        <p:nvPicPr>
          <p:cNvPr id="23" name="Picture 22" descr="A close up of a bag&#10;&#10;AI-generated content may be incorrect.">
            <a:extLst>
              <a:ext uri="{FF2B5EF4-FFF2-40B4-BE49-F238E27FC236}">
                <a16:creationId xmlns:a16="http://schemas.microsoft.com/office/drawing/2014/main" id="{FC5A7E4A-6ADC-4EA6-A01F-A74D6C55EE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4268" y="2962958"/>
            <a:ext cx="2152661" cy="1614496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CD066F2-8D24-0CAA-8367-7C3098228392}"/>
              </a:ext>
            </a:extLst>
          </p:cNvPr>
          <p:cNvSpPr txBox="1">
            <a:spLocks/>
          </p:cNvSpPr>
          <p:nvPr/>
        </p:nvSpPr>
        <p:spPr>
          <a:xfrm>
            <a:off x="149982" y="1248518"/>
            <a:ext cx="2152661" cy="33244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lnSpc>
                <a:spcPct val="90000"/>
              </a:lnSpc>
              <a:buNone/>
            </a:pPr>
            <a:r>
              <a:rPr lang="fr-CH" sz="2000" dirty="0"/>
              <a:t>S2-Glass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fr-CH" sz="12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65% SiO</a:t>
            </a:r>
            <a:r>
              <a:rPr lang="fr-CH" sz="1100" baseline="-25000" dirty="0"/>
              <a:t>2 , </a:t>
            </a:r>
            <a:r>
              <a:rPr lang="fr-CH" sz="1100" dirty="0"/>
              <a:t>25% Al</a:t>
            </a:r>
            <a:r>
              <a:rPr lang="fr-CH" sz="1100" baseline="-25000" dirty="0"/>
              <a:t>2</a:t>
            </a:r>
            <a:r>
              <a:rPr lang="fr-CH" sz="1100" dirty="0"/>
              <a:t>O</a:t>
            </a:r>
            <a:r>
              <a:rPr lang="fr-CH" sz="1100" baseline="-25000" dirty="0"/>
              <a:t>3, </a:t>
            </a:r>
            <a:r>
              <a:rPr lang="fr-CH" sz="1100" dirty="0"/>
              <a:t>10% MgO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0.25, 0.175 mm </a:t>
            </a:r>
            <a:r>
              <a:rPr lang="fr-CH" sz="1100" dirty="0" err="1"/>
              <a:t>thick</a:t>
            </a:r>
            <a:endParaRPr lang="fr-CH" sz="11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/>
              <a:t>258, 212 g/m</a:t>
            </a:r>
            <a:r>
              <a:rPr lang="fr-CH" sz="1100" baseline="30000" dirty="0"/>
              <a:t>2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100" dirty="0">
                <a:highlight>
                  <a:srgbClr val="FFFF00"/>
                </a:highlight>
              </a:rPr>
              <a:t>Plain </a:t>
            </a:r>
            <a:r>
              <a:rPr lang="fr-CH" sz="1100" dirty="0" err="1">
                <a:highlight>
                  <a:srgbClr val="FFFF00"/>
                </a:highlight>
              </a:rPr>
              <a:t>Weave</a:t>
            </a:r>
            <a:endParaRPr lang="fr-CH" sz="1100" dirty="0">
              <a:highlight>
                <a:srgbClr val="FFFF00"/>
              </a:highlight>
            </a:endParaRPr>
          </a:p>
          <a:p>
            <a:pPr lvl="1" algn="ctr">
              <a:lnSpc>
                <a:spcPct val="90000"/>
              </a:lnSpc>
            </a:pPr>
            <a:endParaRPr lang="en-GB" sz="2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76D6E23-3AB1-D664-3BB1-C552AAF715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581" y="2978242"/>
            <a:ext cx="1193793" cy="158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799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62895-D875-B31A-7811-161F815A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About the Silicate/</a:t>
            </a:r>
            <a:r>
              <a:rPr lang="fr-CH" dirty="0" err="1"/>
              <a:t>Ceramic</a:t>
            </a:r>
            <a:r>
              <a:rPr lang="fr-CH" dirty="0"/>
              <a:t> Fibres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F86246-8A9E-DBBF-5AD8-29DA83EC6A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3E4F9E-F3AC-8D98-03A3-B815777D1F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30F993-4B41-12F7-BCB0-F012CD197C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BA690B0-A923-4A84-1478-FD8C240EB8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8035" y="1416105"/>
            <a:ext cx="4295965" cy="2666339"/>
          </a:xfrm>
          <a:prstGeom prst="rect">
            <a:avLst/>
          </a:prstGeom>
        </p:spPr>
      </p:pic>
      <p:pic>
        <p:nvPicPr>
          <p:cNvPr id="10" name="Picture 9" descr="A close up of a bag&#10;&#10;AI-generated content may be incorrect.">
            <a:extLst>
              <a:ext uri="{FF2B5EF4-FFF2-40B4-BE49-F238E27FC236}">
                <a16:creationId xmlns:a16="http://schemas.microsoft.com/office/drawing/2014/main" id="{C39262DE-496D-D015-B424-92CD239DD64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6205" t="49234" b="33790"/>
          <a:stretch/>
        </p:blipFill>
        <p:spPr>
          <a:xfrm>
            <a:off x="92036" y="1829418"/>
            <a:ext cx="4755999" cy="179171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BCF500D-6BC7-A218-6D04-2276B12DAF2F}"/>
              </a:ext>
            </a:extLst>
          </p:cNvPr>
          <p:cNvSpPr/>
          <p:nvPr/>
        </p:nvSpPr>
        <p:spPr>
          <a:xfrm rot="188080">
            <a:off x="400740" y="2343551"/>
            <a:ext cx="3691161" cy="13680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EB1F914-7837-D6AA-98A0-BBBC65ED6DCC}"/>
              </a:ext>
            </a:extLst>
          </p:cNvPr>
          <p:cNvCxnSpPr>
            <a:cxnSpLocks/>
          </p:cNvCxnSpPr>
          <p:nvPr/>
        </p:nvCxnSpPr>
        <p:spPr>
          <a:xfrm>
            <a:off x="5945717" y="1909233"/>
            <a:ext cx="281516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B882573-2C1D-0ED3-6D5B-6C57D2EF7B12}"/>
              </a:ext>
            </a:extLst>
          </p:cNvPr>
          <p:cNvCxnSpPr>
            <a:cxnSpLocks/>
          </p:cNvCxnSpPr>
          <p:nvPr/>
        </p:nvCxnSpPr>
        <p:spPr>
          <a:xfrm>
            <a:off x="5031317" y="2015913"/>
            <a:ext cx="72940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9604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EAD68A-C342-4834-03F1-2F6B2D8391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50536-10F8-FD00-D773-F31E65E91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r>
              <a:rPr lang="fr-CH" dirty="0"/>
              <a:t>New Binder </a:t>
            </a:r>
            <a:r>
              <a:rPr lang="fr-CH" dirty="0" err="1"/>
              <a:t>Material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AAAAA3-1A99-A96F-4BB0-1D78004645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A854B9-22A5-C4D7-968A-EB49104AF7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499A37-88D4-1BAC-A48C-78B34EEB42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B5591D1-8FC9-BD6E-2ECE-B2520A3B705A}"/>
              </a:ext>
            </a:extLst>
          </p:cNvPr>
          <p:cNvSpPr txBox="1">
            <a:spLocks/>
          </p:cNvSpPr>
          <p:nvPr/>
        </p:nvSpPr>
        <p:spPr>
          <a:xfrm>
            <a:off x="4635003" y="1215701"/>
            <a:ext cx="2152661" cy="3262788"/>
          </a:xfrm>
          <a:prstGeom prst="rect">
            <a:avLst/>
          </a:prstGeom>
          <a:solidFill>
            <a:srgbClr val="FEE2EF"/>
          </a:solidFill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Resbond</a:t>
            </a:r>
            <a:r>
              <a:rPr kumimoji="0" lang="fr-CH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Binder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R="0" lvl="0" fontAlgn="auto">
              <a:lnSpc>
                <a:spcPct val="90000"/>
              </a:lnSpc>
              <a:spcAft>
                <a:spcPts val="0"/>
              </a:spcAft>
              <a:buFontTx/>
              <a:buChar char="-"/>
              <a:tabLst/>
              <a:defRPr/>
            </a:pPr>
            <a:r>
              <a:rPr lang="fr-CH" sz="1200" dirty="0" err="1"/>
              <a:t>Ethylene</a:t>
            </a:r>
            <a:r>
              <a:rPr lang="fr-CH" sz="1200" dirty="0"/>
              <a:t> Glycol + Al</a:t>
            </a:r>
            <a:r>
              <a:rPr lang="fr-CH" sz="1200" baseline="-25000" dirty="0"/>
              <a:t>2</a:t>
            </a:r>
            <a:r>
              <a:rPr lang="fr-CH" sz="1200" dirty="0"/>
              <a:t>O</a:t>
            </a:r>
            <a:r>
              <a:rPr lang="fr-CH" sz="1200" baseline="-25000" dirty="0"/>
              <a:t>3</a:t>
            </a:r>
            <a:r>
              <a:rPr lang="fr-CH" sz="1200" dirty="0"/>
              <a:t> </a:t>
            </a:r>
            <a:r>
              <a:rPr lang="fr-CH" sz="1200" dirty="0" err="1"/>
              <a:t>particles</a:t>
            </a:r>
            <a:endParaRPr lang="fr-CH" sz="1200" dirty="0"/>
          </a:p>
          <a:p>
            <a:pPr marR="0" lvl="0" fontAlgn="auto">
              <a:lnSpc>
                <a:spcPct val="90000"/>
              </a:lnSpc>
              <a:spcAft>
                <a:spcPts val="0"/>
              </a:spcAft>
              <a:buFontTx/>
              <a:buChar char="-"/>
              <a:tabLst/>
              <a:defRPr/>
            </a:pPr>
            <a:r>
              <a:rPr lang="fr-CH" sz="1200" dirty="0"/>
              <a:t>24h RT </a:t>
            </a:r>
            <a:r>
              <a:rPr lang="fr-CH" sz="1200" dirty="0" err="1"/>
              <a:t>Curing</a:t>
            </a:r>
            <a:r>
              <a:rPr lang="fr-CH" sz="1200" dirty="0"/>
              <a:t> or 4h at 65 °C </a:t>
            </a:r>
          </a:p>
          <a:p>
            <a:pPr marL="36576" indent="0">
              <a:lnSpc>
                <a:spcPct val="90000"/>
              </a:lnSpc>
              <a:buNone/>
            </a:pPr>
            <a:endParaRPr lang="fr-CH" sz="2000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179C136-7A81-60D6-9E54-ED5D7F9CD4E2}"/>
              </a:ext>
            </a:extLst>
          </p:cNvPr>
          <p:cNvSpPr txBox="1">
            <a:spLocks/>
          </p:cNvSpPr>
          <p:nvPr/>
        </p:nvSpPr>
        <p:spPr>
          <a:xfrm>
            <a:off x="1743508" y="1215701"/>
            <a:ext cx="2152661" cy="32627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lnSpc>
                <a:spcPct val="90000"/>
              </a:lnSpc>
              <a:buNone/>
            </a:pPr>
            <a:r>
              <a:rPr lang="fr-CH" sz="2000" dirty="0"/>
              <a:t>CTD1202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fr-CH" sz="12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200" dirty="0" err="1"/>
              <a:t>Cyclosiloxanes</a:t>
            </a:r>
            <a:r>
              <a:rPr lang="fr-CH" sz="1200" dirty="0"/>
              <a:t> + </a:t>
            </a:r>
            <a:r>
              <a:rPr lang="fr-CH" sz="1200" dirty="0" err="1"/>
              <a:t>Polymethylsiloxane</a:t>
            </a:r>
            <a:endParaRPr lang="fr-CH" sz="12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200" dirty="0"/>
              <a:t>Initial Cure 1h 80 °C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200" dirty="0"/>
              <a:t>Post Cure 2h 150 °C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fr-CH" sz="1200" dirty="0"/>
              <a:t>Heat </a:t>
            </a:r>
            <a:r>
              <a:rPr lang="fr-CH" sz="1200" dirty="0" err="1"/>
              <a:t>Treat</a:t>
            </a:r>
            <a:r>
              <a:rPr lang="fr-CH" sz="1200" dirty="0"/>
              <a:t> &gt;550 °C 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fr-CH" sz="1200" dirty="0"/>
          </a:p>
          <a:p>
            <a:pPr lvl="1" algn="ctr">
              <a:lnSpc>
                <a:spcPct val="90000"/>
              </a:lnSpc>
            </a:pPr>
            <a:endParaRPr lang="en-GB" sz="2400" dirty="0"/>
          </a:p>
        </p:txBody>
      </p:sp>
      <p:pic>
        <p:nvPicPr>
          <p:cNvPr id="25" name="Picture 24" descr="A plastic bag with a label next to a piece of paper&#10;&#10;AI-generated content may be incorrect.">
            <a:extLst>
              <a:ext uri="{FF2B5EF4-FFF2-40B4-BE49-F238E27FC236}">
                <a16:creationId xmlns:a16="http://schemas.microsoft.com/office/drawing/2014/main" id="{E5AE1B91-D649-1029-C0FC-573A22D368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5003" y="2863993"/>
            <a:ext cx="2152661" cy="161449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09F38B1-C216-CA42-D9B3-3F2A9978633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75" t="1689" r="1588" b="1666"/>
          <a:stretch/>
        </p:blipFill>
        <p:spPr>
          <a:xfrm>
            <a:off x="2080087" y="2887123"/>
            <a:ext cx="1584494" cy="1596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121277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1470</TotalTime>
  <Words>943</Words>
  <Application>Microsoft Office PowerPoint</Application>
  <PresentationFormat>On-screen Show (16:9)</PresentationFormat>
  <Paragraphs>289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CERN2Corporate16-9</vt:lpstr>
      <vt:lpstr>Test Plan – New Interlayer Materials </vt:lpstr>
      <vt:lpstr>Interlayer Study in 2023 (Slide by R.Piccin)</vt:lpstr>
      <vt:lpstr>New Interlayer Materials</vt:lpstr>
      <vt:lpstr>New Interlayer Materials</vt:lpstr>
      <vt:lpstr>New Interlayer Materials</vt:lpstr>
      <vt:lpstr>New Interlayer Materials</vt:lpstr>
      <vt:lpstr>New Interlayer Materials</vt:lpstr>
      <vt:lpstr>About the Silicate/Ceramic Fibres</vt:lpstr>
      <vt:lpstr>New Binder Material</vt:lpstr>
      <vt:lpstr>New Binder Material</vt:lpstr>
      <vt:lpstr>New Binder Material</vt:lpstr>
      <vt:lpstr>Questions to Answer</vt:lpstr>
      <vt:lpstr>Flexural Properties - Test Matrix</vt:lpstr>
      <vt:lpstr>Electrical Properties - Test Matrix</vt:lpstr>
      <vt:lpstr>Summary of Test Samples</vt:lpstr>
      <vt:lpstr>Additional Slides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Javier Osuna</dc:creator>
  <cp:lastModifiedBy>Javier Osuna</cp:lastModifiedBy>
  <cp:revision>10</cp:revision>
  <dcterms:created xsi:type="dcterms:W3CDTF">2025-04-01T15:15:21Z</dcterms:created>
  <dcterms:modified xsi:type="dcterms:W3CDTF">2025-04-07T09:59:18Z</dcterms:modified>
</cp:coreProperties>
</file>