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48" r:id="rId2"/>
    <p:sldMasterId id="2147483650" r:id="rId3"/>
  </p:sldMasterIdLst>
  <p:notesMasterIdLst>
    <p:notesMasterId r:id="rId28"/>
  </p:notesMasterIdLst>
  <p:sldIdLst>
    <p:sldId id="256" r:id="rId4"/>
    <p:sldId id="282" r:id="rId5"/>
    <p:sldId id="276" r:id="rId6"/>
    <p:sldId id="300" r:id="rId7"/>
    <p:sldId id="283" r:id="rId8"/>
    <p:sldId id="284" r:id="rId9"/>
    <p:sldId id="285" r:id="rId10"/>
    <p:sldId id="288" r:id="rId11"/>
    <p:sldId id="289" r:id="rId12"/>
    <p:sldId id="286" r:id="rId13"/>
    <p:sldId id="290" r:id="rId14"/>
    <p:sldId id="291" r:id="rId15"/>
    <p:sldId id="287" r:id="rId16"/>
    <p:sldId id="301" r:id="rId17"/>
    <p:sldId id="292" r:id="rId18"/>
    <p:sldId id="293" r:id="rId19"/>
    <p:sldId id="279" r:id="rId20"/>
    <p:sldId id="294" r:id="rId21"/>
    <p:sldId id="302" r:id="rId22"/>
    <p:sldId id="295" r:id="rId23"/>
    <p:sldId id="297" r:id="rId24"/>
    <p:sldId id="298" r:id="rId25"/>
    <p:sldId id="296" r:id="rId26"/>
    <p:sldId id="299" r:id="rId27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82"/>
            <p14:sldId id="276"/>
            <p14:sldId id="300"/>
            <p14:sldId id="283"/>
            <p14:sldId id="284"/>
            <p14:sldId id="285"/>
            <p14:sldId id="288"/>
            <p14:sldId id="289"/>
            <p14:sldId id="286"/>
            <p14:sldId id="290"/>
            <p14:sldId id="291"/>
            <p14:sldId id="287"/>
            <p14:sldId id="301"/>
            <p14:sldId id="292"/>
            <p14:sldId id="293"/>
            <p14:sldId id="279"/>
            <p14:sldId id="294"/>
            <p14:sldId id="302"/>
            <p14:sldId id="295"/>
            <p14:sldId id="297"/>
            <p14:sldId id="298"/>
            <p14:sldId id="296"/>
            <p14:sldId id="299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79" autoAdjust="0"/>
    <p:restoredTop sz="94712" autoAdjust="0"/>
  </p:normalViewPr>
  <p:slideViewPr>
    <p:cSldViewPr>
      <p:cViewPr varScale="1">
        <p:scale>
          <a:sx n="130" d="100"/>
          <a:sy n="130" d="100"/>
        </p:scale>
        <p:origin x="192" y="258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10.04.25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800" y="1194596"/>
            <a:ext cx="8263350" cy="2673297"/>
          </a:xfrm>
        </p:spPr>
        <p:txBody>
          <a:bodyPr/>
          <a:lstStyle/>
          <a:p>
            <a:r>
              <a:rPr lang="en-US" dirty="0"/>
              <a:t>FCC-ee Layout and </a:t>
            </a:r>
            <a:br>
              <a:rPr lang="en-US" dirty="0"/>
            </a:br>
            <a:r>
              <a:rPr lang="en-US" dirty="0"/>
              <a:t>Optics Design WG</a:t>
            </a:r>
            <a:br>
              <a:rPr lang="en-US" dirty="0"/>
            </a:br>
            <a:br>
              <a:rPr lang="en-US" dirty="0"/>
            </a:br>
            <a:r>
              <a:rPr lang="en-US" sz="2000" dirty="0"/>
              <a:t>1</a:t>
            </a:r>
            <a:r>
              <a:rPr lang="en-US" sz="2000" baseline="30000" dirty="0"/>
              <a:t>st</a:t>
            </a:r>
            <a:r>
              <a:rPr lang="en-US" sz="2000" dirty="0"/>
              <a:t> meeting – 10 April 2025</a:t>
            </a:r>
            <a:endParaRPr lang="en-US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Layout and Optics Design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Ghislain ROY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47EDD5-5A8C-6EB0-5578-DD38E4592F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AAC0C8-2AFA-A5E0-4EDD-7B685B90A0D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449680" cy="3744416"/>
          </a:xfrm>
        </p:spPr>
        <p:txBody>
          <a:bodyPr/>
          <a:lstStyle/>
          <a:p>
            <a:r>
              <a:rPr lang="en-CH" dirty="0"/>
              <a:t>1- </a:t>
            </a:r>
            <a:r>
              <a:rPr lang="en-CH" sz="1800" dirty="0"/>
              <a:t>Classes of elements</a:t>
            </a:r>
            <a:endParaRPr lang="en-CH" dirty="0"/>
          </a:p>
          <a:p>
            <a:r>
              <a:rPr lang="en-CH" dirty="0"/>
              <a:t>	</a:t>
            </a:r>
            <a:r>
              <a:rPr lang="en-CH" sz="1400" dirty="0"/>
              <a:t>based on lengths and strengths; normalise if possible</a:t>
            </a:r>
            <a:endParaRPr lang="en-CH" sz="1100" dirty="0"/>
          </a:p>
          <a:p>
            <a:r>
              <a:rPr lang="en-CH" sz="1100" dirty="0"/>
              <a:t>	</a:t>
            </a:r>
            <a:r>
              <a:rPr lang="en-CH" sz="1400" dirty="0"/>
              <a:t>magnetic lengths vs </a:t>
            </a:r>
            <a:r>
              <a:rPr lang="en-GB" sz="1400" dirty="0"/>
              <a:t>overall lengths</a:t>
            </a:r>
            <a:r>
              <a:rPr lang="en-CH" sz="1400" dirty="0"/>
              <a:t> </a:t>
            </a:r>
            <a:r>
              <a:rPr lang="en-CH" sz="1100" dirty="0"/>
              <a:t>(integration collisions; max. length = 12m)</a:t>
            </a:r>
          </a:p>
          <a:p>
            <a:r>
              <a:rPr lang="en-CH" sz="1400" dirty="0"/>
              <a:t>	reflected in optics files </a:t>
            </a:r>
            <a:r>
              <a:rPr lang="en-CH" sz="1100" dirty="0"/>
              <a:t>(classes, layout, </a:t>
            </a:r>
            <a:r>
              <a:rPr lang="en-CH" sz="1100" dirty="0">
                <a:solidFill>
                  <a:schemeClr val="bg1">
                    <a:lumMod val="75000"/>
                  </a:schemeClr>
                </a:solidFill>
              </a:rPr>
              <a:t>excitations</a:t>
            </a:r>
            <a:r>
              <a:rPr lang="en-CH" sz="1100" dirty="0"/>
              <a:t>)</a:t>
            </a:r>
          </a:p>
          <a:p>
            <a:endParaRPr lang="en-CH" dirty="0"/>
          </a:p>
          <a:p>
            <a:r>
              <a:rPr lang="en-CH" dirty="0"/>
              <a:t>2- </a:t>
            </a:r>
            <a:r>
              <a:rPr lang="en-CH" sz="1800" dirty="0"/>
              <a:t>P</a:t>
            </a:r>
            <a:r>
              <a:rPr lang="en-GB" sz="1800" dirty="0"/>
              <a:t>o</a:t>
            </a:r>
            <a:r>
              <a:rPr lang="en-CH" sz="1800" dirty="0"/>
              <a:t>wering circuits reflected in optics files </a:t>
            </a:r>
            <a:r>
              <a:rPr lang="en-CH" sz="1200" dirty="0"/>
              <a:t>(</a:t>
            </a:r>
            <a:r>
              <a:rPr lang="en-CH" sz="1200" dirty="0">
                <a:solidFill>
                  <a:schemeClr val="bg1">
                    <a:lumMod val="75000"/>
                  </a:schemeClr>
                </a:solidFill>
              </a:rPr>
              <a:t>classes, layout,</a:t>
            </a:r>
            <a:r>
              <a:rPr lang="en-CH" sz="1200" dirty="0"/>
              <a:t> excitations)</a:t>
            </a:r>
          </a:p>
          <a:p>
            <a:endParaRPr lang="en-CH" dirty="0"/>
          </a:p>
          <a:p>
            <a:r>
              <a:rPr lang="en-CH" dirty="0"/>
              <a:t>3- Add </a:t>
            </a:r>
            <a:r>
              <a:rPr lang="en-GB" dirty="0"/>
              <a:t>a complete</a:t>
            </a:r>
            <a:r>
              <a:rPr lang="en-CH" dirty="0"/>
              <a:t> set of beam instrumentation, corrector hardware, feedbacks, kickers, 	etc… to the optics files </a:t>
            </a:r>
            <a:r>
              <a:rPr lang="en-CH" sz="1200" dirty="0"/>
              <a:t>(precise information or space reservations; refer to PBS) </a:t>
            </a:r>
            <a:endParaRPr lang="en-CH" dirty="0"/>
          </a:p>
          <a:p>
            <a:r>
              <a:rPr lang="en-CH" dirty="0"/>
              <a:t>	</a:t>
            </a:r>
          </a:p>
          <a:p>
            <a:r>
              <a:rPr lang="en-CH" dirty="0"/>
              <a:t>4- Naming of different functional sections </a:t>
            </a:r>
            <a:r>
              <a:rPr lang="en-CH" sz="1400" dirty="0"/>
              <a:t>(arc, sector…) </a:t>
            </a:r>
            <a:r>
              <a:rPr lang="en-CH" sz="1200" i="1" dirty="0"/>
              <a:t>-&gt; Quality office</a:t>
            </a:r>
            <a:endParaRPr lang="en-CH" i="1" dirty="0"/>
          </a:p>
          <a:p>
            <a:r>
              <a:rPr lang="en-CH" dirty="0"/>
              <a:t>5- Naming of classes and elements</a:t>
            </a:r>
            <a:r>
              <a:rPr lang="en-CH" sz="1200" dirty="0"/>
              <a:t> (MQ….L1 vs QC0L4) </a:t>
            </a:r>
            <a:r>
              <a:rPr lang="en-CH" sz="1200" i="1" dirty="0"/>
              <a:t>-&gt; Quality office and equipment groups</a:t>
            </a:r>
          </a:p>
          <a:p>
            <a:r>
              <a:rPr lang="en-CH" dirty="0"/>
              <a:t>6- Insertion of standardised markers in optics files </a:t>
            </a:r>
            <a:r>
              <a:rPr lang="en-CH" sz="1200" dirty="0"/>
              <a:t>(e</a:t>
            </a:r>
            <a:r>
              <a:rPr lang="en-GB" sz="1200" dirty="0"/>
              <a:t>.g.</a:t>
            </a:r>
            <a:r>
              <a:rPr lang="en-CH" sz="1200" dirty="0"/>
              <a:t> start of arc, polarimeter source point)</a:t>
            </a:r>
          </a:p>
          <a:p>
            <a:r>
              <a:rPr lang="en-CH" dirty="0"/>
              <a:t>7- Insertion of optics in layout databases; connection to engineering databases </a:t>
            </a:r>
            <a:r>
              <a:rPr lang="en-CH" sz="1200" i="1" dirty="0"/>
              <a:t>-&gt; Quality office</a:t>
            </a:r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D313403-EBDA-075D-0E0B-541B8BF5C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4- Conceptual to Technical</a:t>
            </a:r>
          </a:p>
        </p:txBody>
      </p:sp>
    </p:spTree>
    <p:extLst>
      <p:ext uri="{BB962C8B-B14F-4D97-AF65-F5344CB8AC3E}">
        <p14:creationId xmlns:p14="http://schemas.microsoft.com/office/powerpoint/2010/main" val="4016683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3AA324-C0D4-9851-A56D-54A026BCF8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C9CE0F-04D9-E975-1280-C10AF62D8D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449680" cy="3217194"/>
          </a:xfrm>
        </p:spPr>
        <p:txBody>
          <a:bodyPr/>
          <a:lstStyle/>
          <a:p>
            <a:r>
              <a:rPr lang="en-CH" dirty="0"/>
              <a:t>Two optics families to be compared:  	</a:t>
            </a:r>
            <a:r>
              <a:rPr lang="en-CH" b="1" dirty="0"/>
              <a:t>GHC </a:t>
            </a:r>
            <a:r>
              <a:rPr lang="en-CH" sz="1200" dirty="0"/>
              <a:t>(Oide-san), </a:t>
            </a:r>
            <a:r>
              <a:rPr lang="en-CH" b="1" dirty="0"/>
              <a:t>	 LCC </a:t>
            </a:r>
            <a:r>
              <a:rPr lang="en-CH" sz="1200" dirty="0"/>
              <a:t>(P. Raimondi),  </a:t>
            </a:r>
            <a:endParaRPr lang="en-CH" dirty="0"/>
          </a:p>
          <a:p>
            <a:r>
              <a:rPr lang="en-CH" dirty="0"/>
              <a:t>	and two options: </a:t>
            </a:r>
            <a:r>
              <a:rPr lang="en-CH" sz="1400" dirty="0"/>
              <a:t>HTS </a:t>
            </a:r>
            <a:r>
              <a:rPr lang="en-CH" sz="1200" dirty="0"/>
              <a:t>(M. Koratzinos),</a:t>
            </a:r>
            <a:r>
              <a:rPr lang="en-CH" sz="1400" dirty="0"/>
              <a:t>  Combined functions </a:t>
            </a:r>
            <a:r>
              <a:rPr lang="en-CH" sz="1200" dirty="0"/>
              <a:t>(EPFL)</a:t>
            </a:r>
          </a:p>
          <a:p>
            <a:endParaRPr lang="en-CH" sz="1400" dirty="0"/>
          </a:p>
          <a:p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:</a:t>
            </a:r>
            <a:r>
              <a:rPr lang="en-CH" sz="1800" b="1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Collect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relevant data and information from the different experts and bodies, and </a:t>
            </a:r>
            <a:r>
              <a:rPr lang="en-CH" sz="1800" b="1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this information for further decisions. </a:t>
            </a:r>
          </a:p>
          <a:p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require matching and/or preparing optics files before data can be  generated</a:t>
            </a:r>
          </a:p>
          <a:p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might be sparse or generated on different bases</a:t>
            </a:r>
            <a:b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CH" sz="1800" b="1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800" b="1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CH" sz="1800" b="1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 WG</a:t>
            </a:r>
            <a:r>
              <a:rPr lang="en-CH" sz="1800" b="1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will not </a:t>
            </a:r>
            <a:r>
              <a:rPr lang="en-GB" sz="1800" b="1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decide</a:t>
            </a:r>
            <a:r>
              <a:rPr lang="en-CH" sz="1800" b="1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choose one optics over the others</a:t>
            </a:r>
            <a:r>
              <a:rPr lang="en-CH" sz="1800" b="1" kern="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CH" sz="1800" b="1" kern="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</a:t>
            </a: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but the process might be assisted by internal or external review or panel</a:t>
            </a:r>
            <a:endParaRPr lang="en-CH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H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A75EC3-F7B1-D1AF-4328-3974EDD7F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5- Optics Comparison</a:t>
            </a:r>
          </a:p>
        </p:txBody>
      </p:sp>
    </p:spTree>
    <p:extLst>
      <p:ext uri="{BB962C8B-B14F-4D97-AF65-F5344CB8AC3E}">
        <p14:creationId xmlns:p14="http://schemas.microsoft.com/office/powerpoint/2010/main" val="394015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5B0D32-0ADD-93D6-97AB-883E344957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67921-A623-738D-8F9D-61FE7114FC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220" y="1221799"/>
            <a:ext cx="4023000" cy="212558"/>
          </a:xfrm>
        </p:spPr>
        <p:txBody>
          <a:bodyPr/>
          <a:lstStyle/>
          <a:p>
            <a:r>
              <a:rPr lang="en-CH" sz="20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Multi-criteria comparison</a:t>
            </a:r>
            <a:endParaRPr lang="en-CH" sz="2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23468B-48B7-F9B1-E345-4D27ABD570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635646"/>
            <a:ext cx="8449680" cy="3240360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en-CH" sz="16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erformance reach, including Luminosity, DA, MA, Lifetime, beam-beam, tolerances…</a:t>
            </a:r>
            <a:endParaRPr lang="en-CH" sz="16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atching and tuning of all experimental and technical insertions </a:t>
            </a:r>
            <a:r>
              <a:rPr lang="en-CH" sz="14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(Injection, Extraction to dump, Collimation and RF)</a:t>
            </a:r>
            <a:endParaRPr lang="en-CH" sz="16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Path to 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reach the highest performance </a:t>
            </a:r>
            <a:r>
              <a:rPr lang="en-CH" sz="14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(tuning scenarios, </a:t>
            </a:r>
            <a:r>
              <a:rPr lang="en-CH" sz="14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𝞫*</a:t>
            </a:r>
            <a:r>
              <a:rPr lang="en-CH" sz="14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CH" sz="14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ollimation cleaning efficiency, top-up injection efficiency and background, polarization, solenoid compensation (local and non-local), integration of polarimeters, resonant depolarisation kickers, feedbacks and beam instrumentation…</a:t>
            </a:r>
            <a:endParaRPr lang="en-CH" sz="16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valuation of the complexity and quantity of the hardware to be procured and installed (e</a:t>
            </a:r>
            <a:r>
              <a:rPr lang="en-GB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.g.</a:t>
            </a:r>
            <a:r>
              <a:rPr lang="en-CH" sz="16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magnet catalogue), power consumption, powering complexity, design and stability of supports and alignment, integration underground, transport, safety and environmental aspects, CAPEX and OPEX evaluation…</a:t>
            </a:r>
            <a:endParaRPr lang="en-CH" sz="16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46DE2FB-7265-5E34-242D-7AEDD5D64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5- Optics Comparison</a:t>
            </a:r>
          </a:p>
        </p:txBody>
      </p:sp>
    </p:spTree>
    <p:extLst>
      <p:ext uri="{BB962C8B-B14F-4D97-AF65-F5344CB8AC3E}">
        <p14:creationId xmlns:p14="http://schemas.microsoft.com/office/powerpoint/2010/main" val="3681350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4861B0-11BA-30E7-8A21-FC494D9703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E543BE-A293-7AC5-27C3-66E3BAE7E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CH" dirty="0"/>
              <a:t>Some consider that one cannot compare the optics until </a:t>
            </a:r>
          </a:p>
          <a:p>
            <a:r>
              <a:rPr lang="en-CH" dirty="0"/>
              <a:t>	 - both GHC and LCC optics have been produced with fully functional and 		   performing technical insertions </a:t>
            </a:r>
            <a:r>
              <a:rPr lang="en-CH" sz="1200" dirty="0"/>
              <a:t>(Injection, Collimation, RF)</a:t>
            </a:r>
            <a:r>
              <a:rPr lang="en-CH" dirty="0"/>
              <a:t> at all energies and </a:t>
            </a:r>
          </a:p>
          <a:p>
            <a:r>
              <a:rPr lang="en-CH" dirty="0"/>
              <a:t>	 - they have been evaluated to deliver the required luminosities at all energies</a:t>
            </a:r>
          </a:p>
          <a:p>
            <a:endParaRPr lang="en-CH" dirty="0"/>
          </a:p>
          <a:p>
            <a:r>
              <a:rPr lang="en-CH" dirty="0"/>
              <a:t>Some consider that we should do our best with </a:t>
            </a:r>
          </a:p>
          <a:p>
            <a:r>
              <a:rPr lang="en-CH" dirty="0"/>
              <a:t>	- a limited set of sparse and unbalanced data </a:t>
            </a:r>
            <a:r>
              <a:rPr lang="en-CH" sz="1200" dirty="0"/>
              <a:t>(e</a:t>
            </a:r>
            <a:r>
              <a:rPr lang="en-GB" sz="1200" dirty="0"/>
              <a:t>.g.</a:t>
            </a:r>
            <a:r>
              <a:rPr lang="en-CH" sz="1200" dirty="0"/>
              <a:t> GHC was studied more)</a:t>
            </a:r>
            <a:r>
              <a:rPr lang="en-CH" dirty="0"/>
              <a:t>, </a:t>
            </a:r>
          </a:p>
          <a:p>
            <a:r>
              <a:rPr lang="en-CH" dirty="0"/>
              <a:t>	- limited time and </a:t>
            </a:r>
            <a:r>
              <a:rPr lang="en-GB" dirty="0"/>
              <a:t>resources</a:t>
            </a:r>
            <a:r>
              <a:rPr lang="en-CH" dirty="0"/>
              <a:t> to aggregate more data,</a:t>
            </a:r>
          </a:p>
          <a:p>
            <a:r>
              <a:rPr lang="en-CH" dirty="0"/>
              <a:t>	- moving targets as we match more complete optics </a:t>
            </a:r>
            <a:r>
              <a:rPr lang="en-CH" sz="1200" dirty="0"/>
              <a:t>(technical insertions and layout)</a:t>
            </a:r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3176C26-71C6-58C4-334A-4275648ED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Caveat ! </a:t>
            </a:r>
          </a:p>
        </p:txBody>
      </p:sp>
    </p:spTree>
    <p:extLst>
      <p:ext uri="{BB962C8B-B14F-4D97-AF65-F5344CB8AC3E}">
        <p14:creationId xmlns:p14="http://schemas.microsoft.com/office/powerpoint/2010/main" val="819209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772A124-F5AF-5236-56E9-6E5B221FB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collaborators and </a:t>
            </a:r>
            <a:br>
              <a:rPr lang="en-CH" dirty="0"/>
            </a:br>
            <a:r>
              <a:rPr lang="en-CH" dirty="0"/>
              <a:t>Stakeholders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45EE980-F50E-952F-9560-ECB7FAC045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3E0351-B0A7-2E97-7EAF-34276C160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45119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FE3094-1CD7-9ECC-D37B-BC94E843BF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7FC18B-1E8F-1609-EAFC-1979CD6E9F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263350" cy="3217194"/>
          </a:xfrm>
        </p:spPr>
        <p:txBody>
          <a:bodyPr/>
          <a:lstStyle/>
          <a:p>
            <a:r>
              <a:rPr lang="en-CH" b="1" dirty="0"/>
              <a:t>ABP</a:t>
            </a:r>
          </a:p>
          <a:p>
            <a:pPr lvl="2"/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FCC-</a:t>
            </a:r>
            <a:r>
              <a:rPr lang="en-GB" sz="1800" b="0" i="0" dirty="0" err="1">
                <a:solidFill>
                  <a:srgbClr val="172B4D"/>
                </a:solidFill>
                <a:effectLst/>
                <a:latin typeface="-apple-system"/>
              </a:rPr>
              <a:t>hh</a:t>
            </a:r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 design 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(M.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Giovannozzi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pPr lvl="2"/>
            <a:r>
              <a:rPr lang="en-GB" sz="1800" dirty="0">
                <a:solidFill>
                  <a:srgbClr val="172B4D"/>
                </a:solidFill>
                <a:latin typeface="-apple-system"/>
              </a:rPr>
              <a:t>FCC-ee Accelerator Design </a:t>
            </a:r>
            <a:r>
              <a:rPr lang="en-GB" dirty="0">
                <a:solidFill>
                  <a:srgbClr val="172B4D"/>
                </a:solidFill>
                <a:latin typeface="-apple-system"/>
              </a:rPr>
              <a:t>(F. Zimmermann, C. Carli)</a:t>
            </a: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2"/>
            <a:r>
              <a:rPr lang="en-GB" sz="1800" dirty="0">
                <a:solidFill>
                  <a:srgbClr val="172B4D"/>
                </a:solidFill>
                <a:latin typeface="-apple-system"/>
              </a:rPr>
              <a:t>Optics Tuning </a:t>
            </a:r>
            <a:r>
              <a:rPr lang="en-GB" dirty="0">
                <a:solidFill>
                  <a:srgbClr val="172B4D"/>
                </a:solidFill>
                <a:latin typeface="-apple-system"/>
              </a:rPr>
              <a:t>(R. Tomás)</a:t>
            </a:r>
          </a:p>
          <a:p>
            <a:pPr lvl="2"/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Polarisation – Energy Calibration 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(J. Keintzel)</a:t>
            </a:r>
          </a:p>
          <a:p>
            <a:pPr lvl="2"/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Collimation - MDI 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(R. Bruce)</a:t>
            </a:r>
          </a:p>
          <a:p>
            <a:pPr lvl="2"/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Beam-beam 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(X.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Buffat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, Coherent effects and Impedance 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(C. Zannini)</a:t>
            </a:r>
            <a:endParaRPr lang="en-GB" sz="1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2"/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Incoherent effects 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(S.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Kostoglou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pPr lvl="2"/>
            <a:r>
              <a:rPr lang="en-GB" sz="1800" dirty="0">
                <a:solidFill>
                  <a:srgbClr val="172B4D"/>
                </a:solidFill>
                <a:latin typeface="-apple-system"/>
              </a:rPr>
              <a:t>E-cloud</a:t>
            </a:r>
            <a:r>
              <a:rPr lang="en-GB" dirty="0">
                <a:solidFill>
                  <a:srgbClr val="172B4D"/>
                </a:solidFill>
                <a:latin typeface="-apple-system"/>
              </a:rPr>
              <a:t> (L. Mether)</a:t>
            </a:r>
          </a:p>
          <a:p>
            <a:pPr lvl="2"/>
            <a:r>
              <a:rPr lang="en-GB" sz="1800" b="0" i="0" dirty="0">
                <a:solidFill>
                  <a:srgbClr val="172B4D"/>
                </a:solidFill>
                <a:effectLst/>
                <a:latin typeface="-apple-system"/>
              </a:rPr>
              <a:t>Injectors and </a:t>
            </a:r>
            <a:r>
              <a:rPr lang="en-GB" sz="1800" dirty="0">
                <a:solidFill>
                  <a:srgbClr val="172B4D"/>
                </a:solidFill>
                <a:latin typeface="-apple-system"/>
              </a:rPr>
              <a:t>Booster </a:t>
            </a:r>
            <a:r>
              <a:rPr lang="en-GB" dirty="0">
                <a:solidFill>
                  <a:srgbClr val="172B4D"/>
                </a:solidFill>
                <a:latin typeface="-apple-system"/>
              </a:rPr>
              <a:t>(H. Bartosik)</a:t>
            </a: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2"/>
            <a:r>
              <a:rPr lang="en-GB" sz="1800" dirty="0">
                <a:solidFill>
                  <a:srgbClr val="172B4D"/>
                </a:solidFill>
                <a:latin typeface="-apple-system"/>
              </a:rPr>
              <a:t>Modelling software: SAD, MAD-X, Mad8, </a:t>
            </a:r>
            <a:r>
              <a:rPr lang="en-GB" sz="1800" dirty="0" err="1">
                <a:solidFill>
                  <a:srgbClr val="172B4D"/>
                </a:solidFill>
                <a:latin typeface="-apple-system"/>
              </a:rPr>
              <a:t>XSuite</a:t>
            </a:r>
            <a:r>
              <a:rPr lang="en-GB" sz="1800" dirty="0">
                <a:solidFill>
                  <a:srgbClr val="172B4D"/>
                </a:solidFill>
                <a:latin typeface="-apple-system"/>
              </a:rPr>
              <a:t>, MAD-NG, </a:t>
            </a:r>
            <a:r>
              <a:rPr lang="en-GB" sz="1800" dirty="0" err="1">
                <a:solidFill>
                  <a:srgbClr val="172B4D"/>
                </a:solidFill>
                <a:latin typeface="-apple-system"/>
              </a:rPr>
              <a:t>PyAT</a:t>
            </a:r>
            <a:r>
              <a:rPr lang="en-GB" sz="1800" dirty="0">
                <a:solidFill>
                  <a:srgbClr val="172B4D"/>
                </a:solidFill>
                <a:latin typeface="-apple-system"/>
              </a:rPr>
              <a:t>… </a:t>
            </a:r>
            <a:r>
              <a:rPr lang="en-GB" dirty="0">
                <a:solidFill>
                  <a:srgbClr val="172B4D"/>
                </a:solidFill>
                <a:latin typeface="-apple-system"/>
              </a:rPr>
              <a:t>(G. Iadarola)</a:t>
            </a:r>
          </a:p>
          <a:p>
            <a:pPr lvl="2"/>
            <a:r>
              <a:rPr lang="en-GB" sz="1800" dirty="0">
                <a:solidFill>
                  <a:srgbClr val="172B4D"/>
                </a:solidFill>
                <a:latin typeface="-apple-system"/>
              </a:rPr>
              <a:t>Reference Repository: Gitlab... </a:t>
            </a:r>
            <a:r>
              <a:rPr lang="en-GB" dirty="0">
                <a:solidFill>
                  <a:srgbClr val="172B4D"/>
                </a:solidFill>
                <a:latin typeface="-apple-system"/>
              </a:rPr>
              <a:t>(G. Iadarola)</a:t>
            </a: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340200" lvl="2" indent="0">
              <a:buNone/>
            </a:pPr>
            <a:endParaRPr lang="en-GB" sz="1400" b="0" i="0" dirty="0">
              <a:solidFill>
                <a:srgbClr val="172B4D"/>
              </a:solidFill>
              <a:effectLst/>
              <a:latin typeface="-apple-system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6F19C59-7D70-A875-ADCC-43BD8C5C4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Collaborators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1468259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323ECF-AF86-C757-6CD9-459FB14FDB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625EEF-ED78-85BF-914C-8194CCC147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39BAFE-A08D-6B10-56E3-41BF5F037C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521688" cy="3456384"/>
          </a:xfrm>
        </p:spPr>
        <p:txBody>
          <a:bodyPr/>
          <a:lstStyle/>
          <a:p>
            <a:r>
              <a:rPr lang="en-CH" b="1" dirty="0"/>
              <a:t>Working groups and meetings</a:t>
            </a:r>
          </a:p>
          <a:p>
            <a:pPr lvl="1" indent="0">
              <a:buNone/>
            </a:pPr>
            <a:r>
              <a:rPr lang="en-CH" dirty="0"/>
              <a:t>FCC-ee Accelerator Design, Optics Tuning, EPOL, MDI, Top-up injection, </a:t>
            </a:r>
            <a:br>
              <a:rPr lang="en-CH" dirty="0"/>
            </a:br>
            <a:r>
              <a:rPr lang="en-CH" dirty="0"/>
              <a:t>ATDC, Integration…</a:t>
            </a:r>
          </a:p>
          <a:p>
            <a:endParaRPr lang="en-CH" b="1" dirty="0"/>
          </a:p>
          <a:p>
            <a:r>
              <a:rPr lang="en-CH" b="1" dirty="0"/>
              <a:t>CERN groups</a:t>
            </a:r>
          </a:p>
          <a:p>
            <a:pPr lvl="1" indent="0">
              <a:buNone/>
            </a:pPr>
            <a:r>
              <a:rPr lang="en-CH" dirty="0"/>
              <a:t>GM (Survey – alignment), ABT (injection, dumps, transfer lines), BI (instrumentation), </a:t>
            </a:r>
            <a:br>
              <a:rPr lang="en-CH" dirty="0"/>
            </a:br>
            <a:r>
              <a:rPr lang="en-CH" dirty="0"/>
              <a:t>RF (incl. feedbacks, depolarising kickers), MSC (magnets), EPC (Power Converters),</a:t>
            </a:r>
          </a:p>
          <a:p>
            <a:pPr lvl="1" indent="0">
              <a:buNone/>
            </a:pPr>
            <a:r>
              <a:rPr lang="en-CH" dirty="0"/>
              <a:t>VSC (vacuum – absorbers), STI (collimators – absorbers), MME (girders, integration), ACE (coordination, databases and quality management), OP, etc.</a:t>
            </a:r>
          </a:p>
          <a:p>
            <a:pPr lvl="1" indent="0">
              <a:buNone/>
            </a:pPr>
            <a:endParaRPr lang="en-CH" dirty="0"/>
          </a:p>
          <a:p>
            <a:r>
              <a:rPr lang="en-CH" b="1" dirty="0"/>
              <a:t>Collaborations</a:t>
            </a:r>
          </a:p>
          <a:p>
            <a:pPr lvl="1" indent="0">
              <a:buNone/>
            </a:pPr>
            <a:r>
              <a:rPr lang="en-CH" dirty="0"/>
              <a:t>Booster Design (CEA), Optics Design (ESRF, EPFL), MDI (INFN), </a:t>
            </a:r>
            <a:br>
              <a:rPr lang="en-CH" dirty="0"/>
            </a:br>
            <a:r>
              <a:rPr lang="en-GB" dirty="0" err="1"/>
              <a:t>Monochromatization</a:t>
            </a:r>
            <a:r>
              <a:rPr lang="en-CH" dirty="0"/>
              <a:t> (IJC Lab),…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B8A2D9-3F86-4E7D-3282-0F6853C78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Collaborators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380635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09A373-6C20-F3AC-C758-E6125862E5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1DC5E4-A7D9-B6CA-A118-E73FFAA67CB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635646"/>
            <a:ext cx="8263350" cy="2857154"/>
          </a:xfrm>
        </p:spPr>
        <p:txBody>
          <a:bodyPr/>
          <a:lstStyle/>
          <a:p>
            <a:r>
              <a:rPr lang="en-CH" sz="18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 FCC-ee optics WG reports regularly to </a:t>
            </a:r>
          </a:p>
          <a:p>
            <a:r>
              <a:rPr lang="en-CH" sz="1800" b="1" kern="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GB" sz="1800" b="1" dirty="0"/>
              <a:t>ABP WP Task Leader meeting for FCC </a:t>
            </a:r>
            <a:r>
              <a:rPr lang="en-GB" sz="1400" dirty="0"/>
              <a:t>(Y. </a:t>
            </a:r>
            <a:r>
              <a:rPr lang="en-GB" sz="1400" dirty="0" err="1"/>
              <a:t>Papaphilippou</a:t>
            </a:r>
            <a:r>
              <a:rPr lang="en-GB" sz="1400" dirty="0"/>
              <a:t>, C. Carli)</a:t>
            </a:r>
            <a:r>
              <a:rPr lang="en-GB" sz="1800" b="1" dirty="0"/>
              <a:t> </a:t>
            </a:r>
            <a:r>
              <a:rPr lang="en-GB" sz="1800" dirty="0"/>
              <a:t>and</a:t>
            </a:r>
          </a:p>
          <a:p>
            <a:pPr>
              <a:buNone/>
            </a:pPr>
            <a:r>
              <a:rPr lang="en-CH" sz="18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CH" sz="1800" b="1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FCC-ee Accelerator Design WG </a:t>
            </a:r>
            <a:r>
              <a:rPr lang="en-CH" sz="14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(F. Zimmermann, T. Raubenheimer</a:t>
            </a:r>
            <a:r>
              <a:rPr lang="en-CH" sz="1800" kern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CH" sz="18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H" sz="18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buNone/>
            </a:pPr>
            <a:endParaRPr lang="en-CH" sz="1800" kern="1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CH" sz="18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and informs the relevant working groups and meetings: </a:t>
            </a:r>
            <a:endParaRPr lang="en-CH" sz="1800" kern="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CH" sz="18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Optics Tuning, Integration, Accelerator Technical Design Committee, 	Infrastructure and Operation Committee,  Booster desig</a:t>
            </a:r>
            <a:r>
              <a:rPr lang="en-US" sz="18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n, MDI, EPOL,</a:t>
            </a:r>
            <a:r>
              <a:rPr lang="en-CH" sz="18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	Top-up injection, FCC-hh</a:t>
            </a:r>
            <a:r>
              <a:rPr lang="en-US" sz="18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CH" sz="18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  <a:endParaRPr lang="en-CH" sz="18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CH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FBB8EFC-0635-7F2B-16DE-3DCEF6AD7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Reporting</a:t>
            </a:r>
          </a:p>
        </p:txBody>
      </p:sp>
    </p:spTree>
    <p:extLst>
      <p:ext uri="{BB962C8B-B14F-4D97-AF65-F5344CB8AC3E}">
        <p14:creationId xmlns:p14="http://schemas.microsoft.com/office/powerpoint/2010/main" val="28846129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357BA42-99A3-73AC-D264-CF67A1784C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D31F8A-BE27-0381-AAE0-37E5F052538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131590"/>
            <a:ext cx="8263350" cy="381642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FCC Week 2025: Status and Workplan, presentation of the comparison exercise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Summer 2025: Repository reorganised and ready; Optics layout; naming conventions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September 2025: Optics with technical insertions and complete layouts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lvl="1"/>
            <a:r>
              <a:rPr lang="en-CH" dirty="0"/>
              <a:t>December 2025: </a:t>
            </a:r>
          </a:p>
          <a:p>
            <a:pPr lvl="2"/>
            <a:r>
              <a:rPr lang="en-CH" sz="1400" dirty="0"/>
              <a:t>Optics Comparison Report; </a:t>
            </a:r>
          </a:p>
          <a:p>
            <a:pPr lvl="2"/>
            <a:r>
              <a:rPr lang="en-CH" sz="1400" dirty="0"/>
              <a:t>Optics in Layout Database; </a:t>
            </a:r>
          </a:p>
          <a:p>
            <a:pPr lvl="2"/>
            <a:r>
              <a:rPr lang="en-CH" sz="1400" dirty="0"/>
              <a:t>Geometry frozen for Civil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i="1" dirty="0"/>
              <a:t>March 2026: Decision on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FCC Week 2026: First Technical Design of Optics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B340BCF-0F21-7BA4-BFF3-143A940CD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Timeline </a:t>
            </a:r>
            <a:r>
              <a:rPr lang="en-CH" sz="2400" dirty="0"/>
              <a:t>(proposal for discussion)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758282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2F43852-5632-FEF1-1746-542C497D1A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Organisation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133DE8A-960B-42CA-9245-1EC6D0B01A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F3F9C7-DCB7-B0DD-465A-2C4B70C10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8303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B2BC02-88EB-BAC1-5459-97F0B2C763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9842E-5CD9-CF63-DF79-BCBB77F2E3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491630"/>
            <a:ext cx="8263350" cy="3289202"/>
          </a:xfrm>
        </p:spPr>
        <p:txBody>
          <a:bodyPr/>
          <a:lstStyle/>
          <a:p>
            <a:r>
              <a:rPr lang="en-CH" dirty="0"/>
              <a:t>Room for work to be done between</a:t>
            </a:r>
          </a:p>
          <a:p>
            <a:r>
              <a:rPr lang="en-CH" dirty="0"/>
              <a:t>	FCC-ee Accelerator Design WG  (Design and Performance)</a:t>
            </a:r>
          </a:p>
          <a:p>
            <a:r>
              <a:rPr lang="en-CH" dirty="0"/>
              <a:t>	FCC-ee Optics Tuning WG (Tuning, Tolerances, Corrections)</a:t>
            </a:r>
          </a:p>
          <a:p>
            <a:endParaRPr lang="en-CH" dirty="0"/>
          </a:p>
          <a:p>
            <a:r>
              <a:rPr lang="en-CH" dirty="0"/>
              <a:t>Work includes </a:t>
            </a:r>
          </a:p>
          <a:p>
            <a:pPr marL="625950" lvl="1" indent="-285750"/>
            <a:r>
              <a:rPr lang="en-CH" dirty="0"/>
              <a:t>layout refinements and coordination with Integration, Civil Engineering,</a:t>
            </a:r>
          </a:p>
          <a:p>
            <a:pPr marL="625950" lvl="1" indent="-285750"/>
            <a:r>
              <a:rPr lang="en-CH" dirty="0"/>
              <a:t>matching of optics, in coordination with many stakeholders,</a:t>
            </a:r>
          </a:p>
          <a:p>
            <a:pPr marL="625950" lvl="1" indent="-285750"/>
            <a:r>
              <a:rPr lang="en-CH" dirty="0"/>
              <a:t>evolution of the optics from Conceptual Design to Technical Design, in collaboration with equipment groups and collaborators</a:t>
            </a:r>
          </a:p>
          <a:p>
            <a:pPr lvl="1" indent="0">
              <a:buNone/>
            </a:pPr>
            <a:endParaRPr lang="en-CH" dirty="0"/>
          </a:p>
          <a:p>
            <a:r>
              <a:rPr lang="en-CH" dirty="0"/>
              <a:t>Proposal for a </a:t>
            </a:r>
            <a:r>
              <a:rPr lang="en-CH" b="1" dirty="0"/>
              <a:t>Layout and Optics Design Working Group</a:t>
            </a:r>
            <a:r>
              <a:rPr lang="en-CH" dirty="0"/>
              <a:t>, </a:t>
            </a:r>
          </a:p>
          <a:p>
            <a:r>
              <a:rPr lang="en-CH" dirty="0"/>
              <a:t>	chair: Ghislain Roy (until end 2025)</a:t>
            </a:r>
          </a:p>
          <a:p>
            <a:r>
              <a:rPr lang="en-CH" dirty="0"/>
              <a:t>	scientific secretary: Sofia Kostoglou</a:t>
            </a:r>
          </a:p>
          <a:p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217924-8F73-23DE-4583-A93892FE8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79100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66D1FB-58A6-1DD7-EE97-C0A8FB9425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775773-7631-CC34-BF6C-6DE05A17A4A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263350" cy="3528392"/>
          </a:xfrm>
        </p:spPr>
        <p:txBody>
          <a:bodyPr/>
          <a:lstStyle/>
          <a:p>
            <a:endParaRPr lang="en-CH" dirty="0"/>
          </a:p>
          <a:p>
            <a:r>
              <a:rPr lang="en-CH" dirty="0"/>
              <a:t>Mailing list: </a:t>
            </a:r>
            <a:r>
              <a:rPr lang="en-GB" b="1" i="1" dirty="0"/>
              <a:t>FCC-ee-layout-optics</a:t>
            </a:r>
          </a:p>
          <a:p>
            <a:endParaRPr lang="en-GB" b="1" i="1" dirty="0"/>
          </a:p>
          <a:p>
            <a:r>
              <a:rPr lang="en-GB" dirty="0"/>
              <a:t>75 participants already, at their request or added by us (will be evolving)</a:t>
            </a:r>
          </a:p>
          <a:p>
            <a:endParaRPr lang="en-GB" dirty="0"/>
          </a:p>
          <a:p>
            <a:r>
              <a:rPr lang="en-GB" dirty="0"/>
              <a:t>Low volume mailing list: </a:t>
            </a:r>
          </a:p>
          <a:p>
            <a:r>
              <a:rPr lang="en-GB" dirty="0"/>
              <a:t>	invitations with detailed agenda, </a:t>
            </a:r>
          </a:p>
          <a:p>
            <a:r>
              <a:rPr lang="en-GB" dirty="0"/>
              <a:t>	minutes of meetings,</a:t>
            </a:r>
          </a:p>
          <a:p>
            <a:r>
              <a:rPr lang="en-GB" dirty="0"/>
              <a:t>	important information such as publications </a:t>
            </a:r>
            <a:r>
              <a:rPr lang="en-GB" sz="1200" dirty="0"/>
              <a:t>(e.g. notes and reports)</a:t>
            </a:r>
            <a:endParaRPr lang="en-GB" dirty="0"/>
          </a:p>
          <a:p>
            <a:endParaRPr lang="en-GB" b="1" i="1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5C7F5F-FC11-9B8F-B477-17F4C85A1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Invitations, Information</a:t>
            </a:r>
          </a:p>
        </p:txBody>
      </p:sp>
    </p:spTree>
    <p:extLst>
      <p:ext uri="{BB962C8B-B14F-4D97-AF65-F5344CB8AC3E}">
        <p14:creationId xmlns:p14="http://schemas.microsoft.com/office/powerpoint/2010/main" val="3066438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FF818-D6BD-8DCA-F19D-1B3FDC543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28F5DD-4C27-C68E-06E3-B60E03D415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F58492-E6B6-F528-4FFF-C975C21E38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263350" cy="3528392"/>
          </a:xfrm>
        </p:spPr>
        <p:txBody>
          <a:bodyPr/>
          <a:lstStyle/>
          <a:p>
            <a:r>
              <a:rPr lang="en-CH" dirty="0"/>
              <a:t>Meetings </a:t>
            </a:r>
            <a:r>
              <a:rPr lang="en-GB" dirty="0"/>
              <a:t>are to</a:t>
            </a:r>
            <a:r>
              <a:rPr lang="en-CH" dirty="0"/>
              <a:t> be preferentially organised </a:t>
            </a:r>
            <a:r>
              <a:rPr lang="en-GB" dirty="0"/>
              <a:t>in person,</a:t>
            </a:r>
            <a:r>
              <a:rPr lang="en-CH" dirty="0"/>
              <a:t> </a:t>
            </a:r>
            <a:br>
              <a:rPr lang="en-CH" dirty="0"/>
            </a:br>
            <a:r>
              <a:rPr lang="en-CH" dirty="0"/>
              <a:t>with Zoom as required for the benefit of external collaborators. </a:t>
            </a:r>
          </a:p>
          <a:p>
            <a:endParaRPr lang="en-CH" dirty="0"/>
          </a:p>
          <a:p>
            <a:r>
              <a:rPr lang="en-CH" dirty="0"/>
              <a:t>Meetings are preferably for work sessions, and not just reporting.</a:t>
            </a:r>
          </a:p>
          <a:p>
            <a:r>
              <a:rPr lang="en-CH" dirty="0"/>
              <a:t>	</a:t>
            </a:r>
            <a:r>
              <a:rPr lang="en-GB" dirty="0"/>
              <a:t>hence,</a:t>
            </a:r>
            <a:r>
              <a:rPr lang="en-CH" dirty="0"/>
              <a:t> please come and participate if you can contribute to the topics.</a:t>
            </a:r>
          </a:p>
          <a:p>
            <a:endParaRPr lang="en-CH" dirty="0"/>
          </a:p>
          <a:p>
            <a:r>
              <a:rPr lang="en-CH" dirty="0"/>
              <a:t>Please submit questions and topics for discussion by email to the chair and secretary.</a:t>
            </a:r>
          </a:p>
          <a:p>
            <a:endParaRPr lang="en-CH" dirty="0"/>
          </a:p>
          <a:p>
            <a:r>
              <a:rPr lang="en-CH" dirty="0"/>
              <a:t>Proposal for a fixed meeting slot: </a:t>
            </a:r>
          </a:p>
          <a:p>
            <a:r>
              <a:rPr lang="en-CH" dirty="0"/>
              <a:t>	</a:t>
            </a:r>
            <a:r>
              <a:rPr lang="en-CH" b="1" dirty="0"/>
              <a:t>Thursday morning, 9:00-10:30, every two weeks,</a:t>
            </a:r>
            <a:r>
              <a:rPr lang="en-CH" dirty="0"/>
              <a:t> </a:t>
            </a:r>
            <a:br>
              <a:rPr lang="en-CH" dirty="0"/>
            </a:br>
            <a:r>
              <a:rPr lang="en-CH" dirty="0"/>
              <a:t>	alternating with </a:t>
            </a:r>
            <a:r>
              <a:rPr lang="en-GB" dirty="0"/>
              <a:t>the FCC</a:t>
            </a:r>
            <a:r>
              <a:rPr lang="en-CH" dirty="0"/>
              <a:t> Machine Protection Task Force.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B6C4D1-3DAE-6309-EF2D-D93766C7E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Meetings</a:t>
            </a:r>
          </a:p>
        </p:txBody>
      </p:sp>
    </p:spTree>
    <p:extLst>
      <p:ext uri="{BB962C8B-B14F-4D97-AF65-F5344CB8AC3E}">
        <p14:creationId xmlns:p14="http://schemas.microsoft.com/office/powerpoint/2010/main" val="3211535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7F68F0-A618-1F4D-357F-945513DEA2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0806A2-3B37-7294-1C29-C6FAD327C1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347614"/>
            <a:ext cx="8263350" cy="3145186"/>
          </a:xfrm>
        </p:spPr>
        <p:txBody>
          <a:bodyPr/>
          <a:lstStyle/>
          <a:p>
            <a:r>
              <a:rPr lang="en-CH" dirty="0"/>
              <a:t>Indico for meeting agenda and minutes</a:t>
            </a:r>
          </a:p>
          <a:p>
            <a:endParaRPr lang="en-CH" dirty="0"/>
          </a:p>
          <a:p>
            <a:r>
              <a:rPr lang="en-CH" dirty="0"/>
              <a:t>EDMS for notes and reports</a:t>
            </a:r>
          </a:p>
          <a:p>
            <a:r>
              <a:rPr lang="en-CH" dirty="0"/>
              <a:t>	notes and reports are preferred to slideshows and presentations</a:t>
            </a:r>
          </a:p>
          <a:p>
            <a:r>
              <a:rPr lang="en-CH" dirty="0"/>
              <a:t>	notes and reports have a lifecycle (versions, obsolescence…)</a:t>
            </a:r>
          </a:p>
          <a:p>
            <a:r>
              <a:rPr lang="en-CH" dirty="0"/>
              <a:t>	they form </a:t>
            </a:r>
            <a:r>
              <a:rPr lang="en-GB" dirty="0"/>
              <a:t>the basis</a:t>
            </a:r>
            <a:r>
              <a:rPr lang="en-CH" dirty="0"/>
              <a:t> for documentation on the </a:t>
            </a:r>
            <a:r>
              <a:rPr lang="en-GB" dirty="0"/>
              <a:t>longer-term</a:t>
            </a:r>
            <a:endParaRPr lang="en-CH" dirty="0"/>
          </a:p>
          <a:p>
            <a:endParaRPr lang="en-CH" dirty="0"/>
          </a:p>
          <a:p>
            <a:r>
              <a:rPr lang="en-CH" dirty="0"/>
              <a:t>Gitlab for optics files; </a:t>
            </a:r>
          </a:p>
          <a:p>
            <a:r>
              <a:rPr lang="en-CH" dirty="0"/>
              <a:t>	later move to databases for layout, </a:t>
            </a:r>
          </a:p>
          <a:p>
            <a:r>
              <a:rPr lang="en-CH" dirty="0"/>
              <a:t>	and ultimately for strength files as well</a:t>
            </a:r>
          </a:p>
          <a:p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279AFA6-6F4F-C1C8-C72B-22815E006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Documentation</a:t>
            </a:r>
          </a:p>
        </p:txBody>
      </p:sp>
    </p:spTree>
    <p:extLst>
      <p:ext uri="{BB962C8B-B14F-4D97-AF65-F5344CB8AC3E}">
        <p14:creationId xmlns:p14="http://schemas.microsoft.com/office/powerpoint/2010/main" val="15847498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EBC54BB-0091-4043-0545-D4078A7ADF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br>
              <a:rPr lang="en-CH"/>
            </a:br>
            <a:r>
              <a:rPr lang="en-CH"/>
              <a:t>Thanks for your attention</a:t>
            </a:r>
            <a:br>
              <a:rPr lang="en-CH"/>
            </a:br>
            <a:br>
              <a:rPr lang="en-CH"/>
            </a:br>
            <a:r>
              <a:rPr lang="en-CH"/>
              <a:t>Questions?  Comments?</a:t>
            </a:r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552DF8-E354-0ED4-9C7E-6BD217DB3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364673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78F2E1-C3CB-B948-3403-B60A101B49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20F95C-B8A0-B66A-0D28-7E5AA7867D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03598"/>
            <a:ext cx="8263350" cy="3289202"/>
          </a:xfrm>
        </p:spPr>
        <p:txBody>
          <a:bodyPr/>
          <a:lstStyle/>
          <a:p>
            <a:r>
              <a:rPr lang="en-CH" b="1" dirty="0"/>
              <a:t>Topic:</a:t>
            </a:r>
            <a:r>
              <a:rPr lang="en-CH" dirty="0"/>
              <a:t> List all known or upcoming layout issues that require attention and work</a:t>
            </a:r>
          </a:p>
          <a:p>
            <a:endParaRPr lang="en-CH" dirty="0"/>
          </a:p>
          <a:p>
            <a:r>
              <a:rPr lang="en-GB" dirty="0"/>
              <a:t>E</a:t>
            </a:r>
            <a:r>
              <a:rPr lang="en-CH" dirty="0"/>
              <a:t>xamples: </a:t>
            </a:r>
          </a:p>
          <a:p>
            <a:r>
              <a:rPr lang="en-CH" dirty="0"/>
              <a:t>	- vertical bypass crossing in </a:t>
            </a:r>
            <a:r>
              <a:rPr lang="en-GB" dirty="0"/>
              <a:t>technical</a:t>
            </a:r>
            <a:r>
              <a:rPr lang="en-CH" dirty="0"/>
              <a:t> insertions,</a:t>
            </a:r>
          </a:p>
          <a:p>
            <a:r>
              <a:rPr lang="en-CH" dirty="0"/>
              <a:t>	- path length difference around RF cryomodules,</a:t>
            </a:r>
          </a:p>
          <a:p>
            <a:r>
              <a:rPr lang="en-CH" dirty="0"/>
              <a:t>	- path length tuning in other technical insertions,</a:t>
            </a:r>
          </a:p>
          <a:p>
            <a:r>
              <a:rPr lang="en-CH" dirty="0"/>
              <a:t>	- booster lateral placement in the arcs vs. booster inner bypass in IR,</a:t>
            </a:r>
          </a:p>
          <a:p>
            <a:r>
              <a:rPr lang="en-CH" dirty="0"/>
              <a:t>	- etc…</a:t>
            </a:r>
          </a:p>
          <a:p>
            <a:endParaRPr lang="en-CH" dirty="0"/>
          </a:p>
          <a:p>
            <a:r>
              <a:rPr lang="en-GB" dirty="0"/>
              <a:t>A first</a:t>
            </a:r>
            <a:r>
              <a:rPr lang="en-CH" dirty="0"/>
              <a:t> note </a:t>
            </a:r>
            <a:r>
              <a:rPr lang="en-GB" dirty="0"/>
              <a:t>is to</a:t>
            </a:r>
            <a:r>
              <a:rPr lang="en-CH" dirty="0"/>
              <a:t> be published with this list to be able to follow progress. </a:t>
            </a:r>
          </a:p>
          <a:p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3A6B60-22C9-BF14-893A-D7F360761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Next meeting </a:t>
            </a:r>
            <a:r>
              <a:rPr lang="en-CH" sz="2400" dirty="0"/>
              <a:t>(date and place to be announced)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16351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C15D8-02C4-45A0-B960-0862A33A7B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FCC-ee Optics WG is responsible for the </a:t>
            </a:r>
            <a:r>
              <a:rPr lang="en-CH" sz="1800" b="1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technical layout and design of the optics for the FCC-ee collider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endParaRPr lang="en-CH" sz="18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for the </a:t>
            </a:r>
            <a:r>
              <a:rPr lang="en-CH" sz="1800" b="1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comparative evaluation of the different optics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available, </a:t>
            </a:r>
          </a:p>
          <a:p>
            <a:endParaRPr lang="en-CH" sz="18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view of a </a:t>
            </a:r>
            <a:r>
              <a:rPr lang="en-CH" sz="1800" b="1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decision to be taken in early 2026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continue the development of a baseline optic.</a:t>
            </a:r>
            <a:endParaRPr lang="en-CH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914" y="621360"/>
            <a:ext cx="8263350" cy="804066"/>
          </a:xfrm>
        </p:spPr>
        <p:txBody>
          <a:bodyPr/>
          <a:lstStyle/>
          <a:p>
            <a:r>
              <a:rPr lang="en-US" dirty="0"/>
              <a:t>Mandate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Ghislain ROY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166EE289-1342-8A4E-B536-239AD22667A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FCC-ee Layout and Optics Design</a:t>
            </a:r>
          </a:p>
          <a:p>
            <a:pPr>
              <a:lnSpc>
                <a:spcPts val="1238"/>
              </a:lnSpc>
            </a:pP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131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C5D2C55-773D-A721-2E46-FE117721E0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Programme for 2025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9C77BDC1-FEB7-3F6D-3DF4-338AD5AFA3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254FAD-CB22-905C-8363-447424082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79771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9E5E66-ACEA-70B5-EC73-FEDA277B3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Major Tasks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F96EF3-3583-FF9B-AB20-93592FA7B57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825371" y="1381866"/>
            <a:ext cx="5281328" cy="2747250"/>
          </a:xfrm>
        </p:spPr>
        <p:txBody>
          <a:bodyPr/>
          <a:lstStyle/>
          <a:p>
            <a:endParaRPr lang="en-CH" dirty="0"/>
          </a:p>
          <a:p>
            <a:pPr marL="342900" indent="-342900">
              <a:buFont typeface="+mj-lt"/>
              <a:buAutoNum type="arabicPeriod"/>
            </a:pPr>
            <a:r>
              <a:rPr lang="en-CH" sz="2400" dirty="0"/>
              <a:t>Layout</a:t>
            </a:r>
          </a:p>
          <a:p>
            <a:pPr marL="342900" indent="-342900">
              <a:buFont typeface="+mj-lt"/>
              <a:buAutoNum type="arabicPeriod"/>
            </a:pPr>
            <a:endParaRPr lang="en-CH" sz="2400" dirty="0"/>
          </a:p>
          <a:p>
            <a:pPr marL="342900" indent="-342900">
              <a:buFont typeface="+mj-lt"/>
              <a:buAutoNum type="arabicPeriod"/>
            </a:pPr>
            <a:r>
              <a:rPr lang="en-CH" sz="2400" dirty="0"/>
              <a:t>Matching / Technical Insertions</a:t>
            </a:r>
          </a:p>
          <a:p>
            <a:pPr marL="342900" indent="-342900">
              <a:buFont typeface="+mj-lt"/>
              <a:buAutoNum type="arabicPeriod"/>
            </a:pPr>
            <a:endParaRPr lang="en-CH" sz="2400" dirty="0"/>
          </a:p>
          <a:p>
            <a:pPr marL="342900" indent="-342900">
              <a:buFont typeface="+mj-lt"/>
              <a:buAutoNum type="arabicPeriod"/>
            </a:pPr>
            <a:r>
              <a:rPr lang="en-CH" sz="2400" dirty="0"/>
              <a:t>Optics Repository</a:t>
            </a:r>
          </a:p>
          <a:p>
            <a:pPr marL="342900" indent="-342900">
              <a:buFont typeface="+mj-lt"/>
              <a:buAutoNum type="arabicPeriod"/>
            </a:pPr>
            <a:endParaRPr lang="en-CH" sz="2400" dirty="0"/>
          </a:p>
          <a:p>
            <a:pPr marL="342900" indent="-342900">
              <a:buFont typeface="+mj-lt"/>
              <a:buAutoNum type="arabicPeriod"/>
            </a:pPr>
            <a:r>
              <a:rPr lang="en-CH" sz="2400" dirty="0"/>
              <a:t>Conceptual to Technical Design</a:t>
            </a:r>
          </a:p>
          <a:p>
            <a:pPr marL="342900" indent="-342900">
              <a:buFont typeface="+mj-lt"/>
              <a:buAutoNum type="arabicPeriod"/>
            </a:pPr>
            <a:endParaRPr lang="en-CH" sz="2400" dirty="0"/>
          </a:p>
          <a:p>
            <a:pPr marL="342900" indent="-342900">
              <a:buFont typeface="+mj-lt"/>
              <a:buAutoNum type="arabicPeriod"/>
            </a:pPr>
            <a:r>
              <a:rPr lang="en-CH" sz="2400" dirty="0"/>
              <a:t>Optics comparison</a:t>
            </a:r>
            <a:endParaRPr lang="en-CH" dirty="0"/>
          </a:p>
          <a:p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74592B-AD89-F43B-1A0F-24DF843541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04911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140A64-E6CF-A141-44C6-4C72357D36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91D5FE-CC22-F2AD-4172-7E30C50504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59582"/>
            <a:ext cx="8263350" cy="3744416"/>
          </a:xfrm>
        </p:spPr>
        <p:txBody>
          <a:bodyPr/>
          <a:lstStyle/>
          <a:p>
            <a:r>
              <a:rPr lang="en-CH" sz="1400" dirty="0"/>
              <a:t>1- </a:t>
            </a:r>
            <a:r>
              <a:rPr lang="en-CH" dirty="0"/>
              <a:t>FCC-ee layout, referenced to Booster and FCC-hh: </a:t>
            </a:r>
            <a:endParaRPr lang="en-CH" sz="1400" dirty="0"/>
          </a:p>
          <a:p>
            <a:r>
              <a:rPr lang="en-CH" sz="1400" dirty="0"/>
              <a:t>	Same CE structures – limited tunnel </a:t>
            </a:r>
            <a:r>
              <a:rPr lang="en-GB" sz="1400" dirty="0"/>
              <a:t>size;</a:t>
            </a:r>
            <a:r>
              <a:rPr lang="en-CH" sz="1400" dirty="0"/>
              <a:t> integration constraints</a:t>
            </a:r>
          </a:p>
          <a:p>
            <a:r>
              <a:rPr lang="en-CH" sz="1400" dirty="0"/>
              <a:t>	Converging on CE layout for detailed studies (long lead time)</a:t>
            </a:r>
          </a:p>
          <a:p>
            <a:endParaRPr lang="en-CH" sz="1100" dirty="0"/>
          </a:p>
          <a:p>
            <a:r>
              <a:rPr lang="en-CH" dirty="0"/>
              <a:t>2- Layout </a:t>
            </a:r>
          </a:p>
          <a:p>
            <a:r>
              <a:rPr lang="en-CH" dirty="0"/>
              <a:t>	</a:t>
            </a:r>
            <a:r>
              <a:rPr lang="en-CH" sz="1400" dirty="0"/>
              <a:t>in technical insertions </a:t>
            </a:r>
            <a:r>
              <a:rPr lang="en-CH" sz="1100" dirty="0"/>
              <a:t>(beam separation, crossing), </a:t>
            </a:r>
            <a:endParaRPr lang="en-CH" sz="1400" dirty="0"/>
          </a:p>
          <a:p>
            <a:r>
              <a:rPr lang="en-CH" sz="1400" dirty="0"/>
              <a:t>	in experimental insertions </a:t>
            </a:r>
            <a:r>
              <a:rPr lang="en-CH" sz="1200" dirty="0"/>
              <a:t>(booster, collider incoming outgoing, beamstrahlung; IP/detector; polarimeter),</a:t>
            </a:r>
            <a:endParaRPr lang="en-CH" sz="1400" dirty="0"/>
          </a:p>
          <a:p>
            <a:r>
              <a:rPr lang="en-CH" sz="1400" dirty="0"/>
              <a:t>	in arcs </a:t>
            </a:r>
            <a:r>
              <a:rPr lang="en-CH" sz="1200" dirty="0"/>
              <a:t>(vertical, transverse and longitudinal alignment </a:t>
            </a:r>
            <a:r>
              <a:rPr lang="en-GB" sz="1200" dirty="0"/>
              <a:t>collider/booster</a:t>
            </a:r>
            <a:r>
              <a:rPr lang="en-CH" sz="1200" dirty="0"/>
              <a:t>)</a:t>
            </a:r>
            <a:endParaRPr lang="en-CH" sz="1400" dirty="0"/>
          </a:p>
          <a:p>
            <a:endParaRPr lang="en-CH" sz="1100" dirty="0"/>
          </a:p>
          <a:p>
            <a:r>
              <a:rPr lang="en-CH" sz="1400" dirty="0"/>
              <a:t>3- </a:t>
            </a:r>
            <a:r>
              <a:rPr lang="en-CH" dirty="0"/>
              <a:t>Layout (and modelling) for both positron and electron beams </a:t>
            </a:r>
            <a:endParaRPr lang="en-CH" sz="1400" dirty="0"/>
          </a:p>
          <a:p>
            <a:r>
              <a:rPr lang="en-CH" sz="1400" dirty="0"/>
              <a:t>	shared elements with double aperture magnets in arcs,</a:t>
            </a:r>
          </a:p>
          <a:p>
            <a:r>
              <a:rPr lang="en-CH" sz="1400" dirty="0"/>
              <a:t>	</a:t>
            </a:r>
            <a:r>
              <a:rPr lang="en-GB" sz="1400" dirty="0"/>
              <a:t>separated</a:t>
            </a:r>
            <a:r>
              <a:rPr lang="en-CH" sz="1400" dirty="0"/>
              <a:t> elements in insertions (beam separation vs magnets and supports)</a:t>
            </a:r>
          </a:p>
          <a:p>
            <a:endParaRPr lang="en-CH" sz="1100" dirty="0"/>
          </a:p>
          <a:p>
            <a:r>
              <a:rPr lang="en-CH" sz="1400" dirty="0"/>
              <a:t>4- </a:t>
            </a:r>
            <a:r>
              <a:rPr lang="en-CH" dirty="0"/>
              <a:t>Collider, Booster and tunnel elevations </a:t>
            </a:r>
            <a:endParaRPr lang="en-CH" sz="1400" dirty="0"/>
          </a:p>
          <a:p>
            <a:r>
              <a:rPr lang="en-CH" sz="1400" dirty="0"/>
              <a:t>	Impact on the stability of mechanical structures, and performance</a:t>
            </a:r>
          </a:p>
          <a:p>
            <a:r>
              <a:rPr lang="en-CH" sz="1400" dirty="0"/>
              <a:t>	size of tunnel </a:t>
            </a:r>
            <a:r>
              <a:rPr lang="en-CH" sz="1400" i="1" dirty="0"/>
              <a:t>vs.</a:t>
            </a:r>
            <a:r>
              <a:rPr lang="en-CH" sz="1400" dirty="0"/>
              <a:t> reservations and size of elements (cryomodules in PH, PL)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E15817E-D670-66BA-6B86-315228802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481782"/>
          </a:xfrm>
        </p:spPr>
        <p:txBody>
          <a:bodyPr/>
          <a:lstStyle/>
          <a:p>
            <a:r>
              <a:rPr lang="en-CH" dirty="0"/>
              <a:t>1- Layout</a:t>
            </a:r>
          </a:p>
        </p:txBody>
      </p:sp>
    </p:spTree>
    <p:extLst>
      <p:ext uri="{BB962C8B-B14F-4D97-AF65-F5344CB8AC3E}">
        <p14:creationId xmlns:p14="http://schemas.microsoft.com/office/powerpoint/2010/main" val="1819106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7677B1-8744-D329-7352-B8F5A97E7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24C1525-426F-035A-25E6-EB2A4FD498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95E3F-FA8D-6854-CD15-B95F50CD40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1275606"/>
            <a:ext cx="8449680" cy="3290094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 the knowledge and tools to reproduce the design of </a:t>
            </a:r>
            <a:r>
              <a:rPr lang="en-GB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FCC-ee optics from first principles (arcs and I</a:t>
            </a:r>
            <a:r>
              <a:rPr lang="en-GB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s), including matching the performance</a:t>
            </a:r>
            <a:b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Insourcing knowledge, training, </a:t>
            </a:r>
            <a:r>
              <a:rPr lang="en-GB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future</a:t>
            </a:r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-proofing!</a:t>
            </a:r>
          </a:p>
          <a:p>
            <a:pPr marL="342900" indent="-342900">
              <a:buFont typeface="+mj-lt"/>
              <a:buAutoNum type="arabicPeriod"/>
            </a:pPr>
            <a:endParaRPr lang="en-CH" sz="18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Compare functional vs. universal optics in technical insertions.</a:t>
            </a:r>
          </a:p>
          <a:p>
            <a:r>
              <a:rPr lang="en-CH" sz="18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CH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eam dynamics and performance vs. functional efficiency</a:t>
            </a:r>
          </a:p>
          <a:p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Injection and Dump (PB), Collimation (PF), RF (PH), “empty” (PL)</a:t>
            </a:r>
          </a:p>
          <a:p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	Insert technical insertions in optics files,</a:t>
            </a:r>
          </a:p>
          <a:p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with space reservations for specialised hardware; breaks </a:t>
            </a:r>
            <a:r>
              <a:rPr lang="en-GB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symmetry</a:t>
            </a:r>
            <a:endParaRPr lang="en-CH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CH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CH" sz="20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Rematch for functional efficiency </a:t>
            </a: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(top-up injection, collimation, BSC…)</a:t>
            </a:r>
            <a:endParaRPr lang="en-CH" sz="20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sz="1800" kern="0" dirty="0">
              <a:solidFill>
                <a:srgbClr val="00000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E39D7DF-C769-9D81-7F62-258E0F48D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2- Matching / Technical Insertions</a:t>
            </a:r>
          </a:p>
        </p:txBody>
      </p:sp>
    </p:spTree>
    <p:extLst>
      <p:ext uri="{BB962C8B-B14F-4D97-AF65-F5344CB8AC3E}">
        <p14:creationId xmlns:p14="http://schemas.microsoft.com/office/powerpoint/2010/main" val="469528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C34BA0-C2CB-659F-D49C-D15D154FB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32A898-595F-60E3-5811-58990C53B3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13BAC6-53BA-6575-2172-A43A39115E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1275606"/>
            <a:ext cx="8449680" cy="3312368"/>
          </a:xfrm>
        </p:spPr>
        <p:txBody>
          <a:bodyPr/>
          <a:lstStyle/>
          <a:p>
            <a:pPr marL="342900" indent="-342900">
              <a:buFont typeface="+mj-lt"/>
              <a:buAutoNum type="arabicPeriod" startAt="4"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 set of optics with increasing performance reach</a:t>
            </a:r>
          </a:p>
          <a:p>
            <a:pPr lvl="1" indent="0">
              <a:buNone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Performance, tolerances… as </a:t>
            </a:r>
            <a:r>
              <a:rPr lang="en-GB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function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𝞫*</a:t>
            </a:r>
          </a:p>
          <a:p>
            <a:pPr marL="342900" indent="-342900">
              <a:buFont typeface="+mj-lt"/>
              <a:buAutoNum type="arabicPeriod" startAt="4"/>
            </a:pPr>
            <a:endParaRPr lang="en-CH" sz="24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Match specialised optics </a:t>
            </a:r>
            <a:r>
              <a:rPr lang="en-CH" sz="14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(ballistic, monochromatisation)</a:t>
            </a:r>
          </a:p>
          <a:p>
            <a:pPr marL="342900" indent="-342900">
              <a:buFont typeface="+mj-lt"/>
              <a:buAutoNum type="arabicPeriod" startAt="4"/>
            </a:pPr>
            <a:endParaRPr lang="en-CH" sz="18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Tapering granularity and strategy</a:t>
            </a:r>
          </a:p>
          <a:p>
            <a:pPr lvl="1" indent="0">
              <a:buNone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arc-by-arc, cell-by-cell, element-by-element? </a:t>
            </a:r>
          </a:p>
          <a:p>
            <a:pPr lvl="1" indent="0">
              <a:buNone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Effect on performance vs complexity and cost</a:t>
            </a:r>
          </a:p>
          <a:p>
            <a:pPr marL="342900" indent="-342900">
              <a:buFont typeface="+mj-lt"/>
              <a:buAutoNum type="arabicPeriod" startAt="4"/>
            </a:pPr>
            <a:endParaRPr lang="en-CH" sz="1800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Standard knobs for tune, phase advance, chromaticity, etc.</a:t>
            </a:r>
          </a:p>
          <a:p>
            <a:pPr lvl="1" indent="0">
              <a:buNone/>
            </a:pPr>
            <a:r>
              <a:rPr lang="en-CH" sz="1800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target elements; ease of matching; validity domain</a:t>
            </a:r>
          </a:p>
          <a:p>
            <a:pPr lvl="1" indent="0">
              <a:buNone/>
            </a:pPr>
            <a:r>
              <a:rPr lang="en-CH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CH" i="1" kern="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implement a knob functionality in computing tools (was in Mad-8)</a:t>
            </a:r>
          </a:p>
          <a:p>
            <a:pPr lvl="1" indent="0">
              <a:buNone/>
            </a:pPr>
            <a:endParaRPr lang="en-CH" sz="1800" i="1" kern="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EB47C4-2642-F8C0-5EFD-DC70EFF18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2- Matching / Technical Insertions</a:t>
            </a:r>
          </a:p>
        </p:txBody>
      </p:sp>
    </p:spTree>
    <p:extLst>
      <p:ext uri="{BB962C8B-B14F-4D97-AF65-F5344CB8AC3E}">
        <p14:creationId xmlns:p14="http://schemas.microsoft.com/office/powerpoint/2010/main" val="3772373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FF320C-3D22-A60E-C818-535D84BF8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91B878-4593-C531-347E-0EFDF3028E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275606"/>
            <a:ext cx="8263350" cy="3563094"/>
          </a:xfrm>
        </p:spPr>
        <p:txBody>
          <a:bodyPr/>
          <a:lstStyle/>
          <a:p>
            <a:r>
              <a:rPr lang="en-CH" dirty="0"/>
              <a:t>1- </a:t>
            </a:r>
            <a:r>
              <a:rPr lang="en-CH" sz="1800" dirty="0"/>
              <a:t>Review the organisation of data, the test suites and the publication process</a:t>
            </a:r>
            <a:endParaRPr lang="en-CH" dirty="0"/>
          </a:p>
          <a:p>
            <a:r>
              <a:rPr lang="en-CH" dirty="0"/>
              <a:t>	</a:t>
            </a:r>
            <a:r>
              <a:rPr lang="en-CH" sz="1400" dirty="0"/>
              <a:t>fragile and fails consistently in Gitlab</a:t>
            </a:r>
            <a:endParaRPr lang="en-CH" dirty="0"/>
          </a:p>
          <a:p>
            <a:endParaRPr lang="en-CH" dirty="0"/>
          </a:p>
          <a:p>
            <a:r>
              <a:rPr lang="en-CH" dirty="0"/>
              <a:t>2- </a:t>
            </a:r>
            <a:r>
              <a:rPr lang="en-CH" sz="1800" dirty="0"/>
              <a:t>Identify the blocking points for the limited use of the Gitlab repository</a:t>
            </a:r>
            <a:endParaRPr lang="en-CH" dirty="0"/>
          </a:p>
          <a:p>
            <a:r>
              <a:rPr lang="en-CH" dirty="0"/>
              <a:t>	</a:t>
            </a:r>
            <a:r>
              <a:rPr lang="en-CH" sz="1400" dirty="0"/>
              <a:t>both for data pull and data push </a:t>
            </a:r>
            <a:r>
              <a:rPr lang="en-CH" sz="1100" dirty="0"/>
              <a:t>(private </a:t>
            </a:r>
            <a:r>
              <a:rPr lang="en-GB" sz="1100" dirty="0"/>
              <a:t>GitHub</a:t>
            </a:r>
            <a:r>
              <a:rPr lang="en-CH" sz="1100" dirty="0"/>
              <a:t>)</a:t>
            </a:r>
          </a:p>
          <a:p>
            <a:endParaRPr lang="en-CH" dirty="0"/>
          </a:p>
          <a:p>
            <a:r>
              <a:rPr lang="en-CH" dirty="0"/>
              <a:t>3- </a:t>
            </a:r>
            <a:r>
              <a:rPr lang="en-CH" sz="1800" dirty="0"/>
              <a:t>Propose an appropriate organisation </a:t>
            </a:r>
            <a:endParaRPr lang="en-CH" dirty="0"/>
          </a:p>
          <a:p>
            <a:r>
              <a:rPr lang="en-CH" dirty="0"/>
              <a:t>	</a:t>
            </a:r>
            <a:r>
              <a:rPr lang="en-CH" sz="1400" dirty="0"/>
              <a:t>for both useful and practical data, but also structure and formats</a:t>
            </a:r>
          </a:p>
          <a:p>
            <a:r>
              <a:rPr lang="en-CH" sz="1400" dirty="0"/>
              <a:t>	for meaningful and simple tests</a:t>
            </a:r>
          </a:p>
          <a:p>
            <a:r>
              <a:rPr lang="en-CH" sz="1400" dirty="0"/>
              <a:t>	for a lower maintenance</a:t>
            </a:r>
          </a:p>
          <a:p>
            <a:r>
              <a:rPr lang="en-CH" sz="1400" dirty="0"/>
              <a:t>	for relevant automated documentation </a:t>
            </a:r>
            <a:r>
              <a:rPr lang="en-CH" sz="1100" dirty="0"/>
              <a:t>(reference output files and figures)</a:t>
            </a:r>
          </a:p>
          <a:p>
            <a:endParaRPr lang="en-CH" dirty="0"/>
          </a:p>
          <a:p>
            <a:r>
              <a:rPr lang="en-CH" sz="1800" dirty="0"/>
              <a:t>VCS </a:t>
            </a:r>
            <a:r>
              <a:rPr lang="en-CH" sz="1800" i="1" dirty="0"/>
              <a:t>vs.</a:t>
            </a:r>
            <a:r>
              <a:rPr lang="en-CH" sz="1800" dirty="0"/>
              <a:t> filesystem repository </a:t>
            </a:r>
            <a:r>
              <a:rPr lang="en-CH" sz="1400" dirty="0"/>
              <a:t>(and / or ?)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176C4D0-C403-2DCF-F367-FDE8933A7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3- Optics Repository </a:t>
            </a:r>
          </a:p>
        </p:txBody>
      </p:sp>
    </p:spTree>
    <p:extLst>
      <p:ext uri="{BB962C8B-B14F-4D97-AF65-F5344CB8AC3E}">
        <p14:creationId xmlns:p14="http://schemas.microsoft.com/office/powerpoint/2010/main" val="1742216918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DD97C16B-094F-CC44-8B00-B8AC10E97247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2718095C-09C8-9244-8F67-4E49839FFDC8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2-BLEED_FCC_PresentationTemplate_16x9_onscreen.pptx" id="{BCAB92E1-D5CD-AD4D-930E-C298FA110353}" vid="{F10C82E3-72DE-D648-BE4A-3650188897C3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Introslides</Template>
  <TotalTime>644</TotalTime>
  <Words>1913</Words>
  <Application>Microsoft Macintosh PowerPoint</Application>
  <PresentationFormat>On-screen Show (16:9)</PresentationFormat>
  <Paragraphs>243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-apple-system</vt:lpstr>
      <vt:lpstr>Aptos</vt:lpstr>
      <vt:lpstr>Arial</vt:lpstr>
      <vt:lpstr>Calibri</vt:lpstr>
      <vt:lpstr>Times New Roman</vt:lpstr>
      <vt:lpstr>Introslides</vt:lpstr>
      <vt:lpstr>Titleslides, Conclusion</vt:lpstr>
      <vt:lpstr>Content Slides - Deep Blue</vt:lpstr>
      <vt:lpstr>FCC-ee Layout and  Optics Design WG  1st meeting – 10 April 2025</vt:lpstr>
      <vt:lpstr>Introduction</vt:lpstr>
      <vt:lpstr>Mandate</vt:lpstr>
      <vt:lpstr>Programme for 2025</vt:lpstr>
      <vt:lpstr>Major Tasks</vt:lpstr>
      <vt:lpstr>1- Layout</vt:lpstr>
      <vt:lpstr>2- Matching / Technical Insertions</vt:lpstr>
      <vt:lpstr>2- Matching / Technical Insertions</vt:lpstr>
      <vt:lpstr>3- Optics Repository </vt:lpstr>
      <vt:lpstr>4- Conceptual to Technical</vt:lpstr>
      <vt:lpstr>5- Optics Comparison</vt:lpstr>
      <vt:lpstr>5- Optics Comparison</vt:lpstr>
      <vt:lpstr>Caveat ! </vt:lpstr>
      <vt:lpstr>collaborators and  Stakeholders</vt:lpstr>
      <vt:lpstr>Collaborators and Stakeholders</vt:lpstr>
      <vt:lpstr>Collaborators and Stakeholders</vt:lpstr>
      <vt:lpstr>Reporting</vt:lpstr>
      <vt:lpstr>Timeline (proposal for discussion)</vt:lpstr>
      <vt:lpstr>Organisation</vt:lpstr>
      <vt:lpstr>Invitations, Information</vt:lpstr>
      <vt:lpstr>Meetings</vt:lpstr>
      <vt:lpstr>Documentation</vt:lpstr>
      <vt:lpstr> Thanks for your attention  Questions?  Comments?</vt:lpstr>
      <vt:lpstr>Next meeting (date and place to be announced)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Ghislain</dc:creator>
  <cp:lastModifiedBy>Ghislain</cp:lastModifiedBy>
  <cp:revision>9</cp:revision>
  <cp:lastPrinted>2025-04-10T06:14:03Z</cp:lastPrinted>
  <dcterms:created xsi:type="dcterms:W3CDTF">2025-03-20T13:54:18Z</dcterms:created>
  <dcterms:modified xsi:type="dcterms:W3CDTF">2025-04-10T06:27:21Z</dcterms:modified>
</cp:coreProperties>
</file>