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1" r:id="rId2"/>
    <p:sldId id="259" r:id="rId3"/>
    <p:sldId id="260" r:id="rId4"/>
    <p:sldId id="263" r:id="rId5"/>
    <p:sldId id="266" r:id="rId6"/>
    <p:sldId id="271" r:id="rId7"/>
    <p:sldId id="274" r:id="rId8"/>
    <p:sldId id="272" r:id="rId9"/>
    <p:sldId id="264" r:id="rId10"/>
    <p:sldId id="268" r:id="rId11"/>
    <p:sldId id="270" r:id="rId12"/>
    <p:sldId id="278" r:id="rId13"/>
    <p:sldId id="265" r:id="rId14"/>
    <p:sldId id="267" r:id="rId15"/>
    <p:sldId id="269" r:id="rId16"/>
    <p:sldId id="273" r:id="rId17"/>
    <p:sldId id="276" r:id="rId18"/>
    <p:sldId id="277" r:id="rId19"/>
    <p:sldId id="275" r:id="rId20"/>
    <p:sldId id="279" r:id="rId21"/>
    <p:sldId id="280" r:id="rId22"/>
    <p:sldId id="282" r:id="rId23"/>
    <p:sldId id="281" r:id="rId24"/>
    <p:sldId id="287" r:id="rId25"/>
    <p:sldId id="286" r:id="rId26"/>
    <p:sldId id="284" r:id="rId27"/>
    <p:sldId id="288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223F59"/>
    <a:srgbClr val="70AD47"/>
    <a:srgbClr val="ED7D31"/>
    <a:srgbClr val="5B9BD5"/>
    <a:srgbClr val="FF0000"/>
    <a:srgbClr val="49494B"/>
    <a:srgbClr val="807E81"/>
    <a:srgbClr val="A3A0C5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4FC49EC-6F6B-46A8-8C36-20460390C8A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FD97AD-A681-4ED5-ADE3-FF040E5C13C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E7C1B-D643-407A-A01F-FCB310C1EF7B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7D7FE3-BC0A-46AF-9573-09C8C2DCDB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Candy Capelli EN-MME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18A4D-3299-45ED-8DF3-43F2FC835E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ADE2C-6EBC-43E6-B91E-31584B3D3A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8698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6712-0775-40D7-9787-FCBEE1DA970E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Candy Capelli EN-MME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EB00E-1D9F-4B24-A0D7-9BDA399447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9563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68C-F5C9-415B-AF1A-651542A2E19C}" type="datetime1">
              <a:rPr lang="fr-CH" smtClean="0"/>
              <a:t>11.04.25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7FC-4279-4AD6-946D-B8F06FF206F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64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F08D-C190-41BC-894E-5B30CA5569A7}" type="datetime1">
              <a:rPr lang="fr-CH" smtClean="0"/>
              <a:t>11.04.25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7FC-4279-4AD6-946D-B8F06FF206F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19803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9D6E-BB30-4C73-9769-89121D334DB2}" type="datetime1">
              <a:rPr lang="fr-CH" smtClean="0"/>
              <a:t>11.04.25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7FC-4279-4AD6-946D-B8F06FF206F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2902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EB51-1331-45CC-ABAE-27F48C86FB81}" type="datetime1">
              <a:rPr lang="fr-CH" smtClean="0"/>
              <a:t>11.04.25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7FC-4279-4AD6-946D-B8F06FF206F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9600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7A7C9-B256-4A72-BB5C-01118B642F32}" type="datetime1">
              <a:rPr lang="fr-CH" smtClean="0"/>
              <a:t>11.04.25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5C7FC-4279-4AD6-946D-B8F06FF206F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148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80AFF-B1C9-4FD6-8D1B-2EDD807C7C39}" type="datetime1">
              <a:rPr lang="fr-CH" smtClean="0"/>
              <a:t>11.04.25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5C7FC-4279-4AD6-946D-B8F06FF206F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0466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012301/1" TargetMode="External"/><Relationship Id="rId2" Type="http://schemas.openxmlformats.org/officeDocument/2006/relationships/hyperlink" Target="https://edms.cern.ch/document/2920943/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dms.cern.ch/ui/file/3101594/1/131_LUXE_RP_REX.pdf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3056100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3056100/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document/3056100/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02892/1" TargetMode="External"/><Relationship Id="rId2" Type="http://schemas.openxmlformats.org/officeDocument/2006/relationships/hyperlink" Target="https://edms.cern.ch/document/3101594/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4F27F3E-14B3-CD6B-C00A-0A56B5F47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0372"/>
          </a:xfrm>
        </p:spPr>
        <p:txBody>
          <a:bodyPr>
            <a:normAutofit/>
          </a:bodyPr>
          <a:lstStyle/>
          <a:p>
            <a:pPr algn="ctr"/>
            <a:r>
              <a:rPr lang="en-CH" sz="2200" dirty="0"/>
              <a:t>Present CLEAR dump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85F9C3-3D05-B35A-7C5B-63E26EA09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4718"/>
            <a:ext cx="10515600" cy="1108743"/>
          </a:xfrm>
        </p:spPr>
        <p:txBody>
          <a:bodyPr>
            <a:normAutofit/>
          </a:bodyPr>
          <a:lstStyle/>
          <a:p>
            <a:r>
              <a:rPr lang="en-US" sz="1800" dirty="0"/>
              <a:t>Original design/RP simulation by Joachim </a:t>
            </a:r>
            <a:r>
              <a:rPr lang="en-US" sz="1800" dirty="0">
                <a:hlinkClick r:id="rId2"/>
              </a:rPr>
              <a:t>EDMS #2920943</a:t>
            </a:r>
            <a:endParaRPr lang="en-US" sz="1800" dirty="0"/>
          </a:p>
          <a:p>
            <a:r>
              <a:rPr lang="en-US" sz="1800" dirty="0"/>
              <a:t>Was built as in </a:t>
            </a:r>
            <a:r>
              <a:rPr lang="en-US" sz="1800" dirty="0">
                <a:hlinkClick r:id="rId3"/>
              </a:rPr>
              <a:t>EDMS #3012301</a:t>
            </a:r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0EAA24-2CAB-EB23-01E4-0B6B726361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2972" y="2553331"/>
            <a:ext cx="3369151" cy="25268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DB0FB0-60F2-72D2-BA0E-F378EEF36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512" y="1872287"/>
            <a:ext cx="3470000" cy="44213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E577E8-F8C2-BF68-0359-F42DB5CEE1C5}"/>
              </a:ext>
            </a:extLst>
          </p:cNvPr>
          <p:cNvSpPr txBox="1"/>
          <p:nvPr/>
        </p:nvSpPr>
        <p:spPr>
          <a:xfrm>
            <a:off x="978710" y="6261913"/>
            <a:ext cx="2859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</a:rPr>
              <a:t>Dose rate with 3.9x1012 e -/s at 220 MeV </a:t>
            </a:r>
            <a:endParaRPr lang="en-US" sz="1200" b="1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DFAFC2-50D0-A0C3-E3DD-06467F5E51F1}"/>
              </a:ext>
            </a:extLst>
          </p:cNvPr>
          <p:cNvSpPr txBox="1"/>
          <p:nvPr/>
        </p:nvSpPr>
        <p:spPr>
          <a:xfrm>
            <a:off x="9001573" y="5093066"/>
            <a:ext cx="1997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</a:rPr>
              <a:t>Dump a</a:t>
            </a:r>
            <a:r>
              <a:rPr lang="en-US" sz="1200" b="1" dirty="0">
                <a:effectLst/>
                <a:latin typeface="Calibri" panose="020F0502020204030204" pitchFamily="34" charset="0"/>
              </a:rPr>
              <a:t>s built (central layer)</a:t>
            </a:r>
            <a:endParaRPr lang="en-US" sz="1200" b="1" dirty="0">
              <a:effectLst/>
            </a:endParaRPr>
          </a:p>
        </p:txBody>
      </p:sp>
      <p:pic>
        <p:nvPicPr>
          <p:cNvPr id="13" name="Picture 12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4EDC6A90-2996-F0CE-BC58-80B652E7E0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32" y="1831891"/>
            <a:ext cx="3349424" cy="425587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207CEC-283C-97F0-0B97-D4082EF4BA83}"/>
              </a:ext>
            </a:extLst>
          </p:cNvPr>
          <p:cNvSpPr txBox="1"/>
          <p:nvPr/>
        </p:nvSpPr>
        <p:spPr>
          <a:xfrm>
            <a:off x="5431845" y="6079351"/>
            <a:ext cx="1077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Calibri" panose="020F0502020204030204" pitchFamily="34" charset="0"/>
              </a:rPr>
              <a:t>Dump a</a:t>
            </a:r>
            <a:r>
              <a:rPr lang="en-US" sz="1200" b="1" dirty="0">
                <a:effectLst/>
                <a:latin typeface="Calibri" panose="020F0502020204030204" pitchFamily="34" charset="0"/>
              </a:rPr>
              <a:t>s built</a:t>
            </a:r>
            <a:endParaRPr lang="en-US" sz="12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40627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showing a number of different levels&#10;&#10;Description automatically generated with medium confidence">
            <a:extLst>
              <a:ext uri="{FF2B5EF4-FFF2-40B4-BE49-F238E27FC236}">
                <a16:creationId xmlns:a16="http://schemas.microsoft.com/office/drawing/2014/main" id="{E271FB93-841B-98BB-79FC-753A9BDFC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914" y="500165"/>
            <a:ext cx="5249841" cy="2667000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9066DBCB-AED7-B41D-3CA6-45D151E6D1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44" y="313268"/>
            <a:ext cx="5646556" cy="61569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95BF23-0F9F-40D3-CAF5-A3A704C106CD}"/>
              </a:ext>
            </a:extLst>
          </p:cNvPr>
          <p:cNvSpPr txBox="1"/>
          <p:nvPr/>
        </p:nvSpPr>
        <p:spPr>
          <a:xfrm>
            <a:off x="7130375" y="807395"/>
            <a:ext cx="27869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accent6">
                    <a:lumMod val="75000"/>
                  </a:schemeClr>
                </a:solidFill>
              </a:rPr>
              <a:t>Scaling from 0.833 Hz to 10 Hz = ~120 </a:t>
            </a:r>
            <a:r>
              <a:rPr lang="en-GB" sz="1200" b="1" dirty="0" err="1">
                <a:solidFill>
                  <a:schemeClr val="accent6">
                    <a:lumMod val="75000"/>
                  </a:schemeClr>
                </a:solidFill>
              </a:rPr>
              <a:t>nA</a:t>
            </a:r>
            <a:endParaRPr lang="en-GB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A5EED7-29C8-8961-52FB-35D3FA259D44}"/>
              </a:ext>
            </a:extLst>
          </p:cNvPr>
          <p:cNvCxnSpPr>
            <a:cxnSpLocks/>
          </p:cNvCxnSpPr>
          <p:nvPr/>
        </p:nvCxnSpPr>
        <p:spPr>
          <a:xfrm>
            <a:off x="7208197" y="807395"/>
            <a:ext cx="4387173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collage of several images of a device&#10;&#10;Description automatically generated">
            <a:extLst>
              <a:ext uri="{FF2B5EF4-FFF2-40B4-BE49-F238E27FC236}">
                <a16:creationId xmlns:a16="http://schemas.microsoft.com/office/drawing/2014/main" id="{343EA54F-C67F-2F97-0C97-2E00C572CC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19020"/>
            <a:ext cx="3066958" cy="2256818"/>
          </a:xfrm>
          <a:prstGeom prst="rect">
            <a:avLst/>
          </a:prstGeom>
        </p:spPr>
      </p:pic>
      <p:pic>
        <p:nvPicPr>
          <p:cNvPr id="20" name="Picture 19" descr="A collage of a person holding a device&#10;&#10;Description automatically generated">
            <a:extLst>
              <a:ext uri="{FF2B5EF4-FFF2-40B4-BE49-F238E27FC236}">
                <a16:creationId xmlns:a16="http://schemas.microsoft.com/office/drawing/2014/main" id="{97ED87B5-F4EF-1321-0051-F1539BD09A7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1"/>
          <a:stretch/>
        </p:blipFill>
        <p:spPr>
          <a:xfrm>
            <a:off x="9247834" y="3391757"/>
            <a:ext cx="2775511" cy="251134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6F930E9-F604-BE1F-256F-77CCA1AC1138}"/>
              </a:ext>
            </a:extLst>
          </p:cNvPr>
          <p:cNvSpPr txBox="1"/>
          <p:nvPr/>
        </p:nvSpPr>
        <p:spPr>
          <a:xfrm>
            <a:off x="3951488" y="157309"/>
            <a:ext cx="1944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Factor 6 higher than delivered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1ED7B09-1E1C-0EE7-EE21-B362F623FCE2}"/>
              </a:ext>
            </a:extLst>
          </p:cNvPr>
          <p:cNvCxnSpPr>
            <a:cxnSpLocks/>
          </p:cNvCxnSpPr>
          <p:nvPr/>
        </p:nvCxnSpPr>
        <p:spPr>
          <a:xfrm flipV="1">
            <a:off x="3696511" y="313268"/>
            <a:ext cx="243191" cy="1056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reeform 24">
            <a:extLst>
              <a:ext uri="{FF2B5EF4-FFF2-40B4-BE49-F238E27FC236}">
                <a16:creationId xmlns:a16="http://schemas.microsoft.com/office/drawing/2014/main" id="{6359AF81-C982-ACF9-116C-A3C0E1825615}"/>
              </a:ext>
            </a:extLst>
          </p:cNvPr>
          <p:cNvSpPr/>
          <p:nvPr/>
        </p:nvSpPr>
        <p:spPr>
          <a:xfrm>
            <a:off x="1819072" y="4533998"/>
            <a:ext cx="4717915" cy="582751"/>
          </a:xfrm>
          <a:custGeom>
            <a:avLst/>
            <a:gdLst>
              <a:gd name="connsiteX0" fmla="*/ 0 w 4717915"/>
              <a:gd name="connsiteY0" fmla="*/ 582751 h 582751"/>
              <a:gd name="connsiteX1" fmla="*/ 2363822 w 4717915"/>
              <a:gd name="connsiteY1" fmla="*/ 8819 h 582751"/>
              <a:gd name="connsiteX2" fmla="*/ 4717915 w 4717915"/>
              <a:gd name="connsiteY2" fmla="*/ 242283 h 58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17915" h="582751">
                <a:moveTo>
                  <a:pt x="0" y="582751"/>
                </a:moveTo>
                <a:cubicBezTo>
                  <a:pt x="788751" y="324157"/>
                  <a:pt x="1577503" y="65564"/>
                  <a:pt x="2363822" y="8819"/>
                </a:cubicBezTo>
                <a:cubicBezTo>
                  <a:pt x="3150141" y="-47926"/>
                  <a:pt x="4273685" y="185538"/>
                  <a:pt x="4717915" y="242283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E05C9005-74A9-075C-B5B0-D91600B48F5F}"/>
              </a:ext>
            </a:extLst>
          </p:cNvPr>
          <p:cNvSpPr/>
          <p:nvPr/>
        </p:nvSpPr>
        <p:spPr>
          <a:xfrm>
            <a:off x="1692613" y="5700409"/>
            <a:ext cx="9465013" cy="944759"/>
          </a:xfrm>
          <a:custGeom>
            <a:avLst/>
            <a:gdLst>
              <a:gd name="connsiteX0" fmla="*/ 0 w 9465013"/>
              <a:gd name="connsiteY0" fmla="*/ 0 h 944759"/>
              <a:gd name="connsiteX1" fmla="*/ 6488349 w 9465013"/>
              <a:gd name="connsiteY1" fmla="*/ 943582 h 944759"/>
              <a:gd name="connsiteX2" fmla="*/ 9465013 w 9465013"/>
              <a:gd name="connsiteY2" fmla="*/ 155642 h 944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65013" h="944759">
                <a:moveTo>
                  <a:pt x="0" y="0"/>
                </a:moveTo>
                <a:cubicBezTo>
                  <a:pt x="2455423" y="458821"/>
                  <a:pt x="4910847" y="917642"/>
                  <a:pt x="6488349" y="943582"/>
                </a:cubicBezTo>
                <a:cubicBezTo>
                  <a:pt x="8065851" y="969522"/>
                  <a:pt x="8765432" y="562582"/>
                  <a:pt x="9465013" y="155642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C8D328-13FF-A097-AA1B-41E907A5F3EB}"/>
              </a:ext>
            </a:extLst>
          </p:cNvPr>
          <p:cNvSpPr txBox="1"/>
          <p:nvPr/>
        </p:nvSpPr>
        <p:spPr>
          <a:xfrm>
            <a:off x="2981528" y="6298400"/>
            <a:ext cx="27188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Simulations possibly a factor 2-3 pessimistic, but not too far off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A0E69497-2B97-090F-9665-75B17F8C50A9}"/>
              </a:ext>
            </a:extLst>
          </p:cNvPr>
          <p:cNvSpPr/>
          <p:nvPr/>
        </p:nvSpPr>
        <p:spPr>
          <a:xfrm>
            <a:off x="5963055" y="291830"/>
            <a:ext cx="1138136" cy="466927"/>
          </a:xfrm>
          <a:custGeom>
            <a:avLst/>
            <a:gdLst>
              <a:gd name="connsiteX0" fmla="*/ 0 w 1138136"/>
              <a:gd name="connsiteY0" fmla="*/ 0 h 466927"/>
              <a:gd name="connsiteX1" fmla="*/ 622571 w 1138136"/>
              <a:gd name="connsiteY1" fmla="*/ 126459 h 466927"/>
              <a:gd name="connsiteX2" fmla="*/ 1138136 w 1138136"/>
              <a:gd name="connsiteY2" fmla="*/ 466927 h 466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8136" h="466927">
                <a:moveTo>
                  <a:pt x="0" y="0"/>
                </a:moveTo>
                <a:cubicBezTo>
                  <a:pt x="216441" y="24319"/>
                  <a:pt x="432882" y="48638"/>
                  <a:pt x="622571" y="126459"/>
                </a:cubicBezTo>
                <a:cubicBezTo>
                  <a:pt x="812260" y="204280"/>
                  <a:pt x="975198" y="335603"/>
                  <a:pt x="1138136" y="466927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7DEA443-5667-F90A-BE8F-001774F6EEAB}"/>
              </a:ext>
            </a:extLst>
          </p:cNvPr>
          <p:cNvSpPr txBox="1"/>
          <p:nvPr/>
        </p:nvSpPr>
        <p:spPr>
          <a:xfrm>
            <a:off x="51659" y="0"/>
            <a:ext cx="2841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Summary of EDMS </a:t>
            </a:r>
            <a:r>
              <a:rPr lang="en-GB" b="1" dirty="0">
                <a:hlinkClick r:id="rId6"/>
              </a:rPr>
              <a:t>3101594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79664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CE84AB-6482-8B12-B85F-91D40682F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011916C-3EB7-54DD-6300-AA25260FFB95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61700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/>
              <a:t>VESPER Line: new angle!</a:t>
            </a:r>
          </a:p>
        </p:txBody>
      </p:sp>
      <p:pic>
        <p:nvPicPr>
          <p:cNvPr id="5" name="Picture 4" descr="A drawing of a machine&#10;&#10;Description automatically generated">
            <a:extLst>
              <a:ext uri="{FF2B5EF4-FFF2-40B4-BE49-F238E27FC236}">
                <a16:creationId xmlns:a16="http://schemas.microsoft.com/office/drawing/2014/main" id="{8B6D4817-361B-8724-D68E-FC5DC5083F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68642"/>
            <a:ext cx="7772400" cy="452423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966F62-E395-78FB-9773-01489C57BC64}"/>
              </a:ext>
            </a:extLst>
          </p:cNvPr>
          <p:cNvSpPr txBox="1">
            <a:spLocks/>
          </p:cNvSpPr>
          <p:nvPr/>
        </p:nvSpPr>
        <p:spPr>
          <a:xfrm>
            <a:off x="574693" y="899288"/>
            <a:ext cx="11231483" cy="155454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According to latest design, the new deflecting angle will be of the order of </a:t>
            </a:r>
            <a:r>
              <a:rPr lang="en-GB" sz="1800" b="1" dirty="0"/>
              <a:t>15 </a:t>
            </a:r>
            <a:r>
              <a:rPr lang="en-GB" sz="1800" b="1" dirty="0" err="1"/>
              <a:t>deg</a:t>
            </a:r>
            <a:r>
              <a:rPr lang="en-GB" sz="1800" b="1" dirty="0"/>
              <a:t> instead of 17.5 </a:t>
            </a:r>
            <a:r>
              <a:rPr lang="en-GB" sz="1800" b="1" dirty="0" err="1"/>
              <a:t>deg</a:t>
            </a:r>
            <a:r>
              <a:rPr lang="en-GB" sz="1800" b="1" dirty="0"/>
              <a:t> </a:t>
            </a:r>
            <a:r>
              <a:rPr lang="en-GB" sz="1800" dirty="0"/>
              <a:t>of today’s configuration </a:t>
            </a:r>
          </a:p>
          <a:p>
            <a:pPr lvl="1"/>
            <a:r>
              <a:rPr lang="en-GB" sz="1400" dirty="0"/>
              <a:t>tan(</a:t>
            </a:r>
            <a:r>
              <a:rPr lang="en-GB" sz="1400" dirty="0" err="1"/>
              <a:t>15deg</a:t>
            </a:r>
            <a:r>
              <a:rPr lang="en-GB" sz="1400" dirty="0"/>
              <a:t>) = 0.268; tan(</a:t>
            </a:r>
            <a:r>
              <a:rPr lang="en-GB" sz="1400" dirty="0" err="1"/>
              <a:t>17.5deg</a:t>
            </a:r>
            <a:r>
              <a:rPr lang="en-GB" sz="1400" dirty="0"/>
              <a:t>) = 0.315 hence, for the same distance L along the straight line, we “loose” ~L*0.5 separation from straight line</a:t>
            </a:r>
          </a:p>
        </p:txBody>
      </p:sp>
    </p:spTree>
    <p:extLst>
      <p:ext uri="{BB962C8B-B14F-4D97-AF65-F5344CB8AC3E}">
        <p14:creationId xmlns:p14="http://schemas.microsoft.com/office/powerpoint/2010/main" val="897637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print of a machine&#10;&#10;Description automatically generated">
            <a:extLst>
              <a:ext uri="{FF2B5EF4-FFF2-40B4-BE49-F238E27FC236}">
                <a16:creationId xmlns:a16="http://schemas.microsoft.com/office/drawing/2014/main" id="{CBC57739-5AB4-94FA-DDBA-3A5AD75C1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864" y="415326"/>
            <a:ext cx="8978930" cy="64209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449A9D2-1B3D-33DE-F0F7-A5F8CE2CF97C}"/>
              </a:ext>
            </a:extLst>
          </p:cNvPr>
          <p:cNvSpPr txBox="1"/>
          <p:nvPr/>
        </p:nvSpPr>
        <p:spPr>
          <a:xfrm>
            <a:off x="1923148" y="5978549"/>
            <a:ext cx="199964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Ventilation duct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116127-1A57-3EEB-85D8-841EC075718B}"/>
              </a:ext>
            </a:extLst>
          </p:cNvPr>
          <p:cNvSpPr txBox="1"/>
          <p:nvPr/>
        </p:nvSpPr>
        <p:spPr>
          <a:xfrm>
            <a:off x="3086656" y="2562036"/>
            <a:ext cx="1999645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Yellow barrier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BE6C67-4A2D-7F95-587A-6484D38F674B}"/>
              </a:ext>
            </a:extLst>
          </p:cNvPr>
          <p:cNvCxnSpPr/>
          <p:nvPr/>
        </p:nvCxnSpPr>
        <p:spPr>
          <a:xfrm flipV="1">
            <a:off x="7762952" y="1364219"/>
            <a:ext cx="0" cy="67286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ABF8524-A30A-EC62-24B3-9155869A2A3E}"/>
              </a:ext>
            </a:extLst>
          </p:cNvPr>
          <p:cNvSpPr txBox="1"/>
          <p:nvPr/>
        </p:nvSpPr>
        <p:spPr>
          <a:xfrm>
            <a:off x="7717544" y="136421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60 cm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9B25F0A-5594-49E7-1452-CBF27DC05817}"/>
              </a:ext>
            </a:extLst>
          </p:cNvPr>
          <p:cNvCxnSpPr>
            <a:cxnSpLocks/>
          </p:cNvCxnSpPr>
          <p:nvPr/>
        </p:nvCxnSpPr>
        <p:spPr>
          <a:xfrm flipV="1">
            <a:off x="7762952" y="1659581"/>
            <a:ext cx="1178224" cy="32020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8132350-C934-5330-F47B-5BD37C871F1F}"/>
              </a:ext>
            </a:extLst>
          </p:cNvPr>
          <p:cNvSpPr txBox="1"/>
          <p:nvPr/>
        </p:nvSpPr>
        <p:spPr>
          <a:xfrm>
            <a:off x="8094410" y="185241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 m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6C6844-584A-C993-CD47-F495E38EF012}"/>
              </a:ext>
            </a:extLst>
          </p:cNvPr>
          <p:cNvCxnSpPr>
            <a:cxnSpLocks/>
          </p:cNvCxnSpPr>
          <p:nvPr/>
        </p:nvCxnSpPr>
        <p:spPr>
          <a:xfrm flipV="1">
            <a:off x="9067800" y="1413347"/>
            <a:ext cx="791611" cy="21513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B240D2B-7CE9-C063-29EF-4A1A60D2E121}"/>
              </a:ext>
            </a:extLst>
          </p:cNvPr>
          <p:cNvSpPr txBox="1"/>
          <p:nvPr/>
        </p:nvSpPr>
        <p:spPr>
          <a:xfrm>
            <a:off x="9229864" y="154888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77 cm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3DAF15-85F5-A63D-4008-B5259C901EC3}"/>
              </a:ext>
            </a:extLst>
          </p:cNvPr>
          <p:cNvCxnSpPr>
            <a:cxnSpLocks/>
          </p:cNvCxnSpPr>
          <p:nvPr/>
        </p:nvCxnSpPr>
        <p:spPr>
          <a:xfrm flipV="1">
            <a:off x="7093918" y="2012237"/>
            <a:ext cx="629547" cy="177403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043FC03-CC2F-F6A0-16F0-7C719A88BC09}"/>
              </a:ext>
            </a:extLst>
          </p:cNvPr>
          <p:cNvSpPr txBox="1"/>
          <p:nvPr/>
        </p:nvSpPr>
        <p:spPr>
          <a:xfrm>
            <a:off x="7093918" y="214777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65 cm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E25335-8FB5-CC00-597E-4D98FF5729D8}"/>
              </a:ext>
            </a:extLst>
          </p:cNvPr>
          <p:cNvSpPr/>
          <p:nvPr/>
        </p:nvSpPr>
        <p:spPr>
          <a:xfrm>
            <a:off x="3062448" y="1364219"/>
            <a:ext cx="2223862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Must be free area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A6E4EB4-0BB6-33A7-1F22-0894A0BE60F2}"/>
              </a:ext>
            </a:extLst>
          </p:cNvPr>
          <p:cNvCxnSpPr>
            <a:cxnSpLocks/>
          </p:cNvCxnSpPr>
          <p:nvPr/>
        </p:nvCxnSpPr>
        <p:spPr>
          <a:xfrm flipV="1">
            <a:off x="5430654" y="1364219"/>
            <a:ext cx="0" cy="36933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2C0D4B9-961D-41F7-70FA-3191B80D851F}"/>
              </a:ext>
            </a:extLst>
          </p:cNvPr>
          <p:cNvSpPr txBox="1"/>
          <p:nvPr/>
        </p:nvSpPr>
        <p:spPr>
          <a:xfrm>
            <a:off x="4693433" y="136421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45 cm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62A4FC3-7720-35E9-FF83-84EA70D4ED57}"/>
              </a:ext>
            </a:extLst>
          </p:cNvPr>
          <p:cNvCxnSpPr>
            <a:cxnSpLocks/>
          </p:cNvCxnSpPr>
          <p:nvPr/>
        </p:nvCxnSpPr>
        <p:spPr>
          <a:xfrm flipV="1">
            <a:off x="6981074" y="1376972"/>
            <a:ext cx="0" cy="54124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50E467-6B9C-4F7D-93FD-507912B16C6E}"/>
              </a:ext>
            </a:extLst>
          </p:cNvPr>
          <p:cNvSpPr txBox="1"/>
          <p:nvPr/>
        </p:nvSpPr>
        <p:spPr>
          <a:xfrm>
            <a:off x="6604208" y="615862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57 cm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254052-F33D-0445-8C4E-B725A3605F5A}"/>
              </a:ext>
            </a:extLst>
          </p:cNvPr>
          <p:cNvSpPr txBox="1"/>
          <p:nvPr/>
        </p:nvSpPr>
        <p:spPr>
          <a:xfrm>
            <a:off x="5945085" y="196874"/>
            <a:ext cx="103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Now </a:t>
            </a:r>
            <a:r>
              <a:rPr lang="en-GB" dirty="0" err="1">
                <a:solidFill>
                  <a:srgbClr val="FF0000"/>
                </a:solidFill>
              </a:rPr>
              <a:t>BTV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7AF850C-0252-115D-EE9E-20DC8911AC89}"/>
              </a:ext>
            </a:extLst>
          </p:cNvPr>
          <p:cNvCxnSpPr>
            <a:stCxn id="26" idx="2"/>
          </p:cNvCxnSpPr>
          <p:nvPr/>
        </p:nvCxnSpPr>
        <p:spPr>
          <a:xfrm>
            <a:off x="6463080" y="566206"/>
            <a:ext cx="178625" cy="7478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9F02A4F-1944-D9D0-9FC1-FEE78EA41941}"/>
              </a:ext>
            </a:extLst>
          </p:cNvPr>
          <p:cNvSpPr txBox="1"/>
          <p:nvPr/>
        </p:nvSpPr>
        <p:spPr>
          <a:xfrm>
            <a:off x="5360632" y="259797"/>
            <a:ext cx="707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Now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turbo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DCBFA52-4849-918D-9657-0521770070F6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5714255" y="906128"/>
            <a:ext cx="670295" cy="6427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157D8D8-8ED6-4CE9-9941-4CB3828789CB}"/>
              </a:ext>
            </a:extLst>
          </p:cNvPr>
          <p:cNvCxnSpPr>
            <a:cxnSpLocks/>
          </p:cNvCxnSpPr>
          <p:nvPr/>
        </p:nvCxnSpPr>
        <p:spPr>
          <a:xfrm>
            <a:off x="6320652" y="1918217"/>
            <a:ext cx="65555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5BD6D01-6C6C-EC56-3A51-515361B5A446}"/>
              </a:ext>
            </a:extLst>
          </p:cNvPr>
          <p:cNvSpPr txBox="1"/>
          <p:nvPr/>
        </p:nvSpPr>
        <p:spPr>
          <a:xfrm>
            <a:off x="6238982" y="189543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77 cm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E8C7F6C-EC4D-26F8-2248-A53C39946A9D}"/>
              </a:ext>
            </a:extLst>
          </p:cNvPr>
          <p:cNvSpPr/>
          <p:nvPr/>
        </p:nvSpPr>
        <p:spPr>
          <a:xfrm>
            <a:off x="5550395" y="1383448"/>
            <a:ext cx="770257" cy="36933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bread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61C5052-4D27-5A99-7835-7845A6EBF302}"/>
              </a:ext>
            </a:extLst>
          </p:cNvPr>
          <p:cNvCxnSpPr>
            <a:cxnSpLocks/>
          </p:cNvCxnSpPr>
          <p:nvPr/>
        </p:nvCxnSpPr>
        <p:spPr>
          <a:xfrm>
            <a:off x="5550395" y="2335474"/>
            <a:ext cx="1425813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1922CC8-18BD-16D5-0021-6A000333A365}"/>
              </a:ext>
            </a:extLst>
          </p:cNvPr>
          <p:cNvSpPr txBox="1"/>
          <p:nvPr/>
        </p:nvSpPr>
        <p:spPr>
          <a:xfrm>
            <a:off x="5827925" y="2298548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125 cm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B8F912D-9D6A-AA9A-43D0-CF5B4F1B569A}"/>
              </a:ext>
            </a:extLst>
          </p:cNvPr>
          <p:cNvCxnSpPr>
            <a:cxnSpLocks/>
          </p:cNvCxnSpPr>
          <p:nvPr/>
        </p:nvCxnSpPr>
        <p:spPr>
          <a:xfrm>
            <a:off x="3784159" y="4304458"/>
            <a:ext cx="3167729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292D908-7072-FC60-DC45-3AA87707B090}"/>
              </a:ext>
            </a:extLst>
          </p:cNvPr>
          <p:cNvSpPr txBox="1"/>
          <p:nvPr/>
        </p:nvSpPr>
        <p:spPr>
          <a:xfrm>
            <a:off x="5803605" y="426753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270 cm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0613CA8-568B-06FA-A24D-BA50CA0034CE}"/>
              </a:ext>
            </a:extLst>
          </p:cNvPr>
          <p:cNvSpPr/>
          <p:nvPr/>
        </p:nvSpPr>
        <p:spPr>
          <a:xfrm>
            <a:off x="3467964" y="1752780"/>
            <a:ext cx="264920" cy="422576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Cable duct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DB70D17-A630-1B0C-836A-B00E185EF07B}"/>
              </a:ext>
            </a:extLst>
          </p:cNvPr>
          <p:cNvCxnSpPr>
            <a:cxnSpLocks/>
          </p:cNvCxnSpPr>
          <p:nvPr/>
        </p:nvCxnSpPr>
        <p:spPr>
          <a:xfrm>
            <a:off x="1923148" y="6493906"/>
            <a:ext cx="1999645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370CDC1-70C2-70D1-07D6-E62734109A65}"/>
              </a:ext>
            </a:extLst>
          </p:cNvPr>
          <p:cNvSpPr txBox="1"/>
          <p:nvPr/>
        </p:nvSpPr>
        <p:spPr>
          <a:xfrm>
            <a:off x="2487594" y="6407389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170 cm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4099CE-8BFA-0968-5333-370C4B679234}"/>
              </a:ext>
            </a:extLst>
          </p:cNvPr>
          <p:cNvSpPr txBox="1"/>
          <p:nvPr/>
        </p:nvSpPr>
        <p:spPr>
          <a:xfrm>
            <a:off x="7225387" y="4636864"/>
            <a:ext cx="3162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Min experimental area L 70 cm!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3D42618-6552-13A2-1EF7-90A4F00ADA0D}"/>
              </a:ext>
            </a:extLst>
          </p:cNvPr>
          <p:cNvCxnSpPr>
            <a:cxnSpLocks/>
          </p:cNvCxnSpPr>
          <p:nvPr/>
        </p:nvCxnSpPr>
        <p:spPr>
          <a:xfrm>
            <a:off x="3751869" y="5281048"/>
            <a:ext cx="6039983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DF8B88A5-4E52-DB3B-80DA-FF777B8E7DF5}"/>
              </a:ext>
            </a:extLst>
          </p:cNvPr>
          <p:cNvSpPr txBox="1"/>
          <p:nvPr/>
        </p:nvSpPr>
        <p:spPr>
          <a:xfrm>
            <a:off x="5771315" y="524412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520 cm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4096626-AB22-892F-0A7A-453F62344EB4}"/>
              </a:ext>
            </a:extLst>
          </p:cNvPr>
          <p:cNvCxnSpPr>
            <a:cxnSpLocks/>
          </p:cNvCxnSpPr>
          <p:nvPr/>
        </p:nvCxnSpPr>
        <p:spPr>
          <a:xfrm>
            <a:off x="3751869" y="5784612"/>
            <a:ext cx="20331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AFB0DF5-29C8-1694-6FDD-66CEDA32A822}"/>
              </a:ext>
            </a:extLst>
          </p:cNvPr>
          <p:cNvSpPr txBox="1"/>
          <p:nvPr/>
        </p:nvSpPr>
        <p:spPr>
          <a:xfrm>
            <a:off x="3960744" y="559435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35 cm</a:t>
            </a:r>
          </a:p>
        </p:txBody>
      </p:sp>
    </p:spTree>
    <p:extLst>
      <p:ext uri="{BB962C8B-B14F-4D97-AF65-F5344CB8AC3E}">
        <p14:creationId xmlns:p14="http://schemas.microsoft.com/office/powerpoint/2010/main" val="4273967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58081" y="5415529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523375" y="356623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40886" y="407239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419131" y="4788211"/>
            <a:ext cx="4580019" cy="212365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Resume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: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800x800x400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 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36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400x200x100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/>
                </a:solidFill>
              </a:rPr>
              <a:t>3 </a:t>
            </a:r>
            <a:r>
              <a:rPr lang="fr-CH" sz="1200" dirty="0" err="1">
                <a:solidFill>
                  <a:schemeClr val="accent5"/>
                </a:solidFill>
              </a:rPr>
              <a:t>Iron</a:t>
            </a:r>
            <a:r>
              <a:rPr lang="fr-CH" sz="1200" dirty="0">
                <a:solidFill>
                  <a:schemeClr val="accent5"/>
                </a:solidFill>
              </a:rPr>
              <a:t> blocks </a:t>
            </a:r>
            <a:r>
              <a:rPr lang="fr-CH" sz="1200" dirty="0" err="1">
                <a:solidFill>
                  <a:schemeClr val="accent5"/>
                </a:solidFill>
              </a:rPr>
              <a:t>800x400x200</a:t>
            </a:r>
            <a:r>
              <a:rPr lang="fr-CH" sz="1200" dirty="0">
                <a:solidFill>
                  <a:schemeClr val="accent5"/>
                </a:solidFill>
              </a:rPr>
              <a:t> (</a:t>
            </a:r>
            <a:r>
              <a:rPr lang="fr-CH" sz="1200" b="1" dirty="0">
                <a:solidFill>
                  <a:srgbClr val="FF0000"/>
                </a:solidFill>
              </a:rPr>
              <a:t>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- 3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>
                <a:solidFill>
                  <a:schemeClr val="accent5"/>
                </a:solidFill>
              </a:rPr>
              <a:t>(</a:t>
            </a:r>
            <a:r>
              <a:rPr lang="fr-CH" sz="1200" b="1" dirty="0">
                <a:solidFill>
                  <a:srgbClr val="FF0000"/>
                </a:solidFill>
              </a:rPr>
              <a:t>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block1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400x400x200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TL2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800x200x200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>
                <a:solidFill>
                  <a:schemeClr val="accent5"/>
                </a:solidFill>
              </a:rPr>
              <a:t>(</a:t>
            </a:r>
            <a:r>
              <a:rPr lang="fr-CH" sz="1200" b="1" dirty="0">
                <a:solidFill>
                  <a:srgbClr val="FF0000"/>
                </a:solidFill>
              </a:rPr>
              <a:t>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400x100x100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>
                <a:solidFill>
                  <a:schemeClr val="accent5"/>
                </a:solidFill>
              </a:rPr>
              <a:t>(</a:t>
            </a:r>
            <a:r>
              <a:rPr lang="fr-CH" sz="1200" b="1" dirty="0">
                <a:solidFill>
                  <a:srgbClr val="FF0000"/>
                </a:solidFill>
              </a:rPr>
              <a:t>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200x200x200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>
                <a:solidFill>
                  <a:schemeClr val="accent5"/>
                </a:solidFill>
              </a:rPr>
              <a:t>(</a:t>
            </a:r>
            <a:r>
              <a:rPr lang="fr-CH" sz="1200" b="1" dirty="0">
                <a:solidFill>
                  <a:srgbClr val="FF0000"/>
                </a:solidFill>
              </a:rPr>
              <a:t>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200x200x150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fr-CH" sz="1200" dirty="0">
                <a:solidFill>
                  <a:schemeClr val="accent5"/>
                </a:solidFill>
              </a:rPr>
              <a:t>(</a:t>
            </a:r>
            <a:r>
              <a:rPr lang="fr-CH" sz="1200" b="1" dirty="0">
                <a:solidFill>
                  <a:srgbClr val="FF0000"/>
                </a:solidFill>
              </a:rPr>
              <a:t>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636536" y="3705597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B58296-058D-2D2D-CDD6-83D4873A61DB}"/>
              </a:ext>
            </a:extLst>
          </p:cNvPr>
          <p:cNvSpPr/>
          <p:nvPr/>
        </p:nvSpPr>
        <p:spPr>
          <a:xfrm>
            <a:off x="636536" y="2313690"/>
            <a:ext cx="137568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/>
              <a:t>+ IB 800x400x200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0DF5652-7043-F3BF-3270-C1AB882AC277}"/>
              </a:ext>
            </a:extLst>
          </p:cNvPr>
          <p:cNvSpPr/>
          <p:nvPr/>
        </p:nvSpPr>
        <p:spPr>
          <a:xfrm rot="16200000">
            <a:off x="3396290" y="3107349"/>
            <a:ext cx="2651789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7C9EEBC-92CC-9ACE-991C-B359C0C4B92E}"/>
              </a:ext>
            </a:extLst>
          </p:cNvPr>
          <p:cNvSpPr/>
          <p:nvPr/>
        </p:nvSpPr>
        <p:spPr>
          <a:xfrm rot="16200000">
            <a:off x="5420016" y="3101206"/>
            <a:ext cx="2664072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5075669" y="2125373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396829" y="3448180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636536" y="1767411"/>
            <a:ext cx="137568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98111" y="2808558"/>
            <a:ext cx="1295436" cy="114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4578266" y="3950788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5575804" y="3950787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3CB868-E571-BF95-A9DA-AD969B36FDA0}"/>
              </a:ext>
            </a:extLst>
          </p:cNvPr>
          <p:cNvSpPr/>
          <p:nvPr/>
        </p:nvSpPr>
        <p:spPr>
          <a:xfrm>
            <a:off x="5397038" y="4135748"/>
            <a:ext cx="680537" cy="500032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200^2</a:t>
            </a:r>
            <a:br>
              <a:rPr lang="en-CH" sz="1200" dirty="0"/>
            </a:br>
            <a:r>
              <a:rPr lang="en-CH" sz="1200" dirty="0"/>
              <a:t>x150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9155BA-6336-988E-B888-2C2530DFCFE9}"/>
              </a:ext>
            </a:extLst>
          </p:cNvPr>
          <p:cNvSpPr/>
          <p:nvPr/>
        </p:nvSpPr>
        <p:spPr>
          <a:xfrm>
            <a:off x="4381916" y="770465"/>
            <a:ext cx="2688848" cy="1346420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800x400x200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8F231-F3A0-EB6A-EA49-04F56D6A200E}"/>
              </a:ext>
            </a:extLst>
          </p:cNvPr>
          <p:cNvSpPr/>
          <p:nvPr/>
        </p:nvSpPr>
        <p:spPr>
          <a:xfrm>
            <a:off x="643130" y="2667927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2F07B8-DB38-E64D-60D4-6A58CD283530}"/>
              </a:ext>
            </a:extLst>
          </p:cNvPr>
          <p:cNvSpPr/>
          <p:nvPr/>
        </p:nvSpPr>
        <p:spPr>
          <a:xfrm>
            <a:off x="990499" y="2844745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81C817-A3E0-E33E-425D-32A2A6075C23}"/>
              </a:ext>
            </a:extLst>
          </p:cNvPr>
          <p:cNvSpPr/>
          <p:nvPr/>
        </p:nvSpPr>
        <p:spPr>
          <a:xfrm>
            <a:off x="989848" y="2674078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AE5AAD-2E35-67CE-AF82-8EFA69F95CE4}"/>
              </a:ext>
            </a:extLst>
          </p:cNvPr>
          <p:cNvSpPr/>
          <p:nvPr/>
        </p:nvSpPr>
        <p:spPr>
          <a:xfrm>
            <a:off x="1695709" y="2674467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B48E5-9CA8-3C56-F25B-B984018971B2}"/>
              </a:ext>
            </a:extLst>
          </p:cNvPr>
          <p:cNvSpPr/>
          <p:nvPr/>
        </p:nvSpPr>
        <p:spPr>
          <a:xfrm>
            <a:off x="1517906" y="2844283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31BC5-5DDA-EA6B-9C9F-3F7D5BFA1668}"/>
              </a:ext>
            </a:extLst>
          </p:cNvPr>
          <p:cNvSpPr/>
          <p:nvPr/>
        </p:nvSpPr>
        <p:spPr>
          <a:xfrm>
            <a:off x="1517255" y="2673616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165207" y="2673974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V2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906410"/>
            <a:ext cx="4095664" cy="631871"/>
          </a:xfrm>
        </p:spPr>
        <p:txBody>
          <a:bodyPr>
            <a:normAutofit lnSpcReduction="10000"/>
          </a:bodyPr>
          <a:lstStyle/>
          <a:p>
            <a:r>
              <a:rPr lang="en-GB" sz="1400" dirty="0"/>
              <a:t>Following on request that dump might need to be at least 1200 mm long (still to be verified by RP):</a:t>
            </a:r>
          </a:p>
          <a:p>
            <a:pPr lvl="1"/>
            <a:r>
              <a:rPr lang="en-GB" sz="1000" b="1" dirty="0">
                <a:solidFill>
                  <a:srgbClr val="FF0000"/>
                </a:solidFill>
              </a:rPr>
              <a:t>Still not good enough!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CD948-B9DA-EDF0-96E0-4EEDE9410510}"/>
              </a:ext>
            </a:extLst>
          </p:cNvPr>
          <p:cNvSpPr/>
          <p:nvPr/>
        </p:nvSpPr>
        <p:spPr>
          <a:xfrm>
            <a:off x="645164" y="3356979"/>
            <a:ext cx="1367061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/>
              <a:t>+ IB 800x400x200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CDA01D-2CC6-9F47-3DCA-DB6DFBCDCE9D}"/>
              </a:ext>
            </a:extLst>
          </p:cNvPr>
          <p:cNvSpPr/>
          <p:nvPr/>
        </p:nvSpPr>
        <p:spPr>
          <a:xfrm>
            <a:off x="645164" y="3020193"/>
            <a:ext cx="1367061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/>
              <a:t>+ IB 800x400x200</a:t>
            </a:r>
          </a:p>
        </p:txBody>
      </p:sp>
      <p:pic>
        <p:nvPicPr>
          <p:cNvPr id="6" name="Picture 5" descr="A diagram of a heat map&#10;&#10;Description automatically generated with medium confidence">
            <a:extLst>
              <a:ext uri="{FF2B5EF4-FFF2-40B4-BE49-F238E27FC236}">
                <a16:creationId xmlns:a16="http://schemas.microsoft.com/office/drawing/2014/main" id="{CC79B777-D0BA-9E54-9352-39FE8BFEC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686" y="139440"/>
            <a:ext cx="3871574" cy="2797681"/>
          </a:xfrm>
          <a:prstGeom prst="rect">
            <a:avLst/>
          </a:prstGeom>
        </p:spPr>
      </p:pic>
      <p:pic>
        <p:nvPicPr>
          <p:cNvPr id="9" name="Picture 8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F45A3A5-24B3-9B57-57EB-AB8F328C9C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092" y="4489892"/>
            <a:ext cx="3447285" cy="2273544"/>
          </a:xfrm>
          <a:prstGeom prst="rect">
            <a:avLst/>
          </a:prstGeom>
        </p:spPr>
      </p:pic>
      <p:pic>
        <p:nvPicPr>
          <p:cNvPr id="11" name="Picture 10" descr="A screen shot of a graph&#10;&#10;Description automatically generated">
            <a:extLst>
              <a:ext uri="{FF2B5EF4-FFF2-40B4-BE49-F238E27FC236}">
                <a16:creationId xmlns:a16="http://schemas.microsoft.com/office/drawing/2014/main" id="{A05A96A7-7CFF-95D4-90B1-8D17B9B2BD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901" y="2937121"/>
            <a:ext cx="3448582" cy="141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126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58081" y="5415529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523375" y="356623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540886" y="407239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636536" y="3705597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B58296-058D-2D2D-CDD6-83D4873A61DB}"/>
              </a:ext>
            </a:extLst>
          </p:cNvPr>
          <p:cNvSpPr/>
          <p:nvPr/>
        </p:nvSpPr>
        <p:spPr>
          <a:xfrm>
            <a:off x="636536" y="2313690"/>
            <a:ext cx="137568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/>
              <a:t>+ IB 800x400x200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0DF5652-7043-F3BF-3270-C1AB882AC277}"/>
              </a:ext>
            </a:extLst>
          </p:cNvPr>
          <p:cNvSpPr/>
          <p:nvPr/>
        </p:nvSpPr>
        <p:spPr>
          <a:xfrm rot="16200000">
            <a:off x="3704252" y="2799899"/>
            <a:ext cx="2651789" cy="1295436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7C9EEBC-92CC-9ACE-991C-B359C0C4B92E}"/>
              </a:ext>
            </a:extLst>
          </p:cNvPr>
          <p:cNvSpPr/>
          <p:nvPr/>
        </p:nvSpPr>
        <p:spPr>
          <a:xfrm rot="16200000">
            <a:off x="5395261" y="3101206"/>
            <a:ext cx="2664072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692178" y="2835804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636536" y="1767411"/>
            <a:ext cx="137568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98111" y="2808558"/>
            <a:ext cx="1295436" cy="114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69155BA-6336-988E-B888-2C2530DFCFE9}"/>
              </a:ext>
            </a:extLst>
          </p:cNvPr>
          <p:cNvSpPr/>
          <p:nvPr/>
        </p:nvSpPr>
        <p:spPr>
          <a:xfrm>
            <a:off x="4381916" y="770465"/>
            <a:ext cx="2688848" cy="1346420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800x400x200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8F231-F3A0-EB6A-EA49-04F56D6A200E}"/>
              </a:ext>
            </a:extLst>
          </p:cNvPr>
          <p:cNvSpPr/>
          <p:nvPr/>
        </p:nvSpPr>
        <p:spPr>
          <a:xfrm>
            <a:off x="643129" y="2673435"/>
            <a:ext cx="69331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800x4x200</a:t>
            </a:r>
            <a:endParaRPr lang="en-CH" sz="4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AE5AAD-2E35-67CE-AF82-8EFA69F95CE4}"/>
              </a:ext>
            </a:extLst>
          </p:cNvPr>
          <p:cNvSpPr/>
          <p:nvPr/>
        </p:nvSpPr>
        <p:spPr>
          <a:xfrm>
            <a:off x="1695709" y="2674467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357818" y="2673974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V3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906410"/>
            <a:ext cx="4095664" cy="631871"/>
          </a:xfrm>
        </p:spPr>
        <p:txBody>
          <a:bodyPr>
            <a:normAutofit lnSpcReduction="10000"/>
          </a:bodyPr>
          <a:lstStyle/>
          <a:p>
            <a:r>
              <a:rPr lang="en-GB" sz="1400" dirty="0"/>
              <a:t>Following on request that dump might need to be at least 1200 mm long (still to be verified by RP):</a:t>
            </a:r>
          </a:p>
          <a:p>
            <a:pPr lvl="1"/>
            <a:r>
              <a:rPr lang="en-GB" sz="1000" b="1" dirty="0">
                <a:solidFill>
                  <a:srgbClr val="FF0000"/>
                </a:solidFill>
              </a:rPr>
              <a:t>Asymmetric?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CD948-B9DA-EDF0-96E0-4EEDE9410510}"/>
              </a:ext>
            </a:extLst>
          </p:cNvPr>
          <p:cNvSpPr/>
          <p:nvPr/>
        </p:nvSpPr>
        <p:spPr>
          <a:xfrm>
            <a:off x="645164" y="3356979"/>
            <a:ext cx="1367061" cy="316693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800x800x200</a:t>
            </a:r>
            <a:br>
              <a:rPr lang="en-CH" sz="1000" dirty="0"/>
            </a:br>
            <a:r>
              <a:rPr lang="en-CH" sz="1000" dirty="0"/>
              <a:t>+ CB 800x400x200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CDA01D-2CC6-9F47-3DCA-DB6DFBCDCE9D}"/>
              </a:ext>
            </a:extLst>
          </p:cNvPr>
          <p:cNvSpPr/>
          <p:nvPr/>
        </p:nvSpPr>
        <p:spPr>
          <a:xfrm>
            <a:off x="645164" y="3020193"/>
            <a:ext cx="1367061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/>
              <a:t>+ IB 800x400x200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CAA3C-CED1-7472-6AA6-BC55DC36A90E}"/>
              </a:ext>
            </a:extLst>
          </p:cNvPr>
          <p:cNvSpPr/>
          <p:nvPr/>
        </p:nvSpPr>
        <p:spPr>
          <a:xfrm>
            <a:off x="5693857" y="3532072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295BA-541B-9BBD-AC09-05A11FB25D22}"/>
              </a:ext>
            </a:extLst>
          </p:cNvPr>
          <p:cNvSpPr/>
          <p:nvPr/>
        </p:nvSpPr>
        <p:spPr>
          <a:xfrm>
            <a:off x="5694857" y="2133421"/>
            <a:ext cx="693061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>
                <a:solidFill>
                  <a:srgbClr val="FF0000"/>
                </a:solidFill>
              </a:rPr>
              <a:t>IB</a:t>
            </a:r>
          </a:p>
          <a:p>
            <a:pPr algn="ctr"/>
            <a:r>
              <a:rPr lang="en-CH" sz="1200" dirty="0">
                <a:solidFill>
                  <a:srgbClr val="FF0000"/>
                </a:solidFill>
              </a:rPr>
              <a:t>200^3?!</a:t>
            </a:r>
          </a:p>
        </p:txBody>
      </p:sp>
    </p:spTree>
    <p:extLst>
      <p:ext uri="{BB962C8B-B14F-4D97-AF65-F5344CB8AC3E}">
        <p14:creationId xmlns:p14="http://schemas.microsoft.com/office/powerpoint/2010/main" val="169245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762437" y="5415529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13979" y="415122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931490" y="465738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940892" y="3705597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B58296-058D-2D2D-CDD6-83D4873A61DB}"/>
              </a:ext>
            </a:extLst>
          </p:cNvPr>
          <p:cNvSpPr/>
          <p:nvPr/>
        </p:nvSpPr>
        <p:spPr>
          <a:xfrm>
            <a:off x="940892" y="2313690"/>
            <a:ext cx="137568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>
                <a:solidFill>
                  <a:schemeClr val="accent5"/>
                </a:solidFill>
              </a:rPr>
              <a:t>+ CB 800x400x200</a:t>
            </a:r>
            <a:endParaRPr lang="en-CH" sz="100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5466273" y="2710365"/>
            <a:ext cx="1327772" cy="669912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4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799934" y="3388766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940892" y="1767411"/>
            <a:ext cx="137568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98111" y="2808558"/>
            <a:ext cx="975219" cy="114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4968870" y="3902193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5966408" y="3902192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9155BA-6336-988E-B888-2C2530DFCFE9}"/>
              </a:ext>
            </a:extLst>
          </p:cNvPr>
          <p:cNvSpPr/>
          <p:nvPr/>
        </p:nvSpPr>
        <p:spPr>
          <a:xfrm>
            <a:off x="5468282" y="1371934"/>
            <a:ext cx="1327772" cy="132127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2F07B8-DB38-E64D-60D4-6A58CD283530}"/>
              </a:ext>
            </a:extLst>
          </p:cNvPr>
          <p:cNvSpPr/>
          <p:nvPr/>
        </p:nvSpPr>
        <p:spPr>
          <a:xfrm>
            <a:off x="1294855" y="2844745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81C817-A3E0-E33E-425D-32A2A6075C23}"/>
              </a:ext>
            </a:extLst>
          </p:cNvPr>
          <p:cNvSpPr/>
          <p:nvPr/>
        </p:nvSpPr>
        <p:spPr>
          <a:xfrm>
            <a:off x="1294204" y="2674078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B48E5-9CA8-3C56-F25B-B984018971B2}"/>
              </a:ext>
            </a:extLst>
          </p:cNvPr>
          <p:cNvSpPr/>
          <p:nvPr/>
        </p:nvSpPr>
        <p:spPr>
          <a:xfrm>
            <a:off x="1808302" y="2844283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31BC5-5DDA-EA6B-9C9F-3F7D5BFA1668}"/>
              </a:ext>
            </a:extLst>
          </p:cNvPr>
          <p:cNvSpPr/>
          <p:nvPr/>
        </p:nvSpPr>
        <p:spPr>
          <a:xfrm>
            <a:off x="1807651" y="2673616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469563" y="2673974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V4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906410"/>
            <a:ext cx="4095664" cy="631871"/>
          </a:xfrm>
        </p:spPr>
        <p:txBody>
          <a:bodyPr>
            <a:normAutofit lnSpcReduction="10000"/>
          </a:bodyPr>
          <a:lstStyle/>
          <a:p>
            <a:r>
              <a:rPr lang="en-GB" sz="1400" dirty="0"/>
              <a:t>Following on request that dump might need to be at least 1200 mm long (still to be verified by RP):</a:t>
            </a:r>
          </a:p>
          <a:p>
            <a:pPr lvl="1"/>
            <a:r>
              <a:rPr lang="en-GB" sz="1000" dirty="0">
                <a:solidFill>
                  <a:srgbClr val="FF0000"/>
                </a:solidFill>
              </a:rPr>
              <a:t>Additional shoulder on one side?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ACDA01D-2CC6-9F47-3DCA-DB6DFBCDCE9D}"/>
              </a:ext>
            </a:extLst>
          </p:cNvPr>
          <p:cNvSpPr/>
          <p:nvPr/>
        </p:nvSpPr>
        <p:spPr>
          <a:xfrm>
            <a:off x="949520" y="3020193"/>
            <a:ext cx="1367061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 800x800x200</a:t>
            </a:r>
            <a:br>
              <a:rPr lang="en-CH" sz="1000" dirty="0"/>
            </a:br>
            <a:r>
              <a:rPr lang="en-CH" sz="1000" dirty="0">
                <a:solidFill>
                  <a:schemeClr val="accent5"/>
                </a:solidFill>
              </a:rPr>
              <a:t>+ CB 800x400x200</a:t>
            </a:r>
            <a:endParaRPr lang="en-CH" sz="1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E0EE093-005C-1CD3-5EEF-3B3275529328}"/>
              </a:ext>
            </a:extLst>
          </p:cNvPr>
          <p:cNvSpPr/>
          <p:nvPr/>
        </p:nvSpPr>
        <p:spPr>
          <a:xfrm>
            <a:off x="250627" y="2313690"/>
            <a:ext cx="677175" cy="2802408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 1600x</a:t>
            </a:r>
          </a:p>
          <a:p>
            <a:pPr algn="ctr"/>
            <a:r>
              <a:rPr lang="en-CH" sz="1400" dirty="0"/>
              <a:t>800x</a:t>
            </a:r>
          </a:p>
          <a:p>
            <a:pPr algn="ctr"/>
            <a:r>
              <a:rPr lang="en-CH" sz="1400" dirty="0"/>
              <a:t>400</a:t>
            </a:r>
            <a:endParaRPr lang="en-CH" sz="14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8DD188D-9377-8CA8-8ED6-48BA0F543BAF}"/>
              </a:ext>
            </a:extLst>
          </p:cNvPr>
          <p:cNvSpPr/>
          <p:nvPr/>
        </p:nvSpPr>
        <p:spPr>
          <a:xfrm>
            <a:off x="5795238" y="4064853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791B56-72F0-3A96-A8AE-20E80A5624A2}"/>
              </a:ext>
            </a:extLst>
          </p:cNvPr>
          <p:cNvSpPr/>
          <p:nvPr/>
        </p:nvSpPr>
        <p:spPr>
          <a:xfrm>
            <a:off x="3379404" y="2048240"/>
            <a:ext cx="1367061" cy="2664074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 1600x</a:t>
            </a:r>
          </a:p>
          <a:p>
            <a:pPr algn="ctr"/>
            <a:r>
              <a:rPr lang="en-CH" sz="1400" dirty="0"/>
              <a:t>800x</a:t>
            </a:r>
          </a:p>
          <a:p>
            <a:pPr algn="ctr"/>
            <a:r>
              <a:rPr lang="en-CH" sz="1400" dirty="0"/>
              <a:t>400</a:t>
            </a:r>
            <a:endParaRPr lang="en-CH" sz="14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543C3B-4AB9-0D7D-4AE1-99FA46678EA8}"/>
              </a:ext>
            </a:extLst>
          </p:cNvPr>
          <p:cNvSpPr/>
          <p:nvPr/>
        </p:nvSpPr>
        <p:spPr>
          <a:xfrm rot="5400000">
            <a:off x="3792055" y="3731727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0FCD49-5236-BA06-3762-0BDFCF817037}"/>
              </a:ext>
            </a:extLst>
          </p:cNvPr>
          <p:cNvSpPr/>
          <p:nvPr/>
        </p:nvSpPr>
        <p:spPr>
          <a:xfrm rot="5400000">
            <a:off x="5816473" y="3734174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67482B5-49B6-55D7-9BBD-93CEE92B4107}"/>
              </a:ext>
            </a:extLst>
          </p:cNvPr>
          <p:cNvSpPr/>
          <p:nvPr/>
        </p:nvSpPr>
        <p:spPr>
          <a:xfrm>
            <a:off x="945562" y="2673435"/>
            <a:ext cx="342646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C70ACB-28F7-5FF8-809B-151A01527A59}"/>
              </a:ext>
            </a:extLst>
          </p:cNvPr>
          <p:cNvSpPr/>
          <p:nvPr/>
        </p:nvSpPr>
        <p:spPr>
          <a:xfrm>
            <a:off x="1976665" y="2676796"/>
            <a:ext cx="342646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64EA34-51B7-34B4-9021-44C50EF03E02}"/>
              </a:ext>
            </a:extLst>
          </p:cNvPr>
          <p:cNvSpPr/>
          <p:nvPr/>
        </p:nvSpPr>
        <p:spPr>
          <a:xfrm>
            <a:off x="945562" y="3363046"/>
            <a:ext cx="1367061" cy="316693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800x800x200</a:t>
            </a:r>
            <a:br>
              <a:rPr lang="en-CH" sz="1000" dirty="0"/>
            </a:br>
            <a:r>
              <a:rPr lang="en-CH" sz="1000" dirty="0"/>
              <a:t>+ CB 800x400x200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AE35C43-253D-0759-E33A-02DAC082AB52}"/>
              </a:ext>
            </a:extLst>
          </p:cNvPr>
          <p:cNvSpPr/>
          <p:nvPr/>
        </p:nvSpPr>
        <p:spPr>
          <a:xfrm rot="16200000">
            <a:off x="4455534" y="1725595"/>
            <a:ext cx="1320125" cy="63109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11FE83-2FF3-4D94-F68F-56714B1A0D84}"/>
              </a:ext>
            </a:extLst>
          </p:cNvPr>
          <p:cNvSpPr/>
          <p:nvPr/>
        </p:nvSpPr>
        <p:spPr>
          <a:xfrm rot="16200000">
            <a:off x="6473349" y="1722740"/>
            <a:ext cx="1320125" cy="63109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</p:spTree>
    <p:extLst>
      <p:ext uri="{BB962C8B-B14F-4D97-AF65-F5344CB8AC3E}">
        <p14:creationId xmlns:p14="http://schemas.microsoft.com/office/powerpoint/2010/main" val="4135565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2219B4-97A2-6A44-153E-C245F8A86515}"/>
              </a:ext>
            </a:extLst>
          </p:cNvPr>
          <p:cNvCxnSpPr>
            <a:cxnSpLocks/>
          </p:cNvCxnSpPr>
          <p:nvPr/>
        </p:nvCxnSpPr>
        <p:spPr>
          <a:xfrm flipV="1">
            <a:off x="2375085" y="3983564"/>
            <a:ext cx="5240055" cy="54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8081" y="6214313"/>
            <a:ext cx="155414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086053" y="536237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103564" y="586854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636536" y="4504381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256374" y="4560532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636536" y="2590099"/>
            <a:ext cx="1375689" cy="50639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42118" y="3632061"/>
            <a:ext cx="1295436" cy="11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351287" y="3479289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V5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853013"/>
            <a:ext cx="7637695" cy="631871"/>
          </a:xfrm>
        </p:spPr>
        <p:txBody>
          <a:bodyPr>
            <a:normAutofit/>
          </a:bodyPr>
          <a:lstStyle/>
          <a:p>
            <a:r>
              <a:rPr lang="en-GB" sz="1400" dirty="0"/>
              <a:t>Following on request that dump might need to be at least 1200 mm long</a:t>
            </a:r>
          </a:p>
          <a:p>
            <a:pPr lvl="1"/>
            <a:r>
              <a:rPr lang="en-GB" sz="1000" b="1" dirty="0">
                <a:solidFill>
                  <a:srgbClr val="FF0000"/>
                </a:solidFill>
              </a:rPr>
              <a:t>Asymmetric + maximising concrete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CD948-B9DA-EDF0-96E0-4EEDE9410510}"/>
              </a:ext>
            </a:extLst>
          </p:cNvPr>
          <p:cNvSpPr/>
          <p:nvPr/>
        </p:nvSpPr>
        <p:spPr>
          <a:xfrm>
            <a:off x="645164" y="4155763"/>
            <a:ext cx="1367061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800x800x200</a:t>
            </a:r>
            <a:br>
              <a:rPr lang="en-CH" sz="1000" dirty="0"/>
            </a:br>
            <a:r>
              <a:rPr lang="en-CH" sz="1000" dirty="0"/>
              <a:t>+ CB 800x400x200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CAA3C-CED1-7472-6AA6-BC55DC36A90E}"/>
              </a:ext>
            </a:extLst>
          </p:cNvPr>
          <p:cNvSpPr/>
          <p:nvPr/>
        </p:nvSpPr>
        <p:spPr>
          <a:xfrm>
            <a:off x="5256373" y="5248860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295BA-541B-9BBD-AC09-05A11FB25D22}"/>
              </a:ext>
            </a:extLst>
          </p:cNvPr>
          <p:cNvSpPr/>
          <p:nvPr/>
        </p:nvSpPr>
        <p:spPr>
          <a:xfrm>
            <a:off x="5250278" y="3915051"/>
            <a:ext cx="693061" cy="6298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50" dirty="0">
                <a:solidFill>
                  <a:schemeClr val="bg1"/>
                </a:solidFill>
              </a:rPr>
              <a:t>2 x IB</a:t>
            </a:r>
          </a:p>
          <a:p>
            <a:pPr algn="ctr"/>
            <a:r>
              <a:rPr lang="en-CH" sz="1050" dirty="0">
                <a:solidFill>
                  <a:schemeClr val="bg1"/>
                </a:solidFill>
              </a:rPr>
              <a:t>200x200x100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1CC6AD-2335-CF43-B36D-33A3B24CDD47}"/>
              </a:ext>
            </a:extLst>
          </p:cNvPr>
          <p:cNvSpPr/>
          <p:nvPr/>
        </p:nvSpPr>
        <p:spPr>
          <a:xfrm rot="16200000">
            <a:off x="5452303" y="5746933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332036-E1E9-84C2-5046-3DA7FB4890CC}"/>
              </a:ext>
            </a:extLst>
          </p:cNvPr>
          <p:cNvSpPr/>
          <p:nvPr/>
        </p:nvSpPr>
        <p:spPr>
          <a:xfrm rot="16200000">
            <a:off x="5452302" y="4403643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BB7592-7275-A670-B320-99D8C5007F9C}"/>
              </a:ext>
            </a:extLst>
          </p:cNvPr>
          <p:cNvSpPr/>
          <p:nvPr/>
        </p:nvSpPr>
        <p:spPr>
          <a:xfrm rot="16200000">
            <a:off x="5790255" y="4404642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47A84D-C594-B433-7BCD-73A586CFDF59}"/>
              </a:ext>
            </a:extLst>
          </p:cNvPr>
          <p:cNvSpPr/>
          <p:nvPr/>
        </p:nvSpPr>
        <p:spPr>
          <a:xfrm rot="16200000">
            <a:off x="5790255" y="574116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226B68-673E-0500-F173-F5113F41E642}"/>
              </a:ext>
            </a:extLst>
          </p:cNvPr>
          <p:cNvSpPr/>
          <p:nvPr/>
        </p:nvSpPr>
        <p:spPr>
          <a:xfrm rot="5400000">
            <a:off x="2947427" y="4925859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D9152B-17EC-923C-4C2A-3CE7CD288E05}"/>
              </a:ext>
            </a:extLst>
          </p:cNvPr>
          <p:cNvSpPr/>
          <p:nvPr/>
        </p:nvSpPr>
        <p:spPr>
          <a:xfrm rot="16200000">
            <a:off x="4092203" y="4404642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A5624B-3DBC-B17D-152C-2267E9A18800}"/>
              </a:ext>
            </a:extLst>
          </p:cNvPr>
          <p:cNvSpPr/>
          <p:nvPr/>
        </p:nvSpPr>
        <p:spPr>
          <a:xfrm rot="16200000">
            <a:off x="4092203" y="574116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35D7D4-4BC8-C7AA-8655-5E2F25B6ABDC}"/>
              </a:ext>
            </a:extLst>
          </p:cNvPr>
          <p:cNvSpPr/>
          <p:nvPr/>
        </p:nvSpPr>
        <p:spPr>
          <a:xfrm rot="16200000">
            <a:off x="4421179" y="5741163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631BB6-2A52-5E9B-5C38-3A7187C1AC63}"/>
              </a:ext>
            </a:extLst>
          </p:cNvPr>
          <p:cNvSpPr/>
          <p:nvPr/>
        </p:nvSpPr>
        <p:spPr>
          <a:xfrm rot="16200000">
            <a:off x="4421178" y="4408383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BF7310-A937-3FA4-2C58-B5D66B2577BF}"/>
              </a:ext>
            </a:extLst>
          </p:cNvPr>
          <p:cNvSpPr/>
          <p:nvPr/>
        </p:nvSpPr>
        <p:spPr>
          <a:xfrm>
            <a:off x="4939831" y="2599832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09A454-84BF-3612-42F0-7E8B26958093}"/>
              </a:ext>
            </a:extLst>
          </p:cNvPr>
          <p:cNvSpPr/>
          <p:nvPr/>
        </p:nvSpPr>
        <p:spPr>
          <a:xfrm rot="16200000">
            <a:off x="5792969" y="3076318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D327CB-34A3-B6EB-137B-1801345655BD}"/>
              </a:ext>
            </a:extLst>
          </p:cNvPr>
          <p:cNvSpPr/>
          <p:nvPr/>
        </p:nvSpPr>
        <p:spPr>
          <a:xfrm rot="16200000">
            <a:off x="4092203" y="308344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239239-B734-D74B-AE93-5EC9A0CB4367}"/>
              </a:ext>
            </a:extLst>
          </p:cNvPr>
          <p:cNvSpPr/>
          <p:nvPr/>
        </p:nvSpPr>
        <p:spPr>
          <a:xfrm rot="16200000">
            <a:off x="3603486" y="2923429"/>
            <a:ext cx="1320125" cy="63109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C79113-3218-EAF3-F27A-A419BEB90832}"/>
              </a:ext>
            </a:extLst>
          </p:cNvPr>
          <p:cNvSpPr/>
          <p:nvPr/>
        </p:nvSpPr>
        <p:spPr>
          <a:xfrm>
            <a:off x="1192641" y="3643534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66C528-D7DB-720E-2894-E35438CEAE0A}"/>
              </a:ext>
            </a:extLst>
          </p:cNvPr>
          <p:cNvSpPr/>
          <p:nvPr/>
        </p:nvSpPr>
        <p:spPr>
          <a:xfrm>
            <a:off x="1191990" y="3479398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687143-D4E1-DC75-3777-8B37A9323CE2}"/>
              </a:ext>
            </a:extLst>
          </p:cNvPr>
          <p:cNvSpPr/>
          <p:nvPr/>
        </p:nvSpPr>
        <p:spPr>
          <a:xfrm>
            <a:off x="1680862" y="3649603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F39F73A-B0CC-200C-43A6-276980302F35}"/>
              </a:ext>
            </a:extLst>
          </p:cNvPr>
          <p:cNvSpPr/>
          <p:nvPr/>
        </p:nvSpPr>
        <p:spPr>
          <a:xfrm>
            <a:off x="1680211" y="3478936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AFB5197-82FA-D23B-3069-FA92602CFAC5}"/>
              </a:ext>
            </a:extLst>
          </p:cNvPr>
          <p:cNvSpPr/>
          <p:nvPr/>
        </p:nvSpPr>
        <p:spPr>
          <a:xfrm>
            <a:off x="1018304" y="3472219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AF05E6-BEFE-96FC-D099-822A3EACA2A3}"/>
              </a:ext>
            </a:extLst>
          </p:cNvPr>
          <p:cNvSpPr/>
          <p:nvPr/>
        </p:nvSpPr>
        <p:spPr>
          <a:xfrm>
            <a:off x="1856914" y="3478750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746B28-C5CF-B086-B2E0-2D0DC221541B}"/>
              </a:ext>
            </a:extLst>
          </p:cNvPr>
          <p:cNvSpPr/>
          <p:nvPr/>
        </p:nvSpPr>
        <p:spPr>
          <a:xfrm>
            <a:off x="1200194" y="3820234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EE193C-7852-7AC4-ECF3-C9A8010EBF44}"/>
              </a:ext>
            </a:extLst>
          </p:cNvPr>
          <p:cNvSpPr/>
          <p:nvPr/>
        </p:nvSpPr>
        <p:spPr>
          <a:xfrm>
            <a:off x="1856806" y="3813991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D9E43D7-1C2F-8DD4-BDB8-E3429059A3E9}"/>
              </a:ext>
            </a:extLst>
          </p:cNvPr>
          <p:cNvSpPr/>
          <p:nvPr/>
        </p:nvSpPr>
        <p:spPr>
          <a:xfrm>
            <a:off x="1856806" y="3136978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A3529C-C3B4-70F9-A06E-339A17E62A79}"/>
              </a:ext>
            </a:extLst>
          </p:cNvPr>
          <p:cNvSpPr/>
          <p:nvPr/>
        </p:nvSpPr>
        <p:spPr>
          <a:xfrm>
            <a:off x="648179" y="3472089"/>
            <a:ext cx="342646" cy="65174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F06B6BF-A07E-B766-4012-0E95C3B2D39F}"/>
              </a:ext>
            </a:extLst>
          </p:cNvPr>
          <p:cNvSpPr/>
          <p:nvPr/>
        </p:nvSpPr>
        <p:spPr>
          <a:xfrm>
            <a:off x="1021792" y="3807145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0D50E6E-5271-0846-759D-9E83CBA88785}"/>
              </a:ext>
            </a:extLst>
          </p:cNvPr>
          <p:cNvSpPr/>
          <p:nvPr/>
        </p:nvSpPr>
        <p:spPr>
          <a:xfrm>
            <a:off x="1197647" y="3143406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BEEEBF-7C46-4D5F-101E-D08A91DAFB18}"/>
              </a:ext>
            </a:extLst>
          </p:cNvPr>
          <p:cNvSpPr/>
          <p:nvPr/>
        </p:nvSpPr>
        <p:spPr>
          <a:xfrm>
            <a:off x="1019245" y="3130317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EF032769-0AF5-97EF-C6F6-5E7E773641C1}"/>
              </a:ext>
            </a:extLst>
          </p:cNvPr>
          <p:cNvSpPr/>
          <p:nvPr/>
        </p:nvSpPr>
        <p:spPr>
          <a:xfrm>
            <a:off x="2133600" y="3478750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8CAE65-FF17-4BB8-6E38-3F13DF5FEE70}"/>
              </a:ext>
            </a:extLst>
          </p:cNvPr>
          <p:cNvSpPr/>
          <p:nvPr/>
        </p:nvSpPr>
        <p:spPr>
          <a:xfrm>
            <a:off x="8920840" y="3915051"/>
            <a:ext cx="1327772" cy="262883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5DB0DC7-3703-5E80-B89C-A1D5F958B475}"/>
              </a:ext>
            </a:extLst>
          </p:cNvPr>
          <p:cNvSpPr/>
          <p:nvPr/>
        </p:nvSpPr>
        <p:spPr>
          <a:xfrm rot="16200000">
            <a:off x="9773702" y="4404642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7F9BF5C-0B26-FE5F-7AC4-CF1D2C836D7E}"/>
              </a:ext>
            </a:extLst>
          </p:cNvPr>
          <p:cNvSpPr/>
          <p:nvPr/>
        </p:nvSpPr>
        <p:spPr>
          <a:xfrm rot="16200000">
            <a:off x="9773702" y="574116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506A84-28A3-90B3-71F9-4EFE9211EEBC}"/>
              </a:ext>
            </a:extLst>
          </p:cNvPr>
          <p:cNvSpPr/>
          <p:nvPr/>
        </p:nvSpPr>
        <p:spPr>
          <a:xfrm rot="5400000">
            <a:off x="6930849" y="4924860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86F55FA-AD4E-F64E-E428-EF1836EC9DA0}"/>
              </a:ext>
            </a:extLst>
          </p:cNvPr>
          <p:cNvSpPr/>
          <p:nvPr/>
        </p:nvSpPr>
        <p:spPr>
          <a:xfrm rot="16200000">
            <a:off x="8075625" y="440364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6996FBB-A11B-0765-1898-A669FC395832}"/>
              </a:ext>
            </a:extLst>
          </p:cNvPr>
          <p:cNvSpPr/>
          <p:nvPr/>
        </p:nvSpPr>
        <p:spPr>
          <a:xfrm rot="16200000">
            <a:off x="8075625" y="574016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955703-4FAD-840A-B2BF-62F9172D4716}"/>
              </a:ext>
            </a:extLst>
          </p:cNvPr>
          <p:cNvSpPr/>
          <p:nvPr/>
        </p:nvSpPr>
        <p:spPr>
          <a:xfrm>
            <a:off x="7938843" y="2663213"/>
            <a:ext cx="2657581" cy="1226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/>
              <a:t>800x400x200</a:t>
            </a:r>
            <a:endParaRPr lang="en-CH" sz="1200" dirty="0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AB6D8AF2-663F-6BFB-839F-925FFF865989}"/>
              </a:ext>
            </a:extLst>
          </p:cNvPr>
          <p:cNvSpPr/>
          <p:nvPr/>
        </p:nvSpPr>
        <p:spPr>
          <a:xfrm>
            <a:off x="2154992" y="3835681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A839A5A-97D4-4D0F-2825-193BEA535D65}"/>
              </a:ext>
            </a:extLst>
          </p:cNvPr>
          <p:cNvSpPr txBox="1"/>
          <p:nvPr/>
        </p:nvSpPr>
        <p:spPr>
          <a:xfrm>
            <a:off x="6612977" y="2175326"/>
            <a:ext cx="111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views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502773-A54E-20A8-11C1-ACAFCBD1692D}"/>
              </a:ext>
            </a:extLst>
          </p:cNvPr>
          <p:cNvSpPr txBox="1"/>
          <p:nvPr/>
        </p:nvSpPr>
        <p:spPr>
          <a:xfrm>
            <a:off x="791742" y="2257701"/>
            <a:ext cx="11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Front view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789E71-E480-8E16-7F9C-E5E5EC8E8B59}"/>
              </a:ext>
            </a:extLst>
          </p:cNvPr>
          <p:cNvSpPr/>
          <p:nvPr/>
        </p:nvSpPr>
        <p:spPr>
          <a:xfrm rot="16200000">
            <a:off x="745112" y="3206105"/>
            <a:ext cx="148780" cy="342648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3C7653D-62BF-BADE-97A2-07099AF96C30}"/>
              </a:ext>
            </a:extLst>
          </p:cNvPr>
          <p:cNvSpPr/>
          <p:nvPr/>
        </p:nvSpPr>
        <p:spPr>
          <a:xfrm rot="16200000">
            <a:off x="740595" y="3034065"/>
            <a:ext cx="148780" cy="342648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pic>
        <p:nvPicPr>
          <p:cNvPr id="56" name="Picture 5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C9A34CEA-C695-7C06-9BD3-F684971D01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" t="5046" r="49972" b="49069"/>
          <a:stretch/>
        </p:blipFill>
        <p:spPr>
          <a:xfrm>
            <a:off x="5811506" y="182391"/>
            <a:ext cx="2797519" cy="1862778"/>
          </a:xfrm>
          <a:prstGeom prst="rect">
            <a:avLst/>
          </a:prstGeom>
        </p:spPr>
      </p:pic>
      <p:pic>
        <p:nvPicPr>
          <p:cNvPr id="58" name="Picture 57" descr="A screen shot of a graph&#10;&#10;Description automatically generated">
            <a:extLst>
              <a:ext uri="{FF2B5EF4-FFF2-40B4-BE49-F238E27FC236}">
                <a16:creationId xmlns:a16="http://schemas.microsoft.com/office/drawing/2014/main" id="{2240DCDE-5D47-51FA-0842-EC61D057C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687" y="0"/>
            <a:ext cx="3397547" cy="140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73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E532ED-AA62-6110-FF40-9592822E0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pic>
        <p:nvPicPr>
          <p:cNvPr id="8" name="Picture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5AE8BD70-3CB5-9D4D-772A-4EA3B82C67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24" y="259822"/>
            <a:ext cx="5803007" cy="4076930"/>
          </a:xfrm>
          <a:prstGeom prst="rect">
            <a:avLst/>
          </a:prstGeom>
        </p:spPr>
      </p:pic>
      <p:pic>
        <p:nvPicPr>
          <p:cNvPr id="10" name="Picture 9" descr="A screen shot of a graph&#10;&#10;Description automatically generated">
            <a:extLst>
              <a:ext uri="{FF2B5EF4-FFF2-40B4-BE49-F238E27FC236}">
                <a16:creationId xmlns:a16="http://schemas.microsoft.com/office/drawing/2014/main" id="{F1B0C884-5278-D6C3-94D7-9BE45D44EF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186" y="3620176"/>
            <a:ext cx="5718452" cy="2360210"/>
          </a:xfrm>
          <a:prstGeom prst="rect">
            <a:avLst/>
          </a:prstGeom>
        </p:spPr>
      </p:pic>
      <p:pic>
        <p:nvPicPr>
          <p:cNvPr id="12" name="Picture 11" descr="A diagram of a vehicle&#10;&#10;Description automatically generated">
            <a:extLst>
              <a:ext uri="{FF2B5EF4-FFF2-40B4-BE49-F238E27FC236}">
                <a16:creationId xmlns:a16="http://schemas.microsoft.com/office/drawing/2014/main" id="{AD62A624-2084-591B-AF54-497714FBAF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275" y="136524"/>
            <a:ext cx="4876801" cy="339596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C23FD5D-1341-A37C-E5C9-B2F8956B5AAE}"/>
              </a:ext>
            </a:extLst>
          </p:cNvPr>
          <p:cNvCxnSpPr/>
          <p:nvPr/>
        </p:nvCxnSpPr>
        <p:spPr>
          <a:xfrm flipV="1">
            <a:off x="7750629" y="1491343"/>
            <a:ext cx="0" cy="566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9B35239-3A65-CCA8-20BD-F33389FB33FD}"/>
              </a:ext>
            </a:extLst>
          </p:cNvPr>
          <p:cNvCxnSpPr>
            <a:cxnSpLocks/>
          </p:cNvCxnSpPr>
          <p:nvPr/>
        </p:nvCxnSpPr>
        <p:spPr>
          <a:xfrm flipV="1">
            <a:off x="7233558" y="13716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C7A162-67B8-769B-4AD0-2D4BF0FC9849}"/>
              </a:ext>
            </a:extLst>
          </p:cNvPr>
          <p:cNvCxnSpPr>
            <a:cxnSpLocks/>
          </p:cNvCxnSpPr>
          <p:nvPr/>
        </p:nvCxnSpPr>
        <p:spPr>
          <a:xfrm flipH="1">
            <a:off x="7750629" y="1491343"/>
            <a:ext cx="758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5F5549-483E-6DB5-C76B-E17DD801FC75}"/>
              </a:ext>
            </a:extLst>
          </p:cNvPr>
          <p:cNvCxnSpPr>
            <a:cxnSpLocks/>
          </p:cNvCxnSpPr>
          <p:nvPr/>
        </p:nvCxnSpPr>
        <p:spPr>
          <a:xfrm flipH="1">
            <a:off x="7750629" y="1566741"/>
            <a:ext cx="10308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A167232-6E51-65E1-2BCB-267639E2B6A2}"/>
              </a:ext>
            </a:extLst>
          </p:cNvPr>
          <p:cNvCxnSpPr>
            <a:cxnSpLocks/>
          </p:cNvCxnSpPr>
          <p:nvPr/>
        </p:nvCxnSpPr>
        <p:spPr>
          <a:xfrm flipH="1">
            <a:off x="7903029" y="3162931"/>
            <a:ext cx="6987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944FCFF4-2034-CD91-C79C-1B343DF6DC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8636" y="-42333"/>
            <a:ext cx="5502166" cy="383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078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430152-0755-58A1-DB09-5086B9823D4B}"/>
              </a:ext>
            </a:extLst>
          </p:cNvPr>
          <p:cNvSpPr txBox="1"/>
          <p:nvPr/>
        </p:nvSpPr>
        <p:spPr>
          <a:xfrm>
            <a:off x="441434" y="346841"/>
            <a:ext cx="4977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Version proposed by Markus (footprint </a:t>
            </a:r>
            <a:r>
              <a:rPr lang="en-GB" dirty="0" err="1"/>
              <a:t>1600x1200</a:t>
            </a:r>
            <a:r>
              <a:rPr lang="en-GB" dirty="0"/>
              <a:t>)</a:t>
            </a:r>
          </a:p>
        </p:txBody>
      </p:sp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1C1E9A3F-510A-FB8E-715D-EF05D7747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3" y="4345962"/>
            <a:ext cx="3081867" cy="2101658"/>
          </a:xfrm>
          <a:prstGeom prst="rect">
            <a:avLst/>
          </a:prstGeom>
        </p:spPr>
      </p:pic>
      <p:pic>
        <p:nvPicPr>
          <p:cNvPr id="7" name="Picture 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6FBE1208-30CE-9240-03BB-93AC5C492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22" y="777594"/>
            <a:ext cx="4524124" cy="3176337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4781D2AF-180D-6C04-569A-7CE0EEC847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767" y="4199361"/>
            <a:ext cx="5502166" cy="2248259"/>
          </a:xfrm>
          <a:prstGeom prst="rect">
            <a:avLst/>
          </a:prstGeom>
        </p:spPr>
      </p:pic>
      <p:pic>
        <p:nvPicPr>
          <p:cNvPr id="11" name="Picture 10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BEA63F8B-D148-838E-4F93-122A83314B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241796"/>
            <a:ext cx="5502166" cy="383361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975F24-29DD-DFEC-26D1-FC8284F7A539}"/>
              </a:ext>
            </a:extLst>
          </p:cNvPr>
          <p:cNvCxnSpPr/>
          <p:nvPr/>
        </p:nvCxnSpPr>
        <p:spPr>
          <a:xfrm flipH="1">
            <a:off x="928307" y="3045682"/>
            <a:ext cx="876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D455DCB-18CC-92B7-1007-955C6F6F5CF5}"/>
              </a:ext>
            </a:extLst>
          </p:cNvPr>
          <p:cNvCxnSpPr>
            <a:cxnSpLocks/>
          </p:cNvCxnSpPr>
          <p:nvPr/>
        </p:nvCxnSpPr>
        <p:spPr>
          <a:xfrm flipH="1">
            <a:off x="1199498" y="3316293"/>
            <a:ext cx="5244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022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2219B4-97A2-6A44-153E-C245F8A86515}"/>
              </a:ext>
            </a:extLst>
          </p:cNvPr>
          <p:cNvCxnSpPr>
            <a:cxnSpLocks/>
          </p:cNvCxnSpPr>
          <p:nvPr/>
        </p:nvCxnSpPr>
        <p:spPr>
          <a:xfrm>
            <a:off x="2375085" y="3190208"/>
            <a:ext cx="4914736" cy="235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17D7F1-5CF6-4FD9-DB7F-24C11C0091C2}"/>
              </a:ext>
            </a:extLst>
          </p:cNvPr>
          <p:cNvCxnSpPr>
            <a:cxnSpLocks/>
          </p:cNvCxnSpPr>
          <p:nvPr/>
        </p:nvCxnSpPr>
        <p:spPr>
          <a:xfrm flipV="1">
            <a:off x="2358200" y="2480140"/>
            <a:ext cx="5254706" cy="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>
            <a:extLst>
              <a:ext uri="{FF2B5EF4-FFF2-40B4-BE49-F238E27FC236}">
                <a16:creationId xmlns:a16="http://schemas.microsoft.com/office/drawing/2014/main" id="{46C12696-9F1F-3C9B-B0EA-143761D0AE65}"/>
              </a:ext>
            </a:extLst>
          </p:cNvPr>
          <p:cNvSpPr/>
          <p:nvPr/>
        </p:nvSpPr>
        <p:spPr>
          <a:xfrm>
            <a:off x="2149682" y="2328035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8081" y="5415529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086053" y="456359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103564" y="506975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636536" y="3705597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256374" y="3761748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636536" y="1791315"/>
            <a:ext cx="1375689" cy="50639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42118" y="2833277"/>
            <a:ext cx="1295436" cy="11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351287" y="2680505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V6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853013"/>
            <a:ext cx="7637695" cy="631871"/>
          </a:xfrm>
        </p:spPr>
        <p:txBody>
          <a:bodyPr>
            <a:normAutofit/>
          </a:bodyPr>
          <a:lstStyle/>
          <a:p>
            <a:r>
              <a:rPr lang="en-GB" sz="1400" dirty="0"/>
              <a:t>Following on request that dump might need to be at least 1200 mm long (still to be verified by RP):</a:t>
            </a:r>
          </a:p>
          <a:p>
            <a:pPr lvl="1"/>
            <a:r>
              <a:rPr lang="en-GB" sz="1000" b="1" dirty="0">
                <a:solidFill>
                  <a:srgbClr val="FF0000"/>
                </a:solidFill>
              </a:rPr>
              <a:t>Asymmetric + maximising </a:t>
            </a:r>
            <a:r>
              <a:rPr lang="en-GB" sz="1000" b="1" dirty="0" err="1">
                <a:solidFill>
                  <a:srgbClr val="FF0000"/>
                </a:solidFill>
              </a:rPr>
              <a:t>concrete+a</a:t>
            </a:r>
            <a:r>
              <a:rPr lang="en-GB" sz="1000" b="1" dirty="0">
                <a:solidFill>
                  <a:srgbClr val="FF0000"/>
                </a:solidFill>
              </a:rPr>
              <a:t> bit more shielding one the “external” side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CD948-B9DA-EDF0-96E0-4EEDE9410510}"/>
              </a:ext>
            </a:extLst>
          </p:cNvPr>
          <p:cNvSpPr/>
          <p:nvPr/>
        </p:nvSpPr>
        <p:spPr>
          <a:xfrm>
            <a:off x="645164" y="3356979"/>
            <a:ext cx="1367061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800x800x200</a:t>
            </a:r>
            <a:br>
              <a:rPr lang="en-CH" sz="1000" dirty="0"/>
            </a:br>
            <a:r>
              <a:rPr lang="en-CH" sz="1000" dirty="0"/>
              <a:t>+ CB 800x400x200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CAA3C-CED1-7472-6AA6-BC55DC36A90E}"/>
              </a:ext>
            </a:extLst>
          </p:cNvPr>
          <p:cNvSpPr/>
          <p:nvPr/>
        </p:nvSpPr>
        <p:spPr>
          <a:xfrm>
            <a:off x="5256373" y="4450076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295BA-541B-9BBD-AC09-05A11FB25D22}"/>
              </a:ext>
            </a:extLst>
          </p:cNvPr>
          <p:cNvSpPr/>
          <p:nvPr/>
        </p:nvSpPr>
        <p:spPr>
          <a:xfrm>
            <a:off x="5250278" y="3116267"/>
            <a:ext cx="693061" cy="6298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50" dirty="0">
                <a:solidFill>
                  <a:schemeClr val="bg1"/>
                </a:solidFill>
              </a:rPr>
              <a:t>2 x IB</a:t>
            </a:r>
          </a:p>
          <a:p>
            <a:pPr algn="ctr"/>
            <a:r>
              <a:rPr lang="en-CH" sz="1050" dirty="0">
                <a:solidFill>
                  <a:schemeClr val="bg1"/>
                </a:solidFill>
              </a:rPr>
              <a:t>200x200x100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1CC6AD-2335-CF43-B36D-33A3B24CDD47}"/>
              </a:ext>
            </a:extLst>
          </p:cNvPr>
          <p:cNvSpPr/>
          <p:nvPr/>
        </p:nvSpPr>
        <p:spPr>
          <a:xfrm rot="16200000">
            <a:off x="5452303" y="494814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332036-E1E9-84C2-5046-3DA7FB4890CC}"/>
              </a:ext>
            </a:extLst>
          </p:cNvPr>
          <p:cNvSpPr/>
          <p:nvPr/>
        </p:nvSpPr>
        <p:spPr>
          <a:xfrm rot="16200000">
            <a:off x="5452302" y="360485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BB7592-7275-A670-B320-99D8C5007F9C}"/>
              </a:ext>
            </a:extLst>
          </p:cNvPr>
          <p:cNvSpPr/>
          <p:nvPr/>
        </p:nvSpPr>
        <p:spPr>
          <a:xfrm rot="16200000">
            <a:off x="5790255" y="3605858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47A84D-C594-B433-7BCD-73A586CFDF59}"/>
              </a:ext>
            </a:extLst>
          </p:cNvPr>
          <p:cNvSpPr/>
          <p:nvPr/>
        </p:nvSpPr>
        <p:spPr>
          <a:xfrm rot="16200000">
            <a:off x="5790255" y="4942379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226B68-673E-0500-F173-F5113F41E642}"/>
              </a:ext>
            </a:extLst>
          </p:cNvPr>
          <p:cNvSpPr/>
          <p:nvPr/>
        </p:nvSpPr>
        <p:spPr>
          <a:xfrm rot="5400000">
            <a:off x="2922404" y="3797257"/>
            <a:ext cx="2651789" cy="12954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35D7D4-4BC8-C7AA-8655-5E2F25B6ABDC}"/>
              </a:ext>
            </a:extLst>
          </p:cNvPr>
          <p:cNvSpPr/>
          <p:nvPr/>
        </p:nvSpPr>
        <p:spPr>
          <a:xfrm rot="16200000">
            <a:off x="4421179" y="494237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631BB6-2A52-5E9B-5C38-3A7187C1AC63}"/>
              </a:ext>
            </a:extLst>
          </p:cNvPr>
          <p:cNvSpPr/>
          <p:nvPr/>
        </p:nvSpPr>
        <p:spPr>
          <a:xfrm rot="16200000">
            <a:off x="4421178" y="360959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BF7310-A937-3FA4-2C58-B5D66B2577BF}"/>
              </a:ext>
            </a:extLst>
          </p:cNvPr>
          <p:cNvSpPr/>
          <p:nvPr/>
        </p:nvSpPr>
        <p:spPr>
          <a:xfrm>
            <a:off x="4939831" y="1801048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09A454-84BF-3612-42F0-7E8B26958093}"/>
              </a:ext>
            </a:extLst>
          </p:cNvPr>
          <p:cNvSpPr/>
          <p:nvPr/>
        </p:nvSpPr>
        <p:spPr>
          <a:xfrm rot="16200000">
            <a:off x="5792969" y="227753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2D327CB-34A3-B6EB-137B-1801345655BD}"/>
              </a:ext>
            </a:extLst>
          </p:cNvPr>
          <p:cNvSpPr/>
          <p:nvPr/>
        </p:nvSpPr>
        <p:spPr>
          <a:xfrm rot="16200000">
            <a:off x="4092203" y="2284660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239239-B734-D74B-AE93-5EC9A0CB4367}"/>
              </a:ext>
            </a:extLst>
          </p:cNvPr>
          <p:cNvSpPr/>
          <p:nvPr/>
        </p:nvSpPr>
        <p:spPr>
          <a:xfrm rot="16200000">
            <a:off x="3603486" y="2124645"/>
            <a:ext cx="1320125" cy="63109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C79113-3218-EAF3-F27A-A419BEB90832}"/>
              </a:ext>
            </a:extLst>
          </p:cNvPr>
          <p:cNvSpPr/>
          <p:nvPr/>
        </p:nvSpPr>
        <p:spPr>
          <a:xfrm>
            <a:off x="1192641" y="284475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66C528-D7DB-720E-2894-E35438CEAE0A}"/>
              </a:ext>
            </a:extLst>
          </p:cNvPr>
          <p:cNvSpPr/>
          <p:nvPr/>
        </p:nvSpPr>
        <p:spPr>
          <a:xfrm>
            <a:off x="1191990" y="2680614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687143-D4E1-DC75-3777-8B37A9323CE2}"/>
              </a:ext>
            </a:extLst>
          </p:cNvPr>
          <p:cNvSpPr/>
          <p:nvPr/>
        </p:nvSpPr>
        <p:spPr>
          <a:xfrm>
            <a:off x="1680862" y="285081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F39F73A-B0CC-200C-43A6-276980302F35}"/>
              </a:ext>
            </a:extLst>
          </p:cNvPr>
          <p:cNvSpPr/>
          <p:nvPr/>
        </p:nvSpPr>
        <p:spPr>
          <a:xfrm>
            <a:off x="1680211" y="268015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AF05E6-BEFE-96FC-D099-822A3EACA2A3}"/>
              </a:ext>
            </a:extLst>
          </p:cNvPr>
          <p:cNvSpPr/>
          <p:nvPr/>
        </p:nvSpPr>
        <p:spPr>
          <a:xfrm>
            <a:off x="1856914" y="2679966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746B28-C5CF-B086-B2E0-2D0DC221541B}"/>
              </a:ext>
            </a:extLst>
          </p:cNvPr>
          <p:cNvSpPr/>
          <p:nvPr/>
        </p:nvSpPr>
        <p:spPr>
          <a:xfrm>
            <a:off x="1200194" y="3021450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EE193C-7852-7AC4-ECF3-C9A8010EBF44}"/>
              </a:ext>
            </a:extLst>
          </p:cNvPr>
          <p:cNvSpPr/>
          <p:nvPr/>
        </p:nvSpPr>
        <p:spPr>
          <a:xfrm>
            <a:off x="1856806" y="3015207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D9E43D7-1C2F-8DD4-BDB8-E3429059A3E9}"/>
              </a:ext>
            </a:extLst>
          </p:cNvPr>
          <p:cNvSpPr/>
          <p:nvPr/>
        </p:nvSpPr>
        <p:spPr>
          <a:xfrm>
            <a:off x="1856806" y="2338194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6A3529C-C3B4-70F9-A06E-339A17E62A79}"/>
              </a:ext>
            </a:extLst>
          </p:cNvPr>
          <p:cNvSpPr/>
          <p:nvPr/>
        </p:nvSpPr>
        <p:spPr>
          <a:xfrm>
            <a:off x="436011" y="3016489"/>
            <a:ext cx="735240" cy="31859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0D50E6E-5271-0846-759D-9E83CBA88785}"/>
              </a:ext>
            </a:extLst>
          </p:cNvPr>
          <p:cNvSpPr/>
          <p:nvPr/>
        </p:nvSpPr>
        <p:spPr>
          <a:xfrm>
            <a:off x="1197647" y="2344622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EF032769-0AF5-97EF-C6F6-5E7E773641C1}"/>
              </a:ext>
            </a:extLst>
          </p:cNvPr>
          <p:cNvSpPr/>
          <p:nvPr/>
        </p:nvSpPr>
        <p:spPr>
          <a:xfrm>
            <a:off x="2133600" y="2679966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8CAE65-FF17-4BB8-6E38-3F13DF5FEE70}"/>
              </a:ext>
            </a:extLst>
          </p:cNvPr>
          <p:cNvSpPr/>
          <p:nvPr/>
        </p:nvSpPr>
        <p:spPr>
          <a:xfrm>
            <a:off x="8920840" y="3116267"/>
            <a:ext cx="1327772" cy="262883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5DB0DC7-3703-5E80-B89C-A1D5F958B475}"/>
              </a:ext>
            </a:extLst>
          </p:cNvPr>
          <p:cNvSpPr/>
          <p:nvPr/>
        </p:nvSpPr>
        <p:spPr>
          <a:xfrm rot="16200000">
            <a:off x="9773702" y="3605858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7F9BF5C-0B26-FE5F-7AC4-CF1D2C836D7E}"/>
              </a:ext>
            </a:extLst>
          </p:cNvPr>
          <p:cNvSpPr/>
          <p:nvPr/>
        </p:nvSpPr>
        <p:spPr>
          <a:xfrm rot="16200000">
            <a:off x="9773702" y="4942379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506A84-28A3-90B3-71F9-4EFE9211EEBC}"/>
              </a:ext>
            </a:extLst>
          </p:cNvPr>
          <p:cNvSpPr/>
          <p:nvPr/>
        </p:nvSpPr>
        <p:spPr>
          <a:xfrm rot="5400000">
            <a:off x="6914012" y="3796260"/>
            <a:ext cx="2651789" cy="1295436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955703-4FAD-840A-B2BF-62F9172D4716}"/>
              </a:ext>
            </a:extLst>
          </p:cNvPr>
          <p:cNvSpPr/>
          <p:nvPr/>
        </p:nvSpPr>
        <p:spPr>
          <a:xfrm>
            <a:off x="7938843" y="1864429"/>
            <a:ext cx="2657581" cy="1226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800x800x400</a:t>
            </a:r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AB6D8AF2-663F-6BFB-839F-925FFF865989}"/>
              </a:ext>
            </a:extLst>
          </p:cNvPr>
          <p:cNvSpPr/>
          <p:nvPr/>
        </p:nvSpPr>
        <p:spPr>
          <a:xfrm>
            <a:off x="2154992" y="3036897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A839A5A-97D4-4D0F-2825-193BEA535D65}"/>
              </a:ext>
            </a:extLst>
          </p:cNvPr>
          <p:cNvSpPr txBox="1"/>
          <p:nvPr/>
        </p:nvSpPr>
        <p:spPr>
          <a:xfrm>
            <a:off x="6612977" y="1376542"/>
            <a:ext cx="111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views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502773-A54E-20A8-11C1-ACAFCBD1692D}"/>
              </a:ext>
            </a:extLst>
          </p:cNvPr>
          <p:cNvSpPr txBox="1"/>
          <p:nvPr/>
        </p:nvSpPr>
        <p:spPr>
          <a:xfrm>
            <a:off x="791742" y="1458917"/>
            <a:ext cx="11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Front view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A653192-BFF7-B973-3164-D910FF532BFA}"/>
              </a:ext>
            </a:extLst>
          </p:cNvPr>
          <p:cNvSpPr/>
          <p:nvPr/>
        </p:nvSpPr>
        <p:spPr>
          <a:xfrm>
            <a:off x="433951" y="2673981"/>
            <a:ext cx="735240" cy="31859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6006CDD-7E48-6F49-F386-666963CE8226}"/>
              </a:ext>
            </a:extLst>
          </p:cNvPr>
          <p:cNvSpPr/>
          <p:nvPr/>
        </p:nvSpPr>
        <p:spPr>
          <a:xfrm>
            <a:off x="431891" y="2331473"/>
            <a:ext cx="735240" cy="31859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896CE4-3058-392F-382D-E252EAEE35A8}"/>
              </a:ext>
            </a:extLst>
          </p:cNvPr>
          <p:cNvCxnSpPr>
            <a:cxnSpLocks/>
          </p:cNvCxnSpPr>
          <p:nvPr/>
        </p:nvCxnSpPr>
        <p:spPr>
          <a:xfrm flipH="1">
            <a:off x="2012225" y="1962175"/>
            <a:ext cx="367630" cy="517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9D5762B-F1F9-0417-DFA5-3637E2876F0F}"/>
              </a:ext>
            </a:extLst>
          </p:cNvPr>
          <p:cNvSpPr txBox="1"/>
          <p:nvPr/>
        </p:nvSpPr>
        <p:spPr>
          <a:xfrm>
            <a:off x="2133600" y="1514597"/>
            <a:ext cx="13756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Not sure this layer will be stable…</a:t>
            </a:r>
          </a:p>
        </p:txBody>
      </p:sp>
    </p:spTree>
    <p:extLst>
      <p:ext uri="{BB962C8B-B14F-4D97-AF65-F5344CB8AC3E}">
        <p14:creationId xmlns:p14="http://schemas.microsoft.com/office/powerpoint/2010/main" val="1549912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663263" y="5296175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7" t="12083" r="6514" b="18611"/>
          <a:stretch/>
        </p:blipFill>
        <p:spPr>
          <a:xfrm>
            <a:off x="5166760" y="1601833"/>
            <a:ext cx="5436329" cy="2756838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5321484" y="1737481"/>
            <a:ext cx="5070057" cy="2434612"/>
            <a:chOff x="588019" y="1940518"/>
            <a:chExt cx="5070057" cy="2434612"/>
          </a:xfrm>
        </p:grpSpPr>
        <p:sp>
          <p:nvSpPr>
            <p:cNvPr id="52" name="TextBox 51"/>
            <p:cNvSpPr txBox="1"/>
            <p:nvPr/>
          </p:nvSpPr>
          <p:spPr>
            <a:xfrm rot="16200000">
              <a:off x="3263604" y="2341751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3313744" y="3589526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5256844" y="2256026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 rot="16200000">
              <a:off x="5256844" y="3589526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556119" y="3625272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579707" y="2406072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rot="16200000">
              <a:off x="2678075" y="2406072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311611" y="1940518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359761" y="2157084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2646175" y="3346455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rot="16200000">
              <a:off x="1143195" y="3888364"/>
              <a:ext cx="43313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>
                      <a:lumMod val="75000"/>
                    </a:schemeClr>
                  </a:solidFill>
                </a:rPr>
                <a:t>CB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rot="20261072">
              <a:off x="1471059" y="2541785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/>
                <a:t>IB 2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rot="20261072">
              <a:off x="1758134" y="2767594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/>
                <a:t>IB 2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 rot="14796727">
              <a:off x="1343891" y="3514888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/>
                <a:t>IB 1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rot="14796727">
              <a:off x="1555313" y="4043789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/>
                <a:t>IB 1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rot="14796727">
              <a:off x="2089387" y="3198196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/>
                <a:t>IB 1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 rot="14796727">
              <a:off x="2358224" y="3883206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100" dirty="0"/>
                <a:t>IB 2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931210" y="2518758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529321" y="2526416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931210" y="2816018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548866" y="2816017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771239" y="3329001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780123" y="3976635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59020" y="3314555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59020" y="3956255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IB 1</a:t>
              </a: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6311220" y="165453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accent1">
                    <a:lumMod val="50000"/>
                  </a:schemeClr>
                </a:solidFill>
              </a:rPr>
              <a:t>(5)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768540" y="203263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(5)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5930698" y="277854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(5)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025801" y="309904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043312" y="360520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95475" y="4834511"/>
            <a:ext cx="6836320" cy="175432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Resume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: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400x200x100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- 3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800x800x200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block1 400x400x200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800x200x200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400x100x100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200x200x200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CLEAR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bld.150)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(if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needed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we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can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add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another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200x200x150,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C1458D-751B-C93F-24B4-6F86262EAF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2" t="26199" r="37487" b="20936"/>
          <a:stretch/>
        </p:blipFill>
        <p:spPr>
          <a:xfrm>
            <a:off x="692015" y="1140555"/>
            <a:ext cx="3148993" cy="362551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0D252F5-CF09-767B-5BC8-A05537F033ED}"/>
              </a:ext>
            </a:extLst>
          </p:cNvPr>
          <p:cNvSpPr/>
          <p:nvPr/>
        </p:nvSpPr>
        <p:spPr>
          <a:xfrm>
            <a:off x="729694" y="1156073"/>
            <a:ext cx="1536817" cy="3624146"/>
          </a:xfrm>
          <a:prstGeom prst="rect">
            <a:avLst/>
          </a:prstGeom>
          <a:solidFill>
            <a:srgbClr val="FF0000">
              <a:alpha val="5451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Not needed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99A2ECF-BA48-1477-0FBA-C3BFC6F19DF2}"/>
              </a:ext>
            </a:extLst>
          </p:cNvPr>
          <p:cNvSpPr/>
          <p:nvPr/>
        </p:nvSpPr>
        <p:spPr>
          <a:xfrm>
            <a:off x="4943503" y="1193595"/>
            <a:ext cx="2932760" cy="3624146"/>
          </a:xfrm>
          <a:prstGeom prst="rect">
            <a:avLst/>
          </a:prstGeom>
          <a:solidFill>
            <a:srgbClr val="FF0000">
              <a:alpha val="5451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CH" dirty="0"/>
              <a:t>ot needed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2266511" y="3206672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2E55D62-C178-F32B-479D-B8B0612512A4}"/>
              </a:ext>
            </a:extLst>
          </p:cNvPr>
          <p:cNvSpPr/>
          <p:nvPr/>
        </p:nvSpPr>
        <p:spPr>
          <a:xfrm>
            <a:off x="2266511" y="2877009"/>
            <a:ext cx="145204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800x800x200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740A84-C861-D9E8-182C-C847701A57E7}"/>
              </a:ext>
            </a:extLst>
          </p:cNvPr>
          <p:cNvSpPr/>
          <p:nvPr/>
        </p:nvSpPr>
        <p:spPr>
          <a:xfrm>
            <a:off x="2263872" y="2510316"/>
            <a:ext cx="1452049" cy="3450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800x800x200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B58296-058D-2D2D-CDD6-83D4873A61DB}"/>
              </a:ext>
            </a:extLst>
          </p:cNvPr>
          <p:cNvSpPr/>
          <p:nvPr/>
        </p:nvSpPr>
        <p:spPr>
          <a:xfrm>
            <a:off x="2270357" y="1786381"/>
            <a:ext cx="1452049" cy="3450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800x800x200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0DF5652-7043-F3BF-3270-C1AB882AC277}"/>
              </a:ext>
            </a:extLst>
          </p:cNvPr>
          <p:cNvSpPr/>
          <p:nvPr/>
        </p:nvSpPr>
        <p:spPr>
          <a:xfrm rot="16200000">
            <a:off x="6898717" y="2640160"/>
            <a:ext cx="2651789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7C9EEBC-92CC-9ACE-991C-B359C0C4B92E}"/>
              </a:ext>
            </a:extLst>
          </p:cNvPr>
          <p:cNvSpPr/>
          <p:nvPr/>
        </p:nvSpPr>
        <p:spPr>
          <a:xfrm rot="16200000">
            <a:off x="8900885" y="2634017"/>
            <a:ext cx="2664072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8564880" y="1658184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8899255" y="2980991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2270357" y="1268486"/>
            <a:ext cx="145204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24xCB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3841008" y="2309633"/>
            <a:ext cx="3697528" cy="34507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8076533" y="348359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9065738" y="3483598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C7AFECC-7701-B119-A556-533026884906}"/>
              </a:ext>
            </a:extLst>
          </p:cNvPr>
          <p:cNvSpPr txBox="1"/>
          <p:nvPr/>
        </p:nvSpPr>
        <p:spPr>
          <a:xfrm>
            <a:off x="1108040" y="302767"/>
            <a:ext cx="101236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200" dirty="0"/>
              <a:t>New dump second beamline for CLEAR (with respect to the present main CLEAR dump)</a:t>
            </a:r>
          </a:p>
        </p:txBody>
      </p:sp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A79F0536-EFB2-0706-70B1-E9A5548B0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2253"/>
            <a:ext cx="10515600" cy="382850"/>
          </a:xfrm>
        </p:spPr>
        <p:txBody>
          <a:bodyPr>
            <a:normAutofit/>
          </a:bodyPr>
          <a:lstStyle/>
          <a:p>
            <a:r>
              <a:rPr lang="en-US" sz="1800" dirty="0"/>
              <a:t>Only the “straight” dump part needed, as no spectrometer will be installed</a:t>
            </a:r>
          </a:p>
        </p:txBody>
      </p:sp>
    </p:spTree>
    <p:extLst>
      <p:ext uri="{BB962C8B-B14F-4D97-AF65-F5344CB8AC3E}">
        <p14:creationId xmlns:p14="http://schemas.microsoft.com/office/powerpoint/2010/main" val="2974101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2219B4-97A2-6A44-153E-C245F8A86515}"/>
              </a:ext>
            </a:extLst>
          </p:cNvPr>
          <p:cNvCxnSpPr>
            <a:cxnSpLocks/>
          </p:cNvCxnSpPr>
          <p:nvPr/>
        </p:nvCxnSpPr>
        <p:spPr>
          <a:xfrm>
            <a:off x="2375085" y="3190208"/>
            <a:ext cx="4914736" cy="235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17D7F1-5CF6-4FD9-DB7F-24C11C0091C2}"/>
              </a:ext>
            </a:extLst>
          </p:cNvPr>
          <p:cNvCxnSpPr>
            <a:cxnSpLocks/>
          </p:cNvCxnSpPr>
          <p:nvPr/>
        </p:nvCxnSpPr>
        <p:spPr>
          <a:xfrm flipV="1">
            <a:off x="2358200" y="2480140"/>
            <a:ext cx="5254706" cy="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8081" y="5415529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086053" y="456359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103564" y="506975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256374" y="3761748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42118" y="2833277"/>
            <a:ext cx="1295436" cy="11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V7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853013"/>
            <a:ext cx="9452400" cy="631871"/>
          </a:xfrm>
        </p:spPr>
        <p:txBody>
          <a:bodyPr>
            <a:normAutofit/>
          </a:bodyPr>
          <a:lstStyle/>
          <a:p>
            <a:r>
              <a:rPr lang="en-GB" sz="1400" dirty="0"/>
              <a:t>Following on request that dump might need to be at least 1200 mm long (still to be verified by RP):</a:t>
            </a:r>
          </a:p>
          <a:p>
            <a:pPr lvl="1"/>
            <a:r>
              <a:rPr lang="en-GB" sz="1000" b="1" dirty="0">
                <a:solidFill>
                  <a:srgbClr val="FF0000"/>
                </a:solidFill>
              </a:rPr>
              <a:t>Asymmetric + maximising </a:t>
            </a:r>
            <a:r>
              <a:rPr lang="en-GB" sz="1000" b="1" dirty="0" err="1">
                <a:solidFill>
                  <a:srgbClr val="FF0000"/>
                </a:solidFill>
              </a:rPr>
              <a:t>concrete+a</a:t>
            </a:r>
            <a:r>
              <a:rPr lang="en-GB" sz="1000" b="1" dirty="0">
                <a:solidFill>
                  <a:srgbClr val="FF0000"/>
                </a:solidFill>
              </a:rPr>
              <a:t> bit more shielding one the “external” </a:t>
            </a:r>
            <a:r>
              <a:rPr lang="en-GB" sz="1000" b="1" dirty="0" err="1">
                <a:solidFill>
                  <a:srgbClr val="FF0000"/>
                </a:solidFill>
              </a:rPr>
              <a:t>side+a</a:t>
            </a:r>
            <a:r>
              <a:rPr lang="en-GB" sz="1000" b="1" dirty="0">
                <a:solidFill>
                  <a:srgbClr val="FF0000"/>
                </a:solidFill>
              </a:rPr>
              <a:t> bit more on the internal one (not sure it fits…)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CAA3C-CED1-7472-6AA6-BC55DC36A90E}"/>
              </a:ext>
            </a:extLst>
          </p:cNvPr>
          <p:cNvSpPr/>
          <p:nvPr/>
        </p:nvSpPr>
        <p:spPr>
          <a:xfrm>
            <a:off x="5256373" y="4450076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295BA-541B-9BBD-AC09-05A11FB25D22}"/>
              </a:ext>
            </a:extLst>
          </p:cNvPr>
          <p:cNvSpPr/>
          <p:nvPr/>
        </p:nvSpPr>
        <p:spPr>
          <a:xfrm>
            <a:off x="5250278" y="3116267"/>
            <a:ext cx="693061" cy="6298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50" dirty="0">
                <a:solidFill>
                  <a:schemeClr val="bg1"/>
                </a:solidFill>
              </a:rPr>
              <a:t>2 x IB</a:t>
            </a:r>
          </a:p>
          <a:p>
            <a:pPr algn="ctr"/>
            <a:r>
              <a:rPr lang="en-CH" sz="1050" dirty="0">
                <a:solidFill>
                  <a:schemeClr val="bg1"/>
                </a:solidFill>
              </a:rPr>
              <a:t>200x200x100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1CC6AD-2335-CF43-B36D-33A3B24CDD47}"/>
              </a:ext>
            </a:extLst>
          </p:cNvPr>
          <p:cNvSpPr/>
          <p:nvPr/>
        </p:nvSpPr>
        <p:spPr>
          <a:xfrm rot="16200000">
            <a:off x="5452303" y="494814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332036-E1E9-84C2-5046-3DA7FB4890CC}"/>
              </a:ext>
            </a:extLst>
          </p:cNvPr>
          <p:cNvSpPr/>
          <p:nvPr/>
        </p:nvSpPr>
        <p:spPr>
          <a:xfrm rot="16200000">
            <a:off x="5452302" y="360485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226B68-673E-0500-F173-F5113F41E642}"/>
              </a:ext>
            </a:extLst>
          </p:cNvPr>
          <p:cNvSpPr/>
          <p:nvPr/>
        </p:nvSpPr>
        <p:spPr>
          <a:xfrm rot="5400000">
            <a:off x="2922404" y="3797257"/>
            <a:ext cx="2651789" cy="12954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35D7D4-4BC8-C7AA-8655-5E2F25B6ABDC}"/>
              </a:ext>
            </a:extLst>
          </p:cNvPr>
          <p:cNvSpPr/>
          <p:nvPr/>
        </p:nvSpPr>
        <p:spPr>
          <a:xfrm rot="16200000">
            <a:off x="4421179" y="494237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631BB6-2A52-5E9B-5C38-3A7187C1AC63}"/>
              </a:ext>
            </a:extLst>
          </p:cNvPr>
          <p:cNvSpPr/>
          <p:nvPr/>
        </p:nvSpPr>
        <p:spPr>
          <a:xfrm rot="16200000">
            <a:off x="4421178" y="360959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BF7310-A937-3FA4-2C58-B5D66B2577BF}"/>
              </a:ext>
            </a:extLst>
          </p:cNvPr>
          <p:cNvSpPr/>
          <p:nvPr/>
        </p:nvSpPr>
        <p:spPr>
          <a:xfrm>
            <a:off x="4939831" y="1801048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239239-B734-D74B-AE93-5EC9A0CB4367}"/>
              </a:ext>
            </a:extLst>
          </p:cNvPr>
          <p:cNvSpPr/>
          <p:nvPr/>
        </p:nvSpPr>
        <p:spPr>
          <a:xfrm rot="16200000">
            <a:off x="3926374" y="2110072"/>
            <a:ext cx="1320125" cy="66024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8CAE65-FF17-4BB8-6E38-3F13DF5FEE70}"/>
              </a:ext>
            </a:extLst>
          </p:cNvPr>
          <p:cNvSpPr/>
          <p:nvPr/>
        </p:nvSpPr>
        <p:spPr>
          <a:xfrm>
            <a:off x="8920840" y="3116267"/>
            <a:ext cx="1327772" cy="262883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506A84-28A3-90B3-71F9-4EFE9211EEBC}"/>
              </a:ext>
            </a:extLst>
          </p:cNvPr>
          <p:cNvSpPr/>
          <p:nvPr/>
        </p:nvSpPr>
        <p:spPr>
          <a:xfrm rot="5400000">
            <a:off x="6914012" y="3796260"/>
            <a:ext cx="2651789" cy="1295436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955703-4FAD-840A-B2BF-62F9172D4716}"/>
              </a:ext>
            </a:extLst>
          </p:cNvPr>
          <p:cNvSpPr/>
          <p:nvPr/>
        </p:nvSpPr>
        <p:spPr>
          <a:xfrm>
            <a:off x="8243643" y="1864429"/>
            <a:ext cx="2748163" cy="1226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800x800x400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A839A5A-97D4-4D0F-2825-193BEA535D65}"/>
              </a:ext>
            </a:extLst>
          </p:cNvPr>
          <p:cNvSpPr txBox="1"/>
          <p:nvPr/>
        </p:nvSpPr>
        <p:spPr>
          <a:xfrm>
            <a:off x="6612977" y="1376542"/>
            <a:ext cx="111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views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502773-A54E-20A8-11C1-ACAFCBD1692D}"/>
              </a:ext>
            </a:extLst>
          </p:cNvPr>
          <p:cNvSpPr txBox="1"/>
          <p:nvPr/>
        </p:nvSpPr>
        <p:spPr>
          <a:xfrm>
            <a:off x="791742" y="1458917"/>
            <a:ext cx="11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Front view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9C676A-7ACB-823C-2A6A-8A1E519EB1F3}"/>
              </a:ext>
            </a:extLst>
          </p:cNvPr>
          <p:cNvSpPr/>
          <p:nvPr/>
        </p:nvSpPr>
        <p:spPr>
          <a:xfrm rot="5400000">
            <a:off x="9302198" y="4080266"/>
            <a:ext cx="2651789" cy="727426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D0BE46-CB3D-A721-B705-C5941A7C8265}"/>
              </a:ext>
            </a:extLst>
          </p:cNvPr>
          <p:cNvSpPr/>
          <p:nvPr/>
        </p:nvSpPr>
        <p:spPr>
          <a:xfrm rot="5400000">
            <a:off x="5310096" y="4114596"/>
            <a:ext cx="2651789" cy="6805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AC0BF6-7C6C-A400-D532-DCB011EBC22B}"/>
              </a:ext>
            </a:extLst>
          </p:cNvPr>
          <p:cNvSpPr/>
          <p:nvPr/>
        </p:nvSpPr>
        <p:spPr>
          <a:xfrm rot="16200000">
            <a:off x="5973218" y="2131841"/>
            <a:ext cx="1320125" cy="66024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F9A448D6-4B67-C8D8-AEB0-3021B7EDCD8F}"/>
              </a:ext>
            </a:extLst>
          </p:cNvPr>
          <p:cNvSpPr/>
          <p:nvPr/>
        </p:nvSpPr>
        <p:spPr>
          <a:xfrm>
            <a:off x="2149682" y="2328035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E26ECB39-44EB-EACA-07AF-138F98122FE9}"/>
              </a:ext>
            </a:extLst>
          </p:cNvPr>
          <p:cNvSpPr/>
          <p:nvPr/>
        </p:nvSpPr>
        <p:spPr>
          <a:xfrm>
            <a:off x="824957" y="3705596"/>
            <a:ext cx="1460295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5C03177-DA33-99E9-7034-C8E3FA3A4874}"/>
              </a:ext>
            </a:extLst>
          </p:cNvPr>
          <p:cNvSpPr/>
          <p:nvPr/>
        </p:nvSpPr>
        <p:spPr>
          <a:xfrm>
            <a:off x="824957" y="1802201"/>
            <a:ext cx="1463039" cy="50639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E67FF8A-0368-F20A-96BF-6DAE6938813C}"/>
              </a:ext>
            </a:extLst>
          </p:cNvPr>
          <p:cNvSpPr/>
          <p:nvPr/>
        </p:nvSpPr>
        <p:spPr>
          <a:xfrm>
            <a:off x="1390197" y="2680505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5B4C780-6908-C9AD-4F8E-3D3C9978F6ED}"/>
              </a:ext>
            </a:extLst>
          </p:cNvPr>
          <p:cNvSpPr/>
          <p:nvPr/>
        </p:nvSpPr>
        <p:spPr>
          <a:xfrm>
            <a:off x="1231551" y="284475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37F33FB-7B3E-88D1-8B68-B31520403886}"/>
              </a:ext>
            </a:extLst>
          </p:cNvPr>
          <p:cNvSpPr/>
          <p:nvPr/>
        </p:nvSpPr>
        <p:spPr>
          <a:xfrm>
            <a:off x="1230900" y="2680614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25F163-E6AB-1957-9D16-FBBA893B3E26}"/>
              </a:ext>
            </a:extLst>
          </p:cNvPr>
          <p:cNvSpPr/>
          <p:nvPr/>
        </p:nvSpPr>
        <p:spPr>
          <a:xfrm>
            <a:off x="1719772" y="285081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244F07D-00F9-28E8-6B1F-AED4465504BE}"/>
              </a:ext>
            </a:extLst>
          </p:cNvPr>
          <p:cNvSpPr/>
          <p:nvPr/>
        </p:nvSpPr>
        <p:spPr>
          <a:xfrm>
            <a:off x="1719121" y="268015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D3952F66-4A8E-3526-0BFD-22C04AE4741A}"/>
              </a:ext>
            </a:extLst>
          </p:cNvPr>
          <p:cNvSpPr/>
          <p:nvPr/>
        </p:nvSpPr>
        <p:spPr>
          <a:xfrm>
            <a:off x="1239104" y="3021450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FB12E8F-4EC9-BD22-E02B-275F3CB2ABBC}"/>
              </a:ext>
            </a:extLst>
          </p:cNvPr>
          <p:cNvSpPr/>
          <p:nvPr/>
        </p:nvSpPr>
        <p:spPr>
          <a:xfrm>
            <a:off x="1236557" y="2344622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64" name="Right Brace 63">
            <a:extLst>
              <a:ext uri="{FF2B5EF4-FFF2-40B4-BE49-F238E27FC236}">
                <a16:creationId xmlns:a16="http://schemas.microsoft.com/office/drawing/2014/main" id="{49C33956-0827-16D5-9ACC-970653B3EFD0}"/>
              </a:ext>
            </a:extLst>
          </p:cNvPr>
          <p:cNvSpPr/>
          <p:nvPr/>
        </p:nvSpPr>
        <p:spPr>
          <a:xfrm>
            <a:off x="2133600" y="2679966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ight Brace 64">
            <a:extLst>
              <a:ext uri="{FF2B5EF4-FFF2-40B4-BE49-F238E27FC236}">
                <a16:creationId xmlns:a16="http://schemas.microsoft.com/office/drawing/2014/main" id="{91381A08-4B80-150A-84E0-7560C809A022}"/>
              </a:ext>
            </a:extLst>
          </p:cNvPr>
          <p:cNvSpPr/>
          <p:nvPr/>
        </p:nvSpPr>
        <p:spPr>
          <a:xfrm>
            <a:off x="2154992" y="3036897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ADC7A59-D15E-8D30-E641-BF4D75F52BFD}"/>
              </a:ext>
            </a:extLst>
          </p:cNvPr>
          <p:cNvSpPr/>
          <p:nvPr/>
        </p:nvSpPr>
        <p:spPr>
          <a:xfrm rot="5400000">
            <a:off x="-122031" y="4208741"/>
            <a:ext cx="1416915" cy="410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B4F568B-D5CF-30A7-5B62-5524785A657F}"/>
              </a:ext>
            </a:extLst>
          </p:cNvPr>
          <p:cNvSpPr/>
          <p:nvPr/>
        </p:nvSpPr>
        <p:spPr>
          <a:xfrm rot="5400000">
            <a:off x="1393817" y="2814900"/>
            <a:ext cx="1377618" cy="40389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D0F70B8-07AE-7D19-D39E-D177A3B981E4}"/>
              </a:ext>
            </a:extLst>
          </p:cNvPr>
          <p:cNvSpPr/>
          <p:nvPr/>
        </p:nvSpPr>
        <p:spPr>
          <a:xfrm>
            <a:off x="1239103" y="3351340"/>
            <a:ext cx="634041" cy="31859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800x400x200</a:t>
            </a:r>
            <a:endParaRPr lang="en-CH" sz="600" baseline="30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9E41DCF-3274-D5A3-EFA4-80708DEA1740}"/>
              </a:ext>
            </a:extLst>
          </p:cNvPr>
          <p:cNvSpPr/>
          <p:nvPr/>
        </p:nvSpPr>
        <p:spPr>
          <a:xfrm rot="5400000">
            <a:off x="116407" y="2586795"/>
            <a:ext cx="1358179" cy="84066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800x8004200</a:t>
            </a:r>
          </a:p>
        </p:txBody>
      </p:sp>
    </p:spTree>
    <p:extLst>
      <p:ext uri="{BB962C8B-B14F-4D97-AF65-F5344CB8AC3E}">
        <p14:creationId xmlns:p14="http://schemas.microsoft.com/office/powerpoint/2010/main" val="930843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2219B4-97A2-6A44-153E-C245F8A86515}"/>
              </a:ext>
            </a:extLst>
          </p:cNvPr>
          <p:cNvCxnSpPr>
            <a:cxnSpLocks/>
          </p:cNvCxnSpPr>
          <p:nvPr/>
        </p:nvCxnSpPr>
        <p:spPr>
          <a:xfrm>
            <a:off x="2375085" y="3190208"/>
            <a:ext cx="4914736" cy="235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17D7F1-5CF6-4FD9-DB7F-24C11C0091C2}"/>
              </a:ext>
            </a:extLst>
          </p:cNvPr>
          <p:cNvCxnSpPr>
            <a:cxnSpLocks/>
          </p:cNvCxnSpPr>
          <p:nvPr/>
        </p:nvCxnSpPr>
        <p:spPr>
          <a:xfrm flipV="1">
            <a:off x="2358200" y="2480140"/>
            <a:ext cx="5254706" cy="12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>
            <a:extLst>
              <a:ext uri="{FF2B5EF4-FFF2-40B4-BE49-F238E27FC236}">
                <a16:creationId xmlns:a16="http://schemas.microsoft.com/office/drawing/2014/main" id="{46C12696-9F1F-3C9B-B0EA-143761D0AE65}"/>
              </a:ext>
            </a:extLst>
          </p:cNvPr>
          <p:cNvSpPr/>
          <p:nvPr/>
        </p:nvSpPr>
        <p:spPr>
          <a:xfrm>
            <a:off x="2149682" y="2328035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8081" y="5415529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086053" y="456359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103564" y="506975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824957" y="3705596"/>
            <a:ext cx="1460295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256374" y="4086209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824957" y="1802201"/>
            <a:ext cx="1463039" cy="50639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2342118" y="2833277"/>
            <a:ext cx="1295436" cy="11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390197" y="2680505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V8</a:t>
            </a:r>
            <a:endParaRPr lang="en-GB" sz="3000" b="1" dirty="0"/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71" y="853013"/>
            <a:ext cx="9452400" cy="631871"/>
          </a:xfrm>
        </p:spPr>
        <p:txBody>
          <a:bodyPr>
            <a:normAutofit/>
          </a:bodyPr>
          <a:lstStyle/>
          <a:p>
            <a:r>
              <a:rPr lang="en-GB" sz="1400" dirty="0"/>
              <a:t>Following on request that dump might need to be at least 1200 mm long (still to be verified by RP):</a:t>
            </a:r>
          </a:p>
          <a:p>
            <a:pPr lvl="1"/>
            <a:r>
              <a:rPr lang="en-GB" sz="1000" b="1" dirty="0">
                <a:solidFill>
                  <a:srgbClr val="FF0000"/>
                </a:solidFill>
              </a:rPr>
              <a:t>Asymmetric + maximising </a:t>
            </a:r>
            <a:r>
              <a:rPr lang="en-GB" sz="1000" b="1" dirty="0" err="1">
                <a:solidFill>
                  <a:srgbClr val="FF0000"/>
                </a:solidFill>
              </a:rPr>
              <a:t>concrete+a</a:t>
            </a:r>
            <a:r>
              <a:rPr lang="en-GB" sz="1000" b="1" dirty="0">
                <a:solidFill>
                  <a:srgbClr val="FF0000"/>
                </a:solidFill>
              </a:rPr>
              <a:t> bit more shielding one the “external” </a:t>
            </a:r>
            <a:r>
              <a:rPr lang="en-GB" sz="1000" b="1" dirty="0" err="1">
                <a:solidFill>
                  <a:srgbClr val="FF0000"/>
                </a:solidFill>
              </a:rPr>
              <a:t>side+a</a:t>
            </a:r>
            <a:r>
              <a:rPr lang="en-GB" sz="1000" b="1" dirty="0">
                <a:solidFill>
                  <a:srgbClr val="FF0000"/>
                </a:solidFill>
              </a:rPr>
              <a:t> bit more on the internal one (not sure it fits…) + back single piece of concrete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CAA3C-CED1-7472-6AA6-BC55DC36A90E}"/>
              </a:ext>
            </a:extLst>
          </p:cNvPr>
          <p:cNvSpPr/>
          <p:nvPr/>
        </p:nvSpPr>
        <p:spPr>
          <a:xfrm>
            <a:off x="5256373" y="4774537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295BA-541B-9BBD-AC09-05A11FB25D22}"/>
              </a:ext>
            </a:extLst>
          </p:cNvPr>
          <p:cNvSpPr/>
          <p:nvPr/>
        </p:nvSpPr>
        <p:spPr>
          <a:xfrm>
            <a:off x="5250278" y="3116267"/>
            <a:ext cx="693061" cy="954050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50" dirty="0">
                <a:solidFill>
                  <a:schemeClr val="bg1"/>
                </a:solidFill>
              </a:rPr>
              <a:t>3 x IB</a:t>
            </a:r>
          </a:p>
          <a:p>
            <a:pPr algn="ctr"/>
            <a:r>
              <a:rPr lang="en-CH" sz="1050" dirty="0">
                <a:solidFill>
                  <a:schemeClr val="bg1"/>
                </a:solidFill>
              </a:rPr>
              <a:t>200x200x100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1CC6AD-2335-CF43-B36D-33A3B24CDD47}"/>
              </a:ext>
            </a:extLst>
          </p:cNvPr>
          <p:cNvSpPr/>
          <p:nvPr/>
        </p:nvSpPr>
        <p:spPr>
          <a:xfrm rot="16200000">
            <a:off x="5452303" y="494814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332036-E1E9-84C2-5046-3DA7FB4890CC}"/>
              </a:ext>
            </a:extLst>
          </p:cNvPr>
          <p:cNvSpPr/>
          <p:nvPr/>
        </p:nvSpPr>
        <p:spPr>
          <a:xfrm rot="16200000">
            <a:off x="5452302" y="360485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226B68-673E-0500-F173-F5113F41E642}"/>
              </a:ext>
            </a:extLst>
          </p:cNvPr>
          <p:cNvSpPr/>
          <p:nvPr/>
        </p:nvSpPr>
        <p:spPr>
          <a:xfrm rot="5400000">
            <a:off x="2922404" y="3797257"/>
            <a:ext cx="2651789" cy="12954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35D7D4-4BC8-C7AA-8655-5E2F25B6ABDC}"/>
              </a:ext>
            </a:extLst>
          </p:cNvPr>
          <p:cNvSpPr/>
          <p:nvPr/>
        </p:nvSpPr>
        <p:spPr>
          <a:xfrm rot="16200000">
            <a:off x="4421179" y="494237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631BB6-2A52-5E9B-5C38-3A7187C1AC63}"/>
              </a:ext>
            </a:extLst>
          </p:cNvPr>
          <p:cNvSpPr/>
          <p:nvPr/>
        </p:nvSpPr>
        <p:spPr>
          <a:xfrm rot="16200000">
            <a:off x="4421178" y="3609599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C79113-3218-EAF3-F27A-A419BEB90832}"/>
              </a:ext>
            </a:extLst>
          </p:cNvPr>
          <p:cNvSpPr/>
          <p:nvPr/>
        </p:nvSpPr>
        <p:spPr>
          <a:xfrm>
            <a:off x="1231551" y="284475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66C528-D7DB-720E-2894-E35438CEAE0A}"/>
              </a:ext>
            </a:extLst>
          </p:cNvPr>
          <p:cNvSpPr/>
          <p:nvPr/>
        </p:nvSpPr>
        <p:spPr>
          <a:xfrm>
            <a:off x="1230900" y="2680614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687143-D4E1-DC75-3777-8B37A9323CE2}"/>
              </a:ext>
            </a:extLst>
          </p:cNvPr>
          <p:cNvSpPr/>
          <p:nvPr/>
        </p:nvSpPr>
        <p:spPr>
          <a:xfrm>
            <a:off x="1719772" y="285081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F39F73A-B0CC-200C-43A6-276980302F35}"/>
              </a:ext>
            </a:extLst>
          </p:cNvPr>
          <p:cNvSpPr/>
          <p:nvPr/>
        </p:nvSpPr>
        <p:spPr>
          <a:xfrm>
            <a:off x="1719121" y="268015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746B28-C5CF-B086-B2E0-2D0DC221541B}"/>
              </a:ext>
            </a:extLst>
          </p:cNvPr>
          <p:cNvSpPr/>
          <p:nvPr/>
        </p:nvSpPr>
        <p:spPr>
          <a:xfrm>
            <a:off x="1239104" y="3021450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0D50E6E-5271-0846-759D-9E83CBA88785}"/>
              </a:ext>
            </a:extLst>
          </p:cNvPr>
          <p:cNvSpPr/>
          <p:nvPr/>
        </p:nvSpPr>
        <p:spPr>
          <a:xfrm>
            <a:off x="1236557" y="2344622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EF032769-0AF5-97EF-C6F6-5E7E773641C1}"/>
              </a:ext>
            </a:extLst>
          </p:cNvPr>
          <p:cNvSpPr/>
          <p:nvPr/>
        </p:nvSpPr>
        <p:spPr>
          <a:xfrm>
            <a:off x="2133600" y="2679966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8CAE65-FF17-4BB8-6E38-3F13DF5FEE70}"/>
              </a:ext>
            </a:extLst>
          </p:cNvPr>
          <p:cNvSpPr/>
          <p:nvPr/>
        </p:nvSpPr>
        <p:spPr>
          <a:xfrm>
            <a:off x="8920840" y="3116267"/>
            <a:ext cx="1327772" cy="262883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506A84-28A3-90B3-71F9-4EFE9211EEBC}"/>
              </a:ext>
            </a:extLst>
          </p:cNvPr>
          <p:cNvSpPr/>
          <p:nvPr/>
        </p:nvSpPr>
        <p:spPr>
          <a:xfrm rot="5400000">
            <a:off x="6914012" y="3796260"/>
            <a:ext cx="2651789" cy="1295436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3955703-4FAD-840A-B2BF-62F9172D4716}"/>
              </a:ext>
            </a:extLst>
          </p:cNvPr>
          <p:cNvSpPr/>
          <p:nvPr/>
        </p:nvSpPr>
        <p:spPr>
          <a:xfrm>
            <a:off x="8243643" y="1864429"/>
            <a:ext cx="2748163" cy="1226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1600x800x400</a:t>
            </a:r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AB6D8AF2-663F-6BFB-839F-925FFF865989}"/>
              </a:ext>
            </a:extLst>
          </p:cNvPr>
          <p:cNvSpPr/>
          <p:nvPr/>
        </p:nvSpPr>
        <p:spPr>
          <a:xfrm>
            <a:off x="2154992" y="3036897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A839A5A-97D4-4D0F-2825-193BEA535D65}"/>
              </a:ext>
            </a:extLst>
          </p:cNvPr>
          <p:cNvSpPr txBox="1"/>
          <p:nvPr/>
        </p:nvSpPr>
        <p:spPr>
          <a:xfrm>
            <a:off x="6612977" y="1376542"/>
            <a:ext cx="111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views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502773-A54E-20A8-11C1-ACAFCBD1692D}"/>
              </a:ext>
            </a:extLst>
          </p:cNvPr>
          <p:cNvSpPr txBox="1"/>
          <p:nvPr/>
        </p:nvSpPr>
        <p:spPr>
          <a:xfrm>
            <a:off x="791742" y="1458917"/>
            <a:ext cx="11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Front view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E4FB573-A184-29C8-758B-16447CA260D9}"/>
              </a:ext>
            </a:extLst>
          </p:cNvPr>
          <p:cNvSpPr/>
          <p:nvPr/>
        </p:nvSpPr>
        <p:spPr>
          <a:xfrm rot="5400000">
            <a:off x="-122031" y="4208741"/>
            <a:ext cx="1416915" cy="410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2197947-263D-95F4-1329-815EF7D346BF}"/>
              </a:ext>
            </a:extLst>
          </p:cNvPr>
          <p:cNvSpPr/>
          <p:nvPr/>
        </p:nvSpPr>
        <p:spPr>
          <a:xfrm rot="5400000">
            <a:off x="1393817" y="2814900"/>
            <a:ext cx="1377618" cy="40389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9C676A-7ACB-823C-2A6A-8A1E519EB1F3}"/>
              </a:ext>
            </a:extLst>
          </p:cNvPr>
          <p:cNvSpPr/>
          <p:nvPr/>
        </p:nvSpPr>
        <p:spPr>
          <a:xfrm rot="5400000">
            <a:off x="9302198" y="4080266"/>
            <a:ext cx="2651789" cy="727426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D0BE46-CB3D-A721-B705-C5941A7C8265}"/>
              </a:ext>
            </a:extLst>
          </p:cNvPr>
          <p:cNvSpPr/>
          <p:nvPr/>
        </p:nvSpPr>
        <p:spPr>
          <a:xfrm rot="5400000">
            <a:off x="5310096" y="4114596"/>
            <a:ext cx="2651789" cy="6805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800x800x200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B77D675-918E-9CB0-809E-724E685FB789}"/>
              </a:ext>
            </a:extLst>
          </p:cNvPr>
          <p:cNvSpPr/>
          <p:nvPr/>
        </p:nvSpPr>
        <p:spPr>
          <a:xfrm>
            <a:off x="1239103" y="3351340"/>
            <a:ext cx="634041" cy="31859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800x400x200</a:t>
            </a:r>
            <a:endParaRPr lang="en-CH" sz="600" baseline="300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3FBCAE8-66C4-93EC-10E7-EEB00DA4D717}"/>
              </a:ext>
            </a:extLst>
          </p:cNvPr>
          <p:cNvSpPr/>
          <p:nvPr/>
        </p:nvSpPr>
        <p:spPr>
          <a:xfrm rot="5400000">
            <a:off x="116407" y="2586795"/>
            <a:ext cx="1358179" cy="84066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800x8004200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F8A8B0D-8AB4-E039-8801-F040F1FB47C6}"/>
              </a:ext>
            </a:extLst>
          </p:cNvPr>
          <p:cNvSpPr/>
          <p:nvPr/>
        </p:nvSpPr>
        <p:spPr>
          <a:xfrm>
            <a:off x="4222559" y="1830342"/>
            <a:ext cx="2748163" cy="12807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1600x800x400</a:t>
            </a:r>
          </a:p>
        </p:txBody>
      </p:sp>
    </p:spTree>
    <p:extLst>
      <p:ext uri="{BB962C8B-B14F-4D97-AF65-F5344CB8AC3E}">
        <p14:creationId xmlns:p14="http://schemas.microsoft.com/office/powerpoint/2010/main" val="40839432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blueprint of a machine&#10;&#10;Description automatically generated">
            <a:extLst>
              <a:ext uri="{FF2B5EF4-FFF2-40B4-BE49-F238E27FC236}">
                <a16:creationId xmlns:a16="http://schemas.microsoft.com/office/drawing/2014/main" id="{CB1046C8-B059-A590-604F-2F7AA2831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92" y="984438"/>
            <a:ext cx="7772400" cy="56332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3C0CE7-7E2B-C5D7-F689-80250C024CEF}"/>
              </a:ext>
            </a:extLst>
          </p:cNvPr>
          <p:cNvSpPr txBox="1"/>
          <p:nvPr/>
        </p:nvSpPr>
        <p:spPr>
          <a:xfrm>
            <a:off x="1457240" y="5869869"/>
            <a:ext cx="1612532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Ventilation duct</a:t>
            </a:r>
            <a:br>
              <a:rPr lang="en-GB" sz="1200" dirty="0"/>
            </a:br>
            <a:r>
              <a:rPr lang="en-GB" sz="1200" dirty="0"/>
              <a:t>area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F34D6-51FD-D69D-5623-8A552FA7F6A0}"/>
              </a:ext>
            </a:extLst>
          </p:cNvPr>
          <p:cNvSpPr txBox="1"/>
          <p:nvPr/>
        </p:nvSpPr>
        <p:spPr>
          <a:xfrm>
            <a:off x="5478845" y="3973580"/>
            <a:ext cx="19996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Yellow barrier limit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D2F32D-6C07-C857-A2D7-AE6CC06F26CD}"/>
              </a:ext>
            </a:extLst>
          </p:cNvPr>
          <p:cNvSpPr/>
          <p:nvPr/>
        </p:nvSpPr>
        <p:spPr>
          <a:xfrm>
            <a:off x="422206" y="1352159"/>
            <a:ext cx="7690685" cy="827132"/>
          </a:xfrm>
          <a:prstGeom prst="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76ACB8-E74F-DD80-95AF-DCE3A5A1EE88}"/>
              </a:ext>
            </a:extLst>
          </p:cNvPr>
          <p:cNvSpPr txBox="1"/>
          <p:nvPr/>
        </p:nvSpPr>
        <p:spPr>
          <a:xfrm>
            <a:off x="4138590" y="478930"/>
            <a:ext cx="9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New Turbo</a:t>
            </a:r>
            <a:br>
              <a:rPr lang="en-GB" sz="1400" b="1" dirty="0">
                <a:solidFill>
                  <a:srgbClr val="FF0000"/>
                </a:solidFill>
              </a:rPr>
            </a:br>
            <a:r>
              <a:rPr lang="en-GB" sz="1400" b="1" dirty="0">
                <a:solidFill>
                  <a:srgbClr val="FF0000"/>
                </a:solidFill>
              </a:rPr>
              <a:t>Pump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0A2C006-4717-DB68-F9A3-7868CB9C3C24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4632324" y="1002150"/>
            <a:ext cx="4704" cy="9394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A2E6390-6A19-1F24-C85F-AAF62ACF0A30}"/>
              </a:ext>
            </a:extLst>
          </p:cNvPr>
          <p:cNvSpPr txBox="1"/>
          <p:nvPr/>
        </p:nvSpPr>
        <p:spPr>
          <a:xfrm>
            <a:off x="2981187" y="426143"/>
            <a:ext cx="1017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BI exp. area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3754CCA-8160-9BEA-648D-9CEEB19E7A08}"/>
              </a:ext>
            </a:extLst>
          </p:cNvPr>
          <p:cNvSpPr/>
          <p:nvPr/>
        </p:nvSpPr>
        <p:spPr>
          <a:xfrm>
            <a:off x="3893507" y="1752536"/>
            <a:ext cx="549350" cy="419030"/>
          </a:xfrm>
          <a:prstGeom prst="rect">
            <a:avLst/>
          </a:prstGeom>
          <a:solidFill>
            <a:srgbClr val="ED7D31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AFD4232-7228-A792-744F-01CFFA8CF2A5}"/>
              </a:ext>
            </a:extLst>
          </p:cNvPr>
          <p:cNvSpPr/>
          <p:nvPr/>
        </p:nvSpPr>
        <p:spPr>
          <a:xfrm rot="16200000">
            <a:off x="990183" y="3875982"/>
            <a:ext cx="3659808" cy="266987"/>
          </a:xfrm>
          <a:prstGeom prst="rect">
            <a:avLst/>
          </a:prstGeom>
          <a:solidFill>
            <a:srgbClr val="5B9BD5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accent5"/>
                </a:solidFill>
              </a:rPr>
              <a:t>Cable duct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7F4BA59-AFCF-3723-FE4F-5915886F6B9B}"/>
              </a:ext>
            </a:extLst>
          </p:cNvPr>
          <p:cNvSpPr txBox="1"/>
          <p:nvPr/>
        </p:nvSpPr>
        <p:spPr>
          <a:xfrm>
            <a:off x="5478844" y="5592316"/>
            <a:ext cx="199964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Wall limit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B11B9C4-7AC9-88D7-21B2-287BBB632501}"/>
              </a:ext>
            </a:extLst>
          </p:cNvPr>
          <p:cNvSpPr txBox="1"/>
          <p:nvPr/>
        </p:nvSpPr>
        <p:spPr>
          <a:xfrm>
            <a:off x="5563726" y="463476"/>
            <a:ext cx="1634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Screen breadboard </a:t>
            </a:r>
            <a:br>
              <a:rPr lang="en-GB" sz="1400" b="1" dirty="0">
                <a:solidFill>
                  <a:srgbClr val="FF0000"/>
                </a:solidFill>
              </a:rPr>
            </a:br>
            <a:r>
              <a:rPr lang="en-GB" sz="1400" b="1" dirty="0">
                <a:solidFill>
                  <a:srgbClr val="FF0000"/>
                </a:solidFill>
              </a:rPr>
              <a:t>(can be modified)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60FEAFC-9190-D4E7-ECAC-DC98A2A68BFF}"/>
              </a:ext>
            </a:extLst>
          </p:cNvPr>
          <p:cNvSpPr/>
          <p:nvPr/>
        </p:nvSpPr>
        <p:spPr>
          <a:xfrm>
            <a:off x="4555684" y="1941638"/>
            <a:ext cx="134606" cy="225655"/>
          </a:xfrm>
          <a:prstGeom prst="rect">
            <a:avLst/>
          </a:prstGeom>
          <a:solidFill>
            <a:srgbClr val="ED7D31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25713FD-532A-E3C2-E50F-C4F35105DCD4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3692389" y="925600"/>
            <a:ext cx="475793" cy="8269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3D70BDD9-2BAC-F6C7-127A-79C2BA9AF805}"/>
              </a:ext>
            </a:extLst>
          </p:cNvPr>
          <p:cNvSpPr/>
          <p:nvPr/>
        </p:nvSpPr>
        <p:spPr>
          <a:xfrm>
            <a:off x="4795390" y="1828810"/>
            <a:ext cx="205731" cy="338483"/>
          </a:xfrm>
          <a:prstGeom prst="rect">
            <a:avLst/>
          </a:prstGeom>
          <a:solidFill>
            <a:srgbClr val="ED7D31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E274E881-05A8-FA2C-9C74-AF0DBC199581}"/>
              </a:ext>
            </a:extLst>
          </p:cNvPr>
          <p:cNvCxnSpPr>
            <a:cxnSpLocks/>
          </p:cNvCxnSpPr>
          <p:nvPr/>
        </p:nvCxnSpPr>
        <p:spPr>
          <a:xfrm flipH="1">
            <a:off x="4958392" y="889322"/>
            <a:ext cx="679390" cy="9394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4BF320E4-28AA-BCCB-0AD2-A543DD5D56E1}"/>
              </a:ext>
            </a:extLst>
          </p:cNvPr>
          <p:cNvSpPr/>
          <p:nvPr/>
        </p:nvSpPr>
        <p:spPr>
          <a:xfrm rot="20702580">
            <a:off x="3716451" y="2054595"/>
            <a:ext cx="1542788" cy="1127715"/>
          </a:xfrm>
          <a:prstGeom prst="rect">
            <a:avLst/>
          </a:prstGeom>
          <a:solidFill>
            <a:srgbClr val="70AD47">
              <a:alpha val="29804"/>
            </a:srgbClr>
          </a:solidFill>
          <a:ln>
            <a:solidFill>
              <a:srgbClr val="223F59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7969C9CB-CE3E-B7C1-4BB6-AEAF6C63958F}"/>
              </a:ext>
            </a:extLst>
          </p:cNvPr>
          <p:cNvSpPr/>
          <p:nvPr/>
        </p:nvSpPr>
        <p:spPr>
          <a:xfrm>
            <a:off x="3941392" y="2060654"/>
            <a:ext cx="1732547" cy="1229895"/>
          </a:xfrm>
          <a:custGeom>
            <a:avLst/>
            <a:gdLst>
              <a:gd name="connsiteX0" fmla="*/ 1507958 w 1732547"/>
              <a:gd name="connsiteY0" fmla="*/ 0 h 1229895"/>
              <a:gd name="connsiteX1" fmla="*/ 1732547 w 1732547"/>
              <a:gd name="connsiteY1" fmla="*/ 834189 h 1229895"/>
              <a:gd name="connsiteX2" fmla="*/ 256674 w 1732547"/>
              <a:gd name="connsiteY2" fmla="*/ 1229895 h 1229895"/>
              <a:gd name="connsiteX3" fmla="*/ 0 w 1732547"/>
              <a:gd name="connsiteY3" fmla="*/ 294105 h 1229895"/>
              <a:gd name="connsiteX4" fmla="*/ 743284 w 1732547"/>
              <a:gd name="connsiteY4" fmla="*/ 101600 h 1229895"/>
              <a:gd name="connsiteX5" fmla="*/ 759326 w 1732547"/>
              <a:gd name="connsiteY5" fmla="*/ 197853 h 1229895"/>
              <a:gd name="connsiteX6" fmla="*/ 1507958 w 1732547"/>
              <a:gd name="connsiteY6" fmla="*/ 0 h 1229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2547" h="1229895">
                <a:moveTo>
                  <a:pt x="1507958" y="0"/>
                </a:moveTo>
                <a:lnTo>
                  <a:pt x="1732547" y="834189"/>
                </a:lnTo>
                <a:lnTo>
                  <a:pt x="256674" y="1229895"/>
                </a:lnTo>
                <a:lnTo>
                  <a:pt x="0" y="294105"/>
                </a:lnTo>
                <a:lnTo>
                  <a:pt x="743284" y="101600"/>
                </a:lnTo>
                <a:lnTo>
                  <a:pt x="759326" y="197853"/>
                </a:lnTo>
                <a:lnTo>
                  <a:pt x="1507958" y="0"/>
                </a:lnTo>
                <a:close/>
              </a:path>
            </a:pathLst>
          </a:custGeom>
          <a:solidFill>
            <a:srgbClr val="7030A0">
              <a:alpha val="29804"/>
            </a:srgbClr>
          </a:solidFill>
          <a:ln>
            <a:solidFill>
              <a:srgbClr val="223F59">
                <a:alpha val="29804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A6746FD-AE5A-F7CE-450B-848BE5B36717}"/>
              </a:ext>
            </a:extLst>
          </p:cNvPr>
          <p:cNvSpPr txBox="1"/>
          <p:nvPr/>
        </p:nvSpPr>
        <p:spPr>
          <a:xfrm>
            <a:off x="4570335" y="3699868"/>
            <a:ext cx="2207207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“OK” dump proposed by Markus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541B09E-F0BE-1BC1-E287-E9274E8233E8}"/>
              </a:ext>
            </a:extLst>
          </p:cNvPr>
          <p:cNvSpPr txBox="1"/>
          <p:nvPr/>
        </p:nvSpPr>
        <p:spPr>
          <a:xfrm>
            <a:off x="340492" y="259396"/>
            <a:ext cx="2685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Region typically occupied by cables, etc.</a:t>
            </a:r>
          </a:p>
          <a:p>
            <a:pPr algn="ctr"/>
            <a:r>
              <a:rPr lang="en-GB" sz="1400" b="1" dirty="0">
                <a:solidFill>
                  <a:srgbClr val="FF0000"/>
                </a:solidFill>
              </a:rPr>
              <a:t>(about +- 45 cm from beamline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909694B-E5BC-EA49-AABB-527A845931C0}"/>
              </a:ext>
            </a:extLst>
          </p:cNvPr>
          <p:cNvCxnSpPr>
            <a:cxnSpLocks/>
          </p:cNvCxnSpPr>
          <p:nvPr/>
        </p:nvCxnSpPr>
        <p:spPr>
          <a:xfrm>
            <a:off x="1703927" y="975439"/>
            <a:ext cx="357204" cy="4360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EB5339BE-736F-4DBA-FCB1-80048CE161AB}"/>
              </a:ext>
            </a:extLst>
          </p:cNvPr>
          <p:cNvSpPr txBox="1"/>
          <p:nvPr/>
        </p:nvSpPr>
        <p:spPr>
          <a:xfrm>
            <a:off x="5001121" y="3385665"/>
            <a:ext cx="2294539" cy="276999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New proposal “fitting” in the area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F6DC9B9-D7D4-42C9-BBAC-A8F9C60251B5}"/>
              </a:ext>
            </a:extLst>
          </p:cNvPr>
          <p:cNvCxnSpPr>
            <a:cxnSpLocks/>
            <a:stCxn id="64" idx="1"/>
          </p:cNvCxnSpPr>
          <p:nvPr/>
        </p:nvCxnSpPr>
        <p:spPr>
          <a:xfrm flipH="1" flipV="1">
            <a:off x="4017243" y="3093268"/>
            <a:ext cx="553092" cy="7451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8009515-E17D-C7CD-7653-C63A08525951}"/>
              </a:ext>
            </a:extLst>
          </p:cNvPr>
          <p:cNvCxnSpPr>
            <a:cxnSpLocks/>
            <a:stCxn id="69" idx="1"/>
          </p:cNvCxnSpPr>
          <p:nvPr/>
        </p:nvCxnSpPr>
        <p:spPr>
          <a:xfrm flipH="1" flipV="1">
            <a:off x="4487845" y="3093268"/>
            <a:ext cx="513276" cy="4308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4">
            <a:extLst>
              <a:ext uri="{FF2B5EF4-FFF2-40B4-BE49-F238E27FC236}">
                <a16:creationId xmlns:a16="http://schemas.microsoft.com/office/drawing/2014/main" id="{64B25263-9C43-25F8-0126-9356DF27D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6999" y="296705"/>
            <a:ext cx="3570356" cy="64572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b="1" dirty="0"/>
              <a:t>Updated layout (10/7/24)</a:t>
            </a:r>
          </a:p>
          <a:p>
            <a:pPr marL="0" indent="0">
              <a:buNone/>
            </a:pPr>
            <a:r>
              <a:rPr lang="en-GB" sz="2000" b="1" dirty="0"/>
              <a:t>New proposal based on the following assumptions:</a:t>
            </a:r>
          </a:p>
          <a:p>
            <a:r>
              <a:rPr lang="en-GB" sz="2000" b="1" dirty="0"/>
              <a:t>Trying to start the dump as soon as possible:</a:t>
            </a:r>
          </a:p>
          <a:p>
            <a:pPr lvl="1"/>
            <a:r>
              <a:rPr lang="en-GB" sz="1600" b="1" dirty="0"/>
              <a:t>Keep today’s max distance from the straight beamline (about 60 cm) </a:t>
            </a:r>
          </a:p>
          <a:p>
            <a:pPr lvl="1"/>
            <a:r>
              <a:rPr lang="en-GB" sz="1600" b="1" dirty="0">
                <a:solidFill>
                  <a:schemeClr val="accent5"/>
                </a:solidFill>
              </a:rPr>
              <a:t>Start of the dump at about 2.37 m from the centre of the dipole</a:t>
            </a:r>
          </a:p>
          <a:p>
            <a:r>
              <a:rPr lang="en-GB" sz="2000" b="1" dirty="0"/>
              <a:t>Trying to make the in-vacuum part as long as possible</a:t>
            </a:r>
          </a:p>
          <a:p>
            <a:pPr lvl="1"/>
            <a:r>
              <a:rPr lang="en-GB" sz="1600" b="1" dirty="0"/>
              <a:t>Keep today 1 m of path in air, i.e. </a:t>
            </a:r>
            <a:r>
              <a:rPr lang="en-GB" sz="1600" b="1" dirty="0">
                <a:solidFill>
                  <a:schemeClr val="accent5"/>
                </a:solidFill>
              </a:rPr>
              <a:t>vacuum window at 1.37 m from the centre of the dipole</a:t>
            </a:r>
          </a:p>
          <a:p>
            <a:pPr lvl="1"/>
            <a:r>
              <a:rPr lang="en-GB" sz="1600" b="1" dirty="0"/>
              <a:t>Note: the in-air path can possibly be reduced by another 20 cm at most (i.e. window at 1.57 m from the centre of the dipole)</a:t>
            </a:r>
          </a:p>
          <a:p>
            <a:r>
              <a:rPr lang="en-GB" sz="2000" b="1" dirty="0"/>
              <a:t>Have the footprint as close as possible to Markus’ design</a:t>
            </a:r>
          </a:p>
        </p:txBody>
      </p:sp>
    </p:spTree>
    <p:extLst>
      <p:ext uri="{BB962C8B-B14F-4D97-AF65-F5344CB8AC3E}">
        <p14:creationId xmlns:p14="http://schemas.microsoft.com/office/powerpoint/2010/main" val="41692479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Brace 8">
            <a:extLst>
              <a:ext uri="{FF2B5EF4-FFF2-40B4-BE49-F238E27FC236}">
                <a16:creationId xmlns:a16="http://schemas.microsoft.com/office/drawing/2014/main" id="{46C12696-9F1F-3C9B-B0EA-143761D0AE65}"/>
              </a:ext>
            </a:extLst>
          </p:cNvPr>
          <p:cNvSpPr/>
          <p:nvPr/>
        </p:nvSpPr>
        <p:spPr>
          <a:xfrm>
            <a:off x="2149682" y="2328035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58081" y="5663417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631374" y="499167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5648885" y="549783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444436" y="3797038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400" dirty="0">
              <a:solidFill>
                <a:schemeClr val="bg1"/>
              </a:solidFill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5801695" y="4189830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1351287" y="2680505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60" y="-3334"/>
            <a:ext cx="4834169" cy="610920"/>
          </a:xfrm>
        </p:spPr>
        <p:txBody>
          <a:bodyPr>
            <a:normAutofit/>
          </a:bodyPr>
          <a:lstStyle/>
          <a:p>
            <a:r>
              <a:rPr lang="en-GB" sz="2400" b="1" dirty="0"/>
              <a:t>VESPER Beam Line Dump </a:t>
            </a:r>
            <a:r>
              <a:rPr lang="en-GB" sz="2400" b="1" dirty="0" err="1"/>
              <a:t>V9</a:t>
            </a:r>
            <a:endParaRPr lang="en-GB" sz="240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BCD948-B9DA-EDF0-96E0-4EEDE9410510}"/>
              </a:ext>
            </a:extLst>
          </p:cNvPr>
          <p:cNvSpPr/>
          <p:nvPr/>
        </p:nvSpPr>
        <p:spPr>
          <a:xfrm>
            <a:off x="645164" y="3356979"/>
            <a:ext cx="1367061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800x800x200</a:t>
            </a:r>
            <a:br>
              <a:rPr lang="en-CH" sz="1000" dirty="0"/>
            </a:br>
            <a:r>
              <a:rPr lang="en-CH" sz="1000" dirty="0"/>
              <a:t>+ CB 800x400x200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1CAA3C-CED1-7472-6AA6-BC55DC36A90E}"/>
              </a:ext>
            </a:extLst>
          </p:cNvPr>
          <p:cNvSpPr/>
          <p:nvPr/>
        </p:nvSpPr>
        <p:spPr>
          <a:xfrm>
            <a:off x="5801694" y="4878158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295BA-541B-9BBD-AC09-05A11FB25D22}"/>
              </a:ext>
            </a:extLst>
          </p:cNvPr>
          <p:cNvSpPr/>
          <p:nvPr/>
        </p:nvSpPr>
        <p:spPr>
          <a:xfrm>
            <a:off x="5795599" y="3544349"/>
            <a:ext cx="693061" cy="6298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50" dirty="0">
                <a:solidFill>
                  <a:schemeClr val="bg1"/>
                </a:solidFill>
              </a:rPr>
              <a:t>2 x IB</a:t>
            </a:r>
          </a:p>
          <a:p>
            <a:pPr algn="ctr"/>
            <a:r>
              <a:rPr lang="en-CH" sz="1050" dirty="0">
                <a:solidFill>
                  <a:schemeClr val="bg1"/>
                </a:solidFill>
              </a:rPr>
              <a:t>200x200x100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1CC6AD-2335-CF43-B36D-33A3B24CDD47}"/>
              </a:ext>
            </a:extLst>
          </p:cNvPr>
          <p:cNvSpPr/>
          <p:nvPr/>
        </p:nvSpPr>
        <p:spPr>
          <a:xfrm rot="16200000">
            <a:off x="5997624" y="5376231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332036-E1E9-84C2-5046-3DA7FB4890CC}"/>
              </a:ext>
            </a:extLst>
          </p:cNvPr>
          <p:cNvSpPr/>
          <p:nvPr/>
        </p:nvSpPr>
        <p:spPr>
          <a:xfrm rot="16200000">
            <a:off x="5997623" y="4032941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BB7592-7275-A670-B320-99D8C5007F9C}"/>
              </a:ext>
            </a:extLst>
          </p:cNvPr>
          <p:cNvSpPr/>
          <p:nvPr/>
        </p:nvSpPr>
        <p:spPr>
          <a:xfrm rot="16200000">
            <a:off x="6335576" y="4033940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47A84D-C594-B433-7BCD-73A586CFDF59}"/>
              </a:ext>
            </a:extLst>
          </p:cNvPr>
          <p:cNvSpPr/>
          <p:nvPr/>
        </p:nvSpPr>
        <p:spPr>
          <a:xfrm rot="16200000">
            <a:off x="6335576" y="5370461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226B68-673E-0500-F173-F5113F41E642}"/>
              </a:ext>
            </a:extLst>
          </p:cNvPr>
          <p:cNvSpPr/>
          <p:nvPr/>
        </p:nvSpPr>
        <p:spPr>
          <a:xfrm rot="5400000">
            <a:off x="3467725" y="4225339"/>
            <a:ext cx="2651789" cy="12954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35D7D4-4BC8-C7AA-8655-5E2F25B6ABDC}"/>
              </a:ext>
            </a:extLst>
          </p:cNvPr>
          <p:cNvSpPr/>
          <p:nvPr/>
        </p:nvSpPr>
        <p:spPr>
          <a:xfrm rot="16200000">
            <a:off x="4966500" y="5370461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631BB6-2A52-5E9B-5C38-3A7187C1AC63}"/>
              </a:ext>
            </a:extLst>
          </p:cNvPr>
          <p:cNvSpPr/>
          <p:nvPr/>
        </p:nvSpPr>
        <p:spPr>
          <a:xfrm rot="16200000">
            <a:off x="4966499" y="4037681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ABF7310-A937-3FA4-2C58-B5D66B2577BF}"/>
              </a:ext>
            </a:extLst>
          </p:cNvPr>
          <p:cNvSpPr/>
          <p:nvPr/>
        </p:nvSpPr>
        <p:spPr>
          <a:xfrm>
            <a:off x="5467899" y="2221446"/>
            <a:ext cx="1352446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CC79113-3218-EAF3-F27A-A419BEB90832}"/>
              </a:ext>
            </a:extLst>
          </p:cNvPr>
          <p:cNvSpPr/>
          <p:nvPr/>
        </p:nvSpPr>
        <p:spPr>
          <a:xfrm>
            <a:off x="1192641" y="284475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66C528-D7DB-720E-2894-E35438CEAE0A}"/>
              </a:ext>
            </a:extLst>
          </p:cNvPr>
          <p:cNvSpPr/>
          <p:nvPr/>
        </p:nvSpPr>
        <p:spPr>
          <a:xfrm>
            <a:off x="1191990" y="2680614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1687143-D4E1-DC75-3777-8B37A9323CE2}"/>
              </a:ext>
            </a:extLst>
          </p:cNvPr>
          <p:cNvSpPr/>
          <p:nvPr/>
        </p:nvSpPr>
        <p:spPr>
          <a:xfrm>
            <a:off x="1680862" y="285081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F39F73A-B0CC-200C-43A6-276980302F35}"/>
              </a:ext>
            </a:extLst>
          </p:cNvPr>
          <p:cNvSpPr/>
          <p:nvPr/>
        </p:nvSpPr>
        <p:spPr>
          <a:xfrm>
            <a:off x="1680211" y="268015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FAF05E6-BEFE-96FC-D099-822A3EACA2A3}"/>
              </a:ext>
            </a:extLst>
          </p:cNvPr>
          <p:cNvSpPr/>
          <p:nvPr/>
        </p:nvSpPr>
        <p:spPr>
          <a:xfrm>
            <a:off x="1856914" y="2679966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D746B28-C5CF-B086-B2E0-2D0DC221541B}"/>
              </a:ext>
            </a:extLst>
          </p:cNvPr>
          <p:cNvSpPr/>
          <p:nvPr/>
        </p:nvSpPr>
        <p:spPr>
          <a:xfrm>
            <a:off x="1200194" y="3021450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FEE193C-7852-7AC4-ECF3-C9A8010EBF44}"/>
              </a:ext>
            </a:extLst>
          </p:cNvPr>
          <p:cNvSpPr/>
          <p:nvPr/>
        </p:nvSpPr>
        <p:spPr>
          <a:xfrm>
            <a:off x="1856806" y="3015207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D9E43D7-1C2F-8DD4-BDB8-E3429059A3E9}"/>
              </a:ext>
            </a:extLst>
          </p:cNvPr>
          <p:cNvSpPr/>
          <p:nvPr/>
        </p:nvSpPr>
        <p:spPr>
          <a:xfrm>
            <a:off x="1856806" y="2338194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0D50E6E-5271-0846-759D-9E83CBA88785}"/>
              </a:ext>
            </a:extLst>
          </p:cNvPr>
          <p:cNvSpPr/>
          <p:nvPr/>
        </p:nvSpPr>
        <p:spPr>
          <a:xfrm>
            <a:off x="1197647" y="2344622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EF032769-0AF5-97EF-C6F6-5E7E773641C1}"/>
              </a:ext>
            </a:extLst>
          </p:cNvPr>
          <p:cNvSpPr/>
          <p:nvPr/>
        </p:nvSpPr>
        <p:spPr>
          <a:xfrm>
            <a:off x="2133600" y="2679966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AB6D8AF2-663F-6BFB-839F-925FFF865989}"/>
              </a:ext>
            </a:extLst>
          </p:cNvPr>
          <p:cNvSpPr/>
          <p:nvPr/>
        </p:nvSpPr>
        <p:spPr>
          <a:xfrm>
            <a:off x="2154992" y="3036897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F502773-A54E-20A8-11C1-ACAFCBD1692D}"/>
              </a:ext>
            </a:extLst>
          </p:cNvPr>
          <p:cNvSpPr txBox="1"/>
          <p:nvPr/>
        </p:nvSpPr>
        <p:spPr>
          <a:xfrm>
            <a:off x="791742" y="1458917"/>
            <a:ext cx="11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Front view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6896CE4-3058-392F-382D-E252EAEE35A8}"/>
              </a:ext>
            </a:extLst>
          </p:cNvPr>
          <p:cNvCxnSpPr>
            <a:cxnSpLocks/>
          </p:cNvCxnSpPr>
          <p:nvPr/>
        </p:nvCxnSpPr>
        <p:spPr>
          <a:xfrm flipH="1">
            <a:off x="2012225" y="1962175"/>
            <a:ext cx="367630" cy="517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9D5762B-F1F9-0417-DFA5-3637E2876F0F}"/>
              </a:ext>
            </a:extLst>
          </p:cNvPr>
          <p:cNvSpPr txBox="1"/>
          <p:nvPr/>
        </p:nvSpPr>
        <p:spPr>
          <a:xfrm>
            <a:off x="2133600" y="1514597"/>
            <a:ext cx="13756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rgbClr val="FF0000"/>
                </a:solidFill>
              </a:rPr>
              <a:t>Not sure this layer will be stable…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98B656-361B-FAF0-F624-9872AC81A64D}"/>
              </a:ext>
            </a:extLst>
          </p:cNvPr>
          <p:cNvSpPr/>
          <p:nvPr/>
        </p:nvSpPr>
        <p:spPr>
          <a:xfrm>
            <a:off x="444436" y="3358082"/>
            <a:ext cx="170479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3B8CB17-6800-A604-E927-F8851763592E}"/>
              </a:ext>
            </a:extLst>
          </p:cNvPr>
          <p:cNvSpPr/>
          <p:nvPr/>
        </p:nvSpPr>
        <p:spPr>
          <a:xfrm>
            <a:off x="441147" y="3789520"/>
            <a:ext cx="1775953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4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EE477B-E269-9C45-350C-49BEAD67CE2B}"/>
              </a:ext>
            </a:extLst>
          </p:cNvPr>
          <p:cNvSpPr/>
          <p:nvPr/>
        </p:nvSpPr>
        <p:spPr>
          <a:xfrm>
            <a:off x="646819" y="3789520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800x800x800+ 200x800x800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A99778B-998B-CE73-BF2D-C6B7E4AA3A5B}"/>
              </a:ext>
            </a:extLst>
          </p:cNvPr>
          <p:cNvSpPr/>
          <p:nvPr/>
        </p:nvSpPr>
        <p:spPr>
          <a:xfrm rot="5400000">
            <a:off x="152796" y="2303341"/>
            <a:ext cx="1320124" cy="743422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800x8004200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1016FDD-E0F2-ADEB-4EDE-B46BDEB47A09}"/>
              </a:ext>
            </a:extLst>
          </p:cNvPr>
          <p:cNvSpPr/>
          <p:nvPr/>
        </p:nvSpPr>
        <p:spPr>
          <a:xfrm>
            <a:off x="1200194" y="2010697"/>
            <a:ext cx="808375" cy="3217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Several CB 400x200x100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C82701C-8CC6-A20F-4DCB-4E8C381585C9}"/>
              </a:ext>
            </a:extLst>
          </p:cNvPr>
          <p:cNvSpPr/>
          <p:nvPr/>
        </p:nvSpPr>
        <p:spPr>
          <a:xfrm rot="16200000">
            <a:off x="6524604" y="2529047"/>
            <a:ext cx="1320125" cy="67552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4E5FD2D-BB29-76E8-650D-C3123B1F44F0}"/>
              </a:ext>
            </a:extLst>
          </p:cNvPr>
          <p:cNvSpPr/>
          <p:nvPr/>
        </p:nvSpPr>
        <p:spPr>
          <a:xfrm rot="16200000">
            <a:off x="5145254" y="1211552"/>
            <a:ext cx="1320125" cy="67552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6E46964-BFB7-8B0F-D367-70E8E3FE3B65}"/>
              </a:ext>
            </a:extLst>
          </p:cNvPr>
          <p:cNvSpPr/>
          <p:nvPr/>
        </p:nvSpPr>
        <p:spPr>
          <a:xfrm rot="16200000">
            <a:off x="5841478" y="1204088"/>
            <a:ext cx="1320125" cy="67552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F137765-DFA4-BF51-A4F6-538774757829}"/>
              </a:ext>
            </a:extLst>
          </p:cNvPr>
          <p:cNvSpPr/>
          <p:nvPr/>
        </p:nvSpPr>
        <p:spPr>
          <a:xfrm rot="16200000">
            <a:off x="6537702" y="1199255"/>
            <a:ext cx="1320125" cy="67552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E5DEDCB-7A3F-63F2-5250-38B9211C99D1}"/>
              </a:ext>
            </a:extLst>
          </p:cNvPr>
          <p:cNvSpPr/>
          <p:nvPr/>
        </p:nvSpPr>
        <p:spPr>
          <a:xfrm rot="5400000">
            <a:off x="3467382" y="1549043"/>
            <a:ext cx="2651789" cy="1295437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4E59E4FF-E6C6-67EA-35E5-07BBB0502C38}"/>
              </a:ext>
            </a:extLst>
          </p:cNvPr>
          <p:cNvSpPr/>
          <p:nvPr/>
        </p:nvSpPr>
        <p:spPr>
          <a:xfrm>
            <a:off x="3678169" y="870867"/>
            <a:ext cx="300079" cy="532231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139AC9B-E43A-EA19-F638-21371A3D1D8C}"/>
              </a:ext>
            </a:extLst>
          </p:cNvPr>
          <p:cNvSpPr txBox="1"/>
          <p:nvPr/>
        </p:nvSpPr>
        <p:spPr>
          <a:xfrm rot="16200000">
            <a:off x="2864207" y="3347359"/>
            <a:ext cx="1156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1600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ED409C1-726A-44D0-1A90-160DEAA88F9C}"/>
              </a:ext>
            </a:extLst>
          </p:cNvPr>
          <p:cNvSpPr txBox="1"/>
          <p:nvPr/>
        </p:nvSpPr>
        <p:spPr>
          <a:xfrm>
            <a:off x="5070489" y="6561385"/>
            <a:ext cx="1039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900</a:t>
            </a:r>
          </a:p>
        </p:txBody>
      </p:sp>
      <p:sp>
        <p:nvSpPr>
          <p:cNvPr id="65" name="Left Brace 64">
            <a:extLst>
              <a:ext uri="{FF2B5EF4-FFF2-40B4-BE49-F238E27FC236}">
                <a16:creationId xmlns:a16="http://schemas.microsoft.com/office/drawing/2014/main" id="{D91CC58C-641E-BCB5-70D4-27D2472E4728}"/>
              </a:ext>
            </a:extLst>
          </p:cNvPr>
          <p:cNvSpPr/>
          <p:nvPr/>
        </p:nvSpPr>
        <p:spPr>
          <a:xfrm rot="5400000">
            <a:off x="5703664" y="-996517"/>
            <a:ext cx="313946" cy="3349776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e 65">
            <a:extLst>
              <a:ext uri="{FF2B5EF4-FFF2-40B4-BE49-F238E27FC236}">
                <a16:creationId xmlns:a16="http://schemas.microsoft.com/office/drawing/2014/main" id="{5988AA7C-8C42-1375-46E1-6B9DD5C9B397}"/>
              </a:ext>
            </a:extLst>
          </p:cNvPr>
          <p:cNvSpPr/>
          <p:nvPr/>
        </p:nvSpPr>
        <p:spPr>
          <a:xfrm rot="16200000">
            <a:off x="5515051" y="4936076"/>
            <a:ext cx="313946" cy="2972549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4B4CD3B-8FE6-BB20-68D6-D8F010DB1804}"/>
              </a:ext>
            </a:extLst>
          </p:cNvPr>
          <p:cNvSpPr txBox="1"/>
          <p:nvPr/>
        </p:nvSpPr>
        <p:spPr>
          <a:xfrm>
            <a:off x="5318360" y="237072"/>
            <a:ext cx="1156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1000</a:t>
            </a:r>
          </a:p>
        </p:txBody>
      </p:sp>
      <p:graphicFrame>
        <p:nvGraphicFramePr>
          <p:cNvPr id="68" name="Table 67">
            <a:extLst>
              <a:ext uri="{FF2B5EF4-FFF2-40B4-BE49-F238E27FC236}">
                <a16:creationId xmlns:a16="http://schemas.microsoft.com/office/drawing/2014/main" id="{A01E2D35-24E6-1F80-0963-39CDF7885E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038431"/>
              </p:ext>
            </p:extLst>
          </p:nvPr>
        </p:nvGraphicFramePr>
        <p:xfrm>
          <a:off x="12452493" y="2038677"/>
          <a:ext cx="5812031" cy="1996440"/>
        </p:xfrm>
        <a:graphic>
          <a:graphicData uri="http://schemas.openxmlformats.org/drawingml/2006/table">
            <a:tbl>
              <a:tblPr/>
              <a:tblGrid>
                <a:gridCol w="1469683">
                  <a:extLst>
                    <a:ext uri="{9D8B030D-6E8A-4147-A177-3AD203B41FA5}">
                      <a16:colId xmlns:a16="http://schemas.microsoft.com/office/drawing/2014/main" val="4223704955"/>
                    </a:ext>
                  </a:extLst>
                </a:gridCol>
                <a:gridCol w="1385065">
                  <a:extLst>
                    <a:ext uri="{9D8B030D-6E8A-4147-A177-3AD203B41FA5}">
                      <a16:colId xmlns:a16="http://schemas.microsoft.com/office/drawing/2014/main" val="551931819"/>
                    </a:ext>
                  </a:extLst>
                </a:gridCol>
                <a:gridCol w="1387536">
                  <a:extLst>
                    <a:ext uri="{9D8B030D-6E8A-4147-A177-3AD203B41FA5}">
                      <a16:colId xmlns:a16="http://schemas.microsoft.com/office/drawing/2014/main" val="381769963"/>
                    </a:ext>
                  </a:extLst>
                </a:gridCol>
                <a:gridCol w="1569747">
                  <a:extLst>
                    <a:ext uri="{9D8B030D-6E8A-4147-A177-3AD203B41FA5}">
                      <a16:colId xmlns:a16="http://schemas.microsoft.com/office/drawing/2014/main" val="1856901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Item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2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Type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Weight(Kg)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E0B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Dimensions(mm)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20B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033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24168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8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7500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E0B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2400x1600x800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0B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772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23168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7200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2300x1600x800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752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1688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2500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1600x800x800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705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1684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1600x800x400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313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Concrete blocks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1682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630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1600x800x200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602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888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800x800x800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5846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884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630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800x800x400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36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882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325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800x800x200</a:t>
                      </a:r>
                      <a:endParaRPr lang="en-US" sz="12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954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842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800x400x200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8877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421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0CE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D6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400x200x100</a:t>
                      </a:r>
                      <a:endParaRPr lang="en-US" sz="12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6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6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885680"/>
                  </a:ext>
                </a:extLst>
              </a:tr>
            </a:tbl>
          </a:graphicData>
        </a:graphic>
      </p:graphicFrame>
      <p:pic>
        <p:nvPicPr>
          <p:cNvPr id="70" name="Picture 69" descr="A graph of a graph showing a red yellow and blue chart&#10;&#10;Description automatically generated with medium confidence">
            <a:extLst>
              <a:ext uri="{FF2B5EF4-FFF2-40B4-BE49-F238E27FC236}">
                <a16:creationId xmlns:a16="http://schemas.microsoft.com/office/drawing/2014/main" id="{7D923D03-A194-4CBF-FCA9-66BEC9DFA0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540" y="2887100"/>
            <a:ext cx="3256758" cy="1320126"/>
          </a:xfrm>
          <a:prstGeom prst="rect">
            <a:avLst/>
          </a:prstGeom>
        </p:spPr>
      </p:pic>
      <p:pic>
        <p:nvPicPr>
          <p:cNvPr id="72" name="Picture 71" descr="A diagram of a heat exchanger&#10;&#10;Description automatically generated">
            <a:extLst>
              <a:ext uri="{FF2B5EF4-FFF2-40B4-BE49-F238E27FC236}">
                <a16:creationId xmlns:a16="http://schemas.microsoft.com/office/drawing/2014/main" id="{28715883-7C00-F902-A420-FAB1D5E26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699" y="237072"/>
            <a:ext cx="3794647" cy="2615884"/>
          </a:xfrm>
          <a:prstGeom prst="rect">
            <a:avLst/>
          </a:prstGeom>
        </p:spPr>
      </p:pic>
      <p:pic>
        <p:nvPicPr>
          <p:cNvPr id="74" name="Picture 73" descr="A screenshot of a computer&#10;&#10;Description automatically generated">
            <a:extLst>
              <a:ext uri="{FF2B5EF4-FFF2-40B4-BE49-F238E27FC236}">
                <a16:creationId xmlns:a16="http://schemas.microsoft.com/office/drawing/2014/main" id="{9FFEBBA7-8F39-780F-FD83-54F2EB4FAC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042" y="4241370"/>
            <a:ext cx="3433025" cy="241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665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81851-A754-2AF5-51E1-28EE8555C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>
                <a:solidFill>
                  <a:srgbClr val="FF0000"/>
                </a:solidFill>
              </a:rPr>
              <a:t>2025 - April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FB16F5-F551-AD6D-B110-6330741A7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89474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B6E40-6373-B981-9F54-49E98A0B87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blueprint of a machine&#10;&#10;Description automatically generated">
            <a:extLst>
              <a:ext uri="{FF2B5EF4-FFF2-40B4-BE49-F238E27FC236}">
                <a16:creationId xmlns:a16="http://schemas.microsoft.com/office/drawing/2014/main" id="{8062A565-D185-0CC9-A450-F66B9D4A6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92" y="984438"/>
            <a:ext cx="7772400" cy="56332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275000-4F93-1AAD-4616-0E80D5C603E0}"/>
              </a:ext>
            </a:extLst>
          </p:cNvPr>
          <p:cNvSpPr txBox="1"/>
          <p:nvPr/>
        </p:nvSpPr>
        <p:spPr>
          <a:xfrm>
            <a:off x="1457240" y="5869869"/>
            <a:ext cx="1612532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Ventilation duct</a:t>
            </a:r>
            <a:br>
              <a:rPr lang="en-GB" sz="1200" dirty="0"/>
            </a:br>
            <a:r>
              <a:rPr lang="en-GB" sz="1200" dirty="0"/>
              <a:t>area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430A6-0982-EDFC-3B14-3CAB820CB223}"/>
              </a:ext>
            </a:extLst>
          </p:cNvPr>
          <p:cNvSpPr txBox="1"/>
          <p:nvPr/>
        </p:nvSpPr>
        <p:spPr>
          <a:xfrm>
            <a:off x="5478845" y="3973580"/>
            <a:ext cx="1999645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Yellow barrier limit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7A3C627-9D9C-C553-D4CD-95CF7CAB7147}"/>
              </a:ext>
            </a:extLst>
          </p:cNvPr>
          <p:cNvSpPr/>
          <p:nvPr/>
        </p:nvSpPr>
        <p:spPr>
          <a:xfrm>
            <a:off x="422206" y="1352159"/>
            <a:ext cx="7690685" cy="827132"/>
          </a:xfrm>
          <a:prstGeom prst="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33A9598-F708-FF9F-3302-C887F3CE258E}"/>
              </a:ext>
            </a:extLst>
          </p:cNvPr>
          <p:cNvSpPr txBox="1"/>
          <p:nvPr/>
        </p:nvSpPr>
        <p:spPr>
          <a:xfrm>
            <a:off x="4138590" y="478930"/>
            <a:ext cx="9968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New Turbo</a:t>
            </a:r>
            <a:br>
              <a:rPr lang="en-GB" sz="1400" b="1" dirty="0">
                <a:solidFill>
                  <a:srgbClr val="FF0000"/>
                </a:solidFill>
              </a:rPr>
            </a:br>
            <a:r>
              <a:rPr lang="en-GB" sz="1400" b="1" dirty="0">
                <a:solidFill>
                  <a:srgbClr val="FF0000"/>
                </a:solidFill>
              </a:rPr>
              <a:t>Pump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917B80-B174-5A40-9CB3-5BF0C2E28E6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4632324" y="1002150"/>
            <a:ext cx="4704" cy="9394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30F482F-FB81-6C4F-BA0D-5AAF7394CE51}"/>
              </a:ext>
            </a:extLst>
          </p:cNvPr>
          <p:cNvSpPr txBox="1"/>
          <p:nvPr/>
        </p:nvSpPr>
        <p:spPr>
          <a:xfrm>
            <a:off x="2981187" y="426143"/>
            <a:ext cx="1017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BI exp. area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648DDAB-5896-3E1D-55FE-D58EE8BA2D12}"/>
              </a:ext>
            </a:extLst>
          </p:cNvPr>
          <p:cNvSpPr/>
          <p:nvPr/>
        </p:nvSpPr>
        <p:spPr>
          <a:xfrm>
            <a:off x="3893507" y="1752536"/>
            <a:ext cx="549350" cy="419030"/>
          </a:xfrm>
          <a:prstGeom prst="rect">
            <a:avLst/>
          </a:prstGeom>
          <a:solidFill>
            <a:srgbClr val="ED7D31">
              <a:alpha val="40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2EB1CFC-D784-44D1-C2B5-87FE38A08EC6}"/>
              </a:ext>
            </a:extLst>
          </p:cNvPr>
          <p:cNvSpPr/>
          <p:nvPr/>
        </p:nvSpPr>
        <p:spPr>
          <a:xfrm rot="16200000">
            <a:off x="990183" y="3875982"/>
            <a:ext cx="3659808" cy="266987"/>
          </a:xfrm>
          <a:prstGeom prst="rect">
            <a:avLst/>
          </a:prstGeom>
          <a:solidFill>
            <a:srgbClr val="5B9BD5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accent5"/>
                </a:solidFill>
              </a:rPr>
              <a:t>Cable duct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1E3F04-BCD5-23FA-7AF6-598DB0C18B04}"/>
              </a:ext>
            </a:extLst>
          </p:cNvPr>
          <p:cNvSpPr txBox="1"/>
          <p:nvPr/>
        </p:nvSpPr>
        <p:spPr>
          <a:xfrm>
            <a:off x="5478844" y="5592316"/>
            <a:ext cx="199964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Wall limit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9DA9FB-1057-DD67-FDE8-DEFF3942CABF}"/>
              </a:ext>
            </a:extLst>
          </p:cNvPr>
          <p:cNvSpPr txBox="1"/>
          <p:nvPr/>
        </p:nvSpPr>
        <p:spPr>
          <a:xfrm>
            <a:off x="5563726" y="463476"/>
            <a:ext cx="1634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Screen breadboard </a:t>
            </a:r>
            <a:br>
              <a:rPr lang="en-GB" sz="1400" b="1" dirty="0">
                <a:solidFill>
                  <a:srgbClr val="FF0000"/>
                </a:solidFill>
              </a:rPr>
            </a:br>
            <a:r>
              <a:rPr lang="en-GB" sz="1400" b="1" dirty="0">
                <a:solidFill>
                  <a:srgbClr val="FF0000"/>
                </a:solidFill>
              </a:rPr>
              <a:t>(can be modified)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A6886A0-CDAD-0395-905E-8913D3CF4617}"/>
              </a:ext>
            </a:extLst>
          </p:cNvPr>
          <p:cNvSpPr/>
          <p:nvPr/>
        </p:nvSpPr>
        <p:spPr>
          <a:xfrm>
            <a:off x="4555684" y="1941638"/>
            <a:ext cx="134606" cy="225655"/>
          </a:xfrm>
          <a:prstGeom prst="rect">
            <a:avLst/>
          </a:prstGeom>
          <a:solidFill>
            <a:srgbClr val="ED7D31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CF863FF-E399-4E30-1499-67CBC1F9F60F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3692389" y="925600"/>
            <a:ext cx="475793" cy="8269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A01B242C-E99D-86E7-D3F4-00AE21A46D41}"/>
              </a:ext>
            </a:extLst>
          </p:cNvPr>
          <p:cNvSpPr/>
          <p:nvPr/>
        </p:nvSpPr>
        <p:spPr>
          <a:xfrm>
            <a:off x="4795390" y="1828810"/>
            <a:ext cx="205731" cy="338483"/>
          </a:xfrm>
          <a:prstGeom prst="rect">
            <a:avLst/>
          </a:prstGeom>
          <a:solidFill>
            <a:srgbClr val="ED7D31">
              <a:alpha val="4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73F4620-C92B-60E4-3B34-F766D289FF95}"/>
              </a:ext>
            </a:extLst>
          </p:cNvPr>
          <p:cNvCxnSpPr>
            <a:cxnSpLocks/>
          </p:cNvCxnSpPr>
          <p:nvPr/>
        </p:nvCxnSpPr>
        <p:spPr>
          <a:xfrm flipH="1">
            <a:off x="4958392" y="889322"/>
            <a:ext cx="679390" cy="9394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6836C309-7CD7-2989-8C63-F61756A76283}"/>
              </a:ext>
            </a:extLst>
          </p:cNvPr>
          <p:cNvSpPr/>
          <p:nvPr/>
        </p:nvSpPr>
        <p:spPr>
          <a:xfrm rot="20702580">
            <a:off x="3716451" y="2054595"/>
            <a:ext cx="1542788" cy="1127715"/>
          </a:xfrm>
          <a:prstGeom prst="rect">
            <a:avLst/>
          </a:prstGeom>
          <a:solidFill>
            <a:srgbClr val="70AD47">
              <a:alpha val="29804"/>
            </a:srgbClr>
          </a:solidFill>
          <a:ln>
            <a:solidFill>
              <a:srgbClr val="223F59">
                <a:alpha val="2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633399A6-1DA3-8D0E-2CC3-B78FAD338A7F}"/>
              </a:ext>
            </a:extLst>
          </p:cNvPr>
          <p:cNvSpPr/>
          <p:nvPr/>
        </p:nvSpPr>
        <p:spPr>
          <a:xfrm>
            <a:off x="4334431" y="2060654"/>
            <a:ext cx="1306171" cy="1037734"/>
          </a:xfrm>
          <a:custGeom>
            <a:avLst/>
            <a:gdLst>
              <a:gd name="connsiteX0" fmla="*/ 1507958 w 1732547"/>
              <a:gd name="connsiteY0" fmla="*/ 0 h 1229895"/>
              <a:gd name="connsiteX1" fmla="*/ 1732547 w 1732547"/>
              <a:gd name="connsiteY1" fmla="*/ 834189 h 1229895"/>
              <a:gd name="connsiteX2" fmla="*/ 256674 w 1732547"/>
              <a:gd name="connsiteY2" fmla="*/ 1229895 h 1229895"/>
              <a:gd name="connsiteX3" fmla="*/ 0 w 1732547"/>
              <a:gd name="connsiteY3" fmla="*/ 294105 h 1229895"/>
              <a:gd name="connsiteX4" fmla="*/ 743284 w 1732547"/>
              <a:gd name="connsiteY4" fmla="*/ 101600 h 1229895"/>
              <a:gd name="connsiteX5" fmla="*/ 759326 w 1732547"/>
              <a:gd name="connsiteY5" fmla="*/ 197853 h 1229895"/>
              <a:gd name="connsiteX6" fmla="*/ 1507958 w 1732547"/>
              <a:gd name="connsiteY6" fmla="*/ 0 h 1229895"/>
              <a:gd name="connsiteX0" fmla="*/ 1507958 w 1732547"/>
              <a:gd name="connsiteY0" fmla="*/ 0 h 1229895"/>
              <a:gd name="connsiteX1" fmla="*/ 1732547 w 1732547"/>
              <a:gd name="connsiteY1" fmla="*/ 834189 h 1229895"/>
              <a:gd name="connsiteX2" fmla="*/ 256674 w 1732547"/>
              <a:gd name="connsiteY2" fmla="*/ 1229895 h 1229895"/>
              <a:gd name="connsiteX3" fmla="*/ 0 w 1732547"/>
              <a:gd name="connsiteY3" fmla="*/ 294105 h 1229895"/>
              <a:gd name="connsiteX4" fmla="*/ 759326 w 1732547"/>
              <a:gd name="connsiteY4" fmla="*/ 197853 h 1229895"/>
              <a:gd name="connsiteX5" fmla="*/ 1507958 w 1732547"/>
              <a:gd name="connsiteY5" fmla="*/ 0 h 1229895"/>
              <a:gd name="connsiteX0" fmla="*/ 1476427 w 1701016"/>
              <a:gd name="connsiteY0" fmla="*/ 0 h 1229895"/>
              <a:gd name="connsiteX1" fmla="*/ 1701016 w 1701016"/>
              <a:gd name="connsiteY1" fmla="*/ 834189 h 1229895"/>
              <a:gd name="connsiteX2" fmla="*/ 225143 w 1701016"/>
              <a:gd name="connsiteY2" fmla="*/ 1229895 h 1229895"/>
              <a:gd name="connsiteX3" fmla="*/ 0 w 1701016"/>
              <a:gd name="connsiteY3" fmla="*/ 397707 h 1229895"/>
              <a:gd name="connsiteX4" fmla="*/ 727795 w 1701016"/>
              <a:gd name="connsiteY4" fmla="*/ 197853 h 1229895"/>
              <a:gd name="connsiteX5" fmla="*/ 1476427 w 1701016"/>
              <a:gd name="connsiteY5" fmla="*/ 0 h 1229895"/>
              <a:gd name="connsiteX0" fmla="*/ 1476427 w 1701016"/>
              <a:gd name="connsiteY0" fmla="*/ 0 h 1229895"/>
              <a:gd name="connsiteX1" fmla="*/ 1701016 w 1701016"/>
              <a:gd name="connsiteY1" fmla="*/ 834189 h 1229895"/>
              <a:gd name="connsiteX2" fmla="*/ 225143 w 1701016"/>
              <a:gd name="connsiteY2" fmla="*/ 1229895 h 1229895"/>
              <a:gd name="connsiteX3" fmla="*/ 0 w 1701016"/>
              <a:gd name="connsiteY3" fmla="*/ 397707 h 1229895"/>
              <a:gd name="connsiteX4" fmla="*/ 1476427 w 1701016"/>
              <a:gd name="connsiteY4" fmla="*/ 0 h 1229895"/>
              <a:gd name="connsiteX0" fmla="*/ 1251284 w 1475873"/>
              <a:gd name="connsiteY0" fmla="*/ 0 h 1229895"/>
              <a:gd name="connsiteX1" fmla="*/ 1475873 w 1475873"/>
              <a:gd name="connsiteY1" fmla="*/ 834189 h 1229895"/>
              <a:gd name="connsiteX2" fmla="*/ 0 w 1475873"/>
              <a:gd name="connsiteY2" fmla="*/ 1229895 h 1229895"/>
              <a:gd name="connsiteX3" fmla="*/ 136364 w 1475873"/>
              <a:gd name="connsiteY3" fmla="*/ 291382 h 1229895"/>
              <a:gd name="connsiteX4" fmla="*/ 1251284 w 1475873"/>
              <a:gd name="connsiteY4" fmla="*/ 0 h 1229895"/>
              <a:gd name="connsiteX0" fmla="*/ 1114920 w 1339509"/>
              <a:gd name="connsiteY0" fmla="*/ 0 h 1137746"/>
              <a:gd name="connsiteX1" fmla="*/ 1339509 w 1339509"/>
              <a:gd name="connsiteY1" fmla="*/ 834189 h 1137746"/>
              <a:gd name="connsiteX2" fmla="*/ 210966 w 1339509"/>
              <a:gd name="connsiteY2" fmla="*/ 1137746 h 1137746"/>
              <a:gd name="connsiteX3" fmla="*/ 0 w 1339509"/>
              <a:gd name="connsiteY3" fmla="*/ 291382 h 1137746"/>
              <a:gd name="connsiteX4" fmla="*/ 1114920 w 1339509"/>
              <a:gd name="connsiteY4" fmla="*/ 0 h 1137746"/>
              <a:gd name="connsiteX0" fmla="*/ 1114920 w 1339509"/>
              <a:gd name="connsiteY0" fmla="*/ 0 h 1137746"/>
              <a:gd name="connsiteX1" fmla="*/ 1339509 w 1339509"/>
              <a:gd name="connsiteY1" fmla="*/ 834189 h 1137746"/>
              <a:gd name="connsiteX2" fmla="*/ 218054 w 1339509"/>
              <a:gd name="connsiteY2" fmla="*/ 1137746 h 1137746"/>
              <a:gd name="connsiteX3" fmla="*/ 0 w 1339509"/>
              <a:gd name="connsiteY3" fmla="*/ 291382 h 1137746"/>
              <a:gd name="connsiteX4" fmla="*/ 1114920 w 1339509"/>
              <a:gd name="connsiteY4" fmla="*/ 0 h 1137746"/>
              <a:gd name="connsiteX0" fmla="*/ 1114920 w 1306171"/>
              <a:gd name="connsiteY0" fmla="*/ 0 h 1137746"/>
              <a:gd name="connsiteX1" fmla="*/ 1306171 w 1306171"/>
              <a:gd name="connsiteY1" fmla="*/ 734177 h 1137746"/>
              <a:gd name="connsiteX2" fmla="*/ 218054 w 1306171"/>
              <a:gd name="connsiteY2" fmla="*/ 1137746 h 1137746"/>
              <a:gd name="connsiteX3" fmla="*/ 0 w 1306171"/>
              <a:gd name="connsiteY3" fmla="*/ 291382 h 1137746"/>
              <a:gd name="connsiteX4" fmla="*/ 1114920 w 1306171"/>
              <a:gd name="connsiteY4" fmla="*/ 0 h 1137746"/>
              <a:gd name="connsiteX0" fmla="*/ 1114920 w 1306171"/>
              <a:gd name="connsiteY0" fmla="*/ 0 h 1037734"/>
              <a:gd name="connsiteX1" fmla="*/ 1306171 w 1306171"/>
              <a:gd name="connsiteY1" fmla="*/ 734177 h 1037734"/>
              <a:gd name="connsiteX2" fmla="*/ 194241 w 1306171"/>
              <a:gd name="connsiteY2" fmla="*/ 1037734 h 1037734"/>
              <a:gd name="connsiteX3" fmla="*/ 0 w 1306171"/>
              <a:gd name="connsiteY3" fmla="*/ 291382 h 1037734"/>
              <a:gd name="connsiteX4" fmla="*/ 1114920 w 1306171"/>
              <a:gd name="connsiteY4" fmla="*/ 0 h 1037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6171" h="1037734">
                <a:moveTo>
                  <a:pt x="1114920" y="0"/>
                </a:moveTo>
                <a:lnTo>
                  <a:pt x="1306171" y="734177"/>
                </a:lnTo>
                <a:lnTo>
                  <a:pt x="194241" y="1037734"/>
                </a:lnTo>
                <a:lnTo>
                  <a:pt x="0" y="291382"/>
                </a:lnTo>
                <a:lnTo>
                  <a:pt x="1114920" y="0"/>
                </a:lnTo>
                <a:close/>
              </a:path>
            </a:pathLst>
          </a:custGeom>
          <a:solidFill>
            <a:srgbClr val="7030A0">
              <a:alpha val="29804"/>
            </a:srgbClr>
          </a:solidFill>
          <a:ln>
            <a:solidFill>
              <a:srgbClr val="223F59">
                <a:alpha val="29804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3D6CE28-A78F-EA33-77FC-473F2CFE7FA9}"/>
              </a:ext>
            </a:extLst>
          </p:cNvPr>
          <p:cNvSpPr txBox="1"/>
          <p:nvPr/>
        </p:nvSpPr>
        <p:spPr>
          <a:xfrm>
            <a:off x="4570335" y="3699868"/>
            <a:ext cx="3126049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“OK” dump proposed by Markus Summer-2024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C1F8C3B-1461-E6C3-5A73-83ACA6BB6B7A}"/>
              </a:ext>
            </a:extLst>
          </p:cNvPr>
          <p:cNvSpPr txBox="1"/>
          <p:nvPr/>
        </p:nvSpPr>
        <p:spPr>
          <a:xfrm>
            <a:off x="340492" y="259396"/>
            <a:ext cx="2685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Region typically occupied by cables, etc.</a:t>
            </a:r>
          </a:p>
          <a:p>
            <a:pPr algn="ctr"/>
            <a:r>
              <a:rPr lang="en-GB" sz="1400" b="1" dirty="0">
                <a:solidFill>
                  <a:srgbClr val="FF0000"/>
                </a:solidFill>
              </a:rPr>
              <a:t>(about +- 45 cm from beamline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5E97EA3-2DB8-A0C6-B1D4-D4422A9C0F44}"/>
              </a:ext>
            </a:extLst>
          </p:cNvPr>
          <p:cNvCxnSpPr>
            <a:cxnSpLocks/>
          </p:cNvCxnSpPr>
          <p:nvPr/>
        </p:nvCxnSpPr>
        <p:spPr>
          <a:xfrm>
            <a:off x="1703927" y="975439"/>
            <a:ext cx="357204" cy="4360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74BE5EF0-CA23-59E1-E7F5-4D8D147A1B21}"/>
              </a:ext>
            </a:extLst>
          </p:cNvPr>
          <p:cNvSpPr txBox="1"/>
          <p:nvPr/>
        </p:nvSpPr>
        <p:spPr>
          <a:xfrm>
            <a:off x="5001121" y="3385665"/>
            <a:ext cx="2595262" cy="276999"/>
          </a:xfrm>
          <a:prstGeom prst="rect">
            <a:avLst/>
          </a:prstGeom>
          <a:solidFill>
            <a:srgbClr val="7030A0"/>
          </a:solidFill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New proposal for 75 </a:t>
            </a:r>
            <a:r>
              <a:rPr lang="en-GB" sz="1200" dirty="0" err="1">
                <a:solidFill>
                  <a:schemeClr val="bg1"/>
                </a:solidFill>
              </a:rPr>
              <a:t>nA</a:t>
            </a:r>
            <a:r>
              <a:rPr lang="en-GB" sz="1200" dirty="0">
                <a:solidFill>
                  <a:schemeClr val="bg1"/>
                </a:solidFill>
              </a:rPr>
              <a:t> current (2025)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4967005-3BE7-9BE0-BC76-8391ADE2FE9A}"/>
              </a:ext>
            </a:extLst>
          </p:cNvPr>
          <p:cNvCxnSpPr>
            <a:cxnSpLocks/>
            <a:stCxn id="64" idx="1"/>
          </p:cNvCxnSpPr>
          <p:nvPr/>
        </p:nvCxnSpPr>
        <p:spPr>
          <a:xfrm flipH="1" flipV="1">
            <a:off x="4017243" y="3093268"/>
            <a:ext cx="553092" cy="7451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9081D069-393C-04B9-B1A9-AD5C6747885D}"/>
              </a:ext>
            </a:extLst>
          </p:cNvPr>
          <p:cNvCxnSpPr>
            <a:cxnSpLocks/>
            <a:stCxn id="69" idx="1"/>
          </p:cNvCxnSpPr>
          <p:nvPr/>
        </p:nvCxnSpPr>
        <p:spPr>
          <a:xfrm flipH="1" flipV="1">
            <a:off x="4690290" y="3064901"/>
            <a:ext cx="310831" cy="4592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le 4">
            <a:extLst>
              <a:ext uri="{FF2B5EF4-FFF2-40B4-BE49-F238E27FC236}">
                <a16:creationId xmlns:a16="http://schemas.microsoft.com/office/drawing/2014/main" id="{02BC768D-4DBB-A968-4BA4-0B02D69D8B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6999" y="296705"/>
            <a:ext cx="3570356" cy="645724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GB" sz="2000" b="1" dirty="0"/>
              <a:t>Assumptions:</a:t>
            </a:r>
          </a:p>
          <a:p>
            <a:r>
              <a:rPr lang="en-GB" sz="2000" b="1" dirty="0"/>
              <a:t>Trying to make the in-vacuum part as long as possible</a:t>
            </a:r>
          </a:p>
          <a:p>
            <a:pPr marL="466725" lvl="1" indent="-252413"/>
            <a:r>
              <a:rPr lang="en-GB" sz="1600" b="1" dirty="0"/>
              <a:t>Keep today 1 m of path in air, i.e. </a:t>
            </a:r>
            <a:r>
              <a:rPr lang="en-GB" sz="1600" b="1" dirty="0">
                <a:solidFill>
                  <a:schemeClr val="accent5"/>
                </a:solidFill>
              </a:rPr>
              <a:t>vacuum window at 1.37 m from the centre of the dipole</a:t>
            </a:r>
          </a:p>
          <a:p>
            <a:r>
              <a:rPr lang="en-GB" sz="2000" b="1" dirty="0"/>
              <a:t>Reducing maximum allowed current to VESPER by </a:t>
            </a:r>
            <a:r>
              <a:rPr lang="en-GB" sz="2000" b="1" dirty="0" err="1"/>
              <a:t>x10</a:t>
            </a:r>
            <a:r>
              <a:rPr lang="en-GB" sz="2000" b="1" dirty="0"/>
              <a:t>:</a:t>
            </a:r>
          </a:p>
          <a:p>
            <a:endParaRPr lang="en-GB" sz="2000" b="1" dirty="0"/>
          </a:p>
          <a:p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b="1" dirty="0">
              <a:solidFill>
                <a:schemeClr val="accent5"/>
              </a:solidFill>
            </a:endParaRPr>
          </a:p>
          <a:p>
            <a:r>
              <a:rPr lang="en-GB" sz="2000" b="1" dirty="0"/>
              <a:t>Possible soft-interlock implementation: </a:t>
            </a:r>
          </a:p>
          <a:p>
            <a:pPr marL="466725" lvl="1" indent="-252413"/>
            <a:r>
              <a:rPr lang="en-GB" sz="1600" b="1" dirty="0"/>
              <a:t>SIS interlock that prevents negative dipole current for </a:t>
            </a:r>
            <a:r>
              <a:rPr lang="en-GB" sz="1600" b="1" dirty="0" err="1"/>
              <a:t>rep.rate</a:t>
            </a:r>
            <a:r>
              <a:rPr lang="en-GB" sz="1600" b="1" dirty="0"/>
              <a:t> higher than 0.83 Hz</a:t>
            </a:r>
            <a:endParaRPr lang="en-GB" sz="2000" b="1" dirty="0"/>
          </a:p>
          <a:p>
            <a:endParaRPr lang="en-GB" sz="2000" b="1" dirty="0">
              <a:solidFill>
                <a:schemeClr val="accent5"/>
              </a:solidFill>
            </a:endParaRPr>
          </a:p>
          <a:p>
            <a:endParaRPr lang="en-GB" sz="2000" b="1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72E7D6-5754-8E90-DE3E-86A56CE1075D}"/>
              </a:ext>
            </a:extLst>
          </p:cNvPr>
          <p:cNvSpPr txBox="1"/>
          <p:nvPr/>
        </p:nvSpPr>
        <p:spPr>
          <a:xfrm>
            <a:off x="8223810" y="2757433"/>
            <a:ext cx="3733545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RP-simulated conditions in 2024: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200 MeV, 750 </a:t>
            </a:r>
            <a:r>
              <a:rPr lang="en-GB" b="1" dirty="0" err="1"/>
              <a:t>nA</a:t>
            </a:r>
            <a:r>
              <a:rPr lang="en-GB" b="1" dirty="0"/>
              <a:t> average current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i.e. 75 </a:t>
            </a:r>
            <a:r>
              <a:rPr lang="en-GB" b="1" dirty="0" err="1"/>
              <a:t>nC</a:t>
            </a:r>
            <a:r>
              <a:rPr lang="en-GB" b="1" dirty="0"/>
              <a:t> trains, at 10 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8562DC-26B4-85C7-8A88-560AC2617878}"/>
              </a:ext>
            </a:extLst>
          </p:cNvPr>
          <p:cNvSpPr txBox="1"/>
          <p:nvPr/>
        </p:nvSpPr>
        <p:spPr>
          <a:xfrm>
            <a:off x="8223810" y="3786551"/>
            <a:ext cx="372450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New allowed conditions for VESPER: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200 MeV, 75 </a:t>
            </a:r>
            <a:r>
              <a:rPr lang="en-GB" b="1" dirty="0" err="1"/>
              <a:t>nA</a:t>
            </a:r>
            <a:r>
              <a:rPr lang="en-GB" b="1" dirty="0"/>
              <a:t> average current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i.e. &lt;90 </a:t>
            </a:r>
            <a:r>
              <a:rPr lang="en-GB" b="1" dirty="0" err="1"/>
              <a:t>nC</a:t>
            </a:r>
            <a:r>
              <a:rPr lang="en-GB" b="1" dirty="0"/>
              <a:t> train, at 0.83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i.e. 7.5 </a:t>
            </a:r>
            <a:r>
              <a:rPr lang="en-GB" b="1" dirty="0" err="1"/>
              <a:t>nC</a:t>
            </a:r>
            <a:r>
              <a:rPr lang="en-GB" b="1" dirty="0"/>
              <a:t> trains, at 10 Hz</a:t>
            </a:r>
          </a:p>
        </p:txBody>
      </p:sp>
    </p:spTree>
    <p:extLst>
      <p:ext uri="{BB962C8B-B14F-4D97-AF65-F5344CB8AC3E}">
        <p14:creationId xmlns:p14="http://schemas.microsoft.com/office/powerpoint/2010/main" val="1928383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CF171-0761-51C9-7E8A-AE37D2DDF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6C637BA-F910-152F-9569-74C0FCEC7AD1}"/>
              </a:ext>
            </a:extLst>
          </p:cNvPr>
          <p:cNvCxnSpPr>
            <a:cxnSpLocks/>
          </p:cNvCxnSpPr>
          <p:nvPr/>
        </p:nvCxnSpPr>
        <p:spPr>
          <a:xfrm flipV="1">
            <a:off x="2437980" y="3783975"/>
            <a:ext cx="5240055" cy="542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0A55870-E56A-00BF-AB97-36C99AC14B19}"/>
              </a:ext>
            </a:extLst>
          </p:cNvPr>
          <p:cNvSpPr txBox="1"/>
          <p:nvPr/>
        </p:nvSpPr>
        <p:spPr>
          <a:xfrm>
            <a:off x="520976" y="6014724"/>
            <a:ext cx="155414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4F65DC6-9DD4-4FA1-4CAB-DACEF5E8D068}"/>
              </a:ext>
            </a:extLst>
          </p:cNvPr>
          <p:cNvSpPr txBox="1"/>
          <p:nvPr/>
        </p:nvSpPr>
        <p:spPr>
          <a:xfrm>
            <a:off x="5148948" y="516278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4652823-B3FB-3F96-4305-305EED28AE8B}"/>
              </a:ext>
            </a:extLst>
          </p:cNvPr>
          <p:cNvSpPr txBox="1"/>
          <p:nvPr/>
        </p:nvSpPr>
        <p:spPr>
          <a:xfrm>
            <a:off x="5166459" y="566895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477C9C7-0A34-F693-BC46-6A5AD770C7E7}"/>
              </a:ext>
            </a:extLst>
          </p:cNvPr>
          <p:cNvSpPr/>
          <p:nvPr/>
        </p:nvSpPr>
        <p:spPr>
          <a:xfrm>
            <a:off x="699431" y="4304792"/>
            <a:ext cx="137568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800x800x800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+</a:t>
            </a:r>
          </a:p>
          <a:p>
            <a:pPr algn="ctr"/>
            <a:r>
              <a:rPr lang="en-CH" sz="1400" dirty="0">
                <a:solidFill>
                  <a:schemeClr val="bg1"/>
                </a:solidFill>
              </a:rPr>
              <a:t>800x800x400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26465B5-F145-172A-908B-78F6E26D0EE8}"/>
              </a:ext>
            </a:extLst>
          </p:cNvPr>
          <p:cNvSpPr/>
          <p:nvPr/>
        </p:nvSpPr>
        <p:spPr>
          <a:xfrm>
            <a:off x="5319269" y="4360943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44D971F-3924-21EA-EFA6-D31A0D498708}"/>
              </a:ext>
            </a:extLst>
          </p:cNvPr>
          <p:cNvSpPr/>
          <p:nvPr/>
        </p:nvSpPr>
        <p:spPr>
          <a:xfrm>
            <a:off x="699431" y="2390510"/>
            <a:ext cx="1375689" cy="50639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8F9563F-7090-C456-D00A-89E56E698C2A}"/>
              </a:ext>
            </a:extLst>
          </p:cNvPr>
          <p:cNvCxnSpPr>
            <a:cxnSpLocks/>
          </p:cNvCxnSpPr>
          <p:nvPr/>
        </p:nvCxnSpPr>
        <p:spPr>
          <a:xfrm>
            <a:off x="2405013" y="3432472"/>
            <a:ext cx="1295436" cy="11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ABFB95E2-B083-4A3C-2A5F-A43E6DC2D8A1}"/>
              </a:ext>
            </a:extLst>
          </p:cNvPr>
          <p:cNvSpPr/>
          <p:nvPr/>
        </p:nvSpPr>
        <p:spPr>
          <a:xfrm>
            <a:off x="1414182" y="3279700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495686A8-0D3C-1592-6403-C2B0FF5F3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719" y="283673"/>
            <a:ext cx="10515600" cy="1041904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 </a:t>
            </a:r>
            <a:r>
              <a:rPr lang="en-GB" sz="3000" b="1" dirty="0" err="1"/>
              <a:t>V10</a:t>
            </a:r>
            <a:br>
              <a:rPr lang="en-GB" sz="3000" b="1" dirty="0"/>
            </a:br>
            <a:r>
              <a:rPr lang="en-GB" sz="2000" b="1" dirty="0"/>
              <a:t>Based on </a:t>
            </a:r>
            <a:r>
              <a:rPr lang="en-GB" sz="2000" b="1" dirty="0" err="1"/>
              <a:t>V5</a:t>
            </a:r>
            <a:r>
              <a:rPr lang="en-GB" sz="2000" b="1" dirty="0"/>
              <a:t> version, but with back in concrete instead of iron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6CD1A3-3EAC-B544-2AA3-C097FCAA4B85}"/>
              </a:ext>
            </a:extLst>
          </p:cNvPr>
          <p:cNvSpPr/>
          <p:nvPr/>
        </p:nvSpPr>
        <p:spPr>
          <a:xfrm>
            <a:off x="708059" y="3956174"/>
            <a:ext cx="1367061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800x800x200</a:t>
            </a:r>
            <a:br>
              <a:rPr lang="en-CH" sz="1000" dirty="0"/>
            </a:br>
            <a:r>
              <a:rPr lang="en-CH" sz="1000" dirty="0"/>
              <a:t>+ CB 800x400x200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665475-EF9D-C553-322C-7CEFD70A2CA6}"/>
              </a:ext>
            </a:extLst>
          </p:cNvPr>
          <p:cNvSpPr/>
          <p:nvPr/>
        </p:nvSpPr>
        <p:spPr>
          <a:xfrm>
            <a:off x="5319268" y="5049271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9FCB9B-42D5-F052-1C5E-D2D71F8A6CA2}"/>
              </a:ext>
            </a:extLst>
          </p:cNvPr>
          <p:cNvSpPr/>
          <p:nvPr/>
        </p:nvSpPr>
        <p:spPr>
          <a:xfrm>
            <a:off x="5313173" y="3715462"/>
            <a:ext cx="693061" cy="629878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50" dirty="0">
                <a:solidFill>
                  <a:schemeClr val="bg1"/>
                </a:solidFill>
              </a:rPr>
              <a:t>2 x IB</a:t>
            </a:r>
          </a:p>
          <a:p>
            <a:pPr algn="ctr"/>
            <a:r>
              <a:rPr lang="en-CH" sz="1050" dirty="0">
                <a:solidFill>
                  <a:schemeClr val="bg1"/>
                </a:solidFill>
              </a:rPr>
              <a:t>200x200x100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4DD9E2-0042-E702-9DC1-4111543FD914}"/>
              </a:ext>
            </a:extLst>
          </p:cNvPr>
          <p:cNvSpPr/>
          <p:nvPr/>
        </p:nvSpPr>
        <p:spPr>
          <a:xfrm rot="16200000">
            <a:off x="5515198" y="5547344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55F279-C8EE-C5AD-3844-47D5CDB0456E}"/>
              </a:ext>
            </a:extLst>
          </p:cNvPr>
          <p:cNvSpPr/>
          <p:nvPr/>
        </p:nvSpPr>
        <p:spPr>
          <a:xfrm rot="16200000">
            <a:off x="5515197" y="4204054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70B215-47B0-9F8E-23AA-60CCFB26CEF5}"/>
              </a:ext>
            </a:extLst>
          </p:cNvPr>
          <p:cNvSpPr/>
          <p:nvPr/>
        </p:nvSpPr>
        <p:spPr>
          <a:xfrm rot="16200000">
            <a:off x="5853150" y="420505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8D4A58-46BF-50E3-2179-E2BFC264E6F3}"/>
              </a:ext>
            </a:extLst>
          </p:cNvPr>
          <p:cNvSpPr/>
          <p:nvPr/>
        </p:nvSpPr>
        <p:spPr>
          <a:xfrm rot="16200000">
            <a:off x="5853150" y="554157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C4C101-9005-E049-5E8B-DE619DEC5E47}"/>
              </a:ext>
            </a:extLst>
          </p:cNvPr>
          <p:cNvSpPr/>
          <p:nvPr/>
        </p:nvSpPr>
        <p:spPr>
          <a:xfrm rot="5400000">
            <a:off x="3010322" y="4726270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37ADB2-5223-8A3E-FBBB-49DF121350FC}"/>
              </a:ext>
            </a:extLst>
          </p:cNvPr>
          <p:cNvSpPr/>
          <p:nvPr/>
        </p:nvSpPr>
        <p:spPr>
          <a:xfrm rot="16200000">
            <a:off x="4155098" y="420505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D33E4E-5E94-34A0-A9DD-6C7E92E336A2}"/>
              </a:ext>
            </a:extLst>
          </p:cNvPr>
          <p:cNvSpPr/>
          <p:nvPr/>
        </p:nvSpPr>
        <p:spPr>
          <a:xfrm rot="16200000">
            <a:off x="4155098" y="554157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D416A3-FA03-517B-6B34-7814BC679FDA}"/>
              </a:ext>
            </a:extLst>
          </p:cNvPr>
          <p:cNvSpPr/>
          <p:nvPr/>
        </p:nvSpPr>
        <p:spPr>
          <a:xfrm rot="16200000">
            <a:off x="4484074" y="5541574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CAFE3E-9E96-C566-92F0-2FEB7ADD724B}"/>
              </a:ext>
            </a:extLst>
          </p:cNvPr>
          <p:cNvSpPr/>
          <p:nvPr/>
        </p:nvSpPr>
        <p:spPr>
          <a:xfrm rot="16200000">
            <a:off x="4484073" y="4208794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1799A2C-8538-4BE0-0B26-D86CFC545769}"/>
              </a:ext>
            </a:extLst>
          </p:cNvPr>
          <p:cNvSpPr/>
          <p:nvPr/>
        </p:nvSpPr>
        <p:spPr>
          <a:xfrm>
            <a:off x="1255536" y="3443945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6839A56-B96C-BECE-CD92-40712F827F46}"/>
              </a:ext>
            </a:extLst>
          </p:cNvPr>
          <p:cNvSpPr/>
          <p:nvPr/>
        </p:nvSpPr>
        <p:spPr>
          <a:xfrm>
            <a:off x="1254885" y="327980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76D785-5BE3-D356-0116-AA87748C523D}"/>
              </a:ext>
            </a:extLst>
          </p:cNvPr>
          <p:cNvSpPr/>
          <p:nvPr/>
        </p:nvSpPr>
        <p:spPr>
          <a:xfrm>
            <a:off x="1743757" y="3450014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1427A20-FBB2-CCD2-4A63-5470695E672F}"/>
              </a:ext>
            </a:extLst>
          </p:cNvPr>
          <p:cNvSpPr/>
          <p:nvPr/>
        </p:nvSpPr>
        <p:spPr>
          <a:xfrm>
            <a:off x="1743106" y="3279347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52CBD2-CD6C-B633-A7F0-94EDF7557750}"/>
              </a:ext>
            </a:extLst>
          </p:cNvPr>
          <p:cNvSpPr/>
          <p:nvPr/>
        </p:nvSpPr>
        <p:spPr>
          <a:xfrm>
            <a:off x="1081199" y="3272630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9E15BF-8088-FB72-0C1A-18CB97D4FBEB}"/>
              </a:ext>
            </a:extLst>
          </p:cNvPr>
          <p:cNvSpPr/>
          <p:nvPr/>
        </p:nvSpPr>
        <p:spPr>
          <a:xfrm>
            <a:off x="1919809" y="3279161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256FE04-DA6D-786E-7653-23B6F6D45737}"/>
              </a:ext>
            </a:extLst>
          </p:cNvPr>
          <p:cNvSpPr/>
          <p:nvPr/>
        </p:nvSpPr>
        <p:spPr>
          <a:xfrm>
            <a:off x="1263089" y="3620645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81ED472-9E17-8875-1E26-544F593F6DE9}"/>
              </a:ext>
            </a:extLst>
          </p:cNvPr>
          <p:cNvSpPr/>
          <p:nvPr/>
        </p:nvSpPr>
        <p:spPr>
          <a:xfrm>
            <a:off x="1919701" y="3614402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ED422E-1973-0BEE-95C2-138C39CC0C37}"/>
              </a:ext>
            </a:extLst>
          </p:cNvPr>
          <p:cNvSpPr/>
          <p:nvPr/>
        </p:nvSpPr>
        <p:spPr>
          <a:xfrm>
            <a:off x="1919701" y="2937389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1448267-CD6D-7331-937D-7DCACDCD2529}"/>
              </a:ext>
            </a:extLst>
          </p:cNvPr>
          <p:cNvSpPr/>
          <p:nvPr/>
        </p:nvSpPr>
        <p:spPr>
          <a:xfrm>
            <a:off x="711074" y="3272500"/>
            <a:ext cx="342646" cy="65174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CB </a:t>
            </a:r>
          </a:p>
          <a:p>
            <a:pPr algn="ctr"/>
            <a:r>
              <a:rPr lang="en-CH" sz="600" dirty="0"/>
              <a:t>80x40x20</a:t>
            </a:r>
            <a:endParaRPr lang="en-CH" sz="600" baseline="300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838737-2247-AD22-7BE1-42165C05E8CD}"/>
              </a:ext>
            </a:extLst>
          </p:cNvPr>
          <p:cNvSpPr/>
          <p:nvPr/>
        </p:nvSpPr>
        <p:spPr>
          <a:xfrm>
            <a:off x="1084687" y="3607556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47851CD-0905-B16B-F4B7-F153B9D5F2B6}"/>
              </a:ext>
            </a:extLst>
          </p:cNvPr>
          <p:cNvSpPr/>
          <p:nvPr/>
        </p:nvSpPr>
        <p:spPr>
          <a:xfrm>
            <a:off x="1260542" y="2943817"/>
            <a:ext cx="628797" cy="30360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/>
              <a:t>IB</a:t>
            </a:r>
          </a:p>
          <a:p>
            <a:pPr algn="ctr"/>
            <a:r>
              <a:rPr lang="en-CH" sz="600" dirty="0"/>
              <a:t>800x400x200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0945569-B1E3-371E-2AEC-798FEAE7ACF4}"/>
              </a:ext>
            </a:extLst>
          </p:cNvPr>
          <p:cNvSpPr/>
          <p:nvPr/>
        </p:nvSpPr>
        <p:spPr>
          <a:xfrm>
            <a:off x="1082140" y="2930728"/>
            <a:ext cx="148780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1B13F44C-7431-73DD-B5AC-248FB014487F}"/>
              </a:ext>
            </a:extLst>
          </p:cNvPr>
          <p:cNvSpPr/>
          <p:nvPr/>
        </p:nvSpPr>
        <p:spPr>
          <a:xfrm>
            <a:off x="2196495" y="3279161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3B561AC-3C42-3A1A-ED6C-5F3D2B5F7EE4}"/>
              </a:ext>
            </a:extLst>
          </p:cNvPr>
          <p:cNvSpPr/>
          <p:nvPr/>
        </p:nvSpPr>
        <p:spPr>
          <a:xfrm>
            <a:off x="8983735" y="3715462"/>
            <a:ext cx="1327772" cy="262883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F6CBEC8-01F2-732E-DC0D-17B1AC6B8BFF}"/>
              </a:ext>
            </a:extLst>
          </p:cNvPr>
          <p:cNvSpPr/>
          <p:nvPr/>
        </p:nvSpPr>
        <p:spPr>
          <a:xfrm rot="16200000">
            <a:off x="9836597" y="4205053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D4BE0A5-0234-FB7C-4355-6F0B3476C6C2}"/>
              </a:ext>
            </a:extLst>
          </p:cNvPr>
          <p:cNvSpPr/>
          <p:nvPr/>
        </p:nvSpPr>
        <p:spPr>
          <a:xfrm rot="16200000">
            <a:off x="9836597" y="554157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B40B240-369B-B43D-B5A4-962DED5BF732}"/>
              </a:ext>
            </a:extLst>
          </p:cNvPr>
          <p:cNvSpPr/>
          <p:nvPr/>
        </p:nvSpPr>
        <p:spPr>
          <a:xfrm rot="5400000">
            <a:off x="6993744" y="4725271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8A3838C-B23D-127A-A617-BCDE4DA04E33}"/>
              </a:ext>
            </a:extLst>
          </p:cNvPr>
          <p:cNvSpPr/>
          <p:nvPr/>
        </p:nvSpPr>
        <p:spPr>
          <a:xfrm rot="16200000">
            <a:off x="8138520" y="4204054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930F018-0735-3B7A-0197-4BD108ACDD59}"/>
              </a:ext>
            </a:extLst>
          </p:cNvPr>
          <p:cNvSpPr/>
          <p:nvPr/>
        </p:nvSpPr>
        <p:spPr>
          <a:xfrm rot="16200000">
            <a:off x="8138520" y="5540575"/>
            <a:ext cx="1320125" cy="32531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6266FE8-F4FB-F7CB-335F-E9886A323D39}"/>
              </a:ext>
            </a:extLst>
          </p:cNvPr>
          <p:cNvSpPr/>
          <p:nvPr/>
        </p:nvSpPr>
        <p:spPr>
          <a:xfrm>
            <a:off x="8001738" y="2463624"/>
            <a:ext cx="2657581" cy="1226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/>
              <a:t>800x</a:t>
            </a:r>
            <a:r>
              <a:rPr lang="en-US" sz="1200" dirty="0"/>
              <a:t>8</a:t>
            </a:r>
            <a:r>
              <a:rPr lang="en-CH" sz="1200"/>
              <a:t>00x</a:t>
            </a:r>
            <a:r>
              <a:rPr lang="en-US" sz="1200" dirty="0"/>
              <a:t>4</a:t>
            </a:r>
            <a:r>
              <a:rPr lang="en-CH" sz="1200"/>
              <a:t>00</a:t>
            </a:r>
            <a:endParaRPr lang="en-CH" sz="1200" dirty="0"/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54BF9A06-49E8-AB84-FB9D-3E266A44CF6B}"/>
              </a:ext>
            </a:extLst>
          </p:cNvPr>
          <p:cNvSpPr/>
          <p:nvPr/>
        </p:nvSpPr>
        <p:spPr>
          <a:xfrm>
            <a:off x="2217887" y="3636092"/>
            <a:ext cx="132522" cy="33524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347BFA2-5A4D-BFD6-616C-33C7D8A8E03D}"/>
              </a:ext>
            </a:extLst>
          </p:cNvPr>
          <p:cNvSpPr txBox="1"/>
          <p:nvPr/>
        </p:nvSpPr>
        <p:spPr>
          <a:xfrm>
            <a:off x="6675872" y="2541862"/>
            <a:ext cx="111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Top views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B1172BA-6C71-B255-5078-9C8CB378184F}"/>
              </a:ext>
            </a:extLst>
          </p:cNvPr>
          <p:cNvSpPr txBox="1"/>
          <p:nvPr/>
        </p:nvSpPr>
        <p:spPr>
          <a:xfrm>
            <a:off x="854637" y="2058112"/>
            <a:ext cx="119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Front view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CEC5EC-FBFF-54AC-60CF-300A609044D7}"/>
              </a:ext>
            </a:extLst>
          </p:cNvPr>
          <p:cNvSpPr/>
          <p:nvPr/>
        </p:nvSpPr>
        <p:spPr>
          <a:xfrm rot="16200000">
            <a:off x="808007" y="3006516"/>
            <a:ext cx="148780" cy="342648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E1F2AEB-2175-B39C-EF4B-F4594178D14B}"/>
              </a:ext>
            </a:extLst>
          </p:cNvPr>
          <p:cNvSpPr/>
          <p:nvPr/>
        </p:nvSpPr>
        <p:spPr>
          <a:xfrm rot="16200000">
            <a:off x="803490" y="2834476"/>
            <a:ext cx="148780" cy="342648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600" baseline="300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323569-AB63-0982-8912-711EA9D5C26B}"/>
              </a:ext>
            </a:extLst>
          </p:cNvPr>
          <p:cNvSpPr/>
          <p:nvPr/>
        </p:nvSpPr>
        <p:spPr>
          <a:xfrm>
            <a:off x="4031195" y="2460695"/>
            <a:ext cx="2657581" cy="1226631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CB</a:t>
            </a:r>
          </a:p>
          <a:p>
            <a:pPr algn="ctr"/>
            <a:r>
              <a:rPr lang="en-CH" sz="1200"/>
              <a:t>800x</a:t>
            </a:r>
            <a:r>
              <a:rPr lang="en-US" sz="1200" dirty="0"/>
              <a:t>8</a:t>
            </a:r>
            <a:r>
              <a:rPr lang="en-CH" sz="1200"/>
              <a:t>00x</a:t>
            </a:r>
            <a:r>
              <a:rPr lang="en-US" sz="1200" dirty="0"/>
              <a:t>4</a:t>
            </a:r>
            <a:r>
              <a:rPr lang="en-CH" sz="1200"/>
              <a:t>00</a:t>
            </a:r>
            <a:endParaRPr lang="en-CH" sz="1200" dirty="0"/>
          </a:p>
        </p:txBody>
      </p:sp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C6070FF8-1FF8-A86D-05E4-69602EABF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512" y="116016"/>
            <a:ext cx="4500218" cy="18914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8CE6AE9-2E7E-78E4-A53C-C3B8CF465885}"/>
              </a:ext>
            </a:extLst>
          </p:cNvPr>
          <p:cNvSpPr txBox="1"/>
          <p:nvPr/>
        </p:nvSpPr>
        <p:spPr>
          <a:xfrm>
            <a:off x="8541252" y="479104"/>
            <a:ext cx="1955407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!!! 75 </a:t>
            </a:r>
            <a:r>
              <a:rPr lang="en-GB" sz="1200" b="1" dirty="0" err="1">
                <a:solidFill>
                  <a:srgbClr val="FF0000"/>
                </a:solidFill>
              </a:rPr>
              <a:t>nA</a:t>
            </a:r>
            <a:r>
              <a:rPr lang="en-GB" sz="1200" b="1" dirty="0">
                <a:solidFill>
                  <a:srgbClr val="FF0000"/>
                </a:solidFill>
              </a:rPr>
              <a:t> average current !!!</a:t>
            </a:r>
          </a:p>
        </p:txBody>
      </p:sp>
    </p:spTree>
    <p:extLst>
      <p:ext uri="{BB962C8B-B14F-4D97-AF65-F5344CB8AC3E}">
        <p14:creationId xmlns:p14="http://schemas.microsoft.com/office/powerpoint/2010/main" val="4248497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A16EC6-5C28-BFDC-5DC3-C8CFEF081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35" y="2996738"/>
            <a:ext cx="5957265" cy="3760523"/>
          </a:xfrm>
          <a:prstGeom prst="rect">
            <a:avLst/>
          </a:prstGeom>
        </p:spPr>
      </p:pic>
      <p:pic>
        <p:nvPicPr>
          <p:cNvPr id="7" name="Picture 6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0E315E6D-13E7-911B-E39F-44809C74F1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524" y="2996738"/>
            <a:ext cx="5757741" cy="3760524"/>
          </a:xfrm>
          <a:prstGeom prst="rect">
            <a:avLst/>
          </a:prstGeom>
        </p:spPr>
      </p:pic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6CA18FB0-13A8-A83C-B90F-FF463BBFA9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524" y="576688"/>
            <a:ext cx="5757741" cy="2420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204868-2B6C-352D-EE0C-18FAB5D7D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734" y="472699"/>
            <a:ext cx="5957265" cy="25039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8726C5-0F70-19EA-3900-1799F9206AC7}"/>
              </a:ext>
            </a:extLst>
          </p:cNvPr>
          <p:cNvSpPr txBox="1"/>
          <p:nvPr/>
        </p:nvSpPr>
        <p:spPr>
          <a:xfrm>
            <a:off x="1427530" y="234446"/>
            <a:ext cx="3565015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!!! 75 </a:t>
            </a:r>
            <a:r>
              <a:rPr lang="en-GB" sz="1200" b="1" dirty="0" err="1">
                <a:solidFill>
                  <a:srgbClr val="FF0000"/>
                </a:solidFill>
              </a:rPr>
              <a:t>nA</a:t>
            </a:r>
            <a:r>
              <a:rPr lang="en-GB" sz="1200" b="1" dirty="0">
                <a:solidFill>
                  <a:srgbClr val="FF0000"/>
                </a:solidFill>
              </a:rPr>
              <a:t> average current, without water phantom !!!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7FBD8D-C0B5-D00C-3AD2-5F2F36497F81}"/>
              </a:ext>
            </a:extLst>
          </p:cNvPr>
          <p:cNvSpPr txBox="1"/>
          <p:nvPr/>
        </p:nvSpPr>
        <p:spPr>
          <a:xfrm>
            <a:off x="7199457" y="255136"/>
            <a:ext cx="4076372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!!! 75 </a:t>
            </a:r>
            <a:r>
              <a:rPr lang="en-GB" sz="1200" b="1" dirty="0" err="1">
                <a:solidFill>
                  <a:srgbClr val="FF0000"/>
                </a:solidFill>
              </a:rPr>
              <a:t>nA</a:t>
            </a:r>
            <a:r>
              <a:rPr lang="en-GB" sz="1200" b="1" dirty="0">
                <a:solidFill>
                  <a:srgbClr val="FF0000"/>
                </a:solidFill>
              </a:rPr>
              <a:t> average current, with 30 cm long water phantom !!!</a:t>
            </a:r>
          </a:p>
        </p:txBody>
      </p:sp>
    </p:spTree>
    <p:extLst>
      <p:ext uri="{BB962C8B-B14F-4D97-AF65-F5344CB8AC3E}">
        <p14:creationId xmlns:p14="http://schemas.microsoft.com/office/powerpoint/2010/main" val="1921435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C9D77-5F1E-ADA6-1ACA-5A5245515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066"/>
          </a:xfrm>
        </p:spPr>
        <p:txBody>
          <a:bodyPr>
            <a:normAutofit fontScale="90000"/>
          </a:bodyPr>
          <a:lstStyle/>
          <a:p>
            <a:r>
              <a:rPr lang="en-CH" dirty="0"/>
              <a:t>First Draft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60431-5376-2757-63F0-E37158DE5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Candy Capelli EN-MME (CLEAR PROJECT)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36E4FC2-41D9-C861-0A50-D94C4F753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4966699" cy="4351338"/>
          </a:xfrm>
        </p:spPr>
        <p:txBody>
          <a:bodyPr>
            <a:normAutofit/>
          </a:bodyPr>
          <a:lstStyle/>
          <a:p>
            <a:r>
              <a:rPr lang="en-CH" sz="2400" dirty="0"/>
              <a:t>Preliminary drawings by C. Capelli based on previous inputs</a:t>
            </a:r>
          </a:p>
          <a:p>
            <a:r>
              <a:rPr lang="en-CH" sz="2400" dirty="0"/>
              <a:t>All components in principle available</a:t>
            </a:r>
          </a:p>
        </p:txBody>
      </p:sp>
      <p:pic>
        <p:nvPicPr>
          <p:cNvPr id="11" name="Content Placeholder 5" descr="A purple and grey cube&#10;&#10;Description automatically generated">
            <a:extLst>
              <a:ext uri="{FF2B5EF4-FFF2-40B4-BE49-F238E27FC236}">
                <a16:creationId xmlns:a16="http://schemas.microsoft.com/office/drawing/2014/main" id="{05C6F8F9-CDE4-55FE-D2C8-885CD62DEF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5" r="31625"/>
          <a:stretch/>
        </p:blipFill>
        <p:spPr>
          <a:xfrm>
            <a:off x="6096000" y="887809"/>
            <a:ext cx="3429000" cy="5048250"/>
          </a:xfrm>
          <a:prstGeom prst="rect">
            <a:avLst/>
          </a:prstGeom>
        </p:spPr>
      </p:pic>
      <p:pic>
        <p:nvPicPr>
          <p:cNvPr id="12" name="Picture 11" descr="A group of cubes in different colors&#10;&#10;Description automatically generated">
            <a:extLst>
              <a:ext uri="{FF2B5EF4-FFF2-40B4-BE49-F238E27FC236}">
                <a16:creationId xmlns:a16="http://schemas.microsoft.com/office/drawing/2014/main" id="{C4EB0D91-8690-EC8B-3D77-F3F70B12A1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4" r="36732"/>
          <a:stretch/>
        </p:blipFill>
        <p:spPr>
          <a:xfrm>
            <a:off x="9513870" y="1017192"/>
            <a:ext cx="2429837" cy="48537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2AFF3B-97B2-7DEA-3594-EC434AC580B3}"/>
              </a:ext>
            </a:extLst>
          </p:cNvPr>
          <p:cNvSpPr txBox="1"/>
          <p:nvPr/>
        </p:nvSpPr>
        <p:spPr>
          <a:xfrm>
            <a:off x="4508705" y="4658075"/>
            <a:ext cx="1687385" cy="369332"/>
          </a:xfrm>
          <a:prstGeom prst="rect">
            <a:avLst/>
          </a:prstGeom>
          <a:solidFill>
            <a:srgbClr val="A3A0C5"/>
          </a:solidFill>
        </p:spPr>
        <p:txBody>
          <a:bodyPr wrap="none" rtlCol="0">
            <a:spAutoFit/>
          </a:bodyPr>
          <a:lstStyle/>
          <a:p>
            <a:r>
              <a:rPr lang="en-CH" b="1" dirty="0"/>
              <a:t>Concrete blocks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0FF81F-58F7-9EF4-39D2-5694C6A7BD12}"/>
              </a:ext>
            </a:extLst>
          </p:cNvPr>
          <p:cNvSpPr txBox="1"/>
          <p:nvPr/>
        </p:nvSpPr>
        <p:spPr>
          <a:xfrm>
            <a:off x="4972614" y="3945890"/>
            <a:ext cx="1223476" cy="369332"/>
          </a:xfrm>
          <a:prstGeom prst="rect">
            <a:avLst/>
          </a:prstGeom>
          <a:solidFill>
            <a:srgbClr val="807E81"/>
          </a:solidFill>
        </p:spPr>
        <p:txBody>
          <a:bodyPr wrap="none" rtlCol="0">
            <a:spAutoFit/>
          </a:bodyPr>
          <a:lstStyle/>
          <a:p>
            <a:r>
              <a:rPr lang="en-CH" b="1" dirty="0"/>
              <a:t>Iron blocks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C5B851-3954-669A-27F5-D99D18501117}"/>
              </a:ext>
            </a:extLst>
          </p:cNvPr>
          <p:cNvSpPr txBox="1"/>
          <p:nvPr/>
        </p:nvSpPr>
        <p:spPr>
          <a:xfrm>
            <a:off x="5177734" y="3305590"/>
            <a:ext cx="1018356" cy="369332"/>
          </a:xfrm>
          <a:prstGeom prst="rect">
            <a:avLst/>
          </a:prstGeom>
          <a:solidFill>
            <a:srgbClr val="49494B"/>
          </a:solidFill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chemeClr val="bg1"/>
                </a:solidFill>
              </a:rPr>
              <a:t>Graphite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E3C24B-D690-98A5-97AD-FA80F5704881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6196090" y="2957445"/>
            <a:ext cx="1308296" cy="53281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FF99F88-4A91-51BB-6654-ED5392A8CF7B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6196090" y="3838401"/>
            <a:ext cx="463240" cy="292155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D3A834A-E939-2E1A-543B-34BEBAAE007B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6196090" y="4586190"/>
            <a:ext cx="463240" cy="25655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E1CFB5E-0697-AF92-7890-8DC69EB77629}"/>
              </a:ext>
            </a:extLst>
          </p:cNvPr>
          <p:cNvSpPr txBox="1"/>
          <p:nvPr/>
        </p:nvSpPr>
        <p:spPr>
          <a:xfrm>
            <a:off x="6074088" y="2778816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20 cm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468C031-E441-1BCF-FA58-468B5EE2234F}"/>
              </a:ext>
            </a:extLst>
          </p:cNvPr>
          <p:cNvCxnSpPr/>
          <p:nvPr/>
        </p:nvCxnSpPr>
        <p:spPr>
          <a:xfrm>
            <a:off x="6555581" y="2734893"/>
            <a:ext cx="0" cy="402820"/>
          </a:xfrm>
          <a:prstGeom prst="straightConnector1">
            <a:avLst/>
          </a:prstGeom>
          <a:ln>
            <a:solidFill>
              <a:srgbClr val="49494B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904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654820" y="5804007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18647" y="356623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36158" y="407239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795475" y="4834511"/>
            <a:ext cx="6836320" cy="19389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Resume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: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or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blockk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1600x800x800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 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48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400x200x100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/>
                </a:solidFill>
              </a:rPr>
              <a:t>6 </a:t>
            </a:r>
            <a:r>
              <a:rPr lang="fr-CH" sz="1200" dirty="0" err="1">
                <a:solidFill>
                  <a:schemeClr val="accent5"/>
                </a:solidFill>
              </a:rPr>
              <a:t>Iron</a:t>
            </a:r>
            <a:r>
              <a:rPr lang="fr-CH" sz="1200" dirty="0">
                <a:solidFill>
                  <a:schemeClr val="accent5"/>
                </a:solidFill>
              </a:rPr>
              <a:t> blocks </a:t>
            </a:r>
            <a:r>
              <a:rPr lang="fr-CH" sz="1200" dirty="0" err="1">
                <a:solidFill>
                  <a:schemeClr val="accent5"/>
                </a:solidFill>
              </a:rPr>
              <a:t>800x400x200</a:t>
            </a:r>
            <a:r>
              <a:rPr lang="fr-CH" sz="1200" dirty="0">
                <a:solidFill>
                  <a:schemeClr val="accent5"/>
                </a:solidFill>
              </a:rPr>
              <a:t> (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1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TL2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’ dump, </a:t>
            </a:r>
            <a:r>
              <a:rPr lang="fr-CH" sz="1200" b="1" dirty="0">
                <a:solidFill>
                  <a:srgbClr val="FF0000"/>
                </a:solidFill>
              </a:rPr>
              <a:t>5 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800x800x200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block1 400x400x200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800x200x200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400x100x100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200x200x200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CLEAR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bld.150)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200x200x150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,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2487452" y="4168591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2E55D62-C178-F32B-479D-B8B0612512A4}"/>
              </a:ext>
            </a:extLst>
          </p:cNvPr>
          <p:cNvSpPr/>
          <p:nvPr/>
        </p:nvSpPr>
        <p:spPr>
          <a:xfrm>
            <a:off x="2487452" y="3838928"/>
            <a:ext cx="145204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740A84-C861-D9E8-182C-C847701A57E7}"/>
              </a:ext>
            </a:extLst>
          </p:cNvPr>
          <p:cNvSpPr/>
          <p:nvPr/>
        </p:nvSpPr>
        <p:spPr>
          <a:xfrm>
            <a:off x="1772177" y="3481352"/>
            <a:ext cx="1395165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B58296-058D-2D2D-CDD6-83D4873A61DB}"/>
              </a:ext>
            </a:extLst>
          </p:cNvPr>
          <p:cNvSpPr/>
          <p:nvPr/>
        </p:nvSpPr>
        <p:spPr>
          <a:xfrm>
            <a:off x="1779293" y="2776684"/>
            <a:ext cx="1388050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0DF5652-7043-F3BF-3270-C1AB882AC277}"/>
              </a:ext>
            </a:extLst>
          </p:cNvPr>
          <p:cNvSpPr/>
          <p:nvPr/>
        </p:nvSpPr>
        <p:spPr>
          <a:xfrm rot="16200000">
            <a:off x="5891563" y="3107349"/>
            <a:ext cx="2651789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7C9EEBC-92CC-9ACE-991C-B359C0C4B92E}"/>
              </a:ext>
            </a:extLst>
          </p:cNvPr>
          <p:cNvSpPr/>
          <p:nvPr/>
        </p:nvSpPr>
        <p:spPr>
          <a:xfrm rot="16200000">
            <a:off x="7893731" y="3101206"/>
            <a:ext cx="2664072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7557726" y="2125373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7892101" y="3448180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991389" y="2230405"/>
            <a:ext cx="295673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48xCB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4032921" y="3271552"/>
            <a:ext cx="1295436" cy="1147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7073538" y="3950788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8071076" y="3950787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3CB868-E571-BF95-A9DA-AD969B36FDA0}"/>
              </a:ext>
            </a:extLst>
          </p:cNvPr>
          <p:cNvSpPr/>
          <p:nvPr/>
        </p:nvSpPr>
        <p:spPr>
          <a:xfrm>
            <a:off x="7892310" y="4135748"/>
            <a:ext cx="680537" cy="500032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200^2</a:t>
            </a:r>
            <a:br>
              <a:rPr lang="en-CH" sz="1200" dirty="0"/>
            </a:br>
            <a:r>
              <a:rPr lang="en-CH" sz="1200" dirty="0"/>
              <a:t>x150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9155BA-6336-988E-B888-2C2530DFCFE9}"/>
              </a:ext>
            </a:extLst>
          </p:cNvPr>
          <p:cNvSpPr/>
          <p:nvPr/>
        </p:nvSpPr>
        <p:spPr>
          <a:xfrm>
            <a:off x="5535873" y="2121723"/>
            <a:ext cx="1327772" cy="2651782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800x400x200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179A077-3C45-A7CC-5CB0-6769F6B69DA6}"/>
              </a:ext>
            </a:extLst>
          </p:cNvPr>
          <p:cNvSpPr/>
          <p:nvPr/>
        </p:nvSpPr>
        <p:spPr>
          <a:xfrm>
            <a:off x="9580210" y="2116885"/>
            <a:ext cx="1327772" cy="2651782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800x400x200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93BE8F-B65C-2BBE-CC6A-4931FBBF00A3}"/>
              </a:ext>
            </a:extLst>
          </p:cNvPr>
          <p:cNvSpPr/>
          <p:nvPr/>
        </p:nvSpPr>
        <p:spPr>
          <a:xfrm>
            <a:off x="991391" y="4178267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7275B1-3248-D945-74C2-8FB007AD5473}"/>
              </a:ext>
            </a:extLst>
          </p:cNvPr>
          <p:cNvSpPr/>
          <p:nvPr/>
        </p:nvSpPr>
        <p:spPr>
          <a:xfrm>
            <a:off x="991390" y="3838928"/>
            <a:ext cx="145204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5AD9CD-BEED-D7D5-1BDB-D7FDEDAC44F6}"/>
              </a:ext>
            </a:extLst>
          </p:cNvPr>
          <p:cNvSpPr/>
          <p:nvPr/>
        </p:nvSpPr>
        <p:spPr>
          <a:xfrm>
            <a:off x="991390" y="3481353"/>
            <a:ext cx="76724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IB</a:t>
            </a:r>
          </a:p>
          <a:p>
            <a:pPr algn="ctr"/>
            <a:r>
              <a:rPr lang="en-CH" sz="800" dirty="0"/>
              <a:t>800x400x200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3768788-2423-34A7-BBBF-4A382F978BB5}"/>
              </a:ext>
            </a:extLst>
          </p:cNvPr>
          <p:cNvSpPr/>
          <p:nvPr/>
        </p:nvSpPr>
        <p:spPr>
          <a:xfrm>
            <a:off x="3180886" y="3481351"/>
            <a:ext cx="76724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IB</a:t>
            </a:r>
          </a:p>
          <a:p>
            <a:pPr algn="ctr"/>
            <a:r>
              <a:rPr lang="en-CH" sz="800" dirty="0"/>
              <a:t>800x400x200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7CB287-68C8-ECF0-BC73-B2540EFA3860}"/>
              </a:ext>
            </a:extLst>
          </p:cNvPr>
          <p:cNvSpPr/>
          <p:nvPr/>
        </p:nvSpPr>
        <p:spPr>
          <a:xfrm>
            <a:off x="991390" y="3130923"/>
            <a:ext cx="76724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IB</a:t>
            </a:r>
          </a:p>
          <a:p>
            <a:pPr algn="ctr"/>
            <a:r>
              <a:rPr lang="en-CH" sz="800" dirty="0"/>
              <a:t>800x400x200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1E29305-2B9F-B934-2170-9F03F3A15AE8}"/>
              </a:ext>
            </a:extLst>
          </p:cNvPr>
          <p:cNvSpPr/>
          <p:nvPr/>
        </p:nvSpPr>
        <p:spPr>
          <a:xfrm>
            <a:off x="3180886" y="3130921"/>
            <a:ext cx="76724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IB</a:t>
            </a:r>
          </a:p>
          <a:p>
            <a:pPr algn="ctr"/>
            <a:r>
              <a:rPr lang="en-CH" sz="800" dirty="0"/>
              <a:t>800x400x200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5FA9B3-05AD-1BE1-E30B-D7B3C0CF2E3E}"/>
              </a:ext>
            </a:extLst>
          </p:cNvPr>
          <p:cNvSpPr/>
          <p:nvPr/>
        </p:nvSpPr>
        <p:spPr>
          <a:xfrm>
            <a:off x="991390" y="2780493"/>
            <a:ext cx="76724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IB</a:t>
            </a:r>
          </a:p>
          <a:p>
            <a:pPr algn="ctr"/>
            <a:r>
              <a:rPr lang="en-CH" sz="800" dirty="0"/>
              <a:t>800x400x200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31CBA3-E48C-6EEC-E8D1-0F75A2D2E4C2}"/>
              </a:ext>
            </a:extLst>
          </p:cNvPr>
          <p:cNvSpPr/>
          <p:nvPr/>
        </p:nvSpPr>
        <p:spPr>
          <a:xfrm>
            <a:off x="3180886" y="2780491"/>
            <a:ext cx="767243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IB</a:t>
            </a:r>
          </a:p>
          <a:p>
            <a:pPr algn="ctr"/>
            <a:r>
              <a:rPr lang="en-CH" sz="800" dirty="0"/>
              <a:t>800x400x200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8F231-F3A0-EB6A-EA49-04F56D6A200E}"/>
              </a:ext>
            </a:extLst>
          </p:cNvPr>
          <p:cNvSpPr/>
          <p:nvPr/>
        </p:nvSpPr>
        <p:spPr>
          <a:xfrm>
            <a:off x="1785212" y="3130921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2F07B8-DB38-E64D-60D4-6A58CD283530}"/>
              </a:ext>
            </a:extLst>
          </p:cNvPr>
          <p:cNvSpPr/>
          <p:nvPr/>
        </p:nvSpPr>
        <p:spPr>
          <a:xfrm>
            <a:off x="2132581" y="330773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81C817-A3E0-E33E-425D-32A2A6075C23}"/>
              </a:ext>
            </a:extLst>
          </p:cNvPr>
          <p:cNvSpPr/>
          <p:nvPr/>
        </p:nvSpPr>
        <p:spPr>
          <a:xfrm>
            <a:off x="2131930" y="313707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AE5AAD-2E35-67CE-AF82-8EFA69F95CE4}"/>
              </a:ext>
            </a:extLst>
          </p:cNvPr>
          <p:cNvSpPr/>
          <p:nvPr/>
        </p:nvSpPr>
        <p:spPr>
          <a:xfrm>
            <a:off x="2837791" y="3137461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B48E5-9CA8-3C56-F25B-B984018971B2}"/>
              </a:ext>
            </a:extLst>
          </p:cNvPr>
          <p:cNvSpPr/>
          <p:nvPr/>
        </p:nvSpPr>
        <p:spPr>
          <a:xfrm>
            <a:off x="2659988" y="3307277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31BC5-5DDA-EA6B-9C9F-3F7D5BFA1668}"/>
              </a:ext>
            </a:extLst>
          </p:cNvPr>
          <p:cNvSpPr/>
          <p:nvPr/>
        </p:nvSpPr>
        <p:spPr>
          <a:xfrm>
            <a:off x="2659337" y="313661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2307289" y="3136968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Second Draft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51" y="987863"/>
            <a:ext cx="5551311" cy="1055087"/>
          </a:xfrm>
        </p:spPr>
        <p:txBody>
          <a:bodyPr>
            <a:normAutofit/>
          </a:bodyPr>
          <a:lstStyle/>
          <a:p>
            <a:r>
              <a:rPr lang="en-GB" sz="1400" dirty="0"/>
              <a:t>Based on EDMS </a:t>
            </a:r>
            <a:r>
              <a:rPr lang="en-GB" sz="1400" dirty="0">
                <a:hlinkClick r:id="rId2"/>
              </a:rPr>
              <a:t>3056100 V1</a:t>
            </a:r>
            <a:r>
              <a:rPr lang="en-GB" sz="1400" dirty="0"/>
              <a:t>, a new (</a:t>
            </a:r>
            <a:r>
              <a:rPr lang="en-GB" sz="1400" dirty="0" err="1"/>
              <a:t>2x</a:t>
            </a:r>
            <a:r>
              <a:rPr lang="en-GB" sz="1400" dirty="0"/>
              <a:t> larger) design has to be made:</a:t>
            </a:r>
          </a:p>
          <a:p>
            <a:r>
              <a:rPr lang="en-GB" sz="1400" dirty="0"/>
              <a:t>Propose solution:</a:t>
            </a:r>
          </a:p>
          <a:p>
            <a:pPr lvl="1"/>
            <a:r>
              <a:rPr lang="en-GB" sz="1400" dirty="0"/>
              <a:t>Note, all iron blocks presently available are NOT painted, and they must be before installation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7409AE9-FE19-0CFF-1561-DB82A9812F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88" t="17711" r="13946" b="9511"/>
          <a:stretch/>
        </p:blipFill>
        <p:spPr>
          <a:xfrm>
            <a:off x="6509232" y="234103"/>
            <a:ext cx="1961822" cy="17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31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654820" y="5804007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18647" y="356623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36158" y="407239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666509" y="4834511"/>
            <a:ext cx="5965286" cy="19389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Resume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: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or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blockk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1600x800x800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/>
                </a:solidFill>
              </a:rPr>
              <a:t>- 2 </a:t>
            </a:r>
            <a:r>
              <a:rPr lang="fr-CH" sz="1200" dirty="0" err="1">
                <a:solidFill>
                  <a:schemeClr val="accent5"/>
                </a:solidFill>
              </a:rPr>
              <a:t>Concrete</a:t>
            </a:r>
            <a:r>
              <a:rPr lang="fr-CH" sz="1200" dirty="0">
                <a:solidFill>
                  <a:schemeClr val="accent5"/>
                </a:solidFill>
              </a:rPr>
              <a:t> blocks </a:t>
            </a:r>
            <a:r>
              <a:rPr lang="fr-CH" sz="1200" dirty="0" err="1">
                <a:solidFill>
                  <a:schemeClr val="accent5"/>
                </a:solidFill>
              </a:rPr>
              <a:t>800x800x400</a:t>
            </a:r>
            <a:r>
              <a:rPr lang="fr-CH" sz="1200" dirty="0">
                <a:solidFill>
                  <a:schemeClr val="accent5"/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 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48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400x200x100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- 3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800x800x200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block1 400x400x200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800x200x200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400x100x100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200x200x200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CLEAR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bld.150)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200x200x150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,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2487452" y="4168591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2E55D62-C178-F32B-479D-B8B0612512A4}"/>
              </a:ext>
            </a:extLst>
          </p:cNvPr>
          <p:cNvSpPr/>
          <p:nvPr/>
        </p:nvSpPr>
        <p:spPr>
          <a:xfrm>
            <a:off x="1779293" y="3838928"/>
            <a:ext cx="1388049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740A84-C861-D9E8-182C-C847701A57E7}"/>
              </a:ext>
            </a:extLst>
          </p:cNvPr>
          <p:cNvSpPr/>
          <p:nvPr/>
        </p:nvSpPr>
        <p:spPr>
          <a:xfrm>
            <a:off x="1772177" y="3481352"/>
            <a:ext cx="1395165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AB58296-058D-2D2D-CDD6-83D4873A61DB}"/>
              </a:ext>
            </a:extLst>
          </p:cNvPr>
          <p:cNvSpPr/>
          <p:nvPr/>
        </p:nvSpPr>
        <p:spPr>
          <a:xfrm>
            <a:off x="1779293" y="2776684"/>
            <a:ext cx="1388050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IB</a:t>
            </a:r>
          </a:p>
          <a:p>
            <a:pPr algn="ctr"/>
            <a:r>
              <a:rPr lang="en-CH" sz="1000" dirty="0"/>
              <a:t>800x800x200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20DF5652-7043-F3BF-3270-C1AB882AC277}"/>
              </a:ext>
            </a:extLst>
          </p:cNvPr>
          <p:cNvSpPr/>
          <p:nvPr/>
        </p:nvSpPr>
        <p:spPr>
          <a:xfrm rot="16200000">
            <a:off x="5891563" y="3107349"/>
            <a:ext cx="2651789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7C9EEBC-92CC-9ACE-991C-B359C0C4B92E}"/>
              </a:ext>
            </a:extLst>
          </p:cNvPr>
          <p:cNvSpPr/>
          <p:nvPr/>
        </p:nvSpPr>
        <p:spPr>
          <a:xfrm rot="16200000">
            <a:off x="7893731" y="3101206"/>
            <a:ext cx="2664072" cy="680537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800x200x200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7557726" y="2125373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7892101" y="3448180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991389" y="2230405"/>
            <a:ext cx="295673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48xCB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4029075" y="3283025"/>
            <a:ext cx="129928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7073538" y="3950788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8071076" y="3950787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3CB868-E571-BF95-A9DA-AD969B36FDA0}"/>
              </a:ext>
            </a:extLst>
          </p:cNvPr>
          <p:cNvSpPr/>
          <p:nvPr/>
        </p:nvSpPr>
        <p:spPr>
          <a:xfrm>
            <a:off x="7892310" y="4135748"/>
            <a:ext cx="680537" cy="500032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200^2</a:t>
            </a:r>
            <a:br>
              <a:rPr lang="en-CH" sz="1200" dirty="0"/>
            </a:br>
            <a:r>
              <a:rPr lang="en-CH" sz="1200" dirty="0"/>
              <a:t>x150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93BE8F-B65C-2BBE-CC6A-4931FBBF00A3}"/>
              </a:ext>
            </a:extLst>
          </p:cNvPr>
          <p:cNvSpPr/>
          <p:nvPr/>
        </p:nvSpPr>
        <p:spPr>
          <a:xfrm>
            <a:off x="991391" y="4178267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8F231-F3A0-EB6A-EA49-04F56D6A200E}"/>
              </a:ext>
            </a:extLst>
          </p:cNvPr>
          <p:cNvSpPr/>
          <p:nvPr/>
        </p:nvSpPr>
        <p:spPr>
          <a:xfrm>
            <a:off x="1785212" y="3130921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2F07B8-DB38-E64D-60D4-6A58CD283530}"/>
              </a:ext>
            </a:extLst>
          </p:cNvPr>
          <p:cNvSpPr/>
          <p:nvPr/>
        </p:nvSpPr>
        <p:spPr>
          <a:xfrm>
            <a:off x="2132581" y="330773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81C817-A3E0-E33E-425D-32A2A6075C23}"/>
              </a:ext>
            </a:extLst>
          </p:cNvPr>
          <p:cNvSpPr/>
          <p:nvPr/>
        </p:nvSpPr>
        <p:spPr>
          <a:xfrm>
            <a:off x="2131930" y="313707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BAE5AAD-2E35-67CE-AF82-8EFA69F95CE4}"/>
              </a:ext>
            </a:extLst>
          </p:cNvPr>
          <p:cNvSpPr/>
          <p:nvPr/>
        </p:nvSpPr>
        <p:spPr>
          <a:xfrm>
            <a:off x="2837791" y="3137461"/>
            <a:ext cx="316516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400" dirty="0"/>
              <a:t>IB</a:t>
            </a:r>
          </a:p>
          <a:p>
            <a:pPr algn="ctr"/>
            <a:r>
              <a:rPr lang="en-CH" sz="400" dirty="0"/>
              <a:t>800x</a:t>
            </a:r>
            <a:br>
              <a:rPr lang="en-CH" sz="400" dirty="0"/>
            </a:br>
            <a:r>
              <a:rPr lang="en-CH" sz="400" dirty="0"/>
              <a:t>200</a:t>
            </a:r>
            <a:r>
              <a:rPr lang="en-CH" sz="400" baseline="30000" dirty="0"/>
              <a:t>2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B48E5-9CA8-3C56-F25B-B984018971B2}"/>
              </a:ext>
            </a:extLst>
          </p:cNvPr>
          <p:cNvSpPr/>
          <p:nvPr/>
        </p:nvSpPr>
        <p:spPr>
          <a:xfrm>
            <a:off x="2659988" y="3307277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31BC5-5DDA-EA6B-9C9F-3F7D5BFA1668}"/>
              </a:ext>
            </a:extLst>
          </p:cNvPr>
          <p:cNvSpPr/>
          <p:nvPr/>
        </p:nvSpPr>
        <p:spPr>
          <a:xfrm>
            <a:off x="2659337" y="313661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2307289" y="3136968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Second Draft - alternative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51" y="987863"/>
            <a:ext cx="5551311" cy="1055087"/>
          </a:xfrm>
        </p:spPr>
        <p:txBody>
          <a:bodyPr>
            <a:normAutofit/>
          </a:bodyPr>
          <a:lstStyle/>
          <a:p>
            <a:r>
              <a:rPr lang="en-GB" sz="1400" dirty="0"/>
              <a:t>Based on EDMS </a:t>
            </a:r>
            <a:r>
              <a:rPr lang="en-GB" sz="1400" dirty="0">
                <a:hlinkClick r:id="rId2"/>
              </a:rPr>
              <a:t>3056100 V1</a:t>
            </a:r>
            <a:r>
              <a:rPr lang="en-GB" sz="1400" dirty="0"/>
              <a:t>, a new (</a:t>
            </a:r>
            <a:r>
              <a:rPr lang="en-GB" sz="1400" dirty="0" err="1"/>
              <a:t>2x</a:t>
            </a:r>
            <a:r>
              <a:rPr lang="en-GB" sz="1400" dirty="0"/>
              <a:t> larger) design has to be made:</a:t>
            </a:r>
          </a:p>
          <a:p>
            <a:r>
              <a:rPr lang="en-GB" sz="1400" dirty="0"/>
              <a:t>Propose solution:</a:t>
            </a:r>
          </a:p>
          <a:p>
            <a:pPr lvl="1"/>
            <a:r>
              <a:rPr lang="en-GB" sz="1400" dirty="0"/>
              <a:t>Note, all iron blocks presently available are NOT painted, and they must be before installation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7409AE9-FE19-0CFF-1561-DB82A9812F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88" t="17711" r="13946" b="9511"/>
          <a:stretch/>
        </p:blipFill>
        <p:spPr>
          <a:xfrm>
            <a:off x="6769316" y="111537"/>
            <a:ext cx="1961822" cy="1732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CEB4896-6A02-F3DA-BDC1-E80081574B8B}"/>
              </a:ext>
            </a:extLst>
          </p:cNvPr>
          <p:cNvSpPr/>
          <p:nvPr/>
        </p:nvSpPr>
        <p:spPr>
          <a:xfrm>
            <a:off x="3202874" y="2746090"/>
            <a:ext cx="738877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FBCC69-1326-B91B-18C8-9A3183856B8C}"/>
              </a:ext>
            </a:extLst>
          </p:cNvPr>
          <p:cNvSpPr/>
          <p:nvPr/>
        </p:nvSpPr>
        <p:spPr>
          <a:xfrm>
            <a:off x="993309" y="2762490"/>
            <a:ext cx="738877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5D876F-F8F6-EDD5-675B-6783D4E1BF8D}"/>
              </a:ext>
            </a:extLst>
          </p:cNvPr>
          <p:cNvSpPr/>
          <p:nvPr/>
        </p:nvSpPr>
        <p:spPr>
          <a:xfrm>
            <a:off x="5419527" y="2138822"/>
            <a:ext cx="1428492" cy="265178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800x800x400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85CCE9-05D3-BD7C-E77D-3762AF9DF7E7}"/>
              </a:ext>
            </a:extLst>
          </p:cNvPr>
          <p:cNvSpPr/>
          <p:nvPr/>
        </p:nvSpPr>
        <p:spPr>
          <a:xfrm>
            <a:off x="9591724" y="2115580"/>
            <a:ext cx="1428492" cy="265178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800x800x400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0D77A-AB69-D00F-A635-A6BBAE757F33}"/>
              </a:ext>
            </a:extLst>
          </p:cNvPr>
          <p:cNvSpPr/>
          <p:nvPr/>
        </p:nvSpPr>
        <p:spPr>
          <a:xfrm>
            <a:off x="4309163" y="4898330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BAF195-775B-BFC9-4873-3E430B0330AA}"/>
              </a:ext>
            </a:extLst>
          </p:cNvPr>
          <p:cNvSpPr/>
          <p:nvPr/>
        </p:nvSpPr>
        <p:spPr>
          <a:xfrm>
            <a:off x="4303391" y="4545285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89D9BC-1D14-F180-46C4-0547C5BDA62C}"/>
              </a:ext>
            </a:extLst>
          </p:cNvPr>
          <p:cNvSpPr/>
          <p:nvPr/>
        </p:nvSpPr>
        <p:spPr>
          <a:xfrm>
            <a:off x="4303391" y="4184354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31F379-DE35-8C8D-86F5-22D1F80085F7}"/>
              </a:ext>
            </a:extLst>
          </p:cNvPr>
          <p:cNvSpPr/>
          <p:nvPr/>
        </p:nvSpPr>
        <p:spPr>
          <a:xfrm>
            <a:off x="4299757" y="3821777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F7601D-290C-BC39-FE78-A81DB04D7931}"/>
              </a:ext>
            </a:extLst>
          </p:cNvPr>
          <p:cNvSpPr txBox="1"/>
          <p:nvPr/>
        </p:nvSpPr>
        <p:spPr>
          <a:xfrm>
            <a:off x="4324949" y="3534750"/>
            <a:ext cx="66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D5A181-2C95-4041-C13D-58D19DB8FE37}"/>
              </a:ext>
            </a:extLst>
          </p:cNvPr>
          <p:cNvSpPr/>
          <p:nvPr/>
        </p:nvSpPr>
        <p:spPr>
          <a:xfrm>
            <a:off x="4231934" y="3566231"/>
            <a:ext cx="914400" cy="17387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013B9F-57A1-9122-6CA7-347831BC3CAA}"/>
              </a:ext>
            </a:extLst>
          </p:cNvPr>
          <p:cNvCxnSpPr>
            <a:cxnSpLocks/>
          </p:cNvCxnSpPr>
          <p:nvPr/>
        </p:nvCxnSpPr>
        <p:spPr>
          <a:xfrm>
            <a:off x="3939501" y="3695385"/>
            <a:ext cx="292433" cy="28149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511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654820" y="5804007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18647" y="356623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36158" y="4072398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666509" y="4834511"/>
            <a:ext cx="5965286" cy="1938992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Resume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: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or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blockk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1600x800x800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800x800x400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 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48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400x200x100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- 5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800x400x200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block1 400x400x200 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TL2’ dump,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800x400x200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400x100x100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200x200x200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CLEAR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bld.150)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200x200x150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,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2487452" y="4168591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2E55D62-C178-F32B-479D-B8B0612512A4}"/>
              </a:ext>
            </a:extLst>
          </p:cNvPr>
          <p:cNvSpPr/>
          <p:nvPr/>
        </p:nvSpPr>
        <p:spPr>
          <a:xfrm>
            <a:off x="2121361" y="3839115"/>
            <a:ext cx="698315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CB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740A84-C861-D9E8-182C-C847701A57E7}"/>
              </a:ext>
            </a:extLst>
          </p:cNvPr>
          <p:cNvSpPr/>
          <p:nvPr/>
        </p:nvSpPr>
        <p:spPr>
          <a:xfrm>
            <a:off x="2119259" y="3481352"/>
            <a:ext cx="700417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IB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7557726" y="2125373"/>
            <a:ext cx="1327772" cy="1307021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IB</a:t>
            </a:r>
          </a:p>
          <a:p>
            <a:pPr algn="ctr"/>
            <a:r>
              <a:rPr lang="en-CH" sz="1200" dirty="0"/>
              <a:t>400x400x200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7892101" y="3448180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991389" y="2230405"/>
            <a:ext cx="2956739" cy="506395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48xCB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4029075" y="3283025"/>
            <a:ext cx="129928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7073538" y="3950788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8071076" y="3950787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3CB868-E571-BF95-A9DA-AD969B36FDA0}"/>
              </a:ext>
            </a:extLst>
          </p:cNvPr>
          <p:cNvSpPr/>
          <p:nvPr/>
        </p:nvSpPr>
        <p:spPr>
          <a:xfrm>
            <a:off x="7892310" y="4135748"/>
            <a:ext cx="680537" cy="500032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200^2</a:t>
            </a:r>
            <a:br>
              <a:rPr lang="en-CH" sz="1200" dirty="0"/>
            </a:br>
            <a:r>
              <a:rPr lang="en-CH" sz="1200" dirty="0"/>
              <a:t>x150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93BE8F-B65C-2BBE-CC6A-4931FBBF00A3}"/>
              </a:ext>
            </a:extLst>
          </p:cNvPr>
          <p:cNvSpPr/>
          <p:nvPr/>
        </p:nvSpPr>
        <p:spPr>
          <a:xfrm>
            <a:off x="991391" y="4178267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2F07B8-DB38-E64D-60D4-6A58CD283530}"/>
              </a:ext>
            </a:extLst>
          </p:cNvPr>
          <p:cNvSpPr/>
          <p:nvPr/>
        </p:nvSpPr>
        <p:spPr>
          <a:xfrm>
            <a:off x="2132581" y="330773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81C817-A3E0-E33E-425D-32A2A6075C23}"/>
              </a:ext>
            </a:extLst>
          </p:cNvPr>
          <p:cNvSpPr/>
          <p:nvPr/>
        </p:nvSpPr>
        <p:spPr>
          <a:xfrm>
            <a:off x="2131930" y="313707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B48E5-9CA8-3C56-F25B-B984018971B2}"/>
              </a:ext>
            </a:extLst>
          </p:cNvPr>
          <p:cNvSpPr/>
          <p:nvPr/>
        </p:nvSpPr>
        <p:spPr>
          <a:xfrm>
            <a:off x="2659988" y="3307277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31BC5-5DDA-EA6B-9C9F-3F7D5BFA1668}"/>
              </a:ext>
            </a:extLst>
          </p:cNvPr>
          <p:cNvSpPr/>
          <p:nvPr/>
        </p:nvSpPr>
        <p:spPr>
          <a:xfrm>
            <a:off x="2659337" y="313661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2307289" y="3136968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Second Draft – alternative 2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51" y="987863"/>
            <a:ext cx="5551311" cy="1055087"/>
          </a:xfrm>
        </p:spPr>
        <p:txBody>
          <a:bodyPr>
            <a:normAutofit/>
          </a:bodyPr>
          <a:lstStyle/>
          <a:p>
            <a:r>
              <a:rPr lang="en-GB" sz="1400" dirty="0"/>
              <a:t>Based on EDMS </a:t>
            </a:r>
            <a:r>
              <a:rPr lang="en-GB" sz="1400" dirty="0">
                <a:hlinkClick r:id="rId2"/>
              </a:rPr>
              <a:t>3056100 V1</a:t>
            </a:r>
            <a:r>
              <a:rPr lang="en-GB" sz="1400" dirty="0"/>
              <a:t>, a new (</a:t>
            </a:r>
            <a:r>
              <a:rPr lang="en-GB" sz="1400" dirty="0" err="1"/>
              <a:t>2x</a:t>
            </a:r>
            <a:r>
              <a:rPr lang="en-GB" sz="1400" dirty="0"/>
              <a:t> larger) design has to be made:</a:t>
            </a:r>
          </a:p>
          <a:p>
            <a:r>
              <a:rPr lang="en-GB" sz="1400" dirty="0"/>
              <a:t>Propose solution:</a:t>
            </a:r>
          </a:p>
          <a:p>
            <a:pPr lvl="1"/>
            <a:r>
              <a:rPr lang="en-GB" sz="1400" dirty="0"/>
              <a:t>Note, all iron blocks presently available are NOT painted, and they must be before installation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7409AE9-FE19-0CFF-1561-DB82A9812F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88" t="17711" r="13946" b="9511"/>
          <a:stretch/>
        </p:blipFill>
        <p:spPr>
          <a:xfrm>
            <a:off x="6509232" y="234103"/>
            <a:ext cx="1961822" cy="1732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CEB4896-6A02-F3DA-BDC1-E80081574B8B}"/>
              </a:ext>
            </a:extLst>
          </p:cNvPr>
          <p:cNvSpPr/>
          <p:nvPr/>
        </p:nvSpPr>
        <p:spPr>
          <a:xfrm>
            <a:off x="3202874" y="2746090"/>
            <a:ext cx="738877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FBCC69-1326-B91B-18C8-9A3183856B8C}"/>
              </a:ext>
            </a:extLst>
          </p:cNvPr>
          <p:cNvSpPr/>
          <p:nvPr/>
        </p:nvSpPr>
        <p:spPr>
          <a:xfrm>
            <a:off x="993309" y="2762490"/>
            <a:ext cx="738877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5D876F-F8F6-EDD5-675B-6783D4E1BF8D}"/>
              </a:ext>
            </a:extLst>
          </p:cNvPr>
          <p:cNvSpPr/>
          <p:nvPr/>
        </p:nvSpPr>
        <p:spPr>
          <a:xfrm>
            <a:off x="5419527" y="2138822"/>
            <a:ext cx="1428492" cy="265178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800x800x400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85CCE9-05D3-BD7C-E77D-3762AF9DF7E7}"/>
              </a:ext>
            </a:extLst>
          </p:cNvPr>
          <p:cNvSpPr/>
          <p:nvPr/>
        </p:nvSpPr>
        <p:spPr>
          <a:xfrm>
            <a:off x="9591724" y="2115580"/>
            <a:ext cx="1428492" cy="265178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800x800x400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0D77A-AB69-D00F-A635-A6BBAE757F33}"/>
              </a:ext>
            </a:extLst>
          </p:cNvPr>
          <p:cNvSpPr/>
          <p:nvPr/>
        </p:nvSpPr>
        <p:spPr>
          <a:xfrm>
            <a:off x="4309163" y="4898330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BAF195-775B-BFC9-4873-3E430B0330AA}"/>
              </a:ext>
            </a:extLst>
          </p:cNvPr>
          <p:cNvSpPr/>
          <p:nvPr/>
        </p:nvSpPr>
        <p:spPr>
          <a:xfrm>
            <a:off x="4303391" y="4545285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89D9BC-1D14-F180-46C4-0547C5BDA62C}"/>
              </a:ext>
            </a:extLst>
          </p:cNvPr>
          <p:cNvSpPr/>
          <p:nvPr/>
        </p:nvSpPr>
        <p:spPr>
          <a:xfrm>
            <a:off x="4303391" y="4184354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31F379-DE35-8C8D-86F5-22D1F80085F7}"/>
              </a:ext>
            </a:extLst>
          </p:cNvPr>
          <p:cNvSpPr/>
          <p:nvPr/>
        </p:nvSpPr>
        <p:spPr>
          <a:xfrm>
            <a:off x="4299757" y="3821777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F7601D-290C-BC39-FE78-A81DB04D7931}"/>
              </a:ext>
            </a:extLst>
          </p:cNvPr>
          <p:cNvSpPr txBox="1"/>
          <p:nvPr/>
        </p:nvSpPr>
        <p:spPr>
          <a:xfrm>
            <a:off x="4324949" y="3534750"/>
            <a:ext cx="66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D5A181-2C95-4041-C13D-58D19DB8FE37}"/>
              </a:ext>
            </a:extLst>
          </p:cNvPr>
          <p:cNvSpPr/>
          <p:nvPr/>
        </p:nvSpPr>
        <p:spPr>
          <a:xfrm>
            <a:off x="4231934" y="3566231"/>
            <a:ext cx="914400" cy="17387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013B9F-57A1-9122-6CA7-347831BC3CAA}"/>
              </a:ext>
            </a:extLst>
          </p:cNvPr>
          <p:cNvCxnSpPr>
            <a:cxnSpLocks/>
          </p:cNvCxnSpPr>
          <p:nvPr/>
        </p:nvCxnSpPr>
        <p:spPr>
          <a:xfrm>
            <a:off x="3939501" y="3695385"/>
            <a:ext cx="292433" cy="28149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B20C7F1-3309-5EA6-C301-E3150237B5EB}"/>
              </a:ext>
            </a:extLst>
          </p:cNvPr>
          <p:cNvSpPr/>
          <p:nvPr/>
        </p:nvSpPr>
        <p:spPr>
          <a:xfrm>
            <a:off x="2119259" y="2792124"/>
            <a:ext cx="700417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IB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F8D6FF-8B54-9D52-36AB-C31AFD43C0D5}"/>
              </a:ext>
            </a:extLst>
          </p:cNvPr>
          <p:cNvSpPr/>
          <p:nvPr/>
        </p:nvSpPr>
        <p:spPr>
          <a:xfrm rot="5400000">
            <a:off x="2662573" y="3651828"/>
            <a:ext cx="698315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CB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34B8F7-1438-C5F6-7BCF-B7B432F2C85B}"/>
              </a:ext>
            </a:extLst>
          </p:cNvPr>
          <p:cNvSpPr/>
          <p:nvPr/>
        </p:nvSpPr>
        <p:spPr>
          <a:xfrm rot="5400000">
            <a:off x="2668753" y="2940039"/>
            <a:ext cx="698315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CB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05CBB3-099C-E58F-AF28-8977759CEF5E}"/>
              </a:ext>
            </a:extLst>
          </p:cNvPr>
          <p:cNvSpPr/>
          <p:nvPr/>
        </p:nvSpPr>
        <p:spPr>
          <a:xfrm rot="5400000">
            <a:off x="1577176" y="3665301"/>
            <a:ext cx="698315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CB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299720-4279-1CED-2C41-F28DDEB2E998}"/>
              </a:ext>
            </a:extLst>
          </p:cNvPr>
          <p:cNvSpPr/>
          <p:nvPr/>
        </p:nvSpPr>
        <p:spPr>
          <a:xfrm rot="5400000">
            <a:off x="1583356" y="2953512"/>
            <a:ext cx="698315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CB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B442F9-A9D5-C14C-3986-6DE2AFCA928B}"/>
              </a:ext>
            </a:extLst>
          </p:cNvPr>
          <p:cNvSpPr/>
          <p:nvPr/>
        </p:nvSpPr>
        <p:spPr>
          <a:xfrm rot="5400000">
            <a:off x="5876442" y="3146817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0B4A9B6-7330-D865-2946-69430DBEA08B}"/>
              </a:ext>
            </a:extLst>
          </p:cNvPr>
          <p:cNvSpPr/>
          <p:nvPr/>
        </p:nvSpPr>
        <p:spPr>
          <a:xfrm rot="5400000">
            <a:off x="7914992" y="3123574"/>
            <a:ext cx="2651789" cy="63580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800x400x200</a:t>
            </a:r>
          </a:p>
        </p:txBody>
      </p:sp>
    </p:spTree>
    <p:extLst>
      <p:ext uri="{BB962C8B-B14F-4D97-AF65-F5344CB8AC3E}">
        <p14:creationId xmlns:p14="http://schemas.microsoft.com/office/powerpoint/2010/main" val="3306737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654820" y="5804007"/>
            <a:ext cx="155414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CB 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IB-&gt; </a:t>
            </a:r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blocks</a:t>
            </a:r>
          </a:p>
          <a:p>
            <a:pPr algn="ctr"/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G -&gt; Graphite</a:t>
            </a:r>
          </a:p>
          <a:p>
            <a:pPr algn="ctr"/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18647" y="344824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8036158" y="39544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(5)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718464" y="4719206"/>
            <a:ext cx="5965286" cy="212365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chemeClr val="accent5">
                    <a:lumMod val="75000"/>
                  </a:schemeClr>
                </a:solidFill>
              </a:rPr>
              <a:t>Resume</a:t>
            </a:r>
            <a:r>
              <a:rPr lang="fr-CH" sz="1200" b="1" dirty="0">
                <a:solidFill>
                  <a:schemeClr val="accent5">
                    <a:lumMod val="75000"/>
                  </a:schemeClr>
                </a:solidFill>
              </a:rPr>
              <a:t> :</a:t>
            </a:r>
            <a:br>
              <a:rPr lang="fr-CH" sz="1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800x800x800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- 3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800x800x400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 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36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400x200x100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1 (+4 for option)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Concrete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800x400x200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!!!)</a:t>
            </a:r>
            <a:endParaRPr lang="fr-CH" sz="1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2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800x400x200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CH" sz="1200" b="1" dirty="0">
                <a:solidFill>
                  <a:srgbClr val="FF0000"/>
                </a:solidFill>
              </a:rPr>
              <a:t>(to </a:t>
            </a:r>
            <a:r>
              <a:rPr lang="fr-CH" sz="1200" b="1" dirty="0" err="1">
                <a:solidFill>
                  <a:srgbClr val="FF0000"/>
                </a:solidFill>
              </a:rPr>
              <a:t>be</a:t>
            </a:r>
            <a:r>
              <a:rPr lang="fr-CH" sz="1200" b="1" dirty="0">
                <a:solidFill>
                  <a:srgbClr val="FF0000"/>
                </a:solidFill>
              </a:rPr>
              <a:t> </a:t>
            </a:r>
            <a:r>
              <a:rPr lang="fr-CH" sz="1200" b="1" dirty="0" err="1">
                <a:solidFill>
                  <a:srgbClr val="FF0000"/>
                </a:solidFill>
              </a:rPr>
              <a:t>found</a:t>
            </a:r>
            <a:r>
              <a:rPr lang="fr-CH" sz="1200" b="1" dirty="0">
                <a:solidFill>
                  <a:srgbClr val="FF0000"/>
                </a:solidFill>
              </a:rPr>
              <a:t>!!!. 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Note: 2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400x400x200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TL2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’ dump,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now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fr-CH" sz="1200" dirty="0" err="1">
                <a:solidFill>
                  <a:schemeClr val="accent6">
                    <a:lumMod val="75000"/>
                  </a:schemeClr>
                </a:solidFill>
              </a:rPr>
              <a:t>bld.150</a:t>
            </a:r>
            <a:r>
              <a:rPr lang="fr-CH" sz="1200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rgbClr val="FF0000"/>
              </a:solidFill>
            </a:endParaRP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400x100x100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CLEAR)</a:t>
            </a:r>
          </a:p>
          <a:p>
            <a:pPr marL="171450" indent="-171450" algn="ctr">
              <a:buFontTx/>
              <a:buChar char="-"/>
            </a:pP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4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iron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blocks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200x100x100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 (</a:t>
            </a:r>
            <a:r>
              <a:rPr lang="fr-CH" sz="1200" b="1" dirty="0" err="1">
                <a:solidFill>
                  <a:schemeClr val="accent2"/>
                </a:solidFill>
              </a:rPr>
              <a:t>already</a:t>
            </a:r>
            <a:r>
              <a:rPr lang="fr-CH" sz="1200" b="1" dirty="0">
                <a:solidFill>
                  <a:schemeClr val="accent2"/>
                </a:solidFill>
              </a:rPr>
              <a:t> in CLEAR? – to check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200x200x200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from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CLEAR 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storage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bld.150)</a:t>
            </a:r>
            <a:endParaRPr lang="fr-CH" sz="1200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- 1 graphite block </a:t>
            </a:r>
            <a:r>
              <a:rPr lang="fr-CH" sz="1200" dirty="0" err="1">
                <a:solidFill>
                  <a:schemeClr val="accent5">
                    <a:lumMod val="75000"/>
                  </a:schemeClr>
                </a:solidFill>
              </a:rPr>
              <a:t>200x200x150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, (</a:t>
            </a:r>
            <a:r>
              <a:rPr lang="fr-CH" sz="1200" b="1" dirty="0" err="1">
                <a:solidFill>
                  <a:schemeClr val="accent6">
                    <a:lumMod val="75000"/>
                  </a:schemeClr>
                </a:solidFill>
              </a:rPr>
              <a:t>already</a:t>
            </a:r>
            <a:r>
              <a:rPr lang="fr-CH" sz="1200" b="1" dirty="0">
                <a:solidFill>
                  <a:schemeClr val="accent6">
                    <a:lumMod val="75000"/>
                  </a:schemeClr>
                </a:solidFill>
              </a:rPr>
              <a:t> in CLEAR</a:t>
            </a:r>
            <a:r>
              <a:rPr lang="fr-CH" sz="1200" dirty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A7C3D28-304E-8E98-3F09-5726DD16EC76}"/>
              </a:ext>
            </a:extLst>
          </p:cNvPr>
          <p:cNvSpPr/>
          <p:nvPr/>
        </p:nvSpPr>
        <p:spPr>
          <a:xfrm>
            <a:off x="1371998" y="4168591"/>
            <a:ext cx="1452049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800x800x800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2E55D62-C178-F32B-479D-B8B0612512A4}"/>
              </a:ext>
            </a:extLst>
          </p:cNvPr>
          <p:cNvSpPr/>
          <p:nvPr/>
        </p:nvSpPr>
        <p:spPr>
          <a:xfrm>
            <a:off x="2109485" y="3827239"/>
            <a:ext cx="698315" cy="316693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CB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B740A84-C861-D9E8-182C-C847701A57E7}"/>
              </a:ext>
            </a:extLst>
          </p:cNvPr>
          <p:cNvSpPr/>
          <p:nvPr/>
        </p:nvSpPr>
        <p:spPr>
          <a:xfrm>
            <a:off x="2119259" y="3481352"/>
            <a:ext cx="700417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IB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D4AD0EA-7967-FD94-EF78-EAD40D589E45}"/>
              </a:ext>
            </a:extLst>
          </p:cNvPr>
          <p:cNvSpPr/>
          <p:nvPr/>
        </p:nvSpPr>
        <p:spPr>
          <a:xfrm>
            <a:off x="7535424" y="2007388"/>
            <a:ext cx="680537" cy="326644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2 x IB</a:t>
            </a:r>
          </a:p>
          <a:p>
            <a:pPr algn="ctr"/>
            <a:r>
              <a:rPr lang="en-CH" sz="800" dirty="0"/>
              <a:t>200x100</a:t>
            </a:r>
            <a:br>
              <a:rPr lang="en-CH" sz="800" dirty="0"/>
            </a:br>
            <a:r>
              <a:rPr lang="en-CH" sz="800" dirty="0"/>
              <a:t>x100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4011AA4-61E2-24F0-67A1-DC0F385410B5}"/>
              </a:ext>
            </a:extLst>
          </p:cNvPr>
          <p:cNvSpPr/>
          <p:nvPr/>
        </p:nvSpPr>
        <p:spPr>
          <a:xfrm>
            <a:off x="7883241" y="2699285"/>
            <a:ext cx="680537" cy="672436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19F59EB-A676-DF8B-425B-3D51A1B27227}"/>
              </a:ext>
            </a:extLst>
          </p:cNvPr>
          <p:cNvSpPr/>
          <p:nvPr/>
        </p:nvSpPr>
        <p:spPr>
          <a:xfrm>
            <a:off x="1359090" y="2262909"/>
            <a:ext cx="2217575" cy="514481"/>
          </a:xfrm>
          <a:prstGeom prst="rect">
            <a:avLst/>
          </a:prstGeom>
          <a:solidFill>
            <a:srgbClr val="5B9BD5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36 (or 34) x CB</a:t>
            </a:r>
          </a:p>
          <a:p>
            <a:pPr algn="ctr"/>
            <a:r>
              <a:rPr lang="en-CH" sz="1200" dirty="0"/>
              <a:t>400x200x100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F45FCAA3-EDBB-8779-37AA-048C8F7E5453}"/>
              </a:ext>
            </a:extLst>
          </p:cNvPr>
          <p:cNvCxnSpPr>
            <a:cxnSpLocks/>
          </p:cNvCxnSpPr>
          <p:nvPr/>
        </p:nvCxnSpPr>
        <p:spPr>
          <a:xfrm>
            <a:off x="3841668" y="3283025"/>
            <a:ext cx="148668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4C4E99A6-586E-1EE7-5FC0-D66835A04F19}"/>
              </a:ext>
            </a:extLst>
          </p:cNvPr>
          <p:cNvSpPr/>
          <p:nvPr/>
        </p:nvSpPr>
        <p:spPr>
          <a:xfrm rot="16200000">
            <a:off x="7046864" y="3201893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F7946-CEB8-A9C4-19A0-84A4EC4851E1}"/>
              </a:ext>
            </a:extLst>
          </p:cNvPr>
          <p:cNvSpPr/>
          <p:nvPr/>
        </p:nvSpPr>
        <p:spPr>
          <a:xfrm rot="16200000">
            <a:off x="8080030" y="3201891"/>
            <a:ext cx="1320125" cy="325319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2 x IB</a:t>
            </a:r>
          </a:p>
          <a:p>
            <a:pPr algn="ctr"/>
            <a:r>
              <a:rPr lang="en-CH" sz="1200" dirty="0"/>
              <a:t>400x100x100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3CB868-E571-BF95-A9DA-AD969B36FDA0}"/>
              </a:ext>
            </a:extLst>
          </p:cNvPr>
          <p:cNvSpPr/>
          <p:nvPr/>
        </p:nvSpPr>
        <p:spPr>
          <a:xfrm>
            <a:off x="7883450" y="3386853"/>
            <a:ext cx="680537" cy="500032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  <a:p>
            <a:pPr algn="ctr"/>
            <a:r>
              <a:rPr lang="en-CH" sz="1200" dirty="0"/>
              <a:t>200^2</a:t>
            </a:r>
            <a:br>
              <a:rPr lang="en-CH" sz="1200" dirty="0"/>
            </a:br>
            <a:r>
              <a:rPr lang="en-CH" sz="1200" dirty="0"/>
              <a:t>x150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2F07B8-DB38-E64D-60D4-6A58CD283530}"/>
              </a:ext>
            </a:extLst>
          </p:cNvPr>
          <p:cNvSpPr/>
          <p:nvPr/>
        </p:nvSpPr>
        <p:spPr>
          <a:xfrm>
            <a:off x="2132581" y="3307739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81C817-A3E0-E33E-425D-32A2A6075C23}"/>
              </a:ext>
            </a:extLst>
          </p:cNvPr>
          <p:cNvSpPr/>
          <p:nvPr/>
        </p:nvSpPr>
        <p:spPr>
          <a:xfrm>
            <a:off x="2131930" y="3137072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B48E5-9CA8-3C56-F25B-B984018971B2}"/>
              </a:ext>
            </a:extLst>
          </p:cNvPr>
          <p:cNvSpPr/>
          <p:nvPr/>
        </p:nvSpPr>
        <p:spPr>
          <a:xfrm>
            <a:off x="2659988" y="3307277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31BC5-5DDA-EA6B-9C9F-3F7D5BFA1668}"/>
              </a:ext>
            </a:extLst>
          </p:cNvPr>
          <p:cNvSpPr/>
          <p:nvPr/>
        </p:nvSpPr>
        <p:spPr>
          <a:xfrm>
            <a:off x="2659337" y="3136610"/>
            <a:ext cx="148780" cy="146415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3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FDA9B5-287F-4BC2-EF60-64417CC662D8}"/>
              </a:ext>
            </a:extLst>
          </p:cNvPr>
          <p:cNvSpPr/>
          <p:nvPr/>
        </p:nvSpPr>
        <p:spPr>
          <a:xfrm>
            <a:off x="2307289" y="3136968"/>
            <a:ext cx="316516" cy="316693"/>
          </a:xfrm>
          <a:prstGeom prst="rect">
            <a:avLst/>
          </a:prstGeom>
          <a:solidFill>
            <a:srgbClr val="7030A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G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AAD2412A-9E9F-63B8-9DE5-8DCC7B872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0920"/>
          </a:xfrm>
        </p:spPr>
        <p:txBody>
          <a:bodyPr>
            <a:normAutofit/>
          </a:bodyPr>
          <a:lstStyle/>
          <a:p>
            <a:r>
              <a:rPr lang="en-GB" sz="3000" b="1" dirty="0"/>
              <a:t>Third Draft</a:t>
            </a: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A2485E6A-4793-0EB8-2962-B80675D2EC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51" y="987863"/>
            <a:ext cx="5551311" cy="358729"/>
          </a:xfrm>
        </p:spPr>
        <p:txBody>
          <a:bodyPr>
            <a:normAutofit/>
          </a:bodyPr>
          <a:lstStyle/>
          <a:p>
            <a:r>
              <a:rPr lang="en-GB" sz="1400" dirty="0"/>
              <a:t>Based on new inputs from Markus (20/6/2024)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7409AE9-FE19-0CFF-1561-DB82A9812F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88" t="17711" r="13946" b="9511"/>
          <a:stretch/>
        </p:blipFill>
        <p:spPr>
          <a:xfrm>
            <a:off x="8228466" y="49491"/>
            <a:ext cx="1594801" cy="140862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CEB4896-6A02-F3DA-BDC1-E80081574B8B}"/>
              </a:ext>
            </a:extLst>
          </p:cNvPr>
          <p:cNvSpPr/>
          <p:nvPr/>
        </p:nvSpPr>
        <p:spPr>
          <a:xfrm>
            <a:off x="2838960" y="4168591"/>
            <a:ext cx="738877" cy="140445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FBCC69-1326-B91B-18C8-9A3183856B8C}"/>
              </a:ext>
            </a:extLst>
          </p:cNvPr>
          <p:cNvSpPr/>
          <p:nvPr/>
        </p:nvSpPr>
        <p:spPr>
          <a:xfrm>
            <a:off x="2839373" y="2792124"/>
            <a:ext cx="738877" cy="1374820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5D876F-F8F6-EDD5-675B-6783D4E1BF8D}"/>
              </a:ext>
            </a:extLst>
          </p:cNvPr>
          <p:cNvSpPr/>
          <p:nvPr/>
        </p:nvSpPr>
        <p:spPr>
          <a:xfrm>
            <a:off x="6083926" y="2020836"/>
            <a:ext cx="1428492" cy="265178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800x800x400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85CCE9-05D3-BD7C-E77D-3762AF9DF7E7}"/>
              </a:ext>
            </a:extLst>
          </p:cNvPr>
          <p:cNvSpPr/>
          <p:nvPr/>
        </p:nvSpPr>
        <p:spPr>
          <a:xfrm>
            <a:off x="8941719" y="1997594"/>
            <a:ext cx="1428492" cy="2651789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800x800x400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0D77A-AB69-D00F-A635-A6BBAE757F33}"/>
              </a:ext>
            </a:extLst>
          </p:cNvPr>
          <p:cNvSpPr/>
          <p:nvPr/>
        </p:nvSpPr>
        <p:spPr>
          <a:xfrm>
            <a:off x="4309163" y="4898330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BAF195-775B-BFC9-4873-3E430B0330AA}"/>
              </a:ext>
            </a:extLst>
          </p:cNvPr>
          <p:cNvSpPr/>
          <p:nvPr/>
        </p:nvSpPr>
        <p:spPr>
          <a:xfrm>
            <a:off x="4303391" y="4545285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89D9BC-1D14-F180-46C4-0547C5BDA62C}"/>
              </a:ext>
            </a:extLst>
          </p:cNvPr>
          <p:cNvSpPr/>
          <p:nvPr/>
        </p:nvSpPr>
        <p:spPr>
          <a:xfrm>
            <a:off x="4303391" y="4184354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431F379-DE35-8C8D-86F5-22D1F80085F7}"/>
              </a:ext>
            </a:extLst>
          </p:cNvPr>
          <p:cNvSpPr/>
          <p:nvPr/>
        </p:nvSpPr>
        <p:spPr>
          <a:xfrm>
            <a:off x="4299757" y="3821777"/>
            <a:ext cx="738877" cy="337555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dirty="0"/>
              <a:t>CB [cm]</a:t>
            </a:r>
          </a:p>
          <a:p>
            <a:pPr algn="ctr"/>
            <a:r>
              <a:rPr lang="en-CH" sz="1000" dirty="0"/>
              <a:t>80x40x20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F7601D-290C-BC39-FE78-A81DB04D7931}"/>
              </a:ext>
            </a:extLst>
          </p:cNvPr>
          <p:cNvSpPr txBox="1"/>
          <p:nvPr/>
        </p:nvSpPr>
        <p:spPr>
          <a:xfrm>
            <a:off x="4324949" y="3534750"/>
            <a:ext cx="66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option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D5A181-2C95-4041-C13D-58D19DB8FE37}"/>
              </a:ext>
            </a:extLst>
          </p:cNvPr>
          <p:cNvSpPr/>
          <p:nvPr/>
        </p:nvSpPr>
        <p:spPr>
          <a:xfrm>
            <a:off x="4231934" y="3566231"/>
            <a:ext cx="914400" cy="17387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013B9F-57A1-9122-6CA7-347831BC3CAA}"/>
              </a:ext>
            </a:extLst>
          </p:cNvPr>
          <p:cNvCxnSpPr>
            <a:cxnSpLocks/>
          </p:cNvCxnSpPr>
          <p:nvPr/>
        </p:nvCxnSpPr>
        <p:spPr>
          <a:xfrm>
            <a:off x="3657600" y="3798045"/>
            <a:ext cx="574334" cy="17883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B20C7F1-3309-5EA6-C301-E3150237B5EB}"/>
              </a:ext>
            </a:extLst>
          </p:cNvPr>
          <p:cNvSpPr/>
          <p:nvPr/>
        </p:nvSpPr>
        <p:spPr>
          <a:xfrm>
            <a:off x="2119259" y="2792124"/>
            <a:ext cx="700417" cy="316693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700" dirty="0"/>
              <a:t>IB</a:t>
            </a:r>
          </a:p>
          <a:p>
            <a:pPr algn="ctr"/>
            <a:r>
              <a:rPr lang="en-CH" sz="700" dirty="0"/>
              <a:t>800x400x200</a:t>
            </a:r>
          </a:p>
        </p:txBody>
      </p:sp>
      <p:pic>
        <p:nvPicPr>
          <p:cNvPr id="30" name="Picture 2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B20384D4-276E-C0F0-27B2-926B77C522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01" t="7239" r="10061" b="59979"/>
          <a:stretch/>
        </p:blipFill>
        <p:spPr>
          <a:xfrm>
            <a:off x="10342410" y="41239"/>
            <a:ext cx="1696467" cy="1425128"/>
          </a:xfrm>
          <a:prstGeom prst="rect">
            <a:avLst/>
          </a:prstGeom>
        </p:spPr>
      </p:pic>
      <p:sp>
        <p:nvSpPr>
          <p:cNvPr id="31" name="Right Arrow 30">
            <a:extLst>
              <a:ext uri="{FF2B5EF4-FFF2-40B4-BE49-F238E27FC236}">
                <a16:creationId xmlns:a16="http://schemas.microsoft.com/office/drawing/2014/main" id="{07485F3F-3B5A-3731-D7DB-2B0ABE1387E1}"/>
              </a:ext>
            </a:extLst>
          </p:cNvPr>
          <p:cNvSpPr/>
          <p:nvPr/>
        </p:nvSpPr>
        <p:spPr>
          <a:xfrm>
            <a:off x="9945963" y="457659"/>
            <a:ext cx="319223" cy="37054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A8A159-4ED9-78CA-C0BF-305ED1C64273}"/>
              </a:ext>
            </a:extLst>
          </p:cNvPr>
          <p:cNvSpPr/>
          <p:nvPr/>
        </p:nvSpPr>
        <p:spPr>
          <a:xfrm>
            <a:off x="8228466" y="2007299"/>
            <a:ext cx="680537" cy="326644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2 x IB</a:t>
            </a:r>
          </a:p>
          <a:p>
            <a:pPr algn="ctr"/>
            <a:r>
              <a:rPr lang="en-CH" sz="800" dirty="0"/>
              <a:t>200x100</a:t>
            </a:r>
            <a:br>
              <a:rPr lang="en-CH" sz="800" dirty="0"/>
            </a:br>
            <a:r>
              <a:rPr lang="en-CH" sz="800" dirty="0"/>
              <a:t>x100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7DC4113-6F27-BEDF-C06D-024EF72CBFE6}"/>
              </a:ext>
            </a:extLst>
          </p:cNvPr>
          <p:cNvSpPr/>
          <p:nvPr/>
        </p:nvSpPr>
        <p:spPr>
          <a:xfrm>
            <a:off x="7539299" y="2350647"/>
            <a:ext cx="680537" cy="326644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2 x IB</a:t>
            </a:r>
          </a:p>
          <a:p>
            <a:pPr algn="ctr"/>
            <a:r>
              <a:rPr lang="en-CH" sz="800" dirty="0"/>
              <a:t>200x100</a:t>
            </a:r>
            <a:br>
              <a:rPr lang="en-CH" sz="800" dirty="0"/>
            </a:br>
            <a:r>
              <a:rPr lang="en-CH" sz="800" dirty="0"/>
              <a:t>x100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35ABCB7-7115-7D13-BB4A-9A6D54D182CC}"/>
              </a:ext>
            </a:extLst>
          </p:cNvPr>
          <p:cNvSpPr/>
          <p:nvPr/>
        </p:nvSpPr>
        <p:spPr>
          <a:xfrm>
            <a:off x="8232341" y="2350558"/>
            <a:ext cx="680537" cy="326644"/>
          </a:xfrm>
          <a:prstGeom prst="rect">
            <a:avLst/>
          </a:prstGeom>
          <a:solidFill>
            <a:srgbClr val="C55A11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2 x IB</a:t>
            </a:r>
          </a:p>
          <a:p>
            <a:pPr algn="ctr"/>
            <a:r>
              <a:rPr lang="en-CH" sz="800" dirty="0"/>
              <a:t>200x100</a:t>
            </a:r>
            <a:br>
              <a:rPr lang="en-CH" sz="800" dirty="0"/>
            </a:br>
            <a:r>
              <a:rPr lang="en-CH" sz="800" dirty="0"/>
              <a:t>x100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E8A37C8-28E0-CB6D-1D37-03BCC34F77C3}"/>
              </a:ext>
            </a:extLst>
          </p:cNvPr>
          <p:cNvSpPr/>
          <p:nvPr/>
        </p:nvSpPr>
        <p:spPr>
          <a:xfrm rot="16200000">
            <a:off x="7395782" y="4176521"/>
            <a:ext cx="619083" cy="326644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2 x IB</a:t>
            </a:r>
          </a:p>
          <a:p>
            <a:pPr algn="ctr"/>
            <a:r>
              <a:rPr lang="en-CH" sz="800" dirty="0"/>
              <a:t>200x100</a:t>
            </a:r>
            <a:br>
              <a:rPr lang="en-CH" sz="800" dirty="0"/>
            </a:br>
            <a:r>
              <a:rPr lang="en-CH" sz="800" dirty="0"/>
              <a:t>x100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1781B38-344C-20D9-2B2C-F7861C951723}"/>
              </a:ext>
            </a:extLst>
          </p:cNvPr>
          <p:cNvSpPr/>
          <p:nvPr/>
        </p:nvSpPr>
        <p:spPr>
          <a:xfrm rot="16200000">
            <a:off x="8437323" y="4180122"/>
            <a:ext cx="611878" cy="326644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800" dirty="0"/>
              <a:t>2 x IB</a:t>
            </a:r>
          </a:p>
          <a:p>
            <a:pPr algn="ctr"/>
            <a:r>
              <a:rPr lang="en-CH" sz="800" dirty="0"/>
              <a:t>200x100</a:t>
            </a:r>
            <a:br>
              <a:rPr lang="en-CH" sz="800" dirty="0"/>
            </a:br>
            <a:r>
              <a:rPr lang="en-CH" sz="800" dirty="0"/>
              <a:t>x100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283F2CB-9A4B-F5AF-5A76-E3F8C6C9A515}"/>
              </a:ext>
            </a:extLst>
          </p:cNvPr>
          <p:cNvSpPr/>
          <p:nvPr/>
        </p:nvSpPr>
        <p:spPr>
          <a:xfrm>
            <a:off x="1358700" y="2792124"/>
            <a:ext cx="738877" cy="1363764"/>
          </a:xfrm>
          <a:prstGeom prst="rect">
            <a:avLst/>
          </a:prstGeom>
          <a:solidFill>
            <a:srgbClr val="5B9BD5">
              <a:alpha val="6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CB</a:t>
            </a:r>
          </a:p>
          <a:p>
            <a:pPr algn="ctr"/>
            <a:r>
              <a:rPr lang="en-CH" sz="1400" dirty="0"/>
              <a:t>800</a:t>
            </a:r>
            <a:br>
              <a:rPr lang="en-CH" sz="1400" dirty="0"/>
            </a:br>
            <a:r>
              <a:rPr lang="en-CH" sz="1400" dirty="0"/>
              <a:t>x800</a:t>
            </a:r>
            <a:br>
              <a:rPr lang="en-CH" sz="1400" dirty="0"/>
            </a:br>
            <a:r>
              <a:rPr lang="en-CH" sz="1400" dirty="0"/>
              <a:t>x400</a:t>
            </a:r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936640F0-01F1-47BA-C6FF-78DD939618E1}"/>
              </a:ext>
            </a:extLst>
          </p:cNvPr>
          <p:cNvSpPr/>
          <p:nvPr/>
        </p:nvSpPr>
        <p:spPr>
          <a:xfrm>
            <a:off x="3657600" y="3136610"/>
            <a:ext cx="136218" cy="317051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FA6019C3-83D9-F2A0-0F07-D0167A152CC8}"/>
              </a:ext>
            </a:extLst>
          </p:cNvPr>
          <p:cNvSpPr/>
          <p:nvPr/>
        </p:nvSpPr>
        <p:spPr>
          <a:xfrm flipH="1">
            <a:off x="1181099" y="2262909"/>
            <a:ext cx="102773" cy="514481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D666808-3A9B-0522-6B95-3F0D3449606E}"/>
              </a:ext>
            </a:extLst>
          </p:cNvPr>
          <p:cNvSpPr txBox="1"/>
          <p:nvPr/>
        </p:nvSpPr>
        <p:spPr>
          <a:xfrm>
            <a:off x="623322" y="2354867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/>
              <a:t>30 cm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5E238F2-8FB4-8221-CBC3-CF1DFC1557DD}"/>
              </a:ext>
            </a:extLst>
          </p:cNvPr>
          <p:cNvSpPr/>
          <p:nvPr/>
        </p:nvSpPr>
        <p:spPr>
          <a:xfrm>
            <a:off x="3178701" y="2262909"/>
            <a:ext cx="395279" cy="1586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F83E6C3-7FA2-C25D-F1D1-7E4B8A7D8624}"/>
              </a:ext>
            </a:extLst>
          </p:cNvPr>
          <p:cNvSpPr txBox="1"/>
          <p:nvPr/>
        </p:nvSpPr>
        <p:spPr>
          <a:xfrm>
            <a:off x="3807927" y="1741321"/>
            <a:ext cx="17380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Might be difficult to install those latest 2 concrete blocks as just under the cable tray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A46C3FA-45EB-9EAB-749F-B1D0347E45E3}"/>
              </a:ext>
            </a:extLst>
          </p:cNvPr>
          <p:cNvCxnSpPr>
            <a:cxnSpLocks/>
            <a:stCxn id="47" idx="1"/>
          </p:cNvCxnSpPr>
          <p:nvPr/>
        </p:nvCxnSpPr>
        <p:spPr>
          <a:xfrm flipH="1">
            <a:off x="3564506" y="2095264"/>
            <a:ext cx="243421" cy="144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D5EFBD09-9CDE-3C61-7617-6E6F42E5DFDE}"/>
              </a:ext>
            </a:extLst>
          </p:cNvPr>
          <p:cNvSpPr/>
          <p:nvPr/>
        </p:nvSpPr>
        <p:spPr>
          <a:xfrm>
            <a:off x="2131930" y="3639698"/>
            <a:ext cx="675870" cy="158347"/>
          </a:xfrm>
          <a:prstGeom prst="rect">
            <a:avLst/>
          </a:prstGeom>
          <a:solidFill>
            <a:srgbClr val="FF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C66FE44-E167-11FD-CB50-974822B1161A}"/>
              </a:ext>
            </a:extLst>
          </p:cNvPr>
          <p:cNvSpPr/>
          <p:nvPr/>
        </p:nvSpPr>
        <p:spPr>
          <a:xfrm>
            <a:off x="2127612" y="2793507"/>
            <a:ext cx="675870" cy="158347"/>
          </a:xfrm>
          <a:prstGeom prst="rect">
            <a:avLst/>
          </a:prstGeom>
          <a:solidFill>
            <a:srgbClr val="FF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F891B5-7476-7797-EB87-295C21AE2918}"/>
              </a:ext>
            </a:extLst>
          </p:cNvPr>
          <p:cNvSpPr txBox="1"/>
          <p:nvPr/>
        </p:nvSpPr>
        <p:spPr>
          <a:xfrm>
            <a:off x="6096000" y="457659"/>
            <a:ext cx="466794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1254273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427E0-2546-1077-A732-22D458579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Costs and lead 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F4306-8D55-B750-D685-F7D347028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465" y="1690688"/>
            <a:ext cx="4676335" cy="4351338"/>
          </a:xfrm>
        </p:spPr>
        <p:txBody>
          <a:bodyPr>
            <a:normAutofit/>
          </a:bodyPr>
          <a:lstStyle/>
          <a:p>
            <a:r>
              <a:rPr lang="en-GB" sz="1800" dirty="0"/>
              <a:t>To give an idea, total volume is about 5 times </a:t>
            </a:r>
            <a:r>
              <a:rPr lang="en-GB" sz="1800" dirty="0" err="1"/>
              <a:t>800x800x800</a:t>
            </a:r>
            <a:r>
              <a:rPr lang="en-GB" sz="1800" dirty="0"/>
              <a:t> blocks:</a:t>
            </a:r>
          </a:p>
          <a:p>
            <a:pPr lvl="1"/>
            <a:r>
              <a:rPr lang="en-GB" sz="1800" dirty="0"/>
              <a:t>The whole dump in </a:t>
            </a:r>
            <a:r>
              <a:rPr lang="en-GB" sz="1800" b="1" dirty="0"/>
              <a:t>concrete</a:t>
            </a:r>
            <a:r>
              <a:rPr lang="en-GB" sz="1800" dirty="0"/>
              <a:t> would cost about </a:t>
            </a:r>
            <a:r>
              <a:rPr lang="en-GB" sz="1800" b="1" dirty="0"/>
              <a:t>2 </a:t>
            </a:r>
            <a:r>
              <a:rPr lang="en-GB" sz="1800" b="1" dirty="0" err="1"/>
              <a:t>kCHF</a:t>
            </a:r>
            <a:endParaRPr lang="en-GB" sz="1800" b="1" dirty="0"/>
          </a:p>
          <a:p>
            <a:pPr lvl="1"/>
            <a:r>
              <a:rPr lang="en-GB" sz="1800" dirty="0"/>
              <a:t>The whole dump in </a:t>
            </a:r>
            <a:r>
              <a:rPr lang="en-GB" sz="1800" b="1" dirty="0"/>
              <a:t>iron</a:t>
            </a:r>
            <a:r>
              <a:rPr lang="en-GB" sz="1800" dirty="0"/>
              <a:t> would cost about </a:t>
            </a:r>
            <a:r>
              <a:rPr lang="en-GB" sz="1800" b="1" dirty="0"/>
              <a:t>65 </a:t>
            </a:r>
            <a:r>
              <a:rPr lang="en-GB" sz="1800" b="1" dirty="0" err="1"/>
              <a:t>kCHF</a:t>
            </a:r>
            <a:endParaRPr lang="en-GB" sz="1800" b="1" dirty="0"/>
          </a:p>
          <a:p>
            <a:r>
              <a:rPr lang="en-GB" sz="1800" dirty="0"/>
              <a:t>We aim at reusing most iron we already have, so hopefully cost will be &lt;5 </a:t>
            </a:r>
            <a:r>
              <a:rPr lang="en-GB" sz="1800" dirty="0" err="1"/>
              <a:t>kCHF</a:t>
            </a:r>
            <a:r>
              <a:rPr lang="en-GB" sz="1800" dirty="0"/>
              <a:t>.</a:t>
            </a:r>
          </a:p>
          <a:p>
            <a:r>
              <a:rPr lang="en-GB" sz="1800" dirty="0"/>
              <a:t>Lead times for bocks is &lt;1 week</a:t>
            </a:r>
          </a:p>
          <a:p>
            <a:r>
              <a:rPr lang="en-GB" sz="1800" dirty="0"/>
              <a:t>Painting of iron blocks is typically done &lt;1 month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F1D8FD-578D-3D16-4315-9C06440E4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889FF9-7BC9-F7E5-5FA0-9F4869640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650027"/>
              </p:ext>
            </p:extLst>
          </p:nvPr>
        </p:nvGraphicFramePr>
        <p:xfrm>
          <a:off x="5798504" y="4045586"/>
          <a:ext cx="5812031" cy="1996440"/>
        </p:xfrm>
        <a:graphic>
          <a:graphicData uri="http://schemas.openxmlformats.org/drawingml/2006/table">
            <a:tbl>
              <a:tblPr/>
              <a:tblGrid>
                <a:gridCol w="1469683">
                  <a:extLst>
                    <a:ext uri="{9D8B030D-6E8A-4147-A177-3AD203B41FA5}">
                      <a16:colId xmlns:a16="http://schemas.microsoft.com/office/drawing/2014/main" val="4223704955"/>
                    </a:ext>
                  </a:extLst>
                </a:gridCol>
                <a:gridCol w="1385065">
                  <a:extLst>
                    <a:ext uri="{9D8B030D-6E8A-4147-A177-3AD203B41FA5}">
                      <a16:colId xmlns:a16="http://schemas.microsoft.com/office/drawing/2014/main" val="551931819"/>
                    </a:ext>
                  </a:extLst>
                </a:gridCol>
                <a:gridCol w="1387536">
                  <a:extLst>
                    <a:ext uri="{9D8B030D-6E8A-4147-A177-3AD203B41FA5}">
                      <a16:colId xmlns:a16="http://schemas.microsoft.com/office/drawing/2014/main" val="381769963"/>
                    </a:ext>
                  </a:extLst>
                </a:gridCol>
                <a:gridCol w="1569747">
                  <a:extLst>
                    <a:ext uri="{9D8B030D-6E8A-4147-A177-3AD203B41FA5}">
                      <a16:colId xmlns:a16="http://schemas.microsoft.com/office/drawing/2014/main" val="1856901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Item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2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Type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8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Weight(Kg)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E0B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Dimensions(mm)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20B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6033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24168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80B7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7500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E0B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2400x1600x800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20B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772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23168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7200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2300x1600x800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752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1688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2500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1600x800x800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7059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1684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1600x800x400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313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Concrete blocks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1682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630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1600x800x200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96029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888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1250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800x800x800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5846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884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630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800x800x400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36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882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325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800x800x200</a:t>
                      </a:r>
                      <a:endParaRPr lang="en-US" sz="12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954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842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80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800x400x200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8877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421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0CE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D6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400x200x100</a:t>
                      </a:r>
                      <a:endParaRPr lang="en-US" sz="12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6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6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88568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2462DEE-E993-75C7-B9B7-8A7E36F42F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810409"/>
              </p:ext>
            </p:extLst>
          </p:nvPr>
        </p:nvGraphicFramePr>
        <p:xfrm>
          <a:off x="5812121" y="1687200"/>
          <a:ext cx="5812031" cy="1996440"/>
        </p:xfrm>
        <a:graphic>
          <a:graphicData uri="http://schemas.openxmlformats.org/drawingml/2006/table">
            <a:tbl>
              <a:tblPr/>
              <a:tblGrid>
                <a:gridCol w="1469683">
                  <a:extLst>
                    <a:ext uri="{9D8B030D-6E8A-4147-A177-3AD203B41FA5}">
                      <a16:colId xmlns:a16="http://schemas.microsoft.com/office/drawing/2014/main" val="965599117"/>
                    </a:ext>
                  </a:extLst>
                </a:gridCol>
                <a:gridCol w="1385065">
                  <a:extLst>
                    <a:ext uri="{9D8B030D-6E8A-4147-A177-3AD203B41FA5}">
                      <a16:colId xmlns:a16="http://schemas.microsoft.com/office/drawing/2014/main" val="3623527773"/>
                    </a:ext>
                  </a:extLst>
                </a:gridCol>
                <a:gridCol w="1387536">
                  <a:extLst>
                    <a:ext uri="{9D8B030D-6E8A-4147-A177-3AD203B41FA5}">
                      <a16:colId xmlns:a16="http://schemas.microsoft.com/office/drawing/2014/main" val="350111133"/>
                    </a:ext>
                  </a:extLst>
                </a:gridCol>
                <a:gridCol w="1569747">
                  <a:extLst>
                    <a:ext uri="{9D8B030D-6E8A-4147-A177-3AD203B41FA5}">
                      <a16:colId xmlns:a16="http://schemas.microsoft.com/office/drawing/2014/main" val="33632899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Item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60CF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Type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20D9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Weight(Kg)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60D5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Dimensions(mm)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C0C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1039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0CF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1688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20D9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7500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60D5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1600x800x800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C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3497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1684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3700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1600x800x400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47641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1682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1850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1600x800x200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033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884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1850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800x800x400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7785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" panose="020B0004020202020204" pitchFamily="34" charset="0"/>
                        </a:rPr>
                        <a:t>Cast Iron blocks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882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925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800x800x200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31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844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925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800x400x400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9910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842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465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800x400x200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04638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822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230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800x200x200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8461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442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9A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230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B2DEF2"/>
                          </a:highlight>
                          <a:latin typeface="Aptos" panose="020B0004020202020204" pitchFamily="34" charset="0"/>
                        </a:rPr>
                        <a:t>400x400x200</a:t>
                      </a:r>
                      <a:endParaRPr lang="en-US" sz="1200">
                        <a:effectLst/>
                        <a:highlight>
                          <a:srgbClr val="B2DEF2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C08F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E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0982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Aptos Display" panose="020B0004020202020204" pitchFamily="34" charset="0"/>
                        </a:rPr>
                        <a:t> </a:t>
                      </a:r>
                      <a:endParaRPr lang="en-US" sz="1200">
                        <a:effectLst/>
                        <a:highlight>
                          <a:srgbClr val="FFFFFF"/>
                        </a:highlight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211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A72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A0CE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16</a:t>
                      </a:r>
                      <a:endParaRPr lang="en-US" sz="12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C0F60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200x100x100</a:t>
                      </a:r>
                      <a:endParaRPr lang="en-US" sz="12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6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6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640917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9477E625-3189-9ECC-0A1B-A2649C3A3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4535" y="39243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H" altLang="en-CH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</a:t>
            </a: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C14E41-6026-26E6-A421-58402B108B00}"/>
              </a:ext>
            </a:extLst>
          </p:cNvPr>
          <p:cNvSpPr txBox="1"/>
          <p:nvPr/>
        </p:nvSpPr>
        <p:spPr>
          <a:xfrm>
            <a:off x="8028879" y="1029900"/>
            <a:ext cx="170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Standard Blocks</a:t>
            </a:r>
          </a:p>
        </p:txBody>
      </p:sp>
    </p:spTree>
    <p:extLst>
      <p:ext uri="{BB962C8B-B14F-4D97-AF65-F5344CB8AC3E}">
        <p14:creationId xmlns:p14="http://schemas.microsoft.com/office/powerpoint/2010/main" val="2831381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5BC18-9F15-2C92-B4FC-3B222FF75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7008"/>
          </a:xfrm>
        </p:spPr>
        <p:txBody>
          <a:bodyPr>
            <a:normAutofit/>
          </a:bodyPr>
          <a:lstStyle/>
          <a:p>
            <a:r>
              <a:rPr lang="en-GB" sz="3000" b="1" dirty="0"/>
              <a:t>VESPER Beam Line Dump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3E619-DD00-ADB6-9CB4-FB5D72414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694" y="1153931"/>
            <a:ext cx="6251222" cy="5107516"/>
          </a:xfrm>
        </p:spPr>
        <p:txBody>
          <a:bodyPr>
            <a:normAutofit/>
          </a:bodyPr>
          <a:lstStyle/>
          <a:p>
            <a:r>
              <a:rPr lang="en-GB" sz="2000" dirty="0"/>
              <a:t>Following RP investigations during heavy irradiation experiment in </a:t>
            </a:r>
            <a:r>
              <a:rPr lang="en-GB" sz="2000" dirty="0">
                <a:hlinkClick r:id="rId2"/>
              </a:rPr>
              <a:t>EDMS 3101594</a:t>
            </a:r>
            <a:r>
              <a:rPr lang="en-GB" sz="2000" dirty="0"/>
              <a:t> and following studies by RP in </a:t>
            </a:r>
            <a:r>
              <a:rPr lang="en-GB" sz="2000" dirty="0">
                <a:hlinkClick r:id="rId3"/>
              </a:rPr>
              <a:t>EDMS 3102892</a:t>
            </a:r>
            <a:r>
              <a:rPr lang="en-GB" sz="2000" dirty="0"/>
              <a:t>, an upgrade of the VESPER dump is deemed necessary.</a:t>
            </a:r>
          </a:p>
          <a:p>
            <a:pPr marL="2449513" indent="-269875"/>
            <a:r>
              <a:rPr lang="en-GB" sz="2000" b="1" dirty="0">
                <a:solidFill>
                  <a:srgbClr val="FF0000"/>
                </a:solidFill>
              </a:rPr>
              <a:t>A dump like the previously proposed one for the the new beam line would still be too small</a:t>
            </a:r>
          </a:p>
          <a:p>
            <a:pPr marL="2906713" lvl="1" indent="-269875"/>
            <a:r>
              <a:rPr lang="en-GB" sz="1600" b="1" dirty="0">
                <a:solidFill>
                  <a:srgbClr val="FF0000"/>
                </a:solidFill>
              </a:rPr>
              <a:t>Probably need at least 120 cm in length!</a:t>
            </a:r>
          </a:p>
          <a:p>
            <a:pPr marL="2449513" indent="-269875"/>
            <a:r>
              <a:rPr lang="en-GB" sz="2000" b="1" dirty="0">
                <a:solidFill>
                  <a:srgbClr val="FF0000"/>
                </a:solidFill>
              </a:rPr>
              <a:t>In any case, we miss all pieces...</a:t>
            </a:r>
          </a:p>
          <a:p>
            <a:endParaRPr lang="en-GB" sz="2000" dirty="0"/>
          </a:p>
        </p:txBody>
      </p:sp>
      <p:pic>
        <p:nvPicPr>
          <p:cNvPr id="6" name="Picture 5" descr="A cartoon of a grey cube&#10;&#10;Description automatically generated">
            <a:extLst>
              <a:ext uri="{FF2B5EF4-FFF2-40B4-BE49-F238E27FC236}">
                <a16:creationId xmlns:a16="http://schemas.microsoft.com/office/drawing/2014/main" id="{603CB699-D6DF-A613-DD23-1AEB6EE636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832" y="3707689"/>
            <a:ext cx="3513667" cy="3080824"/>
          </a:xfrm>
          <a:prstGeom prst="rect">
            <a:avLst/>
          </a:prstGeom>
        </p:spPr>
      </p:pic>
      <p:pic>
        <p:nvPicPr>
          <p:cNvPr id="8" name="Picture 7" descr="A room with pipes and pipes&#10;&#10;Description automatically generated">
            <a:extLst>
              <a:ext uri="{FF2B5EF4-FFF2-40B4-BE49-F238E27FC236}">
                <a16:creationId xmlns:a16="http://schemas.microsoft.com/office/drawing/2014/main" id="{2508584E-DABC-142C-E4F1-68EE5906C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889" y="673630"/>
            <a:ext cx="4007555" cy="3034059"/>
          </a:xfrm>
          <a:prstGeom prst="rect">
            <a:avLst/>
          </a:prstGeom>
        </p:spPr>
      </p:pic>
      <p:pic>
        <p:nvPicPr>
          <p:cNvPr id="9" name="Content Placeholder 5" descr="A purple and grey cube&#10;&#10;Description automatically generated">
            <a:extLst>
              <a:ext uri="{FF2B5EF4-FFF2-40B4-BE49-F238E27FC236}">
                <a16:creationId xmlns:a16="http://schemas.microsoft.com/office/drawing/2014/main" id="{E183DF8C-45F5-6716-1700-01C5C7BA5DB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5" r="31625"/>
          <a:stretch/>
        </p:blipFill>
        <p:spPr>
          <a:xfrm>
            <a:off x="417690" y="2955561"/>
            <a:ext cx="2402703" cy="353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2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26760</TotalTime>
  <Words>3416</Words>
  <Application>Microsoft Macintosh PowerPoint</Application>
  <PresentationFormat>Widescreen</PresentationFormat>
  <Paragraphs>1117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Calibri Light</vt:lpstr>
      <vt:lpstr>Office Theme</vt:lpstr>
      <vt:lpstr>Present CLEAR dump</vt:lpstr>
      <vt:lpstr>PowerPoint Presentation</vt:lpstr>
      <vt:lpstr>First Draft</vt:lpstr>
      <vt:lpstr>Second Draft</vt:lpstr>
      <vt:lpstr>Second Draft - alternative</vt:lpstr>
      <vt:lpstr>Second Draft – alternative 2</vt:lpstr>
      <vt:lpstr>Third Draft</vt:lpstr>
      <vt:lpstr>Costs and lead times</vt:lpstr>
      <vt:lpstr>VESPER Beam Line Dump</vt:lpstr>
      <vt:lpstr>PowerPoint Presentation</vt:lpstr>
      <vt:lpstr>PowerPoint Presentation</vt:lpstr>
      <vt:lpstr>PowerPoint Presentation</vt:lpstr>
      <vt:lpstr>VESPER Beam Line Dump V2</vt:lpstr>
      <vt:lpstr>VESPER Beam Line Dump V3</vt:lpstr>
      <vt:lpstr>VESPER Beam Line Dump V4</vt:lpstr>
      <vt:lpstr>VESPER Beam Line Dump V5</vt:lpstr>
      <vt:lpstr>PowerPoint Presentation</vt:lpstr>
      <vt:lpstr>PowerPoint Presentation</vt:lpstr>
      <vt:lpstr>VESPER Beam Line Dump V6</vt:lpstr>
      <vt:lpstr>VESPER Beam Line Dump V7</vt:lpstr>
      <vt:lpstr>VESPER Beam Line Dump V8</vt:lpstr>
      <vt:lpstr>PowerPoint Presentation</vt:lpstr>
      <vt:lpstr>VESPER Beam Line Dump V9</vt:lpstr>
      <vt:lpstr>2025 - April</vt:lpstr>
      <vt:lpstr>PowerPoint Presentation</vt:lpstr>
      <vt:lpstr>VESPER Beam Line Dump V10 Based on V5 version, but with back in concrete instead of iron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Candy Capelli</dc:creator>
  <cp:lastModifiedBy>Davide Gamba</cp:lastModifiedBy>
  <cp:revision>109</cp:revision>
  <cp:lastPrinted>2024-07-08T12:29:11Z</cp:lastPrinted>
  <dcterms:created xsi:type="dcterms:W3CDTF">2017-05-12T08:53:27Z</dcterms:created>
  <dcterms:modified xsi:type="dcterms:W3CDTF">2025-04-11T07:14:57Z</dcterms:modified>
</cp:coreProperties>
</file>