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10"/>
  </p:notesMasterIdLst>
  <p:handoutMasterIdLst>
    <p:handoutMasterId r:id="rId11"/>
  </p:handoutMasterIdLst>
  <p:sldIdLst>
    <p:sldId id="264" r:id="rId3"/>
    <p:sldId id="349" r:id="rId4"/>
    <p:sldId id="351" r:id="rId5"/>
    <p:sldId id="350" r:id="rId6"/>
    <p:sldId id="345" r:id="rId7"/>
    <p:sldId id="347" r:id="rId8"/>
    <p:sldId id="343" r:id="rId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60"/>
    <a:srgbClr val="F9A100"/>
    <a:srgbClr val="007D00"/>
    <a:srgbClr val="C97F7F"/>
    <a:srgbClr val="1560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14" autoAdjust="0"/>
    <p:restoredTop sz="94579" autoAdjust="0"/>
  </p:normalViewPr>
  <p:slideViewPr>
    <p:cSldViewPr snapToObjects="1" showGuides="1">
      <p:cViewPr varScale="1">
        <p:scale>
          <a:sx n="159" d="100"/>
          <a:sy n="159" d="100"/>
        </p:scale>
        <p:origin x="210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10/04/2025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10/04/2025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CERN – </a:t>
            </a:r>
            <a:r>
              <a:rPr lang="pt-PT" dirty="0" err="1"/>
              <a:t>Systems</a:t>
            </a:r>
            <a:r>
              <a:rPr lang="pt-PT" dirty="0"/>
              <a:t> </a:t>
            </a:r>
            <a:r>
              <a:rPr lang="pt-PT" dirty="0" err="1"/>
              <a:t>Department</a:t>
            </a:r>
            <a:r>
              <a:rPr lang="pt-PT" dirty="0"/>
              <a:t>, </a:t>
            </a:r>
            <a:r>
              <a:rPr lang="pt-PT" dirty="0" err="1"/>
              <a:t>Sources</a:t>
            </a:r>
            <a:r>
              <a:rPr lang="pt-PT" dirty="0"/>
              <a:t> Targets </a:t>
            </a:r>
            <a:r>
              <a:rPr lang="pt-PT" dirty="0" err="1"/>
              <a:t>Interaction</a:t>
            </a:r>
            <a:r>
              <a:rPr lang="pt-PT" dirty="0"/>
              <a:t> (STI), Targets </a:t>
            </a:r>
            <a:r>
              <a:rPr lang="pt-PT" dirty="0" err="1"/>
              <a:t>Collimators</a:t>
            </a:r>
            <a:r>
              <a:rPr lang="pt-PT" dirty="0"/>
              <a:t> </a:t>
            </a:r>
            <a:r>
              <a:rPr lang="pt-PT" dirty="0" err="1"/>
              <a:t>Dumps</a:t>
            </a:r>
            <a:r>
              <a:rPr lang="pt-PT" dirty="0"/>
              <a:t> (TCD)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393A5D-14D6-4646-84B9-A0E78F83D06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1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23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2436394" y="4806000"/>
            <a:ext cx="650897" cy="273844"/>
          </a:xfrm>
        </p:spPr>
        <p:txBody>
          <a:bodyPr/>
          <a:lstStyle/>
          <a:p>
            <a:pPr>
              <a:defRPr/>
            </a:pPr>
            <a:fld id="{190A0F56-753D-4820-94F4-D46764269717}" type="datetime1">
              <a:rPr lang="en-GB" smtClean="0"/>
              <a:t>10/04/2025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3194447" y="4806000"/>
            <a:ext cx="4929166" cy="273844"/>
          </a:xfrm>
        </p:spPr>
        <p:txBody>
          <a:bodyPr/>
          <a:lstStyle/>
          <a:p>
            <a:pPr>
              <a:defRPr/>
            </a:pPr>
            <a:r>
              <a:rPr lang="en-GB"/>
              <a:t>Silvio Candido | Short Bio, Background and Activities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8298414" y="4806000"/>
            <a:ext cx="510941" cy="273844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483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fr-FR"/>
              <a:t>Nom Prenom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1" r:id="rId5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270.png"/><Relationship Id="rId3" Type="http://schemas.openxmlformats.org/officeDocument/2006/relationships/image" Target="../media/image24.gif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5.png"/><Relationship Id="rId2" Type="http://schemas.openxmlformats.org/officeDocument/2006/relationships/image" Target="../media/image23.gif"/><Relationship Id="rId16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0.png"/><Relationship Id="rId11" Type="http://schemas.openxmlformats.org/officeDocument/2006/relationships/image" Target="../media/image31.png"/><Relationship Id="rId5" Type="http://schemas.openxmlformats.org/officeDocument/2006/relationships/image" Target="../media/image26.png"/><Relationship Id="rId15" Type="http://schemas.openxmlformats.org/officeDocument/2006/relationships/image" Target="../media/image33.png"/><Relationship Id="rId10" Type="http://schemas.openxmlformats.org/officeDocument/2006/relationships/image" Target="../media/image30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Relationship Id="rId1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3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77200" y="205031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1187624" y="4472390"/>
            <a:ext cx="74124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>
                <a:solidFill>
                  <a:schemeClr val="bg1"/>
                </a:solidFill>
                <a:latin typeface="+mj-lt"/>
                <a:cs typeface="Arial Narrow"/>
              </a:rPr>
              <a:t>Silvio Candido</a:t>
            </a:r>
            <a:r>
              <a:rPr lang="pt-PT" sz="1600" dirty="0">
                <a:solidFill>
                  <a:schemeClr val="bg1"/>
                </a:solidFill>
                <a:latin typeface="+mj-lt"/>
              </a:rPr>
              <a:t> (CERN-SY-STI-TCD)</a:t>
            </a:r>
            <a:r>
              <a:rPr lang="en-GB" sz="1600" dirty="0">
                <a:solidFill>
                  <a:schemeClr val="bg1"/>
                </a:solidFill>
                <a:latin typeface="+mj-lt"/>
                <a:cs typeface="Arial Narrow"/>
              </a:rPr>
              <a:t> et al. </a:t>
            </a:r>
            <a:endParaRPr lang="pt-PT" sz="1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791149" y="2443317"/>
            <a:ext cx="53285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i="1" dirty="0">
                <a:latin typeface="Arial Narrow"/>
              </a:rPr>
              <a:t>Liquid lead target calculations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ED81C0-9E50-8C81-9B90-9DE447691ED8}"/>
              </a:ext>
            </a:extLst>
          </p:cNvPr>
          <p:cNvSpPr txBox="1"/>
          <p:nvPr/>
        </p:nvSpPr>
        <p:spPr>
          <a:xfrm>
            <a:off x="132503" y="4605497"/>
            <a:ext cx="328736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bg1"/>
                </a:solidFill>
                <a:latin typeface="+mj-lt"/>
              </a:rPr>
              <a:t>10/04/2025</a:t>
            </a:r>
            <a:endParaRPr lang="en-GB" sz="1600" dirty="0"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EFF5AE8-8E6B-A9E8-DD70-402678F8C2AF}"/>
              </a:ext>
            </a:extLst>
          </p:cNvPr>
          <p:cNvSpPr txBox="1"/>
          <p:nvPr/>
        </p:nvSpPr>
        <p:spPr>
          <a:xfrm>
            <a:off x="2510026" y="4815548"/>
            <a:ext cx="651621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050" dirty="0">
                <a:solidFill>
                  <a:schemeClr val="bg1"/>
                </a:solidFill>
              </a:rPr>
              <a:t>CERN – </a:t>
            </a:r>
            <a:r>
              <a:rPr lang="pt-PT" sz="1050" dirty="0" err="1">
                <a:solidFill>
                  <a:schemeClr val="bg1"/>
                </a:solidFill>
              </a:rPr>
              <a:t>Systems</a:t>
            </a:r>
            <a:r>
              <a:rPr lang="pt-PT" sz="1050" dirty="0">
                <a:solidFill>
                  <a:schemeClr val="bg1"/>
                </a:solidFill>
              </a:rPr>
              <a:t> </a:t>
            </a:r>
            <a:r>
              <a:rPr lang="pt-PT" sz="1050" dirty="0" err="1">
                <a:solidFill>
                  <a:schemeClr val="bg1"/>
                </a:solidFill>
              </a:rPr>
              <a:t>Department</a:t>
            </a:r>
            <a:r>
              <a:rPr lang="pt-PT" sz="1050" dirty="0">
                <a:solidFill>
                  <a:schemeClr val="bg1"/>
                </a:solidFill>
              </a:rPr>
              <a:t>, </a:t>
            </a:r>
            <a:r>
              <a:rPr lang="pt-PT" sz="1050" dirty="0" err="1">
                <a:solidFill>
                  <a:schemeClr val="bg1"/>
                </a:solidFill>
              </a:rPr>
              <a:t>Sources</a:t>
            </a:r>
            <a:r>
              <a:rPr lang="pt-PT" sz="1050" dirty="0">
                <a:solidFill>
                  <a:schemeClr val="bg1"/>
                </a:solidFill>
              </a:rPr>
              <a:t> Targets </a:t>
            </a:r>
            <a:r>
              <a:rPr lang="pt-PT" sz="1050" dirty="0" err="1">
                <a:solidFill>
                  <a:schemeClr val="bg1"/>
                </a:solidFill>
              </a:rPr>
              <a:t>Interaction</a:t>
            </a:r>
            <a:r>
              <a:rPr lang="pt-PT" sz="1050" dirty="0">
                <a:solidFill>
                  <a:schemeClr val="bg1"/>
                </a:solidFill>
              </a:rPr>
              <a:t> (STI), Targets </a:t>
            </a:r>
            <a:r>
              <a:rPr lang="pt-PT" sz="1050" dirty="0" err="1">
                <a:solidFill>
                  <a:schemeClr val="bg1"/>
                </a:solidFill>
              </a:rPr>
              <a:t>Collimators</a:t>
            </a:r>
            <a:r>
              <a:rPr lang="pt-PT" sz="1050" dirty="0">
                <a:solidFill>
                  <a:schemeClr val="bg1"/>
                </a:solidFill>
              </a:rPr>
              <a:t> </a:t>
            </a:r>
            <a:r>
              <a:rPr lang="pt-PT" sz="1050" dirty="0" err="1">
                <a:solidFill>
                  <a:schemeClr val="bg1"/>
                </a:solidFill>
              </a:rPr>
              <a:t>Dumps</a:t>
            </a:r>
            <a:r>
              <a:rPr lang="pt-PT" sz="1050" dirty="0">
                <a:solidFill>
                  <a:schemeClr val="bg1"/>
                </a:solidFill>
              </a:rPr>
              <a:t> (TCD)</a:t>
            </a:r>
            <a:endParaRPr lang="en-GB" sz="105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1203DCE-AC80-4308-66C4-60C24F7622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12160" y="325558"/>
            <a:ext cx="1900013" cy="59714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1C69E-7149-9D0A-64C6-B0F41D8EB6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A4F32C-293B-5A40-33F7-41AFDE086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E4ADAD87-8B38-3FEB-2A7E-F17EAF609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603324"/>
          </a:xfrm>
        </p:spPr>
        <p:txBody>
          <a:bodyPr/>
          <a:lstStyle/>
          <a:p>
            <a:r>
              <a:rPr lang="en-US" dirty="0"/>
              <a:t>Target Concepts</a:t>
            </a:r>
            <a:endParaRPr lang="en-GB" dirty="0"/>
          </a:p>
        </p:txBody>
      </p:sp>
      <p:pic>
        <p:nvPicPr>
          <p:cNvPr id="2" name="Picture 1" descr="A diagram of a structure&#10;&#10;Description automatically generated">
            <a:extLst>
              <a:ext uri="{FF2B5EF4-FFF2-40B4-BE49-F238E27FC236}">
                <a16:creationId xmlns:a16="http://schemas.microsoft.com/office/drawing/2014/main" id="{184EABBB-3DA4-84A0-2C07-20A71C3C727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170" t="23973" r="1920" b="4111"/>
          <a:stretch/>
        </p:blipFill>
        <p:spPr>
          <a:xfrm>
            <a:off x="3810161" y="2865959"/>
            <a:ext cx="2664296" cy="20847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D63E4D-3A1A-610B-2DBB-65EF7E388AC7}"/>
              </a:ext>
            </a:extLst>
          </p:cNvPr>
          <p:cNvSpPr txBox="1"/>
          <p:nvPr/>
        </p:nvSpPr>
        <p:spPr bwMode="auto">
          <a:xfrm>
            <a:off x="578607" y="1301035"/>
            <a:ext cx="289883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rgbClr val="002060"/>
                </a:solidFill>
              </a:rPr>
              <a:t>Static Concept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300B16-AFF4-AA14-4406-4503347F8E1B}"/>
              </a:ext>
            </a:extLst>
          </p:cNvPr>
          <p:cNvSpPr txBox="1"/>
          <p:nvPr/>
        </p:nvSpPr>
        <p:spPr bwMode="auto">
          <a:xfrm>
            <a:off x="4963070" y="1240937"/>
            <a:ext cx="289883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rgbClr val="002060"/>
                </a:solidFill>
              </a:rPr>
              <a:t>Liquid Pb Concept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300B16-AFF4-AA14-4406-4503347F8E1B}"/>
              </a:ext>
            </a:extLst>
          </p:cNvPr>
          <p:cNvSpPr txBox="1"/>
          <p:nvPr/>
        </p:nvSpPr>
        <p:spPr bwMode="auto">
          <a:xfrm>
            <a:off x="3421624" y="1558158"/>
            <a:ext cx="28988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2060"/>
                </a:solidFill>
                <a:latin typeface="+mn-lt"/>
                <a:cs typeface="+mn-cs"/>
              </a:rPr>
              <a:t>Option a</a:t>
            </a:r>
            <a:r>
              <a:rPr lang="en-GB" sz="1200" dirty="0">
                <a:solidFill>
                  <a:srgbClr val="002060"/>
                </a:solidFill>
                <a:latin typeface="+mn-lt"/>
                <a:cs typeface="+mn-cs"/>
              </a:rPr>
              <a:t>: Free Falling Curtain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5D749F4-46A7-1B3A-E06B-4445E7EE6F0C}"/>
              </a:ext>
            </a:extLst>
          </p:cNvPr>
          <p:cNvSpPr txBox="1"/>
          <p:nvPr/>
        </p:nvSpPr>
        <p:spPr bwMode="auto">
          <a:xfrm>
            <a:off x="6517673" y="1565911"/>
            <a:ext cx="17467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dirty="0">
                <a:solidFill>
                  <a:srgbClr val="002060"/>
                </a:solidFill>
                <a:latin typeface="+mn-lt"/>
                <a:cs typeface="+mn-cs"/>
              </a:rPr>
              <a:t>Option b</a:t>
            </a:r>
            <a:r>
              <a:rPr lang="en-GB" sz="1200" dirty="0">
                <a:solidFill>
                  <a:srgbClr val="002060"/>
                </a:solidFill>
                <a:latin typeface="+mn-lt"/>
                <a:cs typeface="+mn-cs"/>
              </a:rPr>
              <a:t>: Liquid Jet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1A569C-25EE-41A4-E1CD-65FA872B5DC1}"/>
              </a:ext>
            </a:extLst>
          </p:cNvPr>
          <p:cNvSpPr txBox="1"/>
          <p:nvPr/>
        </p:nvSpPr>
        <p:spPr>
          <a:xfrm>
            <a:off x="3710235" y="1860497"/>
            <a:ext cx="2950579" cy="12234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050" dirty="0">
                <a:solidFill>
                  <a:srgbClr val="002060"/>
                </a:solidFill>
              </a:rPr>
              <a:t>Flow rate around 100-150 kg/s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2060"/>
                </a:solidFill>
              </a:rPr>
              <a:t>Flow perpendicular to the Magnetic Field:</a:t>
            </a:r>
            <a:r>
              <a:rPr lang="en-US" sz="1050" dirty="0">
                <a:solidFill>
                  <a:srgbClr val="002060"/>
                </a:solidFill>
                <a:sym typeface="Wingdings" panose="05000000000000000000" pitchFamily="2" charset="2"/>
              </a:rPr>
              <a:t> MHD instabilities Lorenz Force not negligible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050" dirty="0">
                <a:solidFill>
                  <a:srgbClr val="002060"/>
                </a:solidFill>
                <a:sym typeface="Wingdings" panose="05000000000000000000" pitchFamily="2" charset="2"/>
              </a:rPr>
              <a:t>Vertical height necessary to maintain the curtain isn’t good for physics  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1050" dirty="0"/>
          </a:p>
        </p:txBody>
      </p:sp>
      <p:pic>
        <p:nvPicPr>
          <p:cNvPr id="14" name="Picture 13" descr="A screenshot of a computer&#10;&#10;Description automatically generated">
            <a:extLst>
              <a:ext uri="{FF2B5EF4-FFF2-40B4-BE49-F238E27FC236}">
                <a16:creationId xmlns:a16="http://schemas.microsoft.com/office/drawing/2014/main" id="{E100AFE2-F045-F07F-13DD-D2AEA28016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844" y="2964036"/>
            <a:ext cx="3456384" cy="58601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58EF33D-CF01-6D88-5E2F-3ED85C1CF7CE}"/>
              </a:ext>
            </a:extLst>
          </p:cNvPr>
          <p:cNvSpPr txBox="1"/>
          <p:nvPr/>
        </p:nvSpPr>
        <p:spPr>
          <a:xfrm>
            <a:off x="437201" y="1806637"/>
            <a:ext cx="2898830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200" dirty="0">
                <a:solidFill>
                  <a:srgbClr val="002060"/>
                </a:solidFill>
              </a:rPr>
              <a:t>Graphite Solid Target (</a:t>
            </a:r>
            <a:r>
              <a:rPr lang="en-GB" sz="1200" b="1" u="none" strike="noStrike" dirty="0">
                <a:effectLst/>
              </a:rPr>
              <a:t>10 GeV 5mm</a:t>
            </a:r>
            <a:r>
              <a:rPr lang="en-GB" sz="1200" b="1" dirty="0">
                <a:solidFill>
                  <a:srgbClr val="000000"/>
                </a:solidFill>
                <a:latin typeface="Calibri" panose="020F0502020204030204" pitchFamily="34" charset="0"/>
              </a:rPr>
              <a:t>)</a:t>
            </a:r>
            <a:endParaRPr lang="en-US" altLang="en-US" sz="1200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002060"/>
                </a:solidFill>
              </a:rPr>
              <a:t>Pressurized He flow for active colling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200" dirty="0">
                <a:solidFill>
                  <a:srgbClr val="002060"/>
                </a:solidFill>
              </a:rPr>
              <a:t>Mass for rate He ~</a:t>
            </a:r>
            <a:r>
              <a:rPr lang="pt-PT" sz="1200" dirty="0"/>
              <a:t> </a:t>
            </a:r>
            <a:r>
              <a:rPr lang="pt-PT" sz="1200" dirty="0">
                <a:solidFill>
                  <a:srgbClr val="002060"/>
                </a:solidFill>
              </a:rPr>
              <a:t>0.2 kg/s @ 10 bar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PT" sz="1200" dirty="0">
                <a:solidFill>
                  <a:srgbClr val="002060"/>
                </a:solidFill>
              </a:rPr>
              <a:t>Required Flow optimization</a:t>
            </a:r>
            <a:endParaRPr lang="en-GB" sz="1200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altLang="en-US" sz="1400" dirty="0">
              <a:solidFill>
                <a:srgbClr val="002060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596FFCC-FAC2-B057-1A23-6A5414F627FE}"/>
              </a:ext>
            </a:extLst>
          </p:cNvPr>
          <p:cNvGrpSpPr/>
          <p:nvPr/>
        </p:nvGrpSpPr>
        <p:grpSpPr>
          <a:xfrm>
            <a:off x="198844" y="3651405"/>
            <a:ext cx="3456384" cy="1147516"/>
            <a:chOff x="282774" y="3858289"/>
            <a:chExt cx="3885685" cy="1248393"/>
          </a:xfrm>
        </p:grpSpPr>
        <p:pic>
          <p:nvPicPr>
            <p:cNvPr id="23" name="Picture 22" descr="A blue and white line with red and white stripes&#10;&#10;Description automatically generated">
              <a:extLst>
                <a:ext uri="{FF2B5EF4-FFF2-40B4-BE49-F238E27FC236}">
                  <a16:creationId xmlns:a16="http://schemas.microsoft.com/office/drawing/2014/main" id="{485B1E3E-032D-2E31-4728-0877EDF89EF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38187" t="60049" r="38355" b="27641"/>
            <a:stretch/>
          </p:blipFill>
          <p:spPr>
            <a:xfrm>
              <a:off x="1575807" y="4682613"/>
              <a:ext cx="1454614" cy="424069"/>
            </a:xfrm>
            <a:prstGeom prst="rect">
              <a:avLst/>
            </a:prstGeom>
          </p:spPr>
        </p:pic>
        <p:pic>
          <p:nvPicPr>
            <p:cNvPr id="24" name="Picture 23" descr="A blue and white line with red and white stripes&#10;&#10;Description automatically generated">
              <a:extLst>
                <a:ext uri="{FF2B5EF4-FFF2-40B4-BE49-F238E27FC236}">
                  <a16:creationId xmlns:a16="http://schemas.microsoft.com/office/drawing/2014/main" id="{CCD003B9-EBEA-712E-06F5-052FC2F2BA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1528" t="44330" r="81511" b="43359"/>
            <a:stretch/>
          </p:blipFill>
          <p:spPr>
            <a:xfrm>
              <a:off x="282774" y="3959166"/>
              <a:ext cx="1972826" cy="795475"/>
            </a:xfrm>
            <a:prstGeom prst="rect">
              <a:avLst/>
            </a:prstGeom>
          </p:spPr>
        </p:pic>
        <p:pic>
          <p:nvPicPr>
            <p:cNvPr id="25" name="Picture 24" descr="A blue and white line with red and white stripes&#10;&#10;Description automatically generated">
              <a:extLst>
                <a:ext uri="{FF2B5EF4-FFF2-40B4-BE49-F238E27FC236}">
                  <a16:creationId xmlns:a16="http://schemas.microsoft.com/office/drawing/2014/main" id="{F02CDFDB-410E-E4A0-31AF-A8D5B70027B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81711" t="43783" r="2424" b="43906"/>
            <a:stretch/>
          </p:blipFill>
          <p:spPr>
            <a:xfrm>
              <a:off x="2323159" y="3922892"/>
              <a:ext cx="1845300" cy="795475"/>
            </a:xfrm>
            <a:prstGeom prst="rect">
              <a:avLst/>
            </a:prstGeom>
          </p:spPr>
        </p:pic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C3E88301-23A1-9EA1-828D-C4BBCC32F2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92495" y="3858289"/>
              <a:ext cx="0" cy="845514"/>
            </a:xfrm>
            <a:prstGeom prst="line">
              <a:avLst/>
            </a:prstGeom>
            <a:ln w="38100">
              <a:solidFill>
                <a:schemeClr val="bg1">
                  <a:lumMod val="50000"/>
                </a:schemeClr>
              </a:solidFill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FA40FE9-CCE9-EE8D-AFB2-F283C265B684}"/>
              </a:ext>
            </a:extLst>
          </p:cNvPr>
          <p:cNvSpPr txBox="1"/>
          <p:nvPr/>
        </p:nvSpPr>
        <p:spPr>
          <a:xfrm>
            <a:off x="6638853" y="1860497"/>
            <a:ext cx="23135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altLang="en-US" sz="1100" dirty="0">
                <a:solidFill>
                  <a:srgbClr val="002060"/>
                </a:solidFill>
              </a:rPr>
              <a:t>Higher velocity on the nozzle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rgbClr val="002060"/>
                </a:solidFill>
              </a:rPr>
              <a:t>Higher probability of stabilization due to the strong 2 phase interaction </a:t>
            </a:r>
          </a:p>
        </p:txBody>
      </p:sp>
      <p:pic>
        <p:nvPicPr>
          <p:cNvPr id="38" name="Picture 37" descr="A green and blue object&#10;&#10;AI-generated content may be incorrect.">
            <a:extLst>
              <a:ext uri="{FF2B5EF4-FFF2-40B4-BE49-F238E27FC236}">
                <a16:creationId xmlns:a16="http://schemas.microsoft.com/office/drawing/2014/main" id="{6DDB7613-422E-A7D7-2B60-0A829B43857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9212"/>
          <a:stretch/>
        </p:blipFill>
        <p:spPr>
          <a:xfrm>
            <a:off x="6549819" y="2785421"/>
            <a:ext cx="2513572" cy="1384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303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4C5C2B-112C-1C3E-8A0C-A20EFDE62D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B1F810-8D4F-EB6C-B492-298F86E4A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B6878577-65E4-077C-61C4-5EDDEC0BF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347339"/>
          </a:xfrm>
        </p:spPr>
        <p:txBody>
          <a:bodyPr/>
          <a:lstStyle/>
          <a:p>
            <a:r>
              <a:rPr lang="en-US" dirty="0"/>
              <a:t>Liquid Jet Concept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CFD8128D-E950-650C-F5F8-AB492CC5F40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18969081"/>
                  </p:ext>
                </p:extLst>
              </p:nvPr>
            </p:nvGraphicFramePr>
            <p:xfrm>
              <a:off x="5004048" y="1600109"/>
              <a:ext cx="3672408" cy="23789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36171">
                      <a:extLst>
                        <a:ext uri="{9D8B030D-6E8A-4147-A177-3AD203B41FA5}">
                          <a16:colId xmlns:a16="http://schemas.microsoft.com/office/drawing/2014/main" val="2870428571"/>
                        </a:ext>
                      </a:extLst>
                    </a:gridCol>
                    <a:gridCol w="1056117">
                      <a:extLst>
                        <a:ext uri="{9D8B030D-6E8A-4147-A177-3AD203B41FA5}">
                          <a16:colId xmlns:a16="http://schemas.microsoft.com/office/drawing/2014/main" val="1816199645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420710555"/>
                        </a:ext>
                      </a:extLst>
                    </a:gridCol>
                  </a:tblGrid>
                  <a:tr h="224253">
                    <a:tc>
                      <a:txBody>
                        <a:bodyPr/>
                        <a:lstStyle/>
                        <a:p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050" dirty="0"/>
                            <a:t>Case 1</a:t>
                          </a:r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050" dirty="0"/>
                            <a:t>Case 2</a:t>
                          </a:r>
                          <a:endParaRPr lang="en-GB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94746637"/>
                      </a:ext>
                    </a:extLst>
                  </a:tr>
                  <a:tr h="20428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pt-PT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PT" sz="105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pt-PT" sz="105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050" dirty="0"/>
                            <a:t> (cm) *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050" dirty="0"/>
                            <a:t>3</a:t>
                          </a:r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050" dirty="0"/>
                            <a:t>~1</a:t>
                          </a:r>
                          <a:endParaRPr lang="en-GB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1193848"/>
                      </a:ext>
                    </a:extLst>
                  </a:tr>
                  <a:tr h="20428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pt-PT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PT" sz="11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t-PT" sz="11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pt-PT" sz="1100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pt-PT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PT" sz="11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pt-PT" sz="11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r>
                            <a:rPr lang="pt-PT" sz="1100" b="0" dirty="0"/>
                            <a:t> (m)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900" dirty="0"/>
                            <a:t>28.3, 2.43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900" dirty="0"/>
                            <a:t>23.0, 1.97</a:t>
                          </a:r>
                          <a:endParaRPr lang="en-GB" sz="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11041687"/>
                      </a:ext>
                    </a:extLst>
                  </a:tr>
                  <a:tr h="20428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pt-PT" sz="11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PT" sz="11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pt-PT" sz="11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100" dirty="0"/>
                            <a:t> (m/s)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4.0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3.6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1932698"/>
                      </a:ext>
                    </a:extLst>
                  </a:tr>
                  <a:tr h="266938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sz="800" b="0" i="1" smtClean="0">
                                    <a:latin typeface="Cambria Math" panose="02040503050406030204" pitchFamily="18" charset="0"/>
                                  </a:rPr>
                                  <m:t>𝑊𝑒</m:t>
                                </m:r>
                                <m:r>
                                  <a:rPr lang="pt-PT" sz="8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𝜌</m:t>
                                    </m:r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11,350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3,064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39763176"/>
                      </a:ext>
                    </a:extLst>
                  </a:tr>
                  <a:tr h="28425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sz="800" b="0" i="1" smtClean="0">
                                    <a:latin typeface="Cambria Math" panose="02040503050406030204" pitchFamily="18" charset="0"/>
                                  </a:rPr>
                                  <m:t>𝑅𝑒</m:t>
                                </m:r>
                                <m:r>
                                  <a:rPr lang="pt-PT" sz="8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𝜌</m:t>
                                    </m:r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𝑢</m:t>
                                    </m:r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num>
                                  <m:den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570,411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171,123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6753889"/>
                      </a:ext>
                    </a:extLst>
                  </a:tr>
                  <a:tr h="294962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sz="800" b="0" i="1" smtClean="0">
                                    <a:latin typeface="Cambria Math" panose="02040503050406030204" pitchFamily="18" charset="0"/>
                                  </a:rPr>
                                  <m:t>𝑂h</m:t>
                                </m:r>
                                <m:r>
                                  <a:rPr lang="pt-PT" sz="8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𝜇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pt-PT" sz="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pt-PT" sz="800" b="0" i="1" smtClean="0">
                                            <a:latin typeface="Cambria Math" panose="02040503050406030204" pitchFamily="18" charset="0"/>
                                          </a:rPr>
                                          <m:t>𝜌</m:t>
                                        </m:r>
                                        <m:r>
                                          <a:rPr lang="pt-PT" sz="800" b="0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pt-PT" sz="800" b="0" i="1" smtClean="0">
                                            <a:latin typeface="Cambria Math" panose="02040503050406030204" pitchFamily="18" charset="0"/>
                                          </a:rPr>
                                          <m:t>𝜎</m:t>
                                        </m:r>
                                        <m:r>
                                          <a:rPr lang="pt-PT" sz="800" b="0" i="1" smtClean="0">
                                            <a:latin typeface="Cambria Math" panose="02040503050406030204" pitchFamily="18" charset="0"/>
                                          </a:rPr>
                                          <m:t> </m:t>
                                        </m:r>
                                        <m:r>
                                          <a:rPr lang="pt-PT" sz="800" b="0" i="1" smtClean="0"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</m:rad>
                                  </m:den>
                                </m:f>
                              </m:oMath>
                            </m:oMathPara>
                          </a14:m>
                          <a:endParaRPr lang="en-GB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0.0001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0.0003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83003556"/>
                      </a:ext>
                    </a:extLst>
                  </a:tr>
                  <a:tr h="281828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pt-PT" sz="800" b="0" i="1" smtClean="0">
                                    <a:latin typeface="Cambria Math" panose="02040503050406030204" pitchFamily="18" charset="0"/>
                                  </a:rPr>
                                  <m:t>𝐵𝑜</m:t>
                                </m:r>
                                <m:r>
                                  <a:rPr lang="pt-PT" sz="800" b="0" i="1" smtClean="0">
                                    <a:latin typeface="Cambria Math" panose="02040503050406030204" pitchFamily="18" charset="0"/>
                                  </a:rPr>
                                  <m:t>=</m:t>
                                </m:r>
                                <m:f>
                                  <m:fPr>
                                    <m:ctrlP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𝜌</m:t>
                                    </m:r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𝑔</m:t>
                                    </m:r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  <m:sSup>
                                      <m:sSupPr>
                                        <m:ctrlPr>
                                          <a:rPr lang="pt-PT" sz="8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pt-PT" sz="800" b="0" i="1" smtClean="0">
                                            <a:latin typeface="Cambria Math" panose="02040503050406030204" pitchFamily="18" charset="0"/>
                                          </a:rPr>
                                          <m:t>𝐿</m:t>
                                        </m:r>
                                      </m:e>
                                      <m:sup>
                                        <m:r>
                                          <a:rPr lang="pt-PT" sz="8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num>
                                  <m:den>
                                    <m:r>
                                      <a:rPr lang="pt-PT" sz="800" b="0" i="1" smtClean="0">
                                        <a:latin typeface="Cambria Math" panose="02040503050406030204" pitchFamily="18" charset="0"/>
                                      </a:rPr>
                                      <m:t>𝜎</m:t>
                                    </m:r>
                                  </m:den>
                                </m:f>
                              </m:oMath>
                            </m:oMathPara>
                          </a14:m>
                          <a:endParaRPr lang="en-GB" sz="8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51.9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5.7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3518044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CFD8128D-E950-650C-F5F8-AB492CC5F40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18969081"/>
                  </p:ext>
                </p:extLst>
              </p:nvPr>
            </p:nvGraphicFramePr>
            <p:xfrm>
              <a:off x="5004048" y="1600109"/>
              <a:ext cx="3672408" cy="237890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36171">
                      <a:extLst>
                        <a:ext uri="{9D8B030D-6E8A-4147-A177-3AD203B41FA5}">
                          <a16:colId xmlns:a16="http://schemas.microsoft.com/office/drawing/2014/main" val="2870428571"/>
                        </a:ext>
                      </a:extLst>
                    </a:gridCol>
                    <a:gridCol w="1056117">
                      <a:extLst>
                        <a:ext uri="{9D8B030D-6E8A-4147-A177-3AD203B41FA5}">
                          <a16:colId xmlns:a16="http://schemas.microsoft.com/office/drawing/2014/main" val="1816199645"/>
                        </a:ext>
                      </a:extLst>
                    </a:gridCol>
                    <a:gridCol w="1080120">
                      <a:extLst>
                        <a:ext uri="{9D8B030D-6E8A-4147-A177-3AD203B41FA5}">
                          <a16:colId xmlns:a16="http://schemas.microsoft.com/office/drawing/2014/main" val="420710555"/>
                        </a:ext>
                      </a:extLst>
                    </a:gridCol>
                  </a:tblGrid>
                  <a:tr h="251460">
                    <a:tc>
                      <a:txBody>
                        <a:bodyPr/>
                        <a:lstStyle/>
                        <a:p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050" dirty="0"/>
                            <a:t>Case 1</a:t>
                          </a:r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050" dirty="0"/>
                            <a:t>Case 2</a:t>
                          </a:r>
                          <a:endParaRPr lang="en-GB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94746637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95" t="-100000" r="-140316" b="-73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050" dirty="0"/>
                            <a:t>3</a:t>
                          </a:r>
                          <a:endParaRPr lang="en-GB" sz="105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050" dirty="0"/>
                            <a:t>~1</a:t>
                          </a:r>
                          <a:endParaRPr lang="en-GB" sz="105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81193848"/>
                      </a:ext>
                    </a:extLst>
                  </a:tr>
                  <a:tr h="27197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95" t="-190909" r="-140316" b="-6045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900" dirty="0"/>
                            <a:t>28.3, 2.43</a:t>
                          </a:r>
                          <a:endParaRPr lang="en-GB" sz="9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900" dirty="0"/>
                            <a:t>23.0, 1.97</a:t>
                          </a:r>
                          <a:endParaRPr lang="en-GB" sz="9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11041687"/>
                      </a:ext>
                    </a:extLst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95" t="-297674" r="-140316" b="-5186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4.0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3.6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21932698"/>
                      </a:ext>
                    </a:extLst>
                  </a:tr>
                  <a:tr h="31959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95" t="-328846" r="-140316" b="-32884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11,350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3,064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39763176"/>
                      </a:ext>
                    </a:extLst>
                  </a:tr>
                  <a:tr h="33870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95" t="-398214" r="-140316" b="-20535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570,411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171,123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26753889"/>
                      </a:ext>
                    </a:extLst>
                  </a:tr>
                  <a:tr h="35058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95" t="-481034" r="-140316" b="-9827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0.0001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0.0003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83003556"/>
                      </a:ext>
                    </a:extLst>
                  </a:tr>
                  <a:tr h="33604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395" t="-612727" r="-140316" b="-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51.9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900" dirty="0"/>
                            <a:t>5.7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35180441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717E7B0-C592-3489-ED79-E989111B9185}"/>
                  </a:ext>
                </a:extLst>
              </p:cNvPr>
              <p:cNvSpPr txBox="1"/>
              <p:nvPr/>
            </p:nvSpPr>
            <p:spPr>
              <a:xfrm>
                <a:off x="525971" y="1594290"/>
                <a:ext cx="4290951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350" dirty="0">
                    <a:solidFill>
                      <a:srgbClr val="002060"/>
                    </a:solidFill>
                  </a:rPr>
                  <a:t>The required length and radius for a liquid lead rod were calculated by re-scaling the graphite rod dimensions, based on the ratio of inelastic scattering lengths for 5 GeV protons</a:t>
                </a:r>
                <a:r>
                  <a:rPr lang="en-GB" sz="1350" baseline="30000" dirty="0">
                    <a:solidFill>
                      <a:srgbClr val="002060"/>
                    </a:solidFill>
                  </a:rPr>
                  <a:t>1</a:t>
                </a:r>
                <a:r>
                  <a:rPr lang="en-GB" sz="1350" dirty="0">
                    <a:solidFill>
                      <a:srgbClr val="002060"/>
                    </a:solidFill>
                  </a:rPr>
                  <a:t>. </a:t>
                </a:r>
              </a:p>
              <a:p>
                <a:endParaRPr lang="en-GB" sz="1350" dirty="0">
                  <a:solidFill>
                    <a:srgbClr val="002060"/>
                  </a:solidFill>
                </a:endParaRPr>
              </a:p>
              <a:p>
                <a:r>
                  <a:rPr lang="en-GB" sz="1350" dirty="0">
                    <a:solidFill>
                      <a:srgbClr val="002060"/>
                    </a:solidFill>
                  </a:rPr>
                  <a:t>Two jet configurations are considered: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1350" dirty="0">
                    <a:solidFill>
                      <a:srgbClr val="002060"/>
                    </a:solidFill>
                  </a:rPr>
                  <a:t>Case 1: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t-PT" sz="1350">
                        <a:solidFill>
                          <a:srgbClr val="002060"/>
                        </a:solidFill>
                      </a:rPr>
                      <m:t>Inlet</m:t>
                    </m:r>
                    <m:r>
                      <a:rPr lang="pt-PT" sz="1350">
                        <a:solidFill>
                          <a:srgbClr val="002060"/>
                        </a:solidFill>
                      </a:rPr>
                      <m:t> </m:t>
                    </m:r>
                    <m:r>
                      <m:rPr>
                        <m:sty m:val="p"/>
                      </m:rPr>
                      <a:rPr lang="pt-PT" sz="1350">
                        <a:solidFill>
                          <a:srgbClr val="002060"/>
                        </a:solidFill>
                      </a:rPr>
                      <m:t>diameter</m:t>
                    </m:r>
                    <m:r>
                      <a:rPr lang="pt-PT" sz="1350">
                        <a:solidFill>
                          <a:srgbClr val="002060"/>
                        </a:solidFill>
                      </a:rPr>
                      <m:t> </m:t>
                    </m:r>
                    <m:sSub>
                      <m:sSubPr>
                        <m:ctrlPr>
                          <a:rPr lang="pt-PT" sz="1350">
                            <a:solidFill>
                              <a:srgbClr val="002060"/>
                            </a:solidFill>
                          </a:rPr>
                        </m:ctrlPr>
                      </m:sSubPr>
                      <m:e>
                        <m:r>
                          <a:rPr lang="pt-PT" sz="1350">
                            <a:solidFill>
                              <a:srgbClr val="002060"/>
                            </a:solidFill>
                          </a:rPr>
                          <m:t>𝐷</m:t>
                        </m:r>
                      </m:e>
                      <m:sub>
                        <m:r>
                          <a:rPr lang="pt-PT" sz="1350">
                            <a:solidFill>
                              <a:srgbClr val="002060"/>
                            </a:solidFill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1350" dirty="0">
                    <a:solidFill>
                      <a:srgbClr val="002060"/>
                    </a:solidFill>
                  </a:rPr>
                  <a:t> 3 (cm) </a:t>
                </a:r>
              </a:p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en-GB" sz="1350" dirty="0">
                    <a:solidFill>
                      <a:srgbClr val="002060"/>
                    </a:solidFill>
                  </a:rPr>
                  <a:t>Case 2: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pt-PT" sz="1350">
                        <a:solidFill>
                          <a:srgbClr val="002060"/>
                        </a:solidFill>
                      </a:rPr>
                      <m:t>Inlet</m:t>
                    </m:r>
                    <m:r>
                      <a:rPr lang="pt-PT" sz="1350">
                        <a:solidFill>
                          <a:srgbClr val="002060"/>
                        </a:solidFill>
                      </a:rPr>
                      <m:t> </m:t>
                    </m:r>
                    <m:r>
                      <m:rPr>
                        <m:sty m:val="p"/>
                      </m:rPr>
                      <a:rPr lang="pt-PT" sz="1350">
                        <a:solidFill>
                          <a:srgbClr val="002060"/>
                        </a:solidFill>
                      </a:rPr>
                      <m:t>diameter</m:t>
                    </m:r>
                    <m:sSub>
                      <m:sSubPr>
                        <m:ctrlPr>
                          <a:rPr lang="pt-PT" sz="1350">
                            <a:solidFill>
                              <a:srgbClr val="002060"/>
                            </a:solidFill>
                          </a:rPr>
                        </m:ctrlPr>
                      </m:sSubPr>
                      <m:e>
                        <m:r>
                          <a:rPr lang="pt-PT" sz="1350">
                            <a:solidFill>
                              <a:srgbClr val="002060"/>
                            </a:solidFill>
                          </a:rPr>
                          <m:t>𝐷</m:t>
                        </m:r>
                      </m:e>
                      <m:sub>
                        <m:r>
                          <a:rPr lang="pt-PT" sz="1350">
                            <a:solidFill>
                              <a:srgbClr val="002060"/>
                            </a:solidFill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GB" sz="1350" dirty="0">
                    <a:solidFill>
                      <a:srgbClr val="002060"/>
                    </a:solidFill>
                  </a:rPr>
                  <a:t> 1 (cm) </a:t>
                </a:r>
              </a:p>
              <a:p>
                <a:endParaRPr lang="en-GB" sz="1350" dirty="0">
                  <a:solidFill>
                    <a:srgbClr val="002060"/>
                  </a:solidFill>
                </a:endParaRPr>
              </a:p>
              <a:p>
                <a:r>
                  <a:rPr lang="en-GB" sz="1350" dirty="0">
                    <a:solidFill>
                      <a:srgbClr val="002060"/>
                    </a:solidFill>
                  </a:rPr>
                  <a:t>In both cases, the goal is to achieve a stable jet region that replicates the behaviour of a solid rod as closely as possible, with a target length of 20–30 cm.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717E7B0-C592-3489-ED79-E989111B91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5971" y="1594290"/>
                <a:ext cx="4290951" cy="2585323"/>
              </a:xfrm>
              <a:prstGeom prst="rect">
                <a:avLst/>
              </a:prstGeom>
              <a:blipFill>
                <a:blip r:embed="rId3"/>
                <a:stretch>
                  <a:fillRect l="-284" t="-472" b="-16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D91B3334-F124-C87A-5633-3B2E08B076EB}"/>
              </a:ext>
            </a:extLst>
          </p:cNvPr>
          <p:cNvSpPr txBox="1"/>
          <p:nvPr/>
        </p:nvSpPr>
        <p:spPr>
          <a:xfrm>
            <a:off x="432048" y="4834766"/>
            <a:ext cx="4572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 baseline="30000" dirty="0">
                <a:solidFill>
                  <a:schemeClr val="bg1">
                    <a:lumMod val="50000"/>
                  </a:schemeClr>
                </a:solidFill>
              </a:rPr>
              <a:t>1</a:t>
            </a:r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J. </a:t>
            </a:r>
            <a:r>
              <a:rPr lang="en-GB" sz="1050" dirty="0" err="1">
                <a:solidFill>
                  <a:schemeClr val="bg1">
                    <a:lumMod val="50000"/>
                  </a:schemeClr>
                </a:solidFill>
              </a:rPr>
              <a:t>Manczak</a:t>
            </a:r>
            <a:r>
              <a:rPr lang="en-GB" sz="1050" dirty="0">
                <a:solidFill>
                  <a:schemeClr val="bg1">
                    <a:lumMod val="50000"/>
                  </a:schemeClr>
                </a:solidFill>
              </a:rPr>
              <a:t>, https://indico.cern.ch/event/1508888/]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707570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7E0272-2817-EDD2-B2A3-85095D1D84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E618E4-6825-8284-6B16-8A78BD285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43D629C4-C145-DEC0-80AD-66E5039C4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347339"/>
          </a:xfrm>
        </p:spPr>
        <p:txBody>
          <a:bodyPr/>
          <a:lstStyle/>
          <a:p>
            <a:r>
              <a:rPr lang="en-US" dirty="0"/>
              <a:t>Liquid Jet Analytical Prediction</a:t>
            </a:r>
            <a:endParaRPr lang="en-GB" dirty="0"/>
          </a:p>
        </p:txBody>
      </p:sp>
      <p:pic>
        <p:nvPicPr>
          <p:cNvPr id="18" name="Picture 17" descr="A graph with a blue line&#10;&#10;AI-generated content may be incorrect.">
            <a:extLst>
              <a:ext uri="{FF2B5EF4-FFF2-40B4-BE49-F238E27FC236}">
                <a16:creationId xmlns:a16="http://schemas.microsoft.com/office/drawing/2014/main" id="{1691F68F-36A7-3E13-1ABA-AD281D4B2F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463" y="2294078"/>
            <a:ext cx="5121079" cy="1031157"/>
          </a:xfrm>
          <a:prstGeom prst="rect">
            <a:avLst/>
          </a:prstGeom>
        </p:spPr>
      </p:pic>
      <p:pic>
        <p:nvPicPr>
          <p:cNvPr id="20" name="Picture 19" descr="A graph of a curve&#10;&#10;AI-generated content may be incorrect.">
            <a:extLst>
              <a:ext uri="{FF2B5EF4-FFF2-40B4-BE49-F238E27FC236}">
                <a16:creationId xmlns:a16="http://schemas.microsoft.com/office/drawing/2014/main" id="{3013441B-45BB-E80D-05A5-5CF261063E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3655886"/>
            <a:ext cx="4982313" cy="117684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D367ECA-1189-2061-7618-117379F8BD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7276" y="2434792"/>
            <a:ext cx="2178230" cy="50825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3404CD9-B4A0-B79B-AC8B-CE91150E77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6824" y="3095483"/>
            <a:ext cx="1779762" cy="443651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ABD13C8-8501-A1F8-B14D-61D894412B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6291" y="1919548"/>
            <a:ext cx="1800200" cy="385346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356EC7D0-A33A-8CDF-DE97-7630012982CD}"/>
              </a:ext>
            </a:extLst>
          </p:cNvPr>
          <p:cNvSpPr txBox="1"/>
          <p:nvPr/>
        </p:nvSpPr>
        <p:spPr>
          <a:xfrm>
            <a:off x="395536" y="1452413"/>
            <a:ext cx="6743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Considering a Ballistic Trajectory, based on Newtonian motion equations: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71446BD9-E472-F067-A9D2-25924C0277E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98119040"/>
                  </p:ext>
                </p:extLst>
              </p:nvPr>
            </p:nvGraphicFramePr>
            <p:xfrm>
              <a:off x="5934528" y="3651870"/>
              <a:ext cx="2818757" cy="75152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79088">
                      <a:extLst>
                        <a:ext uri="{9D8B030D-6E8A-4147-A177-3AD203B41FA5}">
                          <a16:colId xmlns:a16="http://schemas.microsoft.com/office/drawing/2014/main" val="1875702185"/>
                        </a:ext>
                      </a:extLst>
                    </a:gridCol>
                    <a:gridCol w="810623">
                      <a:extLst>
                        <a:ext uri="{9D8B030D-6E8A-4147-A177-3AD203B41FA5}">
                          <a16:colId xmlns:a16="http://schemas.microsoft.com/office/drawing/2014/main" val="2619289667"/>
                        </a:ext>
                      </a:extLst>
                    </a:gridCol>
                    <a:gridCol w="829046">
                      <a:extLst>
                        <a:ext uri="{9D8B030D-6E8A-4147-A177-3AD203B41FA5}">
                          <a16:colId xmlns:a16="http://schemas.microsoft.com/office/drawing/2014/main" val="3462715231"/>
                        </a:ext>
                      </a:extLst>
                    </a:gridCol>
                  </a:tblGrid>
                  <a:tr h="224253">
                    <a:tc>
                      <a:txBody>
                        <a:bodyPr/>
                        <a:lstStyle/>
                        <a:p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000" dirty="0"/>
                            <a:t>Case 1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000" dirty="0"/>
                            <a:t>Case 2</a:t>
                          </a:r>
                          <a:endParaRPr lang="en-GB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5673751"/>
                      </a:ext>
                    </a:extLst>
                  </a:tr>
                  <a:tr h="20428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pt-PT" sz="1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PT" sz="1000" b="0" i="1" smtClean="0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e>
                                <m:sub>
                                  <m:r>
                                    <a:rPr lang="pt-PT" sz="10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1000" dirty="0"/>
                            <a:t> (cm) *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000" dirty="0"/>
                            <a:t>3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000" dirty="0"/>
                            <a:t>~1</a:t>
                          </a:r>
                          <a:endParaRPr lang="en-GB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2650637"/>
                      </a:ext>
                    </a:extLst>
                  </a:tr>
                  <a:tr h="204284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pt-PT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PT" sz="105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pt-PT" sz="105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pt-PT" sz="1050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pt-PT" sz="105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pt-PT" sz="105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pt-PT" sz="105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r>
                            <a:rPr lang="pt-PT" sz="1050" b="0" dirty="0"/>
                            <a:t> (m)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800" dirty="0"/>
                            <a:t>28.3, 2.43</a:t>
                          </a:r>
                          <a:endParaRPr lang="en-GB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800" dirty="0"/>
                            <a:t>23.0, 1.97</a:t>
                          </a:r>
                          <a:endParaRPr lang="en-GB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8065784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71446BD9-E472-F067-A9D2-25924C0277E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998119040"/>
                  </p:ext>
                </p:extLst>
              </p:nvPr>
            </p:nvGraphicFramePr>
            <p:xfrm>
              <a:off x="5934528" y="3651870"/>
              <a:ext cx="2818757" cy="75152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79088">
                      <a:extLst>
                        <a:ext uri="{9D8B030D-6E8A-4147-A177-3AD203B41FA5}">
                          <a16:colId xmlns:a16="http://schemas.microsoft.com/office/drawing/2014/main" val="1875702185"/>
                        </a:ext>
                      </a:extLst>
                    </a:gridCol>
                    <a:gridCol w="810623">
                      <a:extLst>
                        <a:ext uri="{9D8B030D-6E8A-4147-A177-3AD203B41FA5}">
                          <a16:colId xmlns:a16="http://schemas.microsoft.com/office/drawing/2014/main" val="2619289667"/>
                        </a:ext>
                      </a:extLst>
                    </a:gridCol>
                    <a:gridCol w="829046">
                      <a:extLst>
                        <a:ext uri="{9D8B030D-6E8A-4147-A177-3AD203B41FA5}">
                          <a16:colId xmlns:a16="http://schemas.microsoft.com/office/drawing/2014/main" val="3462715231"/>
                        </a:ext>
                      </a:extLst>
                    </a:gridCol>
                  </a:tblGrid>
                  <a:tr h="243840">
                    <a:tc>
                      <a:txBody>
                        <a:bodyPr/>
                        <a:lstStyle/>
                        <a:p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000" dirty="0"/>
                            <a:t>Case 1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000" dirty="0"/>
                            <a:t>Case 2</a:t>
                          </a:r>
                          <a:endParaRPr lang="en-GB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75673751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7"/>
                          <a:stretch>
                            <a:fillRect l="-515" t="-102500" r="-141237" b="-11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000" dirty="0"/>
                            <a:t>3</a:t>
                          </a:r>
                          <a:endParaRPr lang="en-GB" sz="1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1000" dirty="0"/>
                            <a:t>~1</a:t>
                          </a:r>
                          <a:endParaRPr lang="en-GB" sz="1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12650637"/>
                      </a:ext>
                    </a:extLst>
                  </a:tr>
                  <a:tr h="263843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7"/>
                          <a:stretch>
                            <a:fillRect l="-515" t="-184091" r="-141237" b="-6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800" dirty="0"/>
                            <a:t>28.3, 2.43</a:t>
                          </a:r>
                          <a:endParaRPr lang="en-GB" sz="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sz="800" dirty="0"/>
                            <a:t>23.0, 1.97</a:t>
                          </a:r>
                          <a:endParaRPr lang="en-GB" sz="8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8065784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635F05F-1762-6078-28A0-7ADCAFD78E12}"/>
              </a:ext>
            </a:extLst>
          </p:cNvPr>
          <p:cNvSpPr txBox="1"/>
          <p:nvPr/>
        </p:nvSpPr>
        <p:spPr>
          <a:xfrm>
            <a:off x="611560" y="1964512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/>
              <a:t>Case 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B3B0A8-6520-9AED-9FE1-78B58865E86C}"/>
              </a:ext>
            </a:extLst>
          </p:cNvPr>
          <p:cNvSpPr txBox="1"/>
          <p:nvPr/>
        </p:nvSpPr>
        <p:spPr>
          <a:xfrm>
            <a:off x="540173" y="3282538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/>
              <a:t>Case 2</a:t>
            </a:r>
          </a:p>
        </p:txBody>
      </p:sp>
    </p:spTree>
    <p:extLst>
      <p:ext uri="{BB962C8B-B14F-4D97-AF65-F5344CB8AC3E}">
        <p14:creationId xmlns:p14="http://schemas.microsoft.com/office/powerpoint/2010/main" val="3865349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2E11E2-773F-FA4C-E424-2F1D9FBC6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448D534C-DD8B-0A86-219D-934CD8625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347339"/>
          </a:xfrm>
        </p:spPr>
        <p:txBody>
          <a:bodyPr/>
          <a:lstStyle/>
          <a:p>
            <a:r>
              <a:rPr lang="en-US" dirty="0"/>
              <a:t>CFD calculations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58B95D-BEB1-0239-2442-C198EFF4EF10}"/>
              </a:ext>
            </a:extLst>
          </p:cNvPr>
          <p:cNvSpPr txBox="1"/>
          <p:nvPr/>
        </p:nvSpPr>
        <p:spPr>
          <a:xfrm>
            <a:off x="5487723" y="1159746"/>
            <a:ext cx="2893787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b="1" dirty="0" err="1"/>
              <a:t>xplat</a:t>
            </a:r>
            <a:r>
              <a:rPr lang="en-GB" sz="1100" dirty="0"/>
              <a:t>: [50.44812508]</a:t>
            </a:r>
          </a:p>
          <a:p>
            <a:r>
              <a:rPr lang="en-GB" sz="1100" b="1" dirty="0" err="1"/>
              <a:t>yplat</a:t>
            </a:r>
            <a:r>
              <a:rPr lang="en-GB" sz="1100" dirty="0"/>
              <a:t>: [4.34904262]</a:t>
            </a:r>
          </a:p>
          <a:p>
            <a:r>
              <a:rPr lang="en-GB" sz="1100" b="1" dirty="0" err="1"/>
              <a:t>uin</a:t>
            </a:r>
            <a:r>
              <a:rPr lang="en-GB" sz="1100" dirty="0"/>
              <a:t>: 5.348124882273928</a:t>
            </a:r>
          </a:p>
          <a:p>
            <a:r>
              <a:rPr lang="en-GB" sz="1100" b="1" dirty="0"/>
              <a:t>We</a:t>
            </a:r>
            <a:r>
              <a:rPr lang="en-GB" sz="1100" dirty="0"/>
              <a:t>: 20178.504975324697</a:t>
            </a:r>
          </a:p>
          <a:p>
            <a:r>
              <a:rPr lang="en-GB" sz="1100" b="1" dirty="0"/>
              <a:t>Re</a:t>
            </a:r>
            <a:r>
              <a:rPr lang="en-GB" sz="1100" dirty="0"/>
              <a:t>: 760549.2589597242</a:t>
            </a:r>
          </a:p>
          <a:p>
            <a:r>
              <a:rPr lang="en-GB" sz="1100" b="1" dirty="0" err="1"/>
              <a:t>L_breakup</a:t>
            </a:r>
            <a:r>
              <a:rPr lang="en-GB" sz="1100" dirty="0"/>
              <a:t>: 5.893260671581403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A7200AD-5A39-0DE1-E128-E8AE51860FA5}"/>
              </a:ext>
            </a:extLst>
          </p:cNvPr>
          <p:cNvCxnSpPr/>
          <p:nvPr/>
        </p:nvCxnSpPr>
        <p:spPr>
          <a:xfrm>
            <a:off x="611560" y="4028082"/>
            <a:ext cx="144016" cy="0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62E9C1B1-1AF8-1E9E-C79D-4FFD0030D582}"/>
              </a:ext>
            </a:extLst>
          </p:cNvPr>
          <p:cNvGrpSpPr/>
          <p:nvPr/>
        </p:nvGrpSpPr>
        <p:grpSpPr>
          <a:xfrm>
            <a:off x="37419" y="3384579"/>
            <a:ext cx="9090168" cy="1370385"/>
            <a:chOff x="37419" y="3624412"/>
            <a:chExt cx="9090168" cy="1370385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56DDF871-25A1-F07F-E6B3-54C87124FDA5}"/>
                </a:ext>
              </a:extLst>
            </p:cNvPr>
            <p:cNvGrpSpPr/>
            <p:nvPr/>
          </p:nvGrpSpPr>
          <p:grpSpPr>
            <a:xfrm>
              <a:off x="37419" y="3624412"/>
              <a:ext cx="9090168" cy="1370385"/>
              <a:chOff x="44565" y="3618116"/>
              <a:chExt cx="9090168" cy="1370385"/>
            </a:xfrm>
          </p:grpSpPr>
          <p:pic>
            <p:nvPicPr>
              <p:cNvPr id="10" name="Picture 9" descr="A blue rectangular object with green lines&#10;&#10;AI-generated content may be incorrect.">
                <a:extLst>
                  <a:ext uri="{FF2B5EF4-FFF2-40B4-BE49-F238E27FC236}">
                    <a16:creationId xmlns:a16="http://schemas.microsoft.com/office/drawing/2014/main" id="{D3B91F18-EF64-BB24-530E-DBA2486AA8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rcRect t="25452" b="27373"/>
              <a:stretch/>
            </p:blipFill>
            <p:spPr>
              <a:xfrm>
                <a:off x="390012" y="3941904"/>
                <a:ext cx="8242629" cy="864096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2DED270-EEC7-097C-FC6B-30A9C2F67CF3}"/>
                  </a:ext>
                </a:extLst>
              </p:cNvPr>
              <p:cNvSpPr txBox="1"/>
              <p:nvPr/>
            </p:nvSpPr>
            <p:spPr>
              <a:xfrm>
                <a:off x="44565" y="4074626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dirty="0">
                    <a:solidFill>
                      <a:srgbClr val="FF0000"/>
                    </a:solidFill>
                  </a:rPr>
                  <a:t>Pb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637BC3BF-B82F-05DA-3F51-836AB339671F}"/>
                  </a:ext>
                </a:extLst>
              </p:cNvPr>
              <p:cNvCxnSpPr/>
              <p:nvPr/>
            </p:nvCxnSpPr>
            <p:spPr>
              <a:xfrm>
                <a:off x="604565" y="4180482"/>
                <a:ext cx="144016" cy="0"/>
              </a:xfrm>
              <a:prstGeom prst="straightConnector1">
                <a:avLst/>
              </a:prstGeom>
              <a:ln>
                <a:solidFill>
                  <a:schemeClr val="accent5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E9F78965-AAF7-63ED-D3F8-07858095D64A}"/>
                  </a:ext>
                </a:extLst>
              </p:cNvPr>
              <p:cNvCxnSpPr/>
              <p:nvPr/>
            </p:nvCxnSpPr>
            <p:spPr>
              <a:xfrm>
                <a:off x="600100" y="4587974"/>
                <a:ext cx="144016" cy="0"/>
              </a:xfrm>
              <a:prstGeom prst="straightConnector1">
                <a:avLst/>
              </a:prstGeom>
              <a:ln>
                <a:solidFill>
                  <a:schemeClr val="accent5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4C426F28-67BE-2D17-A0C0-911EB9C9C8CC}"/>
                  </a:ext>
                </a:extLst>
              </p:cNvPr>
              <p:cNvCxnSpPr/>
              <p:nvPr/>
            </p:nvCxnSpPr>
            <p:spPr>
              <a:xfrm>
                <a:off x="600100" y="4740374"/>
                <a:ext cx="144016" cy="0"/>
              </a:xfrm>
              <a:prstGeom prst="straightConnector1">
                <a:avLst/>
              </a:prstGeom>
              <a:ln>
                <a:solidFill>
                  <a:schemeClr val="accent5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38252DFD-EE66-0046-5324-5D132C17CC69}"/>
                  </a:ext>
                </a:extLst>
              </p:cNvPr>
              <p:cNvCxnSpPr>
                <a:cxnSpLocks/>
                <a:endCxn id="33" idx="1"/>
              </p:cNvCxnSpPr>
              <p:nvPr/>
            </p:nvCxnSpPr>
            <p:spPr>
              <a:xfrm flipV="1">
                <a:off x="6644900" y="3756616"/>
                <a:ext cx="662240" cy="318010"/>
              </a:xfrm>
              <a:prstGeom prst="straightConnector1">
                <a:avLst/>
              </a:prstGeom>
              <a:ln>
                <a:solidFill>
                  <a:srgbClr val="00B05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22E20DF-99CE-2B69-BFE5-C765A935E6FE}"/>
                  </a:ext>
                </a:extLst>
              </p:cNvPr>
              <p:cNvSpPr txBox="1"/>
              <p:nvPr/>
            </p:nvSpPr>
            <p:spPr>
              <a:xfrm>
                <a:off x="7307140" y="3618116"/>
                <a:ext cx="120257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200" dirty="0"/>
                  <a:t>Region D=3cm</a:t>
                </a:r>
                <a:endParaRPr lang="en-GB" sz="1200" dirty="0"/>
              </a:p>
            </p:txBody>
          </p:sp>
          <p:cxnSp>
            <p:nvCxnSpPr>
              <p:cNvPr id="36" name="Straight Arrow Connector 35">
                <a:extLst>
                  <a:ext uri="{FF2B5EF4-FFF2-40B4-BE49-F238E27FC236}">
                    <a16:creationId xmlns:a16="http://schemas.microsoft.com/office/drawing/2014/main" id="{D87FEF43-1E87-562F-962E-C1CBA21B5F57}"/>
                  </a:ext>
                </a:extLst>
              </p:cNvPr>
              <p:cNvCxnSpPr/>
              <p:nvPr/>
            </p:nvCxnSpPr>
            <p:spPr>
              <a:xfrm>
                <a:off x="8676456" y="4028082"/>
                <a:ext cx="0" cy="777918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433A059C-0B9D-89D6-799E-BD6BBFA35C4E}"/>
                      </a:ext>
                    </a:extLst>
                  </p:cNvPr>
                  <p:cNvSpPr txBox="1"/>
                  <p:nvPr/>
                </p:nvSpPr>
                <p:spPr>
                  <a:xfrm>
                    <a:off x="8753988" y="4347394"/>
                    <a:ext cx="380745" cy="16927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pt-PT" sz="1100" i="1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pt-PT" sz="11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pt-PT" sz="1100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oMath>
                      </m:oMathPara>
                    </a14:m>
                    <a:endParaRPr lang="en-GB" sz="1100" dirty="0"/>
                  </a:p>
                </p:txBody>
              </p:sp>
            </mc:Choice>
            <mc:Fallback>
              <p:sp>
                <p:nvSpPr>
                  <p:cNvPr id="38" name="TextBox 37">
                    <a:extLst>
                      <a:ext uri="{FF2B5EF4-FFF2-40B4-BE49-F238E27FC236}">
                        <a16:creationId xmlns:a16="http://schemas.microsoft.com/office/drawing/2014/main" id="{433A059C-0B9D-89D6-799E-BD6BBFA35C4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753988" y="4347394"/>
                    <a:ext cx="380745" cy="169277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l="-8065" r="-8065" b="-714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B3D24688-8E1C-0019-2EA0-DF2BF678049A}"/>
                  </a:ext>
                </a:extLst>
              </p:cNvPr>
              <p:cNvCxnSpPr/>
              <p:nvPr/>
            </p:nvCxnSpPr>
            <p:spPr>
              <a:xfrm>
                <a:off x="827584" y="4806000"/>
                <a:ext cx="7694514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2E8B093B-77FF-338E-E640-5BACFF308CA6}"/>
                      </a:ext>
                    </a:extLst>
                  </p:cNvPr>
                  <p:cNvSpPr txBox="1"/>
                  <p:nvPr/>
                </p:nvSpPr>
                <p:spPr>
                  <a:xfrm>
                    <a:off x="4123210" y="4819224"/>
                    <a:ext cx="459293" cy="169277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pt-PT" sz="11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pt-PT" sz="1100" b="0" i="1" smtClean="0">
                              <a:latin typeface="Cambria Math" panose="02040503050406030204" pitchFamily="18" charset="0"/>
                            </a:rPr>
                            <m:t>00</m:t>
                          </m:r>
                          <m:r>
                            <a:rPr lang="pt-PT" sz="1100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oMath>
                      </m:oMathPara>
                    </a14:m>
                    <a:endParaRPr lang="en-GB" sz="1100" dirty="0"/>
                  </a:p>
                </p:txBody>
              </p:sp>
            </mc:Choice>
            <mc:Fallback>
              <p:sp>
                <p:nvSpPr>
                  <p:cNvPr id="41" name="TextBox 40">
                    <a:extLst>
                      <a:ext uri="{FF2B5EF4-FFF2-40B4-BE49-F238E27FC236}">
                        <a16:creationId xmlns:a16="http://schemas.microsoft.com/office/drawing/2014/main" id="{2E8B093B-77FF-338E-E640-5BACFF308CA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123210" y="4819224"/>
                    <a:ext cx="459293" cy="169277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6579" r="-5263" b="-7143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C833C080-A6F7-8032-D835-16EB3287F0C8}"/>
                  </a:ext>
                </a:extLst>
              </p:cNvPr>
              <p:cNvSpPr txBox="1"/>
              <p:nvPr/>
            </p:nvSpPr>
            <p:spPr>
              <a:xfrm>
                <a:off x="173286" y="3734911"/>
                <a:ext cx="114165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200" dirty="0">
                    <a:solidFill>
                      <a:srgbClr val="0070C0"/>
                    </a:solidFill>
                  </a:rPr>
                  <a:t>Argon @1bar</a:t>
                </a:r>
                <a:endParaRPr lang="en-GB" sz="1200" dirty="0">
                  <a:solidFill>
                    <a:srgbClr val="0070C0"/>
                  </a:solidFill>
                </a:endParaRPr>
              </a:p>
            </p:txBody>
          </p:sp>
        </p:grp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6C659F6A-B5C2-EA1C-2A4C-CE8ABB11DF50}"/>
                </a:ext>
              </a:extLst>
            </p:cNvPr>
            <p:cNvCxnSpPr>
              <a:cxnSpLocks/>
            </p:cNvCxnSpPr>
            <p:nvPr/>
          </p:nvCxnSpPr>
          <p:spPr>
            <a:xfrm>
              <a:off x="5508104" y="4373952"/>
              <a:ext cx="0" cy="381012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E75045C1-3639-9B98-8BEF-70A932F242C4}"/>
                </a:ext>
              </a:extLst>
            </p:cNvPr>
            <p:cNvSpPr txBox="1"/>
            <p:nvPr/>
          </p:nvSpPr>
          <p:spPr>
            <a:xfrm>
              <a:off x="5487723" y="4276264"/>
              <a:ext cx="107593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pt-PT" dirty="0">
                  <a:solidFill>
                    <a:schemeClr val="bg1"/>
                  </a:solidFill>
                </a:rPr>
                <a:t>~130 cm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42EF2F6-E5F0-92B8-8C62-5422E85D4BF3}"/>
              </a:ext>
            </a:extLst>
          </p:cNvPr>
          <p:cNvCxnSpPr/>
          <p:nvPr/>
        </p:nvCxnSpPr>
        <p:spPr>
          <a:xfrm flipV="1">
            <a:off x="160906" y="4205435"/>
            <a:ext cx="504056" cy="14401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DB2A9F8-BEAE-F72C-3A39-37FE7153BD17}"/>
                  </a:ext>
                </a:extLst>
              </p:cNvPr>
              <p:cNvSpPr txBox="1"/>
              <p:nvPr/>
            </p:nvSpPr>
            <p:spPr bwMode="auto">
              <a:xfrm>
                <a:off x="496625" y="1414585"/>
                <a:ext cx="2893787" cy="18124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sz="1200" b="1" dirty="0"/>
                  <a:t>Numerical model:</a:t>
                </a:r>
              </a:p>
              <a:p>
                <a:endParaRPr lang="en-GB" sz="1200" b="1" u="sng" dirty="0"/>
              </a:p>
              <a:p>
                <a:pPr marL="214313" indent="-214313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GB" sz="1200" dirty="0"/>
                  <a:t>Multiphase: </a:t>
                </a:r>
                <a:r>
                  <a:rPr lang="en-GB" sz="1200" dirty="0" err="1"/>
                  <a:t>VoF</a:t>
                </a:r>
                <a:r>
                  <a:rPr lang="en-GB" sz="1200" dirty="0"/>
                  <a:t> (+Level-Set)​</a:t>
                </a:r>
              </a:p>
              <a:p>
                <a:pPr marL="214313" indent="-214313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GB" sz="1200" dirty="0"/>
                  <a:t>Turbulence: </a:t>
                </a:r>
                <a14:m>
                  <m:oMath xmlns:m="http://schemas.openxmlformats.org/officeDocument/2006/math">
                    <m:r>
                      <a:rPr lang="en-GB" sz="1200" i="1" dirty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sz="1200" i="1" dirty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pt-PT" sz="1200" i="1" dirty="0">
                        <a:latin typeface="Cambria Math" panose="02040503050406030204" pitchFamily="18" charset="0"/>
                      </a:rPr>
                      <m:t>𝜔</m:t>
                    </m:r>
                    <m:r>
                      <a:rPr lang="en-GB" sz="120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pt-PT" sz="1200" i="1" dirty="0">
                        <a:latin typeface="Cambria Math" panose="02040503050406030204" pitchFamily="18" charset="0"/>
                      </a:rPr>
                      <m:t>𝑆𝑆𝑇</m:t>
                    </m:r>
                  </m:oMath>
                </a14:m>
                <a:r>
                  <a:rPr lang="en-GB" sz="1200" dirty="0"/>
                  <a:t> </a:t>
                </a:r>
              </a:p>
              <a:p>
                <a:pPr marL="214313" indent="-214313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GB" sz="1200" dirty="0"/>
                  <a:t>Transient calculation [0, 1.0]s </a:t>
                </a:r>
              </a:p>
              <a:p>
                <a:pPr marL="214313" indent="-214313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GB" sz="1200" dirty="0"/>
                  <a:t> Explicit </a:t>
                </a:r>
                <a:r>
                  <a:rPr lang="en-GB" sz="1200" dirty="0" err="1"/>
                  <a:t>VoF</a:t>
                </a:r>
                <a:r>
                  <a:rPr lang="en-GB" sz="1200" dirty="0"/>
                  <a:t> (CFL 1)</a:t>
                </a:r>
              </a:p>
              <a:p>
                <a:pPr marL="214313" indent="-214313">
                  <a:lnSpc>
                    <a:spcPct val="150000"/>
                  </a:lnSpc>
                  <a:buFont typeface="Wingdings" pitchFamily="2" charset="2"/>
                  <a:buChar char="§"/>
                </a:pPr>
                <a:r>
                  <a:rPr lang="en-GB" sz="1200" dirty="0"/>
                  <a:t>Static mesh with cell size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PT" sz="12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12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pt-PT" sz="12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pt-PT" sz="1200" b="0" i="1" smtClean="0">
                        <a:latin typeface="Cambria Math" panose="02040503050406030204" pitchFamily="18" charset="0"/>
                      </a:rPr>
                      <m:t>/32</m:t>
                    </m:r>
                  </m:oMath>
                </a14:m>
                <a:endParaRPr lang="en-GB" sz="12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BDB2A9F8-BEAE-F72C-3A39-37FE7153BD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6625" y="1414585"/>
                <a:ext cx="2893787" cy="1812484"/>
              </a:xfrm>
              <a:prstGeom prst="rect">
                <a:avLst/>
              </a:prstGeom>
              <a:blipFill>
                <a:blip r:embed="rId5"/>
                <a:stretch>
                  <a:fillRect t="-337" b="-16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aph with a blue line&#10;&#10;AI-generated content may be incorrect.">
            <a:extLst>
              <a:ext uri="{FF2B5EF4-FFF2-40B4-BE49-F238E27FC236}">
                <a16:creationId xmlns:a16="http://schemas.microsoft.com/office/drawing/2014/main" id="{A759C6CA-CBCB-BAE8-402B-F547B0610BB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61043" y="2393768"/>
            <a:ext cx="5276967" cy="1062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604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AFA3BD-2370-06F0-7CF0-87C76CB313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2266B-7DA3-1B2A-9C35-ABC9E2237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A1000F87-00B4-3B5E-522D-12B3D1DAC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347339"/>
          </a:xfrm>
        </p:spPr>
        <p:txBody>
          <a:bodyPr/>
          <a:lstStyle/>
          <a:p>
            <a:r>
              <a:rPr lang="en-US" dirty="0"/>
              <a:t>3D CFD Liquid Jet</a:t>
            </a:r>
            <a:endParaRPr lang="en-GB" dirty="0"/>
          </a:p>
        </p:txBody>
      </p:sp>
      <p:pic>
        <p:nvPicPr>
          <p:cNvPr id="5" name="Picture 4" descr="A long curved metal object&#10;&#10;AI-generated content may be incorrect.">
            <a:extLst>
              <a:ext uri="{FF2B5EF4-FFF2-40B4-BE49-F238E27FC236}">
                <a16:creationId xmlns:a16="http://schemas.microsoft.com/office/drawing/2014/main" id="{55F32B0E-4ADF-73F6-B78D-1A19723B20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1100" r="30313" b="17683"/>
          <a:stretch/>
        </p:blipFill>
        <p:spPr>
          <a:xfrm>
            <a:off x="4307970" y="2011579"/>
            <a:ext cx="4744471" cy="1743468"/>
          </a:xfrm>
          <a:prstGeom prst="rect">
            <a:avLst/>
          </a:prstGeom>
        </p:spPr>
      </p:pic>
      <p:pic>
        <p:nvPicPr>
          <p:cNvPr id="7" name="Picture 6" descr="A long cylindrical object with a white background&#10;&#10;AI-generated content may be incorrect.">
            <a:extLst>
              <a:ext uri="{FF2B5EF4-FFF2-40B4-BE49-F238E27FC236}">
                <a16:creationId xmlns:a16="http://schemas.microsoft.com/office/drawing/2014/main" id="{41168CBC-CDB4-1A62-C87C-BB237298D3D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5350" b="5900"/>
          <a:stretch/>
        </p:blipFill>
        <p:spPr>
          <a:xfrm>
            <a:off x="123262" y="2094037"/>
            <a:ext cx="4644008" cy="182855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FF8B1DC-1357-CA9B-BC32-D7B582D91871}"/>
                  </a:ext>
                </a:extLst>
              </p:cNvPr>
              <p:cNvSpPr txBox="1"/>
              <p:nvPr/>
            </p:nvSpPr>
            <p:spPr>
              <a:xfrm>
                <a:off x="1767442" y="1474783"/>
                <a:ext cx="956352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pt-P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PT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pt-PT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pt-PT" sz="1600" b="0" i="1" smtClean="0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en-GB" sz="1600" dirty="0"/>
                  <a:t> cm 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FF8B1DC-1357-CA9B-BC32-D7B582D918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7442" y="1474783"/>
                <a:ext cx="956352" cy="246221"/>
              </a:xfrm>
              <a:prstGeom prst="rect">
                <a:avLst/>
              </a:prstGeom>
              <a:blipFill>
                <a:blip r:embed="rId4"/>
                <a:stretch>
                  <a:fillRect l="-3185" t="-27500" r="-11465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0CA27F8-D125-490F-FA44-BB0643C48B3E}"/>
                  </a:ext>
                </a:extLst>
              </p:cNvPr>
              <p:cNvSpPr txBox="1"/>
              <p:nvPr/>
            </p:nvSpPr>
            <p:spPr>
              <a:xfrm>
                <a:off x="6582422" y="1461927"/>
                <a:ext cx="910762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pt-P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pt-PT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pt-PT" sz="16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sz="1600" dirty="0"/>
                  <a:t> cm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0CA27F8-D125-490F-FA44-BB0643C48B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2422" y="1461927"/>
                <a:ext cx="910762" cy="246221"/>
              </a:xfrm>
              <a:prstGeom prst="rect">
                <a:avLst/>
              </a:prstGeom>
              <a:blipFill>
                <a:blip r:embed="rId5"/>
                <a:stretch>
                  <a:fillRect l="-8054" t="-27500" r="-12081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47FC833-1E93-FEF7-1E5F-E55761B47B4E}"/>
              </a:ext>
            </a:extLst>
          </p:cNvPr>
          <p:cNvCxnSpPr/>
          <p:nvPr/>
        </p:nvCxnSpPr>
        <p:spPr>
          <a:xfrm flipV="1">
            <a:off x="676191" y="2117960"/>
            <a:ext cx="3888432" cy="5760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1D045BE-271A-F2C3-1CBA-4C949ACDF5C7}"/>
              </a:ext>
            </a:extLst>
          </p:cNvPr>
          <p:cNvCxnSpPr/>
          <p:nvPr/>
        </p:nvCxnSpPr>
        <p:spPr>
          <a:xfrm flipV="1">
            <a:off x="5172066" y="2094037"/>
            <a:ext cx="3816424" cy="74643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08C41A2-A788-35A3-DCE2-725364A75E99}"/>
                  </a:ext>
                </a:extLst>
              </p:cNvPr>
              <p:cNvSpPr txBox="1"/>
              <p:nvPr/>
            </p:nvSpPr>
            <p:spPr>
              <a:xfrm>
                <a:off x="1931706" y="2032548"/>
                <a:ext cx="1278492" cy="299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pt-PT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pt-PT" b="0" i="1" smtClean="0">
                          <a:latin typeface="Cambria Math" panose="02040503050406030204" pitchFamily="18" charset="0"/>
                        </a:rPr>
                        <m:t>=200</m:t>
                      </m:r>
                      <m:r>
                        <a:rPr lang="pt-PT" b="0" i="1" smtClean="0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08C41A2-A788-35A3-DCE2-725364A75E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1706" y="2032548"/>
                <a:ext cx="1278492" cy="299249"/>
              </a:xfrm>
              <a:prstGeom prst="rect">
                <a:avLst/>
              </a:prstGeom>
              <a:blipFill>
                <a:blip r:embed="rId6"/>
                <a:stretch>
                  <a:fillRect l="-3810" r="-3333" b="-26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829F7B4-3502-42BE-4B77-2DAC7D35810F}"/>
                  </a:ext>
                </a:extLst>
              </p:cNvPr>
              <p:cNvSpPr txBox="1"/>
              <p:nvPr/>
            </p:nvSpPr>
            <p:spPr>
              <a:xfrm>
                <a:off x="6390156" y="2072170"/>
                <a:ext cx="1278492" cy="299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pt-PT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pt-PT" b="0" i="1" smtClean="0">
                          <a:latin typeface="Cambria Math" panose="02040503050406030204" pitchFamily="18" charset="0"/>
                        </a:rPr>
                        <m:t>=100</m:t>
                      </m:r>
                      <m:r>
                        <a:rPr lang="pt-PT" b="0" i="1" smtClean="0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829F7B4-3502-42BE-4B77-2DAC7D3581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90156" y="2072170"/>
                <a:ext cx="1278492" cy="299249"/>
              </a:xfrm>
              <a:prstGeom prst="rect">
                <a:avLst/>
              </a:prstGeom>
              <a:blipFill>
                <a:blip r:embed="rId7"/>
                <a:stretch>
                  <a:fillRect l="-3333" r="-3810" b="-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11E9A7F2-E102-EAE6-855D-05AB8959C43E}"/>
              </a:ext>
            </a:extLst>
          </p:cNvPr>
          <p:cNvCxnSpPr/>
          <p:nvPr/>
        </p:nvCxnSpPr>
        <p:spPr>
          <a:xfrm>
            <a:off x="2723794" y="2467252"/>
            <a:ext cx="0" cy="73325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1DCFC36-8158-A15C-4F92-7EC93D0F35CB}"/>
              </a:ext>
            </a:extLst>
          </p:cNvPr>
          <p:cNvCxnSpPr>
            <a:cxnSpLocks/>
          </p:cNvCxnSpPr>
          <p:nvPr/>
        </p:nvCxnSpPr>
        <p:spPr>
          <a:xfrm flipH="1">
            <a:off x="7080278" y="2516685"/>
            <a:ext cx="7965" cy="68382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51DB33A-E691-FB19-74CD-F750E5C88C59}"/>
                  </a:ext>
                </a:extLst>
              </p:cNvPr>
              <p:cNvSpPr txBox="1"/>
              <p:nvPr/>
            </p:nvSpPr>
            <p:spPr>
              <a:xfrm>
                <a:off x="2865806" y="1473355"/>
                <a:ext cx="1057982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pt-P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pt-PT" sz="16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pt-PT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pt-PT" sz="16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pt-PT" sz="16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GB" sz="1600" dirty="0"/>
                  <a:t> cm</a:t>
                </a:r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51DB33A-E691-FB19-74CD-F750E5C88C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806" y="1473355"/>
                <a:ext cx="1057982" cy="246221"/>
              </a:xfrm>
              <a:prstGeom prst="rect">
                <a:avLst/>
              </a:prstGeom>
              <a:blipFill>
                <a:blip r:embed="rId8"/>
                <a:stretch>
                  <a:fillRect l="-6322" t="-27500" r="-10345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7F17BF1-4E62-5DE3-7235-450C1F283AF1}"/>
                  </a:ext>
                </a:extLst>
              </p:cNvPr>
              <p:cNvSpPr txBox="1"/>
              <p:nvPr/>
            </p:nvSpPr>
            <p:spPr>
              <a:xfrm>
                <a:off x="7730388" y="1450384"/>
                <a:ext cx="1057982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pt-P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16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pt-PT" sz="1600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</m:sSub>
                    <m:r>
                      <a:rPr lang="pt-PT" sz="1600" b="0" i="1" smtClean="0">
                        <a:latin typeface="Cambria Math" panose="02040503050406030204" pitchFamily="18" charset="0"/>
                      </a:rPr>
                      <m:t>=20</m:t>
                    </m:r>
                  </m:oMath>
                </a14:m>
                <a:r>
                  <a:rPr lang="en-GB" sz="1600" dirty="0"/>
                  <a:t> cm</a:t>
                </a:r>
              </a:p>
            </p:txBody>
          </p:sp>
        </mc:Choice>
        <mc:Fallback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D7F17BF1-4E62-5DE3-7235-450C1F283A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0388" y="1450384"/>
                <a:ext cx="1057982" cy="246221"/>
              </a:xfrm>
              <a:prstGeom prst="rect">
                <a:avLst/>
              </a:prstGeom>
              <a:blipFill>
                <a:blip r:embed="rId9"/>
                <a:stretch>
                  <a:fillRect l="-6322" t="-27500" r="-10345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Picture 28">
            <a:extLst>
              <a:ext uri="{FF2B5EF4-FFF2-40B4-BE49-F238E27FC236}">
                <a16:creationId xmlns:a16="http://schemas.microsoft.com/office/drawing/2014/main" id="{2E050D9E-0E20-81B4-8856-8A6F28194BD8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t="12799" r="11409" b="-230"/>
          <a:stretch/>
        </p:blipFill>
        <p:spPr>
          <a:xfrm>
            <a:off x="925904" y="3447501"/>
            <a:ext cx="1911212" cy="875651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FD6B691D-AFE9-3003-2098-B0836C30855C}"/>
              </a:ext>
            </a:extLst>
          </p:cNvPr>
          <p:cNvSpPr txBox="1"/>
          <p:nvPr/>
        </p:nvSpPr>
        <p:spPr>
          <a:xfrm>
            <a:off x="219150" y="4776254"/>
            <a:ext cx="855783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Kelvin-Helmholtz instability can be addressed by reducing the relative velocity liquid-argon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7" name="Picture 36" descr="A black background with green lines&#10;&#10;AI-generated content may be incorrect.">
            <a:extLst>
              <a:ext uri="{FF2B5EF4-FFF2-40B4-BE49-F238E27FC236}">
                <a16:creationId xmlns:a16="http://schemas.microsoft.com/office/drawing/2014/main" id="{32E91BDB-838D-7659-B0BD-6EF428DB0477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 l="31101" t="48484" r="46850" b="48762"/>
          <a:stretch/>
        </p:blipFill>
        <p:spPr>
          <a:xfrm>
            <a:off x="3052625" y="4215223"/>
            <a:ext cx="6070332" cy="379188"/>
          </a:xfrm>
          <a:prstGeom prst="rect">
            <a:avLst/>
          </a:prstGeom>
        </p:spPr>
      </p:pic>
      <p:pic>
        <p:nvPicPr>
          <p:cNvPr id="39" name="Picture 38" descr="A green light saber in the dark&#10;&#10;AI-generated content may be incorrect.">
            <a:extLst>
              <a:ext uri="{FF2B5EF4-FFF2-40B4-BE49-F238E27FC236}">
                <a16:creationId xmlns:a16="http://schemas.microsoft.com/office/drawing/2014/main" id="{987B1454-F7CB-D975-D85D-CC22FABD5C7C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 t="18500" r="2750" b="20454"/>
          <a:stretch/>
        </p:blipFill>
        <p:spPr>
          <a:xfrm>
            <a:off x="5508104" y="3066216"/>
            <a:ext cx="3384376" cy="1062223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914A5A3F-7E18-AC9F-1800-E15D4E58759F}"/>
              </a:ext>
            </a:extLst>
          </p:cNvPr>
          <p:cNvSpPr/>
          <p:nvPr/>
        </p:nvSpPr>
        <p:spPr>
          <a:xfrm>
            <a:off x="1619672" y="2791973"/>
            <a:ext cx="504056" cy="211645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3769AD1-2840-68C5-8951-CD6AF986981E}"/>
              </a:ext>
            </a:extLst>
          </p:cNvPr>
          <p:cNvSpPr/>
          <p:nvPr/>
        </p:nvSpPr>
        <p:spPr>
          <a:xfrm>
            <a:off x="937290" y="3439369"/>
            <a:ext cx="1909870" cy="875651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863F71B-4F34-AB6C-A63C-ED9037E0D195}"/>
              </a:ext>
            </a:extLst>
          </p:cNvPr>
          <p:cNvCxnSpPr/>
          <p:nvPr/>
        </p:nvCxnSpPr>
        <p:spPr>
          <a:xfrm>
            <a:off x="3347864" y="4581920"/>
            <a:ext cx="5544616" cy="0"/>
          </a:xfrm>
          <a:prstGeom prst="straightConnector1">
            <a:avLst/>
          </a:prstGeom>
          <a:ln>
            <a:solidFill>
              <a:srgbClr val="00B05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E00FA5A-F3F6-94B3-4DD6-94BAE6DED207}"/>
                  </a:ext>
                </a:extLst>
              </p:cNvPr>
              <p:cNvSpPr txBox="1"/>
              <p:nvPr/>
            </p:nvSpPr>
            <p:spPr>
              <a:xfrm>
                <a:off x="5583833" y="4515540"/>
                <a:ext cx="50405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sz="160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pt-PT" sz="16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pt-PT" sz="1600" b="0" i="1" smtClean="0">
                          <a:latin typeface="Cambria Math" panose="02040503050406030204" pitchFamily="18" charset="0"/>
                        </a:rPr>
                        <m:t>𝑐𝑚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E00FA5A-F3F6-94B3-4DD6-94BAE6DED2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3833" y="4515540"/>
                <a:ext cx="504056" cy="338554"/>
              </a:xfrm>
              <a:prstGeom prst="rect">
                <a:avLst/>
              </a:prstGeom>
              <a:blipFill>
                <a:blip r:embed="rId13"/>
                <a:stretch>
                  <a:fillRect r="-228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Box 48">
            <a:extLst>
              <a:ext uri="{FF2B5EF4-FFF2-40B4-BE49-F238E27FC236}">
                <a16:creationId xmlns:a16="http://schemas.microsoft.com/office/drawing/2014/main" id="{9BEA6FD2-43AE-D321-FEFD-796226A738CF}"/>
              </a:ext>
            </a:extLst>
          </p:cNvPr>
          <p:cNvSpPr txBox="1"/>
          <p:nvPr/>
        </p:nvSpPr>
        <p:spPr>
          <a:xfrm>
            <a:off x="295090" y="3813404"/>
            <a:ext cx="729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0.36s</a:t>
            </a:r>
            <a:endParaRPr lang="en-GB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C23DC09-8363-2FE5-E7CE-733A7362A335}"/>
              </a:ext>
            </a:extLst>
          </p:cNvPr>
          <p:cNvSpPr txBox="1"/>
          <p:nvPr/>
        </p:nvSpPr>
        <p:spPr>
          <a:xfrm>
            <a:off x="4738989" y="3617346"/>
            <a:ext cx="622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/>
              <a:t>0.16s</a:t>
            </a:r>
            <a:endParaRPr lang="en-GB" sz="1400" dirty="0"/>
          </a:p>
        </p:txBody>
      </p:sp>
      <p:pic>
        <p:nvPicPr>
          <p:cNvPr id="52" name="Picture 51" descr="A green and blue object&#10;&#10;AI-generated content may be incorrect.">
            <a:extLst>
              <a:ext uri="{FF2B5EF4-FFF2-40B4-BE49-F238E27FC236}">
                <a16:creationId xmlns:a16="http://schemas.microsoft.com/office/drawing/2014/main" id="{98EFA0F5-0081-F0ED-F3BA-37D230719518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 t="22782" r="7925"/>
          <a:stretch/>
        </p:blipFill>
        <p:spPr>
          <a:xfrm rot="21373584">
            <a:off x="2840779" y="2430799"/>
            <a:ext cx="2708615" cy="113577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38B16AB-4E55-8187-3C57-3C2A374E3B57}"/>
                  </a:ext>
                </a:extLst>
              </p:cNvPr>
              <p:cNvSpPr txBox="1"/>
              <p:nvPr/>
            </p:nvSpPr>
            <p:spPr>
              <a:xfrm>
                <a:off x="2343772" y="2694024"/>
                <a:ext cx="1073865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18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pt-PT" sz="1800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38B16AB-4E55-8187-3C57-3C2A374E3B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3772" y="2694024"/>
                <a:ext cx="1073865" cy="369332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879B9228-6C5B-80EB-36F9-DDAAC51B1FA4}"/>
              </a:ext>
            </a:extLst>
          </p:cNvPr>
          <p:cNvSpPr txBox="1"/>
          <p:nvPr/>
        </p:nvSpPr>
        <p:spPr bwMode="auto">
          <a:xfrm>
            <a:off x="995851" y="1138571"/>
            <a:ext cx="289883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1350" b="1" dirty="0">
                <a:solidFill>
                  <a:srgbClr val="002060"/>
                </a:solidFill>
              </a:rPr>
              <a:t>Test Case</a:t>
            </a:r>
            <a:r>
              <a:rPr lang="en-GB" sz="1350" b="1" dirty="0">
                <a:solidFill>
                  <a:srgbClr val="002060"/>
                </a:solidFill>
              </a:rPr>
              <a:t> 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C55CB16-D722-478E-CA11-0F991AB0227A}"/>
              </a:ext>
            </a:extLst>
          </p:cNvPr>
          <p:cNvSpPr txBox="1"/>
          <p:nvPr/>
        </p:nvSpPr>
        <p:spPr bwMode="auto">
          <a:xfrm>
            <a:off x="5562898" y="1110382"/>
            <a:ext cx="2898830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1350" b="1" dirty="0">
                <a:solidFill>
                  <a:srgbClr val="002060"/>
                </a:solidFill>
              </a:rPr>
              <a:t>Test Case 2</a:t>
            </a:r>
            <a:endParaRPr lang="en-GB" sz="1350" b="1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EF48050-8314-51BF-1084-5606BA407621}"/>
                  </a:ext>
                </a:extLst>
              </p:cNvPr>
              <p:cNvSpPr txBox="1"/>
              <p:nvPr/>
            </p:nvSpPr>
            <p:spPr>
              <a:xfrm>
                <a:off x="741528" y="1492705"/>
                <a:ext cx="1000402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pt-P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PT" sz="16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pt-PT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pt-PT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pt-PT" sz="1600" b="0" i="1" smtClean="0">
                        <a:latin typeface="Cambria Math" panose="02040503050406030204" pitchFamily="18" charset="0"/>
                      </a:rPr>
                      <m:t>4</m:t>
                    </m:r>
                  </m:oMath>
                </a14:m>
                <a:r>
                  <a:rPr lang="en-GB" sz="1600" dirty="0"/>
                  <a:t> m/s 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4EF48050-8314-51BF-1084-5606BA4076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528" y="1492705"/>
                <a:ext cx="1000402" cy="246221"/>
              </a:xfrm>
              <a:prstGeom prst="rect">
                <a:avLst/>
              </a:prstGeom>
              <a:blipFill>
                <a:blip r:embed="rId16"/>
                <a:stretch>
                  <a:fillRect l="-1220" t="-27500" r="-11585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F864A51-4FAA-33F9-0747-C46AE6E9E543}"/>
                  </a:ext>
                </a:extLst>
              </p:cNvPr>
              <p:cNvSpPr txBox="1"/>
              <p:nvPr/>
            </p:nvSpPr>
            <p:spPr>
              <a:xfrm>
                <a:off x="5307926" y="1454945"/>
                <a:ext cx="115589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pt-PT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t-PT" sz="16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pt-PT" sz="16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pt-PT" sz="16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pt-PT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pt-PT" sz="1600" b="0" i="1" smtClean="0">
                        <a:latin typeface="Cambria Math" panose="02040503050406030204" pitchFamily="18" charset="0"/>
                      </a:rPr>
                      <m:t>3.6</m:t>
                    </m:r>
                  </m:oMath>
                </a14:m>
                <a:r>
                  <a:rPr lang="en-GB" sz="1600" dirty="0"/>
                  <a:t> m/s 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F864A51-4FAA-33F9-0747-C46AE6E9E5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7926" y="1454945"/>
                <a:ext cx="1155894" cy="246221"/>
              </a:xfrm>
              <a:prstGeom prst="rect">
                <a:avLst/>
              </a:prstGeom>
              <a:blipFill>
                <a:blip r:embed="rId17"/>
                <a:stretch>
                  <a:fillRect l="-1058" t="-27500" r="-10053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9828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B8198B-68C5-AF47-8C2F-1476D78C5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347339"/>
          </a:xfrm>
        </p:spPr>
        <p:txBody>
          <a:bodyPr/>
          <a:lstStyle/>
          <a:p>
            <a:r>
              <a:rPr lang="en-US" dirty="0"/>
              <a:t>Final considerations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A537BD-E81C-763A-8159-0F8A9F62DC4B}"/>
                  </a:ext>
                </a:extLst>
              </p:cNvPr>
              <p:cNvSpPr txBox="1"/>
              <p:nvPr/>
            </p:nvSpPr>
            <p:spPr bwMode="auto">
              <a:xfrm>
                <a:off x="541462" y="843558"/>
                <a:ext cx="8346758" cy="51937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1350" dirty="0">
                  <a:solidFill>
                    <a:srgbClr val="002060"/>
                  </a:solidFill>
                </a:endParaRPr>
              </a:p>
              <a:p>
                <a:pPr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en-US" sz="1350" b="1" dirty="0">
                    <a:solidFill>
                      <a:srgbClr val="002060"/>
                    </a:solidFill>
                  </a:rPr>
                  <a:t>Potential Issues Under Investigation</a:t>
                </a:r>
              </a:p>
              <a:p>
                <a:pPr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1350" b="1" dirty="0">
                  <a:solidFill>
                    <a:srgbClr val="002060"/>
                  </a:solidFill>
                </a:endParaRPr>
              </a:p>
              <a:p>
                <a:pPr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>
                    <a:solidFill>
                      <a:srgbClr val="002060"/>
                    </a:solidFill>
                  </a:rPr>
                  <a:t>Magnetic Field Interaction</a:t>
                </a:r>
                <a:endParaRPr lang="en-US" altLang="en-US" sz="1200" b="1" dirty="0">
                  <a:solidFill>
                    <a:srgbClr val="002060"/>
                  </a:solidFill>
                </a:endParaRPr>
              </a:p>
              <a:p>
                <a:pPr marL="285750" indent="-28575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GB" altLang="en-US" sz="1350" dirty="0">
                    <a:solidFill>
                      <a:srgbClr val="002060"/>
                    </a:solidFill>
                  </a:rPr>
                  <a:t>How does the magnetic field influence the liquid metal jet?</a:t>
                </a:r>
                <a:br>
                  <a:rPr lang="en-GB" altLang="en-US" sz="1350" dirty="0">
                    <a:solidFill>
                      <a:srgbClr val="002060"/>
                    </a:solidFill>
                  </a:rPr>
                </a:br>
                <a:r>
                  <a:rPr lang="en-GB" altLang="en-US" sz="1350" dirty="0">
                    <a:solidFill>
                      <a:srgbClr val="002060"/>
                    </a:solidFill>
                  </a:rPr>
                  <a:t>Although the jet flows primarily in the direction of the beam, electric currents induced in the liquid can generate </a:t>
                </a:r>
                <a:r>
                  <a:rPr lang="en-GB" altLang="en-US" sz="1350" b="1" dirty="0">
                    <a:solidFill>
                      <a:srgbClr val="002060"/>
                    </a:solidFill>
                  </a:rPr>
                  <a:t>Lorentz forces</a:t>
                </a:r>
                <a:r>
                  <a:rPr lang="en-GB" altLang="en-US" sz="1350" dirty="0">
                    <a:solidFill>
                      <a:srgbClr val="002060"/>
                    </a:solidFill>
                  </a:rPr>
                  <a:t>, potentially affecting the vertical descent of the jet.</a:t>
                </a:r>
              </a:p>
              <a:p>
                <a:pPr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GB" sz="1200" b="1" dirty="0"/>
              </a:p>
              <a:p>
                <a:pPr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>
                    <a:solidFill>
                      <a:srgbClr val="002060"/>
                    </a:solidFill>
                  </a:rPr>
                  <a:t>Shock Wave Dissipation</a:t>
                </a:r>
                <a:endParaRPr lang="en-US" altLang="en-US" sz="1200" b="1" dirty="0">
                  <a:solidFill>
                    <a:srgbClr val="002060"/>
                  </a:solidFill>
                </a:endParaRPr>
              </a:p>
              <a:p>
                <a:pPr marL="285750" indent="-28575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GB" altLang="en-US" sz="1350" dirty="0">
                    <a:solidFill>
                      <a:srgbClr val="002060"/>
                    </a:solidFill>
                  </a:rPr>
                  <a:t>In the event of a shock wave due to beam impact, what is the dissipation length?</a:t>
                </a:r>
                <a:br>
                  <a:rPr lang="en-GB" altLang="en-US" sz="1350" dirty="0">
                    <a:solidFill>
                      <a:srgbClr val="002060"/>
                    </a:solidFill>
                  </a:rPr>
                </a:br>
                <a:r>
                  <a:rPr lang="en-GB" altLang="en-US" sz="1350" dirty="0">
                    <a:solidFill>
                      <a:srgbClr val="002060"/>
                    </a:solidFill>
                  </a:rPr>
                  <a:t>The shock must not reach any wall, and high-velocity impacts on walls must be avoided to prevent erosion.</a:t>
                </a:r>
              </a:p>
              <a:p>
                <a:pPr marL="285750" indent="-28575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GB" altLang="en-US" sz="1350" dirty="0">
                    <a:solidFill>
                      <a:srgbClr val="002060"/>
                    </a:solidFill>
                  </a:rPr>
                  <a:t>In case of rupture of the jet, we need around </a:t>
                </a:r>
                <a:r>
                  <a:rPr lang="en-GB" altLang="en-US" sz="1350" b="1" dirty="0">
                    <a:solidFill>
                      <a:srgbClr val="002060"/>
                    </a:solidFill>
                  </a:rPr>
                  <a:t>0.1s-0.2s for recovering the je</a:t>
                </a:r>
                <a:r>
                  <a:rPr lang="en-GB" altLang="en-US" sz="1350" dirty="0">
                    <a:solidFill>
                      <a:srgbClr val="002060"/>
                    </a:solidFill>
                  </a:rPr>
                  <a:t>t, compared to a beam frequency of 5Hz (0.2s)</a:t>
                </a:r>
              </a:p>
              <a:p>
                <a:pPr marL="285750" indent="-28575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endParaRPr lang="en-GB" altLang="en-US" sz="1350" dirty="0">
                  <a:solidFill>
                    <a:srgbClr val="002060"/>
                  </a:solidFill>
                </a:endParaRPr>
              </a:p>
              <a:p>
                <a:pPr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200" b="1" dirty="0">
                    <a:solidFill>
                      <a:srgbClr val="002060"/>
                    </a:solidFill>
                  </a:rPr>
                  <a:t>Two-Phase Instabilities</a:t>
                </a:r>
                <a:endParaRPr lang="en-GB" altLang="en-US" sz="1200" b="1" dirty="0">
                  <a:solidFill>
                    <a:srgbClr val="002060"/>
                  </a:solidFill>
                </a:endParaRPr>
              </a:p>
              <a:p>
                <a:pPr marL="285750" indent="-28575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GB" altLang="en-US" sz="1350" dirty="0">
                    <a:solidFill>
                      <a:srgbClr val="002060"/>
                    </a:solidFill>
                  </a:rPr>
                  <a:t>Instabilities such as Kelvin–Helmholtz instability may arise at the interface.</a:t>
                </a:r>
                <a:br>
                  <a:rPr lang="en-GB" altLang="en-US" sz="1350" dirty="0">
                    <a:solidFill>
                      <a:srgbClr val="002060"/>
                    </a:solidFill>
                  </a:rPr>
                </a:br>
                <a:r>
                  <a:rPr lang="en-GB" altLang="en-US" sz="1350" dirty="0">
                    <a:solidFill>
                      <a:srgbClr val="002060"/>
                    </a:solidFill>
                  </a:rPr>
                  <a:t>These can be mitigated by </a:t>
                </a:r>
                <a:r>
                  <a:rPr lang="en-GB" altLang="en-US" sz="1350" b="1" dirty="0">
                    <a:solidFill>
                      <a:srgbClr val="002060"/>
                    </a:solidFill>
                  </a:rPr>
                  <a:t>co-injecting Argon </a:t>
                </a:r>
                <a:r>
                  <a:rPr lang="en-GB" altLang="en-US" sz="1350" dirty="0">
                    <a:solidFill>
                      <a:srgbClr val="002060"/>
                    </a:solidFill>
                  </a:rPr>
                  <a:t>at the same velocity as the liquid metal.</a:t>
                </a:r>
              </a:p>
              <a:p>
                <a:pPr marL="285750" indent="-28575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GB" altLang="en-US" sz="1350" dirty="0">
                    <a:solidFill>
                      <a:srgbClr val="002060"/>
                    </a:solidFill>
                  </a:rPr>
                  <a:t>More refined computational mesh need to be used to asse the instability of the surface. Adaptative refinement for orders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PT" sz="1350">
                            <a:solidFill>
                              <a:srgbClr val="002060"/>
                            </a:solidFill>
                          </a:rPr>
                        </m:ctrlPr>
                      </m:sSubPr>
                      <m:e>
                        <m:r>
                          <a:rPr lang="pt-PT" sz="1350">
                            <a:solidFill>
                              <a:srgbClr val="002060"/>
                            </a:solidFill>
                          </a:rPr>
                          <m:t>𝐷</m:t>
                        </m:r>
                      </m:e>
                      <m:sub>
                        <m:r>
                          <a:rPr lang="pt-PT" sz="1350">
                            <a:solidFill>
                              <a:srgbClr val="002060"/>
                            </a:solidFill>
                          </a:rPr>
                          <m:t>𝑖</m:t>
                        </m:r>
                      </m:sub>
                    </m:sSub>
                    <m:r>
                      <a:rPr lang="pt-PT" sz="1350">
                        <a:solidFill>
                          <a:srgbClr val="002060"/>
                        </a:solidFill>
                      </a:rPr>
                      <m:t>/100</m:t>
                    </m:r>
                  </m:oMath>
                </a14:m>
                <a:r>
                  <a:rPr lang="en-GB" altLang="en-US" sz="1350" dirty="0">
                    <a:solidFill>
                      <a:srgbClr val="002060"/>
                    </a:solidFill>
                  </a:rPr>
                  <a:t> in case of atomization of the jet </a:t>
                </a:r>
              </a:p>
              <a:p>
                <a:pPr marL="285750" indent="-28575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endParaRPr lang="en-US" altLang="en-US" sz="1350" dirty="0">
                  <a:solidFill>
                    <a:srgbClr val="002060"/>
                  </a:solidFill>
                </a:endParaRPr>
              </a:p>
              <a:p>
                <a:pPr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1350" dirty="0">
                  <a:solidFill>
                    <a:srgbClr val="002060"/>
                  </a:solidFill>
                </a:endParaRPr>
              </a:p>
              <a:p>
                <a:pPr marL="285750" indent="-28575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endParaRPr lang="en-US" altLang="en-US" sz="1350" dirty="0">
                  <a:solidFill>
                    <a:srgbClr val="002060"/>
                  </a:solidFill>
                </a:endParaRPr>
              </a:p>
              <a:p>
                <a:pPr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1350" dirty="0">
                  <a:latin typeface="Arial" panose="020B0604020202020204" pitchFamily="34" charset="0"/>
                </a:endParaRPr>
              </a:p>
              <a:p>
                <a:pPr defTabSz="68580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en-US" altLang="en-US" sz="1350" b="1" dirty="0"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8A537BD-E81C-763A-8159-0F8A9F62DC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41462" y="843558"/>
                <a:ext cx="8346758" cy="5193729"/>
              </a:xfrm>
              <a:prstGeom prst="rect">
                <a:avLst/>
              </a:prstGeom>
              <a:blipFill>
                <a:blip r:embed="rId3"/>
                <a:stretch>
                  <a:fillRect l="-2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0979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8984</TotalTime>
  <Words>682</Words>
  <Application>Microsoft Office PowerPoint</Application>
  <PresentationFormat>On-screen Show (16:9)</PresentationFormat>
  <Paragraphs>123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Arial</vt:lpstr>
      <vt:lpstr>Arial Narrow</vt:lpstr>
      <vt:lpstr>Calibri</vt:lpstr>
      <vt:lpstr>Cambria Math</vt:lpstr>
      <vt:lpstr>Wingdings</vt:lpstr>
      <vt:lpstr>IMCC - 1</vt:lpstr>
      <vt:lpstr>1_IMCC - 1</vt:lpstr>
      <vt:lpstr>PowerPoint Presentation</vt:lpstr>
      <vt:lpstr>Target Concepts</vt:lpstr>
      <vt:lpstr>Liquid Jet Concept</vt:lpstr>
      <vt:lpstr>Liquid Jet Analytical Prediction</vt:lpstr>
      <vt:lpstr>CFD calculations</vt:lpstr>
      <vt:lpstr>3D CFD Liquid Jet</vt:lpstr>
      <vt:lpstr>Final considerations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Silvio Candido</dc:creator>
  <cp:lastModifiedBy>Silvio Candido</cp:lastModifiedBy>
  <cp:revision>83</cp:revision>
  <dcterms:created xsi:type="dcterms:W3CDTF">2021-05-17T12:13:58Z</dcterms:created>
  <dcterms:modified xsi:type="dcterms:W3CDTF">2025-04-10T14:28:42Z</dcterms:modified>
</cp:coreProperties>
</file>