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handoutMasterIdLst>
    <p:handoutMasterId r:id="rId9"/>
  </p:handoutMasterIdLst>
  <p:sldIdLst>
    <p:sldId id="256" r:id="rId2"/>
    <p:sldId id="260" r:id="rId3"/>
    <p:sldId id="258" r:id="rId4"/>
    <p:sldId id="257" r:id="rId5"/>
    <p:sldId id="261" r:id="rId6"/>
    <p:sldId id="263" r:id="rId7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95" autoAdjust="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28" y="-102"/>
      </p:cViewPr>
      <p:guideLst>
        <p:guide orient="horz" pos="2141"/>
        <p:guide pos="3127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4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842ECE-4CEE-4424-A57D-8A121780CFC0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87DFA-89A0-4EB6-97A8-5D9123E8AD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1119C-440C-4E7D-9309-2041F65D2545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2F11A-4195-4240-9454-7FD5E1EAB4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F11A-4195-4240-9454-7FD5E1EAB4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F11A-4195-4240-9454-7FD5E1EAB4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F11A-4195-4240-9454-7FD5E1EAB41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F11A-4195-4240-9454-7FD5E1EAB4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F11A-4195-4240-9454-7FD5E1EAB4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F11A-4195-4240-9454-7FD5E1EAB4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13/9/2011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LSWG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906E073-1FE2-45EC-8F8F-0D5DE901A1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6E073-1FE2-45EC-8F8F-0D5DE901A1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6E073-1FE2-45EC-8F8F-0D5DE901A1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13/9/2011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06E073-1FE2-45EC-8F8F-0D5DE901A1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13/9/2011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LSWG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906E073-1FE2-45EC-8F8F-0D5DE901A1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6E073-1FE2-45EC-8F8F-0D5DE901A1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6E073-1FE2-45EC-8F8F-0D5DE901A1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6E073-1FE2-45EC-8F8F-0D5DE901A1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6E073-1FE2-45EC-8F8F-0D5DE901A1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6E073-1FE2-45EC-8F8F-0D5DE901A1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6E073-1FE2-45EC-8F8F-0D5DE901A1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13/9/2011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06E073-1FE2-45EC-8F8F-0D5DE901A1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 MD: Long bunches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J.F. Esteban Müller</a:t>
            </a:r>
            <a:r>
              <a:rPr lang="en-US" dirty="0" smtClean="0"/>
              <a:t>, </a:t>
            </a:r>
            <a:r>
              <a:rPr lang="en-US" dirty="0" smtClean="0"/>
              <a:t>C</a:t>
            </a:r>
            <a:r>
              <a:rPr lang="en-US" dirty="0" smtClean="0"/>
              <a:t>. Bhat,  P. </a:t>
            </a:r>
            <a:r>
              <a:rPr lang="en-US" dirty="0" smtClean="0"/>
              <a:t>Baudrenghien, T</a:t>
            </a:r>
            <a:r>
              <a:rPr lang="en-US" dirty="0" smtClean="0"/>
              <a:t>. </a:t>
            </a:r>
            <a:r>
              <a:rPr lang="en-US" dirty="0" smtClean="0"/>
              <a:t>Bohl, T. Mastoridis,</a:t>
            </a:r>
          </a:p>
          <a:p>
            <a:r>
              <a:rPr lang="en-US" dirty="0" smtClean="0"/>
              <a:t>G</a:t>
            </a:r>
            <a:r>
              <a:rPr lang="en-US" dirty="0" smtClean="0"/>
              <a:t>. </a:t>
            </a:r>
            <a:r>
              <a:rPr lang="en-US" dirty="0" err="1" smtClean="0"/>
              <a:t>Papotti</a:t>
            </a:r>
            <a:r>
              <a:rPr lang="en-US" dirty="0" smtClean="0"/>
              <a:t>, E. </a:t>
            </a:r>
            <a:r>
              <a:rPr lang="en-US" dirty="0" err="1" smtClean="0"/>
              <a:t>Shaposhnikova</a:t>
            </a:r>
            <a:r>
              <a:rPr lang="en-US" dirty="0" smtClean="0"/>
              <a:t>,  </a:t>
            </a:r>
            <a:r>
              <a:rPr lang="en-US" dirty="0" smtClean="0"/>
              <a:t>H. </a:t>
            </a:r>
            <a:r>
              <a:rPr lang="en-US" dirty="0" err="1" smtClean="0"/>
              <a:t>Timko</a:t>
            </a:r>
            <a:r>
              <a:rPr lang="en-US" dirty="0" smtClean="0"/>
              <a:t>, </a:t>
            </a:r>
            <a:r>
              <a:rPr lang="en-US" dirty="0" smtClean="0"/>
              <a:t>U. </a:t>
            </a:r>
            <a:r>
              <a:rPr lang="en-US" dirty="0" err="1" smtClean="0"/>
              <a:t>Wehrle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26080" y="6355080"/>
            <a:ext cx="3474720" cy="365760"/>
          </a:xfrm>
        </p:spPr>
        <p:txBody>
          <a:bodyPr/>
          <a:lstStyle/>
          <a:p>
            <a:r>
              <a:rPr lang="en-US" dirty="0" smtClean="0"/>
              <a:t>LSWG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Longer bunches:</a:t>
            </a:r>
          </a:p>
          <a:p>
            <a:pPr lvl="1"/>
            <a:r>
              <a:rPr lang="en-US" dirty="0" smtClean="0"/>
              <a:t>Help to r</a:t>
            </a:r>
            <a:r>
              <a:rPr lang="en-US" dirty="0" smtClean="0"/>
              <a:t>educe heating in MKI, beam screens and collimators</a:t>
            </a:r>
          </a:p>
          <a:p>
            <a:pPr lvl="1"/>
            <a:r>
              <a:rPr lang="en-US" dirty="0" smtClean="0"/>
              <a:t>Less e-cloud effect</a:t>
            </a:r>
          </a:p>
          <a:p>
            <a:pPr lvl="1"/>
            <a:r>
              <a:rPr lang="en-US" dirty="0" smtClean="0"/>
              <a:t>For the same voltage </a:t>
            </a:r>
            <a:r>
              <a:rPr lang="en-US" dirty="0" smtClean="0">
                <a:sym typeface="Wingdings" pitchFamily="2" charset="2"/>
              </a:rPr>
              <a:t> Larger emittance:</a:t>
            </a:r>
          </a:p>
          <a:p>
            <a:pPr lvl="2"/>
            <a:r>
              <a:rPr lang="en-US" dirty="0" smtClean="0"/>
              <a:t>Better stability</a:t>
            </a:r>
          </a:p>
          <a:p>
            <a:pPr lvl="2"/>
            <a:r>
              <a:rPr lang="en-US" dirty="0" smtClean="0"/>
              <a:t>Lower IBS growth rate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But potentially more particle losses</a:t>
            </a:r>
            <a:r>
              <a:rPr lang="en-US" dirty="0" smtClean="0">
                <a:solidFill>
                  <a:srgbClr val="FF0000"/>
                </a:solidFill>
              </a:rPr>
              <a:t> (degraded beam lifetime)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Goal of th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 MD: measure lifetime vs.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bunch length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610600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8 bunches/ring in buckets spaced by </a:t>
            </a:r>
            <a:r>
              <a:rPr lang="en-US" dirty="0" smtClean="0"/>
              <a:t>1/9</a:t>
            </a:r>
            <a:r>
              <a:rPr lang="en-US" baseline="30000" dirty="0" smtClean="0"/>
              <a:t>th</a:t>
            </a:r>
            <a:r>
              <a:rPr lang="en-US" dirty="0" smtClean="0"/>
              <a:t> turn</a:t>
            </a:r>
            <a:endParaRPr lang="en-US" dirty="0" smtClean="0"/>
          </a:p>
          <a:p>
            <a:r>
              <a:rPr lang="en-US" dirty="0" smtClean="0"/>
              <a:t>Nominal </a:t>
            </a:r>
            <a:r>
              <a:rPr lang="en-US" dirty="0" smtClean="0"/>
              <a:t>beam and machine conditions:</a:t>
            </a:r>
          </a:p>
          <a:p>
            <a:pPr lvl="1"/>
            <a:r>
              <a:rPr lang="en-US" dirty="0" smtClean="0"/>
              <a:t>Longitudinal </a:t>
            </a:r>
            <a:r>
              <a:rPr lang="en-US" dirty="0" smtClean="0"/>
              <a:t>emittances at injection (~</a:t>
            </a:r>
            <a:r>
              <a:rPr lang="en-US" dirty="0" smtClean="0"/>
              <a:t>0.5eVs)</a:t>
            </a:r>
          </a:p>
          <a:p>
            <a:pPr lvl="1"/>
            <a:r>
              <a:rPr lang="en-US" dirty="0" smtClean="0"/>
              <a:t>Nominal intensity per bunch </a:t>
            </a:r>
            <a:r>
              <a:rPr lang="en-US" dirty="0" smtClean="0"/>
              <a:t>with l</a:t>
            </a:r>
            <a:r>
              <a:rPr lang="en-US" dirty="0" smtClean="0">
                <a:sym typeface="Wingdings" pitchFamily="2" charset="2"/>
              </a:rPr>
              <a:t>arge spread </a:t>
            </a:r>
            <a:r>
              <a:rPr lang="en-US" dirty="0" smtClean="0"/>
              <a:t>(1.15 ± 0.15x10</a:t>
            </a:r>
            <a:r>
              <a:rPr lang="en-US" baseline="30000" dirty="0" smtClean="0"/>
              <a:t>11</a:t>
            </a:r>
            <a:r>
              <a:rPr lang="en-US" dirty="0" smtClean="0"/>
              <a:t>p</a:t>
            </a:r>
            <a:r>
              <a:rPr lang="en-US" dirty="0" smtClean="0"/>
              <a:t>)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Nominal voltage program</a:t>
            </a:r>
          </a:p>
          <a:p>
            <a:r>
              <a:rPr lang="en-US" dirty="0" smtClean="0"/>
              <a:t>At 3.5 </a:t>
            </a:r>
            <a:r>
              <a:rPr lang="en-US" dirty="0" err="1" smtClean="0"/>
              <a:t>TeV</a:t>
            </a:r>
            <a:r>
              <a:rPr lang="en-US" dirty="0" smtClean="0"/>
              <a:t>, blow-up modulated along </a:t>
            </a:r>
            <a:r>
              <a:rPr lang="en-US" dirty="0" smtClean="0"/>
              <a:t>the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ring </a:t>
            </a:r>
            <a:r>
              <a:rPr lang="en-US" dirty="0" smtClean="0"/>
              <a:t>to achieve spread in bunch length </a:t>
            </a:r>
          </a:p>
          <a:p>
            <a:r>
              <a:rPr lang="en-US" dirty="0" smtClean="0">
                <a:sym typeface="Wingdings" pitchFamily="2" charset="2"/>
              </a:rPr>
              <a:t>Voltage </a:t>
            </a:r>
            <a:r>
              <a:rPr lang="en-US" dirty="0" smtClean="0">
                <a:sym typeface="Wingdings" pitchFamily="2" charset="2"/>
              </a:rPr>
              <a:t>reduced at the end of </a:t>
            </a:r>
            <a:r>
              <a:rPr lang="en-US" dirty="0" smtClean="0">
                <a:sym typeface="Wingdings" pitchFamily="2" charset="2"/>
              </a:rPr>
              <a:t>the study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to further increase bunch </a:t>
            </a:r>
            <a:r>
              <a:rPr lang="en-US" dirty="0" smtClean="0">
                <a:sym typeface="Wingdings" pitchFamily="2" charset="2"/>
              </a:rPr>
              <a:t>length</a:t>
            </a: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6149715" y="3810000"/>
          <a:ext cx="2948466" cy="2212212"/>
        </p:xfrm>
        <a:graphic>
          <a:graphicData uri="http://schemas.openxmlformats.org/presentationml/2006/ole">
            <p:oleObj spid="_x0000_s6146" name="Acrobat Document" r:id="rId4" imgW="5333810" imgH="4000500" progId="AcroExch.Document.7">
              <p:embed/>
            </p:oleObj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Modulated</a:t>
            </a:r>
            <a:r>
              <a:rPr lang="en-US" dirty="0" smtClean="0"/>
              <a:t> longitudinal blow-up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Ramp:  blow-up target to 1ns (1.25ns operation)</a:t>
            </a:r>
          </a:p>
          <a:p>
            <a:r>
              <a:rPr lang="en-US" dirty="0" smtClean="0"/>
              <a:t>Flat top: phase noise with amplitude</a:t>
            </a:r>
            <a:r>
              <a:rPr lang="en-US" dirty="0" smtClean="0"/>
              <a:t> modulated at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rev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Lengths between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1.15-1.50ns B1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C00000"/>
                </a:solidFill>
              </a:rPr>
              <a:t>1.25-1.65ns B2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314700" y="2590800"/>
          <a:ext cx="5486400" cy="3759418"/>
        </p:xfrm>
        <a:graphic>
          <a:graphicData uri="http://schemas.openxmlformats.org/presentationml/2006/ole">
            <p:oleObj spid="_x0000_s2051" name="Acrobat Document" r:id="rId4" imgW="10077260" imgH="6905434" progId="AcroExch.Document.7">
              <p:embed/>
            </p:oleObj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LSWG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14400" y="5638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Firmware designed by J. Molendijk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457200" y="3370372"/>
          <a:ext cx="2933700" cy="2200275"/>
        </p:xfrm>
        <a:graphic>
          <a:graphicData uri="http://schemas.openxmlformats.org/presentationml/2006/ole">
            <p:oleObj spid="_x0000_s2056" name="Acrobat Document" r:id="rId5" imgW="5333810" imgH="400050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each voltage settings we observe a statistical increase of losses with bunch length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Losses after blow-up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graphicFrame>
        <p:nvGraphicFramePr>
          <p:cNvPr id="4113" name="Object 17"/>
          <p:cNvGraphicFramePr>
            <a:graphicFrameLocks noChangeAspect="1"/>
          </p:cNvGraphicFramePr>
          <p:nvPr/>
        </p:nvGraphicFramePr>
        <p:xfrm>
          <a:off x="1108075" y="4229100"/>
          <a:ext cx="2778125" cy="2081213"/>
        </p:xfrm>
        <a:graphic>
          <a:graphicData uri="http://schemas.openxmlformats.org/presentationml/2006/ole">
            <p:oleObj spid="_x0000_s4113" name="Acrobat Document" r:id="rId4" imgW="5333810" imgH="4000500" progId="AcroExch.Document.7">
              <p:embed/>
            </p:oleObj>
          </a:graphicData>
        </a:graphic>
      </p:graphicFrame>
      <p:graphicFrame>
        <p:nvGraphicFramePr>
          <p:cNvPr id="4114" name="Object 18"/>
          <p:cNvGraphicFramePr>
            <a:graphicFrameLocks noChangeAspect="1"/>
          </p:cNvGraphicFramePr>
          <p:nvPr/>
        </p:nvGraphicFramePr>
        <p:xfrm>
          <a:off x="4876800" y="4229100"/>
          <a:ext cx="2778125" cy="2081213"/>
        </p:xfrm>
        <a:graphic>
          <a:graphicData uri="http://schemas.openxmlformats.org/presentationml/2006/ole">
            <p:oleObj spid="_x0000_s4114" name="Acrobat Document" r:id="rId5" imgW="5333810" imgH="4000500" progId="AcroExch.Document.7">
              <p:embed/>
            </p:oleObj>
          </a:graphicData>
        </a:graphic>
      </p:graphicFrame>
      <p:graphicFrame>
        <p:nvGraphicFramePr>
          <p:cNvPr id="4115" name="Object 19"/>
          <p:cNvGraphicFramePr>
            <a:graphicFrameLocks noChangeAspect="1"/>
          </p:cNvGraphicFramePr>
          <p:nvPr/>
        </p:nvGraphicFramePr>
        <p:xfrm>
          <a:off x="1108075" y="2090738"/>
          <a:ext cx="2778125" cy="2081212"/>
        </p:xfrm>
        <a:graphic>
          <a:graphicData uri="http://schemas.openxmlformats.org/presentationml/2006/ole">
            <p:oleObj spid="_x0000_s4115" name="Acrobat Document" r:id="rId6" imgW="5333810" imgH="4000500" progId="AcroExch.Document.7">
              <p:embed/>
            </p:oleObj>
          </a:graphicData>
        </a:graphic>
      </p:graphicFrame>
      <p:graphicFrame>
        <p:nvGraphicFramePr>
          <p:cNvPr id="4116" name="Object 20"/>
          <p:cNvGraphicFramePr>
            <a:graphicFrameLocks noChangeAspect="1"/>
          </p:cNvGraphicFramePr>
          <p:nvPr/>
        </p:nvGraphicFramePr>
        <p:xfrm>
          <a:off x="4876800" y="2090738"/>
          <a:ext cx="2778125" cy="2081212"/>
        </p:xfrm>
        <a:graphic>
          <a:graphicData uri="http://schemas.openxmlformats.org/presentationml/2006/ole">
            <p:oleObj spid="_x0000_s4116" name="Acrobat Document" r:id="rId7" imgW="5333810" imgH="400050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Longer bunches lose more particles, as expected.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Degradation of lifetime during one hour observation: from ~0.5%/h @ 1.2 ns to ~1.0 %/h @ 1.4 ns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Beam-beam effects could increase loss rate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Next step could be a physics fill with 1.3 ns at end ramp (instead of present 1.2 ns)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LSWG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12212</TotalTime>
  <Words>297</Words>
  <Application>Microsoft Office PowerPoint</Application>
  <PresentationFormat>On-screen Show (4:3)</PresentationFormat>
  <Paragraphs>58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Origin</vt:lpstr>
      <vt:lpstr>Acrobat Document</vt:lpstr>
      <vt:lpstr>Adobe Acrobat Document</vt:lpstr>
      <vt:lpstr>RF MD: Long bunches</vt:lpstr>
      <vt:lpstr>Motivation</vt:lpstr>
      <vt:lpstr>Conditions</vt:lpstr>
      <vt:lpstr>Modulated longitudinal blow-up</vt:lpstr>
      <vt:lpstr>Losses after blow-up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bunches MD</dc:title>
  <dc:creator>Juan F. Esteban Müller</dc:creator>
  <cp:lastModifiedBy>Juan F. Esteban Müller</cp:lastModifiedBy>
  <cp:revision>49</cp:revision>
  <dcterms:created xsi:type="dcterms:W3CDTF">2011-09-01T07:50:10Z</dcterms:created>
  <dcterms:modified xsi:type="dcterms:W3CDTF">2011-09-13T13:15:39Z</dcterms:modified>
</cp:coreProperties>
</file>