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691" r:id="rId3"/>
    <p:sldId id="694" r:id="rId4"/>
    <p:sldId id="706" r:id="rId5"/>
    <p:sldId id="290" r:id="rId6"/>
    <p:sldId id="707" r:id="rId7"/>
    <p:sldId id="708" r:id="rId8"/>
    <p:sldId id="2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00FF"/>
    <a:srgbClr val="008000"/>
    <a:srgbClr val="4169E1"/>
    <a:srgbClr val="F7FBF7"/>
    <a:srgbClr val="000000"/>
    <a:srgbClr val="E7E9F0"/>
    <a:srgbClr val="A8B8DC"/>
    <a:srgbClr val="004899"/>
    <a:srgbClr val="0070C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364" autoAdjust="0"/>
    <p:restoredTop sz="96966"/>
  </p:normalViewPr>
  <p:slideViewPr>
    <p:cSldViewPr snapToObjects="1">
      <p:cViewPr>
        <p:scale>
          <a:sx n="100" d="100"/>
          <a:sy n="100" d="100"/>
        </p:scale>
        <p:origin x="2550" y="1422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5" d="100"/>
          <a:sy n="95" d="100"/>
        </p:scale>
        <p:origin x="40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23.04.2025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5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6" y="1245527"/>
            <a:ext cx="10968567" cy="5028279"/>
          </a:xfrm>
        </p:spPr>
        <p:txBody>
          <a:bodyPr/>
          <a:lstStyle>
            <a:lvl2pPr>
              <a:defRPr sz="1351" baseline="0"/>
            </a:lvl2pPr>
            <a:lvl3pPr>
              <a:defRPr sz="1351"/>
            </a:lvl3pPr>
            <a:lvl4pPr>
              <a:defRPr sz="1125"/>
            </a:lvl4pPr>
            <a:lvl5pPr>
              <a:defRPr sz="112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CV-PJ - F. Dragoni, N. Zaric - 20.09.2024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4B842-B5BD-46EE-B0D7-3798652E1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425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pic>
        <p:nvPicPr>
          <p:cNvPr id="7" name="Picture 6" descr="A blue and white logo&#10;&#10;Description automatically generated">
            <a:extLst>
              <a:ext uri="{FF2B5EF4-FFF2-40B4-BE49-F238E27FC236}">
                <a16:creationId xmlns:a16="http://schemas.microsoft.com/office/drawing/2014/main" id="{55AE9A80-C1BC-919F-46D9-0C5EC2FF6C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09799" y="658166"/>
            <a:ext cx="7772400" cy="245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23/04/2025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084" y="5158178"/>
            <a:ext cx="11376026" cy="2232248"/>
          </a:xfrm>
        </p:spPr>
        <p:txBody>
          <a:bodyPr/>
          <a:lstStyle/>
          <a:p>
            <a:r>
              <a:rPr lang="en-US" dirty="0"/>
              <a:t>F. Dragoni</a:t>
            </a:r>
          </a:p>
          <a:p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04/03/2025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7AAB99-E974-0108-0604-7EE666DE74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8771" y="3717032"/>
            <a:ext cx="11448653" cy="1082092"/>
          </a:xfrm>
        </p:spPr>
        <p:txBody>
          <a:bodyPr/>
          <a:lstStyle/>
          <a:p>
            <a:r>
              <a:rPr lang="en-GB" sz="36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br>
              <a:rPr lang="en-GB" sz="36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24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24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endParaRPr lang="en-GB" sz="3600" b="0" dirty="0">
              <a:solidFill>
                <a:srgbClr val="0048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4DB277-2C41-5B6D-A2F8-95E2F268E821}"/>
              </a:ext>
            </a:extLst>
          </p:cNvPr>
          <p:cNvSpPr txBox="1"/>
          <p:nvPr/>
        </p:nvSpPr>
        <p:spPr>
          <a:xfrm>
            <a:off x="9048328" y="6381328"/>
            <a:ext cx="7475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https://hiecn3.web.cern.ch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A6D82B-30FD-8BB5-21FC-BD8538B1B7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730CEC-C611-ED33-A09F-8753FB701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Helium Cooling – Technical Solution – P&amp;ID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B9AC2B-020E-31E5-389B-D3F6BB0C6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6036CFF-B7EE-95AF-C59D-27C65096FD63}"/>
              </a:ext>
            </a:extLst>
          </p:cNvPr>
          <p:cNvSpPr txBox="1">
            <a:spLocks/>
          </p:cNvSpPr>
          <p:nvPr/>
        </p:nvSpPr>
        <p:spPr>
          <a:xfrm>
            <a:off x="609606" y="1160342"/>
            <a:ext cx="6541152" cy="4847537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0000"/>
                </a:solidFill>
                <a:sym typeface="Wingdings" panose="05000000000000000000" pitchFamily="2" charset="2"/>
              </a:rPr>
              <a:t>1 cooling circuit for target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00B050"/>
                </a:solidFill>
                <a:sym typeface="Wingdings" panose="05000000000000000000" pitchFamily="2" charset="2"/>
              </a:rPr>
              <a:t>Compressor skids - 13/16 bar(a) 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7030A0"/>
                </a:solidFill>
                <a:sym typeface="Wingdings" panose="05000000000000000000" pitchFamily="2" charset="2"/>
              </a:rPr>
              <a:t>3 heat exchangers (Water/He</a:t>
            </a:r>
            <a:r>
              <a:rPr lang="en-GB" b="0" baseline="-25000" dirty="0">
                <a:solidFill>
                  <a:srgbClr val="7030A0"/>
                </a:solidFill>
                <a:sym typeface="Wingdings" panose="05000000000000000000" pitchFamily="2" charset="2"/>
              </a:rPr>
              <a:t>(g)</a:t>
            </a:r>
            <a:r>
              <a:rPr lang="en-GB" b="0" dirty="0">
                <a:solidFill>
                  <a:srgbClr val="7030A0"/>
                </a:solidFill>
                <a:sym typeface="Wingdings" panose="05000000000000000000" pitchFamily="2" charset="2"/>
              </a:rPr>
              <a:t>)</a:t>
            </a:r>
          </a:p>
          <a:p>
            <a:pPr marL="666743" lvl="1" indent="-342900"/>
            <a:r>
              <a:rPr lang="en-GB" sz="1600" b="0" dirty="0">
                <a:sym typeface="Wingdings" panose="05000000000000000000" pitchFamily="2" charset="2"/>
              </a:rPr>
              <a:t>Shell and tube construction – safety type</a:t>
            </a:r>
          </a:p>
          <a:p>
            <a:pPr marL="666743" lvl="1" indent="-342900"/>
            <a:r>
              <a:rPr lang="en-GB" sz="1600" dirty="0">
                <a:sym typeface="Wingdings" panose="05000000000000000000" pitchFamily="2" charset="2"/>
              </a:rPr>
              <a:t>Demineralised water on primary side</a:t>
            </a:r>
            <a:endParaRPr lang="en-GB" sz="1600" b="0" dirty="0">
              <a:sym typeface="Wingdings" panose="05000000000000000000" pitchFamily="2" charset="2"/>
            </a:endParaRP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0070C0"/>
                </a:solidFill>
                <a:sym typeface="Wingdings" panose="05000000000000000000" pitchFamily="2" charset="2"/>
              </a:rPr>
              <a:t>Filtration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HEPA gas filters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Chemical getters for impurities absorption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accent3">
                    <a:lumMod val="75000"/>
                  </a:schemeClr>
                </a:solidFill>
                <a:sym typeface="Wingdings" panose="05000000000000000000" pitchFamily="2" charset="2"/>
              </a:rPr>
              <a:t>Filling and pressure maintenance system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Helium bottle racks with precision pressure reducers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FFC000"/>
                </a:solidFill>
                <a:sym typeface="Wingdings" panose="05000000000000000000" pitchFamily="2" charset="2"/>
              </a:rPr>
              <a:t>Inline gas spectrometer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Continuous sampling machine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000000"/>
                </a:solidFill>
                <a:sym typeface="Wingdings" panose="05000000000000000000" pitchFamily="2" charset="2"/>
              </a:rPr>
              <a:t>Vacuum pumps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To remove air from the circuit for subsequent filling</a:t>
            </a:r>
            <a:endParaRPr lang="en-GB" b="0" dirty="0">
              <a:sym typeface="Wingdings" panose="05000000000000000000" pitchFamily="2" charset="2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F92431C-BBB5-8138-BD37-C4FDD2B39B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6679" y="1439335"/>
            <a:ext cx="6052750" cy="4568544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FE0E8E9-E081-E689-AE64-95D822C3BCDD}"/>
              </a:ext>
            </a:extLst>
          </p:cNvPr>
          <p:cNvSpPr/>
          <p:nvPr/>
        </p:nvSpPr>
        <p:spPr>
          <a:xfrm>
            <a:off x="10061563" y="2295713"/>
            <a:ext cx="593208" cy="413207"/>
          </a:xfrm>
          <a:prstGeom prst="roundRect">
            <a:avLst/>
          </a:prstGeom>
          <a:solidFill>
            <a:srgbClr val="00B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B51FDCB-D244-84CA-4510-8411233D644E}"/>
              </a:ext>
            </a:extLst>
          </p:cNvPr>
          <p:cNvSpPr/>
          <p:nvPr/>
        </p:nvSpPr>
        <p:spPr>
          <a:xfrm>
            <a:off x="6816080" y="1947696"/>
            <a:ext cx="1769402" cy="477616"/>
          </a:xfrm>
          <a:prstGeom prst="roundRect">
            <a:avLst/>
          </a:prstGeom>
          <a:solidFill>
            <a:schemeClr val="accent3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E1441D7-E28E-7886-5882-696FCA3F8C6A}"/>
              </a:ext>
            </a:extLst>
          </p:cNvPr>
          <p:cNvSpPr/>
          <p:nvPr/>
        </p:nvSpPr>
        <p:spPr>
          <a:xfrm>
            <a:off x="10577640" y="3196448"/>
            <a:ext cx="1000532" cy="578213"/>
          </a:xfrm>
          <a:prstGeom prst="roundRect">
            <a:avLst/>
          </a:prstGeom>
          <a:solidFill>
            <a:srgbClr val="7030A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830376FA-19F4-0223-427F-01AC854EE1AB}"/>
              </a:ext>
            </a:extLst>
          </p:cNvPr>
          <p:cNvSpPr/>
          <p:nvPr/>
        </p:nvSpPr>
        <p:spPr>
          <a:xfrm>
            <a:off x="6600056" y="3283634"/>
            <a:ext cx="1000532" cy="477616"/>
          </a:xfrm>
          <a:prstGeom prst="roundRect">
            <a:avLst/>
          </a:prstGeom>
          <a:solidFill>
            <a:srgbClr val="7030A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055F39CD-087F-71E6-4842-FC25212243FE}"/>
              </a:ext>
            </a:extLst>
          </p:cNvPr>
          <p:cNvSpPr/>
          <p:nvPr/>
        </p:nvSpPr>
        <p:spPr>
          <a:xfrm>
            <a:off x="8085216" y="5317699"/>
            <a:ext cx="819096" cy="578213"/>
          </a:xfrm>
          <a:prstGeom prst="roundRect">
            <a:avLst/>
          </a:prstGeom>
          <a:solidFill>
            <a:srgbClr val="7030A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B223929B-6355-BFC4-39FC-8F45CC11F727}"/>
              </a:ext>
            </a:extLst>
          </p:cNvPr>
          <p:cNvSpPr/>
          <p:nvPr/>
        </p:nvSpPr>
        <p:spPr>
          <a:xfrm>
            <a:off x="6212944" y="2902743"/>
            <a:ext cx="870066" cy="292482"/>
          </a:xfrm>
          <a:prstGeom prst="round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74FE4E8-E36F-28D8-94A0-8673924F0A69}"/>
              </a:ext>
            </a:extLst>
          </p:cNvPr>
          <p:cNvSpPr/>
          <p:nvPr/>
        </p:nvSpPr>
        <p:spPr>
          <a:xfrm>
            <a:off x="10963530" y="2499018"/>
            <a:ext cx="533070" cy="578213"/>
          </a:xfrm>
          <a:prstGeom prst="round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ED9CEFCD-1507-7CE9-6556-738ABD962DF7}"/>
              </a:ext>
            </a:extLst>
          </p:cNvPr>
          <p:cNvSpPr/>
          <p:nvPr/>
        </p:nvSpPr>
        <p:spPr>
          <a:xfrm>
            <a:off x="9594408" y="2295713"/>
            <a:ext cx="467155" cy="413207"/>
          </a:xfrm>
          <a:prstGeom prst="round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E01F467-5D4C-B2BE-9D4D-3B81FEDAD1FB}"/>
              </a:ext>
            </a:extLst>
          </p:cNvPr>
          <p:cNvSpPr/>
          <p:nvPr/>
        </p:nvSpPr>
        <p:spPr>
          <a:xfrm>
            <a:off x="8889361" y="5164171"/>
            <a:ext cx="519007" cy="425069"/>
          </a:xfrm>
          <a:prstGeom prst="round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74A9D7E5-3E37-66EB-97E5-5274030BA272}"/>
              </a:ext>
            </a:extLst>
          </p:cNvPr>
          <p:cNvSpPr/>
          <p:nvPr/>
        </p:nvSpPr>
        <p:spPr>
          <a:xfrm>
            <a:off x="9174790" y="1463867"/>
            <a:ext cx="2609223" cy="793887"/>
          </a:xfrm>
          <a:prstGeom prst="round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31" name="Date Placeholder 2">
            <a:extLst>
              <a:ext uri="{FF2B5EF4-FFF2-40B4-BE49-F238E27FC236}">
                <a16:creationId xmlns:a16="http://schemas.microsoft.com/office/drawing/2014/main" id="{218D0B9F-609F-DF09-0C99-34BDA9D3E7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32" name="Footer Placeholder 3">
            <a:extLst>
              <a:ext uri="{FF2B5EF4-FFF2-40B4-BE49-F238E27FC236}">
                <a16:creationId xmlns:a16="http://schemas.microsoft.com/office/drawing/2014/main" id="{5D813046-0171-036C-F03C-A0D98E30A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611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21453E-8D15-E064-4285-A7A60BB286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A73FA-B3C1-1E8C-B61D-40D1F4595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Helium purification – chemical getters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437099-1CED-3782-C446-DE1F0589E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0506795-4623-771E-054D-B1847F80B6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090931"/>
            <a:ext cx="6552107" cy="4608512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Gas purifier IX Media – same solution used at ESS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Technology 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Absorption by chemical media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Impurities permanently trapped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Achieved purity: </a:t>
            </a:r>
            <a:r>
              <a:rPr lang="pt-BR" sz="1600" dirty="0"/>
              <a:t>H</a:t>
            </a:r>
            <a:r>
              <a:rPr lang="pt-BR" sz="1600" baseline="-25000" dirty="0"/>
              <a:t>2</a:t>
            </a:r>
            <a:r>
              <a:rPr lang="pt-BR" sz="1600" dirty="0"/>
              <a:t>O, O</a:t>
            </a:r>
            <a:r>
              <a:rPr lang="pt-BR" sz="1600" baseline="-25000" dirty="0"/>
              <a:t>2</a:t>
            </a:r>
            <a:r>
              <a:rPr lang="pt-BR" sz="1600" dirty="0"/>
              <a:t>, CO, CO</a:t>
            </a:r>
            <a:r>
              <a:rPr lang="pt-BR" sz="1600" baseline="-25000" dirty="0"/>
              <a:t>2</a:t>
            </a:r>
            <a:r>
              <a:rPr lang="pt-BR" sz="1600" dirty="0"/>
              <a:t>, H</a:t>
            </a:r>
            <a:r>
              <a:rPr lang="pt-BR" sz="1600" baseline="-25000" dirty="0"/>
              <a:t>2</a:t>
            </a:r>
            <a:r>
              <a:rPr lang="pt-BR" sz="1600" dirty="0"/>
              <a:t> (&lt;100 pptV each), Sulfur Compounds (&lt;1 ppbV)</a:t>
            </a:r>
            <a:endParaRPr lang="en-GB" sz="1600" dirty="0">
              <a:sym typeface="Wingdings" panose="05000000000000000000" pitchFamily="2" charset="2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b="0" dirty="0">
                <a:sym typeface="Wingdings" panose="05000000000000000000" pitchFamily="2" charset="2"/>
              </a:rPr>
              <a:t>2% overall flow rate circulated through them</a:t>
            </a:r>
          </a:p>
          <a:p>
            <a:pPr marL="342900" lvl="1" indent="-3429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ym typeface="Wingdings" panose="05000000000000000000" pitchFamily="2" charset="2"/>
              </a:rPr>
              <a:t>Manufacturer: </a:t>
            </a:r>
            <a:r>
              <a:rPr lang="en-GB" sz="2000" dirty="0" err="1">
                <a:sym typeface="Wingdings" panose="05000000000000000000" pitchFamily="2" charset="2"/>
              </a:rPr>
              <a:t>Entegris</a:t>
            </a:r>
            <a:r>
              <a:rPr lang="en-GB" sz="2000" baseline="30000" dirty="0">
                <a:sym typeface="Wingdings" panose="05000000000000000000" pitchFamily="2" charset="2"/>
              </a:rPr>
              <a:t>®</a:t>
            </a:r>
          </a:p>
          <a:p>
            <a:pPr lvl="1" indent="0">
              <a:buNone/>
            </a:pPr>
            <a:endParaRPr lang="en-GB" b="0" dirty="0">
              <a:sym typeface="Wingdings" panose="05000000000000000000" pitchFamily="2" charset="2"/>
            </a:endParaRP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B6C902E9-CB66-7322-AC25-796B7B7068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312A59E9-D52A-F6FE-8140-87B649516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C03104-0F2F-D09D-DD09-D8E1192E2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5228" y="1912993"/>
            <a:ext cx="3600400" cy="360807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A2B133C-D427-A05D-1E5B-E4D3B6F05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432" y="3717032"/>
            <a:ext cx="5760640" cy="214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908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CEF386-A8E2-71F2-DA9E-8559BA24AE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761F33B-30DD-CC20-7AAC-00B5880C7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Tritium Permeation through 304L SS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21B4646-57E1-54C4-E031-3DE70F9D54A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9376" y="1100337"/>
                <a:ext cx="11521280" cy="5163034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Assumptions – conservative approach</a:t>
                </a:r>
              </a:p>
              <a:p>
                <a:pPr marL="342750" lvl="1" indent="-342900">
                  <a:buFont typeface="+mj-lt"/>
                  <a:buAutoNum type="arabicPeriod"/>
                </a:pPr>
                <a:r>
                  <a:rPr lang="en-GB" dirty="0"/>
                  <a:t>All the tritium produced in the Tungsten passes to helium (conservative approach);</a:t>
                </a:r>
              </a:p>
              <a:p>
                <a:pPr marL="342750" lvl="1" indent="-342900">
                  <a:buFont typeface="+mj-lt"/>
                  <a:buAutoNum type="arabicPeriod"/>
                </a:pPr>
                <a:r>
                  <a:rPr lang="en-GB" dirty="0"/>
                  <a:t>The permeation mechanism is driven by diffusion: dependence 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0.5</m:t>
                        </m:r>
                      </m:sup>
                    </m:sSup>
                  </m:oMath>
                </a14:m>
                <a:r>
                  <a:rPr lang="en-GB" dirty="0"/>
                  <a:t>rather than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GB" dirty="0"/>
                  <a:t> (conservative approach)</a:t>
                </a:r>
              </a:p>
              <a:p>
                <a:pPr marL="342750" lvl="1" indent="-342900">
                  <a:buFont typeface="+mj-lt"/>
                  <a:buAutoNum type="arabicPeriod"/>
                </a:pPr>
                <a:r>
                  <a:rPr lang="en-GB" dirty="0"/>
                  <a:t>No decay of tritium (conservative approach)</a:t>
                </a:r>
              </a:p>
              <a:p>
                <a:pPr>
                  <a:spcBef>
                    <a:spcPts val="600"/>
                  </a:spcBef>
                </a:pPr>
                <a:r>
                  <a:rPr lang="en-GB" dirty="0"/>
                  <a:t>Initial Data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dirty="0"/>
                  <a:t>Total circuit volume: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8 </m:t>
                    </m:r>
                    <m:sSup>
                      <m:sSup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GB" dirty="0"/>
                  <a:t> (including 150 m of DN200 pipework – 3 mm thick)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dirty="0"/>
                  <a:t>Operating conditions</a:t>
                </a:r>
              </a:p>
              <a:p>
                <a:pPr lvl="2">
                  <a:spcBef>
                    <a:spcPts val="0"/>
                  </a:spcBef>
                </a:pPr>
                <a:r>
                  <a:rPr lang="en-GB" dirty="0"/>
                  <a:t>Pressure: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 = 14.5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𝑏𝑎𝑟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(average between 13/16 bar(a))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dirty="0"/>
                  <a:t>Temperature: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𝑐𝑜𝑙𝑑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=30 </m:t>
                    </m:r>
                    <m:r>
                      <a:rPr lang="en-GB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en-GB" dirty="0"/>
              </a:p>
              <a:p>
                <a:pPr lvl="1">
                  <a:spcBef>
                    <a:spcPts val="0"/>
                  </a:spcBef>
                </a:pPr>
                <a:r>
                  <a:rPr lang="en-GB" dirty="0"/>
                  <a:t>Helium mass flow :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r>
                      <a:rPr lang="en-GB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400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=100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𝑚𝑜𝑙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en-GB" dirty="0"/>
              </a:p>
              <a:p>
                <a:pPr lvl="1">
                  <a:spcBef>
                    <a:spcPts val="0"/>
                  </a:spcBef>
                </a:pPr>
                <a:r>
                  <a:rPr lang="en-GB" dirty="0"/>
                  <a:t>Filtration rate: 2% of mass flow </a:t>
                </a:r>
                <a:r>
                  <a:rPr lang="en-GB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𝑁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=2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𝑚𝑜𝑙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𝑠</m:t>
                        </m:r>
                      </m:den>
                    </m:f>
                  </m:oMath>
                </a14:m>
                <a:endParaRPr lang="en-GB" dirty="0"/>
              </a:p>
              <a:p>
                <a:pPr lvl="1">
                  <a:spcBef>
                    <a:spcPts val="0"/>
                  </a:spcBef>
                </a:pPr>
                <a:r>
                  <a:rPr lang="en-GB" dirty="0"/>
                  <a:t>Tritium production: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𝑦𝑒𝑎𝑟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=15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𝑇𝐵𝑞</m:t>
                    </m:r>
                  </m:oMath>
                </a14:m>
                <a:endParaRPr lang="en-GB" b="0" dirty="0"/>
              </a:p>
              <a:p>
                <a:pPr lvl="1"/>
                <a:r>
                  <a:rPr lang="en-GB" dirty="0"/>
                  <a:t>Tritium half-life: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12.33 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Permeability constant (H</a:t>
                </a:r>
                <a:r>
                  <a:rPr lang="en-GB" baseline="-25000" dirty="0"/>
                  <a:t>2</a:t>
                </a:r>
                <a:r>
                  <a:rPr lang="en-GB" dirty="0"/>
                  <a:t>) =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3 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−7</m:t>
                        </m:r>
                      </m:sup>
                    </m:sSup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𝑚𝑜𝑙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𝑃𝑎</m:t>
                            </m:r>
                          </m:e>
                        </m:rad>
                      </m:den>
                    </m:f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Enthalpy of permeability (H</a:t>
                </a:r>
                <a:r>
                  <a:rPr lang="en-GB" baseline="-25000" dirty="0"/>
                  <a:t>2</a:t>
                </a:r>
                <a:r>
                  <a:rPr lang="en-GB" dirty="0"/>
                  <a:t>)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i="1" dirty="0" smtClean="0">
                        <a:latin typeface="Cambria Math" panose="02040503050406030204" pitchFamily="18" charset="0"/>
                      </a:rPr>
                      <m:t>𝜋</m:t>
                    </m:r>
                    <m:sSup>
                      <m:sSup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64 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𝑘𝐽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𝑚𝑜𝑙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21B4646-57E1-54C4-E031-3DE70F9D54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1100337"/>
                <a:ext cx="11521280" cy="5163034"/>
              </a:xfrm>
              <a:prstGeom prst="rect">
                <a:avLst/>
              </a:prstGeom>
              <a:blipFill>
                <a:blip r:embed="rId2"/>
                <a:stretch>
                  <a:fillRect l="-635" t="-1537" b="-9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2217EF44-46A2-19BD-8F93-225547ACE3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5F514501-409E-D2D1-D72D-B9AEAE353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081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9AE23D-D37C-2234-029F-7509BBD6D6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796A12A-FCDE-81E4-FBBF-D5837FB0C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Tritium concentration in Circuit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147C1DC-374E-3919-8207-2511FE17233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9376" y="1100337"/>
                <a:ext cx="11521280" cy="5163034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Tritium concentration in circuit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Number of moles of Tritium: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𝑦𝑒𝑎𝑟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sSub>
                          <m:sSubPr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1/2</m:t>
                            </m:r>
                          </m:sub>
                        </m:sSub>
                      </m:num>
                      <m:den>
                        <m:func>
                          <m:func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d>
                          </m:e>
                        </m:func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den>
                    </m:f>
                    <m:r>
                      <a:rPr lang="en-GB" b="0" i="0" smtClean="0">
                        <a:latin typeface="Cambria Math" panose="02040503050406030204" pitchFamily="18" charset="0"/>
                      </a:rPr>
                      <m:t>=0.014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mol</m:t>
                    </m:r>
                  </m:oMath>
                </a14:m>
                <a:r>
                  <a:rPr lang="en-GB" dirty="0"/>
                  <a:t> in 1 year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Production rate of Tritium: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−1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=4.44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 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−10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𝑚𝑜𝑙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Filtration rate =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𝑁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=2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𝑚𝑜𝑙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𝑠</m:t>
                        </m:r>
                      </m:den>
                    </m:f>
                  </m:oMath>
                </a14:m>
                <a:endParaRPr lang="en-GB" dirty="0"/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Tritium concentration in steady state: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𝑠𝑠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</m:num>
                      <m:den>
                        <m:acc>
                          <m:accPr>
                            <m:chr m:val="̇"/>
                            <m:ctrlPr>
                              <a:rPr lang="en-GB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𝑁</m:t>
                            </m:r>
                          </m:e>
                        </m:acc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=322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𝑝𝑝𝑡𝑉</m:t>
                    </m:r>
                  </m:oMath>
                </a14:m>
                <a:r>
                  <a:rPr lang="en-GB" dirty="0"/>
                  <a:t> </a:t>
                </a:r>
                <a:r>
                  <a:rPr lang="en-GB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𝑝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𝑇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=4.73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∙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−4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𝑃𝑎</m:t>
                    </m:r>
                  </m:oMath>
                </a14:m>
                <a:r>
                  <a:rPr lang="en-GB" dirty="0">
                    <a:sym typeface="Wingdings" panose="05000000000000000000" pitchFamily="2" charset="2"/>
                  </a:rPr>
                  <a:t> </a:t>
                </a:r>
                <a:endParaRPr lang="en-GB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147C1DC-374E-3919-8207-2511FE1723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1100337"/>
                <a:ext cx="11521280" cy="5163034"/>
              </a:xfrm>
              <a:prstGeom prst="rect">
                <a:avLst/>
              </a:prstGeom>
              <a:blipFill>
                <a:blip r:embed="rId2"/>
                <a:stretch>
                  <a:fillRect l="-529" t="-15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904538E9-D394-9324-33E8-129001ADD0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111ED439-BA06-8F6A-6592-2E52672A8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2B1CC18-2F0A-43FA-BEB8-7B0404E25B40}"/>
              </a:ext>
            </a:extLst>
          </p:cNvPr>
          <p:cNvSpPr/>
          <p:nvPr/>
        </p:nvSpPr>
        <p:spPr>
          <a:xfrm>
            <a:off x="7752184" y="4437112"/>
            <a:ext cx="504056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E6BD41B-046B-7EC1-9845-7964FC3727BA}"/>
              </a:ext>
            </a:extLst>
          </p:cNvPr>
          <p:cNvSpPr/>
          <p:nvPr/>
        </p:nvSpPr>
        <p:spPr>
          <a:xfrm>
            <a:off x="8080412" y="4002820"/>
            <a:ext cx="504056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31BA182-F75D-A9EE-47EE-96689030677C}"/>
              </a:ext>
            </a:extLst>
          </p:cNvPr>
          <p:cNvSpPr/>
          <p:nvPr/>
        </p:nvSpPr>
        <p:spPr>
          <a:xfrm>
            <a:off x="9624392" y="4430037"/>
            <a:ext cx="504056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243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A191ED-5F61-9AA4-EBD6-F1770796B3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7B5A859-17C3-AF71-F00F-3F0C40EC0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Tritium Permeation through 304L SS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E569D2B-51CF-F824-0627-818A2A6EE82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9376" y="1100337"/>
                <a:ext cx="11521280" cy="5163034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Permeation mechanism – 3 phases</a:t>
                </a:r>
              </a:p>
              <a:p>
                <a:pPr marL="666900" lvl="2" indent="-342900">
                  <a:buFont typeface="+mj-lt"/>
                  <a:buAutoNum type="arabicPeriod"/>
                </a:pPr>
                <a:r>
                  <a:rPr lang="en-GB" u="sng" dirty="0"/>
                  <a:t>Absorption at Surface</a:t>
                </a:r>
                <a:r>
                  <a:rPr lang="en-GB" dirty="0"/>
                  <a:t>: Tritium molecules (HT, T₂) adsorb and dissociate into atoms;</a:t>
                </a:r>
              </a:p>
              <a:p>
                <a:pPr marL="666900" lvl="2" indent="-342900">
                  <a:buFont typeface="+mj-lt"/>
                  <a:buAutoNum type="arabicPeriod"/>
                </a:pPr>
                <a:r>
                  <a:rPr lang="en-GB" u="sng" dirty="0"/>
                  <a:t>Diffusion through metallic lattice</a:t>
                </a:r>
                <a:r>
                  <a:rPr lang="en-GB" dirty="0"/>
                  <a:t>: atomic T atoms diffuse through interstitial sites;</a:t>
                </a:r>
              </a:p>
              <a:p>
                <a:pPr marL="666900" lvl="2" indent="-342900">
                  <a:buFont typeface="+mj-lt"/>
                  <a:buAutoNum type="arabicPeriod"/>
                </a:pPr>
                <a:r>
                  <a:rPr lang="en-GB" u="sng" dirty="0"/>
                  <a:t>Recombination and desorption</a:t>
                </a:r>
                <a:r>
                  <a:rPr lang="en-GB" dirty="0"/>
                  <a:t>: at the opposite surface, atoms recombine to HT and T2 and desorb;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Factor influencing permeation</a:t>
                </a:r>
              </a:p>
              <a:p>
                <a:pPr marL="666900" lvl="2" indent="-342900">
                  <a:buFont typeface="+mj-lt"/>
                  <a:buAutoNum type="arabicPeriod"/>
                </a:pPr>
                <a:r>
                  <a:rPr lang="en-GB" dirty="0"/>
                  <a:t>Coatings: Oxides, Palladium, Gold;</a:t>
                </a:r>
              </a:p>
              <a:p>
                <a:pPr marL="666900" lvl="2" indent="-342900">
                  <a:buFont typeface="+mj-lt"/>
                  <a:buAutoNum type="arabicPeriod"/>
                </a:pPr>
                <a:r>
                  <a:rPr lang="en-GB" dirty="0"/>
                  <a:t>Temperature: the lower the lower the diffusion</a:t>
                </a:r>
              </a:p>
              <a:p>
                <a:pPr marL="666900" lvl="2" indent="-342900">
                  <a:buFont typeface="+mj-lt"/>
                  <a:buAutoNum type="arabicPeriod"/>
                </a:pPr>
                <a:r>
                  <a:rPr lang="en-GB" dirty="0"/>
                  <a:t>Thickness: the higher the more difficult</a:t>
                </a:r>
              </a:p>
              <a:p>
                <a:pPr marL="342900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GB" dirty="0"/>
                  <a:t>Governing equations</a:t>
                </a:r>
              </a:p>
              <a:p>
                <a:pPr marL="666750" lvl="1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GB" dirty="0"/>
                  <a:t>Permeability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𝐷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𝑅𝑇</m:t>
                            </m:r>
                          </m:den>
                        </m:f>
                      </m:sup>
                    </m:sSup>
                  </m:oMath>
                </a14:m>
                <a:endParaRPr lang="en-GB" dirty="0"/>
              </a:p>
              <a:p>
                <a:pPr marL="666750" lvl="1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GB" dirty="0"/>
                  <a:t>Permeation molar rate: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J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rad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rad>
                      </m:e>
                    </m:d>
                  </m:oMath>
                </a14:m>
                <a:endParaRPr lang="en-GB" dirty="0"/>
              </a:p>
              <a:p>
                <a:pPr marL="666750" lvl="1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E569D2B-51CF-F824-0627-818A2A6EE8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1100337"/>
                <a:ext cx="11521280" cy="5163034"/>
              </a:xfrm>
              <a:prstGeom prst="rect">
                <a:avLst/>
              </a:prstGeom>
              <a:blipFill>
                <a:blip r:embed="rId2"/>
                <a:stretch>
                  <a:fillRect l="-529" t="-15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F50F2A89-5DE9-2AC3-CD3E-89D278B6B9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43CB1B4B-AFEA-7472-FACB-C91295010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2770108-47CE-94C2-13D5-B16658572A38}"/>
              </a:ext>
            </a:extLst>
          </p:cNvPr>
          <p:cNvGrpSpPr/>
          <p:nvPr/>
        </p:nvGrpSpPr>
        <p:grpSpPr>
          <a:xfrm>
            <a:off x="7536160" y="2760711"/>
            <a:ext cx="2996952" cy="2996952"/>
            <a:chOff x="7536160" y="2760711"/>
            <a:chExt cx="2996952" cy="299695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C21C7C2-C777-C036-8B76-81714C0FC5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36160" y="2760711"/>
              <a:ext cx="2996952" cy="2996952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549F116-7173-F02C-1F79-5030698B6114}"/>
                </a:ext>
              </a:extLst>
            </p:cNvPr>
            <p:cNvSpPr/>
            <p:nvPr/>
          </p:nvSpPr>
          <p:spPr>
            <a:xfrm>
              <a:off x="7752184" y="4437112"/>
              <a:ext cx="504056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7FD79BD-32B8-2BB0-D65D-227F25893FD8}"/>
                </a:ext>
              </a:extLst>
            </p:cNvPr>
            <p:cNvSpPr/>
            <p:nvPr/>
          </p:nvSpPr>
          <p:spPr>
            <a:xfrm>
              <a:off x="8080412" y="4002820"/>
              <a:ext cx="504056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6681879-E7BB-F006-B496-70B7D9895E5A}"/>
                </a:ext>
              </a:extLst>
            </p:cNvPr>
            <p:cNvSpPr/>
            <p:nvPr/>
          </p:nvSpPr>
          <p:spPr>
            <a:xfrm>
              <a:off x="9624392" y="4430037"/>
              <a:ext cx="504056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62464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67CCC9-4561-8B85-23B8-2071F35C91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084A6F6-6958-A1DE-B951-0F9927627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Tritium Permeation through 304L SS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8291D89-FD71-0173-2406-572C5F6100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9376" y="1100337"/>
                <a:ext cx="11521280" cy="5163034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GB" dirty="0"/>
                  <a:t>Permeation rate</a:t>
                </a:r>
              </a:p>
              <a:p>
                <a:pPr marL="666750" lvl="1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𝑠𝑠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 322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𝑝𝑝𝑡𝑉</m:t>
                    </m:r>
                  </m:oMath>
                </a14:m>
                <a:r>
                  <a:rPr lang="en-GB" dirty="0"/>
                  <a:t> </a:t>
                </a:r>
                <a:r>
                  <a:rPr lang="en-GB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𝑝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𝑇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=4.73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∙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−4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𝑃𝑎</m:t>
                    </m:r>
                  </m:oMath>
                </a14:m>
                <a:endParaRPr lang="en-GB" dirty="0"/>
              </a:p>
              <a:p>
                <a:pPr marL="666750" lvl="1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GB" dirty="0"/>
                  <a:t>Permeation molar rate (T):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J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ad>
                          <m:radPr>
                            <m:degHide m:val="on"/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rad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rad>
                      </m:e>
                    </m:d>
                  </m:oMath>
                </a14:m>
                <a:endParaRPr lang="en-GB" dirty="0"/>
              </a:p>
              <a:p>
                <a:pPr marL="666750" lvl="1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GB" dirty="0"/>
                  <a:t>Isotopic correction added as experimental data are available for Hydrogen</a:t>
                </a:r>
              </a:p>
              <a:p>
                <a:pPr marL="666750" lvl="1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GB" dirty="0"/>
                  <a:t>Assuming</a:t>
                </a:r>
              </a:p>
              <a:p>
                <a:pPr marL="990900" lvl="2" indent="-342900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𝑐𝑜𝑙𝑑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=30 </m:t>
                    </m:r>
                    <m:r>
                      <a:rPr lang="en-GB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GB" dirty="0">
                    <a:sym typeface="Wingdings" panose="05000000000000000000" pitchFamily="2" charset="2"/>
                  </a:rPr>
                  <a:t> 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𝑠𝑠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 322 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𝑝𝑝𝑡𝑉</m:t>
                    </m:r>
                  </m:oMath>
                </a14:m>
                <a:r>
                  <a:rPr lang="en-GB" dirty="0"/>
                  <a:t> </a:t>
                </a:r>
                <a:r>
                  <a:rPr lang="en-GB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𝑝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𝑇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=4.73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∙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−4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𝑃𝑎</m:t>
                    </m:r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GB" dirty="0">
                    <a:sym typeface="Wingdings" panose="05000000000000000000" pitchFamily="2" charset="2"/>
                  </a:rPr>
                  <a:t> Permeation rate: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1.18</m:t>
                    </m:r>
                    <m:r>
                      <a:rPr lang="en-GB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GB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∙</m:t>
                    </m:r>
                    <m:sSup>
                      <m:sSupPr>
                        <m:ctrlP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−15</m:t>
                        </m:r>
                      </m:sup>
                    </m:sSup>
                    <m:f>
                      <m:fPr>
                        <m:ctrlP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en-GB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𝑚𝑜𝑙</m:t>
                        </m:r>
                      </m:num>
                      <m:den>
                        <m:r>
                          <a:rPr lang="en-GB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𝑠</m:t>
                        </m:r>
                      </m:den>
                    </m:f>
                  </m:oMath>
                </a14:m>
                <a:endParaRPr lang="en-GB" dirty="0">
                  <a:sym typeface="Wingdings" panose="05000000000000000000" pitchFamily="2" charset="2"/>
                </a:endParaRPr>
              </a:p>
              <a:p>
                <a:pPr marL="990900" lvl="2" indent="-342900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h𝑜𝑡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20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0 </m:t>
                    </m:r>
                    <m:r>
                      <a:rPr lang="en-GB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GB" dirty="0">
                    <a:sym typeface="Wingdings" panose="05000000000000000000" pitchFamily="2" charset="2"/>
                  </a:rPr>
                  <a:t> 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𝑠𝑠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 322 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𝑝𝑝𝑡𝑉</m:t>
                    </m:r>
                  </m:oMath>
                </a14:m>
                <a:r>
                  <a:rPr lang="en-GB" dirty="0"/>
                  <a:t> </a:t>
                </a:r>
                <a:r>
                  <a:rPr lang="en-GB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𝑝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𝑇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7</m:t>
                    </m:r>
                    <m:r>
                      <a:rPr lang="en-GB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.</m:t>
                    </m:r>
                    <m:r>
                      <a:rPr lang="en-GB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38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∙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−4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𝑃𝑎</m:t>
                    </m:r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GB" dirty="0">
                    <a:sym typeface="Wingdings" panose="05000000000000000000" pitchFamily="2" charset="2"/>
                  </a:rPr>
                  <a:t>Permeation rate: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1.</m:t>
                    </m:r>
                    <m:r>
                      <a:rPr lang="en-GB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36</m:t>
                    </m:r>
                    <m:r>
                      <a:rPr lang="en-GB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GB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∙</m:t>
                    </m:r>
                    <m:sSup>
                      <m:sSupPr>
                        <m:ctrlP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−11</m:t>
                        </m:r>
                      </m:sup>
                    </m:sSup>
                    <m:f>
                      <m:fPr>
                        <m:ctrlP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en-GB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𝑚𝑜𝑙</m:t>
                        </m:r>
                      </m:num>
                      <m:den>
                        <m:r>
                          <a:rPr lang="en-GB" i="1" dirty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𝑠</m:t>
                        </m:r>
                      </m:den>
                    </m:f>
                  </m:oMath>
                </a14:m>
                <a:endParaRPr lang="en-GB" dirty="0">
                  <a:sym typeface="Wingdings" panose="05000000000000000000" pitchFamily="2" charset="2"/>
                </a:endParaRPr>
              </a:p>
              <a:p>
                <a:pPr marL="990900" lvl="2" indent="-342900">
                  <a:spcBef>
                    <a:spcPts val="600"/>
                  </a:spcBef>
                </a:pPr>
                <a:endParaRPr lang="en-GB" dirty="0"/>
              </a:p>
              <a:p>
                <a:pPr marL="666750" lvl="1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GB" dirty="0">
                    <a:sym typeface="Wingdings" panose="05000000000000000000" pitchFamily="2" charset="2"/>
                  </a:rPr>
                  <a:t>These estimates are higher than what experimentally observed</a:t>
                </a:r>
              </a:p>
              <a:p>
                <a:pPr marL="666750" lvl="1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666750" lvl="1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8291D89-FD71-0173-2406-572C5F6100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1100337"/>
                <a:ext cx="11521280" cy="5163034"/>
              </a:xfrm>
              <a:prstGeom prst="rect">
                <a:avLst/>
              </a:prstGeom>
              <a:blipFill>
                <a:blip r:embed="rId2"/>
                <a:stretch>
                  <a:fillRect l="-529" t="-15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38706F2B-5C2D-88A3-3DF3-27F41C0623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</a:t>
            </a:r>
            <a:r>
              <a:rPr lang="en-GB" sz="9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- TSAC</a:t>
            </a:r>
            <a:r>
              <a:rPr lang="de-CH" dirty="0"/>
              <a:t>, 4 March 2025</a:t>
            </a:r>
            <a:endParaRPr lang="en-US" dirty="0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0BB4EADC-B411-6A73-E6AA-F65C19145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 target cooling concepts</a:t>
            </a:r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0820E4A-3DAF-FAA1-3B35-1D26103572BD}"/>
              </a:ext>
            </a:extLst>
          </p:cNvPr>
          <p:cNvGrpSpPr/>
          <p:nvPr/>
        </p:nvGrpSpPr>
        <p:grpSpPr>
          <a:xfrm>
            <a:off x="8766992" y="0"/>
            <a:ext cx="2996952" cy="2996952"/>
            <a:chOff x="7536160" y="2760711"/>
            <a:chExt cx="2996952" cy="299695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FC2F5DD-3198-C7D9-B636-A1910FD3B5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36160" y="2760711"/>
              <a:ext cx="2996952" cy="2996952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F3A2035-BFCD-90DC-6994-2C6949F47174}"/>
                </a:ext>
              </a:extLst>
            </p:cNvPr>
            <p:cNvSpPr/>
            <p:nvPr/>
          </p:nvSpPr>
          <p:spPr>
            <a:xfrm>
              <a:off x="7752184" y="4437112"/>
              <a:ext cx="504056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08A78E7-3DF0-E2E0-E03B-56E9AB3A7E70}"/>
                </a:ext>
              </a:extLst>
            </p:cNvPr>
            <p:cNvSpPr/>
            <p:nvPr/>
          </p:nvSpPr>
          <p:spPr>
            <a:xfrm>
              <a:off x="8080412" y="4002820"/>
              <a:ext cx="504056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FAA550F-F002-AC32-1E8C-480944A7FD3E}"/>
                </a:ext>
              </a:extLst>
            </p:cNvPr>
            <p:cNvSpPr/>
            <p:nvPr/>
          </p:nvSpPr>
          <p:spPr>
            <a:xfrm>
              <a:off x="9624392" y="4430037"/>
              <a:ext cx="504056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BB5672E3-1FE0-9518-7725-327F671343A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36678" y="3788018"/>
            <a:ext cx="3308974" cy="2532842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6DC4EBB-CB3F-784F-6F80-72F42ADFB8C7}"/>
              </a:ext>
            </a:extLst>
          </p:cNvPr>
          <p:cNvCxnSpPr>
            <a:cxnSpLocks/>
          </p:cNvCxnSpPr>
          <p:nvPr/>
        </p:nvCxnSpPr>
        <p:spPr>
          <a:xfrm flipV="1">
            <a:off x="9815300" y="4968000"/>
            <a:ext cx="0" cy="112529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5D3DE4C-D20F-77F9-8C5C-2061979A762D}"/>
              </a:ext>
            </a:extLst>
          </p:cNvPr>
          <p:cNvCxnSpPr>
            <a:cxnSpLocks/>
          </p:cNvCxnSpPr>
          <p:nvPr/>
        </p:nvCxnSpPr>
        <p:spPr>
          <a:xfrm flipH="1">
            <a:off x="8832304" y="5373216"/>
            <a:ext cx="99138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18AB5E8-A01B-E3F4-2E56-AED8EFAA50DD}"/>
              </a:ext>
            </a:extLst>
          </p:cNvPr>
          <p:cNvCxnSpPr>
            <a:cxnSpLocks/>
          </p:cNvCxnSpPr>
          <p:nvPr/>
        </p:nvCxnSpPr>
        <p:spPr>
          <a:xfrm flipH="1">
            <a:off x="8832304" y="4968000"/>
            <a:ext cx="99138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152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45270</TotalTime>
  <Words>702</Words>
  <Application>Microsoft Office PowerPoint</Application>
  <PresentationFormat>Widescreen</PresentationFormat>
  <Paragraphs>85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Cambria Math</vt:lpstr>
      <vt:lpstr>Wingdings</vt:lpstr>
      <vt:lpstr>Office Theme</vt:lpstr>
      <vt:lpstr>BDF target cooling concepts BDF Targetry Systems Advisory Committee - TSAC</vt:lpstr>
      <vt:lpstr>Helium Cooling – Technical Solution – P&amp;ID</vt:lpstr>
      <vt:lpstr>Helium purification – chemical getters</vt:lpstr>
      <vt:lpstr>Tritium Permeation through 304L SS </vt:lpstr>
      <vt:lpstr>Tritium concentration in Circuit</vt:lpstr>
      <vt:lpstr>Tritium Permeation through 304L SS </vt:lpstr>
      <vt:lpstr>Tritium Permeation through 304L SS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Francesco Dragoni</cp:lastModifiedBy>
  <cp:revision>1453</cp:revision>
  <cp:lastPrinted>2020-01-30T13:49:18Z</cp:lastPrinted>
  <dcterms:created xsi:type="dcterms:W3CDTF">2024-07-23T07:46:26Z</dcterms:created>
  <dcterms:modified xsi:type="dcterms:W3CDTF">2025-04-23T13:41:50Z</dcterms:modified>
</cp:coreProperties>
</file>