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13"/>
  </p:notesMasterIdLst>
  <p:sldIdLst>
    <p:sldId id="261" r:id="rId3"/>
    <p:sldId id="271" r:id="rId4"/>
    <p:sldId id="278" r:id="rId5"/>
    <p:sldId id="279" r:id="rId6"/>
    <p:sldId id="268" r:id="rId7"/>
    <p:sldId id="273" r:id="rId8"/>
    <p:sldId id="272" r:id="rId9"/>
    <p:sldId id="269" r:id="rId10"/>
    <p:sldId id="275" r:id="rId11"/>
    <p:sldId id="27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p:cViewPr varScale="1">
        <p:scale>
          <a:sx n="160" d="100"/>
          <a:sy n="160" d="100"/>
        </p:scale>
        <p:origin x="192"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23335E-A6A7-43C1-8525-70F7B1F7EFA3}" type="datetimeFigureOut">
              <a:rPr lang="en-GB" smtClean="0"/>
              <a:t>23/04/2025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21928A-1A01-4FAA-BDD0-17609125DB0F}" type="slidenum">
              <a:rPr lang="en-GB" smtClean="0"/>
              <a:t>‹#›</a:t>
            </a:fld>
            <a:endParaRPr lang="en-GB"/>
          </a:p>
        </p:txBody>
      </p:sp>
    </p:spTree>
    <p:extLst>
      <p:ext uri="{BB962C8B-B14F-4D97-AF65-F5344CB8AC3E}">
        <p14:creationId xmlns:p14="http://schemas.microsoft.com/office/powerpoint/2010/main" val="1345971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A1A2F-C1FF-1283-7F50-29D530FC94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C949188-C68F-2664-8C5F-A7B906FF51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BC08957-421D-29BC-0CF4-4B5E87D65E3C}"/>
              </a:ext>
            </a:extLst>
          </p:cNvPr>
          <p:cNvSpPr>
            <a:spLocks noGrp="1"/>
          </p:cNvSpPr>
          <p:nvPr>
            <p:ph type="dt" sz="half" idx="10"/>
          </p:nvPr>
        </p:nvSpPr>
        <p:spPr/>
        <p:txBody>
          <a:bodyPr/>
          <a:lstStyle/>
          <a:p>
            <a:fld id="{2C1CF348-F8A2-43C9-8D93-FA236A6A5999}" type="datetime1">
              <a:rPr lang="en-GB" smtClean="0"/>
              <a:t>23/04/2025</a:t>
            </a:fld>
            <a:endParaRPr lang="en-GB"/>
          </a:p>
        </p:txBody>
      </p:sp>
      <p:sp>
        <p:nvSpPr>
          <p:cNvPr id="5" name="Footer Placeholder 4">
            <a:extLst>
              <a:ext uri="{FF2B5EF4-FFF2-40B4-BE49-F238E27FC236}">
                <a16:creationId xmlns:a16="http://schemas.microsoft.com/office/drawing/2014/main" id="{7B99E80F-6864-7CF2-A9F6-D2D7533470D3}"/>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84805232-D9F3-6CD1-04A4-30B44AC1FEE3}"/>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3780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01EE7-B96C-2C9C-A0A1-91CA8A15AEF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F40ADD-AD33-7CB7-6CC3-F5C40216326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FAEDCA1-7964-B33D-E3D4-603B4A1FDF13}"/>
              </a:ext>
            </a:extLst>
          </p:cNvPr>
          <p:cNvSpPr>
            <a:spLocks noGrp="1"/>
          </p:cNvSpPr>
          <p:nvPr>
            <p:ph type="dt" sz="half" idx="10"/>
          </p:nvPr>
        </p:nvSpPr>
        <p:spPr/>
        <p:txBody>
          <a:bodyPr/>
          <a:lstStyle/>
          <a:p>
            <a:fld id="{0805668E-D54D-40B5-840F-755F41B31D60}" type="datetime1">
              <a:rPr lang="en-GB" smtClean="0"/>
              <a:t>23/04/2025</a:t>
            </a:fld>
            <a:endParaRPr lang="en-GB"/>
          </a:p>
        </p:txBody>
      </p:sp>
      <p:sp>
        <p:nvSpPr>
          <p:cNvPr id="5" name="Footer Placeholder 4">
            <a:extLst>
              <a:ext uri="{FF2B5EF4-FFF2-40B4-BE49-F238E27FC236}">
                <a16:creationId xmlns:a16="http://schemas.microsoft.com/office/drawing/2014/main" id="{B8DAB301-0AE7-DAF5-71A2-B0FB154F12B3}"/>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13DF6C09-54BA-144E-77A4-C86875E04E0C}"/>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3056729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76D06A-218D-FB94-9E37-95647EF3997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4868287-2F7B-5D7F-8CE9-08E5939F286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620462-27BF-02B1-A465-8B4910253D64}"/>
              </a:ext>
            </a:extLst>
          </p:cNvPr>
          <p:cNvSpPr>
            <a:spLocks noGrp="1"/>
          </p:cNvSpPr>
          <p:nvPr>
            <p:ph type="dt" sz="half" idx="10"/>
          </p:nvPr>
        </p:nvSpPr>
        <p:spPr/>
        <p:txBody>
          <a:bodyPr/>
          <a:lstStyle/>
          <a:p>
            <a:fld id="{1015528F-3076-447F-AE7A-3D7C223B3B22}" type="datetime1">
              <a:rPr lang="en-GB" smtClean="0"/>
              <a:t>23/04/2025</a:t>
            </a:fld>
            <a:endParaRPr lang="en-GB"/>
          </a:p>
        </p:txBody>
      </p:sp>
      <p:sp>
        <p:nvSpPr>
          <p:cNvPr id="5" name="Footer Placeholder 4">
            <a:extLst>
              <a:ext uri="{FF2B5EF4-FFF2-40B4-BE49-F238E27FC236}">
                <a16:creationId xmlns:a16="http://schemas.microsoft.com/office/drawing/2014/main" id="{21A7479B-5EC2-1985-A675-B32E94A68560}"/>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D900C6EA-976A-2A1D-C540-33239141D495}"/>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33418833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1FB1C12-7D17-DF2F-2F07-6B63701D3E9C}"/>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p>
        </p:txBody>
      </p:sp>
      <p:sp>
        <p:nvSpPr>
          <p:cNvPr id="3" name="Alt Başlık 2">
            <a:extLst>
              <a:ext uri="{FF2B5EF4-FFF2-40B4-BE49-F238E27FC236}">
                <a16:creationId xmlns:a16="http://schemas.microsoft.com/office/drawing/2014/main" id="{C3C20832-D8CB-8B87-8B42-AB692A2F24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ED0994CD-641B-31F2-8306-4394E3573805}"/>
              </a:ext>
            </a:extLst>
          </p:cNvPr>
          <p:cNvSpPr>
            <a:spLocks noGrp="1"/>
          </p:cNvSpPr>
          <p:nvPr>
            <p:ph type="dt" sz="half" idx="10"/>
          </p:nvPr>
        </p:nvSpPr>
        <p:spPr/>
        <p:txBody>
          <a:bodyPr/>
          <a:lstStyle/>
          <a:p>
            <a:fld id="{70466B36-994C-40E3-849F-FBC3C3D2E4A3}" type="datetime1">
              <a:rPr lang="en-GB" smtClean="0"/>
              <a:t>23/04/2025</a:t>
            </a:fld>
            <a:endParaRPr lang="tr-TR"/>
          </a:p>
        </p:txBody>
      </p:sp>
      <p:sp>
        <p:nvSpPr>
          <p:cNvPr id="5" name="Alt Bilgi Yer Tutucusu 4">
            <a:extLst>
              <a:ext uri="{FF2B5EF4-FFF2-40B4-BE49-F238E27FC236}">
                <a16:creationId xmlns:a16="http://schemas.microsoft.com/office/drawing/2014/main" id="{F1B0CDD6-6991-083A-6FA3-1450EA45AEE9}"/>
              </a:ext>
            </a:extLst>
          </p:cNvPr>
          <p:cNvSpPr>
            <a:spLocks noGrp="1"/>
          </p:cNvSpPr>
          <p:nvPr>
            <p:ph type="ftr" sz="quarter" idx="11"/>
          </p:nvPr>
        </p:nvSpPr>
        <p:spPr/>
        <p:txBody>
          <a:bodyPr/>
          <a:lstStyle/>
          <a:p>
            <a:r>
              <a:rPr lang="tr-TR"/>
              <a:t>Serdar Usta SY-STI-RBS</a:t>
            </a:r>
          </a:p>
        </p:txBody>
      </p:sp>
      <p:sp>
        <p:nvSpPr>
          <p:cNvPr id="6" name="Slayt Numarası Yer Tutucusu 5">
            <a:extLst>
              <a:ext uri="{FF2B5EF4-FFF2-40B4-BE49-F238E27FC236}">
                <a16:creationId xmlns:a16="http://schemas.microsoft.com/office/drawing/2014/main" id="{1689E714-5CEC-BBE5-60C5-06416F76F962}"/>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1795324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99FF3D7-BE17-211C-7127-1035D5DE67F3}"/>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E6BEC89E-CCD5-5D4E-38CE-B9529918D3B9}"/>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812CFB13-021A-78F1-4179-834149253737}"/>
              </a:ext>
            </a:extLst>
          </p:cNvPr>
          <p:cNvSpPr>
            <a:spLocks noGrp="1"/>
          </p:cNvSpPr>
          <p:nvPr>
            <p:ph type="dt" sz="half" idx="10"/>
          </p:nvPr>
        </p:nvSpPr>
        <p:spPr/>
        <p:txBody>
          <a:bodyPr/>
          <a:lstStyle/>
          <a:p>
            <a:fld id="{775484A0-E81B-4E4E-B930-4EE1390C5097}" type="datetime1">
              <a:rPr lang="en-GB" smtClean="0"/>
              <a:t>23/04/2025</a:t>
            </a:fld>
            <a:endParaRPr lang="tr-TR"/>
          </a:p>
        </p:txBody>
      </p:sp>
      <p:sp>
        <p:nvSpPr>
          <p:cNvPr id="5" name="Alt Bilgi Yer Tutucusu 4">
            <a:extLst>
              <a:ext uri="{FF2B5EF4-FFF2-40B4-BE49-F238E27FC236}">
                <a16:creationId xmlns:a16="http://schemas.microsoft.com/office/drawing/2014/main" id="{576862E4-0D41-5D1F-3C2C-88FCDF0086CD}"/>
              </a:ext>
            </a:extLst>
          </p:cNvPr>
          <p:cNvSpPr>
            <a:spLocks noGrp="1"/>
          </p:cNvSpPr>
          <p:nvPr>
            <p:ph type="ftr" sz="quarter" idx="11"/>
          </p:nvPr>
        </p:nvSpPr>
        <p:spPr/>
        <p:txBody>
          <a:bodyPr/>
          <a:lstStyle/>
          <a:p>
            <a:r>
              <a:rPr lang="tr-TR"/>
              <a:t>Serdar Usta SY-STI-RBS</a:t>
            </a:r>
          </a:p>
        </p:txBody>
      </p:sp>
      <p:sp>
        <p:nvSpPr>
          <p:cNvPr id="6" name="Slayt Numarası Yer Tutucusu 5">
            <a:extLst>
              <a:ext uri="{FF2B5EF4-FFF2-40B4-BE49-F238E27FC236}">
                <a16:creationId xmlns:a16="http://schemas.microsoft.com/office/drawing/2014/main" id="{E762865F-A10A-668B-908B-5E0A97DB55D6}"/>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32506393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C33A1A7-CCB1-7242-C7D0-E093FC8757A1}"/>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8258819C-4E1C-72B5-BE08-B44A9AD4CC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EAF1EBC4-1F2E-3765-4EE2-178BB5D55BBA}"/>
              </a:ext>
            </a:extLst>
          </p:cNvPr>
          <p:cNvSpPr>
            <a:spLocks noGrp="1"/>
          </p:cNvSpPr>
          <p:nvPr>
            <p:ph type="dt" sz="half" idx="10"/>
          </p:nvPr>
        </p:nvSpPr>
        <p:spPr/>
        <p:txBody>
          <a:bodyPr/>
          <a:lstStyle/>
          <a:p>
            <a:fld id="{472556B6-523A-4E49-9038-E85B26E20F11}" type="datetime1">
              <a:rPr lang="en-GB" smtClean="0"/>
              <a:t>23/04/2025</a:t>
            </a:fld>
            <a:endParaRPr lang="tr-TR"/>
          </a:p>
        </p:txBody>
      </p:sp>
      <p:sp>
        <p:nvSpPr>
          <p:cNvPr id="5" name="Alt Bilgi Yer Tutucusu 4">
            <a:extLst>
              <a:ext uri="{FF2B5EF4-FFF2-40B4-BE49-F238E27FC236}">
                <a16:creationId xmlns:a16="http://schemas.microsoft.com/office/drawing/2014/main" id="{E0AFB21C-4873-46B5-DB01-A9294EAE091D}"/>
              </a:ext>
            </a:extLst>
          </p:cNvPr>
          <p:cNvSpPr>
            <a:spLocks noGrp="1"/>
          </p:cNvSpPr>
          <p:nvPr>
            <p:ph type="ftr" sz="quarter" idx="11"/>
          </p:nvPr>
        </p:nvSpPr>
        <p:spPr/>
        <p:txBody>
          <a:bodyPr/>
          <a:lstStyle/>
          <a:p>
            <a:r>
              <a:rPr lang="tr-TR"/>
              <a:t>Serdar Usta SY-STI-RBS</a:t>
            </a:r>
          </a:p>
        </p:txBody>
      </p:sp>
      <p:sp>
        <p:nvSpPr>
          <p:cNvPr id="6" name="Slayt Numarası Yer Tutucusu 5">
            <a:extLst>
              <a:ext uri="{FF2B5EF4-FFF2-40B4-BE49-F238E27FC236}">
                <a16:creationId xmlns:a16="http://schemas.microsoft.com/office/drawing/2014/main" id="{1B84DCEA-68F5-D399-C860-D4ADC66CC560}"/>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4124160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95BCEFF-5EEF-EDD8-579C-EC50C9E1A84D}"/>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BCBB67B1-3419-8990-A904-9F8582EFF3AD}"/>
              </a:ext>
            </a:extLst>
          </p:cNvPr>
          <p:cNvSpPr>
            <a:spLocks noGrp="1"/>
          </p:cNvSpPr>
          <p:nvPr>
            <p:ph sz="half" idx="1"/>
          </p:nvPr>
        </p:nvSpPr>
        <p:spPr>
          <a:xfrm>
            <a:off x="838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8BCD3728-E231-3016-2E67-360E63FEE1F6}"/>
              </a:ext>
            </a:extLst>
          </p:cNvPr>
          <p:cNvSpPr>
            <a:spLocks noGrp="1"/>
          </p:cNvSpPr>
          <p:nvPr>
            <p:ph sz="half" idx="2"/>
          </p:nvPr>
        </p:nvSpPr>
        <p:spPr>
          <a:xfrm>
            <a:off x="6172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4527D897-6BD1-DE86-0228-7AFB9B2A2DBB}"/>
              </a:ext>
            </a:extLst>
          </p:cNvPr>
          <p:cNvSpPr>
            <a:spLocks noGrp="1"/>
          </p:cNvSpPr>
          <p:nvPr>
            <p:ph type="dt" sz="half" idx="10"/>
          </p:nvPr>
        </p:nvSpPr>
        <p:spPr/>
        <p:txBody>
          <a:bodyPr/>
          <a:lstStyle/>
          <a:p>
            <a:fld id="{76721694-45EA-440B-BB82-343A4B754143}" type="datetime1">
              <a:rPr lang="en-GB" smtClean="0"/>
              <a:t>23/04/2025</a:t>
            </a:fld>
            <a:endParaRPr lang="tr-TR"/>
          </a:p>
        </p:txBody>
      </p:sp>
      <p:sp>
        <p:nvSpPr>
          <p:cNvPr id="6" name="Alt Bilgi Yer Tutucusu 5">
            <a:extLst>
              <a:ext uri="{FF2B5EF4-FFF2-40B4-BE49-F238E27FC236}">
                <a16:creationId xmlns:a16="http://schemas.microsoft.com/office/drawing/2014/main" id="{C3D0CFC9-EEB7-6F76-9D39-99AA5CD75293}"/>
              </a:ext>
            </a:extLst>
          </p:cNvPr>
          <p:cNvSpPr>
            <a:spLocks noGrp="1"/>
          </p:cNvSpPr>
          <p:nvPr>
            <p:ph type="ftr" sz="quarter" idx="11"/>
          </p:nvPr>
        </p:nvSpPr>
        <p:spPr/>
        <p:txBody>
          <a:bodyPr/>
          <a:lstStyle/>
          <a:p>
            <a:r>
              <a:rPr lang="tr-TR"/>
              <a:t>Serdar Usta SY-STI-RBS</a:t>
            </a:r>
          </a:p>
        </p:txBody>
      </p:sp>
      <p:sp>
        <p:nvSpPr>
          <p:cNvPr id="7" name="Slayt Numarası Yer Tutucusu 6">
            <a:extLst>
              <a:ext uri="{FF2B5EF4-FFF2-40B4-BE49-F238E27FC236}">
                <a16:creationId xmlns:a16="http://schemas.microsoft.com/office/drawing/2014/main" id="{066B94BD-2418-DF71-1C89-2A0BCBCADFA7}"/>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40239458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FF724AF-3E10-9939-1A4F-44E700A4B77F}"/>
              </a:ext>
            </a:extLst>
          </p:cNvPr>
          <p:cNvSpPr>
            <a:spLocks noGrp="1"/>
          </p:cNvSpPr>
          <p:nvPr>
            <p:ph type="title"/>
          </p:nvPr>
        </p:nvSpPr>
        <p:spPr>
          <a:xfrm>
            <a:off x="839788" y="365125"/>
            <a:ext cx="10515600" cy="1325563"/>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FC46AF59-75DC-8CB5-3889-C1457E1831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86DB9CF3-B747-E225-2E0E-BC9C857DF312}"/>
              </a:ext>
            </a:extLst>
          </p:cNvPr>
          <p:cNvSpPr>
            <a:spLocks noGrp="1"/>
          </p:cNvSpPr>
          <p:nvPr>
            <p:ph sz="half" idx="2"/>
          </p:nvPr>
        </p:nvSpPr>
        <p:spPr>
          <a:xfrm>
            <a:off x="839788" y="2505075"/>
            <a:ext cx="5157787"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E123EA81-A8B0-CA80-E764-713520DE75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0D2828FB-6A20-CA61-F658-CE93AB09BAA1}"/>
              </a:ext>
            </a:extLst>
          </p:cNvPr>
          <p:cNvSpPr>
            <a:spLocks noGrp="1"/>
          </p:cNvSpPr>
          <p:nvPr>
            <p:ph sz="quarter" idx="4"/>
          </p:nvPr>
        </p:nvSpPr>
        <p:spPr>
          <a:xfrm>
            <a:off x="6172200" y="2505075"/>
            <a:ext cx="5183188"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7062BE56-9D80-717B-0324-F0A6B521008F}"/>
              </a:ext>
            </a:extLst>
          </p:cNvPr>
          <p:cNvSpPr>
            <a:spLocks noGrp="1"/>
          </p:cNvSpPr>
          <p:nvPr>
            <p:ph type="dt" sz="half" idx="10"/>
          </p:nvPr>
        </p:nvSpPr>
        <p:spPr/>
        <p:txBody>
          <a:bodyPr/>
          <a:lstStyle/>
          <a:p>
            <a:fld id="{4EFF861A-F56D-4CA7-9430-954C7BB0976C}" type="datetime1">
              <a:rPr lang="en-GB" smtClean="0"/>
              <a:t>23/04/2025</a:t>
            </a:fld>
            <a:endParaRPr lang="tr-TR"/>
          </a:p>
        </p:txBody>
      </p:sp>
      <p:sp>
        <p:nvSpPr>
          <p:cNvPr id="8" name="Alt Bilgi Yer Tutucusu 7">
            <a:extLst>
              <a:ext uri="{FF2B5EF4-FFF2-40B4-BE49-F238E27FC236}">
                <a16:creationId xmlns:a16="http://schemas.microsoft.com/office/drawing/2014/main" id="{4500CDC4-B8FB-8EA5-989F-B8E6CF9D9F64}"/>
              </a:ext>
            </a:extLst>
          </p:cNvPr>
          <p:cNvSpPr>
            <a:spLocks noGrp="1"/>
          </p:cNvSpPr>
          <p:nvPr>
            <p:ph type="ftr" sz="quarter" idx="11"/>
          </p:nvPr>
        </p:nvSpPr>
        <p:spPr/>
        <p:txBody>
          <a:bodyPr/>
          <a:lstStyle/>
          <a:p>
            <a:r>
              <a:rPr lang="tr-TR"/>
              <a:t>Serdar Usta SY-STI-RBS</a:t>
            </a:r>
          </a:p>
        </p:txBody>
      </p:sp>
      <p:sp>
        <p:nvSpPr>
          <p:cNvPr id="9" name="Slayt Numarası Yer Tutucusu 8">
            <a:extLst>
              <a:ext uri="{FF2B5EF4-FFF2-40B4-BE49-F238E27FC236}">
                <a16:creationId xmlns:a16="http://schemas.microsoft.com/office/drawing/2014/main" id="{C6ABB685-94C4-BD43-6831-9A0335698853}"/>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3714637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3B7D107-4300-56A5-E0E1-3B7D8A6CCDA3}"/>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970600B1-F908-3CD1-C4FA-D6BDC884D193}"/>
              </a:ext>
            </a:extLst>
          </p:cNvPr>
          <p:cNvSpPr>
            <a:spLocks noGrp="1"/>
          </p:cNvSpPr>
          <p:nvPr>
            <p:ph type="dt" sz="half" idx="10"/>
          </p:nvPr>
        </p:nvSpPr>
        <p:spPr/>
        <p:txBody>
          <a:bodyPr/>
          <a:lstStyle/>
          <a:p>
            <a:fld id="{03AB9AD5-5864-4B52-A3C8-2C466BA28330}" type="datetime1">
              <a:rPr lang="en-GB" smtClean="0"/>
              <a:t>23/04/2025</a:t>
            </a:fld>
            <a:endParaRPr lang="tr-TR"/>
          </a:p>
        </p:txBody>
      </p:sp>
      <p:sp>
        <p:nvSpPr>
          <p:cNvPr id="4" name="Alt Bilgi Yer Tutucusu 3">
            <a:extLst>
              <a:ext uri="{FF2B5EF4-FFF2-40B4-BE49-F238E27FC236}">
                <a16:creationId xmlns:a16="http://schemas.microsoft.com/office/drawing/2014/main" id="{782FF436-B064-210B-FBEB-9A59507ACCC9}"/>
              </a:ext>
            </a:extLst>
          </p:cNvPr>
          <p:cNvSpPr>
            <a:spLocks noGrp="1"/>
          </p:cNvSpPr>
          <p:nvPr>
            <p:ph type="ftr" sz="quarter" idx="11"/>
          </p:nvPr>
        </p:nvSpPr>
        <p:spPr/>
        <p:txBody>
          <a:bodyPr/>
          <a:lstStyle/>
          <a:p>
            <a:r>
              <a:rPr lang="tr-TR"/>
              <a:t>Serdar Usta SY-STI-RBS</a:t>
            </a:r>
          </a:p>
        </p:txBody>
      </p:sp>
      <p:sp>
        <p:nvSpPr>
          <p:cNvPr id="5" name="Slayt Numarası Yer Tutucusu 4">
            <a:extLst>
              <a:ext uri="{FF2B5EF4-FFF2-40B4-BE49-F238E27FC236}">
                <a16:creationId xmlns:a16="http://schemas.microsoft.com/office/drawing/2014/main" id="{3E4F790D-A59E-0A5A-E3B5-2AF90297E9CA}"/>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6758793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44F84FB1-0636-7B0A-14BB-72543423D5A3}"/>
              </a:ext>
            </a:extLst>
          </p:cNvPr>
          <p:cNvSpPr>
            <a:spLocks noGrp="1"/>
          </p:cNvSpPr>
          <p:nvPr>
            <p:ph type="dt" sz="half" idx="10"/>
          </p:nvPr>
        </p:nvSpPr>
        <p:spPr/>
        <p:txBody>
          <a:bodyPr/>
          <a:lstStyle/>
          <a:p>
            <a:fld id="{9BE335AE-71F6-4994-A842-328E0D379EAF}" type="datetime1">
              <a:rPr lang="en-GB" smtClean="0"/>
              <a:t>23/04/2025</a:t>
            </a:fld>
            <a:endParaRPr lang="tr-TR"/>
          </a:p>
        </p:txBody>
      </p:sp>
      <p:sp>
        <p:nvSpPr>
          <p:cNvPr id="3" name="Alt Bilgi Yer Tutucusu 2">
            <a:extLst>
              <a:ext uri="{FF2B5EF4-FFF2-40B4-BE49-F238E27FC236}">
                <a16:creationId xmlns:a16="http://schemas.microsoft.com/office/drawing/2014/main" id="{65D12B99-D5A7-CDCE-C0A5-B3EBE2C6EC8A}"/>
              </a:ext>
            </a:extLst>
          </p:cNvPr>
          <p:cNvSpPr>
            <a:spLocks noGrp="1"/>
          </p:cNvSpPr>
          <p:nvPr>
            <p:ph type="ftr" sz="quarter" idx="11"/>
          </p:nvPr>
        </p:nvSpPr>
        <p:spPr/>
        <p:txBody>
          <a:bodyPr/>
          <a:lstStyle/>
          <a:p>
            <a:r>
              <a:rPr lang="tr-TR"/>
              <a:t>Serdar Usta SY-STI-RBS</a:t>
            </a:r>
          </a:p>
        </p:txBody>
      </p:sp>
      <p:sp>
        <p:nvSpPr>
          <p:cNvPr id="4" name="Slayt Numarası Yer Tutucusu 3">
            <a:extLst>
              <a:ext uri="{FF2B5EF4-FFF2-40B4-BE49-F238E27FC236}">
                <a16:creationId xmlns:a16="http://schemas.microsoft.com/office/drawing/2014/main" id="{090B9000-1D0F-1F3A-7C0D-BCAD3A1D7DAB}"/>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24540567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555DD2D-1187-BFAA-76B6-D25D2B413FA0}"/>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EE751312-AB44-7AA7-8F18-F4C4E3F13D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BAF34A9D-5BEF-0BCD-96BF-1CBF8B7171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8052535A-AA8A-8A52-BC19-5B5CCF340890}"/>
              </a:ext>
            </a:extLst>
          </p:cNvPr>
          <p:cNvSpPr>
            <a:spLocks noGrp="1"/>
          </p:cNvSpPr>
          <p:nvPr>
            <p:ph type="dt" sz="half" idx="10"/>
          </p:nvPr>
        </p:nvSpPr>
        <p:spPr/>
        <p:txBody>
          <a:bodyPr/>
          <a:lstStyle/>
          <a:p>
            <a:fld id="{A5FB860A-982F-49F6-BEB0-644E1F26C6CA}" type="datetime1">
              <a:rPr lang="en-GB" smtClean="0"/>
              <a:t>23/04/2025</a:t>
            </a:fld>
            <a:endParaRPr lang="tr-TR"/>
          </a:p>
        </p:txBody>
      </p:sp>
      <p:sp>
        <p:nvSpPr>
          <p:cNvPr id="6" name="Alt Bilgi Yer Tutucusu 5">
            <a:extLst>
              <a:ext uri="{FF2B5EF4-FFF2-40B4-BE49-F238E27FC236}">
                <a16:creationId xmlns:a16="http://schemas.microsoft.com/office/drawing/2014/main" id="{31147BA9-B25F-72C7-4FE9-6562BAD241E2}"/>
              </a:ext>
            </a:extLst>
          </p:cNvPr>
          <p:cNvSpPr>
            <a:spLocks noGrp="1"/>
          </p:cNvSpPr>
          <p:nvPr>
            <p:ph type="ftr" sz="quarter" idx="11"/>
          </p:nvPr>
        </p:nvSpPr>
        <p:spPr/>
        <p:txBody>
          <a:bodyPr/>
          <a:lstStyle/>
          <a:p>
            <a:r>
              <a:rPr lang="tr-TR"/>
              <a:t>Serdar Usta SY-STI-RBS</a:t>
            </a:r>
          </a:p>
        </p:txBody>
      </p:sp>
      <p:sp>
        <p:nvSpPr>
          <p:cNvPr id="7" name="Slayt Numarası Yer Tutucusu 6">
            <a:extLst>
              <a:ext uri="{FF2B5EF4-FFF2-40B4-BE49-F238E27FC236}">
                <a16:creationId xmlns:a16="http://schemas.microsoft.com/office/drawing/2014/main" id="{810EDC6B-88C7-C948-3E3F-6070E2066550}"/>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3781591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FBB28-F520-F35F-B5D0-CB23995110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026CE48-D808-AF88-F0D8-39DD7B081C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F45E94-C901-77F8-99D7-20A7698D1FC3}"/>
              </a:ext>
            </a:extLst>
          </p:cNvPr>
          <p:cNvSpPr>
            <a:spLocks noGrp="1"/>
          </p:cNvSpPr>
          <p:nvPr>
            <p:ph type="dt" sz="half" idx="10"/>
          </p:nvPr>
        </p:nvSpPr>
        <p:spPr/>
        <p:txBody>
          <a:bodyPr/>
          <a:lstStyle/>
          <a:p>
            <a:fld id="{FF631C17-13FB-47A8-9D4C-0DE80FFD8F7A}" type="datetime1">
              <a:rPr lang="en-GB" smtClean="0"/>
              <a:t>23/04/2025</a:t>
            </a:fld>
            <a:endParaRPr lang="en-GB"/>
          </a:p>
        </p:txBody>
      </p:sp>
      <p:sp>
        <p:nvSpPr>
          <p:cNvPr id="5" name="Footer Placeholder 4">
            <a:extLst>
              <a:ext uri="{FF2B5EF4-FFF2-40B4-BE49-F238E27FC236}">
                <a16:creationId xmlns:a16="http://schemas.microsoft.com/office/drawing/2014/main" id="{CBC13E83-D957-AEA5-E65E-74C88CE0715E}"/>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10EF5CDC-6C89-24E5-3692-287A4370CE1C}"/>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30704220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6B54CDC-5630-EA50-86C2-D76D09FBAEB7}"/>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8674D47D-F734-9892-2850-9ADAA4287A5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a:extLst>
              <a:ext uri="{FF2B5EF4-FFF2-40B4-BE49-F238E27FC236}">
                <a16:creationId xmlns:a16="http://schemas.microsoft.com/office/drawing/2014/main" id="{4819A22E-9205-C573-BD5E-6F7E4E9B62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AEBAB76E-B2BA-7A87-8A9C-94277ABD72CA}"/>
              </a:ext>
            </a:extLst>
          </p:cNvPr>
          <p:cNvSpPr>
            <a:spLocks noGrp="1"/>
          </p:cNvSpPr>
          <p:nvPr>
            <p:ph type="dt" sz="half" idx="10"/>
          </p:nvPr>
        </p:nvSpPr>
        <p:spPr/>
        <p:txBody>
          <a:bodyPr/>
          <a:lstStyle/>
          <a:p>
            <a:fld id="{E53A0810-188E-47A6-AC46-3527F684CB42}" type="datetime1">
              <a:rPr lang="en-GB" smtClean="0"/>
              <a:t>23/04/2025</a:t>
            </a:fld>
            <a:endParaRPr lang="tr-TR"/>
          </a:p>
        </p:txBody>
      </p:sp>
      <p:sp>
        <p:nvSpPr>
          <p:cNvPr id="6" name="Alt Bilgi Yer Tutucusu 5">
            <a:extLst>
              <a:ext uri="{FF2B5EF4-FFF2-40B4-BE49-F238E27FC236}">
                <a16:creationId xmlns:a16="http://schemas.microsoft.com/office/drawing/2014/main" id="{9EE98D22-0E1C-3B9E-808C-78F189A45A58}"/>
              </a:ext>
            </a:extLst>
          </p:cNvPr>
          <p:cNvSpPr>
            <a:spLocks noGrp="1"/>
          </p:cNvSpPr>
          <p:nvPr>
            <p:ph type="ftr" sz="quarter" idx="11"/>
          </p:nvPr>
        </p:nvSpPr>
        <p:spPr/>
        <p:txBody>
          <a:bodyPr/>
          <a:lstStyle/>
          <a:p>
            <a:r>
              <a:rPr lang="tr-TR"/>
              <a:t>Serdar Usta SY-STI-RBS</a:t>
            </a:r>
          </a:p>
        </p:txBody>
      </p:sp>
      <p:sp>
        <p:nvSpPr>
          <p:cNvPr id="7" name="Slayt Numarası Yer Tutucusu 6">
            <a:extLst>
              <a:ext uri="{FF2B5EF4-FFF2-40B4-BE49-F238E27FC236}">
                <a16:creationId xmlns:a16="http://schemas.microsoft.com/office/drawing/2014/main" id="{57E09C40-2627-52DF-51A0-357CD87ADAD3}"/>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34325594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7AACAAA-1681-9060-2F67-9A3A417F691C}"/>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C8647FB4-88CC-33E3-5D28-9CD2AF76E819}"/>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FA80FBED-1A6F-1164-C448-BD014F19B25B}"/>
              </a:ext>
            </a:extLst>
          </p:cNvPr>
          <p:cNvSpPr>
            <a:spLocks noGrp="1"/>
          </p:cNvSpPr>
          <p:nvPr>
            <p:ph type="dt" sz="half" idx="10"/>
          </p:nvPr>
        </p:nvSpPr>
        <p:spPr/>
        <p:txBody>
          <a:bodyPr/>
          <a:lstStyle/>
          <a:p>
            <a:fld id="{2E9A0D3B-786D-45CC-A37A-2BF00BF4B18E}" type="datetime1">
              <a:rPr lang="en-GB" smtClean="0"/>
              <a:t>23/04/2025</a:t>
            </a:fld>
            <a:endParaRPr lang="tr-TR"/>
          </a:p>
        </p:txBody>
      </p:sp>
      <p:sp>
        <p:nvSpPr>
          <p:cNvPr id="5" name="Alt Bilgi Yer Tutucusu 4">
            <a:extLst>
              <a:ext uri="{FF2B5EF4-FFF2-40B4-BE49-F238E27FC236}">
                <a16:creationId xmlns:a16="http://schemas.microsoft.com/office/drawing/2014/main" id="{FB4572D8-706B-E4AF-F69C-E07EE2D82709}"/>
              </a:ext>
            </a:extLst>
          </p:cNvPr>
          <p:cNvSpPr>
            <a:spLocks noGrp="1"/>
          </p:cNvSpPr>
          <p:nvPr>
            <p:ph type="ftr" sz="quarter" idx="11"/>
          </p:nvPr>
        </p:nvSpPr>
        <p:spPr/>
        <p:txBody>
          <a:bodyPr/>
          <a:lstStyle/>
          <a:p>
            <a:r>
              <a:rPr lang="tr-TR"/>
              <a:t>Serdar Usta SY-STI-RBS</a:t>
            </a:r>
          </a:p>
        </p:txBody>
      </p:sp>
      <p:sp>
        <p:nvSpPr>
          <p:cNvPr id="6" name="Slayt Numarası Yer Tutucusu 5">
            <a:extLst>
              <a:ext uri="{FF2B5EF4-FFF2-40B4-BE49-F238E27FC236}">
                <a16:creationId xmlns:a16="http://schemas.microsoft.com/office/drawing/2014/main" id="{A7FF5536-02FD-1650-8A2D-121002EB9DAC}"/>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38294586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FB2AFFAE-2FBC-6BA0-8C0D-4A1ECACEABA3}"/>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03176653-14FE-18F7-0888-86D76B20937E}"/>
              </a:ext>
            </a:extLst>
          </p:cNvPr>
          <p:cNvSpPr>
            <a:spLocks noGrp="1"/>
          </p:cNvSpPr>
          <p:nvPr>
            <p:ph type="body" orient="vert" idx="1"/>
          </p:nvPr>
        </p:nvSpPr>
        <p:spPr>
          <a:xfrm>
            <a:off x="838200" y="365125"/>
            <a:ext cx="7734300" cy="5811838"/>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583B4EC6-516D-EA8B-8B43-BAD255684398}"/>
              </a:ext>
            </a:extLst>
          </p:cNvPr>
          <p:cNvSpPr>
            <a:spLocks noGrp="1"/>
          </p:cNvSpPr>
          <p:nvPr>
            <p:ph type="dt" sz="half" idx="10"/>
          </p:nvPr>
        </p:nvSpPr>
        <p:spPr/>
        <p:txBody>
          <a:bodyPr/>
          <a:lstStyle/>
          <a:p>
            <a:fld id="{AFED7E46-552A-451F-A9B9-386CE52ED8AD}" type="datetime1">
              <a:rPr lang="en-GB" smtClean="0"/>
              <a:t>23/04/2025</a:t>
            </a:fld>
            <a:endParaRPr lang="tr-TR"/>
          </a:p>
        </p:txBody>
      </p:sp>
      <p:sp>
        <p:nvSpPr>
          <p:cNvPr id="5" name="Alt Bilgi Yer Tutucusu 4">
            <a:extLst>
              <a:ext uri="{FF2B5EF4-FFF2-40B4-BE49-F238E27FC236}">
                <a16:creationId xmlns:a16="http://schemas.microsoft.com/office/drawing/2014/main" id="{82A9D4C6-5017-B133-1A7B-43A473CC159A}"/>
              </a:ext>
            </a:extLst>
          </p:cNvPr>
          <p:cNvSpPr>
            <a:spLocks noGrp="1"/>
          </p:cNvSpPr>
          <p:nvPr>
            <p:ph type="ftr" sz="quarter" idx="11"/>
          </p:nvPr>
        </p:nvSpPr>
        <p:spPr/>
        <p:txBody>
          <a:bodyPr/>
          <a:lstStyle/>
          <a:p>
            <a:r>
              <a:rPr lang="tr-TR"/>
              <a:t>Serdar Usta SY-STI-RBS</a:t>
            </a:r>
          </a:p>
        </p:txBody>
      </p:sp>
      <p:sp>
        <p:nvSpPr>
          <p:cNvPr id="6" name="Slayt Numarası Yer Tutucusu 5">
            <a:extLst>
              <a:ext uri="{FF2B5EF4-FFF2-40B4-BE49-F238E27FC236}">
                <a16:creationId xmlns:a16="http://schemas.microsoft.com/office/drawing/2014/main" id="{F2E48CF6-F4B9-F0FC-2A84-CD77B51E744A}"/>
              </a:ext>
            </a:extLst>
          </p:cNvPr>
          <p:cNvSpPr>
            <a:spLocks noGrp="1"/>
          </p:cNvSpPr>
          <p:nvPr>
            <p:ph type="sldNum" sz="quarter" idx="12"/>
          </p:nvPr>
        </p:nvSpPr>
        <p:spPr/>
        <p:txBody>
          <a:bodyPr/>
          <a:lstStyle/>
          <a:p>
            <a:fld id="{60D6D3EF-C254-4637-BAF9-FAC5B412B35E}" type="slidenum">
              <a:rPr lang="tr-TR" smtClean="0"/>
              <a:t>‹#›</a:t>
            </a:fld>
            <a:endParaRPr lang="tr-TR"/>
          </a:p>
        </p:txBody>
      </p:sp>
    </p:spTree>
    <p:extLst>
      <p:ext uri="{BB962C8B-B14F-4D97-AF65-F5344CB8AC3E}">
        <p14:creationId xmlns:p14="http://schemas.microsoft.com/office/powerpoint/2010/main" val="265060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FA900-AF29-DF31-3FEB-A822929E67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BA032A8-0BE6-7059-E258-6B957D8C61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7D9969-25F3-1760-22B8-7AE4575A61BF}"/>
              </a:ext>
            </a:extLst>
          </p:cNvPr>
          <p:cNvSpPr>
            <a:spLocks noGrp="1"/>
          </p:cNvSpPr>
          <p:nvPr>
            <p:ph type="dt" sz="half" idx="10"/>
          </p:nvPr>
        </p:nvSpPr>
        <p:spPr/>
        <p:txBody>
          <a:bodyPr/>
          <a:lstStyle/>
          <a:p>
            <a:fld id="{6EE8E198-5BB0-4DBF-9DDE-49B4F988D99E}" type="datetime1">
              <a:rPr lang="en-GB" smtClean="0"/>
              <a:t>23/04/2025</a:t>
            </a:fld>
            <a:endParaRPr lang="en-GB"/>
          </a:p>
        </p:txBody>
      </p:sp>
      <p:sp>
        <p:nvSpPr>
          <p:cNvPr id="5" name="Footer Placeholder 4">
            <a:extLst>
              <a:ext uri="{FF2B5EF4-FFF2-40B4-BE49-F238E27FC236}">
                <a16:creationId xmlns:a16="http://schemas.microsoft.com/office/drawing/2014/main" id="{0CC9ADD6-9128-AD55-3F9C-961901D32804}"/>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37211FE1-4256-1F55-F07E-34576AD1903D}"/>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3767760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D474E-951C-B273-49CC-A4C224A454B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7A15186-647E-AF1A-B7FD-10609EF6CC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77F273D-3761-BD82-EF43-6448E94B048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1C6FD9C-B1FD-8770-DFE2-BAECA474F68F}"/>
              </a:ext>
            </a:extLst>
          </p:cNvPr>
          <p:cNvSpPr>
            <a:spLocks noGrp="1"/>
          </p:cNvSpPr>
          <p:nvPr>
            <p:ph type="dt" sz="half" idx="10"/>
          </p:nvPr>
        </p:nvSpPr>
        <p:spPr/>
        <p:txBody>
          <a:bodyPr/>
          <a:lstStyle/>
          <a:p>
            <a:fld id="{BF6A8D13-05C5-4A08-815A-11D4930DBD6E}" type="datetime1">
              <a:rPr lang="en-GB" smtClean="0"/>
              <a:t>23/04/2025</a:t>
            </a:fld>
            <a:endParaRPr lang="en-GB"/>
          </a:p>
        </p:txBody>
      </p:sp>
      <p:sp>
        <p:nvSpPr>
          <p:cNvPr id="6" name="Footer Placeholder 5">
            <a:extLst>
              <a:ext uri="{FF2B5EF4-FFF2-40B4-BE49-F238E27FC236}">
                <a16:creationId xmlns:a16="http://schemas.microsoft.com/office/drawing/2014/main" id="{CEF7DF90-17ED-D925-BDB9-7C566A46E7F5}"/>
              </a:ext>
            </a:extLst>
          </p:cNvPr>
          <p:cNvSpPr>
            <a:spLocks noGrp="1"/>
          </p:cNvSpPr>
          <p:nvPr>
            <p:ph type="ftr" sz="quarter" idx="11"/>
          </p:nvPr>
        </p:nvSpPr>
        <p:spPr/>
        <p:txBody>
          <a:bodyPr/>
          <a:lstStyle/>
          <a:p>
            <a:r>
              <a:rPr lang="en-GB"/>
              <a:t>Serdar Usta SY-STI-RBS</a:t>
            </a:r>
          </a:p>
        </p:txBody>
      </p:sp>
      <p:sp>
        <p:nvSpPr>
          <p:cNvPr id="7" name="Slide Number Placeholder 6">
            <a:extLst>
              <a:ext uri="{FF2B5EF4-FFF2-40B4-BE49-F238E27FC236}">
                <a16:creationId xmlns:a16="http://schemas.microsoft.com/office/drawing/2014/main" id="{5C158CA0-4306-1ADC-F53F-50D9C1643065}"/>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178822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0F02A-4B8C-7D23-ED46-C40303B37BB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07AD2F5-5F1D-13B0-E9B0-85134F981E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B0CFBF7-A344-190D-F3C6-FDF2167D4C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EEC389A-33A6-94F6-EF3E-ECD74CD0E6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823C2BA-30E1-7D97-A315-37F86528EE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F4F96DA-A065-0F2F-39F5-C1CE697F4D61}"/>
              </a:ext>
            </a:extLst>
          </p:cNvPr>
          <p:cNvSpPr>
            <a:spLocks noGrp="1"/>
          </p:cNvSpPr>
          <p:nvPr>
            <p:ph type="dt" sz="half" idx="10"/>
          </p:nvPr>
        </p:nvSpPr>
        <p:spPr/>
        <p:txBody>
          <a:bodyPr/>
          <a:lstStyle/>
          <a:p>
            <a:fld id="{81781AB7-FDD5-484F-A47B-05E9930C73EE}" type="datetime1">
              <a:rPr lang="en-GB" smtClean="0"/>
              <a:t>23/04/2025</a:t>
            </a:fld>
            <a:endParaRPr lang="en-GB"/>
          </a:p>
        </p:txBody>
      </p:sp>
      <p:sp>
        <p:nvSpPr>
          <p:cNvPr id="8" name="Footer Placeholder 7">
            <a:extLst>
              <a:ext uri="{FF2B5EF4-FFF2-40B4-BE49-F238E27FC236}">
                <a16:creationId xmlns:a16="http://schemas.microsoft.com/office/drawing/2014/main" id="{D35BF5E6-9365-B794-0B15-22CB25B8F42C}"/>
              </a:ext>
            </a:extLst>
          </p:cNvPr>
          <p:cNvSpPr>
            <a:spLocks noGrp="1"/>
          </p:cNvSpPr>
          <p:nvPr>
            <p:ph type="ftr" sz="quarter" idx="11"/>
          </p:nvPr>
        </p:nvSpPr>
        <p:spPr/>
        <p:txBody>
          <a:bodyPr/>
          <a:lstStyle/>
          <a:p>
            <a:r>
              <a:rPr lang="en-GB"/>
              <a:t>Serdar Usta SY-STI-RBS</a:t>
            </a:r>
          </a:p>
        </p:txBody>
      </p:sp>
      <p:sp>
        <p:nvSpPr>
          <p:cNvPr id="9" name="Slide Number Placeholder 8">
            <a:extLst>
              <a:ext uri="{FF2B5EF4-FFF2-40B4-BE49-F238E27FC236}">
                <a16:creationId xmlns:a16="http://schemas.microsoft.com/office/drawing/2014/main" id="{32B0E98E-343E-A9A9-731C-1A4F71132A51}"/>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4243084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B0CA4-326A-53DD-2249-02AA2E4E6B8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3A806B2-3384-25DE-F653-408613A5B54D}"/>
              </a:ext>
            </a:extLst>
          </p:cNvPr>
          <p:cNvSpPr>
            <a:spLocks noGrp="1"/>
          </p:cNvSpPr>
          <p:nvPr>
            <p:ph type="dt" sz="half" idx="10"/>
          </p:nvPr>
        </p:nvSpPr>
        <p:spPr/>
        <p:txBody>
          <a:bodyPr/>
          <a:lstStyle/>
          <a:p>
            <a:fld id="{75F00BF1-F725-4807-91DE-6C897EF350EA}" type="datetime1">
              <a:rPr lang="en-GB" smtClean="0"/>
              <a:t>23/04/2025</a:t>
            </a:fld>
            <a:endParaRPr lang="en-GB"/>
          </a:p>
        </p:txBody>
      </p:sp>
      <p:sp>
        <p:nvSpPr>
          <p:cNvPr id="4" name="Footer Placeholder 3">
            <a:extLst>
              <a:ext uri="{FF2B5EF4-FFF2-40B4-BE49-F238E27FC236}">
                <a16:creationId xmlns:a16="http://schemas.microsoft.com/office/drawing/2014/main" id="{3FEE43C9-33A4-3AF9-B6F8-61D3D461F289}"/>
              </a:ext>
            </a:extLst>
          </p:cNvPr>
          <p:cNvSpPr>
            <a:spLocks noGrp="1"/>
          </p:cNvSpPr>
          <p:nvPr>
            <p:ph type="ftr" sz="quarter" idx="11"/>
          </p:nvPr>
        </p:nvSpPr>
        <p:spPr/>
        <p:txBody>
          <a:bodyPr/>
          <a:lstStyle/>
          <a:p>
            <a:r>
              <a:rPr lang="en-GB"/>
              <a:t>Serdar Usta SY-STI-RBS</a:t>
            </a:r>
          </a:p>
        </p:txBody>
      </p:sp>
      <p:sp>
        <p:nvSpPr>
          <p:cNvPr id="5" name="Slide Number Placeholder 4">
            <a:extLst>
              <a:ext uri="{FF2B5EF4-FFF2-40B4-BE49-F238E27FC236}">
                <a16:creationId xmlns:a16="http://schemas.microsoft.com/office/drawing/2014/main" id="{178E2402-BCC8-CEED-E070-4010A9D84E29}"/>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1063634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5713F2-D97F-AB67-8D78-FCF82F86D95D}"/>
              </a:ext>
            </a:extLst>
          </p:cNvPr>
          <p:cNvSpPr>
            <a:spLocks noGrp="1"/>
          </p:cNvSpPr>
          <p:nvPr>
            <p:ph type="dt" sz="half" idx="10"/>
          </p:nvPr>
        </p:nvSpPr>
        <p:spPr/>
        <p:txBody>
          <a:bodyPr/>
          <a:lstStyle/>
          <a:p>
            <a:fld id="{A7093DD8-FDCC-460F-9AC8-36CBCF6239DD}" type="datetime1">
              <a:rPr lang="en-GB" smtClean="0"/>
              <a:t>23/04/2025</a:t>
            </a:fld>
            <a:endParaRPr lang="en-GB"/>
          </a:p>
        </p:txBody>
      </p:sp>
      <p:sp>
        <p:nvSpPr>
          <p:cNvPr id="3" name="Footer Placeholder 2">
            <a:extLst>
              <a:ext uri="{FF2B5EF4-FFF2-40B4-BE49-F238E27FC236}">
                <a16:creationId xmlns:a16="http://schemas.microsoft.com/office/drawing/2014/main" id="{B2F12EB7-0780-40E9-C684-2634A5F2BDFE}"/>
              </a:ext>
            </a:extLst>
          </p:cNvPr>
          <p:cNvSpPr>
            <a:spLocks noGrp="1"/>
          </p:cNvSpPr>
          <p:nvPr>
            <p:ph type="ftr" sz="quarter" idx="11"/>
          </p:nvPr>
        </p:nvSpPr>
        <p:spPr/>
        <p:txBody>
          <a:bodyPr/>
          <a:lstStyle/>
          <a:p>
            <a:r>
              <a:rPr lang="en-GB"/>
              <a:t>Serdar Usta SY-STI-RBS</a:t>
            </a:r>
          </a:p>
        </p:txBody>
      </p:sp>
      <p:sp>
        <p:nvSpPr>
          <p:cNvPr id="4" name="Slide Number Placeholder 3">
            <a:extLst>
              <a:ext uri="{FF2B5EF4-FFF2-40B4-BE49-F238E27FC236}">
                <a16:creationId xmlns:a16="http://schemas.microsoft.com/office/drawing/2014/main" id="{421C982D-9EEB-EA32-C091-76E2CCF44A83}"/>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2007753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3D1BB-9191-8297-55F9-4C8CD8203E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00CF4F3-22CA-C714-8B91-216CC10224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A5DAFA1-95FC-B343-7272-72B7312E51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7665B6-B01E-BEA6-9277-C03A1BA4133C}"/>
              </a:ext>
            </a:extLst>
          </p:cNvPr>
          <p:cNvSpPr>
            <a:spLocks noGrp="1"/>
          </p:cNvSpPr>
          <p:nvPr>
            <p:ph type="dt" sz="half" idx="10"/>
          </p:nvPr>
        </p:nvSpPr>
        <p:spPr/>
        <p:txBody>
          <a:bodyPr/>
          <a:lstStyle/>
          <a:p>
            <a:fld id="{7F71F954-CFBF-4578-BD49-7C999C4167CD}" type="datetime1">
              <a:rPr lang="en-GB" smtClean="0"/>
              <a:t>23/04/2025</a:t>
            </a:fld>
            <a:endParaRPr lang="en-GB"/>
          </a:p>
        </p:txBody>
      </p:sp>
      <p:sp>
        <p:nvSpPr>
          <p:cNvPr id="6" name="Footer Placeholder 5">
            <a:extLst>
              <a:ext uri="{FF2B5EF4-FFF2-40B4-BE49-F238E27FC236}">
                <a16:creationId xmlns:a16="http://schemas.microsoft.com/office/drawing/2014/main" id="{ACB0156A-B2D1-87FD-1DF8-97AE37D6B788}"/>
              </a:ext>
            </a:extLst>
          </p:cNvPr>
          <p:cNvSpPr>
            <a:spLocks noGrp="1"/>
          </p:cNvSpPr>
          <p:nvPr>
            <p:ph type="ftr" sz="quarter" idx="11"/>
          </p:nvPr>
        </p:nvSpPr>
        <p:spPr/>
        <p:txBody>
          <a:bodyPr/>
          <a:lstStyle/>
          <a:p>
            <a:r>
              <a:rPr lang="en-GB"/>
              <a:t>Serdar Usta SY-STI-RBS</a:t>
            </a:r>
          </a:p>
        </p:txBody>
      </p:sp>
      <p:sp>
        <p:nvSpPr>
          <p:cNvPr id="7" name="Slide Number Placeholder 6">
            <a:extLst>
              <a:ext uri="{FF2B5EF4-FFF2-40B4-BE49-F238E27FC236}">
                <a16:creationId xmlns:a16="http://schemas.microsoft.com/office/drawing/2014/main" id="{C6EE1849-A89D-FEFC-B1D8-A23A95BFDA26}"/>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1185473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93804-58F2-BF1D-28E2-3777F0C31D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7C02AB6-8084-EEF4-2349-9468F6E8CA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066093B-B59B-FED0-AA8C-693B0D6951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D1BE79-32BB-D0AC-A7CB-E367EE97E215}"/>
              </a:ext>
            </a:extLst>
          </p:cNvPr>
          <p:cNvSpPr>
            <a:spLocks noGrp="1"/>
          </p:cNvSpPr>
          <p:nvPr>
            <p:ph type="dt" sz="half" idx="10"/>
          </p:nvPr>
        </p:nvSpPr>
        <p:spPr/>
        <p:txBody>
          <a:bodyPr/>
          <a:lstStyle/>
          <a:p>
            <a:fld id="{4EF4D8FC-5BAC-465D-B2B5-62122C1CD6C1}" type="datetime1">
              <a:rPr lang="en-GB" smtClean="0"/>
              <a:t>23/04/2025</a:t>
            </a:fld>
            <a:endParaRPr lang="en-GB"/>
          </a:p>
        </p:txBody>
      </p:sp>
      <p:sp>
        <p:nvSpPr>
          <p:cNvPr id="6" name="Footer Placeholder 5">
            <a:extLst>
              <a:ext uri="{FF2B5EF4-FFF2-40B4-BE49-F238E27FC236}">
                <a16:creationId xmlns:a16="http://schemas.microsoft.com/office/drawing/2014/main" id="{B3988267-A13D-B5F8-132B-300D27606BBF}"/>
              </a:ext>
            </a:extLst>
          </p:cNvPr>
          <p:cNvSpPr>
            <a:spLocks noGrp="1"/>
          </p:cNvSpPr>
          <p:nvPr>
            <p:ph type="ftr" sz="quarter" idx="11"/>
          </p:nvPr>
        </p:nvSpPr>
        <p:spPr/>
        <p:txBody>
          <a:bodyPr/>
          <a:lstStyle/>
          <a:p>
            <a:r>
              <a:rPr lang="en-GB"/>
              <a:t>Serdar Usta SY-STI-RBS</a:t>
            </a:r>
          </a:p>
        </p:txBody>
      </p:sp>
      <p:sp>
        <p:nvSpPr>
          <p:cNvPr id="7" name="Slide Number Placeholder 6">
            <a:extLst>
              <a:ext uri="{FF2B5EF4-FFF2-40B4-BE49-F238E27FC236}">
                <a16:creationId xmlns:a16="http://schemas.microsoft.com/office/drawing/2014/main" id="{666C2228-DF8F-EF81-C784-EC2B67F4F72F}"/>
              </a:ext>
            </a:extLst>
          </p:cNvPr>
          <p:cNvSpPr>
            <a:spLocks noGrp="1"/>
          </p:cNvSpPr>
          <p:nvPr>
            <p:ph type="sldNum" sz="quarter" idx="12"/>
          </p:nvPr>
        </p:nvSpPr>
        <p:spPr/>
        <p:txBody>
          <a:bodyPr/>
          <a:lstStyle/>
          <a:p>
            <a:fld id="{83087FF8-F308-4B42-9301-E34B4A5AF8AA}" type="slidenum">
              <a:rPr lang="en-GB" smtClean="0"/>
              <a:t>‹#›</a:t>
            </a:fld>
            <a:endParaRPr lang="en-GB"/>
          </a:p>
        </p:txBody>
      </p:sp>
    </p:spTree>
    <p:extLst>
      <p:ext uri="{BB962C8B-B14F-4D97-AF65-F5344CB8AC3E}">
        <p14:creationId xmlns:p14="http://schemas.microsoft.com/office/powerpoint/2010/main" val="2833001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EB5AB0-9348-7402-BDCC-E961933897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6A1A5DD-9D5B-6B13-1F58-90D483F434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2E42CE-1A07-CE06-EA53-241F936251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DE9A80-10C3-4937-B4B6-F6FE9B340F6D}" type="datetime1">
              <a:rPr lang="en-GB" smtClean="0"/>
              <a:t>23/04/2025</a:t>
            </a:fld>
            <a:endParaRPr lang="en-GB"/>
          </a:p>
        </p:txBody>
      </p:sp>
      <p:sp>
        <p:nvSpPr>
          <p:cNvPr id="5" name="Footer Placeholder 4">
            <a:extLst>
              <a:ext uri="{FF2B5EF4-FFF2-40B4-BE49-F238E27FC236}">
                <a16:creationId xmlns:a16="http://schemas.microsoft.com/office/drawing/2014/main" id="{C52ACCED-CC6E-F7EC-3D5A-BA8036026B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Serdar Usta SY-STI-RBS</a:t>
            </a:r>
          </a:p>
        </p:txBody>
      </p:sp>
      <p:sp>
        <p:nvSpPr>
          <p:cNvPr id="6" name="Slide Number Placeholder 5">
            <a:extLst>
              <a:ext uri="{FF2B5EF4-FFF2-40B4-BE49-F238E27FC236}">
                <a16:creationId xmlns:a16="http://schemas.microsoft.com/office/drawing/2014/main" id="{332EDA3A-2142-B6A2-8599-D9E3120F20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087FF8-F308-4B42-9301-E34B4A5AF8AA}" type="slidenum">
              <a:rPr lang="en-GB" smtClean="0"/>
              <a:t>‹#›</a:t>
            </a:fld>
            <a:endParaRPr lang="en-GB"/>
          </a:p>
        </p:txBody>
      </p:sp>
    </p:spTree>
    <p:extLst>
      <p:ext uri="{BB962C8B-B14F-4D97-AF65-F5344CB8AC3E}">
        <p14:creationId xmlns:p14="http://schemas.microsoft.com/office/powerpoint/2010/main" val="3304105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5D4BF4A0-CC20-0267-509B-8D7B363849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6BBA14F5-C4A0-345E-FC27-9FAE4C1588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86F689CC-B430-7805-0172-F4E8172ABE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A5FBB-4C7C-4183-952F-7E6562EFDEE8}" type="datetime1">
              <a:rPr lang="en-GB" smtClean="0"/>
              <a:t>23/04/2025</a:t>
            </a:fld>
            <a:endParaRPr lang="tr-TR"/>
          </a:p>
        </p:txBody>
      </p:sp>
      <p:sp>
        <p:nvSpPr>
          <p:cNvPr id="5" name="Alt Bilgi Yer Tutucusu 4">
            <a:extLst>
              <a:ext uri="{FF2B5EF4-FFF2-40B4-BE49-F238E27FC236}">
                <a16:creationId xmlns:a16="http://schemas.microsoft.com/office/drawing/2014/main" id="{6E649171-6AD7-EB1E-CF4B-DDC7A58301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a:t>Serdar Usta SY-STI-RBS</a:t>
            </a:r>
          </a:p>
        </p:txBody>
      </p:sp>
      <p:sp>
        <p:nvSpPr>
          <p:cNvPr id="6" name="Slayt Numarası Yer Tutucusu 5">
            <a:extLst>
              <a:ext uri="{FF2B5EF4-FFF2-40B4-BE49-F238E27FC236}">
                <a16:creationId xmlns:a16="http://schemas.microsoft.com/office/drawing/2014/main" id="{B00D6E42-27F3-0B64-4C93-FDEE052EC6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D6D3EF-C254-4637-BAF9-FAC5B412B35E}" type="slidenum">
              <a:rPr lang="tr-TR" smtClean="0"/>
              <a:t>‹#›</a:t>
            </a:fld>
            <a:endParaRPr lang="tr-TR"/>
          </a:p>
        </p:txBody>
      </p:sp>
    </p:spTree>
    <p:extLst>
      <p:ext uri="{BB962C8B-B14F-4D97-AF65-F5344CB8AC3E}">
        <p14:creationId xmlns:p14="http://schemas.microsoft.com/office/powerpoint/2010/main" val="20100023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edms.cern.ch/document/3153059/1/approvalAndComment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cernbox.cern.ch/s/VN3dDnPiMfyhtpL"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33A0"/>
        </a:solidFill>
        <a:effectLst/>
      </p:bgPr>
    </p:bg>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E1BFE96-F09E-908B-1C97-626B63A2BEFB}"/>
              </a:ext>
            </a:extLst>
          </p:cNvPr>
          <p:cNvSpPr>
            <a:spLocks noGrp="1"/>
          </p:cNvSpPr>
          <p:nvPr>
            <p:ph type="ctrTitle"/>
          </p:nvPr>
        </p:nvSpPr>
        <p:spPr>
          <a:xfrm>
            <a:off x="1026824" y="3082070"/>
            <a:ext cx="10138348" cy="1655762"/>
          </a:xfrm>
        </p:spPr>
        <p:txBody>
          <a:bodyPr>
            <a:noAutofit/>
          </a:bodyPr>
          <a:lstStyle/>
          <a:p>
            <a:r>
              <a:rPr lang="en-US" sz="4400" b="1" i="1" dirty="0">
                <a:solidFill>
                  <a:srgbClr val="D4AF37"/>
                </a:solidFill>
              </a:rPr>
              <a:t>Outgassing estimation for W target </a:t>
            </a:r>
            <a:br>
              <a:rPr lang="en-US" sz="4400" b="1" i="1" dirty="0">
                <a:solidFill>
                  <a:srgbClr val="D4AF37"/>
                </a:solidFill>
              </a:rPr>
            </a:br>
            <a:br>
              <a:rPr lang="en-US" sz="4400" b="1" i="1" dirty="0">
                <a:solidFill>
                  <a:srgbClr val="D4AF37"/>
                </a:solidFill>
              </a:rPr>
            </a:br>
            <a:r>
              <a:rPr lang="en-US" sz="4400" b="1" i="1" dirty="0">
                <a:solidFill>
                  <a:srgbClr val="D4AF37"/>
                </a:solidFill>
              </a:rPr>
              <a:t>HI-ECN3 WP3</a:t>
            </a:r>
            <a:endParaRPr lang="tr-TR" sz="4800" b="1" dirty="0"/>
          </a:p>
        </p:txBody>
      </p:sp>
      <p:sp>
        <p:nvSpPr>
          <p:cNvPr id="3" name="Alt Başlık 2">
            <a:extLst>
              <a:ext uri="{FF2B5EF4-FFF2-40B4-BE49-F238E27FC236}">
                <a16:creationId xmlns:a16="http://schemas.microsoft.com/office/drawing/2014/main" id="{BAD742F2-EE97-1AA1-434F-16FE9F306C15}"/>
              </a:ext>
            </a:extLst>
          </p:cNvPr>
          <p:cNvSpPr>
            <a:spLocks noGrp="1"/>
          </p:cNvSpPr>
          <p:nvPr>
            <p:ph type="subTitle" idx="1"/>
          </p:nvPr>
        </p:nvSpPr>
        <p:spPr>
          <a:xfrm>
            <a:off x="2990992" y="5592603"/>
            <a:ext cx="9144000" cy="1655762"/>
          </a:xfrm>
        </p:spPr>
        <p:txBody>
          <a:bodyPr/>
          <a:lstStyle/>
          <a:p>
            <a:pPr algn="r">
              <a:defRPr/>
            </a:pPr>
            <a:r>
              <a:rPr lang="tr-TR" sz="2400" b="1" dirty="0">
                <a:solidFill>
                  <a:srgbClr val="D4AF37"/>
                </a:solidFill>
              </a:rPr>
              <a:t>Serdar Usta (SY-STI-RBS)</a:t>
            </a:r>
          </a:p>
          <a:p>
            <a:pPr algn="r">
              <a:defRPr/>
            </a:pPr>
            <a:r>
              <a:rPr lang="en-US" sz="2400" b="1" dirty="0">
                <a:solidFill>
                  <a:srgbClr val="D4AF37"/>
                </a:solidFill>
              </a:rPr>
              <a:t>April 23</a:t>
            </a:r>
            <a:r>
              <a:rPr lang="en-US" b="1" baseline="30000" dirty="0">
                <a:solidFill>
                  <a:srgbClr val="D4AF37"/>
                </a:solidFill>
              </a:rPr>
              <a:t>rd</a:t>
            </a:r>
            <a:r>
              <a:rPr lang="en-US" sz="2400" b="1" dirty="0">
                <a:solidFill>
                  <a:srgbClr val="D4AF37"/>
                </a:solidFill>
              </a:rPr>
              <a:t> 202</a:t>
            </a:r>
            <a:r>
              <a:rPr lang="en-US" b="1" dirty="0">
                <a:solidFill>
                  <a:srgbClr val="D4AF37"/>
                </a:solidFill>
              </a:rPr>
              <a:t>5</a:t>
            </a:r>
            <a:endParaRPr lang="en-US" sz="2400" b="1" dirty="0">
              <a:solidFill>
                <a:srgbClr val="D4AF37"/>
              </a:solidFill>
            </a:endParaRPr>
          </a:p>
          <a:p>
            <a:endParaRPr lang="tr-TR" dirty="0"/>
          </a:p>
        </p:txBody>
      </p:sp>
      <p:pic>
        <p:nvPicPr>
          <p:cNvPr id="5" name="Resim 4">
            <a:extLst>
              <a:ext uri="{FF2B5EF4-FFF2-40B4-BE49-F238E27FC236}">
                <a16:creationId xmlns:a16="http://schemas.microsoft.com/office/drawing/2014/main" id="{A391DAF0-7A07-F252-29AE-083763CF6D41}"/>
              </a:ext>
            </a:extLst>
          </p:cNvPr>
          <p:cNvPicPr>
            <a:picLocks noChangeAspect="1"/>
          </p:cNvPicPr>
          <p:nvPr/>
        </p:nvPicPr>
        <p:blipFill>
          <a:blip r:embed="rId2"/>
          <a:stretch>
            <a:fillRect/>
          </a:stretch>
        </p:blipFill>
        <p:spPr>
          <a:xfrm>
            <a:off x="4112115" y="69584"/>
            <a:ext cx="3967767" cy="1666932"/>
          </a:xfrm>
          <a:prstGeom prst="rect">
            <a:avLst/>
          </a:prstGeom>
        </p:spPr>
      </p:pic>
    </p:spTree>
    <p:extLst>
      <p:ext uri="{BB962C8B-B14F-4D97-AF65-F5344CB8AC3E}">
        <p14:creationId xmlns:p14="http://schemas.microsoft.com/office/powerpoint/2010/main" val="574722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FAC7B-AD1A-65FC-2B77-E8033CF83C64}"/>
              </a:ext>
            </a:extLst>
          </p:cNvPr>
          <p:cNvSpPr>
            <a:spLocks noGrp="1"/>
          </p:cNvSpPr>
          <p:nvPr>
            <p:ph type="title"/>
          </p:nvPr>
        </p:nvSpPr>
        <p:spPr/>
        <p:txBody>
          <a:bodyPr>
            <a:normAutofit/>
          </a:bodyPr>
          <a:lstStyle/>
          <a:p>
            <a:pPr algn="ctr"/>
            <a:r>
              <a:rPr lang="en-US" sz="2800" b="1" dirty="0">
                <a:solidFill>
                  <a:srgbClr val="FF0000"/>
                </a:solidFill>
              </a:rPr>
              <a:t>Remarks!</a:t>
            </a:r>
            <a:endParaRPr lang="en-GB" sz="2800" b="1" dirty="0">
              <a:solidFill>
                <a:srgbClr val="FF0000"/>
              </a:solidFill>
            </a:endParaRPr>
          </a:p>
        </p:txBody>
      </p:sp>
      <p:sp>
        <p:nvSpPr>
          <p:cNvPr id="3" name="Content Placeholder 2">
            <a:extLst>
              <a:ext uri="{FF2B5EF4-FFF2-40B4-BE49-F238E27FC236}">
                <a16:creationId xmlns:a16="http://schemas.microsoft.com/office/drawing/2014/main" id="{9003B84B-9978-CB57-A334-C52BE803A086}"/>
              </a:ext>
            </a:extLst>
          </p:cNvPr>
          <p:cNvSpPr>
            <a:spLocks noGrp="1"/>
          </p:cNvSpPr>
          <p:nvPr>
            <p:ph idx="1"/>
          </p:nvPr>
        </p:nvSpPr>
        <p:spPr/>
        <p:txBody>
          <a:bodyPr/>
          <a:lstStyle/>
          <a:p>
            <a:pPr algn="just">
              <a:lnSpc>
                <a:spcPct val="100000"/>
              </a:lnSpc>
              <a:buFont typeface="Wingdings" panose="05000000000000000000" pitchFamily="2" charset="2"/>
              <a:buChar char="§"/>
            </a:pPr>
            <a:r>
              <a:rPr lang="en-US" sz="2200" dirty="0"/>
              <a:t>Limited by HSC Thermochemical Database and literature (i.e. Lanthanide’s chemistry and uncharacterized/unknown phases)</a:t>
            </a:r>
          </a:p>
          <a:p>
            <a:pPr algn="just">
              <a:lnSpc>
                <a:spcPct val="150000"/>
              </a:lnSpc>
              <a:buFont typeface="Wingdings" panose="05000000000000000000" pitchFamily="2" charset="2"/>
              <a:buChar char="§"/>
            </a:pPr>
            <a:r>
              <a:rPr lang="en-US" sz="2200" dirty="0"/>
              <a:t>Hard to claim that all related literature has been covered!</a:t>
            </a:r>
          </a:p>
          <a:p>
            <a:pPr algn="just">
              <a:lnSpc>
                <a:spcPct val="100000"/>
              </a:lnSpc>
              <a:buFont typeface="Wingdings" panose="05000000000000000000" pitchFamily="2" charset="2"/>
              <a:buChar char="§"/>
            </a:pPr>
            <a:r>
              <a:rPr lang="en-US" sz="2200" dirty="0"/>
              <a:t>In most studies, ppm/ppb level of sublimation/vaporization or chemical activity are not under investigation and considered negligible including lower oxidation states (i.e. Ta</a:t>
            </a:r>
            <a:r>
              <a:rPr lang="en-US" sz="2200" baseline="-25000" dirty="0"/>
              <a:t>2</a:t>
            </a:r>
            <a:r>
              <a:rPr lang="en-US" sz="2200" dirty="0"/>
              <a:t>O</a:t>
            </a:r>
            <a:r>
              <a:rPr lang="en-US" sz="2200" baseline="-25000" dirty="0"/>
              <a:t>5 </a:t>
            </a:r>
            <a:r>
              <a:rPr lang="en-US" sz="2200" dirty="0"/>
              <a:t>most stable but the oxidation starts from Ta</a:t>
            </a:r>
            <a:r>
              <a:rPr lang="en-US" sz="2200" baseline="-25000" dirty="0"/>
              <a:t>4</a:t>
            </a:r>
            <a:r>
              <a:rPr lang="en-US" sz="2200" dirty="0"/>
              <a:t>O).</a:t>
            </a:r>
          </a:p>
          <a:p>
            <a:pPr algn="just">
              <a:lnSpc>
                <a:spcPct val="100000"/>
              </a:lnSpc>
              <a:buFont typeface="Wingdings" panose="05000000000000000000" pitchFamily="2" charset="2"/>
              <a:buChar char="§"/>
            </a:pPr>
            <a:r>
              <a:rPr lang="en-US" sz="2200" dirty="0"/>
              <a:t>Pay attention to the all reactants within the atmosphere of interest (i.e. water content).</a:t>
            </a:r>
          </a:p>
          <a:p>
            <a:pPr algn="just">
              <a:lnSpc>
                <a:spcPct val="100000"/>
              </a:lnSpc>
              <a:buFont typeface="Wingdings" panose="05000000000000000000" pitchFamily="2" charset="2"/>
              <a:buChar char="§"/>
            </a:pPr>
            <a:r>
              <a:rPr lang="en-US" sz="2200" b="1" dirty="0"/>
              <a:t>This study can only be complementary to experimental investigations.   </a:t>
            </a:r>
          </a:p>
          <a:p>
            <a:pPr marL="0" indent="0">
              <a:buNone/>
            </a:pPr>
            <a:endParaRPr lang="en-US" dirty="0"/>
          </a:p>
          <a:p>
            <a:pPr marL="0" indent="0">
              <a:buNone/>
            </a:pPr>
            <a:endParaRPr lang="en-US" dirty="0"/>
          </a:p>
          <a:p>
            <a:endParaRPr lang="en-GB" dirty="0"/>
          </a:p>
        </p:txBody>
      </p:sp>
      <p:sp>
        <p:nvSpPr>
          <p:cNvPr id="4" name="Date Placeholder 3">
            <a:extLst>
              <a:ext uri="{FF2B5EF4-FFF2-40B4-BE49-F238E27FC236}">
                <a16:creationId xmlns:a16="http://schemas.microsoft.com/office/drawing/2014/main" id="{FC848DBF-C7C8-5977-E65B-9FDB331156A9}"/>
              </a:ext>
            </a:extLst>
          </p:cNvPr>
          <p:cNvSpPr>
            <a:spLocks noGrp="1"/>
          </p:cNvSpPr>
          <p:nvPr>
            <p:ph type="dt" sz="half" idx="10"/>
          </p:nvPr>
        </p:nvSpPr>
        <p:spPr/>
        <p:txBody>
          <a:bodyPr/>
          <a:lstStyle/>
          <a:p>
            <a:fld id="{FF631C17-13FB-47A8-9D4C-0DE80FFD8F7A}" type="datetime1">
              <a:rPr lang="en-GB" smtClean="0"/>
              <a:t>23/04/2025</a:t>
            </a:fld>
            <a:endParaRPr lang="en-GB"/>
          </a:p>
        </p:txBody>
      </p:sp>
      <p:sp>
        <p:nvSpPr>
          <p:cNvPr id="5" name="Footer Placeholder 4">
            <a:extLst>
              <a:ext uri="{FF2B5EF4-FFF2-40B4-BE49-F238E27FC236}">
                <a16:creationId xmlns:a16="http://schemas.microsoft.com/office/drawing/2014/main" id="{5137461A-FD8A-8280-91B6-DE7A5BF81247}"/>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C775686A-D574-0105-1B74-B425ADF23D28}"/>
              </a:ext>
            </a:extLst>
          </p:cNvPr>
          <p:cNvSpPr>
            <a:spLocks noGrp="1"/>
          </p:cNvSpPr>
          <p:nvPr>
            <p:ph type="sldNum" sz="quarter" idx="12"/>
          </p:nvPr>
        </p:nvSpPr>
        <p:spPr/>
        <p:txBody>
          <a:bodyPr/>
          <a:lstStyle/>
          <a:p>
            <a:fld id="{83087FF8-F308-4B42-9301-E34B4A5AF8AA}" type="slidenum">
              <a:rPr lang="en-GB" smtClean="0"/>
              <a:t>10</a:t>
            </a:fld>
            <a:endParaRPr lang="en-GB"/>
          </a:p>
        </p:txBody>
      </p:sp>
    </p:spTree>
    <p:extLst>
      <p:ext uri="{BB962C8B-B14F-4D97-AF65-F5344CB8AC3E}">
        <p14:creationId xmlns:p14="http://schemas.microsoft.com/office/powerpoint/2010/main" val="2263915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C1273-A6AA-811D-FF5B-496E90080A33}"/>
              </a:ext>
            </a:extLst>
          </p:cNvPr>
          <p:cNvSpPr>
            <a:spLocks noGrp="1"/>
          </p:cNvSpPr>
          <p:nvPr>
            <p:ph type="title"/>
          </p:nvPr>
        </p:nvSpPr>
        <p:spPr>
          <a:xfrm>
            <a:off x="501534" y="143108"/>
            <a:ext cx="10515600" cy="549275"/>
          </a:xfrm>
        </p:spPr>
        <p:txBody>
          <a:bodyPr>
            <a:normAutofit/>
          </a:bodyPr>
          <a:lstStyle/>
          <a:p>
            <a:pPr algn="ctr"/>
            <a:r>
              <a:rPr lang="en-US" sz="2800" b="1" dirty="0"/>
              <a:t>Radionuclide inventory of W target based on simulation results</a:t>
            </a:r>
            <a:endParaRPr lang="en-GB" sz="2800" b="1" dirty="0"/>
          </a:p>
        </p:txBody>
      </p:sp>
      <p:graphicFrame>
        <p:nvGraphicFramePr>
          <p:cNvPr id="7" name="Content Placeholder 6">
            <a:extLst>
              <a:ext uri="{FF2B5EF4-FFF2-40B4-BE49-F238E27FC236}">
                <a16:creationId xmlns:a16="http://schemas.microsoft.com/office/drawing/2014/main" id="{9D6A843E-7FC7-632C-95CA-E720D6E181DD}"/>
              </a:ext>
            </a:extLst>
          </p:cNvPr>
          <p:cNvGraphicFramePr>
            <a:graphicFrameLocks noGrp="1"/>
          </p:cNvGraphicFramePr>
          <p:nvPr>
            <p:ph idx="1"/>
            <p:extLst>
              <p:ext uri="{D42A27DB-BD31-4B8C-83A1-F6EECF244321}">
                <p14:modId xmlns:p14="http://schemas.microsoft.com/office/powerpoint/2010/main" val="275251725"/>
              </p:ext>
            </p:extLst>
          </p:nvPr>
        </p:nvGraphicFramePr>
        <p:xfrm>
          <a:off x="2376209" y="914400"/>
          <a:ext cx="955861" cy="5484050"/>
        </p:xfrm>
        <a:graphic>
          <a:graphicData uri="http://schemas.openxmlformats.org/drawingml/2006/table">
            <a:tbl>
              <a:tblPr/>
              <a:tblGrid>
                <a:gridCol w="955861">
                  <a:extLst>
                    <a:ext uri="{9D8B030D-6E8A-4147-A177-3AD203B41FA5}">
                      <a16:colId xmlns:a16="http://schemas.microsoft.com/office/drawing/2014/main" val="334827245"/>
                    </a:ext>
                  </a:extLst>
                </a:gridCol>
              </a:tblGrid>
              <a:tr h="186000">
                <a:tc>
                  <a:txBody>
                    <a:bodyPr/>
                    <a:lstStyle/>
                    <a:p>
                      <a:pPr algn="l" fontAlgn="b"/>
                      <a:r>
                        <a:rPr lang="en-GB" sz="1400" b="1" i="0" u="none" strike="noStrike">
                          <a:solidFill>
                            <a:srgbClr val="000000"/>
                          </a:solidFill>
                          <a:effectLst/>
                          <a:latin typeface="+mn-lt"/>
                        </a:rPr>
                        <a:t>Isotopes </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8876285"/>
                  </a:ext>
                </a:extLst>
              </a:tr>
              <a:tr h="186000">
                <a:tc>
                  <a:txBody>
                    <a:bodyPr/>
                    <a:lstStyle/>
                    <a:p>
                      <a:pPr algn="l" fontAlgn="b"/>
                      <a:r>
                        <a:rPr lang="en-GB" sz="1400" b="0" i="0" u="none" strike="noStrike">
                          <a:solidFill>
                            <a:srgbClr val="000000"/>
                          </a:solidFill>
                          <a:effectLst/>
                          <a:latin typeface="+mn-lt"/>
                        </a:rPr>
                        <a:t>H-3</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07473291"/>
                  </a:ext>
                </a:extLst>
              </a:tr>
              <a:tr h="186000">
                <a:tc>
                  <a:txBody>
                    <a:bodyPr/>
                    <a:lstStyle/>
                    <a:p>
                      <a:pPr algn="l" fontAlgn="b"/>
                      <a:r>
                        <a:rPr lang="en-GB" sz="1400" b="0" i="0" u="none" strike="noStrike">
                          <a:solidFill>
                            <a:srgbClr val="000000"/>
                          </a:solidFill>
                          <a:effectLst/>
                          <a:latin typeface="+mn-lt"/>
                        </a:rPr>
                        <a:t>Co-60</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15625909"/>
                  </a:ext>
                </a:extLst>
              </a:tr>
              <a:tr h="186000">
                <a:tc>
                  <a:txBody>
                    <a:bodyPr/>
                    <a:lstStyle/>
                    <a:p>
                      <a:pPr algn="l" fontAlgn="b"/>
                      <a:r>
                        <a:rPr lang="en-GB" sz="1400" b="0" i="0" u="none" strike="noStrike">
                          <a:solidFill>
                            <a:srgbClr val="000000"/>
                          </a:solidFill>
                          <a:effectLst/>
                          <a:latin typeface="+mn-lt"/>
                        </a:rPr>
                        <a:t>Ba-133</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47048837"/>
                  </a:ext>
                </a:extLst>
              </a:tr>
              <a:tr h="186000">
                <a:tc>
                  <a:txBody>
                    <a:bodyPr/>
                    <a:lstStyle/>
                    <a:p>
                      <a:pPr algn="l" fontAlgn="b"/>
                      <a:r>
                        <a:rPr lang="en-GB" sz="1400" b="0" i="0" u="none" strike="noStrike" dirty="0">
                          <a:solidFill>
                            <a:srgbClr val="000000"/>
                          </a:solidFill>
                          <a:effectLst/>
                          <a:latin typeface="+mn-lt"/>
                        </a:rPr>
                        <a:t>Pm-145</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33295142"/>
                  </a:ext>
                </a:extLst>
              </a:tr>
              <a:tr h="186000">
                <a:tc>
                  <a:txBody>
                    <a:bodyPr/>
                    <a:lstStyle/>
                    <a:p>
                      <a:pPr algn="l" fontAlgn="b"/>
                      <a:r>
                        <a:rPr lang="en-GB" sz="1400" b="0" i="0" u="none" strike="noStrike">
                          <a:solidFill>
                            <a:srgbClr val="000000"/>
                          </a:solidFill>
                          <a:effectLst/>
                          <a:latin typeface="+mn-lt"/>
                        </a:rPr>
                        <a:t>Eu-146</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64149761"/>
                  </a:ext>
                </a:extLst>
              </a:tr>
              <a:tr h="186000">
                <a:tc>
                  <a:txBody>
                    <a:bodyPr/>
                    <a:lstStyle/>
                    <a:p>
                      <a:pPr algn="l" fontAlgn="b"/>
                      <a:r>
                        <a:rPr lang="en-GB" sz="1400" b="0" i="0" u="none" strike="noStrike" dirty="0">
                          <a:solidFill>
                            <a:srgbClr val="000000"/>
                          </a:solidFill>
                          <a:effectLst/>
                          <a:latin typeface="+mn-lt"/>
                        </a:rPr>
                        <a:t>Gd-148</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13411937"/>
                  </a:ext>
                </a:extLst>
              </a:tr>
              <a:tr h="186000">
                <a:tc>
                  <a:txBody>
                    <a:bodyPr/>
                    <a:lstStyle/>
                    <a:p>
                      <a:pPr algn="l" fontAlgn="b"/>
                      <a:r>
                        <a:rPr lang="en-GB" sz="1400" b="0" i="0" u="none" strike="noStrike">
                          <a:solidFill>
                            <a:srgbClr val="000000"/>
                          </a:solidFill>
                          <a:effectLst/>
                          <a:latin typeface="+mn-lt"/>
                        </a:rPr>
                        <a:t>Eu-150</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28041510"/>
                  </a:ext>
                </a:extLst>
              </a:tr>
              <a:tr h="186000">
                <a:tc>
                  <a:txBody>
                    <a:bodyPr/>
                    <a:lstStyle/>
                    <a:p>
                      <a:pPr algn="l" fontAlgn="b"/>
                      <a:r>
                        <a:rPr lang="en-GB" sz="1400" b="0" i="0" u="none" strike="noStrike">
                          <a:solidFill>
                            <a:srgbClr val="000000"/>
                          </a:solidFill>
                          <a:effectLst/>
                          <a:latin typeface="+mn-lt"/>
                        </a:rPr>
                        <a:t>Tb-157</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51885741"/>
                  </a:ext>
                </a:extLst>
              </a:tr>
              <a:tr h="186000">
                <a:tc>
                  <a:txBody>
                    <a:bodyPr/>
                    <a:lstStyle/>
                    <a:p>
                      <a:pPr algn="l" fontAlgn="b"/>
                      <a:r>
                        <a:rPr lang="en-GB" sz="1400" b="0" i="0" u="none" strike="noStrike">
                          <a:solidFill>
                            <a:srgbClr val="000000"/>
                          </a:solidFill>
                          <a:effectLst/>
                          <a:latin typeface="+mn-lt"/>
                        </a:rPr>
                        <a:t>Yb-169</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66643408"/>
                  </a:ext>
                </a:extLst>
              </a:tr>
              <a:tr h="186000">
                <a:tc>
                  <a:txBody>
                    <a:bodyPr/>
                    <a:lstStyle/>
                    <a:p>
                      <a:pPr algn="l" fontAlgn="b"/>
                      <a:r>
                        <a:rPr lang="en-GB" sz="1400" b="0" i="0" u="none" strike="noStrike">
                          <a:solidFill>
                            <a:srgbClr val="000000"/>
                          </a:solidFill>
                          <a:effectLst/>
                          <a:latin typeface="+mn-lt"/>
                        </a:rPr>
                        <a:t>Lu-172</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35307721"/>
                  </a:ext>
                </a:extLst>
              </a:tr>
              <a:tr h="186000">
                <a:tc>
                  <a:txBody>
                    <a:bodyPr/>
                    <a:lstStyle/>
                    <a:p>
                      <a:pPr algn="l" fontAlgn="b"/>
                      <a:r>
                        <a:rPr lang="en-GB" sz="1400" b="0" i="0" u="none" strike="noStrike" dirty="0">
                          <a:solidFill>
                            <a:srgbClr val="000000"/>
                          </a:solidFill>
                          <a:effectLst/>
                          <a:latin typeface="+mn-lt"/>
                        </a:rPr>
                        <a:t>Hf-172</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79459378"/>
                  </a:ext>
                </a:extLst>
              </a:tr>
              <a:tr h="186000">
                <a:tc>
                  <a:txBody>
                    <a:bodyPr/>
                    <a:lstStyle/>
                    <a:p>
                      <a:pPr algn="l" fontAlgn="b"/>
                      <a:r>
                        <a:rPr lang="en-GB" sz="1400" b="0" i="0" u="none" strike="noStrike">
                          <a:solidFill>
                            <a:srgbClr val="000000"/>
                          </a:solidFill>
                          <a:effectLst/>
                          <a:latin typeface="+mn-lt"/>
                        </a:rPr>
                        <a:t>Lu-173</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292781"/>
                  </a:ext>
                </a:extLst>
              </a:tr>
              <a:tr h="186000">
                <a:tc>
                  <a:txBody>
                    <a:bodyPr/>
                    <a:lstStyle/>
                    <a:p>
                      <a:pPr algn="l" fontAlgn="b"/>
                      <a:r>
                        <a:rPr lang="en-GB" sz="1400" b="0" i="0" u="none" strike="noStrike">
                          <a:solidFill>
                            <a:srgbClr val="000000"/>
                          </a:solidFill>
                          <a:effectLst/>
                          <a:latin typeface="+mn-lt"/>
                        </a:rPr>
                        <a:t>Lu-174</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25287978"/>
                  </a:ext>
                </a:extLst>
              </a:tr>
              <a:tr h="186000">
                <a:tc>
                  <a:txBody>
                    <a:bodyPr/>
                    <a:lstStyle/>
                    <a:p>
                      <a:pPr algn="l" fontAlgn="b"/>
                      <a:r>
                        <a:rPr lang="en-GB" sz="1400" b="0" i="0" u="none" strike="noStrike">
                          <a:solidFill>
                            <a:srgbClr val="000000"/>
                          </a:solidFill>
                          <a:effectLst/>
                          <a:latin typeface="+mn-lt"/>
                        </a:rPr>
                        <a:t>Hf-175</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71991145"/>
                  </a:ext>
                </a:extLst>
              </a:tr>
              <a:tr h="186000">
                <a:tc>
                  <a:txBody>
                    <a:bodyPr/>
                    <a:lstStyle/>
                    <a:p>
                      <a:pPr algn="l" fontAlgn="b"/>
                      <a:r>
                        <a:rPr lang="en-GB" sz="1400" b="0" i="0" u="none" strike="noStrike">
                          <a:solidFill>
                            <a:srgbClr val="000000"/>
                          </a:solidFill>
                          <a:effectLst/>
                          <a:latin typeface="+mn-lt"/>
                        </a:rPr>
                        <a:t>Ta-178</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77953002"/>
                  </a:ext>
                </a:extLst>
              </a:tr>
              <a:tr h="186000">
                <a:tc>
                  <a:txBody>
                    <a:bodyPr/>
                    <a:lstStyle/>
                    <a:p>
                      <a:pPr algn="l" fontAlgn="b"/>
                      <a:r>
                        <a:rPr lang="en-GB" sz="1400" b="0" i="0" u="none" strike="noStrike">
                          <a:solidFill>
                            <a:srgbClr val="000000"/>
                          </a:solidFill>
                          <a:effectLst/>
                          <a:latin typeface="+mn-lt"/>
                        </a:rPr>
                        <a:t>W-178</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69640136"/>
                  </a:ext>
                </a:extLst>
              </a:tr>
              <a:tr h="186000">
                <a:tc>
                  <a:txBody>
                    <a:bodyPr/>
                    <a:lstStyle/>
                    <a:p>
                      <a:pPr algn="l" fontAlgn="b"/>
                      <a:r>
                        <a:rPr lang="en-GB" sz="1400" b="0" i="0" u="none" strike="noStrike">
                          <a:solidFill>
                            <a:srgbClr val="000000"/>
                          </a:solidFill>
                          <a:effectLst/>
                          <a:latin typeface="+mn-lt"/>
                        </a:rPr>
                        <a:t>m-Hf-178</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29406672"/>
                  </a:ext>
                </a:extLst>
              </a:tr>
              <a:tr h="186000">
                <a:tc>
                  <a:txBody>
                    <a:bodyPr/>
                    <a:lstStyle/>
                    <a:p>
                      <a:pPr algn="l" fontAlgn="b"/>
                      <a:r>
                        <a:rPr lang="en-GB" sz="1400" b="0" i="0" u="none" strike="noStrike">
                          <a:solidFill>
                            <a:srgbClr val="000000"/>
                          </a:solidFill>
                          <a:effectLst/>
                          <a:latin typeface="+mn-lt"/>
                        </a:rPr>
                        <a:t>Ta-179</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37419426"/>
                  </a:ext>
                </a:extLst>
              </a:tr>
              <a:tr h="186000">
                <a:tc>
                  <a:txBody>
                    <a:bodyPr/>
                    <a:lstStyle/>
                    <a:p>
                      <a:pPr algn="l" fontAlgn="b"/>
                      <a:r>
                        <a:rPr lang="en-GB" sz="1400" b="0" i="0" u="none" strike="noStrike">
                          <a:solidFill>
                            <a:srgbClr val="000000"/>
                          </a:solidFill>
                          <a:effectLst/>
                          <a:latin typeface="+mn-lt"/>
                        </a:rPr>
                        <a:t>W-181</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38369034"/>
                  </a:ext>
                </a:extLst>
              </a:tr>
              <a:tr h="186000">
                <a:tc>
                  <a:txBody>
                    <a:bodyPr/>
                    <a:lstStyle/>
                    <a:p>
                      <a:pPr algn="l" fontAlgn="b"/>
                      <a:r>
                        <a:rPr lang="en-GB" sz="1400" b="0" i="0" u="none" strike="noStrike">
                          <a:solidFill>
                            <a:srgbClr val="000000"/>
                          </a:solidFill>
                          <a:effectLst/>
                          <a:latin typeface="+mn-lt"/>
                        </a:rPr>
                        <a:t>Ta-182</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54096489"/>
                  </a:ext>
                </a:extLst>
              </a:tr>
              <a:tr h="186000">
                <a:tc>
                  <a:txBody>
                    <a:bodyPr/>
                    <a:lstStyle/>
                    <a:p>
                      <a:pPr algn="l" fontAlgn="b"/>
                      <a:r>
                        <a:rPr lang="en-GB" sz="1400" b="0" i="0" u="none" strike="noStrike">
                          <a:solidFill>
                            <a:srgbClr val="000000"/>
                          </a:solidFill>
                          <a:effectLst/>
                          <a:latin typeface="+mn-lt"/>
                        </a:rPr>
                        <a:t>Ta-183</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59943195"/>
                  </a:ext>
                </a:extLst>
              </a:tr>
              <a:tr h="186000">
                <a:tc>
                  <a:txBody>
                    <a:bodyPr/>
                    <a:lstStyle/>
                    <a:p>
                      <a:pPr algn="l" fontAlgn="b"/>
                      <a:r>
                        <a:rPr lang="en-GB" sz="1400" b="0" i="0" u="none" strike="noStrike">
                          <a:solidFill>
                            <a:srgbClr val="000000"/>
                          </a:solidFill>
                          <a:effectLst/>
                          <a:latin typeface="+mn-lt"/>
                        </a:rPr>
                        <a:t>m-Re-184</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33995212"/>
                  </a:ext>
                </a:extLst>
              </a:tr>
              <a:tr h="186000">
                <a:tc>
                  <a:txBody>
                    <a:bodyPr/>
                    <a:lstStyle/>
                    <a:p>
                      <a:pPr algn="l" fontAlgn="b"/>
                      <a:r>
                        <a:rPr lang="en-GB" sz="1400" b="0" i="0" u="none" strike="noStrike">
                          <a:solidFill>
                            <a:srgbClr val="000000"/>
                          </a:solidFill>
                          <a:effectLst/>
                          <a:latin typeface="+mn-lt"/>
                        </a:rPr>
                        <a:t>W-185</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8301246"/>
                  </a:ext>
                </a:extLst>
              </a:tr>
              <a:tr h="186000">
                <a:tc>
                  <a:txBody>
                    <a:bodyPr/>
                    <a:lstStyle/>
                    <a:p>
                      <a:pPr algn="l" fontAlgn="b"/>
                      <a:r>
                        <a:rPr lang="en-GB" sz="1400" b="0" i="0" u="none" strike="noStrike" dirty="0">
                          <a:solidFill>
                            <a:srgbClr val="000000"/>
                          </a:solidFill>
                          <a:effectLst/>
                          <a:latin typeface="+mn-lt"/>
                        </a:rPr>
                        <a:t>W-187</a:t>
                      </a:r>
                    </a:p>
                  </a:txBody>
                  <a:tcPr marL="6002" marR="6002" marT="6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13826781"/>
                  </a:ext>
                </a:extLst>
              </a:tr>
            </a:tbl>
          </a:graphicData>
        </a:graphic>
      </p:graphicFrame>
      <p:sp>
        <p:nvSpPr>
          <p:cNvPr id="4" name="Date Placeholder 3">
            <a:extLst>
              <a:ext uri="{FF2B5EF4-FFF2-40B4-BE49-F238E27FC236}">
                <a16:creationId xmlns:a16="http://schemas.microsoft.com/office/drawing/2014/main" id="{377714BC-F96D-7391-E286-55E831E1E1CE}"/>
              </a:ext>
            </a:extLst>
          </p:cNvPr>
          <p:cNvSpPr>
            <a:spLocks noGrp="1"/>
          </p:cNvSpPr>
          <p:nvPr>
            <p:ph type="dt" sz="half" idx="10"/>
          </p:nvPr>
        </p:nvSpPr>
        <p:spPr/>
        <p:txBody>
          <a:bodyPr/>
          <a:lstStyle/>
          <a:p>
            <a:fld id="{FF631C17-13FB-47A8-9D4C-0DE80FFD8F7A}" type="datetime1">
              <a:rPr lang="en-GB" smtClean="0"/>
              <a:t>23/04/2025</a:t>
            </a:fld>
            <a:endParaRPr lang="en-GB"/>
          </a:p>
        </p:txBody>
      </p:sp>
      <p:sp>
        <p:nvSpPr>
          <p:cNvPr id="5" name="Footer Placeholder 4">
            <a:extLst>
              <a:ext uri="{FF2B5EF4-FFF2-40B4-BE49-F238E27FC236}">
                <a16:creationId xmlns:a16="http://schemas.microsoft.com/office/drawing/2014/main" id="{51BEC98B-6382-4CBC-C583-4B4098CC4A50}"/>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31F6DCEB-7B8A-78B1-61CD-04219DC6E306}"/>
              </a:ext>
            </a:extLst>
          </p:cNvPr>
          <p:cNvSpPr>
            <a:spLocks noGrp="1"/>
          </p:cNvSpPr>
          <p:nvPr>
            <p:ph type="sldNum" sz="quarter" idx="12"/>
          </p:nvPr>
        </p:nvSpPr>
        <p:spPr/>
        <p:txBody>
          <a:bodyPr/>
          <a:lstStyle/>
          <a:p>
            <a:fld id="{83087FF8-F308-4B42-9301-E34B4A5AF8AA}" type="slidenum">
              <a:rPr lang="en-GB" smtClean="0"/>
              <a:t>2</a:t>
            </a:fld>
            <a:endParaRPr lang="en-GB"/>
          </a:p>
        </p:txBody>
      </p:sp>
      <p:graphicFrame>
        <p:nvGraphicFramePr>
          <p:cNvPr id="9" name="Table 8">
            <a:extLst>
              <a:ext uri="{FF2B5EF4-FFF2-40B4-BE49-F238E27FC236}">
                <a16:creationId xmlns:a16="http://schemas.microsoft.com/office/drawing/2014/main" id="{0859D048-8819-27EF-25F8-4C4708BA7C01}"/>
              </a:ext>
            </a:extLst>
          </p:cNvPr>
          <p:cNvGraphicFramePr>
            <a:graphicFrameLocks noGrp="1"/>
          </p:cNvGraphicFramePr>
          <p:nvPr>
            <p:extLst>
              <p:ext uri="{D42A27DB-BD31-4B8C-83A1-F6EECF244321}">
                <p14:modId xmlns:p14="http://schemas.microsoft.com/office/powerpoint/2010/main" val="669811688"/>
              </p:ext>
            </p:extLst>
          </p:nvPr>
        </p:nvGraphicFramePr>
        <p:xfrm>
          <a:off x="6096000" y="1631590"/>
          <a:ext cx="1134110" cy="3075940"/>
        </p:xfrm>
        <a:graphic>
          <a:graphicData uri="http://schemas.openxmlformats.org/drawingml/2006/table">
            <a:tbl>
              <a:tblPr/>
              <a:tblGrid>
                <a:gridCol w="1134110">
                  <a:extLst>
                    <a:ext uri="{9D8B030D-6E8A-4147-A177-3AD203B41FA5}">
                      <a16:colId xmlns:a16="http://schemas.microsoft.com/office/drawing/2014/main" val="2490710701"/>
                    </a:ext>
                  </a:extLst>
                </a:gridCol>
              </a:tblGrid>
              <a:tr h="184150">
                <a:tc>
                  <a:txBody>
                    <a:bodyPr/>
                    <a:lstStyle/>
                    <a:p>
                      <a:pPr algn="l" fontAlgn="b"/>
                      <a:r>
                        <a:rPr lang="en-GB" sz="1400" b="1" i="0" u="none" strike="noStrike" dirty="0">
                          <a:solidFill>
                            <a:srgbClr val="000000"/>
                          </a:solidFill>
                          <a:effectLst/>
                          <a:latin typeface="+mn-lt"/>
                        </a:rPr>
                        <a:t>Elements (Z)</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30961970"/>
                  </a:ext>
                </a:extLst>
              </a:tr>
              <a:tr h="184150">
                <a:tc>
                  <a:txBody>
                    <a:bodyPr/>
                    <a:lstStyle/>
                    <a:p>
                      <a:pPr algn="l" fontAlgn="b"/>
                      <a:r>
                        <a:rPr lang="en-GB" sz="1400" b="1" i="0" u="none" strike="noStrike">
                          <a:solidFill>
                            <a:srgbClr val="000000"/>
                          </a:solidFill>
                          <a:effectLst/>
                          <a:latin typeface="+mn-lt"/>
                        </a:rPr>
                        <a:t>H</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58097814"/>
                  </a:ext>
                </a:extLst>
              </a:tr>
              <a:tr h="184150">
                <a:tc>
                  <a:txBody>
                    <a:bodyPr/>
                    <a:lstStyle/>
                    <a:p>
                      <a:pPr algn="l" fontAlgn="b"/>
                      <a:r>
                        <a:rPr lang="en-GB" sz="1400" b="1" i="0" u="none" strike="noStrike">
                          <a:solidFill>
                            <a:srgbClr val="000000"/>
                          </a:solidFill>
                          <a:effectLst/>
                          <a:latin typeface="+mn-lt"/>
                        </a:rPr>
                        <a:t>Co</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95093938"/>
                  </a:ext>
                </a:extLst>
              </a:tr>
              <a:tr h="184150">
                <a:tc>
                  <a:txBody>
                    <a:bodyPr/>
                    <a:lstStyle/>
                    <a:p>
                      <a:pPr algn="l" fontAlgn="b"/>
                      <a:r>
                        <a:rPr lang="en-GB" sz="1400" b="1" i="0" u="none" strike="noStrike">
                          <a:solidFill>
                            <a:srgbClr val="000000"/>
                          </a:solidFill>
                          <a:effectLst/>
                          <a:latin typeface="+mn-lt"/>
                        </a:rPr>
                        <a:t>Ba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01784049"/>
                  </a:ext>
                </a:extLst>
              </a:tr>
              <a:tr h="184150">
                <a:tc>
                  <a:txBody>
                    <a:bodyPr/>
                    <a:lstStyle/>
                    <a:p>
                      <a:pPr algn="l" fontAlgn="b"/>
                      <a:r>
                        <a:rPr lang="en-GB" sz="1400" b="1" i="0" u="none" strike="noStrike">
                          <a:solidFill>
                            <a:srgbClr val="000000"/>
                          </a:solidFill>
                          <a:effectLst/>
                          <a:latin typeface="+mn-lt"/>
                        </a:rPr>
                        <a:t>Pm</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19419186"/>
                  </a:ext>
                </a:extLst>
              </a:tr>
              <a:tr h="184150">
                <a:tc>
                  <a:txBody>
                    <a:bodyPr/>
                    <a:lstStyle/>
                    <a:p>
                      <a:pPr algn="l" fontAlgn="b"/>
                      <a:r>
                        <a:rPr lang="en-GB" sz="1400" b="1" i="0" u="none" strike="noStrike">
                          <a:solidFill>
                            <a:srgbClr val="000000"/>
                          </a:solidFill>
                          <a:effectLst/>
                          <a:latin typeface="+mn-lt"/>
                        </a:rPr>
                        <a:t>Eu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61893174"/>
                  </a:ext>
                </a:extLst>
              </a:tr>
              <a:tr h="184150">
                <a:tc>
                  <a:txBody>
                    <a:bodyPr/>
                    <a:lstStyle/>
                    <a:p>
                      <a:pPr algn="l" fontAlgn="b"/>
                      <a:r>
                        <a:rPr lang="en-GB" sz="1400" b="1" i="0" u="none" strike="noStrike">
                          <a:solidFill>
                            <a:srgbClr val="000000"/>
                          </a:solidFill>
                          <a:effectLst/>
                          <a:latin typeface="+mn-lt"/>
                        </a:rPr>
                        <a:t>Gd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78818239"/>
                  </a:ext>
                </a:extLst>
              </a:tr>
              <a:tr h="184150">
                <a:tc>
                  <a:txBody>
                    <a:bodyPr/>
                    <a:lstStyle/>
                    <a:p>
                      <a:pPr algn="l" fontAlgn="b"/>
                      <a:r>
                        <a:rPr lang="en-GB" sz="1400" b="1" i="0" u="none" strike="noStrike">
                          <a:solidFill>
                            <a:srgbClr val="000000"/>
                          </a:solidFill>
                          <a:effectLst/>
                          <a:latin typeface="+mn-lt"/>
                        </a:rPr>
                        <a:t>Tb</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99277792"/>
                  </a:ext>
                </a:extLst>
              </a:tr>
              <a:tr h="184150">
                <a:tc>
                  <a:txBody>
                    <a:bodyPr/>
                    <a:lstStyle/>
                    <a:p>
                      <a:pPr algn="l" fontAlgn="b"/>
                      <a:r>
                        <a:rPr lang="en-GB" sz="1400" b="1" i="0" u="none" strike="noStrike">
                          <a:solidFill>
                            <a:srgbClr val="000000"/>
                          </a:solidFill>
                          <a:effectLst/>
                          <a:latin typeface="+mn-lt"/>
                        </a:rPr>
                        <a:t>Yb</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60380735"/>
                  </a:ext>
                </a:extLst>
              </a:tr>
              <a:tr h="184150">
                <a:tc>
                  <a:txBody>
                    <a:bodyPr/>
                    <a:lstStyle/>
                    <a:p>
                      <a:pPr algn="l" fontAlgn="b"/>
                      <a:r>
                        <a:rPr lang="en-GB" sz="1400" b="1" i="0" u="none" strike="noStrike">
                          <a:solidFill>
                            <a:srgbClr val="000000"/>
                          </a:solidFill>
                          <a:effectLst/>
                          <a:latin typeface="+mn-lt"/>
                        </a:rPr>
                        <a:t>Lu</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93847117"/>
                  </a:ext>
                </a:extLst>
              </a:tr>
              <a:tr h="184150">
                <a:tc>
                  <a:txBody>
                    <a:bodyPr/>
                    <a:lstStyle/>
                    <a:p>
                      <a:pPr algn="l" fontAlgn="b"/>
                      <a:r>
                        <a:rPr lang="en-GB" sz="1400" b="1" i="0" u="none" strike="noStrike">
                          <a:solidFill>
                            <a:srgbClr val="000000"/>
                          </a:solidFill>
                          <a:effectLst/>
                          <a:latin typeface="+mn-lt"/>
                        </a:rPr>
                        <a:t>Hf</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7411625"/>
                  </a:ext>
                </a:extLst>
              </a:tr>
              <a:tr h="184150">
                <a:tc>
                  <a:txBody>
                    <a:bodyPr/>
                    <a:lstStyle/>
                    <a:p>
                      <a:pPr algn="l" fontAlgn="b"/>
                      <a:r>
                        <a:rPr lang="en-GB" sz="1400" b="1" i="0" u="none" strike="noStrike">
                          <a:solidFill>
                            <a:srgbClr val="000000"/>
                          </a:solidFill>
                          <a:effectLst/>
                          <a:latin typeface="+mn-lt"/>
                        </a:rPr>
                        <a:t>Ta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99886153"/>
                  </a:ext>
                </a:extLst>
              </a:tr>
              <a:tr h="184150">
                <a:tc>
                  <a:txBody>
                    <a:bodyPr/>
                    <a:lstStyle/>
                    <a:p>
                      <a:pPr algn="l" fontAlgn="b"/>
                      <a:r>
                        <a:rPr lang="en-GB" sz="1400" b="1" i="0" u="none" strike="noStrike">
                          <a:solidFill>
                            <a:srgbClr val="000000"/>
                          </a:solidFill>
                          <a:effectLst/>
                          <a:latin typeface="+mn-lt"/>
                        </a:rPr>
                        <a:t>W</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1195915"/>
                  </a:ext>
                </a:extLst>
              </a:tr>
              <a:tr h="184150">
                <a:tc>
                  <a:txBody>
                    <a:bodyPr/>
                    <a:lstStyle/>
                    <a:p>
                      <a:pPr algn="l" fontAlgn="b"/>
                      <a:r>
                        <a:rPr lang="en-GB" sz="1400" b="1" i="0" u="none" strike="noStrike" dirty="0">
                          <a:solidFill>
                            <a:srgbClr val="000000"/>
                          </a:solidFill>
                          <a:effectLst/>
                          <a:latin typeface="+mn-lt"/>
                        </a:rPr>
                        <a:t>Re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82061565"/>
                  </a:ext>
                </a:extLst>
              </a:tr>
            </a:tbl>
          </a:graphicData>
        </a:graphic>
      </p:graphicFrame>
      <p:cxnSp>
        <p:nvCxnSpPr>
          <p:cNvPr id="11" name="Straight Arrow Connector 10">
            <a:extLst>
              <a:ext uri="{FF2B5EF4-FFF2-40B4-BE49-F238E27FC236}">
                <a16:creationId xmlns:a16="http://schemas.microsoft.com/office/drawing/2014/main" id="{798CD3CF-622C-DE02-211D-3947296E779A}"/>
              </a:ext>
            </a:extLst>
          </p:cNvPr>
          <p:cNvCxnSpPr/>
          <p:nvPr/>
        </p:nvCxnSpPr>
        <p:spPr>
          <a:xfrm>
            <a:off x="3581400" y="3138720"/>
            <a:ext cx="21779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00DBCD5-77CD-8F0A-5575-BA5B287F7D94}"/>
              </a:ext>
            </a:extLst>
          </p:cNvPr>
          <p:cNvSpPr txBox="1"/>
          <p:nvPr/>
        </p:nvSpPr>
        <p:spPr>
          <a:xfrm>
            <a:off x="8153400" y="5860473"/>
            <a:ext cx="3491345" cy="230832"/>
          </a:xfrm>
          <a:prstGeom prst="rect">
            <a:avLst/>
          </a:prstGeom>
          <a:noFill/>
        </p:spPr>
        <p:txBody>
          <a:bodyPr wrap="square" rtlCol="0">
            <a:spAutoFit/>
          </a:bodyPr>
          <a:lstStyle/>
          <a:p>
            <a:r>
              <a:rPr lang="en-US" sz="900" dirty="0">
                <a:hlinkClick r:id="rId2"/>
              </a:rPr>
              <a:t>https://edms.cern.ch/document/3153059/1/approvalAndComments</a:t>
            </a:r>
            <a:endParaRPr lang="en-GB" sz="900" dirty="0"/>
          </a:p>
        </p:txBody>
      </p:sp>
      <p:sp>
        <p:nvSpPr>
          <p:cNvPr id="16" name="TextBox 15">
            <a:extLst>
              <a:ext uri="{FF2B5EF4-FFF2-40B4-BE49-F238E27FC236}">
                <a16:creationId xmlns:a16="http://schemas.microsoft.com/office/drawing/2014/main" id="{C3D7F6F7-7F59-533E-F8E1-545AEF937CB5}"/>
              </a:ext>
            </a:extLst>
          </p:cNvPr>
          <p:cNvSpPr txBox="1"/>
          <p:nvPr/>
        </p:nvSpPr>
        <p:spPr>
          <a:xfrm>
            <a:off x="7672647" y="2094807"/>
            <a:ext cx="3840480" cy="615553"/>
          </a:xfrm>
          <a:prstGeom prst="rect">
            <a:avLst/>
          </a:prstGeom>
          <a:noFill/>
        </p:spPr>
        <p:txBody>
          <a:bodyPr wrap="square" rtlCol="0">
            <a:spAutoFit/>
          </a:bodyPr>
          <a:lstStyle/>
          <a:p>
            <a:r>
              <a:rPr lang="en-US" sz="1600" b="1" dirty="0"/>
              <a:t>Chemical properties are accepted as same between isotopes of interest</a:t>
            </a:r>
            <a:r>
              <a:rPr lang="en-US" dirty="0"/>
              <a:t>.</a:t>
            </a:r>
            <a:endParaRPr lang="en-GB" dirty="0"/>
          </a:p>
        </p:txBody>
      </p:sp>
    </p:spTree>
    <p:extLst>
      <p:ext uri="{BB962C8B-B14F-4D97-AF65-F5344CB8AC3E}">
        <p14:creationId xmlns:p14="http://schemas.microsoft.com/office/powerpoint/2010/main" val="3967970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1E7DB-ED8C-1A8C-C8DD-C13F2BE6953C}"/>
              </a:ext>
            </a:extLst>
          </p:cNvPr>
          <p:cNvSpPr>
            <a:spLocks noGrp="1"/>
          </p:cNvSpPr>
          <p:nvPr>
            <p:ph type="title"/>
          </p:nvPr>
        </p:nvSpPr>
        <p:spPr>
          <a:xfrm>
            <a:off x="838200" y="81845"/>
            <a:ext cx="10515600" cy="1325563"/>
          </a:xfrm>
        </p:spPr>
        <p:txBody>
          <a:bodyPr>
            <a:normAutofit/>
          </a:bodyPr>
          <a:lstStyle/>
          <a:p>
            <a:pPr algn="ctr"/>
            <a:r>
              <a:rPr lang="en-US" sz="2800" b="1" dirty="0"/>
              <a:t>Summary- 1 h, 1 day and 1 month of cooling ( based on W-LA list)</a:t>
            </a:r>
            <a:endParaRPr lang="en-GB" sz="2800" b="1" dirty="0"/>
          </a:p>
        </p:txBody>
      </p:sp>
      <p:sp>
        <p:nvSpPr>
          <p:cNvPr id="4" name="Date Placeholder 3">
            <a:extLst>
              <a:ext uri="{FF2B5EF4-FFF2-40B4-BE49-F238E27FC236}">
                <a16:creationId xmlns:a16="http://schemas.microsoft.com/office/drawing/2014/main" id="{20480CDA-CB48-7AF2-93EB-FA3A4A4C80D1}"/>
              </a:ext>
            </a:extLst>
          </p:cNvPr>
          <p:cNvSpPr>
            <a:spLocks noGrp="1"/>
          </p:cNvSpPr>
          <p:nvPr>
            <p:ph type="dt" sz="half" idx="10"/>
          </p:nvPr>
        </p:nvSpPr>
        <p:spPr/>
        <p:txBody>
          <a:bodyPr/>
          <a:lstStyle/>
          <a:p>
            <a:fld id="{FF631C17-13FB-47A8-9D4C-0DE80FFD8F7A}" type="datetime1">
              <a:rPr lang="en-GB" smtClean="0"/>
              <a:t>23/04/2025</a:t>
            </a:fld>
            <a:endParaRPr lang="en-GB"/>
          </a:p>
        </p:txBody>
      </p:sp>
      <p:sp>
        <p:nvSpPr>
          <p:cNvPr id="5" name="Footer Placeholder 4">
            <a:extLst>
              <a:ext uri="{FF2B5EF4-FFF2-40B4-BE49-F238E27FC236}">
                <a16:creationId xmlns:a16="http://schemas.microsoft.com/office/drawing/2014/main" id="{1B0C75E9-93E7-8BE1-0884-FF5BDAC612D5}"/>
              </a:ext>
            </a:extLst>
          </p:cNvPr>
          <p:cNvSpPr>
            <a:spLocks noGrp="1"/>
          </p:cNvSpPr>
          <p:nvPr>
            <p:ph type="ftr" sz="quarter" idx="11"/>
          </p:nvPr>
        </p:nvSpPr>
        <p:spPr/>
        <p:txBody>
          <a:bodyPr/>
          <a:lstStyle/>
          <a:p>
            <a:r>
              <a:rPr lang="en-GB" dirty="0"/>
              <a:t>Serdar Usta SY-STI-RBS</a:t>
            </a:r>
          </a:p>
        </p:txBody>
      </p:sp>
      <p:sp>
        <p:nvSpPr>
          <p:cNvPr id="6" name="Slide Number Placeholder 5">
            <a:extLst>
              <a:ext uri="{FF2B5EF4-FFF2-40B4-BE49-F238E27FC236}">
                <a16:creationId xmlns:a16="http://schemas.microsoft.com/office/drawing/2014/main" id="{6CC24F21-01A7-1030-AB37-48E677BBFD04}"/>
              </a:ext>
            </a:extLst>
          </p:cNvPr>
          <p:cNvSpPr>
            <a:spLocks noGrp="1"/>
          </p:cNvSpPr>
          <p:nvPr>
            <p:ph type="sldNum" sz="quarter" idx="12"/>
          </p:nvPr>
        </p:nvSpPr>
        <p:spPr/>
        <p:txBody>
          <a:bodyPr/>
          <a:lstStyle/>
          <a:p>
            <a:fld id="{83087FF8-F308-4B42-9301-E34B4A5AF8AA}" type="slidenum">
              <a:rPr lang="en-GB" smtClean="0"/>
              <a:t>3</a:t>
            </a:fld>
            <a:endParaRPr lang="en-GB"/>
          </a:p>
        </p:txBody>
      </p:sp>
      <p:sp>
        <p:nvSpPr>
          <p:cNvPr id="9" name="Content Placeholder 8">
            <a:extLst>
              <a:ext uri="{FF2B5EF4-FFF2-40B4-BE49-F238E27FC236}">
                <a16:creationId xmlns:a16="http://schemas.microsoft.com/office/drawing/2014/main" id="{5D351F58-18BA-811C-3CBC-917F775E9124}"/>
              </a:ext>
            </a:extLst>
          </p:cNvPr>
          <p:cNvSpPr>
            <a:spLocks noGrp="1"/>
          </p:cNvSpPr>
          <p:nvPr>
            <p:ph idx="1"/>
          </p:nvPr>
        </p:nvSpPr>
        <p:spPr>
          <a:xfrm>
            <a:off x="838200" y="1253331"/>
            <a:ext cx="10515600" cy="4351338"/>
          </a:xfrm>
        </p:spPr>
        <p:txBody>
          <a:bodyPr>
            <a:normAutofit/>
          </a:bodyPr>
          <a:lstStyle/>
          <a:p>
            <a:r>
              <a:rPr lang="en-US" sz="2000" dirty="0"/>
              <a:t>75 elements have been analyzed based on the simulation results. 57 of them have potential to form volatile species if the extended list is considered.</a:t>
            </a:r>
          </a:p>
          <a:p>
            <a:pPr marL="0" indent="0">
              <a:buNone/>
            </a:pPr>
            <a:r>
              <a:rPr lang="en-US" sz="1400" dirty="0"/>
              <a:t>(Exceptions from periodic table Li, Fr, Ra, He, B, Pt, Au, Hg, Pb, Tl, Bi, Po, Rn, actinides and synthetic elements)</a:t>
            </a:r>
            <a:endParaRPr lang="en-GB" sz="1400" dirty="0"/>
          </a:p>
        </p:txBody>
      </p:sp>
      <p:graphicFrame>
        <p:nvGraphicFramePr>
          <p:cNvPr id="10" name="Table 9">
            <a:extLst>
              <a:ext uri="{FF2B5EF4-FFF2-40B4-BE49-F238E27FC236}">
                <a16:creationId xmlns:a16="http://schemas.microsoft.com/office/drawing/2014/main" id="{2797E71E-8A54-3751-48F2-938AB61E57EF}"/>
              </a:ext>
            </a:extLst>
          </p:cNvPr>
          <p:cNvGraphicFramePr>
            <a:graphicFrameLocks noGrp="1"/>
          </p:cNvGraphicFramePr>
          <p:nvPr>
            <p:extLst>
              <p:ext uri="{D42A27DB-BD31-4B8C-83A1-F6EECF244321}">
                <p14:modId xmlns:p14="http://schemas.microsoft.com/office/powerpoint/2010/main" val="768669906"/>
              </p:ext>
            </p:extLst>
          </p:nvPr>
        </p:nvGraphicFramePr>
        <p:xfrm>
          <a:off x="2665692" y="2578894"/>
          <a:ext cx="6860615" cy="3543300"/>
        </p:xfrm>
        <a:graphic>
          <a:graphicData uri="http://schemas.openxmlformats.org/drawingml/2006/table">
            <a:tbl>
              <a:tblPr/>
              <a:tblGrid>
                <a:gridCol w="1831370">
                  <a:extLst>
                    <a:ext uri="{9D8B030D-6E8A-4147-A177-3AD203B41FA5}">
                      <a16:colId xmlns:a16="http://schemas.microsoft.com/office/drawing/2014/main" val="743798319"/>
                    </a:ext>
                  </a:extLst>
                </a:gridCol>
                <a:gridCol w="1218359">
                  <a:extLst>
                    <a:ext uri="{9D8B030D-6E8A-4147-A177-3AD203B41FA5}">
                      <a16:colId xmlns:a16="http://schemas.microsoft.com/office/drawing/2014/main" val="4033283690"/>
                    </a:ext>
                  </a:extLst>
                </a:gridCol>
                <a:gridCol w="1992286">
                  <a:extLst>
                    <a:ext uri="{9D8B030D-6E8A-4147-A177-3AD203B41FA5}">
                      <a16:colId xmlns:a16="http://schemas.microsoft.com/office/drawing/2014/main" val="2243697548"/>
                    </a:ext>
                  </a:extLst>
                </a:gridCol>
                <a:gridCol w="1818600">
                  <a:extLst>
                    <a:ext uri="{9D8B030D-6E8A-4147-A177-3AD203B41FA5}">
                      <a16:colId xmlns:a16="http://schemas.microsoft.com/office/drawing/2014/main" val="1738530766"/>
                    </a:ext>
                  </a:extLst>
                </a:gridCol>
              </a:tblGrid>
              <a:tr h="313632">
                <a:tc>
                  <a:txBody>
                    <a:bodyPr/>
                    <a:lstStyle/>
                    <a:p>
                      <a:pPr algn="l" fontAlgn="b"/>
                      <a:r>
                        <a:rPr lang="en-GB" sz="1000" b="1" i="0" u="none" strike="noStrike">
                          <a:solidFill>
                            <a:srgbClr val="000000"/>
                          </a:solidFill>
                          <a:effectLst/>
                          <a:latin typeface="Calibri" panose="020F0502020204030204" pitchFamily="34" charset="0"/>
                        </a:rPr>
                        <a:t>Elements (Z)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Calibri" panose="020F0502020204030204" pitchFamily="34" charset="0"/>
                        </a:rPr>
                        <a:t>Volatile Elements (Z)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dirty="0">
                          <a:solidFill>
                            <a:srgbClr val="000000"/>
                          </a:solidFill>
                          <a:effectLst/>
                          <a:latin typeface="Calibri" panose="020F0502020204030204" pitchFamily="34" charset="0"/>
                        </a:rPr>
                        <a:t>Possible radioactive volatile chemicals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Calibri" panose="020F0502020204030204" pitchFamily="34" charset="0"/>
                        </a:rPr>
                        <a:t>Reason of volatility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990556431"/>
                  </a:ext>
                </a:extLst>
              </a:tr>
              <a:tr h="161568">
                <a:tc>
                  <a:txBody>
                    <a:bodyPr/>
                    <a:lstStyle/>
                    <a:p>
                      <a:pPr algn="l" fontAlgn="b"/>
                      <a:r>
                        <a:rPr lang="en-GB" sz="1000" b="0" i="0" u="none" strike="noStrike">
                          <a:solidFill>
                            <a:srgbClr val="000000"/>
                          </a:solidFill>
                          <a:effectLst/>
                          <a:latin typeface="Calibri" panose="020F0502020204030204" pitchFamily="34" charset="0"/>
                        </a:rPr>
                        <a: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pt-BR" sz="1000" b="0" i="0" u="none" strike="noStrike">
                          <a:solidFill>
                            <a:srgbClr val="000000"/>
                          </a:solidFill>
                          <a:effectLst/>
                          <a:latin typeface="Calibri" panose="020F0502020204030204" pitchFamily="34" charset="0"/>
                        </a:rPr>
                        <a:t>H2, H2O, H2O2, NH3, HNO3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boiling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8583009"/>
                  </a:ext>
                </a:extLst>
              </a:tr>
              <a:tr h="161568">
                <a:tc>
                  <a:txBody>
                    <a:bodyPr/>
                    <a:lstStyle/>
                    <a:p>
                      <a:pPr algn="l" fontAlgn="b"/>
                      <a:r>
                        <a:rPr lang="en-GB" sz="1000" b="0" i="0" u="none" strike="noStrike">
                          <a:solidFill>
                            <a:srgbClr val="000000"/>
                          </a:solidFill>
                          <a:effectLst/>
                          <a:latin typeface="Calibri" panose="020F0502020204030204" pitchFamily="34" charset="0"/>
                        </a:rPr>
                        <a:t>Co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Co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Co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sublimation (773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17481757"/>
                  </a:ext>
                </a:extLst>
              </a:tr>
              <a:tr h="313632">
                <a:tc>
                  <a:txBody>
                    <a:bodyPr/>
                    <a:lstStyle/>
                    <a:p>
                      <a:pPr algn="l" fontAlgn="b"/>
                      <a:r>
                        <a:rPr lang="en-GB" sz="1000" b="0" i="0" u="none" strike="noStrike">
                          <a:solidFill>
                            <a:srgbClr val="000000"/>
                          </a:solidFill>
                          <a:effectLst/>
                          <a:latin typeface="Calibri" panose="020F0502020204030204" pitchFamily="34" charset="0"/>
                        </a:rPr>
                        <a:t>Ba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WO3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dirty="0">
                          <a:solidFill>
                            <a:srgbClr val="000000"/>
                          </a:solidFill>
                          <a:effectLst/>
                          <a:latin typeface="Calibri" panose="020F0502020204030204" pitchFamily="34" charset="0"/>
                        </a:rPr>
                        <a:t>sublimation (823 K-wet conditions)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07859522"/>
                  </a:ext>
                </a:extLst>
              </a:tr>
              <a:tr h="161568">
                <a:tc>
                  <a:txBody>
                    <a:bodyPr/>
                    <a:lstStyle/>
                    <a:p>
                      <a:pPr algn="l" fontAlgn="b"/>
                      <a:r>
                        <a:rPr lang="en-GB" sz="1000" b="0" i="0" u="none" strike="noStrike">
                          <a:solidFill>
                            <a:srgbClr val="000000"/>
                          </a:solidFill>
                          <a:effectLst/>
                          <a:latin typeface="Calibri" panose="020F0502020204030204" pitchFamily="34" charset="0"/>
                        </a:rPr>
                        <a:t>Pm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Re2O7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sublimation (523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58351427"/>
                  </a:ext>
                </a:extLst>
              </a:tr>
              <a:tr h="161568">
                <a:tc>
                  <a:txBody>
                    <a:bodyPr/>
                    <a:lstStyle/>
                    <a:p>
                      <a:pPr algn="l" fontAlgn="b"/>
                      <a:r>
                        <a:rPr lang="en-GB" sz="1000" b="0" i="0" u="none" strike="noStrike">
                          <a:solidFill>
                            <a:srgbClr val="000000"/>
                          </a:solidFill>
                          <a:effectLst/>
                          <a:latin typeface="Calibri" panose="020F0502020204030204" pitchFamily="34" charset="0"/>
                        </a:rPr>
                        <a:t>Eu</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Zn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Zn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sublimation (619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28558511"/>
                  </a:ext>
                </a:extLst>
              </a:tr>
              <a:tr h="161568">
                <a:tc>
                  <a:txBody>
                    <a:bodyPr/>
                    <a:lstStyle/>
                    <a:p>
                      <a:pPr algn="l" fontAlgn="b"/>
                      <a:r>
                        <a:rPr lang="en-GB" sz="1000" b="0" i="0" u="none" strike="noStrike">
                          <a:solidFill>
                            <a:srgbClr val="000000"/>
                          </a:solidFill>
                          <a:effectLst/>
                          <a:latin typeface="Calibri" panose="020F0502020204030204" pitchFamily="34" charset="0"/>
                        </a:rPr>
                        <a:t>Gd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Sn, SnI4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dirty="0">
                          <a:solidFill>
                            <a:srgbClr val="000000"/>
                          </a:solidFill>
                          <a:effectLst/>
                          <a:latin typeface="Calibri" panose="020F0502020204030204" pitchFamily="34" charset="0"/>
                        </a:rPr>
                        <a:t>sublimation (633 K)/boiling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31984627"/>
                  </a:ext>
                </a:extLst>
              </a:tr>
              <a:tr h="161568">
                <a:tc>
                  <a:txBody>
                    <a:bodyPr/>
                    <a:lstStyle/>
                    <a:p>
                      <a:pPr algn="l" fontAlgn="b"/>
                      <a:r>
                        <a:rPr lang="en-GB" sz="1000" b="0" i="0" u="none" strike="noStrike">
                          <a:solidFill>
                            <a:srgbClr val="000000"/>
                          </a:solidFill>
                          <a:effectLst/>
                          <a:latin typeface="Calibri" panose="020F0502020204030204" pitchFamily="34" charset="0"/>
                        </a:rPr>
                        <a:t>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Rb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Rb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sublimation (330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03606766"/>
                  </a:ext>
                </a:extLst>
              </a:tr>
              <a:tr h="161568">
                <a:tc>
                  <a:txBody>
                    <a:bodyPr/>
                    <a:lstStyle/>
                    <a:p>
                      <a:pPr algn="l" fontAlgn="b"/>
                      <a:r>
                        <a:rPr lang="en-GB" sz="1000" b="0" i="0" u="none" strike="noStrike">
                          <a:solidFill>
                            <a:srgbClr val="000000"/>
                          </a:solidFill>
                          <a:effectLst/>
                          <a:latin typeface="Calibri" panose="020F0502020204030204" pitchFamily="34" charset="0"/>
                        </a:rPr>
                        <a:t>Yb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sublimation (773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06369035"/>
                  </a:ext>
                </a:extLst>
              </a:tr>
              <a:tr h="161568">
                <a:tc>
                  <a:txBody>
                    <a:bodyPr/>
                    <a:lstStyle/>
                    <a:p>
                      <a:pPr algn="l" fontAlgn="b"/>
                      <a:r>
                        <a:rPr lang="en-GB" sz="1000" b="0" i="0" u="none" strike="noStrike">
                          <a:solidFill>
                            <a:srgbClr val="000000"/>
                          </a:solidFill>
                          <a:effectLst/>
                          <a:latin typeface="Calibri" panose="020F0502020204030204" pitchFamily="34" charset="0"/>
                        </a:rPr>
                        <a:t>Lu</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SeO2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boiling (588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37743138"/>
                  </a:ext>
                </a:extLst>
              </a:tr>
              <a:tr h="161568">
                <a:tc>
                  <a:txBody>
                    <a:bodyPr/>
                    <a:lstStyle/>
                    <a:p>
                      <a:pPr algn="l" fontAlgn="b"/>
                      <a:r>
                        <a:rPr lang="en-GB" sz="1000" b="0" i="0" u="none" strike="noStrike">
                          <a:solidFill>
                            <a:srgbClr val="000000"/>
                          </a:solidFill>
                          <a:effectLst/>
                          <a:latin typeface="Calibri" panose="020F0502020204030204" pitchFamily="34" charset="0"/>
                        </a:rPr>
                        <a:t>Hf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m-Tc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Tc2O7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boiling (583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95777763"/>
                  </a:ext>
                </a:extLst>
              </a:tr>
              <a:tr h="161568">
                <a:tc>
                  <a:txBody>
                    <a:bodyPr/>
                    <a:lstStyle/>
                    <a:p>
                      <a:pPr algn="l" fontAlgn="b"/>
                      <a:r>
                        <a:rPr lang="en-GB" sz="1000" b="0" i="0" u="none" strike="noStrike">
                          <a:solidFill>
                            <a:srgbClr val="000000"/>
                          </a:solidFill>
                          <a:effectLst/>
                          <a:latin typeface="Calibri" panose="020F0502020204030204" pitchFamily="34" charset="0"/>
                        </a:rPr>
                        <a:t>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sublimation (370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7078999"/>
                  </a:ext>
                </a:extLst>
              </a:tr>
              <a:tr h="161568">
                <a:tc>
                  <a:txBody>
                    <a:bodyPr/>
                    <a:lstStyle/>
                    <a:p>
                      <a:pPr algn="l" fontAlgn="b"/>
                      <a:r>
                        <a:rPr lang="en-GB" sz="1000" b="0" i="0" u="none" strike="noStrike">
                          <a:solidFill>
                            <a:srgbClr val="000000"/>
                          </a:solidFill>
                          <a:effectLst/>
                          <a:latin typeface="Calibri" panose="020F0502020204030204" pitchFamily="34" charset="0"/>
                        </a:rPr>
                        <a:t>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sublimation (673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92303308"/>
                  </a:ext>
                </a:extLst>
              </a:tr>
              <a:tr h="161568">
                <a:tc>
                  <a:txBody>
                    <a:bodyPr/>
                    <a:lstStyle/>
                    <a:p>
                      <a:pPr algn="l" fontAlgn="b"/>
                      <a:r>
                        <a:rPr lang="en-GB" sz="1000" b="0" i="0" u="none" strike="noStrike">
                          <a:solidFill>
                            <a:srgbClr val="000000"/>
                          </a:solidFill>
                          <a:effectLst/>
                          <a:latin typeface="Calibri" panose="020F0502020204030204" pitchFamily="34" charset="0"/>
                        </a:rPr>
                        <a:t>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Ru</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RuO4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boiling (402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0563363"/>
                  </a:ext>
                </a:extLst>
              </a:tr>
              <a:tr h="161568">
                <a:tc>
                  <a:txBody>
                    <a:bodyPr/>
                    <a:lstStyle/>
                    <a:p>
                      <a:pPr algn="l" fontAlgn="b"/>
                      <a:r>
                        <a:rPr lang="en-GB" sz="10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it-IT" sz="1000" b="0" i="0" u="none" strike="noStrike">
                          <a:solidFill>
                            <a:srgbClr val="000000"/>
                          </a:solidFill>
                          <a:effectLst/>
                          <a:latin typeface="Calibri" panose="020F0502020204030204" pitchFamily="34" charset="0"/>
                        </a:rPr>
                        <a:t>I2, IO,IO2 and etc.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boiling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11304658"/>
                  </a:ext>
                </a:extLst>
              </a:tr>
              <a:tr h="161568">
                <a:tc>
                  <a:txBody>
                    <a:bodyPr/>
                    <a:lstStyle/>
                    <a:p>
                      <a:pPr algn="l" fontAlgn="b"/>
                      <a:r>
                        <a:rPr lang="en-GB" sz="1000" b="0" i="0" u="none" strike="noStrike">
                          <a:solidFill>
                            <a:srgbClr val="000000"/>
                          </a:solidFill>
                          <a:effectLst/>
                          <a:latin typeface="Calibri" panose="020F0502020204030204" pitchFamily="34" charset="0"/>
                        </a:rPr>
                        <a:t>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As2O3, AsI3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nb-NO" sz="1000" b="0" i="0" u="none" strike="noStrike">
                          <a:solidFill>
                            <a:srgbClr val="000000"/>
                          </a:solidFill>
                          <a:effectLst/>
                          <a:latin typeface="Calibri" panose="020F0502020204030204" pitchFamily="34" charset="0"/>
                        </a:rPr>
                        <a:t>boiling (738 K, 676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39554629"/>
                  </a:ext>
                </a:extLst>
              </a:tr>
              <a:tr h="161568">
                <a:tc>
                  <a:txBody>
                    <a:bodyPr/>
                    <a:lstStyle/>
                    <a:p>
                      <a:pPr algn="l" fontAlgn="b"/>
                      <a:r>
                        <a:rPr lang="en-GB" sz="1000" b="0" i="0" u="none" strike="noStrike">
                          <a:solidFill>
                            <a:srgbClr val="000000"/>
                          </a:solidFill>
                          <a:effectLst/>
                          <a:latin typeface="Calibri" panose="020F0502020204030204" pitchFamily="34" charset="0"/>
                        </a:rPr>
                        <a:t>Sc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OsO4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boiling (403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27234611"/>
                  </a:ext>
                </a:extLst>
              </a:tr>
              <a:tr h="161568">
                <a:tc>
                  <a:txBody>
                    <a:bodyPr/>
                    <a:lstStyle/>
                    <a:p>
                      <a:pPr algn="l" fontAlgn="b"/>
                      <a:r>
                        <a:rPr lang="en-GB" sz="1000" b="0" i="0" u="none" strike="noStrike">
                          <a:solidFill>
                            <a:srgbClr val="000000"/>
                          </a:solidFill>
                          <a:effectLst/>
                          <a:latin typeface="Calibri" panose="020F0502020204030204" pitchFamily="34" charset="0"/>
                        </a:rPr>
                        <a:t>Mn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Ga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GaI3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boiling (618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22324920"/>
                  </a:ext>
                </a:extLst>
              </a:tr>
              <a:tr h="161568">
                <a:tc>
                  <a:txBody>
                    <a:bodyPr/>
                    <a:lstStyle/>
                    <a:p>
                      <a:pPr algn="l" fontAlgn="b"/>
                      <a:r>
                        <a:rPr lang="en-GB" sz="1000" b="0" i="0" u="none" strike="noStrike">
                          <a:solidFill>
                            <a:srgbClr val="000000"/>
                          </a:solidFill>
                          <a:effectLst/>
                          <a:latin typeface="Calibri" panose="020F0502020204030204" pitchFamily="34" charset="0"/>
                        </a:rPr>
                        <a:t>Zn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GeI4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boiling (713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35457240"/>
                  </a:ext>
                </a:extLst>
              </a:tr>
              <a:tr h="161568">
                <a:tc>
                  <a:txBody>
                    <a:bodyPr/>
                    <a:lstStyle/>
                    <a:p>
                      <a:pPr algn="l" fontAlgn="b"/>
                      <a:r>
                        <a:rPr lang="en-GB" sz="1000" b="0" i="0" u="none" strike="noStrike">
                          <a:solidFill>
                            <a:srgbClr val="000000"/>
                          </a:solidFill>
                          <a:effectLst/>
                          <a:latin typeface="Calibri" panose="020F0502020204030204" pitchFamily="34" charset="0"/>
                        </a:rPr>
                        <a:t>Sn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Cs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Calibri" panose="020F0502020204030204" pitchFamily="34" charset="0"/>
                        </a:rPr>
                        <a:t>Cs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dirty="0">
                          <a:solidFill>
                            <a:srgbClr val="000000"/>
                          </a:solidFill>
                          <a:effectLst/>
                          <a:latin typeface="Calibri" panose="020F0502020204030204" pitchFamily="34" charset="0"/>
                        </a:rPr>
                        <a:t>sublimation (400 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75190795"/>
                  </a:ext>
                </a:extLst>
              </a:tr>
            </a:tbl>
          </a:graphicData>
        </a:graphic>
      </p:graphicFrame>
      <p:sp>
        <p:nvSpPr>
          <p:cNvPr id="11" name="TextBox 10">
            <a:extLst>
              <a:ext uri="{FF2B5EF4-FFF2-40B4-BE49-F238E27FC236}">
                <a16:creationId xmlns:a16="http://schemas.microsoft.com/office/drawing/2014/main" id="{F0B93BCA-1C66-AF2D-5518-571DFB31F79C}"/>
              </a:ext>
            </a:extLst>
          </p:cNvPr>
          <p:cNvSpPr txBox="1"/>
          <p:nvPr/>
        </p:nvSpPr>
        <p:spPr>
          <a:xfrm>
            <a:off x="2665692" y="2348062"/>
            <a:ext cx="4093883" cy="230832"/>
          </a:xfrm>
          <a:prstGeom prst="rect">
            <a:avLst/>
          </a:prstGeom>
          <a:noFill/>
        </p:spPr>
        <p:txBody>
          <a:bodyPr wrap="square" rtlCol="0">
            <a:spAutoFit/>
          </a:bodyPr>
          <a:lstStyle/>
          <a:p>
            <a:r>
              <a:rPr lang="en-US" sz="900" b="1" dirty="0"/>
              <a:t>Table 1.</a:t>
            </a:r>
            <a:r>
              <a:rPr lang="en-US" sz="900" dirty="0"/>
              <a:t> Partial representation of outgassing estimations</a:t>
            </a:r>
            <a:endParaRPr lang="en-GB" sz="900" dirty="0"/>
          </a:p>
        </p:txBody>
      </p:sp>
    </p:spTree>
    <p:extLst>
      <p:ext uri="{BB962C8B-B14F-4D97-AF65-F5344CB8AC3E}">
        <p14:creationId xmlns:p14="http://schemas.microsoft.com/office/powerpoint/2010/main" val="3901669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4E001-B8EA-0214-6CEA-9A46CFB76801}"/>
              </a:ext>
            </a:extLst>
          </p:cNvPr>
          <p:cNvSpPr>
            <a:spLocks noGrp="1"/>
          </p:cNvSpPr>
          <p:nvPr>
            <p:ph type="title"/>
          </p:nvPr>
        </p:nvSpPr>
        <p:spPr>
          <a:xfrm>
            <a:off x="838200" y="54348"/>
            <a:ext cx="10515600" cy="1325563"/>
          </a:xfrm>
        </p:spPr>
        <p:txBody>
          <a:bodyPr>
            <a:normAutofit/>
          </a:bodyPr>
          <a:lstStyle/>
          <a:p>
            <a:pPr algn="ctr"/>
            <a:r>
              <a:rPr lang="en-GB" sz="2800" b="1" dirty="0"/>
              <a:t>1 hour cooling, 5 years irradiation</a:t>
            </a:r>
          </a:p>
        </p:txBody>
      </p:sp>
      <p:sp>
        <p:nvSpPr>
          <p:cNvPr id="4" name="Date Placeholder 3">
            <a:extLst>
              <a:ext uri="{FF2B5EF4-FFF2-40B4-BE49-F238E27FC236}">
                <a16:creationId xmlns:a16="http://schemas.microsoft.com/office/drawing/2014/main" id="{9EF361F1-928E-4185-855C-5253DE3DD2C2}"/>
              </a:ext>
            </a:extLst>
          </p:cNvPr>
          <p:cNvSpPr>
            <a:spLocks noGrp="1"/>
          </p:cNvSpPr>
          <p:nvPr>
            <p:ph type="dt" sz="half" idx="10"/>
          </p:nvPr>
        </p:nvSpPr>
        <p:spPr/>
        <p:txBody>
          <a:bodyPr/>
          <a:lstStyle/>
          <a:p>
            <a:fld id="{FF631C17-13FB-47A8-9D4C-0DE80FFD8F7A}" type="datetime1">
              <a:rPr lang="en-GB" smtClean="0"/>
              <a:t>23/04/2025</a:t>
            </a:fld>
            <a:endParaRPr lang="en-GB"/>
          </a:p>
        </p:txBody>
      </p:sp>
      <p:sp>
        <p:nvSpPr>
          <p:cNvPr id="5" name="Footer Placeholder 4">
            <a:extLst>
              <a:ext uri="{FF2B5EF4-FFF2-40B4-BE49-F238E27FC236}">
                <a16:creationId xmlns:a16="http://schemas.microsoft.com/office/drawing/2014/main" id="{80A0F4AD-3011-B16F-512F-32726C83F5DD}"/>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78FF6281-93BF-FD5A-8B5D-F714EE6341D0}"/>
              </a:ext>
            </a:extLst>
          </p:cNvPr>
          <p:cNvSpPr>
            <a:spLocks noGrp="1"/>
          </p:cNvSpPr>
          <p:nvPr>
            <p:ph type="sldNum" sz="quarter" idx="12"/>
          </p:nvPr>
        </p:nvSpPr>
        <p:spPr/>
        <p:txBody>
          <a:bodyPr/>
          <a:lstStyle/>
          <a:p>
            <a:fld id="{83087FF8-F308-4B42-9301-E34B4A5AF8AA}" type="slidenum">
              <a:rPr lang="en-GB" smtClean="0"/>
              <a:t>4</a:t>
            </a:fld>
            <a:endParaRPr lang="en-GB"/>
          </a:p>
        </p:txBody>
      </p:sp>
      <p:graphicFrame>
        <p:nvGraphicFramePr>
          <p:cNvPr id="10" name="Content Placeholder 9">
            <a:extLst>
              <a:ext uri="{FF2B5EF4-FFF2-40B4-BE49-F238E27FC236}">
                <a16:creationId xmlns:a16="http://schemas.microsoft.com/office/drawing/2014/main" id="{79D342D6-596A-4129-C183-6B141F94F8A8}"/>
              </a:ext>
            </a:extLst>
          </p:cNvPr>
          <p:cNvGraphicFramePr>
            <a:graphicFrameLocks noGrp="1"/>
          </p:cNvGraphicFramePr>
          <p:nvPr>
            <p:ph idx="1"/>
            <p:extLst>
              <p:ext uri="{D42A27DB-BD31-4B8C-83A1-F6EECF244321}">
                <p14:modId xmlns:p14="http://schemas.microsoft.com/office/powerpoint/2010/main" val="2291222545"/>
              </p:ext>
            </p:extLst>
          </p:nvPr>
        </p:nvGraphicFramePr>
        <p:xfrm>
          <a:off x="2479557" y="1254215"/>
          <a:ext cx="7232886" cy="4881006"/>
        </p:xfrm>
        <a:graphic>
          <a:graphicData uri="http://schemas.openxmlformats.org/drawingml/2006/table">
            <a:tbl>
              <a:tblPr/>
              <a:tblGrid>
                <a:gridCol w="571017">
                  <a:extLst>
                    <a:ext uri="{9D8B030D-6E8A-4147-A177-3AD203B41FA5}">
                      <a16:colId xmlns:a16="http://schemas.microsoft.com/office/drawing/2014/main" val="550077328"/>
                    </a:ext>
                  </a:extLst>
                </a:gridCol>
                <a:gridCol w="639539">
                  <a:extLst>
                    <a:ext uri="{9D8B030D-6E8A-4147-A177-3AD203B41FA5}">
                      <a16:colId xmlns:a16="http://schemas.microsoft.com/office/drawing/2014/main" val="1913487740"/>
                    </a:ext>
                  </a:extLst>
                </a:gridCol>
                <a:gridCol w="2081041">
                  <a:extLst>
                    <a:ext uri="{9D8B030D-6E8A-4147-A177-3AD203B41FA5}">
                      <a16:colId xmlns:a16="http://schemas.microsoft.com/office/drawing/2014/main" val="3274634517"/>
                    </a:ext>
                  </a:extLst>
                </a:gridCol>
                <a:gridCol w="1758734">
                  <a:extLst>
                    <a:ext uri="{9D8B030D-6E8A-4147-A177-3AD203B41FA5}">
                      <a16:colId xmlns:a16="http://schemas.microsoft.com/office/drawing/2014/main" val="1566724694"/>
                    </a:ext>
                  </a:extLst>
                </a:gridCol>
                <a:gridCol w="984688">
                  <a:extLst>
                    <a:ext uri="{9D8B030D-6E8A-4147-A177-3AD203B41FA5}">
                      <a16:colId xmlns:a16="http://schemas.microsoft.com/office/drawing/2014/main" val="200547975"/>
                    </a:ext>
                  </a:extLst>
                </a:gridCol>
                <a:gridCol w="1197867">
                  <a:extLst>
                    <a:ext uri="{9D8B030D-6E8A-4147-A177-3AD203B41FA5}">
                      <a16:colId xmlns:a16="http://schemas.microsoft.com/office/drawing/2014/main" val="852596069"/>
                    </a:ext>
                  </a:extLst>
                </a:gridCol>
              </a:tblGrid>
              <a:tr h="133257">
                <a:tc>
                  <a:txBody>
                    <a:bodyPr/>
                    <a:lstStyle/>
                    <a:p>
                      <a:pPr algn="ctr" fontAlgn="b"/>
                      <a:r>
                        <a:rPr lang="en-GB" sz="900" b="1" i="0" u="none" strike="noStrike" dirty="0">
                          <a:solidFill>
                            <a:srgbClr val="000000"/>
                          </a:solidFill>
                          <a:effectLst/>
                          <a:latin typeface="Calibri" panose="020F0502020204030204" pitchFamily="34" charset="0"/>
                        </a:rPr>
                        <a:t>Isotopes</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1" i="0" u="none" strike="noStrike">
                          <a:solidFill>
                            <a:srgbClr val="000000"/>
                          </a:solidFill>
                          <a:effectLst/>
                          <a:latin typeface="Calibri" panose="020F0502020204030204" pitchFamily="34" charset="0"/>
                        </a:rPr>
                        <a:t>Elements</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1" i="0" u="none" strike="noStrike">
                          <a:solidFill>
                            <a:srgbClr val="000000"/>
                          </a:solidFill>
                          <a:effectLst/>
                          <a:latin typeface="Calibri" panose="020F0502020204030204" pitchFamily="34" charset="0"/>
                        </a:rPr>
                        <a:t>Possible radioactive volatile chemicals</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1" i="0" u="none" strike="noStrike">
                          <a:solidFill>
                            <a:srgbClr val="000000"/>
                          </a:solidFill>
                          <a:effectLst/>
                          <a:latin typeface="Calibri" panose="020F0502020204030204" pitchFamily="34" charset="0"/>
                        </a:rPr>
                        <a:t>Reason of volatility</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1" i="0" u="none" strike="noStrike" dirty="0">
                          <a:solidFill>
                            <a:srgbClr val="000000"/>
                          </a:solidFill>
                          <a:effectLst/>
                          <a:latin typeface="Calibri" panose="020F0502020204030204" pitchFamily="34" charset="0"/>
                        </a:rPr>
                        <a:t>Contribution </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1" i="0" u="none" strike="noStrike">
                          <a:solidFill>
                            <a:srgbClr val="000000"/>
                          </a:solidFill>
                          <a:effectLst/>
                          <a:latin typeface="Calibri" panose="020F0502020204030204" pitchFamily="34" charset="0"/>
                        </a:rPr>
                        <a:t>Effective contribution</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92204213"/>
                  </a:ext>
                </a:extLst>
              </a:tr>
              <a:tr h="133257">
                <a:tc>
                  <a:txBody>
                    <a:bodyPr/>
                    <a:lstStyle/>
                    <a:p>
                      <a:pPr algn="ctr" fontAlgn="b"/>
                      <a:r>
                        <a:rPr lang="en-GB" sz="900" b="0" i="0" u="none" strike="noStrike">
                          <a:solidFill>
                            <a:srgbClr val="000000"/>
                          </a:solidFill>
                          <a:effectLst/>
                          <a:latin typeface="Calibri" panose="020F0502020204030204" pitchFamily="34" charset="0"/>
                        </a:rPr>
                        <a:t>m-Hf-178</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m-Hf</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47.7%</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3577810935"/>
                  </a:ext>
                </a:extLst>
              </a:tr>
              <a:tr h="133257">
                <a:tc>
                  <a:txBody>
                    <a:bodyPr/>
                    <a:lstStyle/>
                    <a:p>
                      <a:pPr algn="ctr" fontAlgn="b"/>
                      <a:r>
                        <a:rPr lang="en-GB" sz="900" b="0" i="0" u="none" strike="noStrike">
                          <a:solidFill>
                            <a:srgbClr val="000000"/>
                          </a:solidFill>
                          <a:effectLst/>
                          <a:latin typeface="Calibri" panose="020F0502020204030204" pitchFamily="34" charset="0"/>
                        </a:rPr>
                        <a:t>Gd-148</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Gd</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GdI3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17.1%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1"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294906308"/>
                  </a:ext>
                </a:extLst>
              </a:tr>
              <a:tr h="133257">
                <a:tc>
                  <a:txBody>
                    <a:bodyPr/>
                    <a:lstStyle/>
                    <a:p>
                      <a:pPr algn="ctr" fontAlgn="b"/>
                      <a:r>
                        <a:rPr lang="en-GB" sz="900" b="0" i="0" u="none" strike="noStrike">
                          <a:solidFill>
                            <a:srgbClr val="000000"/>
                          </a:solidFill>
                          <a:effectLst/>
                          <a:latin typeface="Calibri" panose="020F0502020204030204" pitchFamily="34" charset="0"/>
                        </a:rPr>
                        <a:t>W-187</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W</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WO3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sublimation (823 K-wet conditions)</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12.6%</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12.6%</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173710741"/>
                  </a:ext>
                </a:extLst>
              </a:tr>
              <a:tr h="133257">
                <a:tc>
                  <a:txBody>
                    <a:bodyPr/>
                    <a:lstStyle/>
                    <a:p>
                      <a:pPr algn="ctr" fontAlgn="b"/>
                      <a:r>
                        <a:rPr lang="en-GB" sz="900" b="0" i="0" u="none" strike="noStrike">
                          <a:solidFill>
                            <a:srgbClr val="000000"/>
                          </a:solidFill>
                          <a:effectLst/>
                          <a:latin typeface="Calibri" panose="020F0502020204030204" pitchFamily="34" charset="0"/>
                        </a:rPr>
                        <a:t>W-185</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W</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dirty="0">
                          <a:solidFill>
                            <a:srgbClr val="000000"/>
                          </a:solidFill>
                          <a:effectLst/>
                          <a:latin typeface="Calibri" panose="020F0502020204030204" pitchFamily="34" charset="0"/>
                        </a:rPr>
                        <a:t>WO3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sublimation (823 K-wet conditions)</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7.4%</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7.4%</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138969545"/>
                  </a:ext>
                </a:extLst>
              </a:tr>
              <a:tr h="133257">
                <a:tc>
                  <a:txBody>
                    <a:bodyPr/>
                    <a:lstStyle/>
                    <a:p>
                      <a:pPr algn="ctr" fontAlgn="b"/>
                      <a:r>
                        <a:rPr lang="en-GB" sz="900" b="0" i="0" u="none" strike="noStrike">
                          <a:solidFill>
                            <a:srgbClr val="000000"/>
                          </a:solidFill>
                          <a:effectLst/>
                          <a:latin typeface="Calibri" panose="020F0502020204030204" pitchFamily="34" charset="0"/>
                        </a:rPr>
                        <a:t>Hf-172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Hf</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6.1%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23474869"/>
                  </a:ext>
                </a:extLst>
              </a:tr>
              <a:tr h="133257">
                <a:tc>
                  <a:txBody>
                    <a:bodyPr/>
                    <a:lstStyle/>
                    <a:p>
                      <a:pPr algn="ctr" fontAlgn="b"/>
                      <a:r>
                        <a:rPr lang="en-GB" sz="900" b="0" i="0" u="none" strike="noStrike">
                          <a:solidFill>
                            <a:srgbClr val="000000"/>
                          </a:solidFill>
                          <a:effectLst/>
                          <a:latin typeface="Calibri" panose="020F0502020204030204" pitchFamily="34" charset="0"/>
                        </a:rPr>
                        <a:t>Ta-182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Ta</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1.5%</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3976215918"/>
                  </a:ext>
                </a:extLst>
              </a:tr>
              <a:tr h="133257">
                <a:tc>
                  <a:txBody>
                    <a:bodyPr/>
                    <a:lstStyle/>
                    <a:p>
                      <a:pPr algn="ctr" fontAlgn="b"/>
                      <a:r>
                        <a:rPr lang="en-GB" sz="900" b="0" i="0" u="none" strike="noStrike">
                          <a:solidFill>
                            <a:srgbClr val="000000"/>
                          </a:solidFill>
                          <a:effectLst/>
                          <a:latin typeface="Calibri" panose="020F0502020204030204" pitchFamily="34" charset="0"/>
                        </a:rPr>
                        <a:t>Ta-183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Ta</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0.7%</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3743792602"/>
                  </a:ext>
                </a:extLst>
              </a:tr>
              <a:tr h="133257">
                <a:tc>
                  <a:txBody>
                    <a:bodyPr/>
                    <a:lstStyle/>
                    <a:p>
                      <a:pPr algn="ctr" fontAlgn="b"/>
                      <a:r>
                        <a:rPr lang="en-GB" sz="900" b="0" i="0" u="none" strike="noStrike">
                          <a:solidFill>
                            <a:srgbClr val="000000"/>
                          </a:solidFill>
                          <a:effectLst/>
                          <a:latin typeface="Calibri" panose="020F0502020204030204" pitchFamily="34" charset="0"/>
                        </a:rPr>
                        <a:t>Yb-169</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Yb</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YbI2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0.7%</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1"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620328432"/>
                  </a:ext>
                </a:extLst>
              </a:tr>
              <a:tr h="133257">
                <a:tc>
                  <a:txBody>
                    <a:bodyPr/>
                    <a:lstStyle/>
                    <a:p>
                      <a:pPr algn="ctr" fontAlgn="b"/>
                      <a:r>
                        <a:rPr lang="en-GB" sz="900" b="0" i="0" u="none" strike="noStrike">
                          <a:solidFill>
                            <a:srgbClr val="000000"/>
                          </a:solidFill>
                          <a:effectLst/>
                          <a:latin typeface="Calibri" panose="020F0502020204030204" pitchFamily="34" charset="0"/>
                        </a:rPr>
                        <a:t>Hf-175</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Hf</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0.5%</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787319911"/>
                  </a:ext>
                </a:extLst>
              </a:tr>
              <a:tr h="133257">
                <a:tc>
                  <a:txBody>
                    <a:bodyPr/>
                    <a:lstStyle/>
                    <a:p>
                      <a:pPr algn="ctr" fontAlgn="b"/>
                      <a:r>
                        <a:rPr lang="en-GB" sz="900" b="0" i="0" u="none" strike="noStrike">
                          <a:solidFill>
                            <a:srgbClr val="000000"/>
                          </a:solidFill>
                          <a:effectLst/>
                          <a:latin typeface="Calibri" panose="020F0502020204030204" pitchFamily="34" charset="0"/>
                        </a:rPr>
                        <a:t>Lu-171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Lu</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LuI3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0.5%</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43332012"/>
                  </a:ext>
                </a:extLst>
              </a:tr>
              <a:tr h="133257">
                <a:tc>
                  <a:txBody>
                    <a:bodyPr/>
                    <a:lstStyle/>
                    <a:p>
                      <a:pPr algn="ctr" fontAlgn="b"/>
                      <a:r>
                        <a:rPr lang="en-GB" sz="900" b="0" i="0" u="none" strike="noStrike">
                          <a:solidFill>
                            <a:srgbClr val="000000"/>
                          </a:solidFill>
                          <a:effectLst/>
                          <a:latin typeface="Calibri" panose="020F0502020204030204" pitchFamily="34" charset="0"/>
                        </a:rPr>
                        <a:t>Lu-170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Lu</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LuI3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0.4%</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53298437"/>
                  </a:ext>
                </a:extLst>
              </a:tr>
              <a:tr h="133257">
                <a:tc>
                  <a:txBody>
                    <a:bodyPr/>
                    <a:lstStyle/>
                    <a:p>
                      <a:pPr algn="ctr" fontAlgn="b"/>
                      <a:r>
                        <a:rPr lang="en-GB" sz="900" b="0" i="0" u="none" strike="noStrike">
                          <a:solidFill>
                            <a:srgbClr val="000000"/>
                          </a:solidFill>
                          <a:effectLst/>
                          <a:latin typeface="Calibri" panose="020F0502020204030204" pitchFamily="34" charset="0"/>
                        </a:rPr>
                        <a:t>Ta-176</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Ta</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dirty="0">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739505275"/>
                  </a:ext>
                </a:extLst>
              </a:tr>
              <a:tr h="133257">
                <a:tc>
                  <a:txBody>
                    <a:bodyPr/>
                    <a:lstStyle/>
                    <a:p>
                      <a:pPr algn="ctr" fontAlgn="b"/>
                      <a:r>
                        <a:rPr lang="en-GB" sz="900" b="0" i="0" u="none" strike="noStrike">
                          <a:solidFill>
                            <a:srgbClr val="000000"/>
                          </a:solidFill>
                          <a:effectLst/>
                          <a:latin typeface="Calibri" panose="020F0502020204030204" pitchFamily="34" charset="0"/>
                        </a:rPr>
                        <a:t>Lu-173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Lu</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LuI3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000123762"/>
                  </a:ext>
                </a:extLst>
              </a:tr>
              <a:tr h="133257">
                <a:tc>
                  <a:txBody>
                    <a:bodyPr/>
                    <a:lstStyle/>
                    <a:p>
                      <a:pPr algn="ctr" fontAlgn="b"/>
                      <a:r>
                        <a:rPr lang="en-GB" sz="900" b="0" i="0" u="none" strike="noStrike">
                          <a:solidFill>
                            <a:srgbClr val="000000"/>
                          </a:solidFill>
                          <a:effectLst/>
                          <a:latin typeface="Calibri" panose="020F0502020204030204" pitchFamily="34" charset="0"/>
                        </a:rPr>
                        <a:t>W-178</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W</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WO3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(823 K-wet conditions)</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3024858259"/>
                  </a:ext>
                </a:extLst>
              </a:tr>
              <a:tr h="133257">
                <a:tc>
                  <a:txBody>
                    <a:bodyPr/>
                    <a:lstStyle/>
                    <a:p>
                      <a:pPr algn="ctr" fontAlgn="b"/>
                      <a:r>
                        <a:rPr lang="en-GB" sz="900" b="0" i="0" u="none" strike="noStrike">
                          <a:solidFill>
                            <a:srgbClr val="000000"/>
                          </a:solidFill>
                          <a:effectLst/>
                          <a:latin typeface="Calibri" panose="020F0502020204030204" pitchFamily="34" charset="0"/>
                        </a:rPr>
                        <a:t>Lu-172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Lu</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LuI3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543327335"/>
                  </a:ext>
                </a:extLst>
              </a:tr>
              <a:tr h="133257">
                <a:tc>
                  <a:txBody>
                    <a:bodyPr/>
                    <a:lstStyle/>
                    <a:p>
                      <a:pPr algn="ctr" fontAlgn="b"/>
                      <a:r>
                        <a:rPr lang="en-GB" sz="900" b="0" i="0" u="none" strike="noStrike">
                          <a:solidFill>
                            <a:srgbClr val="000000"/>
                          </a:solidFill>
                          <a:effectLst/>
                          <a:latin typeface="Calibri" panose="020F0502020204030204" pitchFamily="34" charset="0"/>
                        </a:rPr>
                        <a:t>Tm-167</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Tm</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TmI2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772297269"/>
                  </a:ext>
                </a:extLst>
              </a:tr>
              <a:tr h="133257">
                <a:tc>
                  <a:txBody>
                    <a:bodyPr/>
                    <a:lstStyle/>
                    <a:p>
                      <a:pPr algn="ctr" fontAlgn="b"/>
                      <a:r>
                        <a:rPr lang="en-GB" sz="900" b="0" i="0" u="none" strike="noStrike">
                          <a:solidFill>
                            <a:srgbClr val="000000"/>
                          </a:solidFill>
                          <a:effectLst/>
                          <a:latin typeface="Calibri" panose="020F0502020204030204" pitchFamily="34" charset="0"/>
                        </a:rPr>
                        <a:t>Ta-177</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Ta</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083918116"/>
                  </a:ext>
                </a:extLst>
              </a:tr>
              <a:tr h="133257">
                <a:tc>
                  <a:txBody>
                    <a:bodyPr/>
                    <a:lstStyle/>
                    <a:p>
                      <a:pPr algn="ctr" fontAlgn="b"/>
                      <a:r>
                        <a:rPr lang="en-GB" sz="900" b="0" i="0" u="none" strike="noStrike">
                          <a:solidFill>
                            <a:srgbClr val="000000"/>
                          </a:solidFill>
                          <a:effectLst/>
                          <a:latin typeface="Calibri" panose="020F0502020204030204" pitchFamily="34" charset="0"/>
                        </a:rPr>
                        <a:t>Yb-166</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Yb</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YbI2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905069171"/>
                  </a:ext>
                </a:extLst>
              </a:tr>
              <a:tr h="133257">
                <a:tc>
                  <a:txBody>
                    <a:bodyPr/>
                    <a:lstStyle/>
                    <a:p>
                      <a:pPr algn="ctr" fontAlgn="b"/>
                      <a:r>
                        <a:rPr lang="en-GB" sz="900" b="0" i="0" u="none" strike="noStrike">
                          <a:solidFill>
                            <a:srgbClr val="000000"/>
                          </a:solidFill>
                          <a:effectLst/>
                          <a:latin typeface="Calibri" panose="020F0502020204030204" pitchFamily="34" charset="0"/>
                        </a:rPr>
                        <a:t>Gd-146</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Gd</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GdI3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3550271100"/>
                  </a:ext>
                </a:extLst>
              </a:tr>
              <a:tr h="133257">
                <a:tc>
                  <a:txBody>
                    <a:bodyPr/>
                    <a:lstStyle/>
                    <a:p>
                      <a:pPr algn="ctr" fontAlgn="b"/>
                      <a:r>
                        <a:rPr lang="en-GB" sz="900" b="0" i="0" u="none" strike="noStrike">
                          <a:solidFill>
                            <a:srgbClr val="000000"/>
                          </a:solidFill>
                          <a:effectLst/>
                          <a:latin typeface="Calibri" panose="020F0502020204030204" pitchFamily="34" charset="0"/>
                        </a:rPr>
                        <a:t>Ta-179</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Ta</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984855873"/>
                  </a:ext>
                </a:extLst>
              </a:tr>
              <a:tr h="133257">
                <a:tc>
                  <a:txBody>
                    <a:bodyPr/>
                    <a:lstStyle/>
                    <a:p>
                      <a:pPr algn="ctr" fontAlgn="b"/>
                      <a:r>
                        <a:rPr lang="en-GB" sz="900" b="0" i="0" u="none" strike="noStrike">
                          <a:solidFill>
                            <a:srgbClr val="000000"/>
                          </a:solidFill>
                          <a:effectLst/>
                          <a:latin typeface="Calibri" panose="020F0502020204030204" pitchFamily="34" charset="0"/>
                        </a:rPr>
                        <a:t>W-181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W</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WO3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(823 K-wet conditions)</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095873158"/>
                  </a:ext>
                </a:extLst>
              </a:tr>
              <a:tr h="133257">
                <a:tc>
                  <a:txBody>
                    <a:bodyPr/>
                    <a:lstStyle/>
                    <a:p>
                      <a:pPr algn="ctr" fontAlgn="b"/>
                      <a:r>
                        <a:rPr lang="en-GB" sz="900" b="0" i="0" u="none" strike="noStrike">
                          <a:solidFill>
                            <a:srgbClr val="000000"/>
                          </a:solidFill>
                          <a:effectLst/>
                          <a:latin typeface="Calibri" panose="020F0502020204030204" pitchFamily="34" charset="0"/>
                        </a:rPr>
                        <a:t>Hf-170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Hf</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604846504"/>
                  </a:ext>
                </a:extLst>
              </a:tr>
              <a:tr h="133257">
                <a:tc>
                  <a:txBody>
                    <a:bodyPr/>
                    <a:lstStyle/>
                    <a:p>
                      <a:pPr algn="ctr" fontAlgn="b"/>
                      <a:r>
                        <a:rPr lang="en-GB" sz="900" b="0" i="0" u="none" strike="noStrike">
                          <a:solidFill>
                            <a:srgbClr val="000000"/>
                          </a:solidFill>
                          <a:effectLst/>
                          <a:latin typeface="Calibri" panose="020F0502020204030204" pitchFamily="34" charset="0"/>
                        </a:rPr>
                        <a:t>Hf-173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Hf</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3789441344"/>
                  </a:ext>
                </a:extLst>
              </a:tr>
              <a:tr h="133257">
                <a:tc>
                  <a:txBody>
                    <a:bodyPr/>
                    <a:lstStyle/>
                    <a:p>
                      <a:pPr algn="ctr" fontAlgn="b"/>
                      <a:r>
                        <a:rPr lang="en-GB" sz="900" b="0" i="0" u="none" strike="noStrike">
                          <a:solidFill>
                            <a:srgbClr val="000000"/>
                          </a:solidFill>
                          <a:effectLst/>
                          <a:latin typeface="Calibri" panose="020F0502020204030204" pitchFamily="34" charset="0"/>
                        </a:rPr>
                        <a:t>Lu-169</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Lu</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LuI3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992885387"/>
                  </a:ext>
                </a:extLst>
              </a:tr>
              <a:tr h="133257">
                <a:tc>
                  <a:txBody>
                    <a:bodyPr/>
                    <a:lstStyle/>
                    <a:p>
                      <a:pPr algn="ctr" fontAlgn="b"/>
                      <a:r>
                        <a:rPr lang="en-GB" sz="900" b="0" i="0" u="none" strike="noStrike">
                          <a:solidFill>
                            <a:srgbClr val="000000"/>
                          </a:solidFill>
                          <a:effectLst/>
                          <a:latin typeface="Calibri" panose="020F0502020204030204" pitchFamily="34" charset="0"/>
                        </a:rPr>
                        <a:t>Ta-175</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Ta</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630087305"/>
                  </a:ext>
                </a:extLst>
              </a:tr>
              <a:tr h="133257">
                <a:tc>
                  <a:txBody>
                    <a:bodyPr/>
                    <a:lstStyle/>
                    <a:p>
                      <a:pPr algn="ctr" fontAlgn="b"/>
                      <a:r>
                        <a:rPr lang="en-GB" sz="900" b="0" i="0" u="none" strike="noStrike">
                          <a:solidFill>
                            <a:srgbClr val="000000"/>
                          </a:solidFill>
                          <a:effectLst/>
                          <a:latin typeface="Calibri" panose="020F0502020204030204" pitchFamily="34" charset="0"/>
                        </a:rPr>
                        <a:t>Ta-184</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Ta</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802883271"/>
                  </a:ext>
                </a:extLst>
              </a:tr>
              <a:tr h="133257">
                <a:tc>
                  <a:txBody>
                    <a:bodyPr/>
                    <a:lstStyle/>
                    <a:p>
                      <a:pPr algn="ctr" fontAlgn="b"/>
                      <a:r>
                        <a:rPr lang="en-GB" sz="900" b="0" i="0" u="none" strike="noStrike">
                          <a:solidFill>
                            <a:srgbClr val="000000"/>
                          </a:solidFill>
                          <a:effectLst/>
                          <a:latin typeface="Calibri" panose="020F0502020204030204" pitchFamily="34" charset="0"/>
                        </a:rPr>
                        <a:t>Tb-149</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Tb</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TbI3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231154894"/>
                  </a:ext>
                </a:extLst>
              </a:tr>
              <a:tr h="133257">
                <a:tc>
                  <a:txBody>
                    <a:bodyPr/>
                    <a:lstStyle/>
                    <a:p>
                      <a:pPr algn="ctr" fontAlgn="b"/>
                      <a:r>
                        <a:rPr lang="en-GB" sz="900" b="0" i="0" u="none" strike="noStrike">
                          <a:solidFill>
                            <a:srgbClr val="000000"/>
                          </a:solidFill>
                          <a:effectLst/>
                          <a:latin typeface="Calibri" panose="020F0502020204030204" pitchFamily="34" charset="0"/>
                        </a:rPr>
                        <a:t>Hf-181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Hf</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579596627"/>
                  </a:ext>
                </a:extLst>
              </a:tr>
              <a:tr h="133257">
                <a:tc>
                  <a:txBody>
                    <a:bodyPr/>
                    <a:lstStyle/>
                    <a:p>
                      <a:pPr algn="ctr" fontAlgn="b"/>
                      <a:r>
                        <a:rPr lang="en-GB" sz="900" b="0" i="0" u="none" strike="noStrike">
                          <a:solidFill>
                            <a:srgbClr val="000000"/>
                          </a:solidFill>
                          <a:effectLst/>
                          <a:latin typeface="Calibri" panose="020F0502020204030204" pitchFamily="34" charset="0"/>
                        </a:rPr>
                        <a:t>Ta-173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Ta</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0.0%</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270447198"/>
                  </a:ext>
                </a:extLst>
              </a:tr>
              <a:tr h="133257">
                <a:tc>
                  <a:txBody>
                    <a:bodyPr/>
                    <a:lstStyle/>
                    <a:p>
                      <a:pPr algn="ctr" fontAlgn="b"/>
                      <a:r>
                        <a:rPr lang="en-GB" sz="900" b="1" i="0" u="none" strike="noStrike">
                          <a:solidFill>
                            <a:srgbClr val="FF0000"/>
                          </a:solidFill>
                          <a:effectLst/>
                          <a:latin typeface="Calibri" panose="020F0502020204030204" pitchFamily="34" charset="0"/>
                        </a:rPr>
                        <a:t>I-125</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I</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900" b="0" i="0" u="none" strike="noStrike">
                          <a:solidFill>
                            <a:srgbClr val="000000"/>
                          </a:solidFill>
                          <a:effectLst/>
                          <a:latin typeface="Calibri" panose="020F0502020204030204" pitchFamily="34" charset="0"/>
                        </a:rPr>
                        <a:t>I2, IO,IO2 and etc.</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boiling</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3569889689"/>
                  </a:ext>
                </a:extLst>
              </a:tr>
              <a:tr h="133257">
                <a:tc>
                  <a:txBody>
                    <a:bodyPr/>
                    <a:lstStyle/>
                    <a:p>
                      <a:pPr algn="ctr" fontAlgn="b"/>
                      <a:r>
                        <a:rPr lang="en-GB" sz="900" b="0" i="0" u="none" strike="noStrike">
                          <a:solidFill>
                            <a:srgbClr val="000000"/>
                          </a:solidFill>
                          <a:effectLst/>
                          <a:latin typeface="Calibri" panose="020F0502020204030204" pitchFamily="34" charset="0"/>
                        </a:rPr>
                        <a:t>Re-182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Re</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Re2O7</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(523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153420657"/>
                  </a:ext>
                </a:extLst>
              </a:tr>
              <a:tr h="133257">
                <a:tc>
                  <a:txBody>
                    <a:bodyPr/>
                    <a:lstStyle/>
                    <a:p>
                      <a:pPr algn="ctr" fontAlgn="b"/>
                      <a:r>
                        <a:rPr lang="en-GB" sz="900" b="0" i="0" u="none" strike="noStrike">
                          <a:solidFill>
                            <a:srgbClr val="000000"/>
                          </a:solidFill>
                          <a:effectLst/>
                          <a:latin typeface="Calibri" panose="020F0502020204030204" pitchFamily="34" charset="0"/>
                        </a:rPr>
                        <a:t>Re-183</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Re</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Re2O7</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(523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57947266"/>
                  </a:ext>
                </a:extLst>
              </a:tr>
              <a:tr h="133257">
                <a:tc>
                  <a:txBody>
                    <a:bodyPr/>
                    <a:lstStyle/>
                    <a:p>
                      <a:pPr algn="ctr" fontAlgn="b"/>
                      <a:r>
                        <a:rPr lang="en-GB" sz="900" b="0" i="0" u="none" strike="noStrike">
                          <a:solidFill>
                            <a:srgbClr val="000000"/>
                          </a:solidFill>
                          <a:effectLst/>
                          <a:latin typeface="Calibri" panose="020F0502020204030204" pitchFamily="34" charset="0"/>
                        </a:rPr>
                        <a:t>Eu-146</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Eu</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EuI2</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sublimation (773 K)</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900" b="0" i="0" u="none" strike="noStrike" dirty="0">
                          <a:solidFill>
                            <a:srgbClr val="000000"/>
                          </a:solidFill>
                          <a:effectLst/>
                          <a:latin typeface="Calibri" panose="020F0502020204030204" pitchFamily="34" charset="0"/>
                        </a:rPr>
                        <a:t>0.1%</a:t>
                      </a:r>
                    </a:p>
                  </a:txBody>
                  <a:tcPr marL="6399" marR="6399" marT="6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1239264932"/>
                  </a:ext>
                </a:extLst>
              </a:tr>
            </a:tbl>
          </a:graphicData>
        </a:graphic>
      </p:graphicFrame>
    </p:spTree>
    <p:extLst>
      <p:ext uri="{BB962C8B-B14F-4D97-AF65-F5344CB8AC3E}">
        <p14:creationId xmlns:p14="http://schemas.microsoft.com/office/powerpoint/2010/main" val="405896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E91A2-9CF3-9D12-8BD1-B5D9242003BC}"/>
              </a:ext>
            </a:extLst>
          </p:cNvPr>
          <p:cNvSpPr>
            <a:spLocks noGrp="1"/>
          </p:cNvSpPr>
          <p:nvPr>
            <p:ph type="title"/>
          </p:nvPr>
        </p:nvSpPr>
        <p:spPr>
          <a:xfrm>
            <a:off x="838200" y="309201"/>
            <a:ext cx="10515600" cy="1325563"/>
          </a:xfrm>
        </p:spPr>
        <p:txBody>
          <a:bodyPr>
            <a:normAutofit/>
          </a:bodyPr>
          <a:lstStyle/>
          <a:p>
            <a:pPr algn="ctr"/>
            <a:r>
              <a:rPr lang="en-US" sz="2800" b="1" dirty="0"/>
              <a:t>Estimation of volatile chemical compounds</a:t>
            </a:r>
            <a:endParaRPr lang="en-GB" sz="2800" b="1" dirty="0"/>
          </a:p>
        </p:txBody>
      </p:sp>
      <p:sp>
        <p:nvSpPr>
          <p:cNvPr id="3" name="Content Placeholder 2">
            <a:extLst>
              <a:ext uri="{FF2B5EF4-FFF2-40B4-BE49-F238E27FC236}">
                <a16:creationId xmlns:a16="http://schemas.microsoft.com/office/drawing/2014/main" id="{8E330817-EE4E-C47B-00AF-FE5298DD81D2}"/>
              </a:ext>
            </a:extLst>
          </p:cNvPr>
          <p:cNvSpPr>
            <a:spLocks noGrp="1"/>
          </p:cNvSpPr>
          <p:nvPr>
            <p:ph idx="1"/>
          </p:nvPr>
        </p:nvSpPr>
        <p:spPr>
          <a:xfrm>
            <a:off x="522514" y="1816925"/>
            <a:ext cx="10831286" cy="4360038"/>
          </a:xfrm>
        </p:spPr>
        <p:txBody>
          <a:bodyPr>
            <a:normAutofit/>
          </a:bodyPr>
          <a:lstStyle/>
          <a:p>
            <a:pPr marL="0" indent="0" algn="ctr">
              <a:buNone/>
            </a:pPr>
            <a:r>
              <a:rPr lang="en-US" sz="2400" u="sng" dirty="0"/>
              <a:t>Plan of action</a:t>
            </a:r>
          </a:p>
          <a:p>
            <a:pPr marL="571500" indent="-571500" algn="just">
              <a:buFont typeface="+mj-lt"/>
              <a:buAutoNum type="romanUcPeriod"/>
            </a:pPr>
            <a:r>
              <a:rPr lang="en-US" sz="2200" dirty="0"/>
              <a:t>Classifying the elements from simulated radionuclide inventory and identify the reactive atmosphere components at given conditions.</a:t>
            </a:r>
          </a:p>
          <a:p>
            <a:pPr marL="571500" indent="-571500" algn="just">
              <a:buFont typeface="+mj-lt"/>
              <a:buAutoNum type="romanUcPeriod"/>
            </a:pPr>
            <a:r>
              <a:rPr lang="en-US" sz="2200" dirty="0"/>
              <a:t>Exploiting thermochemical database of HSC Chemistry 9 by searching elements from the inventory and determine all possible combinations of known chemical compounds (reliability class 1) based known compound classes.</a:t>
            </a:r>
          </a:p>
          <a:p>
            <a:pPr marL="571500" indent="-571500" algn="just">
              <a:buFont typeface="+mj-lt"/>
              <a:buAutoNum type="romanUcPeriod"/>
            </a:pPr>
            <a:r>
              <a:rPr lang="en-US" sz="2200" dirty="0"/>
              <a:t>Searching literature for found compounds and their possible lower &amp; higher oxidation states.</a:t>
            </a:r>
          </a:p>
          <a:p>
            <a:pPr marL="571500" indent="-571500" algn="just">
              <a:buFont typeface="+mj-lt"/>
              <a:buAutoNum type="romanUcPeriod"/>
            </a:pPr>
            <a:r>
              <a:rPr lang="en-US" sz="2200" dirty="0"/>
              <a:t>Sorting them based on boiling/sublimation point to determine volatile radioactive species at given conditions.</a:t>
            </a:r>
          </a:p>
          <a:p>
            <a:pPr marL="571500" indent="-571500" algn="just">
              <a:buFont typeface="+mj-lt"/>
              <a:buAutoNum type="romanUcPeriod"/>
            </a:pPr>
            <a:endParaRPr lang="en-US" sz="2200" dirty="0"/>
          </a:p>
        </p:txBody>
      </p:sp>
      <p:sp>
        <p:nvSpPr>
          <p:cNvPr id="4" name="Footer Placeholder 3">
            <a:extLst>
              <a:ext uri="{FF2B5EF4-FFF2-40B4-BE49-F238E27FC236}">
                <a16:creationId xmlns:a16="http://schemas.microsoft.com/office/drawing/2014/main" id="{D28B86D4-B792-16DC-F21B-91DDF7735654}"/>
              </a:ext>
            </a:extLst>
          </p:cNvPr>
          <p:cNvSpPr>
            <a:spLocks noGrp="1"/>
          </p:cNvSpPr>
          <p:nvPr>
            <p:ph type="ftr" sz="quarter" idx="11"/>
          </p:nvPr>
        </p:nvSpPr>
        <p:spPr/>
        <p:txBody>
          <a:bodyPr/>
          <a:lstStyle/>
          <a:p>
            <a:r>
              <a:rPr lang="en-GB"/>
              <a:t>Serdar Usta SY-STI-RBS</a:t>
            </a:r>
          </a:p>
        </p:txBody>
      </p:sp>
      <p:sp>
        <p:nvSpPr>
          <p:cNvPr id="5" name="Slide Number Placeholder 4">
            <a:extLst>
              <a:ext uri="{FF2B5EF4-FFF2-40B4-BE49-F238E27FC236}">
                <a16:creationId xmlns:a16="http://schemas.microsoft.com/office/drawing/2014/main" id="{63CB35CF-93B0-F0B5-1815-9727DAC3987A}"/>
              </a:ext>
            </a:extLst>
          </p:cNvPr>
          <p:cNvSpPr>
            <a:spLocks noGrp="1"/>
          </p:cNvSpPr>
          <p:nvPr>
            <p:ph type="sldNum" sz="quarter" idx="12"/>
          </p:nvPr>
        </p:nvSpPr>
        <p:spPr/>
        <p:txBody>
          <a:bodyPr/>
          <a:lstStyle/>
          <a:p>
            <a:fld id="{83087FF8-F308-4B42-9301-E34B4A5AF8AA}" type="slidenum">
              <a:rPr lang="en-GB" smtClean="0"/>
              <a:t>5</a:t>
            </a:fld>
            <a:endParaRPr lang="en-GB"/>
          </a:p>
        </p:txBody>
      </p:sp>
      <p:sp>
        <p:nvSpPr>
          <p:cNvPr id="6" name="Date Placeholder 5">
            <a:extLst>
              <a:ext uri="{FF2B5EF4-FFF2-40B4-BE49-F238E27FC236}">
                <a16:creationId xmlns:a16="http://schemas.microsoft.com/office/drawing/2014/main" id="{F0739DA2-E535-58C3-BDBD-3377CD33C8AA}"/>
              </a:ext>
            </a:extLst>
          </p:cNvPr>
          <p:cNvSpPr>
            <a:spLocks noGrp="1"/>
          </p:cNvSpPr>
          <p:nvPr>
            <p:ph type="dt" sz="half" idx="10"/>
          </p:nvPr>
        </p:nvSpPr>
        <p:spPr/>
        <p:txBody>
          <a:bodyPr/>
          <a:lstStyle/>
          <a:p>
            <a:fld id="{399D8670-58E7-42CE-9150-2F273AAA7F21}" type="datetime1">
              <a:rPr lang="en-GB" smtClean="0"/>
              <a:t>23/04/2025</a:t>
            </a:fld>
            <a:endParaRPr lang="en-GB"/>
          </a:p>
        </p:txBody>
      </p:sp>
    </p:spTree>
    <p:extLst>
      <p:ext uri="{BB962C8B-B14F-4D97-AF65-F5344CB8AC3E}">
        <p14:creationId xmlns:p14="http://schemas.microsoft.com/office/powerpoint/2010/main" val="3944536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DFE34-6AC5-6D22-C049-AE9267B4AC66}"/>
              </a:ext>
            </a:extLst>
          </p:cNvPr>
          <p:cNvSpPr>
            <a:spLocks noGrp="1"/>
          </p:cNvSpPr>
          <p:nvPr>
            <p:ph type="title"/>
          </p:nvPr>
        </p:nvSpPr>
        <p:spPr/>
        <p:txBody>
          <a:bodyPr>
            <a:normAutofit/>
          </a:bodyPr>
          <a:lstStyle/>
          <a:p>
            <a:pPr algn="ctr"/>
            <a:r>
              <a:rPr lang="en-US" sz="2800" b="1" dirty="0"/>
              <a:t>Main components of air- as residual atmosphere</a:t>
            </a:r>
            <a:endParaRPr lang="en-GB" sz="2800" b="1" dirty="0"/>
          </a:p>
        </p:txBody>
      </p:sp>
      <p:graphicFrame>
        <p:nvGraphicFramePr>
          <p:cNvPr id="7" name="Content Placeholder 6">
            <a:extLst>
              <a:ext uri="{FF2B5EF4-FFF2-40B4-BE49-F238E27FC236}">
                <a16:creationId xmlns:a16="http://schemas.microsoft.com/office/drawing/2014/main" id="{6B0F8A0F-9E21-B50A-0347-2F73828EF665}"/>
              </a:ext>
            </a:extLst>
          </p:cNvPr>
          <p:cNvGraphicFramePr>
            <a:graphicFrameLocks noGrp="1"/>
          </p:cNvGraphicFramePr>
          <p:nvPr>
            <p:ph idx="1"/>
            <p:extLst>
              <p:ext uri="{D42A27DB-BD31-4B8C-83A1-F6EECF244321}">
                <p14:modId xmlns:p14="http://schemas.microsoft.com/office/powerpoint/2010/main" val="3833931347"/>
              </p:ext>
            </p:extLst>
          </p:nvPr>
        </p:nvGraphicFramePr>
        <p:xfrm>
          <a:off x="1223157" y="1699593"/>
          <a:ext cx="1929742" cy="1952067"/>
        </p:xfrm>
        <a:graphic>
          <a:graphicData uri="http://schemas.openxmlformats.org/drawingml/2006/table">
            <a:tbl>
              <a:tblPr/>
              <a:tblGrid>
                <a:gridCol w="964871">
                  <a:extLst>
                    <a:ext uri="{9D8B030D-6E8A-4147-A177-3AD203B41FA5}">
                      <a16:colId xmlns:a16="http://schemas.microsoft.com/office/drawing/2014/main" val="2924826644"/>
                    </a:ext>
                  </a:extLst>
                </a:gridCol>
                <a:gridCol w="964871">
                  <a:extLst>
                    <a:ext uri="{9D8B030D-6E8A-4147-A177-3AD203B41FA5}">
                      <a16:colId xmlns:a16="http://schemas.microsoft.com/office/drawing/2014/main" val="3011374727"/>
                    </a:ext>
                  </a:extLst>
                </a:gridCol>
              </a:tblGrid>
              <a:tr h="403004">
                <a:tc>
                  <a:txBody>
                    <a:bodyPr/>
                    <a:lstStyle/>
                    <a:p>
                      <a:pPr algn="ctr" fontAlgn="b"/>
                      <a:r>
                        <a:rPr lang="en-GB" sz="1400" b="1" i="0" u="none" strike="noStrike" dirty="0">
                          <a:solidFill>
                            <a:srgbClr val="000000"/>
                          </a:solidFill>
                          <a:effectLst/>
                          <a:highlight>
                            <a:srgbClr val="FFFFFF"/>
                          </a:highlight>
                          <a:latin typeface="Calibri" panose="020F0502020204030204" pitchFamily="34" charset="0"/>
                        </a:rPr>
                        <a:t>N</a:t>
                      </a:r>
                      <a:r>
                        <a:rPr lang="en-GB" sz="1400" b="1" i="0" u="none" strike="noStrike" baseline="-25000" dirty="0">
                          <a:solidFill>
                            <a:srgbClr val="000000"/>
                          </a:solidFill>
                          <a:effectLst/>
                          <a:highlight>
                            <a:srgbClr val="FFFFFF"/>
                          </a:highlight>
                          <a:latin typeface="Calibri" panose="020F0502020204030204" pitchFamily="34" charset="0"/>
                        </a:rPr>
                        <a:t>2</a:t>
                      </a:r>
                      <a:endParaRPr lang="en-GB" sz="1400" b="1" i="0" u="none" strike="noStrike" dirty="0">
                        <a:solidFill>
                          <a:srgbClr val="000000"/>
                        </a:solidFill>
                        <a:effectLst/>
                        <a:highlight>
                          <a:srgbClr val="FFFFFF"/>
                        </a:highligh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a:solidFill>
                            <a:srgbClr val="000000"/>
                          </a:solidFill>
                          <a:effectLst/>
                          <a:highlight>
                            <a:srgbClr val="FFFFFF"/>
                          </a:highlight>
                          <a:latin typeface="Calibri" panose="020F0502020204030204" pitchFamily="34" charset="0"/>
                        </a:rPr>
                        <a:t>78-75%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5634235"/>
                  </a:ext>
                </a:extLst>
              </a:tr>
              <a:tr h="403004">
                <a:tc>
                  <a:txBody>
                    <a:bodyPr/>
                    <a:lstStyle/>
                    <a:p>
                      <a:pPr algn="ctr" fontAlgn="b"/>
                      <a:r>
                        <a:rPr lang="en-GB" sz="1400" b="1" i="0" u="none" strike="noStrike" dirty="0">
                          <a:solidFill>
                            <a:srgbClr val="000000"/>
                          </a:solidFill>
                          <a:effectLst/>
                          <a:highlight>
                            <a:srgbClr val="FFFFFF"/>
                          </a:highlight>
                          <a:latin typeface="Calibri" panose="020F0502020204030204" pitchFamily="34" charset="0"/>
                        </a:rPr>
                        <a:t>O</a:t>
                      </a:r>
                      <a:r>
                        <a:rPr lang="en-GB" sz="1400" b="1" i="0" u="none" strike="noStrike" baseline="-25000" dirty="0">
                          <a:solidFill>
                            <a:srgbClr val="000000"/>
                          </a:solidFill>
                          <a:effectLst/>
                          <a:highlight>
                            <a:srgbClr val="FFFFFF"/>
                          </a:highlight>
                          <a:latin typeface="Calibri" panose="020F0502020204030204" pitchFamily="34" charset="0"/>
                        </a:rPr>
                        <a:t>2</a:t>
                      </a:r>
                      <a:endParaRPr lang="en-GB" sz="1400" b="1" i="0" u="none" strike="noStrike" dirty="0">
                        <a:solidFill>
                          <a:srgbClr val="000000"/>
                        </a:solidFill>
                        <a:effectLst/>
                        <a:highlight>
                          <a:srgbClr val="FFFFFF"/>
                        </a:highligh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effectLst/>
                          <a:highlight>
                            <a:srgbClr val="FFFFFF"/>
                          </a:highlight>
                          <a:latin typeface="Calibri" panose="020F0502020204030204" pitchFamily="34" charset="0"/>
                        </a:rPr>
                        <a:t>21-20%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14393574"/>
                  </a:ext>
                </a:extLst>
              </a:tr>
              <a:tr h="403004">
                <a:tc>
                  <a:txBody>
                    <a:bodyPr/>
                    <a:lstStyle/>
                    <a:p>
                      <a:pPr algn="ctr" fontAlgn="b"/>
                      <a:r>
                        <a:rPr lang="en-GB" sz="1400" b="1" i="0" u="none" strike="noStrike">
                          <a:solidFill>
                            <a:srgbClr val="000000"/>
                          </a:solidFill>
                          <a:effectLst/>
                          <a:highlight>
                            <a:srgbClr val="FFFFFF"/>
                          </a:highlight>
                          <a:latin typeface="Calibri" panose="020F0502020204030204" pitchFamily="34" charset="0"/>
                        </a:rPr>
                        <a:t>H</a:t>
                      </a:r>
                      <a:r>
                        <a:rPr lang="en-GB" sz="1400" b="1" i="0" u="none" strike="noStrike" baseline="-25000">
                          <a:solidFill>
                            <a:srgbClr val="000000"/>
                          </a:solidFill>
                          <a:effectLst/>
                          <a:highlight>
                            <a:srgbClr val="FFFFFF"/>
                          </a:highlight>
                          <a:latin typeface="Calibri" panose="020F0502020204030204" pitchFamily="34" charset="0"/>
                        </a:rPr>
                        <a:t>2</a:t>
                      </a:r>
                      <a:r>
                        <a:rPr lang="en-GB" sz="1400" b="1" i="0" u="none" strike="noStrike">
                          <a:solidFill>
                            <a:srgbClr val="000000"/>
                          </a:solidFill>
                          <a:effectLst/>
                          <a:highlight>
                            <a:srgbClr val="FFFFFF"/>
                          </a:highlight>
                          <a:latin typeface="Calibri" panose="020F0502020204030204" pitchFamily="34" charset="0"/>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effectLst/>
                          <a:highlight>
                            <a:srgbClr val="FFFFFF"/>
                          </a:highlight>
                          <a:latin typeface="Calibri" panose="020F0502020204030204" pitchFamily="34" charset="0"/>
                        </a:rPr>
                        <a: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57702892"/>
                  </a:ext>
                </a:extLst>
              </a:tr>
              <a:tr h="340051">
                <a:tc>
                  <a:txBody>
                    <a:bodyPr/>
                    <a:lstStyle/>
                    <a:p>
                      <a:pPr algn="ctr" fontAlgn="b"/>
                      <a:r>
                        <a:rPr lang="en-GB" sz="1400" b="0" i="0" u="none" strike="noStrike" dirty="0" err="1">
                          <a:solidFill>
                            <a:srgbClr val="000000"/>
                          </a:solidFill>
                          <a:effectLst/>
                          <a:highlight>
                            <a:srgbClr val="FFFFFF"/>
                          </a:highlight>
                          <a:latin typeface="Calibri" panose="020F0502020204030204" pitchFamily="34" charset="0"/>
                        </a:rPr>
                        <a:t>Ar</a:t>
                      </a:r>
                      <a:endParaRPr lang="en-GB" sz="1400" b="0" i="0" u="none" strike="noStrike" dirty="0">
                        <a:solidFill>
                          <a:srgbClr val="000000"/>
                        </a:solidFill>
                        <a:effectLst/>
                        <a:highlight>
                          <a:srgbClr val="FFFFFF"/>
                        </a:highligh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effectLst/>
                          <a:highlight>
                            <a:srgbClr val="FFFFFF"/>
                          </a:highlight>
                          <a:latin typeface="Calibri" panose="020F0502020204030204" pitchFamily="34" charset="0"/>
                        </a:rPr>
                        <a:t>0.92%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63413401"/>
                  </a:ext>
                </a:extLst>
              </a:tr>
              <a:tr h="403004">
                <a:tc>
                  <a:txBody>
                    <a:bodyPr/>
                    <a:lstStyle/>
                    <a:p>
                      <a:pPr algn="ctr" fontAlgn="b"/>
                      <a:r>
                        <a:rPr lang="en-GB" sz="1400" b="1" i="0" u="none" strike="noStrike" dirty="0">
                          <a:solidFill>
                            <a:srgbClr val="000000"/>
                          </a:solidFill>
                          <a:effectLst/>
                          <a:highlight>
                            <a:srgbClr val="FFFFFF"/>
                          </a:highlight>
                          <a:latin typeface="Calibri" panose="020F0502020204030204" pitchFamily="34" charset="0"/>
                        </a:rPr>
                        <a:t>CO</a:t>
                      </a:r>
                      <a:r>
                        <a:rPr lang="en-GB" sz="1400" b="1" i="0" u="none" strike="noStrike" baseline="-25000" dirty="0">
                          <a:solidFill>
                            <a:srgbClr val="000000"/>
                          </a:solidFill>
                          <a:effectLst/>
                          <a:highlight>
                            <a:srgbClr val="FFFFFF"/>
                          </a:highlight>
                          <a:latin typeface="Calibri" panose="020F0502020204030204" pitchFamily="34" charset="0"/>
                        </a:rPr>
                        <a:t>2</a:t>
                      </a:r>
                      <a:endParaRPr lang="en-GB" sz="1400" b="1" i="0" u="none" strike="noStrike" dirty="0">
                        <a:solidFill>
                          <a:srgbClr val="000000"/>
                        </a:solidFill>
                        <a:effectLst/>
                        <a:highlight>
                          <a:srgbClr val="FFFFFF"/>
                        </a:highligh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effectLst/>
                          <a:highlight>
                            <a:srgbClr val="FFFFFF"/>
                          </a:highlight>
                          <a:latin typeface="Calibri" panose="020F0502020204030204" pitchFamily="34" charset="0"/>
                        </a:rPr>
                        <a:t>0.04%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30026607"/>
                  </a:ext>
                </a:extLst>
              </a:tr>
            </a:tbl>
          </a:graphicData>
        </a:graphic>
      </p:graphicFrame>
      <p:sp>
        <p:nvSpPr>
          <p:cNvPr id="4" name="Date Placeholder 3">
            <a:extLst>
              <a:ext uri="{FF2B5EF4-FFF2-40B4-BE49-F238E27FC236}">
                <a16:creationId xmlns:a16="http://schemas.microsoft.com/office/drawing/2014/main" id="{CDBA9B66-4C55-74F5-089C-C3A1AF08980C}"/>
              </a:ext>
            </a:extLst>
          </p:cNvPr>
          <p:cNvSpPr>
            <a:spLocks noGrp="1"/>
          </p:cNvSpPr>
          <p:nvPr>
            <p:ph type="dt" sz="half" idx="10"/>
          </p:nvPr>
        </p:nvSpPr>
        <p:spPr/>
        <p:txBody>
          <a:bodyPr/>
          <a:lstStyle/>
          <a:p>
            <a:fld id="{FF631C17-13FB-47A8-9D4C-0DE80FFD8F7A}" type="datetime1">
              <a:rPr lang="en-GB" smtClean="0"/>
              <a:t>23/04/2025</a:t>
            </a:fld>
            <a:endParaRPr lang="en-GB"/>
          </a:p>
        </p:txBody>
      </p:sp>
      <p:sp>
        <p:nvSpPr>
          <p:cNvPr id="5" name="Footer Placeholder 4">
            <a:extLst>
              <a:ext uri="{FF2B5EF4-FFF2-40B4-BE49-F238E27FC236}">
                <a16:creationId xmlns:a16="http://schemas.microsoft.com/office/drawing/2014/main" id="{A2EE4BDA-84E5-E41C-3FC9-87697E88C398}"/>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18E67831-6680-3B41-D35B-683010E87947}"/>
              </a:ext>
            </a:extLst>
          </p:cNvPr>
          <p:cNvSpPr>
            <a:spLocks noGrp="1"/>
          </p:cNvSpPr>
          <p:nvPr>
            <p:ph type="sldNum" sz="quarter" idx="12"/>
          </p:nvPr>
        </p:nvSpPr>
        <p:spPr/>
        <p:txBody>
          <a:bodyPr/>
          <a:lstStyle/>
          <a:p>
            <a:fld id="{83087FF8-F308-4B42-9301-E34B4A5AF8AA}" type="slidenum">
              <a:rPr lang="en-GB" smtClean="0"/>
              <a:t>6</a:t>
            </a:fld>
            <a:endParaRPr lang="en-GB"/>
          </a:p>
        </p:txBody>
      </p:sp>
      <p:sp>
        <p:nvSpPr>
          <p:cNvPr id="8" name="TextBox 7">
            <a:extLst>
              <a:ext uri="{FF2B5EF4-FFF2-40B4-BE49-F238E27FC236}">
                <a16:creationId xmlns:a16="http://schemas.microsoft.com/office/drawing/2014/main" id="{51DB5C38-23D3-1D6E-7AC5-4EFDA2A82CED}"/>
              </a:ext>
            </a:extLst>
          </p:cNvPr>
          <p:cNvSpPr txBox="1"/>
          <p:nvPr/>
        </p:nvSpPr>
        <p:spPr>
          <a:xfrm>
            <a:off x="3890159" y="1690688"/>
            <a:ext cx="8115794" cy="5201424"/>
          </a:xfrm>
          <a:prstGeom prst="rect">
            <a:avLst/>
          </a:prstGeom>
          <a:noFill/>
        </p:spPr>
        <p:txBody>
          <a:bodyPr wrap="square" rtlCol="0">
            <a:spAutoFit/>
          </a:bodyPr>
          <a:lstStyle/>
          <a:p>
            <a:pPr marL="285750" indent="-285750">
              <a:buFont typeface="Wingdings" panose="05000000000000000000" pitchFamily="2" charset="2"/>
              <a:buChar char="Ø"/>
            </a:pPr>
            <a:r>
              <a:rPr lang="en-US" sz="1600" dirty="0"/>
              <a:t>Why do we consider N</a:t>
            </a:r>
            <a:r>
              <a:rPr lang="en-US" sz="1600" baseline="-25000" dirty="0"/>
              <a:t>2</a:t>
            </a:r>
            <a:r>
              <a:rPr lang="en-US" sz="1600" dirty="0"/>
              <a:t>, H</a:t>
            </a:r>
            <a:r>
              <a:rPr lang="en-US" sz="1600" baseline="-25000" dirty="0"/>
              <a:t>2</a:t>
            </a:r>
            <a:r>
              <a:rPr lang="en-US" sz="1600" dirty="0"/>
              <a:t>O and CO</a:t>
            </a:r>
            <a:r>
              <a:rPr lang="en-US" sz="1600" baseline="-25000" dirty="0"/>
              <a:t>2</a:t>
            </a:r>
            <a:r>
              <a:rPr lang="en-US" sz="1600" dirty="0"/>
              <a:t> as well in addition to O</a:t>
            </a:r>
            <a:r>
              <a:rPr lang="en-US" sz="1600" baseline="-25000" dirty="0"/>
              <a:t>2</a:t>
            </a:r>
            <a:r>
              <a:rPr lang="en-US" sz="1600" dirty="0"/>
              <a:t>?</a:t>
            </a:r>
          </a:p>
          <a:p>
            <a:endParaRPr lang="en-US" sz="1600" dirty="0"/>
          </a:p>
          <a:p>
            <a:pPr marL="285750" indent="-285750">
              <a:buFont typeface="Arial" panose="020B0604020202020204" pitchFamily="34" charset="0"/>
              <a:buChar char="•"/>
            </a:pPr>
            <a:r>
              <a:rPr lang="en-US" sz="1600" dirty="0"/>
              <a:t>N</a:t>
            </a:r>
            <a:r>
              <a:rPr lang="en-US" sz="1600" baseline="-25000" dirty="0"/>
              <a:t>2  </a:t>
            </a:r>
            <a:r>
              <a:rPr lang="en-US" sz="1600" dirty="0"/>
              <a:t>can be catalyzed on metallic surfaces. </a:t>
            </a:r>
            <a:r>
              <a:rPr lang="en-US" sz="1600" dirty="0">
                <a:solidFill>
                  <a:srgbClr val="FF0000"/>
                </a:solidFill>
              </a:rPr>
              <a:t>(ppm level of activity)</a:t>
            </a:r>
          </a:p>
          <a:p>
            <a:endParaRPr lang="en-US" sz="1600" dirty="0">
              <a:solidFill>
                <a:srgbClr val="FF0000"/>
              </a:solidFill>
            </a:endParaRPr>
          </a:p>
          <a:p>
            <a:pPr marL="285750" indent="-285750">
              <a:buFont typeface="Arial" panose="020B0604020202020204" pitchFamily="34" charset="0"/>
              <a:buChar char="•"/>
            </a:pPr>
            <a:r>
              <a:rPr lang="en-US" sz="1600" dirty="0"/>
              <a:t>H</a:t>
            </a:r>
            <a:r>
              <a:rPr lang="en-US" sz="1600" baseline="-25000" dirty="0"/>
              <a:t>2</a:t>
            </a:r>
            <a:r>
              <a:rPr lang="en-US" sz="1600" dirty="0"/>
              <a:t>O can be preferred over</a:t>
            </a:r>
            <a:r>
              <a:rPr lang="en-GB" sz="1600" b="1" i="0" u="none" strike="noStrike" dirty="0">
                <a:solidFill>
                  <a:srgbClr val="000000"/>
                </a:solidFill>
                <a:effectLst/>
                <a:highlight>
                  <a:srgbClr val="FFFFFF"/>
                </a:highlight>
                <a:latin typeface="Calibri" panose="020F0502020204030204" pitchFamily="34" charset="0"/>
              </a:rPr>
              <a:t> </a:t>
            </a:r>
            <a:r>
              <a:rPr lang="en-GB" sz="1600" i="0" u="none" strike="noStrike" dirty="0">
                <a:solidFill>
                  <a:srgbClr val="000000"/>
                </a:solidFill>
                <a:effectLst/>
                <a:highlight>
                  <a:srgbClr val="FFFFFF"/>
                </a:highlight>
                <a:latin typeface="Calibri" panose="020F0502020204030204" pitchFamily="34" charset="0"/>
              </a:rPr>
              <a:t>O</a:t>
            </a:r>
            <a:r>
              <a:rPr lang="en-GB" sz="1600" i="0" u="none" strike="noStrike" baseline="-25000" dirty="0">
                <a:solidFill>
                  <a:srgbClr val="000000"/>
                </a:solidFill>
                <a:effectLst/>
                <a:highlight>
                  <a:srgbClr val="FFFFFF"/>
                </a:highlight>
                <a:latin typeface="Calibri" panose="020F0502020204030204" pitchFamily="34" charset="0"/>
              </a:rPr>
              <a:t>2 </a:t>
            </a:r>
            <a:r>
              <a:rPr lang="en-GB" sz="1600" i="0" u="none" strike="noStrike" dirty="0">
                <a:solidFill>
                  <a:srgbClr val="000000"/>
                </a:solidFill>
                <a:effectLst/>
                <a:highlight>
                  <a:srgbClr val="FFFFFF"/>
                </a:highlight>
                <a:latin typeface="Calibri" panose="020F0502020204030204" pitchFamily="34" charset="0"/>
              </a:rPr>
              <a:t>as in the hydroxide form or as an oxygen source at lower temperatures and even may decrease the sublimation temperature.</a:t>
            </a:r>
          </a:p>
          <a:p>
            <a:endParaRPr lang="en-GB" sz="1600" dirty="0">
              <a:solidFill>
                <a:srgbClr val="000000"/>
              </a:solidFill>
              <a:highlight>
                <a:srgbClr val="FFFFFF"/>
              </a:highlight>
              <a:latin typeface="Calibri" panose="020F0502020204030204" pitchFamily="34" charset="0"/>
            </a:endParaRPr>
          </a:p>
          <a:p>
            <a:pPr lvl="1"/>
            <a:r>
              <a:rPr lang="en-GB" sz="1600" i="1" u="none" strike="noStrike" dirty="0">
                <a:solidFill>
                  <a:srgbClr val="000000"/>
                </a:solidFill>
                <a:effectLst/>
                <a:highlight>
                  <a:srgbClr val="FFFFFF"/>
                </a:highlight>
                <a:latin typeface="Calibri" panose="020F0502020204030204" pitchFamily="34" charset="0"/>
              </a:rPr>
              <a:t>Ex.</a:t>
            </a:r>
          </a:p>
          <a:p>
            <a:pPr lvl="1">
              <a:lnSpc>
                <a:spcPct val="150000"/>
              </a:lnSpc>
            </a:pPr>
            <a:r>
              <a:rPr lang="en-GB" sz="1600" dirty="0">
                <a:solidFill>
                  <a:srgbClr val="000000"/>
                </a:solidFill>
                <a:highlight>
                  <a:srgbClr val="FFFFFF"/>
                </a:highlight>
                <a:latin typeface="Calibri" panose="020F0502020204030204" pitchFamily="34" charset="0"/>
              </a:rPr>
              <a:t>La + Humid air               La(OH)</a:t>
            </a:r>
            <a:r>
              <a:rPr lang="en-GB" sz="1600" baseline="-25000" dirty="0">
                <a:solidFill>
                  <a:srgbClr val="000000"/>
                </a:solidFill>
                <a:highlight>
                  <a:srgbClr val="FFFFFF"/>
                </a:highlight>
                <a:latin typeface="Calibri" panose="020F0502020204030204" pitchFamily="34" charset="0"/>
              </a:rPr>
              <a:t>3</a:t>
            </a:r>
            <a:r>
              <a:rPr lang="en-GB" sz="1600" dirty="0">
                <a:solidFill>
                  <a:srgbClr val="000000"/>
                </a:solidFill>
                <a:highlight>
                  <a:srgbClr val="FFFFFF"/>
                </a:highlight>
                <a:latin typeface="Calibri" panose="020F0502020204030204" pitchFamily="34" charset="0"/>
              </a:rPr>
              <a:t> </a:t>
            </a:r>
          </a:p>
          <a:p>
            <a:pPr lvl="1">
              <a:lnSpc>
                <a:spcPct val="150000"/>
              </a:lnSpc>
            </a:pPr>
            <a:r>
              <a:rPr lang="en-GB" sz="1600" i="0" u="none" strike="noStrike" dirty="0">
                <a:solidFill>
                  <a:srgbClr val="000000"/>
                </a:solidFill>
                <a:effectLst/>
                <a:highlight>
                  <a:srgbClr val="FFFFFF"/>
                </a:highlight>
                <a:latin typeface="Calibri" panose="020F0502020204030204" pitchFamily="34" charset="0"/>
              </a:rPr>
              <a:t>La</a:t>
            </a:r>
            <a:r>
              <a:rPr lang="en-GB" sz="1600" i="0" u="none" strike="noStrike" baseline="-25000" dirty="0">
                <a:solidFill>
                  <a:srgbClr val="000000"/>
                </a:solidFill>
                <a:effectLst/>
                <a:highlight>
                  <a:srgbClr val="FFFFFF"/>
                </a:highlight>
                <a:latin typeface="Calibri" panose="020F0502020204030204" pitchFamily="34" charset="0"/>
              </a:rPr>
              <a:t>2</a:t>
            </a:r>
            <a:r>
              <a:rPr lang="en-GB" sz="1600" i="0" u="none" strike="noStrike" dirty="0">
                <a:solidFill>
                  <a:srgbClr val="000000"/>
                </a:solidFill>
                <a:effectLst/>
                <a:highlight>
                  <a:srgbClr val="FFFFFF"/>
                </a:highlight>
                <a:latin typeface="Calibri" panose="020F0502020204030204" pitchFamily="34" charset="0"/>
              </a:rPr>
              <a:t>O</a:t>
            </a:r>
            <a:r>
              <a:rPr lang="en-GB" sz="1600" i="0" u="none" strike="noStrike" baseline="-25000" dirty="0">
                <a:solidFill>
                  <a:srgbClr val="000000"/>
                </a:solidFill>
                <a:effectLst/>
                <a:highlight>
                  <a:srgbClr val="FFFFFF"/>
                </a:highlight>
                <a:latin typeface="Calibri" panose="020F0502020204030204" pitchFamily="34" charset="0"/>
              </a:rPr>
              <a:t>3</a:t>
            </a:r>
            <a:r>
              <a:rPr lang="en-GB" sz="1600" dirty="0">
                <a:solidFill>
                  <a:srgbClr val="000000"/>
                </a:solidFill>
                <a:highlight>
                  <a:srgbClr val="FFFFFF"/>
                </a:highlight>
                <a:latin typeface="Calibri" panose="020F0502020204030204" pitchFamily="34" charset="0"/>
              </a:rPr>
              <a:t> + Humid air               La(OH)</a:t>
            </a:r>
            <a:r>
              <a:rPr lang="en-GB" sz="1600" baseline="-25000" dirty="0">
                <a:solidFill>
                  <a:srgbClr val="000000"/>
                </a:solidFill>
                <a:highlight>
                  <a:srgbClr val="FFFFFF"/>
                </a:highlight>
                <a:latin typeface="Calibri" panose="020F0502020204030204" pitchFamily="34" charset="0"/>
              </a:rPr>
              <a:t>3</a:t>
            </a:r>
            <a:r>
              <a:rPr lang="en-GB" sz="1600" dirty="0">
                <a:solidFill>
                  <a:srgbClr val="000000"/>
                </a:solidFill>
                <a:highlight>
                  <a:srgbClr val="FFFFFF"/>
                </a:highlight>
                <a:latin typeface="Calibri" panose="020F0502020204030204" pitchFamily="34" charset="0"/>
              </a:rPr>
              <a:t> </a:t>
            </a:r>
          </a:p>
          <a:p>
            <a:pPr lvl="1">
              <a:lnSpc>
                <a:spcPct val="150000"/>
              </a:lnSpc>
            </a:pPr>
            <a:r>
              <a:rPr lang="en-GB" sz="1600" dirty="0">
                <a:solidFill>
                  <a:srgbClr val="000000"/>
                </a:solidFill>
                <a:highlight>
                  <a:srgbClr val="FFFFFF"/>
                </a:highlight>
                <a:latin typeface="Calibri" panose="020F0502020204030204" pitchFamily="34" charset="0"/>
              </a:rPr>
              <a:t>UC</a:t>
            </a:r>
            <a:r>
              <a:rPr lang="en-GB" sz="1600" baseline="-25000" dirty="0">
                <a:solidFill>
                  <a:srgbClr val="000000"/>
                </a:solidFill>
                <a:highlight>
                  <a:srgbClr val="FFFFFF"/>
                </a:highlight>
                <a:latin typeface="Calibri" panose="020F0502020204030204" pitchFamily="34" charset="0"/>
              </a:rPr>
              <a:t>x</a:t>
            </a:r>
            <a:r>
              <a:rPr lang="en-GB" sz="1600" dirty="0">
                <a:solidFill>
                  <a:srgbClr val="000000"/>
                </a:solidFill>
                <a:highlight>
                  <a:srgbClr val="FFFFFF"/>
                </a:highlight>
                <a:latin typeface="Calibri" panose="020F0502020204030204" pitchFamily="34" charset="0"/>
              </a:rPr>
              <a:t> + </a:t>
            </a:r>
            <a:r>
              <a:rPr lang="en-US" sz="1600" dirty="0"/>
              <a:t>H</a:t>
            </a:r>
            <a:r>
              <a:rPr lang="en-US" sz="1600" baseline="-25000" dirty="0"/>
              <a:t>2</a:t>
            </a:r>
            <a:r>
              <a:rPr lang="en-US" sz="1600" dirty="0"/>
              <a:t>O              UO</a:t>
            </a:r>
            <a:r>
              <a:rPr lang="en-US" sz="1600" baseline="-25000" dirty="0"/>
              <a:t>2</a:t>
            </a:r>
            <a:r>
              <a:rPr lang="en-US" sz="1600" dirty="0"/>
              <a:t> ,  </a:t>
            </a:r>
            <a:r>
              <a:rPr lang="en-GB" sz="1600" dirty="0">
                <a:solidFill>
                  <a:srgbClr val="000000"/>
                </a:solidFill>
                <a:highlight>
                  <a:srgbClr val="FFFFFF"/>
                </a:highlight>
                <a:latin typeface="Calibri" panose="020F0502020204030204" pitchFamily="34" charset="0"/>
              </a:rPr>
              <a:t>UC</a:t>
            </a:r>
            <a:r>
              <a:rPr lang="en-GB" sz="1600" baseline="-25000" dirty="0">
                <a:solidFill>
                  <a:srgbClr val="000000"/>
                </a:solidFill>
                <a:highlight>
                  <a:srgbClr val="FFFFFF"/>
                </a:highlight>
                <a:latin typeface="Calibri" panose="020F0502020204030204" pitchFamily="34" charset="0"/>
              </a:rPr>
              <a:t>x</a:t>
            </a:r>
            <a:r>
              <a:rPr lang="en-GB" sz="1600" dirty="0">
                <a:solidFill>
                  <a:srgbClr val="000000"/>
                </a:solidFill>
                <a:highlight>
                  <a:srgbClr val="FFFFFF"/>
                </a:highlight>
                <a:latin typeface="Calibri" panose="020F0502020204030204" pitchFamily="34" charset="0"/>
              </a:rPr>
              <a:t> + </a:t>
            </a:r>
            <a:r>
              <a:rPr lang="en-US" sz="1600" dirty="0">
                <a:solidFill>
                  <a:srgbClr val="000000"/>
                </a:solidFill>
                <a:highlight>
                  <a:srgbClr val="FFFFFF"/>
                </a:highlight>
                <a:latin typeface="Calibri" panose="020F0502020204030204" pitchFamily="34" charset="0"/>
              </a:rPr>
              <a:t>O</a:t>
            </a:r>
            <a:r>
              <a:rPr lang="en-US" sz="1600" baseline="-25000" dirty="0"/>
              <a:t>2                     </a:t>
            </a:r>
            <a:r>
              <a:rPr lang="en-US" sz="1600" dirty="0"/>
              <a:t>UO</a:t>
            </a:r>
            <a:r>
              <a:rPr lang="en-US" sz="1600" baseline="-25000" dirty="0"/>
              <a:t>2</a:t>
            </a:r>
          </a:p>
          <a:p>
            <a:pPr lvl="1">
              <a:lnSpc>
                <a:spcPct val="150000"/>
              </a:lnSpc>
            </a:pPr>
            <a:r>
              <a:rPr lang="en-US" sz="1600" dirty="0">
                <a:solidFill>
                  <a:srgbClr val="000000"/>
                </a:solidFill>
                <a:highlight>
                  <a:srgbClr val="FFFFFF"/>
                </a:highlight>
                <a:latin typeface="Calibri" panose="020F0502020204030204" pitchFamily="34" charset="0"/>
              </a:rPr>
              <a:t>WO</a:t>
            </a:r>
            <a:r>
              <a:rPr lang="en-US" sz="1600" baseline="-25000" dirty="0">
                <a:solidFill>
                  <a:srgbClr val="000000"/>
                </a:solidFill>
                <a:highlight>
                  <a:srgbClr val="FFFFFF"/>
                </a:highlight>
                <a:latin typeface="Calibri" panose="020F0502020204030204" pitchFamily="34" charset="0"/>
              </a:rPr>
              <a:t>3(s)</a:t>
            </a:r>
            <a:r>
              <a:rPr lang="en-US" sz="1600" dirty="0">
                <a:solidFill>
                  <a:srgbClr val="000000"/>
                </a:solidFill>
                <a:highlight>
                  <a:srgbClr val="FFFFFF"/>
                </a:highlight>
                <a:latin typeface="Calibri" panose="020F0502020204030204" pitchFamily="34" charset="0"/>
              </a:rPr>
              <a:t>              WO</a:t>
            </a:r>
            <a:r>
              <a:rPr lang="en-US" sz="1600" baseline="-25000" dirty="0">
                <a:solidFill>
                  <a:srgbClr val="000000"/>
                </a:solidFill>
                <a:highlight>
                  <a:srgbClr val="FFFFFF"/>
                </a:highlight>
                <a:latin typeface="Calibri" panose="020F0502020204030204" pitchFamily="34" charset="0"/>
              </a:rPr>
              <a:t>3(g)</a:t>
            </a:r>
            <a:r>
              <a:rPr lang="en-US" sz="1600" dirty="0">
                <a:solidFill>
                  <a:srgbClr val="000000"/>
                </a:solidFill>
                <a:highlight>
                  <a:srgbClr val="FFFFFF"/>
                </a:highlight>
                <a:latin typeface="Calibri" panose="020F0502020204030204" pitchFamily="34" charset="0"/>
              </a:rPr>
              <a:t> in humid air</a:t>
            </a:r>
          </a:p>
          <a:p>
            <a:pPr>
              <a:lnSpc>
                <a:spcPct val="150000"/>
              </a:lnSpc>
            </a:pPr>
            <a:endParaRPr lang="en-GB" sz="1600" dirty="0">
              <a:solidFill>
                <a:srgbClr val="000000"/>
              </a:solidFill>
              <a:highlight>
                <a:srgbClr val="FFFFFF"/>
              </a:highlight>
              <a:latin typeface="Calibri" panose="020F0502020204030204" pitchFamily="34" charset="0"/>
            </a:endParaRPr>
          </a:p>
          <a:p>
            <a:pPr marL="285750" indent="-285750">
              <a:lnSpc>
                <a:spcPct val="150000"/>
              </a:lnSpc>
              <a:buFont typeface="Arial" panose="020B0604020202020204" pitchFamily="34" charset="0"/>
              <a:buChar char="•"/>
            </a:pPr>
            <a:r>
              <a:rPr lang="en-US" sz="1600" dirty="0"/>
              <a:t>CO</a:t>
            </a:r>
            <a:r>
              <a:rPr lang="en-US" sz="1600" baseline="-25000" dirty="0"/>
              <a:t>2</a:t>
            </a:r>
            <a:r>
              <a:rPr lang="en-GB" sz="1600" baseline="-25000" dirty="0">
                <a:solidFill>
                  <a:srgbClr val="000000"/>
                </a:solidFill>
                <a:highlight>
                  <a:srgbClr val="FFFFFF"/>
                </a:highlight>
                <a:latin typeface="Calibri" panose="020F0502020204030204" pitchFamily="34" charset="0"/>
              </a:rPr>
              <a:t> </a:t>
            </a:r>
            <a:r>
              <a:rPr lang="en-GB" sz="1600" dirty="0">
                <a:solidFill>
                  <a:srgbClr val="000000"/>
                </a:solidFill>
                <a:highlight>
                  <a:srgbClr val="FFFFFF"/>
                </a:highlight>
                <a:latin typeface="Calibri" panose="020F0502020204030204" pitchFamily="34" charset="0"/>
              </a:rPr>
              <a:t>can further stabilize an oxide.	</a:t>
            </a:r>
          </a:p>
          <a:p>
            <a:pPr lvl="1">
              <a:lnSpc>
                <a:spcPct val="150000"/>
              </a:lnSpc>
            </a:pPr>
            <a:r>
              <a:rPr lang="en-GB" sz="1600" dirty="0" err="1">
                <a:solidFill>
                  <a:srgbClr val="000000"/>
                </a:solidFill>
                <a:highlight>
                  <a:srgbClr val="FFFFFF"/>
                </a:highlight>
                <a:latin typeface="Calibri" panose="020F0502020204030204" pitchFamily="34" charset="0"/>
              </a:rPr>
              <a:t>CaO</a:t>
            </a:r>
            <a:r>
              <a:rPr lang="en-GB" sz="1600" dirty="0">
                <a:solidFill>
                  <a:srgbClr val="000000"/>
                </a:solidFill>
                <a:highlight>
                  <a:srgbClr val="FFFFFF"/>
                </a:highlight>
                <a:latin typeface="Calibri" panose="020F0502020204030204" pitchFamily="34" charset="0"/>
              </a:rPr>
              <a:t> + CO</a:t>
            </a:r>
            <a:r>
              <a:rPr lang="en-GB" sz="1600" baseline="-25000" dirty="0">
                <a:solidFill>
                  <a:srgbClr val="000000"/>
                </a:solidFill>
                <a:highlight>
                  <a:srgbClr val="FFFFFF"/>
                </a:highlight>
                <a:latin typeface="Calibri" panose="020F0502020204030204" pitchFamily="34" charset="0"/>
              </a:rPr>
              <a:t>2</a:t>
            </a:r>
            <a:r>
              <a:rPr lang="en-GB" sz="1600" dirty="0">
                <a:solidFill>
                  <a:srgbClr val="000000"/>
                </a:solidFill>
                <a:highlight>
                  <a:srgbClr val="FFFFFF"/>
                </a:highlight>
                <a:latin typeface="Calibri" panose="020F0502020204030204" pitchFamily="34" charset="0"/>
              </a:rPr>
              <a:t>               CaCO</a:t>
            </a:r>
            <a:r>
              <a:rPr lang="en-GB" sz="1600" baseline="-25000" dirty="0">
                <a:solidFill>
                  <a:srgbClr val="000000"/>
                </a:solidFill>
                <a:highlight>
                  <a:srgbClr val="FFFFFF"/>
                </a:highlight>
                <a:latin typeface="Calibri" panose="020F0502020204030204" pitchFamily="34" charset="0"/>
              </a:rPr>
              <a:t>3</a:t>
            </a:r>
          </a:p>
          <a:p>
            <a:endParaRPr lang="en-GB" sz="1800" i="0" u="none" strike="noStrike" dirty="0">
              <a:solidFill>
                <a:srgbClr val="000000"/>
              </a:solidFill>
              <a:effectLst/>
              <a:highlight>
                <a:srgbClr val="FFFFFF"/>
              </a:highlight>
              <a:latin typeface="Calibri" panose="020F0502020204030204" pitchFamily="34" charset="0"/>
            </a:endParaRPr>
          </a:p>
          <a:p>
            <a:r>
              <a:rPr lang="en-US" dirty="0"/>
              <a:t> </a:t>
            </a:r>
            <a:endParaRPr lang="en-GB" dirty="0"/>
          </a:p>
        </p:txBody>
      </p:sp>
      <p:cxnSp>
        <p:nvCxnSpPr>
          <p:cNvPr id="10" name="Straight Arrow Connector 9">
            <a:extLst>
              <a:ext uri="{FF2B5EF4-FFF2-40B4-BE49-F238E27FC236}">
                <a16:creationId xmlns:a16="http://schemas.microsoft.com/office/drawing/2014/main" id="{6BEDEE26-9058-DACC-BAA9-3F3F2C29838D}"/>
              </a:ext>
            </a:extLst>
          </p:cNvPr>
          <p:cNvCxnSpPr>
            <a:cxnSpLocks/>
          </p:cNvCxnSpPr>
          <p:nvPr/>
        </p:nvCxnSpPr>
        <p:spPr>
          <a:xfrm>
            <a:off x="5693229" y="3931613"/>
            <a:ext cx="58189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8C3A0846-7F5D-B1A8-F03B-33FFF63F95DD}"/>
              </a:ext>
            </a:extLst>
          </p:cNvPr>
          <p:cNvCxnSpPr>
            <a:cxnSpLocks/>
          </p:cNvCxnSpPr>
          <p:nvPr/>
        </p:nvCxnSpPr>
        <p:spPr>
          <a:xfrm>
            <a:off x="5293924" y="4635334"/>
            <a:ext cx="58189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730229B7-88C7-8548-5062-3B6B2E594D20}"/>
              </a:ext>
            </a:extLst>
          </p:cNvPr>
          <p:cNvCxnSpPr>
            <a:cxnSpLocks/>
          </p:cNvCxnSpPr>
          <p:nvPr/>
        </p:nvCxnSpPr>
        <p:spPr>
          <a:xfrm>
            <a:off x="5952506" y="4291400"/>
            <a:ext cx="58189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83728876-8D30-7957-0F4A-8B00F477B82F}"/>
              </a:ext>
            </a:extLst>
          </p:cNvPr>
          <p:cNvCxnSpPr>
            <a:cxnSpLocks/>
          </p:cNvCxnSpPr>
          <p:nvPr/>
        </p:nvCxnSpPr>
        <p:spPr>
          <a:xfrm>
            <a:off x="7131131" y="4635334"/>
            <a:ext cx="58189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F7D655BE-9A17-990A-6FB5-33037ECFE004}"/>
              </a:ext>
            </a:extLst>
          </p:cNvPr>
          <p:cNvCxnSpPr>
            <a:cxnSpLocks/>
          </p:cNvCxnSpPr>
          <p:nvPr/>
        </p:nvCxnSpPr>
        <p:spPr>
          <a:xfrm>
            <a:off x="5002978" y="5000697"/>
            <a:ext cx="58189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C2E14017-07B9-FD7A-0A32-0EE08D7FEC61}"/>
              </a:ext>
            </a:extLst>
          </p:cNvPr>
          <p:cNvSpPr txBox="1"/>
          <p:nvPr/>
        </p:nvSpPr>
        <p:spPr>
          <a:xfrm>
            <a:off x="5721926" y="3729844"/>
            <a:ext cx="461161" cy="246221"/>
          </a:xfrm>
          <a:prstGeom prst="rect">
            <a:avLst/>
          </a:prstGeom>
          <a:noFill/>
        </p:spPr>
        <p:txBody>
          <a:bodyPr wrap="square" rtlCol="0">
            <a:spAutoFit/>
          </a:bodyPr>
          <a:lstStyle/>
          <a:p>
            <a:r>
              <a:rPr lang="en-US" sz="1000" b="1" dirty="0"/>
              <a:t>25 </a:t>
            </a:r>
            <a:r>
              <a:rPr lang="en-US" sz="1000" b="1" baseline="30000" dirty="0" err="1"/>
              <a:t>o</a:t>
            </a:r>
            <a:r>
              <a:rPr lang="en-US" sz="1000" b="1" dirty="0" err="1"/>
              <a:t>C</a:t>
            </a:r>
            <a:endParaRPr lang="en-GB" sz="1000" b="1" dirty="0"/>
          </a:p>
        </p:txBody>
      </p:sp>
      <p:sp>
        <p:nvSpPr>
          <p:cNvPr id="17" name="TextBox 16">
            <a:extLst>
              <a:ext uri="{FF2B5EF4-FFF2-40B4-BE49-F238E27FC236}">
                <a16:creationId xmlns:a16="http://schemas.microsoft.com/office/drawing/2014/main" id="{1A8B0511-97F1-C2EA-2C7B-85F4AE618CB9}"/>
              </a:ext>
            </a:extLst>
          </p:cNvPr>
          <p:cNvSpPr txBox="1"/>
          <p:nvPr/>
        </p:nvSpPr>
        <p:spPr>
          <a:xfrm>
            <a:off x="5984174" y="4086029"/>
            <a:ext cx="461161" cy="246221"/>
          </a:xfrm>
          <a:prstGeom prst="rect">
            <a:avLst/>
          </a:prstGeom>
          <a:noFill/>
        </p:spPr>
        <p:txBody>
          <a:bodyPr wrap="square" rtlCol="0">
            <a:spAutoFit/>
          </a:bodyPr>
          <a:lstStyle/>
          <a:p>
            <a:r>
              <a:rPr lang="en-US" sz="1000" b="1" dirty="0"/>
              <a:t>25 </a:t>
            </a:r>
            <a:r>
              <a:rPr lang="en-US" sz="1000" b="1" baseline="30000" dirty="0" err="1"/>
              <a:t>o</a:t>
            </a:r>
            <a:r>
              <a:rPr lang="en-US" sz="1000" b="1" dirty="0" err="1"/>
              <a:t>C</a:t>
            </a:r>
            <a:endParaRPr lang="en-GB" sz="1000" b="1" dirty="0"/>
          </a:p>
        </p:txBody>
      </p:sp>
      <p:sp>
        <p:nvSpPr>
          <p:cNvPr id="18" name="TextBox 17">
            <a:extLst>
              <a:ext uri="{FF2B5EF4-FFF2-40B4-BE49-F238E27FC236}">
                <a16:creationId xmlns:a16="http://schemas.microsoft.com/office/drawing/2014/main" id="{CE49E217-868E-C1DC-0440-002FC2DBD9AF}"/>
              </a:ext>
            </a:extLst>
          </p:cNvPr>
          <p:cNvSpPr txBox="1"/>
          <p:nvPr/>
        </p:nvSpPr>
        <p:spPr>
          <a:xfrm>
            <a:off x="7131131" y="4427094"/>
            <a:ext cx="664037" cy="246221"/>
          </a:xfrm>
          <a:prstGeom prst="rect">
            <a:avLst/>
          </a:prstGeom>
          <a:noFill/>
        </p:spPr>
        <p:txBody>
          <a:bodyPr wrap="square" rtlCol="0">
            <a:spAutoFit/>
          </a:bodyPr>
          <a:lstStyle/>
          <a:p>
            <a:r>
              <a:rPr lang="en-US" sz="1000" b="1" dirty="0">
                <a:solidFill>
                  <a:srgbClr val="FF0000"/>
                </a:solidFill>
              </a:rPr>
              <a:t>215 </a:t>
            </a:r>
            <a:r>
              <a:rPr lang="en-US" sz="1000" b="1" baseline="30000" dirty="0" err="1">
                <a:solidFill>
                  <a:srgbClr val="FF0000"/>
                </a:solidFill>
              </a:rPr>
              <a:t>o</a:t>
            </a:r>
            <a:r>
              <a:rPr lang="en-US" sz="1000" b="1" dirty="0" err="1">
                <a:solidFill>
                  <a:srgbClr val="FF0000"/>
                </a:solidFill>
              </a:rPr>
              <a:t>C</a:t>
            </a:r>
            <a:endParaRPr lang="en-GB" sz="1000" b="1" dirty="0">
              <a:solidFill>
                <a:srgbClr val="FF0000"/>
              </a:solidFill>
            </a:endParaRPr>
          </a:p>
        </p:txBody>
      </p:sp>
      <p:sp>
        <p:nvSpPr>
          <p:cNvPr id="19" name="TextBox 18">
            <a:extLst>
              <a:ext uri="{FF2B5EF4-FFF2-40B4-BE49-F238E27FC236}">
                <a16:creationId xmlns:a16="http://schemas.microsoft.com/office/drawing/2014/main" id="{EA060046-01DF-B638-0BA3-D50446126BB7}"/>
              </a:ext>
            </a:extLst>
          </p:cNvPr>
          <p:cNvSpPr txBox="1"/>
          <p:nvPr/>
        </p:nvSpPr>
        <p:spPr>
          <a:xfrm>
            <a:off x="5284756" y="4427095"/>
            <a:ext cx="664037" cy="246221"/>
          </a:xfrm>
          <a:prstGeom prst="rect">
            <a:avLst/>
          </a:prstGeom>
          <a:noFill/>
        </p:spPr>
        <p:txBody>
          <a:bodyPr wrap="square" rtlCol="0">
            <a:spAutoFit/>
          </a:bodyPr>
          <a:lstStyle/>
          <a:p>
            <a:r>
              <a:rPr lang="en-US" sz="1000" b="1" dirty="0">
                <a:solidFill>
                  <a:srgbClr val="FF0000"/>
                </a:solidFill>
              </a:rPr>
              <a:t>100 </a:t>
            </a:r>
            <a:r>
              <a:rPr lang="en-US" sz="1000" b="1" baseline="30000" dirty="0" err="1">
                <a:solidFill>
                  <a:srgbClr val="FF0000"/>
                </a:solidFill>
              </a:rPr>
              <a:t>o</a:t>
            </a:r>
            <a:r>
              <a:rPr lang="en-US" sz="1000" b="1" dirty="0" err="1">
                <a:solidFill>
                  <a:srgbClr val="FF0000"/>
                </a:solidFill>
              </a:rPr>
              <a:t>C</a:t>
            </a:r>
            <a:endParaRPr lang="en-GB" sz="1000" b="1" dirty="0">
              <a:solidFill>
                <a:srgbClr val="FF0000"/>
              </a:solidFill>
            </a:endParaRPr>
          </a:p>
        </p:txBody>
      </p:sp>
      <p:sp>
        <p:nvSpPr>
          <p:cNvPr id="20" name="TextBox 19">
            <a:extLst>
              <a:ext uri="{FF2B5EF4-FFF2-40B4-BE49-F238E27FC236}">
                <a16:creationId xmlns:a16="http://schemas.microsoft.com/office/drawing/2014/main" id="{519B5217-4C19-8E5F-5C41-DA8D68839C46}"/>
              </a:ext>
            </a:extLst>
          </p:cNvPr>
          <p:cNvSpPr txBox="1"/>
          <p:nvPr/>
        </p:nvSpPr>
        <p:spPr>
          <a:xfrm>
            <a:off x="4990095" y="4796876"/>
            <a:ext cx="664037" cy="246221"/>
          </a:xfrm>
          <a:prstGeom prst="rect">
            <a:avLst/>
          </a:prstGeom>
          <a:noFill/>
        </p:spPr>
        <p:txBody>
          <a:bodyPr wrap="square" rtlCol="0">
            <a:spAutoFit/>
          </a:bodyPr>
          <a:lstStyle/>
          <a:p>
            <a:r>
              <a:rPr lang="en-US" sz="1000" b="1" dirty="0">
                <a:solidFill>
                  <a:srgbClr val="FF0000"/>
                </a:solidFill>
              </a:rPr>
              <a:t>550 </a:t>
            </a:r>
            <a:r>
              <a:rPr lang="en-US" sz="1000" b="1" baseline="30000" dirty="0" err="1">
                <a:solidFill>
                  <a:srgbClr val="FF0000"/>
                </a:solidFill>
              </a:rPr>
              <a:t>o</a:t>
            </a:r>
            <a:r>
              <a:rPr lang="en-US" sz="1000" b="1" dirty="0" err="1">
                <a:solidFill>
                  <a:srgbClr val="FF0000"/>
                </a:solidFill>
              </a:rPr>
              <a:t>C</a:t>
            </a:r>
            <a:endParaRPr lang="en-GB" sz="1000" b="1" dirty="0">
              <a:solidFill>
                <a:srgbClr val="FF0000"/>
              </a:solidFill>
            </a:endParaRPr>
          </a:p>
        </p:txBody>
      </p:sp>
      <p:sp>
        <p:nvSpPr>
          <p:cNvPr id="21" name="TextBox 20">
            <a:extLst>
              <a:ext uri="{FF2B5EF4-FFF2-40B4-BE49-F238E27FC236}">
                <a16:creationId xmlns:a16="http://schemas.microsoft.com/office/drawing/2014/main" id="{62F8F035-65C1-B0AE-1998-D4978CC86D5C}"/>
              </a:ext>
            </a:extLst>
          </p:cNvPr>
          <p:cNvSpPr txBox="1"/>
          <p:nvPr/>
        </p:nvSpPr>
        <p:spPr>
          <a:xfrm>
            <a:off x="5353292" y="5889305"/>
            <a:ext cx="664037" cy="246221"/>
          </a:xfrm>
          <a:prstGeom prst="rect">
            <a:avLst/>
          </a:prstGeom>
          <a:noFill/>
        </p:spPr>
        <p:txBody>
          <a:bodyPr wrap="square" rtlCol="0">
            <a:spAutoFit/>
          </a:bodyPr>
          <a:lstStyle/>
          <a:p>
            <a:r>
              <a:rPr lang="en-US" sz="1000" b="1" dirty="0"/>
              <a:t>25 </a:t>
            </a:r>
            <a:r>
              <a:rPr lang="en-US" sz="1000" b="1" baseline="30000" dirty="0" err="1"/>
              <a:t>o</a:t>
            </a:r>
            <a:r>
              <a:rPr lang="en-US" sz="1000" b="1" dirty="0" err="1"/>
              <a:t>C</a:t>
            </a:r>
            <a:endParaRPr lang="en-GB" sz="1000" b="1" dirty="0"/>
          </a:p>
        </p:txBody>
      </p:sp>
      <p:cxnSp>
        <p:nvCxnSpPr>
          <p:cNvPr id="22" name="Straight Arrow Connector 21">
            <a:extLst>
              <a:ext uri="{FF2B5EF4-FFF2-40B4-BE49-F238E27FC236}">
                <a16:creationId xmlns:a16="http://schemas.microsoft.com/office/drawing/2014/main" id="{74887C6B-1AD7-73D3-E814-E38A2F35A9CD}"/>
              </a:ext>
            </a:extLst>
          </p:cNvPr>
          <p:cNvCxnSpPr>
            <a:cxnSpLocks/>
          </p:cNvCxnSpPr>
          <p:nvPr/>
        </p:nvCxnSpPr>
        <p:spPr>
          <a:xfrm>
            <a:off x="5322113" y="6079731"/>
            <a:ext cx="58189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94952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0CF21-599E-3972-AE0A-2B9D384911AC}"/>
              </a:ext>
            </a:extLst>
          </p:cNvPr>
          <p:cNvSpPr>
            <a:spLocks noGrp="1"/>
          </p:cNvSpPr>
          <p:nvPr>
            <p:ph type="title"/>
          </p:nvPr>
        </p:nvSpPr>
        <p:spPr>
          <a:xfrm>
            <a:off x="833252" y="0"/>
            <a:ext cx="10515600" cy="1325563"/>
          </a:xfrm>
        </p:spPr>
        <p:txBody>
          <a:bodyPr>
            <a:normAutofit/>
          </a:bodyPr>
          <a:lstStyle/>
          <a:p>
            <a:pPr algn="ctr"/>
            <a:r>
              <a:rPr lang="en-US" sz="2800" b="1" dirty="0"/>
              <a:t>Simple classification of elements from the inventory </a:t>
            </a:r>
            <a:endParaRPr lang="en-GB" sz="2800" b="1" dirty="0"/>
          </a:p>
        </p:txBody>
      </p:sp>
      <p:sp>
        <p:nvSpPr>
          <p:cNvPr id="4" name="Date Placeholder 3">
            <a:extLst>
              <a:ext uri="{FF2B5EF4-FFF2-40B4-BE49-F238E27FC236}">
                <a16:creationId xmlns:a16="http://schemas.microsoft.com/office/drawing/2014/main" id="{B0E9E4DA-81FD-F5FF-B0F6-AB0B3B2B1CF4}"/>
              </a:ext>
            </a:extLst>
          </p:cNvPr>
          <p:cNvSpPr>
            <a:spLocks noGrp="1"/>
          </p:cNvSpPr>
          <p:nvPr>
            <p:ph type="dt" sz="half" idx="10"/>
          </p:nvPr>
        </p:nvSpPr>
        <p:spPr/>
        <p:txBody>
          <a:bodyPr/>
          <a:lstStyle/>
          <a:p>
            <a:fld id="{FF631C17-13FB-47A8-9D4C-0DE80FFD8F7A}" type="datetime1">
              <a:rPr lang="en-GB" smtClean="0"/>
              <a:t>23/04/2025</a:t>
            </a:fld>
            <a:endParaRPr lang="en-GB"/>
          </a:p>
        </p:txBody>
      </p:sp>
      <p:sp>
        <p:nvSpPr>
          <p:cNvPr id="5" name="Footer Placeholder 4">
            <a:extLst>
              <a:ext uri="{FF2B5EF4-FFF2-40B4-BE49-F238E27FC236}">
                <a16:creationId xmlns:a16="http://schemas.microsoft.com/office/drawing/2014/main" id="{1D23FA80-F75C-B7D8-5402-9929D545FEAF}"/>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BF25A5D7-A5AC-FBED-8BD6-89A987FC330D}"/>
              </a:ext>
            </a:extLst>
          </p:cNvPr>
          <p:cNvSpPr>
            <a:spLocks noGrp="1"/>
          </p:cNvSpPr>
          <p:nvPr>
            <p:ph type="sldNum" sz="quarter" idx="12"/>
          </p:nvPr>
        </p:nvSpPr>
        <p:spPr/>
        <p:txBody>
          <a:bodyPr/>
          <a:lstStyle/>
          <a:p>
            <a:fld id="{83087FF8-F308-4B42-9301-E34B4A5AF8AA}" type="slidenum">
              <a:rPr lang="en-GB" smtClean="0"/>
              <a:t>7</a:t>
            </a:fld>
            <a:endParaRPr lang="en-GB"/>
          </a:p>
        </p:txBody>
      </p:sp>
      <p:graphicFrame>
        <p:nvGraphicFramePr>
          <p:cNvPr id="10" name="Content Placeholder 9">
            <a:extLst>
              <a:ext uri="{FF2B5EF4-FFF2-40B4-BE49-F238E27FC236}">
                <a16:creationId xmlns:a16="http://schemas.microsoft.com/office/drawing/2014/main" id="{D347F5C6-E20F-5C5A-3743-FEA4CB8E0568}"/>
              </a:ext>
            </a:extLst>
          </p:cNvPr>
          <p:cNvGraphicFramePr>
            <a:graphicFrameLocks noGrp="1"/>
          </p:cNvGraphicFramePr>
          <p:nvPr>
            <p:ph idx="1"/>
            <p:extLst>
              <p:ext uri="{D42A27DB-BD31-4B8C-83A1-F6EECF244321}">
                <p14:modId xmlns:p14="http://schemas.microsoft.com/office/powerpoint/2010/main" val="220376932"/>
              </p:ext>
            </p:extLst>
          </p:nvPr>
        </p:nvGraphicFramePr>
        <p:xfrm>
          <a:off x="2296921" y="1156923"/>
          <a:ext cx="7167712" cy="2038402"/>
        </p:xfrm>
        <a:graphic>
          <a:graphicData uri="http://schemas.openxmlformats.org/drawingml/2006/table">
            <a:tbl>
              <a:tblPr/>
              <a:tblGrid>
                <a:gridCol w="874493">
                  <a:extLst>
                    <a:ext uri="{9D8B030D-6E8A-4147-A177-3AD203B41FA5}">
                      <a16:colId xmlns:a16="http://schemas.microsoft.com/office/drawing/2014/main" val="2923715806"/>
                    </a:ext>
                  </a:extLst>
                </a:gridCol>
                <a:gridCol w="1061883">
                  <a:extLst>
                    <a:ext uri="{9D8B030D-6E8A-4147-A177-3AD203B41FA5}">
                      <a16:colId xmlns:a16="http://schemas.microsoft.com/office/drawing/2014/main" val="1106193476"/>
                    </a:ext>
                  </a:extLst>
                </a:gridCol>
                <a:gridCol w="1249274">
                  <a:extLst>
                    <a:ext uri="{9D8B030D-6E8A-4147-A177-3AD203B41FA5}">
                      <a16:colId xmlns:a16="http://schemas.microsoft.com/office/drawing/2014/main" val="2450661175"/>
                    </a:ext>
                  </a:extLst>
                </a:gridCol>
                <a:gridCol w="1015034">
                  <a:extLst>
                    <a:ext uri="{9D8B030D-6E8A-4147-A177-3AD203B41FA5}">
                      <a16:colId xmlns:a16="http://schemas.microsoft.com/office/drawing/2014/main" val="2911484538"/>
                    </a:ext>
                  </a:extLst>
                </a:gridCol>
                <a:gridCol w="827645">
                  <a:extLst>
                    <a:ext uri="{9D8B030D-6E8A-4147-A177-3AD203B41FA5}">
                      <a16:colId xmlns:a16="http://schemas.microsoft.com/office/drawing/2014/main" val="1409377832"/>
                    </a:ext>
                  </a:extLst>
                </a:gridCol>
                <a:gridCol w="1061883">
                  <a:extLst>
                    <a:ext uri="{9D8B030D-6E8A-4147-A177-3AD203B41FA5}">
                      <a16:colId xmlns:a16="http://schemas.microsoft.com/office/drawing/2014/main" val="1099358862"/>
                    </a:ext>
                  </a:extLst>
                </a:gridCol>
                <a:gridCol w="1077500">
                  <a:extLst>
                    <a:ext uri="{9D8B030D-6E8A-4147-A177-3AD203B41FA5}">
                      <a16:colId xmlns:a16="http://schemas.microsoft.com/office/drawing/2014/main" val="9319092"/>
                    </a:ext>
                  </a:extLst>
                </a:gridCol>
              </a:tblGrid>
              <a:tr h="289761">
                <a:tc>
                  <a:txBody>
                    <a:bodyPr/>
                    <a:lstStyle/>
                    <a:p>
                      <a:pPr algn="l" fontAlgn="b"/>
                      <a:r>
                        <a:rPr lang="en-GB" sz="1600" b="1" i="0" u="none" strike="noStrike">
                          <a:solidFill>
                            <a:srgbClr val="000000"/>
                          </a:solidFill>
                          <a:effectLst/>
                          <a:latin typeface="+mn-lt"/>
                        </a:rPr>
                        <a:t>Metalloid</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1" i="0" u="none" strike="noStrike">
                          <a:solidFill>
                            <a:srgbClr val="000000"/>
                          </a:solidFill>
                          <a:effectLst/>
                          <a:latin typeface="+mn-lt"/>
                        </a:rPr>
                        <a:t>Ametal</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1" i="0" u="none" strike="noStrike">
                          <a:solidFill>
                            <a:srgbClr val="000000"/>
                          </a:solidFill>
                          <a:effectLst/>
                          <a:latin typeface="+mn-lt"/>
                        </a:rPr>
                        <a:t>Noble gas</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1" i="0" u="none" strike="noStrike">
                          <a:solidFill>
                            <a:srgbClr val="000000"/>
                          </a:solidFill>
                          <a:effectLst/>
                          <a:latin typeface="+mn-lt"/>
                        </a:rPr>
                        <a:t>Earth Metal</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1" i="0" u="none" strike="noStrike">
                          <a:solidFill>
                            <a:srgbClr val="000000"/>
                          </a:solidFill>
                          <a:effectLst/>
                          <a:latin typeface="+mn-lt"/>
                        </a:rPr>
                        <a:t>Tr. Metal</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1" i="0" u="none" strike="noStrike" dirty="0">
                          <a:solidFill>
                            <a:srgbClr val="000000"/>
                          </a:solidFill>
                          <a:effectLst/>
                          <a:latin typeface="+mn-lt"/>
                        </a:rPr>
                        <a:t>Noble Metal</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1" i="0" u="none" strike="noStrike">
                          <a:solidFill>
                            <a:srgbClr val="000000"/>
                          </a:solidFill>
                          <a:effectLst/>
                          <a:latin typeface="+mn-lt"/>
                        </a:rPr>
                        <a:t>Lanthanides</a:t>
                      </a:r>
                    </a:p>
                  </a:txBody>
                  <a:tcPr marL="6350" marR="6350"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20324634"/>
                  </a:ext>
                </a:extLst>
              </a:tr>
              <a:tr h="289761">
                <a:tc>
                  <a:txBody>
                    <a:bodyPr/>
                    <a:lstStyle/>
                    <a:p>
                      <a:pPr algn="l" fontAlgn="b"/>
                      <a:r>
                        <a:rPr lang="en-GB" sz="1600" b="0" i="0" u="none" strike="noStrike">
                          <a:solidFill>
                            <a:srgbClr val="000000"/>
                          </a:solidFill>
                          <a:effectLst/>
                          <a:latin typeface="+mn-lt"/>
                        </a:rPr>
                        <a:t>-</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600" b="0" i="0" u="none" strike="noStrike">
                          <a:solidFill>
                            <a:srgbClr val="000000"/>
                          </a:solidFill>
                          <a:effectLst/>
                          <a:latin typeface="+mn-lt"/>
                        </a:rPr>
                        <a:t>H</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600" b="0" i="0" u="none" strike="noStrike">
                          <a:solidFill>
                            <a:srgbClr val="000000"/>
                          </a:solidFill>
                          <a:effectLst/>
                          <a:latin typeface="+mn-lt"/>
                        </a:rPr>
                        <a:t>-</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600" b="0" i="0" u="none" strike="noStrike">
                          <a:solidFill>
                            <a:srgbClr val="000000"/>
                          </a:solidFill>
                          <a:effectLst/>
                          <a:latin typeface="+mn-lt"/>
                        </a:rPr>
                        <a:t>Ba</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600" b="0" i="0" u="none" strike="noStrike">
                          <a:solidFill>
                            <a:srgbClr val="000000"/>
                          </a:solidFill>
                          <a:effectLst/>
                          <a:latin typeface="+mn-lt"/>
                        </a:rPr>
                        <a:t>Co</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600" b="0" i="0" u="none" strike="noStrike">
                          <a:solidFill>
                            <a:srgbClr val="000000"/>
                          </a:solidFill>
                          <a:effectLst/>
                          <a:latin typeface="+mn-lt"/>
                        </a:rPr>
                        <a:t>Re</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600" b="0" i="0" u="none" strike="noStrike">
                          <a:solidFill>
                            <a:srgbClr val="000000"/>
                          </a:solidFill>
                          <a:effectLst/>
                          <a:latin typeface="+mn-lt"/>
                        </a:rPr>
                        <a:t>Pm</a:t>
                      </a: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499860223"/>
                  </a:ext>
                </a:extLst>
              </a:tr>
              <a:tr h="289761">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dirty="0">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Hf</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dirty="0">
                          <a:solidFill>
                            <a:srgbClr val="000000"/>
                          </a:solidFill>
                          <a:effectLst/>
                          <a:latin typeface="+mn-lt"/>
                        </a:rPr>
                        <a:t>Eu</a:t>
                      </a:r>
                    </a:p>
                  </a:txBody>
                  <a:tcPr marL="6350" marR="6350" marT="6350" marB="0" anchor="b">
                    <a:lnL>
                      <a:noFill/>
                    </a:lnL>
                    <a:lnR>
                      <a:noFill/>
                    </a:lnR>
                    <a:lnT>
                      <a:noFill/>
                    </a:lnT>
                    <a:lnB>
                      <a:noFill/>
                    </a:lnB>
                    <a:solidFill>
                      <a:srgbClr val="FFFFFF"/>
                    </a:solidFill>
                  </a:tcPr>
                </a:tc>
                <a:extLst>
                  <a:ext uri="{0D108BD9-81ED-4DB2-BD59-A6C34878D82A}">
                    <a16:rowId xmlns:a16="http://schemas.microsoft.com/office/drawing/2014/main" val="3651784212"/>
                  </a:ext>
                </a:extLst>
              </a:tr>
              <a:tr h="299836">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Ta</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dirty="0">
                          <a:solidFill>
                            <a:srgbClr val="000000"/>
                          </a:solidFill>
                          <a:effectLst/>
                          <a:latin typeface="+mn-lt"/>
                        </a:rPr>
                        <a:t>Gd</a:t>
                      </a:r>
                    </a:p>
                  </a:txBody>
                  <a:tcPr marL="6350" marR="6350" marT="6350" marB="0" anchor="b">
                    <a:lnL>
                      <a:noFill/>
                    </a:lnL>
                    <a:lnR>
                      <a:noFill/>
                    </a:lnR>
                    <a:lnT>
                      <a:noFill/>
                    </a:lnT>
                    <a:lnB>
                      <a:noFill/>
                    </a:lnB>
                    <a:solidFill>
                      <a:srgbClr val="FFFFFF"/>
                    </a:solidFill>
                  </a:tcPr>
                </a:tc>
                <a:extLst>
                  <a:ext uri="{0D108BD9-81ED-4DB2-BD59-A6C34878D82A}">
                    <a16:rowId xmlns:a16="http://schemas.microsoft.com/office/drawing/2014/main" val="572697418"/>
                  </a:ext>
                </a:extLst>
              </a:tr>
              <a:tr h="289761">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W</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dirty="0">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Tb</a:t>
                      </a:r>
                    </a:p>
                  </a:txBody>
                  <a:tcPr marL="6350" marR="6350" marT="6350" marB="0" anchor="b">
                    <a:lnL>
                      <a:noFill/>
                    </a:lnL>
                    <a:lnR>
                      <a:noFill/>
                    </a:lnR>
                    <a:lnT>
                      <a:noFill/>
                    </a:lnT>
                    <a:lnB>
                      <a:noFill/>
                    </a:lnB>
                    <a:solidFill>
                      <a:srgbClr val="FFFFFF"/>
                    </a:solidFill>
                  </a:tcPr>
                </a:tc>
                <a:extLst>
                  <a:ext uri="{0D108BD9-81ED-4DB2-BD59-A6C34878D82A}">
                    <a16:rowId xmlns:a16="http://schemas.microsoft.com/office/drawing/2014/main" val="3545240825"/>
                  </a:ext>
                </a:extLst>
              </a:tr>
              <a:tr h="289761">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a:noFill/>
                    </a:lnB>
                    <a:solidFill>
                      <a:srgbClr val="FFFFFF"/>
                    </a:solidFill>
                  </a:tcPr>
                </a:tc>
                <a:tc>
                  <a:txBody>
                    <a:bodyPr/>
                    <a:lstStyle/>
                    <a:p>
                      <a:pPr algn="l" fontAlgn="b"/>
                      <a:r>
                        <a:rPr lang="en-GB" sz="1600" b="0" i="0" u="none" strike="noStrike">
                          <a:solidFill>
                            <a:srgbClr val="000000"/>
                          </a:solidFill>
                          <a:effectLst/>
                          <a:latin typeface="+mn-lt"/>
                        </a:rPr>
                        <a:t>Yb</a:t>
                      </a:r>
                    </a:p>
                  </a:txBody>
                  <a:tcPr marL="6350" marR="6350" marT="6350" marB="0" anchor="b">
                    <a:lnL>
                      <a:noFill/>
                    </a:lnL>
                    <a:lnR>
                      <a:noFill/>
                    </a:lnR>
                    <a:lnT>
                      <a:noFill/>
                    </a:lnT>
                    <a:lnB>
                      <a:noFill/>
                    </a:lnB>
                    <a:solidFill>
                      <a:srgbClr val="FFFFFF"/>
                    </a:solidFill>
                  </a:tcPr>
                </a:tc>
                <a:extLst>
                  <a:ext uri="{0D108BD9-81ED-4DB2-BD59-A6C34878D82A}">
                    <a16:rowId xmlns:a16="http://schemas.microsoft.com/office/drawing/2014/main" val="2410923435"/>
                  </a:ext>
                </a:extLst>
              </a:tr>
              <a:tr h="289761">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0" i="0" u="none" strike="noStrike">
                          <a:solidFill>
                            <a:srgbClr val="000000"/>
                          </a:solidFill>
                          <a:effectLst/>
                          <a:latin typeface="+mn-lt"/>
                        </a:rPr>
                        <a:t>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0" i="0" u="none" strike="noStrike" dirty="0">
                          <a:solidFill>
                            <a:srgbClr val="000000"/>
                          </a:solidFill>
                          <a:effectLst/>
                          <a:latin typeface="+mn-lt"/>
                        </a:rPr>
                        <a:t> </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600" b="0" i="0" u="none" strike="noStrike" dirty="0">
                          <a:solidFill>
                            <a:srgbClr val="000000"/>
                          </a:solidFill>
                          <a:effectLst/>
                          <a:latin typeface="+mn-lt"/>
                        </a:rPr>
                        <a:t>Lu</a:t>
                      </a: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41665867"/>
                  </a:ext>
                </a:extLst>
              </a:tr>
            </a:tbl>
          </a:graphicData>
        </a:graphic>
      </p:graphicFrame>
      <p:sp>
        <p:nvSpPr>
          <p:cNvPr id="3" name="TextBox 2">
            <a:extLst>
              <a:ext uri="{FF2B5EF4-FFF2-40B4-BE49-F238E27FC236}">
                <a16:creationId xmlns:a16="http://schemas.microsoft.com/office/drawing/2014/main" id="{5611B646-3F97-E1A6-DCF9-193FB9DE2919}"/>
              </a:ext>
            </a:extLst>
          </p:cNvPr>
          <p:cNvSpPr txBox="1"/>
          <p:nvPr/>
        </p:nvSpPr>
        <p:spPr>
          <a:xfrm>
            <a:off x="391885" y="3509159"/>
            <a:ext cx="11548753" cy="1754326"/>
          </a:xfrm>
          <a:prstGeom prst="rect">
            <a:avLst/>
          </a:prstGeom>
          <a:noFill/>
        </p:spPr>
        <p:txBody>
          <a:bodyPr wrap="square" rtlCol="0">
            <a:spAutoFit/>
          </a:bodyPr>
          <a:lstStyle/>
          <a:p>
            <a:pPr marL="285750" indent="-285750" algn="just">
              <a:buFont typeface="Wingdings" panose="05000000000000000000" pitchFamily="2" charset="2"/>
              <a:buChar char="Ø"/>
            </a:pPr>
            <a:r>
              <a:rPr lang="en-US" dirty="0"/>
              <a:t>These elements’ interactions among themselves and with N, O, C and H atoms are under investigation (except organics) like in the class of oxide, nitrate, nitride, hydroxide, hydride, carbonate. </a:t>
            </a:r>
          </a:p>
          <a:p>
            <a:pPr algn="just"/>
            <a:endParaRPr lang="en-US" dirty="0"/>
          </a:p>
          <a:p>
            <a:pPr algn="just"/>
            <a:r>
              <a:rPr lang="en-US" i="1" u="sng" dirty="0"/>
              <a:t>Note:</a:t>
            </a:r>
            <a:r>
              <a:rPr lang="en-US" dirty="0"/>
              <a:t> Most of the carbonate and oxalate transforms itself to oxide after thermal treatment, they can be omitted. Additionally, salts containing metalate anion tends to decompose at elevated temperatures to oxide forms, therefore metal elements are considered only in possible cations.</a:t>
            </a:r>
            <a:endParaRPr lang="en-GB" dirty="0"/>
          </a:p>
        </p:txBody>
      </p:sp>
    </p:spTree>
    <p:extLst>
      <p:ext uri="{BB962C8B-B14F-4D97-AF65-F5344CB8AC3E}">
        <p14:creationId xmlns:p14="http://schemas.microsoft.com/office/powerpoint/2010/main" val="3524181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2CB7C5E-DC48-A0DC-3525-E7955106677A}"/>
              </a:ext>
            </a:extLst>
          </p:cNvPr>
          <p:cNvSpPr txBox="1"/>
          <p:nvPr/>
        </p:nvSpPr>
        <p:spPr>
          <a:xfrm>
            <a:off x="186018" y="2228671"/>
            <a:ext cx="2023782" cy="646331"/>
          </a:xfrm>
          <a:prstGeom prst="rect">
            <a:avLst/>
          </a:prstGeom>
          <a:noFill/>
        </p:spPr>
        <p:txBody>
          <a:bodyPr wrap="square" rtlCol="0">
            <a:spAutoFit/>
          </a:bodyPr>
          <a:lstStyle/>
          <a:p>
            <a:r>
              <a:rPr lang="en-US" dirty="0">
                <a:solidFill>
                  <a:srgbClr val="FF0000"/>
                </a:solidFill>
              </a:rPr>
              <a:t>968 species excluding organics</a:t>
            </a:r>
            <a:endParaRPr lang="en-GB" dirty="0">
              <a:solidFill>
                <a:srgbClr val="FF0000"/>
              </a:solidFill>
            </a:endParaRPr>
          </a:p>
        </p:txBody>
      </p:sp>
      <p:sp>
        <p:nvSpPr>
          <p:cNvPr id="11" name="Footer Placeholder 10">
            <a:extLst>
              <a:ext uri="{FF2B5EF4-FFF2-40B4-BE49-F238E27FC236}">
                <a16:creationId xmlns:a16="http://schemas.microsoft.com/office/drawing/2014/main" id="{D5DC0B78-0C4D-46AB-A83A-E440A35F7726}"/>
              </a:ext>
            </a:extLst>
          </p:cNvPr>
          <p:cNvSpPr>
            <a:spLocks noGrp="1"/>
          </p:cNvSpPr>
          <p:nvPr>
            <p:ph type="ftr" sz="quarter" idx="11"/>
          </p:nvPr>
        </p:nvSpPr>
        <p:spPr/>
        <p:txBody>
          <a:bodyPr/>
          <a:lstStyle/>
          <a:p>
            <a:r>
              <a:rPr lang="en-GB"/>
              <a:t>Serdar Usta SY-STI-RBS</a:t>
            </a:r>
          </a:p>
        </p:txBody>
      </p:sp>
      <p:sp>
        <p:nvSpPr>
          <p:cNvPr id="12" name="Slide Number Placeholder 11">
            <a:extLst>
              <a:ext uri="{FF2B5EF4-FFF2-40B4-BE49-F238E27FC236}">
                <a16:creationId xmlns:a16="http://schemas.microsoft.com/office/drawing/2014/main" id="{578EBA4B-9103-1B12-8965-5A433DA1A169}"/>
              </a:ext>
            </a:extLst>
          </p:cNvPr>
          <p:cNvSpPr>
            <a:spLocks noGrp="1"/>
          </p:cNvSpPr>
          <p:nvPr>
            <p:ph type="sldNum" sz="quarter" idx="12"/>
          </p:nvPr>
        </p:nvSpPr>
        <p:spPr/>
        <p:txBody>
          <a:bodyPr/>
          <a:lstStyle/>
          <a:p>
            <a:fld id="{83087FF8-F308-4B42-9301-E34B4A5AF8AA}" type="slidenum">
              <a:rPr lang="en-GB" smtClean="0"/>
              <a:t>8</a:t>
            </a:fld>
            <a:endParaRPr lang="en-GB"/>
          </a:p>
        </p:txBody>
      </p:sp>
      <p:sp>
        <p:nvSpPr>
          <p:cNvPr id="13" name="Date Placeholder 12">
            <a:extLst>
              <a:ext uri="{FF2B5EF4-FFF2-40B4-BE49-F238E27FC236}">
                <a16:creationId xmlns:a16="http://schemas.microsoft.com/office/drawing/2014/main" id="{6EF18322-992E-DE21-79EF-F3A331DB57A6}"/>
              </a:ext>
            </a:extLst>
          </p:cNvPr>
          <p:cNvSpPr>
            <a:spLocks noGrp="1"/>
          </p:cNvSpPr>
          <p:nvPr>
            <p:ph type="dt" sz="half" idx="10"/>
          </p:nvPr>
        </p:nvSpPr>
        <p:spPr/>
        <p:txBody>
          <a:bodyPr/>
          <a:lstStyle/>
          <a:p>
            <a:fld id="{B7904CD4-7351-498D-A2D1-60A8BD4F2348}" type="datetime1">
              <a:rPr lang="en-GB" smtClean="0"/>
              <a:t>23/04/2025</a:t>
            </a:fld>
            <a:endParaRPr lang="en-GB"/>
          </a:p>
        </p:txBody>
      </p:sp>
      <p:pic>
        <p:nvPicPr>
          <p:cNvPr id="22" name="Content Placeholder 21" descr="A screenshot of a computer&#10;&#10;Description automatically generated">
            <a:extLst>
              <a:ext uri="{FF2B5EF4-FFF2-40B4-BE49-F238E27FC236}">
                <a16:creationId xmlns:a16="http://schemas.microsoft.com/office/drawing/2014/main" id="{0F690E5C-20F0-FF90-11B3-6BE0DC3748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9800" y="442297"/>
            <a:ext cx="7429729" cy="5699040"/>
          </a:xfrm>
        </p:spPr>
      </p:pic>
      <p:sp>
        <p:nvSpPr>
          <p:cNvPr id="23" name="Oval 22">
            <a:extLst>
              <a:ext uri="{FF2B5EF4-FFF2-40B4-BE49-F238E27FC236}">
                <a16:creationId xmlns:a16="http://schemas.microsoft.com/office/drawing/2014/main" id="{DCE0B47F-4CA4-A445-9017-5A1B909DE7BB}"/>
              </a:ext>
            </a:extLst>
          </p:cNvPr>
          <p:cNvSpPr/>
          <p:nvPr/>
        </p:nvSpPr>
        <p:spPr>
          <a:xfrm>
            <a:off x="2175164" y="1816925"/>
            <a:ext cx="1068779" cy="23750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Up 26">
            <a:extLst>
              <a:ext uri="{FF2B5EF4-FFF2-40B4-BE49-F238E27FC236}">
                <a16:creationId xmlns:a16="http://schemas.microsoft.com/office/drawing/2014/main" id="{8C7EB397-80D6-20B4-DDA9-0C2DBB62BB16}"/>
              </a:ext>
            </a:extLst>
          </p:cNvPr>
          <p:cNvSpPr/>
          <p:nvPr/>
        </p:nvSpPr>
        <p:spPr>
          <a:xfrm>
            <a:off x="3330534" y="1454727"/>
            <a:ext cx="167244" cy="308759"/>
          </a:xfrm>
          <a:prstGeom prst="upArrow">
            <a:avLst>
              <a:gd name="adj1" fmla="val 50000"/>
              <a:gd name="adj2" fmla="val 5710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Up 27">
            <a:extLst>
              <a:ext uri="{FF2B5EF4-FFF2-40B4-BE49-F238E27FC236}">
                <a16:creationId xmlns:a16="http://schemas.microsoft.com/office/drawing/2014/main" id="{006D7189-5CAB-FC5E-E535-D9798E270FD2}"/>
              </a:ext>
            </a:extLst>
          </p:cNvPr>
          <p:cNvSpPr/>
          <p:nvPr/>
        </p:nvSpPr>
        <p:spPr>
          <a:xfrm rot="16200000">
            <a:off x="9099963" y="1300347"/>
            <a:ext cx="167244" cy="308759"/>
          </a:xfrm>
          <a:prstGeom prst="upArrow">
            <a:avLst>
              <a:gd name="adj1" fmla="val 50000"/>
              <a:gd name="adj2" fmla="val 5710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Up 29">
            <a:extLst>
              <a:ext uri="{FF2B5EF4-FFF2-40B4-BE49-F238E27FC236}">
                <a16:creationId xmlns:a16="http://schemas.microsoft.com/office/drawing/2014/main" id="{6A7F4B96-90E5-7FA9-F0E4-1863F6B19F5A}"/>
              </a:ext>
            </a:extLst>
          </p:cNvPr>
          <p:cNvSpPr/>
          <p:nvPr/>
        </p:nvSpPr>
        <p:spPr>
          <a:xfrm rot="5400000">
            <a:off x="4733802" y="2248394"/>
            <a:ext cx="167244" cy="308759"/>
          </a:xfrm>
          <a:prstGeom prst="upArrow">
            <a:avLst>
              <a:gd name="adj1" fmla="val 50000"/>
              <a:gd name="adj2" fmla="val 5710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2416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0634B-8C24-0378-4137-F648F6089AA6}"/>
              </a:ext>
            </a:extLst>
          </p:cNvPr>
          <p:cNvSpPr>
            <a:spLocks noGrp="1"/>
          </p:cNvSpPr>
          <p:nvPr>
            <p:ph type="title"/>
          </p:nvPr>
        </p:nvSpPr>
        <p:spPr>
          <a:xfrm>
            <a:off x="732865" y="-79147"/>
            <a:ext cx="10515600" cy="1325563"/>
          </a:xfrm>
        </p:spPr>
        <p:txBody>
          <a:bodyPr>
            <a:normAutofit/>
          </a:bodyPr>
          <a:lstStyle/>
          <a:p>
            <a:pPr algn="ctr"/>
            <a:r>
              <a:rPr lang="en-US" sz="2800" b="1" dirty="0"/>
              <a:t>Literature comparisons</a:t>
            </a:r>
            <a:endParaRPr lang="en-GB" sz="2800" b="1" dirty="0"/>
          </a:p>
        </p:txBody>
      </p:sp>
      <p:sp>
        <p:nvSpPr>
          <p:cNvPr id="3" name="Content Placeholder 2">
            <a:extLst>
              <a:ext uri="{FF2B5EF4-FFF2-40B4-BE49-F238E27FC236}">
                <a16:creationId xmlns:a16="http://schemas.microsoft.com/office/drawing/2014/main" id="{59332D00-8201-E2AF-0CDA-651363C12F82}"/>
              </a:ext>
            </a:extLst>
          </p:cNvPr>
          <p:cNvSpPr>
            <a:spLocks noGrp="1"/>
          </p:cNvSpPr>
          <p:nvPr>
            <p:ph idx="1"/>
          </p:nvPr>
        </p:nvSpPr>
        <p:spPr/>
        <p:txBody>
          <a:bodyPr>
            <a:normAutofit/>
          </a:bodyPr>
          <a:lstStyle/>
          <a:p>
            <a:pPr marL="0" indent="0">
              <a:buNone/>
            </a:pPr>
            <a:r>
              <a:rPr lang="en-US" dirty="0"/>
              <a:t>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WO</a:t>
            </a:r>
            <a:r>
              <a:rPr lang="en-US" baseline="-25000" dirty="0"/>
              <a:t>3</a:t>
            </a:r>
            <a:r>
              <a:rPr lang="en-US" dirty="0"/>
              <a:t>					   Re</a:t>
            </a:r>
            <a:r>
              <a:rPr lang="en-US" baseline="-25000" dirty="0"/>
              <a:t>2</a:t>
            </a:r>
            <a:r>
              <a:rPr lang="en-US" dirty="0"/>
              <a:t>O</a:t>
            </a:r>
            <a:r>
              <a:rPr lang="en-US" baseline="-25000" dirty="0"/>
              <a:t>7</a:t>
            </a:r>
          </a:p>
          <a:p>
            <a:pPr marL="0" indent="0">
              <a:buNone/>
            </a:pPr>
            <a:r>
              <a:rPr lang="en-US" sz="2000" dirty="0"/>
              <a:t>Access to the key publications:</a:t>
            </a:r>
          </a:p>
          <a:p>
            <a:pPr marL="0" indent="0">
              <a:buNone/>
            </a:pPr>
            <a:r>
              <a:rPr lang="en-GB" sz="1600" dirty="0">
                <a:effectLst/>
                <a:latin typeface="Calibri" panose="020F0502020204030204" pitchFamily="34" charset="0"/>
                <a:ea typeface="Calibri" panose="020F0502020204030204" pitchFamily="34" charset="0"/>
              </a:rPr>
              <a:t>(</a:t>
            </a:r>
            <a:r>
              <a:rPr lang="en-GB" sz="1600" u="sng" dirty="0">
                <a:solidFill>
                  <a:srgbClr val="0000FF"/>
                </a:solidFill>
                <a:effectLst/>
                <a:latin typeface="Calibri" panose="020F0502020204030204" pitchFamily="34" charset="0"/>
                <a:ea typeface="Calibri" panose="020F0502020204030204" pitchFamily="34" charset="0"/>
                <a:hlinkClick r:id="rId2"/>
              </a:rPr>
              <a:t>https://cernbox.cern.ch/s/VN3dDnPiMfyhtpL</a:t>
            </a:r>
            <a:r>
              <a:rPr lang="en-GB" sz="1600" dirty="0">
                <a:effectLst/>
                <a:latin typeface="Calibri" panose="020F0502020204030204" pitchFamily="34" charset="0"/>
                <a:ea typeface="Calibri" panose="020F0502020204030204" pitchFamily="34" charset="0"/>
              </a:rPr>
              <a:t>)</a:t>
            </a:r>
            <a:endParaRPr lang="en-GB" sz="1600" dirty="0"/>
          </a:p>
          <a:p>
            <a:pPr marL="0" indent="0">
              <a:buNone/>
            </a:pPr>
            <a:endParaRPr lang="en-GB" baseline="-25000" dirty="0"/>
          </a:p>
        </p:txBody>
      </p:sp>
      <p:sp>
        <p:nvSpPr>
          <p:cNvPr id="4" name="Date Placeholder 3">
            <a:extLst>
              <a:ext uri="{FF2B5EF4-FFF2-40B4-BE49-F238E27FC236}">
                <a16:creationId xmlns:a16="http://schemas.microsoft.com/office/drawing/2014/main" id="{49DC473A-95C5-7EF4-D2AF-595F70B654B6}"/>
              </a:ext>
            </a:extLst>
          </p:cNvPr>
          <p:cNvSpPr>
            <a:spLocks noGrp="1"/>
          </p:cNvSpPr>
          <p:nvPr>
            <p:ph type="dt" sz="half" idx="10"/>
          </p:nvPr>
        </p:nvSpPr>
        <p:spPr/>
        <p:txBody>
          <a:bodyPr/>
          <a:lstStyle/>
          <a:p>
            <a:fld id="{FF631C17-13FB-47A8-9D4C-0DE80FFD8F7A}" type="datetime1">
              <a:rPr lang="en-GB" smtClean="0"/>
              <a:t>23/04/2025</a:t>
            </a:fld>
            <a:endParaRPr lang="en-GB"/>
          </a:p>
        </p:txBody>
      </p:sp>
      <p:sp>
        <p:nvSpPr>
          <p:cNvPr id="5" name="Footer Placeholder 4">
            <a:extLst>
              <a:ext uri="{FF2B5EF4-FFF2-40B4-BE49-F238E27FC236}">
                <a16:creationId xmlns:a16="http://schemas.microsoft.com/office/drawing/2014/main" id="{2455F202-94B0-1CAC-45AD-50C084D61317}"/>
              </a:ext>
            </a:extLst>
          </p:cNvPr>
          <p:cNvSpPr>
            <a:spLocks noGrp="1"/>
          </p:cNvSpPr>
          <p:nvPr>
            <p:ph type="ftr" sz="quarter" idx="11"/>
          </p:nvPr>
        </p:nvSpPr>
        <p:spPr/>
        <p:txBody>
          <a:bodyPr/>
          <a:lstStyle/>
          <a:p>
            <a:r>
              <a:rPr lang="en-GB"/>
              <a:t>Serdar Usta SY-STI-RBS</a:t>
            </a:r>
          </a:p>
        </p:txBody>
      </p:sp>
      <p:sp>
        <p:nvSpPr>
          <p:cNvPr id="6" name="Slide Number Placeholder 5">
            <a:extLst>
              <a:ext uri="{FF2B5EF4-FFF2-40B4-BE49-F238E27FC236}">
                <a16:creationId xmlns:a16="http://schemas.microsoft.com/office/drawing/2014/main" id="{38F93551-C917-E9E6-9E54-B85939A1FB26}"/>
              </a:ext>
            </a:extLst>
          </p:cNvPr>
          <p:cNvSpPr>
            <a:spLocks noGrp="1"/>
          </p:cNvSpPr>
          <p:nvPr>
            <p:ph type="sldNum" sz="quarter" idx="12"/>
          </p:nvPr>
        </p:nvSpPr>
        <p:spPr/>
        <p:txBody>
          <a:bodyPr/>
          <a:lstStyle/>
          <a:p>
            <a:fld id="{83087FF8-F308-4B42-9301-E34B4A5AF8AA}" type="slidenum">
              <a:rPr lang="en-GB" smtClean="0"/>
              <a:t>9</a:t>
            </a:fld>
            <a:endParaRPr lang="en-GB"/>
          </a:p>
        </p:txBody>
      </p:sp>
      <p:pic>
        <p:nvPicPr>
          <p:cNvPr id="8" name="Picture 7">
            <a:extLst>
              <a:ext uri="{FF2B5EF4-FFF2-40B4-BE49-F238E27FC236}">
                <a16:creationId xmlns:a16="http://schemas.microsoft.com/office/drawing/2014/main" id="{47485801-A56F-7C01-7CD3-1CA8EBEEAABB}"/>
              </a:ext>
            </a:extLst>
          </p:cNvPr>
          <p:cNvPicPr>
            <a:picLocks noChangeAspect="1"/>
          </p:cNvPicPr>
          <p:nvPr/>
        </p:nvPicPr>
        <p:blipFill>
          <a:blip r:embed="rId3"/>
          <a:stretch>
            <a:fillRect/>
          </a:stretch>
        </p:blipFill>
        <p:spPr>
          <a:xfrm>
            <a:off x="5990665" y="1297621"/>
            <a:ext cx="4444238" cy="3478564"/>
          </a:xfrm>
          <a:prstGeom prst="rect">
            <a:avLst/>
          </a:prstGeom>
        </p:spPr>
      </p:pic>
      <p:pic>
        <p:nvPicPr>
          <p:cNvPr id="10" name="Picture 9">
            <a:extLst>
              <a:ext uri="{FF2B5EF4-FFF2-40B4-BE49-F238E27FC236}">
                <a16:creationId xmlns:a16="http://schemas.microsoft.com/office/drawing/2014/main" id="{DFCAE9D1-9211-8998-BB6A-2F899BBA887A}"/>
              </a:ext>
            </a:extLst>
          </p:cNvPr>
          <p:cNvPicPr>
            <a:picLocks noChangeAspect="1"/>
          </p:cNvPicPr>
          <p:nvPr/>
        </p:nvPicPr>
        <p:blipFill>
          <a:blip r:embed="rId4"/>
          <a:stretch>
            <a:fillRect/>
          </a:stretch>
        </p:blipFill>
        <p:spPr>
          <a:xfrm>
            <a:off x="1110405" y="1425803"/>
            <a:ext cx="3786188" cy="2495550"/>
          </a:xfrm>
          <a:prstGeom prst="rect">
            <a:avLst/>
          </a:prstGeom>
        </p:spPr>
      </p:pic>
    </p:spTree>
    <p:extLst>
      <p:ext uri="{BB962C8B-B14F-4D97-AF65-F5344CB8AC3E}">
        <p14:creationId xmlns:p14="http://schemas.microsoft.com/office/powerpoint/2010/main" val="1891687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1496</TotalTime>
  <Words>1292</Words>
  <Application>Microsoft Office PowerPoint</Application>
  <PresentationFormat>Widescreen</PresentationFormat>
  <Paragraphs>471</Paragraphs>
  <Slides>10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Calibri Light</vt:lpstr>
      <vt:lpstr>Wingdings</vt:lpstr>
      <vt:lpstr>Office Theme</vt:lpstr>
      <vt:lpstr>Office Teması</vt:lpstr>
      <vt:lpstr>Outgassing estimation for W target   HI-ECN3 WP3</vt:lpstr>
      <vt:lpstr>Radionuclide inventory of W target based on simulation results</vt:lpstr>
      <vt:lpstr>Summary- 1 h, 1 day and 1 month of cooling ( based on W-LA list)</vt:lpstr>
      <vt:lpstr>1 hour cooling, 5 years irradiation</vt:lpstr>
      <vt:lpstr>Estimation of volatile chemical compounds</vt:lpstr>
      <vt:lpstr>Main components of air- as residual atmosphere</vt:lpstr>
      <vt:lpstr>Simple classification of elements from the inventory </vt:lpstr>
      <vt:lpstr>PowerPoint Presentation</vt:lpstr>
      <vt:lpstr>Literature comparisons</vt:lpstr>
      <vt:lpstr>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Serdar Usta</dc:creator>
  <cp:lastModifiedBy>Serdar Usta</cp:lastModifiedBy>
  <cp:revision>81</cp:revision>
  <dcterms:created xsi:type="dcterms:W3CDTF">2024-03-16T22:21:02Z</dcterms:created>
  <dcterms:modified xsi:type="dcterms:W3CDTF">2025-04-23T13:29:28Z</dcterms:modified>
</cp:coreProperties>
</file>