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46" r:id="rId2"/>
    <p:sldId id="44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850D"/>
    <a:srgbClr val="2F2F2F"/>
    <a:srgbClr val="000000"/>
    <a:srgbClr val="303030"/>
    <a:srgbClr val="BE8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3" autoAdjust="0"/>
    <p:restoredTop sz="95226" autoAdjust="0"/>
  </p:normalViewPr>
  <p:slideViewPr>
    <p:cSldViewPr snapToGrid="0" snapToObjects="1">
      <p:cViewPr varScale="1">
        <p:scale>
          <a:sx n="151" d="100"/>
          <a:sy n="151" d="100"/>
        </p:scale>
        <p:origin x="834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02559D-D2D7-8A21-8260-30940D05C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ACA976-C77A-BE45-6F06-5A48EF0FFB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2FB858-3548-F5C2-5C69-CBDA5B60F6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22B67-9B57-857D-B8C4-2915683B99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6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15462-772D-448D-35C7-054664A13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4C6193-16EC-779C-DBE0-7B23AF66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184" y="127585"/>
            <a:ext cx="11933670" cy="569122"/>
          </a:xfrm>
        </p:spPr>
        <p:txBody>
          <a:bodyPr/>
          <a:lstStyle/>
          <a:p>
            <a:r>
              <a:rPr lang="en-US" sz="3200" dirty="0"/>
              <a:t>Filled wax dispersion test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3130A-501B-C2E9-047D-4C5F934C5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DE4032-4247-D87E-19F3-FE51AD6A7C98}"/>
              </a:ext>
            </a:extLst>
          </p:cNvPr>
          <p:cNvSpPr txBox="1"/>
          <p:nvPr/>
        </p:nvSpPr>
        <p:spPr>
          <a:xfrm>
            <a:off x="175162" y="667362"/>
            <a:ext cx="7222588" cy="158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1000"/>
              </a:spcAft>
              <a:buNone/>
            </a:pPr>
            <a:r>
              <a:rPr lang="en-US" u="sng" dirty="0">
                <a:solidFill>
                  <a:schemeClr val="tx2"/>
                </a:solidFill>
              </a:rPr>
              <a:t>Materials: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 err="1">
                <a:solidFill>
                  <a:schemeClr val="tx2"/>
                </a:solidFill>
              </a:rPr>
              <a:t>Polarit</a:t>
            </a:r>
            <a:r>
              <a:rPr lang="en-US" dirty="0">
                <a:solidFill>
                  <a:schemeClr val="tx2"/>
                </a:solidFill>
              </a:rPr>
              <a:t> G54/56: 45.5 g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Carnauba (dispersant): 5 g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PB4 MAR Alumina particles (~ 700 nm): 180 g (45 %vol)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2F9D5A-8CEC-DFA4-0387-4766ECE3650E}"/>
              </a:ext>
            </a:extLst>
          </p:cNvPr>
          <p:cNvSpPr txBox="1"/>
          <p:nvPr/>
        </p:nvSpPr>
        <p:spPr>
          <a:xfrm>
            <a:off x="175161" y="2364188"/>
            <a:ext cx="6438363" cy="3611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spcAft>
                <a:spcPts val="1000"/>
              </a:spcAft>
              <a:buNone/>
            </a:pPr>
            <a:r>
              <a:rPr lang="en-US" u="sng" dirty="0">
                <a:solidFill>
                  <a:schemeClr val="tx2"/>
                </a:solidFill>
              </a:rPr>
              <a:t>Procedure: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 err="1">
                <a:solidFill>
                  <a:schemeClr val="tx2"/>
                </a:solidFill>
              </a:rPr>
              <a:t>Polarit</a:t>
            </a:r>
            <a:r>
              <a:rPr lang="en-US" dirty="0">
                <a:solidFill>
                  <a:schemeClr val="tx2"/>
                </a:solidFill>
              </a:rPr>
              <a:t> + Carnauba at 90 °C then stirred at 150 rpm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Degassed at 1 mbar and 90 °C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PB4 MAR preheated at 90 °C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Fillers added to the wax + dispersant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Ultrasonic bath for 15 min at 80 °C 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 err="1">
                <a:solidFill>
                  <a:schemeClr val="tx2"/>
                </a:solidFill>
              </a:rPr>
              <a:t>Ultraturrax</a:t>
            </a:r>
            <a:r>
              <a:rPr lang="en-US" dirty="0">
                <a:solidFill>
                  <a:schemeClr val="tx2"/>
                </a:solidFill>
              </a:rPr>
              <a:t> at 15 000 rpm for 5 min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Ultrasonic bath for 15 min at 80 °C </a:t>
            </a:r>
          </a:p>
          <a:p>
            <a:pPr marL="285750" lvl="1" indent="-285750">
              <a:spcAft>
                <a:spcPts val="1000"/>
              </a:spcAft>
              <a:buFontTx/>
              <a:buChar char="-"/>
            </a:pPr>
            <a:r>
              <a:rPr lang="en-US" dirty="0">
                <a:solidFill>
                  <a:schemeClr val="tx2"/>
                </a:solidFill>
              </a:rPr>
              <a:t>Degassed at 1 mbar and 90 °C</a:t>
            </a:r>
          </a:p>
        </p:txBody>
      </p:sp>
      <p:pic>
        <p:nvPicPr>
          <p:cNvPr id="13" name="Picture 12" descr="A machine on a table&#10;&#10;AI-generated content may be incorrect.">
            <a:extLst>
              <a:ext uri="{FF2B5EF4-FFF2-40B4-BE49-F238E27FC236}">
                <a16:creationId xmlns:a16="http://schemas.microsoft.com/office/drawing/2014/main" id="{9F558EFF-5881-0271-95F0-148DA2DF2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400" y="137067"/>
            <a:ext cx="5043416" cy="3782563"/>
          </a:xfrm>
          <a:prstGeom prst="rect">
            <a:avLst/>
          </a:prstGeom>
        </p:spPr>
      </p:pic>
      <p:pic>
        <p:nvPicPr>
          <p:cNvPr id="16" name="Picture 15" descr="A white cylinder next to a ruler&#10;&#10;AI-generated content may be incorrect.">
            <a:extLst>
              <a:ext uri="{FF2B5EF4-FFF2-40B4-BE49-F238E27FC236}">
                <a16:creationId xmlns:a16="http://schemas.microsoft.com/office/drawing/2014/main" id="{21C256B3-B228-7E0B-C921-13552B325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8261" y="4018467"/>
            <a:ext cx="2668555" cy="2001416"/>
          </a:xfrm>
          <a:prstGeom prst="rect">
            <a:avLst/>
          </a:prstGeom>
        </p:spPr>
      </p:pic>
      <p:pic>
        <p:nvPicPr>
          <p:cNvPr id="18" name="Picture 17" descr="A metal cylinder with a tube in it&#10;&#10;AI-generated content may be incorrect.">
            <a:extLst>
              <a:ext uri="{FF2B5EF4-FFF2-40B4-BE49-F238E27FC236}">
                <a16:creationId xmlns:a16="http://schemas.microsoft.com/office/drawing/2014/main" id="{3EE65FC6-D175-43DE-CF99-F3A9CA719E6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5121" t="19013" r="22685" b="21728"/>
          <a:stretch/>
        </p:blipFill>
        <p:spPr>
          <a:xfrm rot="5400000">
            <a:off x="7089192" y="3965075"/>
            <a:ext cx="2001415" cy="2108200"/>
          </a:xfrm>
          <a:prstGeom prst="rect">
            <a:avLst/>
          </a:prstGeom>
        </p:spPr>
      </p:pic>
      <p:pic>
        <p:nvPicPr>
          <p:cNvPr id="20" name="Picture 19" descr="A wire in a container&#10;&#10;AI-generated content may be incorrect.">
            <a:extLst>
              <a:ext uri="{FF2B5EF4-FFF2-40B4-BE49-F238E27FC236}">
                <a16:creationId xmlns:a16="http://schemas.microsoft.com/office/drawing/2014/main" id="{DC58E167-B41C-75BD-C228-5CF11CED6B8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2844" t="5432" r="10833" b="9383"/>
          <a:stretch/>
        </p:blipFill>
        <p:spPr>
          <a:xfrm rot="5400000">
            <a:off x="4730305" y="3884045"/>
            <a:ext cx="2001416" cy="227026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02FE30E-FBB5-0D2F-C566-12F5AF541E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fld id="{B86E7441-B772-D048-9C1B-F8600B03CAE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A5AF025-A085-9E10-E57A-F0CA65A4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V. SCHENK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365A40-C568-71D1-4799-3845E2CDDAA4}"/>
              </a:ext>
            </a:extLst>
          </p:cNvPr>
          <p:cNvSpPr txBox="1"/>
          <p:nvPr/>
        </p:nvSpPr>
        <p:spPr>
          <a:xfrm>
            <a:off x="4848225" y="6019271"/>
            <a:ext cx="17653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Wax + carnauba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84359E-C7DA-048C-7A1A-A73E3D5B5983}"/>
              </a:ext>
            </a:extLst>
          </p:cNvPr>
          <p:cNvSpPr txBox="1"/>
          <p:nvPr/>
        </p:nvSpPr>
        <p:spPr>
          <a:xfrm>
            <a:off x="7207249" y="6019271"/>
            <a:ext cx="17653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Wax + carnauba + fillers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8F26CA-778E-63B1-64F2-1D2E306B1638}"/>
              </a:ext>
            </a:extLst>
          </p:cNvPr>
          <p:cNvSpPr txBox="1"/>
          <p:nvPr/>
        </p:nvSpPr>
        <p:spPr>
          <a:xfrm>
            <a:off x="9292649" y="6019271"/>
            <a:ext cx="260035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Wax + carnauba + fillers after cooling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9365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057421-AEB1-7120-2712-35237443D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98599"/>
            <a:ext cx="11376024" cy="4429125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Degassing pressure at 1mbar, then impregnation at 1 mbar or higher (TBD)</a:t>
            </a:r>
          </a:p>
          <a:p>
            <a:pPr marL="342900" indent="-342900">
              <a:buFontTx/>
              <a:buChar char="-"/>
            </a:pPr>
            <a:r>
              <a:rPr lang="en-US" dirty="0"/>
              <a:t>Impregnation in horizontal position (with the horizontal vacuum chamber)</a:t>
            </a:r>
          </a:p>
          <a:p>
            <a:pPr marL="342900" indent="-342900">
              <a:buFontTx/>
              <a:buChar char="-"/>
            </a:pPr>
            <a:r>
              <a:rPr lang="en-US" dirty="0"/>
              <a:t>Design and machine parts to modify impregnator and SMC impregnation </a:t>
            </a:r>
            <a:r>
              <a:rPr lang="en-US" dirty="0" err="1"/>
              <a:t>moulds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Define the right procedure for scraping the excess of wax after impregnation</a:t>
            </a:r>
          </a:p>
          <a:p>
            <a:pPr marL="342900" indent="-342900">
              <a:buFontTx/>
              <a:buChar char="-"/>
            </a:pPr>
            <a:r>
              <a:rPr lang="en-US" dirty="0"/>
              <a:t>Target date of SMC wax impregnation: 3</a:t>
            </a:r>
            <a:r>
              <a:rPr lang="en-US" baseline="30000" dirty="0"/>
              <a:t>rd</a:t>
            </a:r>
            <a:r>
              <a:rPr lang="en-US" dirty="0"/>
              <a:t> of June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AA6B29-0D6F-D7BD-405D-DDCC2DEC6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toward SMC impregnation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48C42-67D8-E30C-9462-B6852EF18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8 April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494F2-1A8E-68E7-C617-553D7A42B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SCHENK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E79F9-FDC2-2485-36B6-56CE9C0F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821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Accelerated ageing PU</Template>
  <TotalTime>4914</TotalTime>
  <Words>192</Words>
  <Application>Microsoft Office PowerPoint</Application>
  <PresentationFormat>Widescreen</PresentationFormat>
  <Paragraphs>30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Filled wax dispersion test</vt:lpstr>
      <vt:lpstr>Next steps toward SMC impregnation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Motorized Adapters Polyurethane pastils Issue: accelerated ageing</dc:title>
  <dc:creator>Vincent Schenk</dc:creator>
  <cp:lastModifiedBy>Vincent Schenk</cp:lastModifiedBy>
  <cp:revision>931</cp:revision>
  <dcterms:created xsi:type="dcterms:W3CDTF">2024-02-02T12:56:53Z</dcterms:created>
  <dcterms:modified xsi:type="dcterms:W3CDTF">2025-04-08T08:33:09Z</dcterms:modified>
</cp:coreProperties>
</file>