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28" r:id="rId1"/>
  </p:sldMasterIdLst>
  <p:notesMasterIdLst>
    <p:notesMasterId r:id="rId26"/>
  </p:notesMasterIdLst>
  <p:handoutMasterIdLst>
    <p:handoutMasterId r:id="rId27"/>
  </p:handoutMasterIdLst>
  <p:sldIdLst>
    <p:sldId id="1460" r:id="rId2"/>
    <p:sldId id="1359" r:id="rId3"/>
    <p:sldId id="1391" r:id="rId4"/>
    <p:sldId id="1471" r:id="rId5"/>
    <p:sldId id="1445" r:id="rId6"/>
    <p:sldId id="1454" r:id="rId7"/>
    <p:sldId id="1442" r:id="rId8"/>
    <p:sldId id="1431" r:id="rId9"/>
    <p:sldId id="1462" r:id="rId10"/>
    <p:sldId id="1463" r:id="rId11"/>
    <p:sldId id="1464" r:id="rId12"/>
    <p:sldId id="1433" r:id="rId13"/>
    <p:sldId id="1468" r:id="rId14"/>
    <p:sldId id="1385" r:id="rId15"/>
    <p:sldId id="1398" r:id="rId16"/>
    <p:sldId id="1399" r:id="rId17"/>
    <p:sldId id="1440" r:id="rId18"/>
    <p:sldId id="1455" r:id="rId19"/>
    <p:sldId id="1465" r:id="rId20"/>
    <p:sldId id="1456" r:id="rId21"/>
    <p:sldId id="1469" r:id="rId22"/>
    <p:sldId id="1327" r:id="rId23"/>
    <p:sldId id="1470" r:id="rId24"/>
    <p:sldId id="1384" r:id="rId25"/>
  </p:sldIdLst>
  <p:sldSz cx="9144000" cy="5143500" type="screen16x9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 Iwai" initials="GI" lastIdx="1" clrIdx="0">
    <p:extLst>
      <p:ext uri="{19B8F6BF-5375-455C-9EA6-DF929625EA0E}">
        <p15:presenceInfo xmlns:p15="http://schemas.microsoft.com/office/powerpoint/2012/main" userId="S::iwai@a.kek.jp::96138404-0665-44fe-8e3a-0b4cb57d96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A852"/>
    <a:srgbClr val="0432FF"/>
    <a:srgbClr val="E94234"/>
    <a:srgbClr val="BFBFBF"/>
    <a:srgbClr val="9800FF"/>
    <a:srgbClr val="7F7F7F"/>
    <a:srgbClr val="00D5D6"/>
    <a:srgbClr val="4285F3"/>
    <a:srgbClr val="00FFFF"/>
    <a:srgbClr val="FC1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8" autoAdjust="0"/>
    <p:restoredTop sz="80237" autoAdjust="0"/>
  </p:normalViewPr>
  <p:slideViewPr>
    <p:cSldViewPr snapToGrid="0" snapToObjects="1">
      <p:cViewPr varScale="1">
        <p:scale>
          <a:sx n="134" d="100"/>
          <a:sy n="134" d="100"/>
        </p:scale>
        <p:origin x="1168" y="176"/>
      </p:cViewPr>
      <p:guideLst>
        <p:guide orient="horz" pos="1597"/>
        <p:guide pos="2880"/>
      </p:guideLst>
    </p:cSldViewPr>
  </p:slideViewPr>
  <p:notesTextViewPr>
    <p:cViewPr>
      <p:scale>
        <a:sx n="130" d="100"/>
        <a:sy n="13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iwai/Desktop/2025-09-24%20ATCF9/opsstat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'KEKCC resource history'!$A$3</c:f>
              <c:strCache>
                <c:ptCount val="1"/>
                <c:pt idx="0">
                  <c:v>Disk (PB)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'KEKCC resource history'!$D$1:$G$1</c:f>
              <c:strCache>
                <c:ptCount val="4"/>
                <c:pt idx="0">
                  <c:v>KEKCC-12</c:v>
                </c:pt>
                <c:pt idx="1">
                  <c:v>KEKCC-16</c:v>
                </c:pt>
                <c:pt idx="2">
                  <c:v>KEKCC-20</c:v>
                </c:pt>
                <c:pt idx="3">
                  <c:v>KEKCC-24</c:v>
                </c:pt>
              </c:strCache>
            </c:strRef>
          </c:cat>
          <c:val>
            <c:numRef>
              <c:f>'KEKCC resource history'!$D$3:$G$3</c:f>
              <c:numCache>
                <c:formatCode>General</c:formatCode>
                <c:ptCount val="4"/>
                <c:pt idx="0">
                  <c:v>7</c:v>
                </c:pt>
                <c:pt idx="1">
                  <c:v>13</c:v>
                </c:pt>
                <c:pt idx="2">
                  <c:v>25.5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BB-0347-8C02-FD4816E97A0C}"/>
            </c:ext>
          </c:extLst>
        </c:ser>
        <c:ser>
          <c:idx val="2"/>
          <c:order val="2"/>
          <c:tx>
            <c:strRef>
              <c:f>'KEKCC resource history'!$A$4</c:f>
              <c:strCache>
                <c:ptCount val="1"/>
                <c:pt idx="0">
                  <c:v>Tape (PB)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'KEKCC resource history'!$D$1:$G$1</c:f>
              <c:strCache>
                <c:ptCount val="4"/>
                <c:pt idx="0">
                  <c:v>KEKCC-12</c:v>
                </c:pt>
                <c:pt idx="1">
                  <c:v>KEKCC-16</c:v>
                </c:pt>
                <c:pt idx="2">
                  <c:v>KEKCC-20</c:v>
                </c:pt>
                <c:pt idx="3">
                  <c:v>KEKCC-24</c:v>
                </c:pt>
              </c:strCache>
            </c:strRef>
          </c:cat>
          <c:val>
            <c:numRef>
              <c:f>'KEKCC resource history'!$D$4:$G$4</c:f>
              <c:numCache>
                <c:formatCode>General</c:formatCode>
                <c:ptCount val="4"/>
                <c:pt idx="0">
                  <c:v>8</c:v>
                </c:pt>
                <c:pt idx="1">
                  <c:v>26</c:v>
                </c:pt>
                <c:pt idx="2">
                  <c:v>41.5</c:v>
                </c:pt>
                <c:pt idx="3">
                  <c:v>48.1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BB-0347-8C02-FD4816E97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3177120"/>
        <c:axId val="2143233648"/>
      </c:barChart>
      <c:lineChart>
        <c:grouping val="standard"/>
        <c:varyColors val="0"/>
        <c:ser>
          <c:idx val="0"/>
          <c:order val="0"/>
          <c:tx>
            <c:strRef>
              <c:f>'KEKCC resource history'!$A$2</c:f>
              <c:strCache>
                <c:ptCount val="1"/>
                <c:pt idx="0">
                  <c:v>HEPScore23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  <a:tailEnd type="arrow"/>
            </a:ln>
            <a:effectLst/>
          </c:spPr>
          <c:marker>
            <c:symbol val="none"/>
          </c:marker>
          <c:cat>
            <c:strRef>
              <c:f>'KEKCC resource history'!$D$1:$G$1</c:f>
              <c:strCache>
                <c:ptCount val="4"/>
                <c:pt idx="0">
                  <c:v>KEKCC-12</c:v>
                </c:pt>
                <c:pt idx="1">
                  <c:v>KEKCC-16</c:v>
                </c:pt>
                <c:pt idx="2">
                  <c:v>KEKCC-20</c:v>
                </c:pt>
                <c:pt idx="3">
                  <c:v>KEKCC-24</c:v>
                </c:pt>
              </c:strCache>
            </c:strRef>
          </c:cat>
          <c:val>
            <c:numRef>
              <c:f>'KEKCC resource history'!$D$2:$G$2</c:f>
              <c:numCache>
                <c:formatCode>General</c:formatCode>
                <c:ptCount val="4"/>
                <c:pt idx="0">
                  <c:v>58880</c:v>
                </c:pt>
                <c:pt idx="1">
                  <c:v>235700</c:v>
                </c:pt>
                <c:pt idx="2">
                  <c:v>273350</c:v>
                </c:pt>
                <c:pt idx="3">
                  <c:v>381786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DBB-0347-8C02-FD4816E97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7222815"/>
        <c:axId val="1627287983"/>
      </c:lineChart>
      <c:catAx>
        <c:axId val="214317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43233648"/>
        <c:crosses val="autoZero"/>
        <c:auto val="1"/>
        <c:lblAlgn val="ctr"/>
        <c:lblOffset val="100"/>
        <c:noMultiLvlLbl val="0"/>
      </c:catAx>
      <c:valAx>
        <c:axId val="214323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>
                    <a:solidFill>
                      <a:schemeClr val="accent3"/>
                    </a:solidFill>
                  </a:rPr>
                  <a:t>Storage (PB)</a:t>
                </a:r>
                <a:endParaRPr lang="ja-JP" altLang="en-US" sz="1600">
                  <a:solidFill>
                    <a:schemeClr val="accent3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43177120"/>
        <c:crosses val="autoZero"/>
        <c:crossBetween val="between"/>
      </c:valAx>
      <c:valAx>
        <c:axId val="1627287983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>
                    <a:solidFill>
                      <a:schemeClr val="accent1"/>
                    </a:solidFill>
                  </a:rPr>
                  <a:t>x1,000 HEPscore23</a:t>
                </a:r>
                <a:endParaRPr lang="ja-JP" altLang="en-US" sz="1600">
                  <a:solidFill>
                    <a:schemeClr val="accent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27222815"/>
        <c:crosses val="max"/>
        <c:crossBetween val="between"/>
        <c:dispUnits>
          <c:builtInUnit val="thousands"/>
        </c:dispUnits>
      </c:valAx>
      <c:catAx>
        <c:axId val="162722281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2728798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Power!$A$3</c:f>
              <c:strCache>
                <c:ptCount val="1"/>
                <c:pt idx="0">
                  <c:v>KEKCC-2020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Power!$B$1:$M$2</c:f>
              <c:multiLvlStrCache>
                <c:ptCount val="12"/>
                <c:lvl>
                  <c:pt idx="0">
                    <c:v>Sep</c:v>
                  </c:pt>
                  <c:pt idx="1">
                    <c:v>Oct</c:v>
                  </c:pt>
                  <c:pt idx="2">
                    <c:v>Nov</c:v>
                  </c:pt>
                  <c:pt idx="3">
                    <c:v>Dec</c:v>
                  </c:pt>
                  <c:pt idx="4">
                    <c:v>Jan</c:v>
                  </c:pt>
                  <c:pt idx="5">
                    <c:v>Feb</c:v>
                  </c:pt>
                  <c:pt idx="6">
                    <c:v>Mar</c:v>
                  </c:pt>
                  <c:pt idx="7">
                    <c:v>Apr</c:v>
                  </c:pt>
                  <c:pt idx="8">
                    <c:v>May</c:v>
                  </c:pt>
                  <c:pt idx="9">
                    <c:v>Jun</c:v>
                  </c:pt>
                  <c:pt idx="10">
                    <c:v>Jul</c:v>
                  </c:pt>
                  <c:pt idx="11">
                    <c:v>Aug</c:v>
                  </c:pt>
                </c:lvl>
                <c:lvl>
                  <c:pt idx="0">
                    <c:v>Fall</c:v>
                  </c:pt>
                  <c:pt idx="3">
                    <c:v>Winter</c:v>
                  </c:pt>
                  <c:pt idx="6">
                    <c:v>Spring</c:v>
                  </c:pt>
                  <c:pt idx="9">
                    <c:v>Summer</c:v>
                  </c:pt>
                </c:lvl>
              </c:multiLvlStrCache>
            </c:multiLvlStrRef>
          </c:cat>
          <c:val>
            <c:numRef>
              <c:f>Power!$B$3:$M$3</c:f>
              <c:numCache>
                <c:formatCode>#,##0_);[Red]\(#,##0\)</c:formatCode>
                <c:ptCount val="12"/>
                <c:pt idx="0">
                  <c:v>165661</c:v>
                </c:pt>
                <c:pt idx="1">
                  <c:v>168519</c:v>
                </c:pt>
                <c:pt idx="2">
                  <c:v>153845</c:v>
                </c:pt>
                <c:pt idx="3">
                  <c:v>157437</c:v>
                </c:pt>
                <c:pt idx="4">
                  <c:v>151655</c:v>
                </c:pt>
                <c:pt idx="5">
                  <c:v>147954</c:v>
                </c:pt>
                <c:pt idx="6">
                  <c:v>148266</c:v>
                </c:pt>
                <c:pt idx="7">
                  <c:v>152330</c:v>
                </c:pt>
                <c:pt idx="8">
                  <c:v>155794</c:v>
                </c:pt>
                <c:pt idx="9">
                  <c:v>148670</c:v>
                </c:pt>
                <c:pt idx="10">
                  <c:v>158938</c:v>
                </c:pt>
                <c:pt idx="11">
                  <c:v>142683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4A-EC41-8262-234E1205BB62}"/>
            </c:ext>
          </c:extLst>
        </c:ser>
        <c:ser>
          <c:idx val="1"/>
          <c:order val="1"/>
          <c:tx>
            <c:strRef>
              <c:f>Power!$A$4</c:f>
              <c:strCache>
                <c:ptCount val="1"/>
                <c:pt idx="0">
                  <c:v>KEKCC-2024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Power!$B$1:$M$2</c:f>
              <c:multiLvlStrCache>
                <c:ptCount val="12"/>
                <c:lvl>
                  <c:pt idx="0">
                    <c:v>Sep</c:v>
                  </c:pt>
                  <c:pt idx="1">
                    <c:v>Oct</c:v>
                  </c:pt>
                  <c:pt idx="2">
                    <c:v>Nov</c:v>
                  </c:pt>
                  <c:pt idx="3">
                    <c:v>Dec</c:v>
                  </c:pt>
                  <c:pt idx="4">
                    <c:v>Jan</c:v>
                  </c:pt>
                  <c:pt idx="5">
                    <c:v>Feb</c:v>
                  </c:pt>
                  <c:pt idx="6">
                    <c:v>Mar</c:v>
                  </c:pt>
                  <c:pt idx="7">
                    <c:v>Apr</c:v>
                  </c:pt>
                  <c:pt idx="8">
                    <c:v>May</c:v>
                  </c:pt>
                  <c:pt idx="9">
                    <c:v>Jun</c:v>
                  </c:pt>
                  <c:pt idx="10">
                    <c:v>Jul</c:v>
                  </c:pt>
                  <c:pt idx="11">
                    <c:v>Aug</c:v>
                  </c:pt>
                </c:lvl>
                <c:lvl>
                  <c:pt idx="0">
                    <c:v>Fall</c:v>
                  </c:pt>
                  <c:pt idx="3">
                    <c:v>Winter</c:v>
                  </c:pt>
                  <c:pt idx="6">
                    <c:v>Spring</c:v>
                  </c:pt>
                  <c:pt idx="9">
                    <c:v>Summer</c:v>
                  </c:pt>
                </c:lvl>
              </c:multiLvlStrCache>
            </c:multiLvlStrRef>
          </c:cat>
          <c:val>
            <c:numRef>
              <c:f>Power!$B$4:$M$4</c:f>
              <c:numCache>
                <c:formatCode>#,##0_);[Red]\(#,##0\)</c:formatCode>
                <c:ptCount val="12"/>
                <c:pt idx="0">
                  <c:v>114142</c:v>
                </c:pt>
                <c:pt idx="1">
                  <c:v>126199</c:v>
                </c:pt>
                <c:pt idx="2">
                  <c:v>127227.921</c:v>
                </c:pt>
                <c:pt idx="3">
                  <c:v>144329.24899999998</c:v>
                </c:pt>
                <c:pt idx="4">
                  <c:v>134064</c:v>
                </c:pt>
                <c:pt idx="5">
                  <c:v>122245</c:v>
                </c:pt>
                <c:pt idx="6">
                  <c:v>139754.88099999999</c:v>
                </c:pt>
                <c:pt idx="7">
                  <c:v>136959.53599999999</c:v>
                </c:pt>
                <c:pt idx="8">
                  <c:v>136241.742</c:v>
                </c:pt>
                <c:pt idx="9">
                  <c:v>127507.61600000001</c:v>
                </c:pt>
                <c:pt idx="10">
                  <c:v>137782</c:v>
                </c:pt>
                <c:pt idx="11">
                  <c:v>125690.33200000001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4A-EC41-8262-234E1205BB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9495552"/>
        <c:axId val="279504512"/>
      </c:barChart>
      <c:lineChart>
        <c:grouping val="standard"/>
        <c:varyColors val="0"/>
        <c:ser>
          <c:idx val="2"/>
          <c:order val="2"/>
          <c:tx>
            <c:strRef>
              <c:f>Power!$A$5</c:f>
              <c:strCache>
                <c:ptCount val="1"/>
                <c:pt idx="0">
                  <c:v>KEKCC-2020</c:v>
                </c:pt>
              </c:strCache>
            </c:strRef>
          </c:tx>
          <c:spPr>
            <a:ln w="7620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Power!$B$1:$M$2</c:f>
              <c:multiLvlStrCache>
                <c:ptCount val="12"/>
                <c:lvl>
                  <c:pt idx="0">
                    <c:v>Sep</c:v>
                  </c:pt>
                  <c:pt idx="1">
                    <c:v>Oct</c:v>
                  </c:pt>
                  <c:pt idx="2">
                    <c:v>Nov</c:v>
                  </c:pt>
                  <c:pt idx="3">
                    <c:v>Dec</c:v>
                  </c:pt>
                  <c:pt idx="4">
                    <c:v>Jan</c:v>
                  </c:pt>
                  <c:pt idx="5">
                    <c:v>Feb</c:v>
                  </c:pt>
                  <c:pt idx="6">
                    <c:v>Mar</c:v>
                  </c:pt>
                  <c:pt idx="7">
                    <c:v>Apr</c:v>
                  </c:pt>
                  <c:pt idx="8">
                    <c:v>May</c:v>
                  </c:pt>
                  <c:pt idx="9">
                    <c:v>Jun</c:v>
                  </c:pt>
                  <c:pt idx="10">
                    <c:v>Jul</c:v>
                  </c:pt>
                  <c:pt idx="11">
                    <c:v>Aug</c:v>
                  </c:pt>
                </c:lvl>
                <c:lvl>
                  <c:pt idx="0">
                    <c:v>Fall</c:v>
                  </c:pt>
                  <c:pt idx="3">
                    <c:v>Winter</c:v>
                  </c:pt>
                  <c:pt idx="6">
                    <c:v>Spring</c:v>
                  </c:pt>
                  <c:pt idx="9">
                    <c:v>Summer</c:v>
                  </c:pt>
                </c:lvl>
              </c:multiLvlStrCache>
            </c:multiLvlStrRef>
          </c:cat>
          <c:val>
            <c:numRef>
              <c:f>Power!$B$5:$M$5</c:f>
              <c:numCache>
                <c:formatCode>#,##0_);[Red]\(#,##0\)</c:formatCode>
                <c:ptCount val="12"/>
                <c:pt idx="0">
                  <c:v>165661</c:v>
                </c:pt>
                <c:pt idx="1">
                  <c:v>334180</c:v>
                </c:pt>
                <c:pt idx="2">
                  <c:v>488025</c:v>
                </c:pt>
                <c:pt idx="3">
                  <c:v>645462</c:v>
                </c:pt>
                <c:pt idx="4">
                  <c:v>797117</c:v>
                </c:pt>
                <c:pt idx="5">
                  <c:v>945071</c:v>
                </c:pt>
                <c:pt idx="6">
                  <c:v>1093337</c:v>
                </c:pt>
                <c:pt idx="7">
                  <c:v>1245667</c:v>
                </c:pt>
                <c:pt idx="8">
                  <c:v>1401461</c:v>
                </c:pt>
                <c:pt idx="9">
                  <c:v>1550131</c:v>
                </c:pt>
                <c:pt idx="10">
                  <c:v>1709069</c:v>
                </c:pt>
                <c:pt idx="11">
                  <c:v>1851752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84A-EC41-8262-234E1205BB62}"/>
            </c:ext>
          </c:extLst>
        </c:ser>
        <c:ser>
          <c:idx val="3"/>
          <c:order val="3"/>
          <c:tx>
            <c:strRef>
              <c:f>Power!$A$6</c:f>
              <c:strCache>
                <c:ptCount val="1"/>
                <c:pt idx="0">
                  <c:v>KEKCC-2024</c:v>
                </c:pt>
              </c:strCache>
            </c:strRef>
          </c:tx>
          <c:spPr>
            <a:ln w="7620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Power!$B$1:$M$2</c:f>
              <c:multiLvlStrCache>
                <c:ptCount val="12"/>
                <c:lvl>
                  <c:pt idx="0">
                    <c:v>Sep</c:v>
                  </c:pt>
                  <c:pt idx="1">
                    <c:v>Oct</c:v>
                  </c:pt>
                  <c:pt idx="2">
                    <c:v>Nov</c:v>
                  </c:pt>
                  <c:pt idx="3">
                    <c:v>Dec</c:v>
                  </c:pt>
                  <c:pt idx="4">
                    <c:v>Jan</c:v>
                  </c:pt>
                  <c:pt idx="5">
                    <c:v>Feb</c:v>
                  </c:pt>
                  <c:pt idx="6">
                    <c:v>Mar</c:v>
                  </c:pt>
                  <c:pt idx="7">
                    <c:v>Apr</c:v>
                  </c:pt>
                  <c:pt idx="8">
                    <c:v>May</c:v>
                  </c:pt>
                  <c:pt idx="9">
                    <c:v>Jun</c:v>
                  </c:pt>
                  <c:pt idx="10">
                    <c:v>Jul</c:v>
                  </c:pt>
                  <c:pt idx="11">
                    <c:v>Aug</c:v>
                  </c:pt>
                </c:lvl>
                <c:lvl>
                  <c:pt idx="0">
                    <c:v>Fall</c:v>
                  </c:pt>
                  <c:pt idx="3">
                    <c:v>Winter</c:v>
                  </c:pt>
                  <c:pt idx="6">
                    <c:v>Spring</c:v>
                  </c:pt>
                  <c:pt idx="9">
                    <c:v>Summer</c:v>
                  </c:pt>
                </c:lvl>
              </c:multiLvlStrCache>
            </c:multiLvlStrRef>
          </c:cat>
          <c:val>
            <c:numRef>
              <c:f>Power!$B$6:$M$6</c:f>
              <c:numCache>
                <c:formatCode>#,##0_);[Red]\(#,##0\)</c:formatCode>
                <c:ptCount val="12"/>
                <c:pt idx="0">
                  <c:v>114142</c:v>
                </c:pt>
                <c:pt idx="1">
                  <c:v>240341</c:v>
                </c:pt>
                <c:pt idx="2">
                  <c:v>367568.92099999997</c:v>
                </c:pt>
                <c:pt idx="3">
                  <c:v>511898.16999999993</c:v>
                </c:pt>
                <c:pt idx="4">
                  <c:v>645962.16999999993</c:v>
                </c:pt>
                <c:pt idx="5">
                  <c:v>768207.16999999993</c:v>
                </c:pt>
                <c:pt idx="6">
                  <c:v>907962.05099999998</c:v>
                </c:pt>
                <c:pt idx="7">
                  <c:v>1044921.5869999999</c:v>
                </c:pt>
                <c:pt idx="8">
                  <c:v>1181163.3289999999</c:v>
                </c:pt>
                <c:pt idx="9">
                  <c:v>1308670.9449999998</c:v>
                </c:pt>
                <c:pt idx="10">
                  <c:v>1446452.9449999998</c:v>
                </c:pt>
                <c:pt idx="11">
                  <c:v>1572143.2769999998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84A-EC41-8262-234E1205BB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2082624"/>
        <c:axId val="282075904"/>
      </c:lineChart>
      <c:catAx>
        <c:axId val="27949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9504512"/>
        <c:crosses val="autoZero"/>
        <c:auto val="1"/>
        <c:lblAlgn val="ctr"/>
        <c:lblOffset val="100"/>
        <c:noMultiLvlLbl val="0"/>
      </c:catAx>
      <c:valAx>
        <c:axId val="27950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Power Consumption (x10</a:t>
                </a:r>
                <a:r>
                  <a:rPr lang="en-US" altLang="ja-JP" sz="1600" b="0" i="0" u="none" strike="noStrike" kern="1200" baseline="3000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3</a:t>
                </a:r>
                <a:r>
                  <a:rPr lang="en-US" altLang="ja-JP" sz="16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 kWh)</a:t>
                </a:r>
                <a:endParaRPr lang="ja-JP" altLang="en-US" sz="16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9495552"/>
        <c:crosses val="autoZero"/>
        <c:crossBetween val="between"/>
        <c:dispUnits>
          <c:builtInUnit val="thousands"/>
        </c:dispUnits>
      </c:valAx>
      <c:valAx>
        <c:axId val="2820759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Cumulative Power Consumption (x10</a:t>
                </a:r>
                <a:r>
                  <a:rPr lang="en-US" altLang="ja-JP" sz="1600" b="0" i="0" u="none" strike="noStrike" kern="1200" baseline="3000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3</a:t>
                </a:r>
                <a:r>
                  <a:rPr lang="en-US" altLang="ja-JP" sz="16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 kWh)</a:t>
                </a:r>
                <a:endParaRPr lang="ja-JP" altLang="en-US" sz="16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#,##0_);[Red]\(#,##0\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2082624"/>
        <c:crosses val="max"/>
        <c:crossBetween val="between"/>
        <c:dispUnits>
          <c:builtInUnit val="thousands"/>
        </c:dispUnits>
      </c:valAx>
      <c:catAx>
        <c:axId val="2820826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20759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'Runtime KEKCC'!$A$2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'Runtime KEKCC'!$EU$1:$FF$1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'Runtime KEKCC'!$EU$2:$FF$2</c:f>
              <c:numCache>
                <c:formatCode>General</c:formatCode>
                <c:ptCount val="12"/>
                <c:pt idx="0">
                  <c:v>2.4272145589312006</c:v>
                </c:pt>
                <c:pt idx="1">
                  <c:v>3.9377224611921999</c:v>
                </c:pt>
                <c:pt idx="2">
                  <c:v>7.8762433952103121</c:v>
                </c:pt>
                <c:pt idx="3">
                  <c:v>3.7222981095021384</c:v>
                </c:pt>
                <c:pt idx="4">
                  <c:v>1.8845940666876373</c:v>
                </c:pt>
                <c:pt idx="5">
                  <c:v>5.1609371118016902</c:v>
                </c:pt>
                <c:pt idx="6">
                  <c:v>4.7557918358747289</c:v>
                </c:pt>
                <c:pt idx="7">
                  <c:v>6.7554754582714303</c:v>
                </c:pt>
                <c:pt idx="8">
                  <c:v>5.2030742097817555</c:v>
                </c:pt>
                <c:pt idx="9">
                  <c:v>5.5984810633075162</c:v>
                </c:pt>
                <c:pt idx="10">
                  <c:v>5.9061902288161665</c:v>
                </c:pt>
                <c:pt idx="11">
                  <c:v>4.3519493219302703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3-8A48-893D-E8A2599C30A8}"/>
            </c:ext>
          </c:extLst>
        </c:ser>
        <c:ser>
          <c:idx val="1"/>
          <c:order val="1"/>
          <c:tx>
            <c:strRef>
              <c:f>'Runtime KEKCC'!$A$3</c:f>
              <c:strCache>
                <c:ptCount val="1"/>
                <c:pt idx="0">
                  <c:v>J-PARC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'Runtime KEKCC'!$EU$1:$FF$1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'Runtime KEKCC'!$EU$3:$FF$3</c:f>
              <c:numCache>
                <c:formatCode>General</c:formatCode>
                <c:ptCount val="12"/>
                <c:pt idx="0">
                  <c:v>42.528638157239321</c:v>
                </c:pt>
                <c:pt idx="1">
                  <c:v>48.584884055110095</c:v>
                </c:pt>
                <c:pt idx="2">
                  <c:v>44.048760256184124</c:v>
                </c:pt>
                <c:pt idx="3">
                  <c:v>30.700442356649273</c:v>
                </c:pt>
                <c:pt idx="4">
                  <c:v>35.648670507215343</c:v>
                </c:pt>
                <c:pt idx="5">
                  <c:v>22.895233796620545</c:v>
                </c:pt>
                <c:pt idx="6">
                  <c:v>26.983438253113277</c:v>
                </c:pt>
                <c:pt idx="7">
                  <c:v>29.374345041849541</c:v>
                </c:pt>
                <c:pt idx="8">
                  <c:v>41.484487166437063</c:v>
                </c:pt>
                <c:pt idx="9">
                  <c:v>31.133757753802264</c:v>
                </c:pt>
                <c:pt idx="10">
                  <c:v>30.57931115562883</c:v>
                </c:pt>
                <c:pt idx="11">
                  <c:v>22.63027109700894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73-8A48-893D-E8A2599C30A8}"/>
            </c:ext>
          </c:extLst>
        </c:ser>
        <c:ser>
          <c:idx val="2"/>
          <c:order val="2"/>
          <c:tx>
            <c:strRef>
              <c:f>'Runtime KEKCC'!$A$4</c:f>
              <c:strCache>
                <c:ptCount val="1"/>
                <c:pt idx="0">
                  <c:v>Belle+Belle2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'Runtime KEKCC'!$EU$1:$FF$1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'Runtime KEKCC'!$EU$4:$FF$4</c:f>
              <c:numCache>
                <c:formatCode>General</c:formatCode>
                <c:ptCount val="12"/>
                <c:pt idx="0">
                  <c:v>55.044147283829489</c:v>
                </c:pt>
                <c:pt idx="1">
                  <c:v>39.675049030732303</c:v>
                </c:pt>
                <c:pt idx="2">
                  <c:v>43.170188227946127</c:v>
                </c:pt>
                <c:pt idx="3">
                  <c:v>52.927680082965921</c:v>
                </c:pt>
                <c:pt idx="4">
                  <c:v>53.488006775128753</c:v>
                </c:pt>
                <c:pt idx="5">
                  <c:v>50.404288274515977</c:v>
                </c:pt>
                <c:pt idx="6">
                  <c:v>52.973428351765946</c:v>
                </c:pt>
                <c:pt idx="7">
                  <c:v>51.385656385326165</c:v>
                </c:pt>
                <c:pt idx="8">
                  <c:v>38.978518430596374</c:v>
                </c:pt>
                <c:pt idx="9">
                  <c:v>53.937659118803182</c:v>
                </c:pt>
                <c:pt idx="10">
                  <c:v>54.798672262758885</c:v>
                </c:pt>
                <c:pt idx="11">
                  <c:v>65.254534020658383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3-8A48-893D-E8A2599C30A8}"/>
            </c:ext>
          </c:extLst>
        </c:ser>
        <c:ser>
          <c:idx val="3"/>
          <c:order val="3"/>
          <c:tx>
            <c:strRef>
              <c:f>'Runtime KEKCC'!$A$5</c:f>
              <c:strCache>
                <c:ptCount val="1"/>
                <c:pt idx="0">
                  <c:v>Grid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'Runtime KEKCC'!$EU$1:$FF$1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'Runtime KEKCC'!$EU$5:$FF$5</c:f>
              <c:numCache>
                <c:formatCode>General</c:formatCode>
                <c:ptCount val="12"/>
                <c:pt idx="0">
                  <c:v>0</c:v>
                </c:pt>
                <c:pt idx="1">
                  <c:v>7.8023444529653982</c:v>
                </c:pt>
                <c:pt idx="2">
                  <c:v>4.9048081206594283</c:v>
                </c:pt>
                <c:pt idx="3">
                  <c:v>12.649579450882669</c:v>
                </c:pt>
                <c:pt idx="4">
                  <c:v>8.978728650968284</c:v>
                </c:pt>
                <c:pt idx="5">
                  <c:v>21.539540817061791</c:v>
                </c:pt>
                <c:pt idx="6">
                  <c:v>15.287341559246043</c:v>
                </c:pt>
                <c:pt idx="7">
                  <c:v>12.484523114552864</c:v>
                </c:pt>
                <c:pt idx="8">
                  <c:v>14.333920193184808</c:v>
                </c:pt>
                <c:pt idx="9">
                  <c:v>9.3301020640870433</c:v>
                </c:pt>
                <c:pt idx="10">
                  <c:v>8.715826352796114</c:v>
                </c:pt>
                <c:pt idx="11">
                  <c:v>7.7632455604023987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473-8A48-893D-E8A2599C30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341527472"/>
        <c:axId val="1341529760"/>
      </c:barChart>
      <c:lineChart>
        <c:grouping val="standard"/>
        <c:varyColors val="0"/>
        <c:ser>
          <c:idx val="4"/>
          <c:order val="4"/>
          <c:tx>
            <c:strRef>
              <c:f>'Runtime KEKCC'!$A$6</c:f>
              <c:strCache>
                <c:ptCount val="1"/>
                <c:pt idx="0">
                  <c:v>Runtime (%)</c:v>
                </c:pt>
              </c:strCache>
            </c:strRef>
          </c:tx>
          <c:spPr>
            <a:ln w="762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'Runtime KEKCC'!$EU$1:$FF$1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'Runtime KEKCC'!$EU$6:$FF$6</c:f>
              <c:numCache>
                <c:formatCode>General</c:formatCode>
                <c:ptCount val="12"/>
                <c:pt idx="0">
                  <c:v>77.59141000000001</c:v>
                </c:pt>
                <c:pt idx="1">
                  <c:v>86.675229999999985</c:v>
                </c:pt>
                <c:pt idx="2">
                  <c:v>90.95702</c:v>
                </c:pt>
                <c:pt idx="3">
                  <c:v>80.79125999999998</c:v>
                </c:pt>
                <c:pt idx="4">
                  <c:v>71.386189999999985</c:v>
                </c:pt>
                <c:pt idx="5">
                  <c:v>69.391079999999988</c:v>
                </c:pt>
                <c:pt idx="6">
                  <c:v>95.067870000000013</c:v>
                </c:pt>
                <c:pt idx="7">
                  <c:v>92.210090000000022</c:v>
                </c:pt>
                <c:pt idx="8">
                  <c:v>81.637890000000041</c:v>
                </c:pt>
                <c:pt idx="9">
                  <c:v>77.175039999999996</c:v>
                </c:pt>
                <c:pt idx="10">
                  <c:v>92.033270000000016</c:v>
                </c:pt>
                <c:pt idx="11">
                  <c:v>80.224049999999991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C473-8A48-893D-E8A2599C30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1527472"/>
        <c:axId val="1341529760"/>
      </c:lineChart>
      <c:dateAx>
        <c:axId val="1341527472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41529760"/>
        <c:crosses val="autoZero"/>
        <c:auto val="1"/>
        <c:lblOffset val="100"/>
        <c:baseTimeUnit val="months"/>
      </c:dateAx>
      <c:valAx>
        <c:axId val="134152976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Runtime</a:t>
                </a:r>
                <a:r>
                  <a:rPr lang="en-US" sz="1600" baseline="0"/>
                  <a:t> </a:t>
                </a:r>
                <a:r>
                  <a:rPr lang="en-US" sz="1600"/>
                  <a:t>(%)</a:t>
                </a:r>
                <a:endParaRPr lang="ja-JP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41527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'Grid Job &amp; CPU'!$A$71</c:f>
              <c:strCache>
                <c:ptCount val="1"/>
                <c:pt idx="0">
                  <c:v>Belle VO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'Grid Job &amp; CPU'!$FG$70:$FR$70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CPU'!$FG$71:$FR$71</c:f>
              <c:numCache>
                <c:formatCode>#,##0</c:formatCode>
                <c:ptCount val="12"/>
                <c:pt idx="0">
                  <c:v>0</c:v>
                </c:pt>
                <c:pt idx="1">
                  <c:v>1287542.0209250001</c:v>
                </c:pt>
                <c:pt idx="2">
                  <c:v>1555980.2480929657</c:v>
                </c:pt>
                <c:pt idx="3">
                  <c:v>4470001.175149926</c:v>
                </c:pt>
                <c:pt idx="4">
                  <c:v>5337408.1314785145</c:v>
                </c:pt>
                <c:pt idx="5">
                  <c:v>8530447.6573027354</c:v>
                </c:pt>
                <c:pt idx="6">
                  <c:v>12925036.632442007</c:v>
                </c:pt>
                <c:pt idx="7">
                  <c:v>10358521.806812352</c:v>
                </c:pt>
                <c:pt idx="8">
                  <c:v>14954862.350202501</c:v>
                </c:pt>
                <c:pt idx="9">
                  <c:v>7232286.9548813114</c:v>
                </c:pt>
                <c:pt idx="10">
                  <c:v>5219047.3359956462</c:v>
                </c:pt>
                <c:pt idx="11">
                  <c:v>4518479.0379918469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A-B841-95FA-D2602E098CD1}"/>
            </c:ext>
          </c:extLst>
        </c:ser>
        <c:ser>
          <c:idx val="1"/>
          <c:order val="1"/>
          <c:tx>
            <c:strRef>
              <c:f>'Grid Job &amp; CPU'!$A$72</c:f>
              <c:strCache>
                <c:ptCount val="1"/>
                <c:pt idx="0">
                  <c:v>ILC VO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'Grid Job &amp; CPU'!$FG$70:$FR$70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CPU'!$FG$72:$FR$72</c:f>
              <c:numCache>
                <c:formatCode>#,##0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2.4177466063749997</c:v>
                </c:pt>
                <c:pt idx="9">
                  <c:v>99.779198652841657</c:v>
                </c:pt>
                <c:pt idx="10">
                  <c:v>32.350502495275009</c:v>
                </c:pt>
                <c:pt idx="11">
                  <c:v>5854.0400699036772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DA-B841-95FA-D2602E098CD1}"/>
            </c:ext>
          </c:extLst>
        </c:ser>
        <c:ser>
          <c:idx val="2"/>
          <c:order val="2"/>
          <c:tx>
            <c:strRef>
              <c:f>'Grid Job &amp; CPU'!$A$73</c:f>
              <c:strCache>
                <c:ptCount val="1"/>
                <c:pt idx="0">
                  <c:v>Other VOs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'Grid Job &amp; CPU'!$FG$70:$FR$70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CPU'!$FG$73:$FR$73</c:f>
              <c:numCache>
                <c:formatCode>#,##0</c:formatCode>
                <c:ptCount val="12"/>
                <c:pt idx="0">
                  <c:v>0</c:v>
                </c:pt>
                <c:pt idx="1">
                  <c:v>4.2407689999999994E-4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ADA-B841-95FA-D2602E098C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339864736"/>
        <c:axId val="1339126352"/>
      </c:barChart>
      <c:lineChart>
        <c:grouping val="standard"/>
        <c:varyColors val="0"/>
        <c:ser>
          <c:idx val="3"/>
          <c:order val="3"/>
          <c:tx>
            <c:strRef>
              <c:f>'Grid Job &amp; CPU'!$A$74</c:f>
              <c:strCache>
                <c:ptCount val="1"/>
                <c:pt idx="0">
                  <c:v>Total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'Grid Job &amp; CPU'!$FG$70:$FR$70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CPU'!$FG$74:$FR$74</c:f>
              <c:numCache>
                <c:formatCode>#,##0</c:formatCode>
                <c:ptCount val="12"/>
                <c:pt idx="0">
                  <c:v>0</c:v>
                </c:pt>
                <c:pt idx="1">
                  <c:v>1287542.0213490769</c:v>
                </c:pt>
                <c:pt idx="2">
                  <c:v>2843522.2694420423</c:v>
                </c:pt>
                <c:pt idx="3">
                  <c:v>7313523.4445919683</c:v>
                </c:pt>
                <c:pt idx="4">
                  <c:v>12650931.576070484</c:v>
                </c:pt>
                <c:pt idx="5">
                  <c:v>21181379.233373217</c:v>
                </c:pt>
                <c:pt idx="6">
                  <c:v>34106415.865815222</c:v>
                </c:pt>
                <c:pt idx="7">
                  <c:v>44464937.672627576</c:v>
                </c:pt>
                <c:pt idx="8">
                  <c:v>59419802.440576687</c:v>
                </c:pt>
                <c:pt idx="9">
                  <c:v>66652189.174656652</c:v>
                </c:pt>
                <c:pt idx="10">
                  <c:v>71871268.861154795</c:v>
                </c:pt>
                <c:pt idx="11">
                  <c:v>76395601.939216539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ADA-B841-95FA-D2602E098C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9666224"/>
        <c:axId val="1376051168"/>
      </c:lineChart>
      <c:dateAx>
        <c:axId val="1339864736"/>
        <c:scaling>
          <c:orientation val="minMax"/>
        </c:scaling>
        <c:delete val="0"/>
        <c:axPos val="b"/>
        <c:numFmt formatCode="[$-409]mmm\-yy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39126352"/>
        <c:crosses val="autoZero"/>
        <c:auto val="1"/>
        <c:lblOffset val="100"/>
        <c:baseTimeUnit val="months"/>
      </c:dateAx>
      <c:valAx>
        <c:axId val="1339126352"/>
        <c:scaling>
          <c:orientation val="minMax"/>
          <c:max val="25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39864736"/>
        <c:crosses val="autoZero"/>
        <c:crossBetween val="between"/>
        <c:dispUnits>
          <c:builtInUnit val="millions"/>
        </c:dispUnits>
      </c:valAx>
      <c:valAx>
        <c:axId val="1376051168"/>
        <c:scaling>
          <c:orientation val="minMax"/>
          <c:max val="180000000"/>
        </c:scaling>
        <c:delete val="0"/>
        <c:axPos val="r"/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39666224"/>
        <c:crosses val="max"/>
        <c:crossBetween val="between"/>
        <c:dispUnits>
          <c:builtInUnit val="millions"/>
        </c:dispUnits>
      </c:valAx>
      <c:dateAx>
        <c:axId val="1339666224"/>
        <c:scaling>
          <c:orientation val="minMax"/>
        </c:scaling>
        <c:delete val="1"/>
        <c:axPos val="b"/>
        <c:numFmt formatCode="[$-409]mmm\-yy;@" sourceLinked="1"/>
        <c:majorTickMark val="out"/>
        <c:minorTickMark val="none"/>
        <c:tickLblPos val="nextTo"/>
        <c:crossAx val="1376051168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27821894224127"/>
          <c:y val="0.15252365898040091"/>
          <c:w val="0.30149223331059477"/>
          <c:h val="0.3297087537969450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'Grid Job &amp; CPU'!$A$101</c:f>
              <c:strCache>
                <c:ptCount val="1"/>
                <c:pt idx="0">
                  <c:v>Belle VO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'Grid Job &amp; CPU'!$FG$100:$FR$100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CPU'!$FG$101:$FR$101</c:f>
              <c:numCache>
                <c:formatCode>#,##0</c:formatCode>
                <c:ptCount val="12"/>
                <c:pt idx="0">
                  <c:v>0</c:v>
                </c:pt>
                <c:pt idx="1">
                  <c:v>11267621.696366666</c:v>
                </c:pt>
                <c:pt idx="2">
                  <c:v>7579724.0546083339</c:v>
                </c:pt>
                <c:pt idx="3">
                  <c:v>19534650.936008334</c:v>
                </c:pt>
                <c:pt idx="4">
                  <c:v>11755019.304533333</c:v>
                </c:pt>
                <c:pt idx="5">
                  <c:v>22560640.13224167</c:v>
                </c:pt>
                <c:pt idx="6">
                  <c:v>21936984.622925006</c:v>
                </c:pt>
                <c:pt idx="7">
                  <c:v>17376373.360608336</c:v>
                </c:pt>
                <c:pt idx="8">
                  <c:v>17662634.671749998</c:v>
                </c:pt>
                <c:pt idx="9">
                  <c:v>10863199.155408334</c:v>
                </c:pt>
                <c:pt idx="10">
                  <c:v>12105477.250108335</c:v>
                </c:pt>
                <c:pt idx="11">
                  <c:v>9266746.9279999994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81-324F-8569-361946E51518}"/>
            </c:ext>
          </c:extLst>
        </c:ser>
        <c:ser>
          <c:idx val="1"/>
          <c:order val="1"/>
          <c:tx>
            <c:strRef>
              <c:f>'Grid Job &amp; CPU'!$A$102</c:f>
              <c:strCache>
                <c:ptCount val="1"/>
                <c:pt idx="0">
                  <c:v>ILC VO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'Grid Job &amp; CPU'!$FG$100:$FR$100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CPU'!$FG$102:$FR$102</c:f>
              <c:numCache>
                <c:formatCode>#,##0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573.97290833333329</c:v>
                </c:pt>
                <c:pt idx="9">
                  <c:v>5362.0978166666664</c:v>
                </c:pt>
                <c:pt idx="10">
                  <c:v>2353.835191666667</c:v>
                </c:pt>
                <c:pt idx="11">
                  <c:v>133668.57772500001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81-324F-8569-361946E51518}"/>
            </c:ext>
          </c:extLst>
        </c:ser>
        <c:ser>
          <c:idx val="2"/>
          <c:order val="2"/>
          <c:tx>
            <c:strRef>
              <c:f>'Grid Job &amp; CPU'!$A$103</c:f>
              <c:strCache>
                <c:ptCount val="1"/>
                <c:pt idx="0">
                  <c:v>Other VOs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'Grid Job &amp; CPU'!$FG$100:$FR$100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CPU'!$FG$103:$FR$103</c:f>
              <c:numCache>
                <c:formatCode>#,##0</c:formatCode>
                <c:ptCount val="12"/>
                <c:pt idx="0">
                  <c:v>0.86660000000000004</c:v>
                </c:pt>
                <c:pt idx="1">
                  <c:v>582.33456666666666</c:v>
                </c:pt>
                <c:pt idx="2">
                  <c:v>1031.7595166666667</c:v>
                </c:pt>
                <c:pt idx="3">
                  <c:v>489.78890833333338</c:v>
                </c:pt>
                <c:pt idx="4">
                  <c:v>699.41325833333326</c:v>
                </c:pt>
                <c:pt idx="5">
                  <c:v>592.02707499999997</c:v>
                </c:pt>
                <c:pt idx="6">
                  <c:v>586.5334499999999</c:v>
                </c:pt>
                <c:pt idx="7">
                  <c:v>551.65795833333334</c:v>
                </c:pt>
                <c:pt idx="8">
                  <c:v>401.85480000000001</c:v>
                </c:pt>
                <c:pt idx="9">
                  <c:v>342.86409999999995</c:v>
                </c:pt>
                <c:pt idx="10">
                  <c:v>267.92383333333333</c:v>
                </c:pt>
                <c:pt idx="11">
                  <c:v>511.61897500000003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81-324F-8569-361946E51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160478447"/>
        <c:axId val="1776350991"/>
      </c:barChart>
      <c:lineChart>
        <c:grouping val="standard"/>
        <c:varyColors val="0"/>
        <c:ser>
          <c:idx val="3"/>
          <c:order val="3"/>
          <c:tx>
            <c:strRef>
              <c:f>'Grid Job &amp; CPU'!$A$104</c:f>
              <c:strCache>
                <c:ptCount val="1"/>
                <c:pt idx="0">
                  <c:v>Total</c:v>
                </c:pt>
              </c:strCache>
            </c:strRef>
          </c:tx>
          <c:spPr>
            <a:ln w="762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'Grid Job &amp; CPU'!$FG$100:$FR$100</c:f>
              <c:numCache>
                <c:formatCode>[$-409]mmm\-yy;@</c:formatCode>
                <c:ptCount val="12"/>
                <c:pt idx="0">
                  <c:v>45536</c:v>
                </c:pt>
                <c:pt idx="1">
                  <c:v>45566</c:v>
                </c:pt>
                <c:pt idx="2">
                  <c:v>45597</c:v>
                </c:pt>
                <c:pt idx="3">
                  <c:v>45627</c:v>
                </c:pt>
                <c:pt idx="4">
                  <c:v>45658</c:v>
                </c:pt>
                <c:pt idx="5">
                  <c:v>45689</c:v>
                </c:pt>
                <c:pt idx="6">
                  <c:v>45717</c:v>
                </c:pt>
                <c:pt idx="7">
                  <c:v>45748</c:v>
                </c:pt>
                <c:pt idx="8">
                  <c:v>45778</c:v>
                </c:pt>
                <c:pt idx="9">
                  <c:v>45809</c:v>
                </c:pt>
                <c:pt idx="10">
                  <c:v>45839</c:v>
                </c:pt>
                <c:pt idx="11">
                  <c:v>45870</c:v>
                </c:pt>
              </c:numCache>
            </c:numRef>
          </c:cat>
          <c:val>
            <c:numRef>
              <c:f>'Grid Job &amp; CPU'!$FG$104:$FR$104</c:f>
              <c:numCache>
                <c:formatCode>#,##0</c:formatCode>
                <c:ptCount val="12"/>
                <c:pt idx="0">
                  <c:v>0.86660000000000004</c:v>
                </c:pt>
                <c:pt idx="1">
                  <c:v>11268204.897533331</c:v>
                </c:pt>
                <c:pt idx="2">
                  <c:v>18848960.711658332</c:v>
                </c:pt>
                <c:pt idx="3">
                  <c:v>38384101.436574996</c:v>
                </c:pt>
                <c:pt idx="4">
                  <c:v>50139820.154366657</c:v>
                </c:pt>
                <c:pt idx="5">
                  <c:v>72701052.313683331</c:v>
                </c:pt>
                <c:pt idx="6">
                  <c:v>94638623.470058337</c:v>
                </c:pt>
                <c:pt idx="7">
                  <c:v>112015548.488625</c:v>
                </c:pt>
                <c:pt idx="8">
                  <c:v>129679158.98808333</c:v>
                </c:pt>
                <c:pt idx="9">
                  <c:v>140548063.10540834</c:v>
                </c:pt>
                <c:pt idx="10">
                  <c:v>152656162.11454168</c:v>
                </c:pt>
                <c:pt idx="11">
                  <c:v>162057089.23924169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B81-324F-8569-361946E51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3875519"/>
        <c:axId val="1693865663"/>
      </c:lineChart>
      <c:dateAx>
        <c:axId val="1160478447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76350991"/>
        <c:crosses val="autoZero"/>
        <c:auto val="1"/>
        <c:lblOffset val="100"/>
        <c:baseTimeUnit val="months"/>
      </c:dateAx>
      <c:valAx>
        <c:axId val="17763509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60478447"/>
        <c:crosses val="autoZero"/>
        <c:crossBetween val="between"/>
        <c:dispUnits>
          <c:builtInUnit val="millions"/>
        </c:dispUnits>
      </c:valAx>
      <c:valAx>
        <c:axId val="1693865663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93875519"/>
        <c:crosses val="max"/>
        <c:crossBetween val="between"/>
        <c:dispUnits>
          <c:builtInUnit val="millions"/>
        </c:dispUnits>
      </c:valAx>
      <c:dateAx>
        <c:axId val="1693875519"/>
        <c:scaling>
          <c:orientation val="minMax"/>
        </c:scaling>
        <c:delete val="1"/>
        <c:axPos val="b"/>
        <c:numFmt formatCode="[$-409]mmm\-yy;@" sourceLinked="1"/>
        <c:majorTickMark val="out"/>
        <c:minorTickMark val="none"/>
        <c:tickLblPos val="nextTo"/>
        <c:crossAx val="1693865663"/>
        <c:crosses val="autoZero"/>
        <c:auto val="1"/>
        <c:lblOffset val="100"/>
        <c:baseTimeUnit val="months"/>
        <c:majorUnit val="1"/>
        <c:minorUnit val="1"/>
      </c:date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'transfer volume from+to StoRM'!$A$109</c:f>
              <c:strCache>
                <c:ptCount val="1"/>
                <c:pt idx="0">
                  <c:v>Belle II RAW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StoRM'!$EB$109:$EY$109</c:f>
              <c:numCache>
                <c:formatCode>General</c:formatCode>
                <c:ptCount val="24"/>
                <c:pt idx="0">
                  <c:v>3.8358944051651633E-2</c:v>
                </c:pt>
                <c:pt idx="2">
                  <c:v>3.7501655014239077E-2</c:v>
                </c:pt>
                <c:pt idx="4">
                  <c:v>35.29166495298432</c:v>
                </c:pt>
                <c:pt idx="6">
                  <c:v>48.705075783136635</c:v>
                </c:pt>
                <c:pt idx="8">
                  <c:v>46.794817733916716</c:v>
                </c:pt>
                <c:pt idx="10">
                  <c:v>10.026899621658231</c:v>
                </c:pt>
                <c:pt idx="12">
                  <c:v>7.2600291421731526</c:v>
                </c:pt>
                <c:pt idx="14">
                  <c:v>15.239406183149185</c:v>
                </c:pt>
                <c:pt idx="16">
                  <c:v>63.913372762783183</c:v>
                </c:pt>
                <c:pt idx="18">
                  <c:v>753.16788839652429</c:v>
                </c:pt>
                <c:pt idx="20">
                  <c:v>0.4775653410433528</c:v>
                </c:pt>
                <c:pt idx="22">
                  <c:v>0.20461508100000003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FC-7944-9310-F92E66A489EB}"/>
            </c:ext>
          </c:extLst>
        </c:ser>
        <c:ser>
          <c:idx val="1"/>
          <c:order val="1"/>
          <c:tx>
            <c:strRef>
              <c:f>'transfer volume from+to StoRM'!$A$110</c:f>
              <c:strCache>
                <c:ptCount val="1"/>
                <c:pt idx="0">
                  <c:v>Belle II RAW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StoRM'!$EB$110:$EY$110</c:f>
              <c:numCache>
                <c:formatCode>General</c:formatCode>
                <c:ptCount val="24"/>
                <c:pt idx="1">
                  <c:v>7.7269370487556444E-2</c:v>
                </c:pt>
                <c:pt idx="3">
                  <c:v>7.4536202316267008E-2</c:v>
                </c:pt>
                <c:pt idx="5">
                  <c:v>68.039874488384157</c:v>
                </c:pt>
                <c:pt idx="7">
                  <c:v>88.720773381032814</c:v>
                </c:pt>
                <c:pt idx="9">
                  <c:v>37.100501105584044</c:v>
                </c:pt>
                <c:pt idx="11">
                  <c:v>2.5583699265162068</c:v>
                </c:pt>
                <c:pt idx="13">
                  <c:v>2.5998025626277013</c:v>
                </c:pt>
                <c:pt idx="15">
                  <c:v>4.7544167905471113E-2</c:v>
                </c:pt>
                <c:pt idx="17">
                  <c:v>0.50024991701684485</c:v>
                </c:pt>
                <c:pt idx="19">
                  <c:v>488.22000038685013</c:v>
                </c:pt>
                <c:pt idx="21">
                  <c:v>74.724163763080597</c:v>
                </c:pt>
                <c:pt idx="23">
                  <c:v>45.733521138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FC-7944-9310-F92E66A489EB}"/>
            </c:ext>
          </c:extLst>
        </c:ser>
        <c:ser>
          <c:idx val="2"/>
          <c:order val="2"/>
          <c:tx>
            <c:strRef>
              <c:f>'transfer volume from+to StoRM'!$A$111</c:f>
              <c:strCache>
                <c:ptCount val="1"/>
                <c:pt idx="0">
                  <c:v>Belle II Not RAW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StoRM'!$EB$111:$EY$111</c:f>
              <c:numCache>
                <c:formatCode>General</c:formatCode>
                <c:ptCount val="24"/>
                <c:pt idx="0">
                  <c:v>0.3551343271492442</c:v>
                </c:pt>
                <c:pt idx="2">
                  <c:v>0.44416118857861875</c:v>
                </c:pt>
                <c:pt idx="4">
                  <c:v>30.092859965278876</c:v>
                </c:pt>
                <c:pt idx="6">
                  <c:v>50.130073801872641</c:v>
                </c:pt>
                <c:pt idx="8">
                  <c:v>435.6848821169533</c:v>
                </c:pt>
                <c:pt idx="10">
                  <c:v>104.0534602763546</c:v>
                </c:pt>
                <c:pt idx="12">
                  <c:v>165.0321078847237</c:v>
                </c:pt>
                <c:pt idx="14">
                  <c:v>196.97794996697212</c:v>
                </c:pt>
                <c:pt idx="16">
                  <c:v>222.995378933957</c:v>
                </c:pt>
                <c:pt idx="18">
                  <c:v>277.91339149622399</c:v>
                </c:pt>
                <c:pt idx="20">
                  <c:v>803.10469362170943</c:v>
                </c:pt>
                <c:pt idx="22">
                  <c:v>640.24556494799992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FC-7944-9310-F92E66A489EB}"/>
            </c:ext>
          </c:extLst>
        </c:ser>
        <c:ser>
          <c:idx val="3"/>
          <c:order val="3"/>
          <c:tx>
            <c:strRef>
              <c:f>'transfer volume from+to StoRM'!$A$112</c:f>
              <c:strCache>
                <c:ptCount val="1"/>
                <c:pt idx="0">
                  <c:v>Belle II Not RAW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StoRM'!$EB$112:$EY$112</c:f>
              <c:numCache>
                <c:formatCode>General</c:formatCode>
                <c:ptCount val="24"/>
                <c:pt idx="1">
                  <c:v>5.4828216325595349</c:v>
                </c:pt>
                <c:pt idx="3">
                  <c:v>5.1998768285820915</c:v>
                </c:pt>
                <c:pt idx="5">
                  <c:v>423.63507927543742</c:v>
                </c:pt>
                <c:pt idx="7">
                  <c:v>285.02109507389196</c:v>
                </c:pt>
                <c:pt idx="9">
                  <c:v>966.51647765154121</c:v>
                </c:pt>
                <c:pt idx="11">
                  <c:v>566.11578625581387</c:v>
                </c:pt>
                <c:pt idx="13">
                  <c:v>528.43037621983513</c:v>
                </c:pt>
                <c:pt idx="15">
                  <c:v>436.31410833385053</c:v>
                </c:pt>
                <c:pt idx="17">
                  <c:v>289.88832627949978</c:v>
                </c:pt>
                <c:pt idx="19">
                  <c:v>434.32858935483819</c:v>
                </c:pt>
                <c:pt idx="21">
                  <c:v>222.85162755654002</c:v>
                </c:pt>
                <c:pt idx="23">
                  <c:v>192.5237786754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FC-7944-9310-F92E66A489EB}"/>
            </c:ext>
          </c:extLst>
        </c:ser>
        <c:ser>
          <c:idx val="4"/>
          <c:order val="4"/>
          <c:tx>
            <c:strRef>
              <c:f>'transfer volume from+to StoRM'!$A$113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StoRM'!$EB$113:$EY$113</c:f>
              <c:numCache>
                <c:formatCode>General</c:formatCode>
                <c:ptCount val="24"/>
                <c:pt idx="0">
                  <c:v>1.460833809687756E-4</c:v>
                </c:pt>
                <c:pt idx="2">
                  <c:v>6.6984742261411157E-5</c:v>
                </c:pt>
                <c:pt idx="4">
                  <c:v>8.0625373657312593E-3</c:v>
                </c:pt>
                <c:pt idx="6">
                  <c:v>0.90638586237037089</c:v>
                </c:pt>
                <c:pt idx="8">
                  <c:v>1.4040508367279472</c:v>
                </c:pt>
                <c:pt idx="10">
                  <c:v>2.9725321281057404</c:v>
                </c:pt>
                <c:pt idx="12">
                  <c:v>1.9618412217105288</c:v>
                </c:pt>
                <c:pt idx="14">
                  <c:v>1.6215047320656595E-2</c:v>
                </c:pt>
                <c:pt idx="16">
                  <c:v>0.10450110268175195</c:v>
                </c:pt>
                <c:pt idx="18">
                  <c:v>2.6811797984545294</c:v>
                </c:pt>
                <c:pt idx="20">
                  <c:v>0.2808241740785008</c:v>
                </c:pt>
                <c:pt idx="22">
                  <c:v>3.1806134956799998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FC-7944-9310-F92E66A489EB}"/>
            </c:ext>
          </c:extLst>
        </c:ser>
        <c:ser>
          <c:idx val="5"/>
          <c:order val="5"/>
          <c:tx>
            <c:strRef>
              <c:f>'transfer volume from+to StoRM'!$A$114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StoRM'!$EB$114:$EY$114</c:f>
              <c:numCache>
                <c:formatCode>General</c:formatCode>
                <c:ptCount val="24"/>
                <c:pt idx="1">
                  <c:v>5.3276386734069092E-4</c:v>
                </c:pt>
                <c:pt idx="3">
                  <c:v>6.8789825490966905E-5</c:v>
                </c:pt>
                <c:pt idx="5">
                  <c:v>0.13720880895471055</c:v>
                </c:pt>
                <c:pt idx="7">
                  <c:v>1.3139886327735439E-2</c:v>
                </c:pt>
                <c:pt idx="9">
                  <c:v>1.5892464317503254</c:v>
                </c:pt>
                <c:pt idx="11">
                  <c:v>12.478000668917048</c:v>
                </c:pt>
                <c:pt idx="13">
                  <c:v>5.8823752647813308</c:v>
                </c:pt>
                <c:pt idx="15">
                  <c:v>0.36791988236473117</c:v>
                </c:pt>
                <c:pt idx="17">
                  <c:v>3.4156044668197865</c:v>
                </c:pt>
                <c:pt idx="19">
                  <c:v>0.14112372322761296</c:v>
                </c:pt>
                <c:pt idx="21">
                  <c:v>0.24455726886987722</c:v>
                </c:pt>
                <c:pt idx="23">
                  <c:v>0.36147270240000001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4FC-7944-9310-F92E66A489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8630447"/>
        <c:axId val="1852663328"/>
      </c:barChart>
      <c:lineChart>
        <c:grouping val="standard"/>
        <c:varyColors val="0"/>
        <c:ser>
          <c:idx val="6"/>
          <c:order val="6"/>
          <c:tx>
            <c:strRef>
              <c:f>'transfer volume from+to StoRM'!$A$115</c:f>
              <c:strCache>
                <c:ptCount val="1"/>
                <c:pt idx="0">
                  <c:v>Total (KEK→)</c:v>
                </c:pt>
              </c:strCache>
            </c:strRef>
          </c:tx>
          <c:spPr>
            <a:ln w="76200" cap="rnd">
              <a:solidFill>
                <a:srgbClr val="FE6D02">
                  <a:alpha val="50000"/>
                </a:srgbClr>
              </a:solidFill>
              <a:round/>
            </a:ln>
            <a:effectLst/>
          </c:spPr>
          <c:marker>
            <c:symbol val="none"/>
          </c:marker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StoRM'!$EB$115:$EY$115</c:f>
              <c:numCache>
                <c:formatCode>General</c:formatCode>
                <c:ptCount val="24"/>
                <c:pt idx="0">
                  <c:v>0.39363935458186461</c:v>
                </c:pt>
                <c:pt idx="2">
                  <c:v>0.87536918291698385</c:v>
                </c:pt>
                <c:pt idx="4">
                  <c:v>66.267956638545911</c:v>
                </c:pt>
                <c:pt idx="6">
                  <c:v>166.00949208592556</c:v>
                </c:pt>
                <c:pt idx="8">
                  <c:v>649.89324277352353</c:v>
                </c:pt>
                <c:pt idx="10">
                  <c:v>766.9461347996421</c:v>
                </c:pt>
                <c:pt idx="12">
                  <c:v>941.20011304824948</c:v>
                </c:pt>
                <c:pt idx="14">
                  <c:v>1153.4336842456914</c:v>
                </c:pt>
                <c:pt idx="16">
                  <c:v>1440.4469370451134</c:v>
                </c:pt>
                <c:pt idx="18">
                  <c:v>2474.2093967363162</c:v>
                </c:pt>
                <c:pt idx="20">
                  <c:v>3278.0724798731476</c:v>
                </c:pt>
                <c:pt idx="22">
                  <c:v>3921.7032733978276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4FC-7944-9310-F92E66A489EB}"/>
            </c:ext>
          </c:extLst>
        </c:ser>
        <c:ser>
          <c:idx val="7"/>
          <c:order val="7"/>
          <c:tx>
            <c:strRef>
              <c:f>'transfer volume from+to StoRM'!$A$116</c:f>
              <c:strCache>
                <c:ptCount val="1"/>
                <c:pt idx="0">
                  <c:v>Total (→KEK)</c:v>
                </c:pt>
              </c:strCache>
            </c:strRef>
          </c:tx>
          <c:spPr>
            <a:ln w="76200" cap="rnd">
              <a:solidFill>
                <a:schemeClr val="accent6"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'transfer volume from+to StoRM'!$EB$107:$EY$108</c:f>
              <c:multiLvlStrCache>
                <c:ptCount val="24"/>
                <c:lvl>
                  <c:pt idx="0">
                    <c:v>KEK→</c:v>
                  </c:pt>
                  <c:pt idx="1">
                    <c:v>→KEK</c:v>
                  </c:pt>
                  <c:pt idx="2">
                    <c:v>KEK→</c:v>
                  </c:pt>
                  <c:pt idx="3">
                    <c:v>→KEK</c:v>
                  </c:pt>
                  <c:pt idx="4">
                    <c:v>KEK→</c:v>
                  </c:pt>
                  <c:pt idx="5">
                    <c:v>→KEK</c:v>
                  </c:pt>
                  <c:pt idx="6">
                    <c:v>KEK→</c:v>
                  </c:pt>
                  <c:pt idx="7">
                    <c:v>→KEK</c:v>
                  </c:pt>
                  <c:pt idx="8">
                    <c:v>KEK→</c:v>
                  </c:pt>
                  <c:pt idx="9">
                    <c:v>→KEK</c:v>
                  </c:pt>
                  <c:pt idx="10">
                    <c:v>KEK→</c:v>
                  </c:pt>
                  <c:pt idx="11">
                    <c:v>→KEK</c:v>
                  </c:pt>
                  <c:pt idx="12">
                    <c:v>KEK→</c:v>
                  </c:pt>
                  <c:pt idx="13">
                    <c:v>→KEK</c:v>
                  </c:pt>
                  <c:pt idx="14">
                    <c:v>KEK→</c:v>
                  </c:pt>
                  <c:pt idx="15">
                    <c:v>→KEK</c:v>
                  </c:pt>
                  <c:pt idx="16">
                    <c:v>KEK→</c:v>
                  </c:pt>
                  <c:pt idx="17">
                    <c:v>→KEK</c:v>
                  </c:pt>
                  <c:pt idx="18">
                    <c:v>KEK→</c:v>
                  </c:pt>
                  <c:pt idx="19">
                    <c:v>→KEK</c:v>
                  </c:pt>
                  <c:pt idx="20">
                    <c:v>KEK→</c:v>
                  </c:pt>
                  <c:pt idx="21">
                    <c:v>→KEK</c:v>
                  </c:pt>
                  <c:pt idx="22">
                    <c:v>KEK→</c:v>
                  </c:pt>
                  <c:pt idx="23">
                    <c:v>→KEK</c:v>
                  </c:pt>
                </c:lvl>
                <c:lvl>
                  <c:pt idx="0">
                    <c:v>Sep-24</c:v>
                  </c:pt>
                  <c:pt idx="2">
                    <c:v>Oct-24</c:v>
                  </c:pt>
                  <c:pt idx="4">
                    <c:v>Nov-24</c:v>
                  </c:pt>
                  <c:pt idx="6">
                    <c:v>Dec-24</c:v>
                  </c:pt>
                  <c:pt idx="8">
                    <c:v>Jan-25</c:v>
                  </c:pt>
                  <c:pt idx="10">
                    <c:v>Feb-25</c:v>
                  </c:pt>
                  <c:pt idx="12">
                    <c:v>Mar-25</c:v>
                  </c:pt>
                  <c:pt idx="14">
                    <c:v>Apr-25</c:v>
                  </c:pt>
                  <c:pt idx="16">
                    <c:v>May-25</c:v>
                  </c:pt>
                  <c:pt idx="18">
                    <c:v>Jun-25</c:v>
                  </c:pt>
                  <c:pt idx="20">
                    <c:v>Jul-25</c:v>
                  </c:pt>
                  <c:pt idx="22">
                    <c:v>Aug-25</c:v>
                  </c:pt>
                </c:lvl>
              </c:multiLvlStrCache>
            </c:multiLvlStrRef>
          </c:cat>
          <c:val>
            <c:numRef>
              <c:f>'transfer volume from+to StoRM'!$EB$116:$EY$116</c:f>
              <c:numCache>
                <c:formatCode>General</c:formatCode>
                <c:ptCount val="24"/>
                <c:pt idx="1">
                  <c:v>5.5606237669144321</c:v>
                </c:pt>
                <c:pt idx="3">
                  <c:v>10.835105587638282</c:v>
                </c:pt>
                <c:pt idx="5">
                  <c:v>502.64726816041457</c:v>
                </c:pt>
                <c:pt idx="7">
                  <c:v>876.40227650166707</c:v>
                </c:pt>
                <c:pt idx="9">
                  <c:v>1881.6085016905427</c:v>
                </c:pt>
                <c:pt idx="11">
                  <c:v>2462.7606585417898</c:v>
                </c:pt>
                <c:pt idx="13">
                  <c:v>2999.6732125890339</c:v>
                </c:pt>
                <c:pt idx="15">
                  <c:v>3436.4027849731547</c:v>
                </c:pt>
                <c:pt idx="17">
                  <c:v>3730.2069656364911</c:v>
                </c:pt>
                <c:pt idx="19">
                  <c:v>4652.8966791014072</c:v>
                </c:pt>
                <c:pt idx="21">
                  <c:v>4950.7170276898978</c:v>
                </c:pt>
                <c:pt idx="23">
                  <c:v>5189.3358002056975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4FC-7944-9310-F92E66A489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974703"/>
        <c:axId val="1853264016"/>
      </c:lineChart>
      <c:catAx>
        <c:axId val="88630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52663328"/>
        <c:crosses val="autoZero"/>
        <c:auto val="1"/>
        <c:lblAlgn val="ctr"/>
        <c:lblOffset val="100"/>
        <c:noMultiLvlLbl val="0"/>
      </c:catAx>
      <c:valAx>
        <c:axId val="185266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/>
                  <a:t>Throughput (PB/Month)</a:t>
                </a:r>
                <a:endParaRPr lang="ja-JP" altLang="en-US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#,##0.0;[Red]\-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8630447"/>
        <c:crosses val="autoZero"/>
        <c:crossBetween val="between"/>
        <c:dispUnits>
          <c:builtInUnit val="thousands"/>
        </c:dispUnits>
      </c:valAx>
      <c:valAx>
        <c:axId val="18532640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>
                    <a:solidFill>
                      <a:schemeClr val="accent6"/>
                    </a:solidFill>
                  </a:rPr>
                  <a:t>Cumulative Transfer</a:t>
                </a:r>
                <a:r>
                  <a:rPr lang="en-US" altLang="ja-JP" sz="1600" baseline="0">
                    <a:solidFill>
                      <a:schemeClr val="accent6"/>
                    </a:solidFill>
                  </a:rPr>
                  <a:t> Volume</a:t>
                </a:r>
                <a:r>
                  <a:rPr lang="en-US" altLang="ja-JP" sz="1600">
                    <a:solidFill>
                      <a:schemeClr val="accent6"/>
                    </a:solidFill>
                  </a:rPr>
                  <a:t> (PB)</a:t>
                </a:r>
                <a:endParaRPr lang="ja-JP" altLang="en-US" sz="1600">
                  <a:solidFill>
                    <a:schemeClr val="accent6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0_ 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8974703"/>
        <c:crosses val="max"/>
        <c:crossBetween val="between"/>
        <c:dispUnits>
          <c:builtInUnit val="thousands"/>
        </c:dispUnits>
      </c:valAx>
      <c:catAx>
        <c:axId val="889747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53264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2624234470691166E-2"/>
          <c:y val="5.2196219375017137E-2"/>
          <c:w val="0.21197375328083989"/>
          <c:h val="0.4652855130913514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span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'CA Cert'!$A$61</c:f>
              <c:strCache>
                <c:ptCount val="1"/>
                <c:pt idx="0">
                  <c:v>User certificate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'CA Cert'!$B$60:$IC$60</c:f>
              <c:numCache>
                <c:formatCode>mmm\-yy</c:formatCode>
                <c:ptCount val="236"/>
                <c:pt idx="0">
                  <c:v>38718</c:v>
                </c:pt>
                <c:pt idx="1">
                  <c:v>38749</c:v>
                </c:pt>
                <c:pt idx="2">
                  <c:v>38777</c:v>
                </c:pt>
                <c:pt idx="3">
                  <c:v>38808</c:v>
                </c:pt>
                <c:pt idx="4">
                  <c:v>38838</c:v>
                </c:pt>
                <c:pt idx="5">
                  <c:v>38869</c:v>
                </c:pt>
                <c:pt idx="6">
                  <c:v>38899</c:v>
                </c:pt>
                <c:pt idx="7">
                  <c:v>38930</c:v>
                </c:pt>
                <c:pt idx="8">
                  <c:v>38961</c:v>
                </c:pt>
                <c:pt idx="9">
                  <c:v>38991</c:v>
                </c:pt>
                <c:pt idx="10">
                  <c:v>39022</c:v>
                </c:pt>
                <c:pt idx="11">
                  <c:v>39052</c:v>
                </c:pt>
                <c:pt idx="12">
                  <c:v>39083</c:v>
                </c:pt>
                <c:pt idx="13">
                  <c:v>39114</c:v>
                </c:pt>
                <c:pt idx="14">
                  <c:v>39142</c:v>
                </c:pt>
                <c:pt idx="15">
                  <c:v>39173</c:v>
                </c:pt>
                <c:pt idx="16">
                  <c:v>39203</c:v>
                </c:pt>
                <c:pt idx="17">
                  <c:v>39234</c:v>
                </c:pt>
                <c:pt idx="18">
                  <c:v>39264</c:v>
                </c:pt>
                <c:pt idx="19">
                  <c:v>39295</c:v>
                </c:pt>
                <c:pt idx="20">
                  <c:v>39326</c:v>
                </c:pt>
                <c:pt idx="21">
                  <c:v>39356</c:v>
                </c:pt>
                <c:pt idx="22">
                  <c:v>39387</c:v>
                </c:pt>
                <c:pt idx="23">
                  <c:v>39417</c:v>
                </c:pt>
                <c:pt idx="24">
                  <c:v>39448</c:v>
                </c:pt>
                <c:pt idx="25">
                  <c:v>39479</c:v>
                </c:pt>
                <c:pt idx="26">
                  <c:v>39508</c:v>
                </c:pt>
                <c:pt idx="27">
                  <c:v>39539</c:v>
                </c:pt>
                <c:pt idx="28">
                  <c:v>39569</c:v>
                </c:pt>
                <c:pt idx="29">
                  <c:v>39600</c:v>
                </c:pt>
                <c:pt idx="30">
                  <c:v>39630</c:v>
                </c:pt>
                <c:pt idx="31">
                  <c:v>39661</c:v>
                </c:pt>
                <c:pt idx="32">
                  <c:v>39692</c:v>
                </c:pt>
                <c:pt idx="33">
                  <c:v>39722</c:v>
                </c:pt>
                <c:pt idx="34">
                  <c:v>39753</c:v>
                </c:pt>
                <c:pt idx="35">
                  <c:v>39783</c:v>
                </c:pt>
                <c:pt idx="36">
                  <c:v>39814</c:v>
                </c:pt>
                <c:pt idx="37">
                  <c:v>39845</c:v>
                </c:pt>
                <c:pt idx="38">
                  <c:v>39873</c:v>
                </c:pt>
                <c:pt idx="39">
                  <c:v>39904</c:v>
                </c:pt>
                <c:pt idx="40">
                  <c:v>39934</c:v>
                </c:pt>
                <c:pt idx="41">
                  <c:v>39965</c:v>
                </c:pt>
                <c:pt idx="42">
                  <c:v>39995</c:v>
                </c:pt>
                <c:pt idx="43">
                  <c:v>40026</c:v>
                </c:pt>
                <c:pt idx="44">
                  <c:v>40057</c:v>
                </c:pt>
                <c:pt idx="45">
                  <c:v>40087</c:v>
                </c:pt>
                <c:pt idx="46">
                  <c:v>40118</c:v>
                </c:pt>
                <c:pt idx="47">
                  <c:v>40148</c:v>
                </c:pt>
                <c:pt idx="48">
                  <c:v>40179</c:v>
                </c:pt>
                <c:pt idx="49">
                  <c:v>40210</c:v>
                </c:pt>
                <c:pt idx="50">
                  <c:v>40238</c:v>
                </c:pt>
                <c:pt idx="51">
                  <c:v>40269</c:v>
                </c:pt>
                <c:pt idx="52">
                  <c:v>40299</c:v>
                </c:pt>
                <c:pt idx="53">
                  <c:v>40330</c:v>
                </c:pt>
                <c:pt idx="54">
                  <c:v>40360</c:v>
                </c:pt>
                <c:pt idx="55">
                  <c:v>40391</c:v>
                </c:pt>
                <c:pt idx="56">
                  <c:v>40422</c:v>
                </c:pt>
                <c:pt idx="57">
                  <c:v>40452</c:v>
                </c:pt>
                <c:pt idx="58">
                  <c:v>40483</c:v>
                </c:pt>
                <c:pt idx="59">
                  <c:v>40513</c:v>
                </c:pt>
                <c:pt idx="60">
                  <c:v>40544</c:v>
                </c:pt>
                <c:pt idx="61">
                  <c:v>40575</c:v>
                </c:pt>
                <c:pt idx="62">
                  <c:v>40603</c:v>
                </c:pt>
                <c:pt idx="63">
                  <c:v>40634</c:v>
                </c:pt>
                <c:pt idx="64">
                  <c:v>40664</c:v>
                </c:pt>
                <c:pt idx="65">
                  <c:v>40695</c:v>
                </c:pt>
                <c:pt idx="66">
                  <c:v>40725</c:v>
                </c:pt>
                <c:pt idx="67">
                  <c:v>40756</c:v>
                </c:pt>
                <c:pt idx="68">
                  <c:v>40787</c:v>
                </c:pt>
                <c:pt idx="69">
                  <c:v>40817</c:v>
                </c:pt>
                <c:pt idx="70">
                  <c:v>40848</c:v>
                </c:pt>
                <c:pt idx="71">
                  <c:v>40878</c:v>
                </c:pt>
                <c:pt idx="72">
                  <c:v>40909</c:v>
                </c:pt>
                <c:pt idx="73">
                  <c:v>40940</c:v>
                </c:pt>
                <c:pt idx="74">
                  <c:v>40969</c:v>
                </c:pt>
                <c:pt idx="75">
                  <c:v>41000</c:v>
                </c:pt>
                <c:pt idx="76">
                  <c:v>41030</c:v>
                </c:pt>
                <c:pt idx="77">
                  <c:v>41061</c:v>
                </c:pt>
                <c:pt idx="78">
                  <c:v>41091</c:v>
                </c:pt>
                <c:pt idx="79">
                  <c:v>41122</c:v>
                </c:pt>
                <c:pt idx="80">
                  <c:v>41153</c:v>
                </c:pt>
                <c:pt idx="81">
                  <c:v>41183</c:v>
                </c:pt>
                <c:pt idx="82">
                  <c:v>41214</c:v>
                </c:pt>
                <c:pt idx="83">
                  <c:v>41244</c:v>
                </c:pt>
                <c:pt idx="84">
                  <c:v>41275</c:v>
                </c:pt>
                <c:pt idx="85">
                  <c:v>41306</c:v>
                </c:pt>
                <c:pt idx="86">
                  <c:v>41334</c:v>
                </c:pt>
                <c:pt idx="87">
                  <c:v>41365</c:v>
                </c:pt>
                <c:pt idx="88">
                  <c:v>41395</c:v>
                </c:pt>
                <c:pt idx="89">
                  <c:v>41426</c:v>
                </c:pt>
                <c:pt idx="90">
                  <c:v>41456</c:v>
                </c:pt>
                <c:pt idx="91">
                  <c:v>41487</c:v>
                </c:pt>
                <c:pt idx="92">
                  <c:v>41518</c:v>
                </c:pt>
                <c:pt idx="93">
                  <c:v>41548</c:v>
                </c:pt>
                <c:pt idx="94">
                  <c:v>41579</c:v>
                </c:pt>
                <c:pt idx="95">
                  <c:v>41609</c:v>
                </c:pt>
                <c:pt idx="96">
                  <c:v>41640</c:v>
                </c:pt>
                <c:pt idx="97">
                  <c:v>41671</c:v>
                </c:pt>
                <c:pt idx="98">
                  <c:v>41699</c:v>
                </c:pt>
                <c:pt idx="99">
                  <c:v>41730</c:v>
                </c:pt>
                <c:pt idx="100">
                  <c:v>41760</c:v>
                </c:pt>
                <c:pt idx="101">
                  <c:v>41791</c:v>
                </c:pt>
                <c:pt idx="102">
                  <c:v>41821</c:v>
                </c:pt>
                <c:pt idx="103">
                  <c:v>41852</c:v>
                </c:pt>
                <c:pt idx="104">
                  <c:v>41883</c:v>
                </c:pt>
                <c:pt idx="105">
                  <c:v>41913</c:v>
                </c:pt>
                <c:pt idx="106">
                  <c:v>41944</c:v>
                </c:pt>
                <c:pt idx="107">
                  <c:v>41974</c:v>
                </c:pt>
                <c:pt idx="108">
                  <c:v>42005</c:v>
                </c:pt>
                <c:pt idx="109">
                  <c:v>42036</c:v>
                </c:pt>
                <c:pt idx="110">
                  <c:v>42064</c:v>
                </c:pt>
                <c:pt idx="111">
                  <c:v>42095</c:v>
                </c:pt>
                <c:pt idx="112">
                  <c:v>42125</c:v>
                </c:pt>
                <c:pt idx="113">
                  <c:v>42156</c:v>
                </c:pt>
                <c:pt idx="114">
                  <c:v>42186</c:v>
                </c:pt>
                <c:pt idx="115">
                  <c:v>42217</c:v>
                </c:pt>
                <c:pt idx="116">
                  <c:v>42248</c:v>
                </c:pt>
                <c:pt idx="117">
                  <c:v>42278</c:v>
                </c:pt>
                <c:pt idx="118">
                  <c:v>42309</c:v>
                </c:pt>
                <c:pt idx="119">
                  <c:v>42339</c:v>
                </c:pt>
                <c:pt idx="120">
                  <c:v>42370</c:v>
                </c:pt>
                <c:pt idx="121">
                  <c:v>42401</c:v>
                </c:pt>
                <c:pt idx="122">
                  <c:v>42430</c:v>
                </c:pt>
                <c:pt idx="123">
                  <c:v>42461</c:v>
                </c:pt>
                <c:pt idx="124">
                  <c:v>42491</c:v>
                </c:pt>
                <c:pt idx="125">
                  <c:v>42522</c:v>
                </c:pt>
                <c:pt idx="126">
                  <c:v>42552</c:v>
                </c:pt>
                <c:pt idx="127">
                  <c:v>42583</c:v>
                </c:pt>
                <c:pt idx="128">
                  <c:v>42614</c:v>
                </c:pt>
                <c:pt idx="129">
                  <c:v>42644</c:v>
                </c:pt>
                <c:pt idx="130">
                  <c:v>42675</c:v>
                </c:pt>
                <c:pt idx="131">
                  <c:v>42705</c:v>
                </c:pt>
                <c:pt idx="132">
                  <c:v>42736</c:v>
                </c:pt>
                <c:pt idx="133">
                  <c:v>42767</c:v>
                </c:pt>
                <c:pt idx="134">
                  <c:v>42795</c:v>
                </c:pt>
                <c:pt idx="135">
                  <c:v>42826</c:v>
                </c:pt>
                <c:pt idx="136">
                  <c:v>42856</c:v>
                </c:pt>
                <c:pt idx="137">
                  <c:v>42887</c:v>
                </c:pt>
                <c:pt idx="138">
                  <c:v>42917</c:v>
                </c:pt>
                <c:pt idx="139">
                  <c:v>42948</c:v>
                </c:pt>
                <c:pt idx="140">
                  <c:v>42979</c:v>
                </c:pt>
                <c:pt idx="141">
                  <c:v>43009</c:v>
                </c:pt>
                <c:pt idx="142">
                  <c:v>43040</c:v>
                </c:pt>
                <c:pt idx="143">
                  <c:v>43070</c:v>
                </c:pt>
                <c:pt idx="144">
                  <c:v>43101</c:v>
                </c:pt>
                <c:pt idx="145">
                  <c:v>43132</c:v>
                </c:pt>
                <c:pt idx="146">
                  <c:v>43160</c:v>
                </c:pt>
                <c:pt idx="147">
                  <c:v>43191</c:v>
                </c:pt>
                <c:pt idx="148">
                  <c:v>43221</c:v>
                </c:pt>
                <c:pt idx="149">
                  <c:v>43252</c:v>
                </c:pt>
                <c:pt idx="150">
                  <c:v>43282</c:v>
                </c:pt>
                <c:pt idx="151">
                  <c:v>43313</c:v>
                </c:pt>
                <c:pt idx="152">
                  <c:v>43344</c:v>
                </c:pt>
                <c:pt idx="153">
                  <c:v>43374</c:v>
                </c:pt>
                <c:pt idx="154">
                  <c:v>43405</c:v>
                </c:pt>
                <c:pt idx="155">
                  <c:v>43435</c:v>
                </c:pt>
                <c:pt idx="156">
                  <c:v>43466</c:v>
                </c:pt>
                <c:pt idx="157">
                  <c:v>43497</c:v>
                </c:pt>
                <c:pt idx="158">
                  <c:v>43525</c:v>
                </c:pt>
                <c:pt idx="159">
                  <c:v>43556</c:v>
                </c:pt>
                <c:pt idx="160">
                  <c:v>43586</c:v>
                </c:pt>
                <c:pt idx="161">
                  <c:v>43617</c:v>
                </c:pt>
                <c:pt idx="162">
                  <c:v>43647</c:v>
                </c:pt>
                <c:pt idx="163">
                  <c:v>43678</c:v>
                </c:pt>
                <c:pt idx="164">
                  <c:v>43709</c:v>
                </c:pt>
                <c:pt idx="165">
                  <c:v>43739</c:v>
                </c:pt>
                <c:pt idx="166">
                  <c:v>43770</c:v>
                </c:pt>
                <c:pt idx="167">
                  <c:v>43800</c:v>
                </c:pt>
                <c:pt idx="168">
                  <c:v>43831</c:v>
                </c:pt>
                <c:pt idx="169">
                  <c:v>43862</c:v>
                </c:pt>
                <c:pt idx="170">
                  <c:v>43891</c:v>
                </c:pt>
                <c:pt idx="171">
                  <c:v>43922</c:v>
                </c:pt>
                <c:pt idx="172">
                  <c:v>43952</c:v>
                </c:pt>
                <c:pt idx="173">
                  <c:v>43983</c:v>
                </c:pt>
                <c:pt idx="174">
                  <c:v>44013</c:v>
                </c:pt>
                <c:pt idx="175">
                  <c:v>44044</c:v>
                </c:pt>
                <c:pt idx="176">
                  <c:v>44075</c:v>
                </c:pt>
                <c:pt idx="177">
                  <c:v>44105</c:v>
                </c:pt>
                <c:pt idx="178">
                  <c:v>44136</c:v>
                </c:pt>
                <c:pt idx="179">
                  <c:v>44166</c:v>
                </c:pt>
                <c:pt idx="180">
                  <c:v>44197</c:v>
                </c:pt>
                <c:pt idx="181">
                  <c:v>44228</c:v>
                </c:pt>
                <c:pt idx="182">
                  <c:v>44256</c:v>
                </c:pt>
                <c:pt idx="183">
                  <c:v>44287</c:v>
                </c:pt>
                <c:pt idx="184">
                  <c:v>44317</c:v>
                </c:pt>
                <c:pt idx="185">
                  <c:v>44348</c:v>
                </c:pt>
                <c:pt idx="186">
                  <c:v>44378</c:v>
                </c:pt>
                <c:pt idx="187">
                  <c:v>44409</c:v>
                </c:pt>
                <c:pt idx="188">
                  <c:v>44440</c:v>
                </c:pt>
                <c:pt idx="189">
                  <c:v>44470</c:v>
                </c:pt>
                <c:pt idx="190">
                  <c:v>44501</c:v>
                </c:pt>
                <c:pt idx="191">
                  <c:v>44531</c:v>
                </c:pt>
                <c:pt idx="192">
                  <c:v>44562</c:v>
                </c:pt>
                <c:pt idx="193">
                  <c:v>44593</c:v>
                </c:pt>
                <c:pt idx="194">
                  <c:v>44621</c:v>
                </c:pt>
                <c:pt idx="195">
                  <c:v>44652</c:v>
                </c:pt>
                <c:pt idx="196">
                  <c:v>44682</c:v>
                </c:pt>
                <c:pt idx="197">
                  <c:v>44713</c:v>
                </c:pt>
                <c:pt idx="198">
                  <c:v>44743</c:v>
                </c:pt>
                <c:pt idx="199">
                  <c:v>44774</c:v>
                </c:pt>
                <c:pt idx="200">
                  <c:v>44805</c:v>
                </c:pt>
                <c:pt idx="201">
                  <c:v>44835</c:v>
                </c:pt>
                <c:pt idx="202">
                  <c:v>44866</c:v>
                </c:pt>
                <c:pt idx="203">
                  <c:v>44896</c:v>
                </c:pt>
                <c:pt idx="204">
                  <c:v>44927</c:v>
                </c:pt>
                <c:pt idx="205">
                  <c:v>44958</c:v>
                </c:pt>
                <c:pt idx="206">
                  <c:v>44986</c:v>
                </c:pt>
                <c:pt idx="207">
                  <c:v>45017</c:v>
                </c:pt>
                <c:pt idx="208">
                  <c:v>45047</c:v>
                </c:pt>
                <c:pt idx="209">
                  <c:v>45078</c:v>
                </c:pt>
                <c:pt idx="210">
                  <c:v>45108</c:v>
                </c:pt>
                <c:pt idx="211">
                  <c:v>45139</c:v>
                </c:pt>
                <c:pt idx="212">
                  <c:v>45170</c:v>
                </c:pt>
                <c:pt idx="213">
                  <c:v>45200</c:v>
                </c:pt>
                <c:pt idx="214">
                  <c:v>45231</c:v>
                </c:pt>
                <c:pt idx="215">
                  <c:v>45261</c:v>
                </c:pt>
                <c:pt idx="216">
                  <c:v>45292</c:v>
                </c:pt>
                <c:pt idx="217">
                  <c:v>45323</c:v>
                </c:pt>
                <c:pt idx="218">
                  <c:v>45352</c:v>
                </c:pt>
                <c:pt idx="219">
                  <c:v>45383</c:v>
                </c:pt>
                <c:pt idx="220">
                  <c:v>45413</c:v>
                </c:pt>
                <c:pt idx="221">
                  <c:v>45444</c:v>
                </c:pt>
                <c:pt idx="222">
                  <c:v>45474</c:v>
                </c:pt>
                <c:pt idx="223">
                  <c:v>45505</c:v>
                </c:pt>
                <c:pt idx="224">
                  <c:v>45536</c:v>
                </c:pt>
                <c:pt idx="225">
                  <c:v>45566</c:v>
                </c:pt>
                <c:pt idx="226">
                  <c:v>45597</c:v>
                </c:pt>
                <c:pt idx="227">
                  <c:v>45627</c:v>
                </c:pt>
                <c:pt idx="228">
                  <c:v>45658</c:v>
                </c:pt>
                <c:pt idx="229">
                  <c:v>45689</c:v>
                </c:pt>
                <c:pt idx="230">
                  <c:v>45717</c:v>
                </c:pt>
                <c:pt idx="231">
                  <c:v>45748</c:v>
                </c:pt>
                <c:pt idx="232">
                  <c:v>45778</c:v>
                </c:pt>
                <c:pt idx="233">
                  <c:v>45809</c:v>
                </c:pt>
                <c:pt idx="234">
                  <c:v>45839</c:v>
                </c:pt>
                <c:pt idx="235">
                  <c:v>45870</c:v>
                </c:pt>
              </c:numCache>
            </c:numRef>
          </c:cat>
          <c:val>
            <c:numRef>
              <c:f>'CA Cert'!$B$61:$IC$61</c:f>
              <c:numCache>
                <c:formatCode>#,##0_);[Red]\(#,##0\)</c:formatCode>
                <c:ptCount val="236"/>
                <c:pt idx="0">
                  <c:v>0</c:v>
                </c:pt>
                <c:pt idx="1">
                  <c:v>1</c:v>
                </c:pt>
                <c:pt idx="2">
                  <c:v>14</c:v>
                </c:pt>
                <c:pt idx="3">
                  <c:v>20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32</c:v>
                </c:pt>
                <c:pt idx="8">
                  <c:v>39</c:v>
                </c:pt>
                <c:pt idx="9">
                  <c:v>43</c:v>
                </c:pt>
                <c:pt idx="10">
                  <c:v>53</c:v>
                </c:pt>
                <c:pt idx="11">
                  <c:v>68</c:v>
                </c:pt>
                <c:pt idx="12">
                  <c:v>68</c:v>
                </c:pt>
                <c:pt idx="13">
                  <c:v>70</c:v>
                </c:pt>
                <c:pt idx="14">
                  <c:v>78</c:v>
                </c:pt>
                <c:pt idx="15">
                  <c:v>84</c:v>
                </c:pt>
                <c:pt idx="16">
                  <c:v>87</c:v>
                </c:pt>
                <c:pt idx="17">
                  <c:v>91</c:v>
                </c:pt>
                <c:pt idx="18">
                  <c:v>99</c:v>
                </c:pt>
                <c:pt idx="19">
                  <c:v>106</c:v>
                </c:pt>
                <c:pt idx="20">
                  <c:v>146</c:v>
                </c:pt>
                <c:pt idx="21">
                  <c:v>197</c:v>
                </c:pt>
                <c:pt idx="22">
                  <c:v>201</c:v>
                </c:pt>
                <c:pt idx="23">
                  <c:v>214</c:v>
                </c:pt>
                <c:pt idx="24">
                  <c:v>218</c:v>
                </c:pt>
                <c:pt idx="25">
                  <c:v>222</c:v>
                </c:pt>
                <c:pt idx="26">
                  <c:v>228</c:v>
                </c:pt>
                <c:pt idx="27">
                  <c:v>232</c:v>
                </c:pt>
                <c:pt idx="28">
                  <c:v>242</c:v>
                </c:pt>
                <c:pt idx="29">
                  <c:v>248</c:v>
                </c:pt>
                <c:pt idx="30">
                  <c:v>251</c:v>
                </c:pt>
                <c:pt idx="31">
                  <c:v>266</c:v>
                </c:pt>
                <c:pt idx="32">
                  <c:v>300</c:v>
                </c:pt>
                <c:pt idx="33">
                  <c:v>326</c:v>
                </c:pt>
                <c:pt idx="34">
                  <c:v>334</c:v>
                </c:pt>
                <c:pt idx="35">
                  <c:v>354</c:v>
                </c:pt>
                <c:pt idx="36">
                  <c:v>361</c:v>
                </c:pt>
                <c:pt idx="37">
                  <c:v>365</c:v>
                </c:pt>
                <c:pt idx="38">
                  <c:v>388</c:v>
                </c:pt>
                <c:pt idx="39">
                  <c:v>400</c:v>
                </c:pt>
                <c:pt idx="40">
                  <c:v>424</c:v>
                </c:pt>
                <c:pt idx="41">
                  <c:v>434</c:v>
                </c:pt>
                <c:pt idx="42">
                  <c:v>451</c:v>
                </c:pt>
                <c:pt idx="43">
                  <c:v>469</c:v>
                </c:pt>
                <c:pt idx="44">
                  <c:v>508</c:v>
                </c:pt>
                <c:pt idx="45">
                  <c:v>551</c:v>
                </c:pt>
                <c:pt idx="46">
                  <c:v>562</c:v>
                </c:pt>
                <c:pt idx="47">
                  <c:v>596</c:v>
                </c:pt>
                <c:pt idx="48">
                  <c:v>609</c:v>
                </c:pt>
                <c:pt idx="49">
                  <c:v>628</c:v>
                </c:pt>
                <c:pt idx="50">
                  <c:v>640</c:v>
                </c:pt>
                <c:pt idx="51">
                  <c:v>656</c:v>
                </c:pt>
                <c:pt idx="52">
                  <c:v>682</c:v>
                </c:pt>
                <c:pt idx="53">
                  <c:v>689</c:v>
                </c:pt>
                <c:pt idx="54">
                  <c:v>711</c:v>
                </c:pt>
                <c:pt idx="55">
                  <c:v>758</c:v>
                </c:pt>
                <c:pt idx="56">
                  <c:v>780</c:v>
                </c:pt>
                <c:pt idx="57">
                  <c:v>794</c:v>
                </c:pt>
                <c:pt idx="58">
                  <c:v>810</c:v>
                </c:pt>
                <c:pt idx="59">
                  <c:v>862</c:v>
                </c:pt>
                <c:pt idx="60">
                  <c:v>877</c:v>
                </c:pt>
                <c:pt idx="61">
                  <c:v>889</c:v>
                </c:pt>
                <c:pt idx="62">
                  <c:v>907</c:v>
                </c:pt>
                <c:pt idx="63">
                  <c:v>943</c:v>
                </c:pt>
                <c:pt idx="64">
                  <c:v>965</c:v>
                </c:pt>
                <c:pt idx="65">
                  <c:v>1005</c:v>
                </c:pt>
                <c:pt idx="66">
                  <c:v>1033</c:v>
                </c:pt>
                <c:pt idx="67">
                  <c:v>1066</c:v>
                </c:pt>
                <c:pt idx="68">
                  <c:v>1096</c:v>
                </c:pt>
                <c:pt idx="69">
                  <c:v>1129</c:v>
                </c:pt>
                <c:pt idx="70">
                  <c:v>1161</c:v>
                </c:pt>
                <c:pt idx="71">
                  <c:v>1192</c:v>
                </c:pt>
                <c:pt idx="72">
                  <c:v>1216</c:v>
                </c:pt>
                <c:pt idx="73">
                  <c:v>1262</c:v>
                </c:pt>
                <c:pt idx="74">
                  <c:v>1266</c:v>
                </c:pt>
                <c:pt idx="75">
                  <c:v>1276</c:v>
                </c:pt>
                <c:pt idx="76">
                  <c:v>1315</c:v>
                </c:pt>
                <c:pt idx="77">
                  <c:v>1362</c:v>
                </c:pt>
                <c:pt idx="78">
                  <c:v>1374</c:v>
                </c:pt>
                <c:pt idx="79">
                  <c:v>1390</c:v>
                </c:pt>
                <c:pt idx="80">
                  <c:v>1414</c:v>
                </c:pt>
                <c:pt idx="81">
                  <c:v>1440</c:v>
                </c:pt>
                <c:pt idx="82">
                  <c:v>1447</c:v>
                </c:pt>
                <c:pt idx="83">
                  <c:v>1456</c:v>
                </c:pt>
                <c:pt idx="84">
                  <c:v>1470</c:v>
                </c:pt>
                <c:pt idx="85">
                  <c:v>1483</c:v>
                </c:pt>
                <c:pt idx="86">
                  <c:v>1490</c:v>
                </c:pt>
                <c:pt idx="87">
                  <c:v>1511</c:v>
                </c:pt>
                <c:pt idx="88">
                  <c:v>1526</c:v>
                </c:pt>
                <c:pt idx="89">
                  <c:v>1549</c:v>
                </c:pt>
                <c:pt idx="90">
                  <c:v>1563</c:v>
                </c:pt>
                <c:pt idx="91">
                  <c:v>1582</c:v>
                </c:pt>
                <c:pt idx="92">
                  <c:v>1595</c:v>
                </c:pt>
                <c:pt idx="93">
                  <c:v>1607</c:v>
                </c:pt>
                <c:pt idx="94">
                  <c:v>1617</c:v>
                </c:pt>
                <c:pt idx="95">
                  <c:v>1628</c:v>
                </c:pt>
                <c:pt idx="96">
                  <c:v>1653</c:v>
                </c:pt>
                <c:pt idx="97">
                  <c:v>1662</c:v>
                </c:pt>
                <c:pt idx="98">
                  <c:v>1674</c:v>
                </c:pt>
                <c:pt idx="99">
                  <c:v>1682</c:v>
                </c:pt>
                <c:pt idx="100">
                  <c:v>1696</c:v>
                </c:pt>
                <c:pt idx="101">
                  <c:v>1714</c:v>
                </c:pt>
                <c:pt idx="102">
                  <c:v>1726</c:v>
                </c:pt>
                <c:pt idx="103">
                  <c:v>1747</c:v>
                </c:pt>
                <c:pt idx="104">
                  <c:v>1757</c:v>
                </c:pt>
                <c:pt idx="105">
                  <c:v>1778</c:v>
                </c:pt>
                <c:pt idx="106">
                  <c:v>1788</c:v>
                </c:pt>
                <c:pt idx="107">
                  <c:v>1799</c:v>
                </c:pt>
                <c:pt idx="108">
                  <c:v>1811</c:v>
                </c:pt>
                <c:pt idx="109">
                  <c:v>1817</c:v>
                </c:pt>
                <c:pt idx="110">
                  <c:v>1829</c:v>
                </c:pt>
                <c:pt idx="111">
                  <c:v>1845</c:v>
                </c:pt>
                <c:pt idx="112">
                  <c:v>1852</c:v>
                </c:pt>
                <c:pt idx="113">
                  <c:v>1876</c:v>
                </c:pt>
                <c:pt idx="114">
                  <c:v>1899</c:v>
                </c:pt>
                <c:pt idx="115">
                  <c:v>1920</c:v>
                </c:pt>
                <c:pt idx="116">
                  <c:v>1943</c:v>
                </c:pt>
                <c:pt idx="117">
                  <c:v>1980</c:v>
                </c:pt>
                <c:pt idx="118">
                  <c:v>2012</c:v>
                </c:pt>
                <c:pt idx="119">
                  <c:v>2034</c:v>
                </c:pt>
                <c:pt idx="120">
                  <c:v>2035</c:v>
                </c:pt>
                <c:pt idx="121">
                  <c:v>2038</c:v>
                </c:pt>
                <c:pt idx="122">
                  <c:v>2044</c:v>
                </c:pt>
                <c:pt idx="123">
                  <c:v>2057</c:v>
                </c:pt>
                <c:pt idx="124">
                  <c:v>2078</c:v>
                </c:pt>
                <c:pt idx="125">
                  <c:v>2140</c:v>
                </c:pt>
                <c:pt idx="126">
                  <c:v>2159</c:v>
                </c:pt>
                <c:pt idx="127">
                  <c:v>2183</c:v>
                </c:pt>
                <c:pt idx="128">
                  <c:v>2197</c:v>
                </c:pt>
                <c:pt idx="129">
                  <c:v>2227</c:v>
                </c:pt>
                <c:pt idx="130">
                  <c:v>2249</c:v>
                </c:pt>
                <c:pt idx="131">
                  <c:v>2264</c:v>
                </c:pt>
                <c:pt idx="132">
                  <c:v>2277</c:v>
                </c:pt>
                <c:pt idx="133">
                  <c:v>2278</c:v>
                </c:pt>
                <c:pt idx="134">
                  <c:v>2298</c:v>
                </c:pt>
                <c:pt idx="135">
                  <c:v>2298</c:v>
                </c:pt>
                <c:pt idx="136">
                  <c:v>2362</c:v>
                </c:pt>
                <c:pt idx="137">
                  <c:v>2387</c:v>
                </c:pt>
                <c:pt idx="138">
                  <c:v>2405</c:v>
                </c:pt>
                <c:pt idx="139">
                  <c:v>2418</c:v>
                </c:pt>
                <c:pt idx="140">
                  <c:v>2443</c:v>
                </c:pt>
                <c:pt idx="141">
                  <c:v>2466</c:v>
                </c:pt>
                <c:pt idx="142">
                  <c:v>2485</c:v>
                </c:pt>
                <c:pt idx="143">
                  <c:v>2495</c:v>
                </c:pt>
                <c:pt idx="144">
                  <c:v>2502</c:v>
                </c:pt>
                <c:pt idx="145">
                  <c:v>2509</c:v>
                </c:pt>
                <c:pt idx="146">
                  <c:v>2518</c:v>
                </c:pt>
                <c:pt idx="147">
                  <c:v>2538</c:v>
                </c:pt>
                <c:pt idx="148">
                  <c:v>2559</c:v>
                </c:pt>
                <c:pt idx="149">
                  <c:v>2581</c:v>
                </c:pt>
                <c:pt idx="150">
                  <c:v>2604</c:v>
                </c:pt>
                <c:pt idx="151">
                  <c:v>2618</c:v>
                </c:pt>
                <c:pt idx="152">
                  <c:v>2627</c:v>
                </c:pt>
                <c:pt idx="153">
                  <c:v>2649</c:v>
                </c:pt>
                <c:pt idx="154">
                  <c:v>2664</c:v>
                </c:pt>
                <c:pt idx="155">
                  <c:v>2675</c:v>
                </c:pt>
                <c:pt idx="156">
                  <c:v>2695</c:v>
                </c:pt>
                <c:pt idx="157">
                  <c:v>2735</c:v>
                </c:pt>
                <c:pt idx="158">
                  <c:v>2742</c:v>
                </c:pt>
                <c:pt idx="159">
                  <c:v>2760</c:v>
                </c:pt>
                <c:pt idx="160">
                  <c:v>2775</c:v>
                </c:pt>
                <c:pt idx="161">
                  <c:v>2799</c:v>
                </c:pt>
                <c:pt idx="162">
                  <c:v>2819</c:v>
                </c:pt>
                <c:pt idx="163">
                  <c:v>2837</c:v>
                </c:pt>
                <c:pt idx="164">
                  <c:v>2843</c:v>
                </c:pt>
                <c:pt idx="165">
                  <c:v>2865</c:v>
                </c:pt>
                <c:pt idx="166">
                  <c:v>2885</c:v>
                </c:pt>
                <c:pt idx="167">
                  <c:v>2899</c:v>
                </c:pt>
                <c:pt idx="168">
                  <c:v>2903</c:v>
                </c:pt>
                <c:pt idx="169">
                  <c:v>2918</c:v>
                </c:pt>
                <c:pt idx="170">
                  <c:v>2940</c:v>
                </c:pt>
                <c:pt idx="171">
                  <c:v>2956</c:v>
                </c:pt>
                <c:pt idx="172">
                  <c:v>2972</c:v>
                </c:pt>
                <c:pt idx="173">
                  <c:v>2992</c:v>
                </c:pt>
                <c:pt idx="174">
                  <c:v>3026</c:v>
                </c:pt>
                <c:pt idx="175">
                  <c:v>3037</c:v>
                </c:pt>
                <c:pt idx="176">
                  <c:v>3053</c:v>
                </c:pt>
                <c:pt idx="177">
                  <c:v>3067</c:v>
                </c:pt>
                <c:pt idx="178">
                  <c:v>3083</c:v>
                </c:pt>
                <c:pt idx="179">
                  <c:v>3107</c:v>
                </c:pt>
                <c:pt idx="180">
                  <c:v>3110</c:v>
                </c:pt>
                <c:pt idx="181">
                  <c:v>3116</c:v>
                </c:pt>
                <c:pt idx="182">
                  <c:v>3137</c:v>
                </c:pt>
                <c:pt idx="183">
                  <c:v>3155</c:v>
                </c:pt>
                <c:pt idx="184">
                  <c:v>3169</c:v>
                </c:pt>
                <c:pt idx="185">
                  <c:v>3188</c:v>
                </c:pt>
                <c:pt idx="186">
                  <c:v>3198</c:v>
                </c:pt>
                <c:pt idx="187">
                  <c:v>3218</c:v>
                </c:pt>
                <c:pt idx="188">
                  <c:v>3228</c:v>
                </c:pt>
                <c:pt idx="189">
                  <c:v>3237</c:v>
                </c:pt>
                <c:pt idx="190">
                  <c:v>3248</c:v>
                </c:pt>
                <c:pt idx="191">
                  <c:v>3260</c:v>
                </c:pt>
                <c:pt idx="192">
                  <c:v>3274</c:v>
                </c:pt>
                <c:pt idx="193">
                  <c:v>3281</c:v>
                </c:pt>
                <c:pt idx="194">
                  <c:v>3294</c:v>
                </c:pt>
                <c:pt idx="195">
                  <c:v>3309</c:v>
                </c:pt>
                <c:pt idx="196">
                  <c:v>3336</c:v>
                </c:pt>
                <c:pt idx="197">
                  <c:v>3347</c:v>
                </c:pt>
                <c:pt idx="198">
                  <c:v>3360</c:v>
                </c:pt>
                <c:pt idx="199">
                  <c:v>3385</c:v>
                </c:pt>
                <c:pt idx="200">
                  <c:v>3397</c:v>
                </c:pt>
                <c:pt idx="201">
                  <c:v>3404</c:v>
                </c:pt>
                <c:pt idx="202">
                  <c:v>3414</c:v>
                </c:pt>
                <c:pt idx="203">
                  <c:v>3423</c:v>
                </c:pt>
                <c:pt idx="204">
                  <c:v>3437</c:v>
                </c:pt>
                <c:pt idx="205">
                  <c:v>3451</c:v>
                </c:pt>
                <c:pt idx="206">
                  <c:v>3463</c:v>
                </c:pt>
                <c:pt idx="207">
                  <c:v>3476</c:v>
                </c:pt>
                <c:pt idx="208">
                  <c:v>3495</c:v>
                </c:pt>
                <c:pt idx="209">
                  <c:v>3518</c:v>
                </c:pt>
                <c:pt idx="210">
                  <c:v>3531</c:v>
                </c:pt>
                <c:pt idx="211">
                  <c:v>3551</c:v>
                </c:pt>
                <c:pt idx="212">
                  <c:v>3566</c:v>
                </c:pt>
                <c:pt idx="213">
                  <c:v>3582</c:v>
                </c:pt>
                <c:pt idx="214">
                  <c:v>3589</c:v>
                </c:pt>
                <c:pt idx="215">
                  <c:v>3595</c:v>
                </c:pt>
                <c:pt idx="216">
                  <c:v>3607</c:v>
                </c:pt>
                <c:pt idx="217">
                  <c:v>3616</c:v>
                </c:pt>
                <c:pt idx="218">
                  <c:v>3639</c:v>
                </c:pt>
                <c:pt idx="219">
                  <c:v>3657</c:v>
                </c:pt>
                <c:pt idx="220">
                  <c:v>3668</c:v>
                </c:pt>
                <c:pt idx="221">
                  <c:v>3677</c:v>
                </c:pt>
                <c:pt idx="222">
                  <c:v>3693</c:v>
                </c:pt>
                <c:pt idx="223">
                  <c:v>3710</c:v>
                </c:pt>
                <c:pt idx="224">
                  <c:v>3720</c:v>
                </c:pt>
                <c:pt idx="225">
                  <c:v>3734</c:v>
                </c:pt>
                <c:pt idx="226">
                  <c:v>3746</c:v>
                </c:pt>
                <c:pt idx="227">
                  <c:v>3752</c:v>
                </c:pt>
                <c:pt idx="228">
                  <c:v>3760</c:v>
                </c:pt>
                <c:pt idx="229">
                  <c:v>3767</c:v>
                </c:pt>
                <c:pt idx="230">
                  <c:v>3782</c:v>
                </c:pt>
                <c:pt idx="231">
                  <c:v>3804</c:v>
                </c:pt>
                <c:pt idx="232">
                  <c:v>3832</c:v>
                </c:pt>
                <c:pt idx="233">
                  <c:v>3856</c:v>
                </c:pt>
                <c:pt idx="234">
                  <c:v>3875</c:v>
                </c:pt>
                <c:pt idx="235">
                  <c:v>3885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19-B047-A6FE-E840114C809C}"/>
            </c:ext>
          </c:extLst>
        </c:ser>
        <c:ser>
          <c:idx val="1"/>
          <c:order val="1"/>
          <c:tx>
            <c:strRef>
              <c:f>'CA Cert'!$A$62</c:f>
              <c:strCache>
                <c:ptCount val="1"/>
                <c:pt idx="0">
                  <c:v>Host certificate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'CA Cert'!$B$60:$IC$60</c:f>
              <c:numCache>
                <c:formatCode>mmm\-yy</c:formatCode>
                <c:ptCount val="236"/>
                <c:pt idx="0">
                  <c:v>38718</c:v>
                </c:pt>
                <c:pt idx="1">
                  <c:v>38749</c:v>
                </c:pt>
                <c:pt idx="2">
                  <c:v>38777</c:v>
                </c:pt>
                <c:pt idx="3">
                  <c:v>38808</c:v>
                </c:pt>
                <c:pt idx="4">
                  <c:v>38838</c:v>
                </c:pt>
                <c:pt idx="5">
                  <c:v>38869</c:v>
                </c:pt>
                <c:pt idx="6">
                  <c:v>38899</c:v>
                </c:pt>
                <c:pt idx="7">
                  <c:v>38930</c:v>
                </c:pt>
                <c:pt idx="8">
                  <c:v>38961</c:v>
                </c:pt>
                <c:pt idx="9">
                  <c:v>38991</c:v>
                </c:pt>
                <c:pt idx="10">
                  <c:v>39022</c:v>
                </c:pt>
                <c:pt idx="11">
                  <c:v>39052</c:v>
                </c:pt>
                <c:pt idx="12">
                  <c:v>39083</c:v>
                </c:pt>
                <c:pt idx="13">
                  <c:v>39114</c:v>
                </c:pt>
                <c:pt idx="14">
                  <c:v>39142</c:v>
                </c:pt>
                <c:pt idx="15">
                  <c:v>39173</c:v>
                </c:pt>
                <c:pt idx="16">
                  <c:v>39203</c:v>
                </c:pt>
                <c:pt idx="17">
                  <c:v>39234</c:v>
                </c:pt>
                <c:pt idx="18">
                  <c:v>39264</c:v>
                </c:pt>
                <c:pt idx="19">
                  <c:v>39295</c:v>
                </c:pt>
                <c:pt idx="20">
                  <c:v>39326</c:v>
                </c:pt>
                <c:pt idx="21">
                  <c:v>39356</c:v>
                </c:pt>
                <c:pt idx="22">
                  <c:v>39387</c:v>
                </c:pt>
                <c:pt idx="23">
                  <c:v>39417</c:v>
                </c:pt>
                <c:pt idx="24">
                  <c:v>39448</c:v>
                </c:pt>
                <c:pt idx="25">
                  <c:v>39479</c:v>
                </c:pt>
                <c:pt idx="26">
                  <c:v>39508</c:v>
                </c:pt>
                <c:pt idx="27">
                  <c:v>39539</c:v>
                </c:pt>
                <c:pt idx="28">
                  <c:v>39569</c:v>
                </c:pt>
                <c:pt idx="29">
                  <c:v>39600</c:v>
                </c:pt>
                <c:pt idx="30">
                  <c:v>39630</c:v>
                </c:pt>
                <c:pt idx="31">
                  <c:v>39661</c:v>
                </c:pt>
                <c:pt idx="32">
                  <c:v>39692</c:v>
                </c:pt>
                <c:pt idx="33">
                  <c:v>39722</c:v>
                </c:pt>
                <c:pt idx="34">
                  <c:v>39753</c:v>
                </c:pt>
                <c:pt idx="35">
                  <c:v>39783</c:v>
                </c:pt>
                <c:pt idx="36">
                  <c:v>39814</c:v>
                </c:pt>
                <c:pt idx="37">
                  <c:v>39845</c:v>
                </c:pt>
                <c:pt idx="38">
                  <c:v>39873</c:v>
                </c:pt>
                <c:pt idx="39">
                  <c:v>39904</c:v>
                </c:pt>
                <c:pt idx="40">
                  <c:v>39934</c:v>
                </c:pt>
                <c:pt idx="41">
                  <c:v>39965</c:v>
                </c:pt>
                <c:pt idx="42">
                  <c:v>39995</c:v>
                </c:pt>
                <c:pt idx="43">
                  <c:v>40026</c:v>
                </c:pt>
                <c:pt idx="44">
                  <c:v>40057</c:v>
                </c:pt>
                <c:pt idx="45">
                  <c:v>40087</c:v>
                </c:pt>
                <c:pt idx="46">
                  <c:v>40118</c:v>
                </c:pt>
                <c:pt idx="47">
                  <c:v>40148</c:v>
                </c:pt>
                <c:pt idx="48">
                  <c:v>40179</c:v>
                </c:pt>
                <c:pt idx="49">
                  <c:v>40210</c:v>
                </c:pt>
                <c:pt idx="50">
                  <c:v>40238</c:v>
                </c:pt>
                <c:pt idx="51">
                  <c:v>40269</c:v>
                </c:pt>
                <c:pt idx="52">
                  <c:v>40299</c:v>
                </c:pt>
                <c:pt idx="53">
                  <c:v>40330</c:v>
                </c:pt>
                <c:pt idx="54">
                  <c:v>40360</c:v>
                </c:pt>
                <c:pt idx="55">
                  <c:v>40391</c:v>
                </c:pt>
                <c:pt idx="56">
                  <c:v>40422</c:v>
                </c:pt>
                <c:pt idx="57">
                  <c:v>40452</c:v>
                </c:pt>
                <c:pt idx="58">
                  <c:v>40483</c:v>
                </c:pt>
                <c:pt idx="59">
                  <c:v>40513</c:v>
                </c:pt>
                <c:pt idx="60">
                  <c:v>40544</c:v>
                </c:pt>
                <c:pt idx="61">
                  <c:v>40575</c:v>
                </c:pt>
                <c:pt idx="62">
                  <c:v>40603</c:v>
                </c:pt>
                <c:pt idx="63">
                  <c:v>40634</c:v>
                </c:pt>
                <c:pt idx="64">
                  <c:v>40664</c:v>
                </c:pt>
                <c:pt idx="65">
                  <c:v>40695</c:v>
                </c:pt>
                <c:pt idx="66">
                  <c:v>40725</c:v>
                </c:pt>
                <c:pt idx="67">
                  <c:v>40756</c:v>
                </c:pt>
                <c:pt idx="68">
                  <c:v>40787</c:v>
                </c:pt>
                <c:pt idx="69">
                  <c:v>40817</c:v>
                </c:pt>
                <c:pt idx="70">
                  <c:v>40848</c:v>
                </c:pt>
                <c:pt idx="71">
                  <c:v>40878</c:v>
                </c:pt>
                <c:pt idx="72">
                  <c:v>40909</c:v>
                </c:pt>
                <c:pt idx="73">
                  <c:v>40940</c:v>
                </c:pt>
                <c:pt idx="74">
                  <c:v>40969</c:v>
                </c:pt>
                <c:pt idx="75">
                  <c:v>41000</c:v>
                </c:pt>
                <c:pt idx="76">
                  <c:v>41030</c:v>
                </c:pt>
                <c:pt idx="77">
                  <c:v>41061</c:v>
                </c:pt>
                <c:pt idx="78">
                  <c:v>41091</c:v>
                </c:pt>
                <c:pt idx="79">
                  <c:v>41122</c:v>
                </c:pt>
                <c:pt idx="80">
                  <c:v>41153</c:v>
                </c:pt>
                <c:pt idx="81">
                  <c:v>41183</c:v>
                </c:pt>
                <c:pt idx="82">
                  <c:v>41214</c:v>
                </c:pt>
                <c:pt idx="83">
                  <c:v>41244</c:v>
                </c:pt>
                <c:pt idx="84">
                  <c:v>41275</c:v>
                </c:pt>
                <c:pt idx="85">
                  <c:v>41306</c:v>
                </c:pt>
                <c:pt idx="86">
                  <c:v>41334</c:v>
                </c:pt>
                <c:pt idx="87">
                  <c:v>41365</c:v>
                </c:pt>
                <c:pt idx="88">
                  <c:v>41395</c:v>
                </c:pt>
                <c:pt idx="89">
                  <c:v>41426</c:v>
                </c:pt>
                <c:pt idx="90">
                  <c:v>41456</c:v>
                </c:pt>
                <c:pt idx="91">
                  <c:v>41487</c:v>
                </c:pt>
                <c:pt idx="92">
                  <c:v>41518</c:v>
                </c:pt>
                <c:pt idx="93">
                  <c:v>41548</c:v>
                </c:pt>
                <c:pt idx="94">
                  <c:v>41579</c:v>
                </c:pt>
                <c:pt idx="95">
                  <c:v>41609</c:v>
                </c:pt>
                <c:pt idx="96">
                  <c:v>41640</c:v>
                </c:pt>
                <c:pt idx="97">
                  <c:v>41671</c:v>
                </c:pt>
                <c:pt idx="98">
                  <c:v>41699</c:v>
                </c:pt>
                <c:pt idx="99">
                  <c:v>41730</c:v>
                </c:pt>
                <c:pt idx="100">
                  <c:v>41760</c:v>
                </c:pt>
                <c:pt idx="101">
                  <c:v>41791</c:v>
                </c:pt>
                <c:pt idx="102">
                  <c:v>41821</c:v>
                </c:pt>
                <c:pt idx="103">
                  <c:v>41852</c:v>
                </c:pt>
                <c:pt idx="104">
                  <c:v>41883</c:v>
                </c:pt>
                <c:pt idx="105">
                  <c:v>41913</c:v>
                </c:pt>
                <c:pt idx="106">
                  <c:v>41944</c:v>
                </c:pt>
                <c:pt idx="107">
                  <c:v>41974</c:v>
                </c:pt>
                <c:pt idx="108">
                  <c:v>42005</c:v>
                </c:pt>
                <c:pt idx="109">
                  <c:v>42036</c:v>
                </c:pt>
                <c:pt idx="110">
                  <c:v>42064</c:v>
                </c:pt>
                <c:pt idx="111">
                  <c:v>42095</c:v>
                </c:pt>
                <c:pt idx="112">
                  <c:v>42125</c:v>
                </c:pt>
                <c:pt idx="113">
                  <c:v>42156</c:v>
                </c:pt>
                <c:pt idx="114">
                  <c:v>42186</c:v>
                </c:pt>
                <c:pt idx="115">
                  <c:v>42217</c:v>
                </c:pt>
                <c:pt idx="116">
                  <c:v>42248</c:v>
                </c:pt>
                <c:pt idx="117">
                  <c:v>42278</c:v>
                </c:pt>
                <c:pt idx="118">
                  <c:v>42309</c:v>
                </c:pt>
                <c:pt idx="119">
                  <c:v>42339</c:v>
                </c:pt>
                <c:pt idx="120">
                  <c:v>42370</c:v>
                </c:pt>
                <c:pt idx="121">
                  <c:v>42401</c:v>
                </c:pt>
                <c:pt idx="122">
                  <c:v>42430</c:v>
                </c:pt>
                <c:pt idx="123">
                  <c:v>42461</c:v>
                </c:pt>
                <c:pt idx="124">
                  <c:v>42491</c:v>
                </c:pt>
                <c:pt idx="125">
                  <c:v>42522</c:v>
                </c:pt>
                <c:pt idx="126">
                  <c:v>42552</c:v>
                </c:pt>
                <c:pt idx="127">
                  <c:v>42583</c:v>
                </c:pt>
                <c:pt idx="128">
                  <c:v>42614</c:v>
                </c:pt>
                <c:pt idx="129">
                  <c:v>42644</c:v>
                </c:pt>
                <c:pt idx="130">
                  <c:v>42675</c:v>
                </c:pt>
                <c:pt idx="131">
                  <c:v>42705</c:v>
                </c:pt>
                <c:pt idx="132">
                  <c:v>42736</c:v>
                </c:pt>
                <c:pt idx="133">
                  <c:v>42767</c:v>
                </c:pt>
                <c:pt idx="134">
                  <c:v>42795</c:v>
                </c:pt>
                <c:pt idx="135">
                  <c:v>42826</c:v>
                </c:pt>
                <c:pt idx="136">
                  <c:v>42856</c:v>
                </c:pt>
                <c:pt idx="137">
                  <c:v>42887</c:v>
                </c:pt>
                <c:pt idx="138">
                  <c:v>42917</c:v>
                </c:pt>
                <c:pt idx="139">
                  <c:v>42948</c:v>
                </c:pt>
                <c:pt idx="140">
                  <c:v>42979</c:v>
                </c:pt>
                <c:pt idx="141">
                  <c:v>43009</c:v>
                </c:pt>
                <c:pt idx="142">
                  <c:v>43040</c:v>
                </c:pt>
                <c:pt idx="143">
                  <c:v>43070</c:v>
                </c:pt>
                <c:pt idx="144">
                  <c:v>43101</c:v>
                </c:pt>
                <c:pt idx="145">
                  <c:v>43132</c:v>
                </c:pt>
                <c:pt idx="146">
                  <c:v>43160</c:v>
                </c:pt>
                <c:pt idx="147">
                  <c:v>43191</c:v>
                </c:pt>
                <c:pt idx="148">
                  <c:v>43221</c:v>
                </c:pt>
                <c:pt idx="149">
                  <c:v>43252</c:v>
                </c:pt>
                <c:pt idx="150">
                  <c:v>43282</c:v>
                </c:pt>
                <c:pt idx="151">
                  <c:v>43313</c:v>
                </c:pt>
                <c:pt idx="152">
                  <c:v>43344</c:v>
                </c:pt>
                <c:pt idx="153">
                  <c:v>43374</c:v>
                </c:pt>
                <c:pt idx="154">
                  <c:v>43405</c:v>
                </c:pt>
                <c:pt idx="155">
                  <c:v>43435</c:v>
                </c:pt>
                <c:pt idx="156">
                  <c:v>43466</c:v>
                </c:pt>
                <c:pt idx="157">
                  <c:v>43497</c:v>
                </c:pt>
                <c:pt idx="158">
                  <c:v>43525</c:v>
                </c:pt>
                <c:pt idx="159">
                  <c:v>43556</c:v>
                </c:pt>
                <c:pt idx="160">
                  <c:v>43586</c:v>
                </c:pt>
                <c:pt idx="161">
                  <c:v>43617</c:v>
                </c:pt>
                <c:pt idx="162">
                  <c:v>43647</c:v>
                </c:pt>
                <c:pt idx="163">
                  <c:v>43678</c:v>
                </c:pt>
                <c:pt idx="164">
                  <c:v>43709</c:v>
                </c:pt>
                <c:pt idx="165">
                  <c:v>43739</c:v>
                </c:pt>
                <c:pt idx="166">
                  <c:v>43770</c:v>
                </c:pt>
                <c:pt idx="167">
                  <c:v>43800</c:v>
                </c:pt>
                <c:pt idx="168">
                  <c:v>43831</c:v>
                </c:pt>
                <c:pt idx="169">
                  <c:v>43862</c:v>
                </c:pt>
                <c:pt idx="170">
                  <c:v>43891</c:v>
                </c:pt>
                <c:pt idx="171">
                  <c:v>43922</c:v>
                </c:pt>
                <c:pt idx="172">
                  <c:v>43952</c:v>
                </c:pt>
                <c:pt idx="173">
                  <c:v>43983</c:v>
                </c:pt>
                <c:pt idx="174">
                  <c:v>44013</c:v>
                </c:pt>
                <c:pt idx="175">
                  <c:v>44044</c:v>
                </c:pt>
                <c:pt idx="176">
                  <c:v>44075</c:v>
                </c:pt>
                <c:pt idx="177">
                  <c:v>44105</c:v>
                </c:pt>
                <c:pt idx="178">
                  <c:v>44136</c:v>
                </c:pt>
                <c:pt idx="179">
                  <c:v>44166</c:v>
                </c:pt>
                <c:pt idx="180">
                  <c:v>44197</c:v>
                </c:pt>
                <c:pt idx="181">
                  <c:v>44228</c:v>
                </c:pt>
                <c:pt idx="182">
                  <c:v>44256</c:v>
                </c:pt>
                <c:pt idx="183">
                  <c:v>44287</c:v>
                </c:pt>
                <c:pt idx="184">
                  <c:v>44317</c:v>
                </c:pt>
                <c:pt idx="185">
                  <c:v>44348</c:v>
                </c:pt>
                <c:pt idx="186">
                  <c:v>44378</c:v>
                </c:pt>
                <c:pt idx="187">
                  <c:v>44409</c:v>
                </c:pt>
                <c:pt idx="188">
                  <c:v>44440</c:v>
                </c:pt>
                <c:pt idx="189">
                  <c:v>44470</c:v>
                </c:pt>
                <c:pt idx="190">
                  <c:v>44501</c:v>
                </c:pt>
                <c:pt idx="191">
                  <c:v>44531</c:v>
                </c:pt>
                <c:pt idx="192">
                  <c:v>44562</c:v>
                </c:pt>
                <c:pt idx="193">
                  <c:v>44593</c:v>
                </c:pt>
                <c:pt idx="194">
                  <c:v>44621</c:v>
                </c:pt>
                <c:pt idx="195">
                  <c:v>44652</c:v>
                </c:pt>
                <c:pt idx="196">
                  <c:v>44682</c:v>
                </c:pt>
                <c:pt idx="197">
                  <c:v>44713</c:v>
                </c:pt>
                <c:pt idx="198">
                  <c:v>44743</c:v>
                </c:pt>
                <c:pt idx="199">
                  <c:v>44774</c:v>
                </c:pt>
                <c:pt idx="200">
                  <c:v>44805</c:v>
                </c:pt>
                <c:pt idx="201">
                  <c:v>44835</c:v>
                </c:pt>
                <c:pt idx="202">
                  <c:v>44866</c:v>
                </c:pt>
                <c:pt idx="203">
                  <c:v>44896</c:v>
                </c:pt>
                <c:pt idx="204">
                  <c:v>44927</c:v>
                </c:pt>
                <c:pt idx="205">
                  <c:v>44958</c:v>
                </c:pt>
                <c:pt idx="206">
                  <c:v>44986</c:v>
                </c:pt>
                <c:pt idx="207">
                  <c:v>45017</c:v>
                </c:pt>
                <c:pt idx="208">
                  <c:v>45047</c:v>
                </c:pt>
                <c:pt idx="209">
                  <c:v>45078</c:v>
                </c:pt>
                <c:pt idx="210">
                  <c:v>45108</c:v>
                </c:pt>
                <c:pt idx="211">
                  <c:v>45139</c:v>
                </c:pt>
                <c:pt idx="212">
                  <c:v>45170</c:v>
                </c:pt>
                <c:pt idx="213">
                  <c:v>45200</c:v>
                </c:pt>
                <c:pt idx="214">
                  <c:v>45231</c:v>
                </c:pt>
                <c:pt idx="215">
                  <c:v>45261</c:v>
                </c:pt>
                <c:pt idx="216">
                  <c:v>45292</c:v>
                </c:pt>
                <c:pt idx="217">
                  <c:v>45323</c:v>
                </c:pt>
                <c:pt idx="218">
                  <c:v>45352</c:v>
                </c:pt>
                <c:pt idx="219">
                  <c:v>45383</c:v>
                </c:pt>
                <c:pt idx="220">
                  <c:v>45413</c:v>
                </c:pt>
                <c:pt idx="221">
                  <c:v>45444</c:v>
                </c:pt>
                <c:pt idx="222">
                  <c:v>45474</c:v>
                </c:pt>
                <c:pt idx="223">
                  <c:v>45505</c:v>
                </c:pt>
                <c:pt idx="224">
                  <c:v>45536</c:v>
                </c:pt>
                <c:pt idx="225">
                  <c:v>45566</c:v>
                </c:pt>
                <c:pt idx="226">
                  <c:v>45597</c:v>
                </c:pt>
                <c:pt idx="227">
                  <c:v>45627</c:v>
                </c:pt>
                <c:pt idx="228">
                  <c:v>45658</c:v>
                </c:pt>
                <c:pt idx="229">
                  <c:v>45689</c:v>
                </c:pt>
                <c:pt idx="230">
                  <c:v>45717</c:v>
                </c:pt>
                <c:pt idx="231">
                  <c:v>45748</c:v>
                </c:pt>
                <c:pt idx="232">
                  <c:v>45778</c:v>
                </c:pt>
                <c:pt idx="233">
                  <c:v>45809</c:v>
                </c:pt>
                <c:pt idx="234">
                  <c:v>45839</c:v>
                </c:pt>
                <c:pt idx="235">
                  <c:v>45870</c:v>
                </c:pt>
              </c:numCache>
            </c:numRef>
          </c:cat>
          <c:val>
            <c:numRef>
              <c:f>'CA Cert'!$B$62:$IC$62</c:f>
              <c:numCache>
                <c:formatCode>#,##0_);[Red]\(#,##0\)</c:formatCode>
                <c:ptCount val="236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50</c:v>
                </c:pt>
                <c:pt idx="4">
                  <c:v>55</c:v>
                </c:pt>
                <c:pt idx="5">
                  <c:v>71</c:v>
                </c:pt>
                <c:pt idx="6">
                  <c:v>77</c:v>
                </c:pt>
                <c:pt idx="7">
                  <c:v>78</c:v>
                </c:pt>
                <c:pt idx="8">
                  <c:v>90</c:v>
                </c:pt>
                <c:pt idx="9">
                  <c:v>100</c:v>
                </c:pt>
                <c:pt idx="10">
                  <c:v>102</c:v>
                </c:pt>
                <c:pt idx="11">
                  <c:v>118</c:v>
                </c:pt>
                <c:pt idx="12">
                  <c:v>118</c:v>
                </c:pt>
                <c:pt idx="13">
                  <c:v>134</c:v>
                </c:pt>
                <c:pt idx="14">
                  <c:v>182</c:v>
                </c:pt>
                <c:pt idx="15">
                  <c:v>205</c:v>
                </c:pt>
                <c:pt idx="16">
                  <c:v>210</c:v>
                </c:pt>
                <c:pt idx="17">
                  <c:v>234</c:v>
                </c:pt>
                <c:pt idx="18">
                  <c:v>246</c:v>
                </c:pt>
                <c:pt idx="19">
                  <c:v>260</c:v>
                </c:pt>
                <c:pt idx="20">
                  <c:v>320</c:v>
                </c:pt>
                <c:pt idx="21">
                  <c:v>425</c:v>
                </c:pt>
                <c:pt idx="22">
                  <c:v>430</c:v>
                </c:pt>
                <c:pt idx="23">
                  <c:v>434</c:v>
                </c:pt>
                <c:pt idx="24">
                  <c:v>443</c:v>
                </c:pt>
                <c:pt idx="25">
                  <c:v>456</c:v>
                </c:pt>
                <c:pt idx="26">
                  <c:v>474</c:v>
                </c:pt>
                <c:pt idx="27">
                  <c:v>479</c:v>
                </c:pt>
                <c:pt idx="28">
                  <c:v>514</c:v>
                </c:pt>
                <c:pt idx="29">
                  <c:v>518</c:v>
                </c:pt>
                <c:pt idx="30">
                  <c:v>518</c:v>
                </c:pt>
                <c:pt idx="31">
                  <c:v>557</c:v>
                </c:pt>
                <c:pt idx="32">
                  <c:v>705</c:v>
                </c:pt>
                <c:pt idx="33">
                  <c:v>705</c:v>
                </c:pt>
                <c:pt idx="34">
                  <c:v>705</c:v>
                </c:pt>
                <c:pt idx="35">
                  <c:v>769</c:v>
                </c:pt>
                <c:pt idx="36">
                  <c:v>792</c:v>
                </c:pt>
                <c:pt idx="37">
                  <c:v>820</c:v>
                </c:pt>
                <c:pt idx="38">
                  <c:v>847</c:v>
                </c:pt>
                <c:pt idx="39">
                  <c:v>860</c:v>
                </c:pt>
                <c:pt idx="40">
                  <c:v>892</c:v>
                </c:pt>
                <c:pt idx="41">
                  <c:v>894</c:v>
                </c:pt>
                <c:pt idx="42">
                  <c:v>903</c:v>
                </c:pt>
                <c:pt idx="43">
                  <c:v>1015</c:v>
                </c:pt>
                <c:pt idx="44">
                  <c:v>1066</c:v>
                </c:pt>
                <c:pt idx="45">
                  <c:v>1101</c:v>
                </c:pt>
                <c:pt idx="46">
                  <c:v>1134</c:v>
                </c:pt>
                <c:pt idx="47">
                  <c:v>1163</c:v>
                </c:pt>
                <c:pt idx="48">
                  <c:v>1183</c:v>
                </c:pt>
                <c:pt idx="49">
                  <c:v>1185</c:v>
                </c:pt>
                <c:pt idx="50">
                  <c:v>1195</c:v>
                </c:pt>
                <c:pt idx="51">
                  <c:v>1200</c:v>
                </c:pt>
                <c:pt idx="52">
                  <c:v>1211</c:v>
                </c:pt>
                <c:pt idx="53">
                  <c:v>1213</c:v>
                </c:pt>
                <c:pt idx="54">
                  <c:v>1229</c:v>
                </c:pt>
                <c:pt idx="55">
                  <c:v>1353</c:v>
                </c:pt>
                <c:pt idx="56">
                  <c:v>1382</c:v>
                </c:pt>
                <c:pt idx="57">
                  <c:v>1401</c:v>
                </c:pt>
                <c:pt idx="58">
                  <c:v>1430</c:v>
                </c:pt>
                <c:pt idx="59">
                  <c:v>1437</c:v>
                </c:pt>
                <c:pt idx="60">
                  <c:v>1460</c:v>
                </c:pt>
                <c:pt idx="61">
                  <c:v>1553</c:v>
                </c:pt>
                <c:pt idx="62">
                  <c:v>1553</c:v>
                </c:pt>
                <c:pt idx="63">
                  <c:v>1556</c:v>
                </c:pt>
                <c:pt idx="64">
                  <c:v>1557</c:v>
                </c:pt>
                <c:pt idx="65">
                  <c:v>1614</c:v>
                </c:pt>
                <c:pt idx="66">
                  <c:v>1632</c:v>
                </c:pt>
                <c:pt idx="67">
                  <c:v>1673</c:v>
                </c:pt>
                <c:pt idx="68">
                  <c:v>1759</c:v>
                </c:pt>
                <c:pt idx="69">
                  <c:v>1767</c:v>
                </c:pt>
                <c:pt idx="70">
                  <c:v>1776</c:v>
                </c:pt>
                <c:pt idx="71">
                  <c:v>1810</c:v>
                </c:pt>
                <c:pt idx="72">
                  <c:v>1837</c:v>
                </c:pt>
                <c:pt idx="73">
                  <c:v>1885</c:v>
                </c:pt>
                <c:pt idx="74">
                  <c:v>1897</c:v>
                </c:pt>
                <c:pt idx="75">
                  <c:v>1901</c:v>
                </c:pt>
                <c:pt idx="76">
                  <c:v>1926</c:v>
                </c:pt>
                <c:pt idx="77">
                  <c:v>1952</c:v>
                </c:pt>
                <c:pt idx="78">
                  <c:v>1963</c:v>
                </c:pt>
                <c:pt idx="79">
                  <c:v>2058</c:v>
                </c:pt>
                <c:pt idx="80">
                  <c:v>2071</c:v>
                </c:pt>
                <c:pt idx="81">
                  <c:v>2135</c:v>
                </c:pt>
                <c:pt idx="82">
                  <c:v>2147</c:v>
                </c:pt>
                <c:pt idx="83">
                  <c:v>2158</c:v>
                </c:pt>
                <c:pt idx="84">
                  <c:v>2193</c:v>
                </c:pt>
                <c:pt idx="85">
                  <c:v>2201</c:v>
                </c:pt>
                <c:pt idx="86">
                  <c:v>2204</c:v>
                </c:pt>
                <c:pt idx="87">
                  <c:v>2225</c:v>
                </c:pt>
                <c:pt idx="88">
                  <c:v>2243</c:v>
                </c:pt>
                <c:pt idx="89">
                  <c:v>2252</c:v>
                </c:pt>
                <c:pt idx="90">
                  <c:v>2259</c:v>
                </c:pt>
                <c:pt idx="91">
                  <c:v>2298</c:v>
                </c:pt>
                <c:pt idx="92">
                  <c:v>2301</c:v>
                </c:pt>
                <c:pt idx="93">
                  <c:v>2367</c:v>
                </c:pt>
                <c:pt idx="94">
                  <c:v>2371</c:v>
                </c:pt>
                <c:pt idx="95">
                  <c:v>2372</c:v>
                </c:pt>
                <c:pt idx="96">
                  <c:v>2377</c:v>
                </c:pt>
                <c:pt idx="97">
                  <c:v>2378</c:v>
                </c:pt>
                <c:pt idx="98">
                  <c:v>2390</c:v>
                </c:pt>
                <c:pt idx="99">
                  <c:v>2395</c:v>
                </c:pt>
                <c:pt idx="100">
                  <c:v>2400</c:v>
                </c:pt>
                <c:pt idx="101">
                  <c:v>2418</c:v>
                </c:pt>
                <c:pt idx="102">
                  <c:v>2422</c:v>
                </c:pt>
                <c:pt idx="103">
                  <c:v>2448</c:v>
                </c:pt>
                <c:pt idx="104">
                  <c:v>2451</c:v>
                </c:pt>
                <c:pt idx="105">
                  <c:v>2503</c:v>
                </c:pt>
                <c:pt idx="106">
                  <c:v>2507</c:v>
                </c:pt>
                <c:pt idx="107">
                  <c:v>2511</c:v>
                </c:pt>
                <c:pt idx="108">
                  <c:v>2514</c:v>
                </c:pt>
                <c:pt idx="109">
                  <c:v>2527</c:v>
                </c:pt>
                <c:pt idx="110">
                  <c:v>2530</c:v>
                </c:pt>
                <c:pt idx="111">
                  <c:v>2545</c:v>
                </c:pt>
                <c:pt idx="112">
                  <c:v>2546</c:v>
                </c:pt>
                <c:pt idx="113">
                  <c:v>2569</c:v>
                </c:pt>
                <c:pt idx="114">
                  <c:v>2608</c:v>
                </c:pt>
                <c:pt idx="115">
                  <c:v>2608</c:v>
                </c:pt>
                <c:pt idx="116">
                  <c:v>2609</c:v>
                </c:pt>
                <c:pt idx="117">
                  <c:v>2670</c:v>
                </c:pt>
                <c:pt idx="118">
                  <c:v>2701</c:v>
                </c:pt>
                <c:pt idx="119">
                  <c:v>2706</c:v>
                </c:pt>
                <c:pt idx="120">
                  <c:v>2707</c:v>
                </c:pt>
                <c:pt idx="121">
                  <c:v>2707</c:v>
                </c:pt>
                <c:pt idx="122">
                  <c:v>2708</c:v>
                </c:pt>
                <c:pt idx="123">
                  <c:v>2734</c:v>
                </c:pt>
                <c:pt idx="124">
                  <c:v>2746</c:v>
                </c:pt>
                <c:pt idx="125">
                  <c:v>2780</c:v>
                </c:pt>
                <c:pt idx="126">
                  <c:v>2811</c:v>
                </c:pt>
                <c:pt idx="127">
                  <c:v>2883</c:v>
                </c:pt>
                <c:pt idx="128">
                  <c:v>2929</c:v>
                </c:pt>
                <c:pt idx="129">
                  <c:v>2991</c:v>
                </c:pt>
                <c:pt idx="130">
                  <c:v>2991</c:v>
                </c:pt>
                <c:pt idx="131">
                  <c:v>3003</c:v>
                </c:pt>
                <c:pt idx="132">
                  <c:v>3005</c:v>
                </c:pt>
                <c:pt idx="133">
                  <c:v>3011</c:v>
                </c:pt>
                <c:pt idx="134">
                  <c:v>3026</c:v>
                </c:pt>
                <c:pt idx="135">
                  <c:v>3026</c:v>
                </c:pt>
                <c:pt idx="136">
                  <c:v>3045</c:v>
                </c:pt>
                <c:pt idx="137">
                  <c:v>3054</c:v>
                </c:pt>
                <c:pt idx="138">
                  <c:v>3054</c:v>
                </c:pt>
                <c:pt idx="139">
                  <c:v>3106</c:v>
                </c:pt>
                <c:pt idx="140">
                  <c:v>3118</c:v>
                </c:pt>
                <c:pt idx="141">
                  <c:v>3174</c:v>
                </c:pt>
                <c:pt idx="142">
                  <c:v>3177</c:v>
                </c:pt>
                <c:pt idx="143">
                  <c:v>3177</c:v>
                </c:pt>
                <c:pt idx="144">
                  <c:v>3184</c:v>
                </c:pt>
                <c:pt idx="145">
                  <c:v>3184</c:v>
                </c:pt>
                <c:pt idx="146">
                  <c:v>3192</c:v>
                </c:pt>
                <c:pt idx="147">
                  <c:v>3192</c:v>
                </c:pt>
                <c:pt idx="148">
                  <c:v>3194</c:v>
                </c:pt>
                <c:pt idx="149">
                  <c:v>3195</c:v>
                </c:pt>
                <c:pt idx="150">
                  <c:v>3209</c:v>
                </c:pt>
                <c:pt idx="151">
                  <c:v>3260</c:v>
                </c:pt>
                <c:pt idx="152">
                  <c:v>3261</c:v>
                </c:pt>
                <c:pt idx="153">
                  <c:v>3320</c:v>
                </c:pt>
                <c:pt idx="154">
                  <c:v>3326</c:v>
                </c:pt>
                <c:pt idx="155">
                  <c:v>3331</c:v>
                </c:pt>
                <c:pt idx="156">
                  <c:v>3358</c:v>
                </c:pt>
                <c:pt idx="157">
                  <c:v>3366</c:v>
                </c:pt>
                <c:pt idx="158">
                  <c:v>3375</c:v>
                </c:pt>
                <c:pt idx="159">
                  <c:v>3375</c:v>
                </c:pt>
                <c:pt idx="160">
                  <c:v>3377</c:v>
                </c:pt>
                <c:pt idx="161">
                  <c:v>3378</c:v>
                </c:pt>
                <c:pt idx="162">
                  <c:v>3424</c:v>
                </c:pt>
                <c:pt idx="163">
                  <c:v>3451</c:v>
                </c:pt>
                <c:pt idx="164">
                  <c:v>3454</c:v>
                </c:pt>
                <c:pt idx="165">
                  <c:v>3487</c:v>
                </c:pt>
                <c:pt idx="166">
                  <c:v>3488</c:v>
                </c:pt>
                <c:pt idx="167">
                  <c:v>3488</c:v>
                </c:pt>
                <c:pt idx="168">
                  <c:v>3490</c:v>
                </c:pt>
                <c:pt idx="169">
                  <c:v>3501</c:v>
                </c:pt>
                <c:pt idx="170">
                  <c:v>3509</c:v>
                </c:pt>
                <c:pt idx="171">
                  <c:v>3513</c:v>
                </c:pt>
                <c:pt idx="172">
                  <c:v>3516</c:v>
                </c:pt>
                <c:pt idx="173">
                  <c:v>3522</c:v>
                </c:pt>
                <c:pt idx="174">
                  <c:v>3561</c:v>
                </c:pt>
                <c:pt idx="175">
                  <c:v>3594</c:v>
                </c:pt>
                <c:pt idx="176">
                  <c:v>3642</c:v>
                </c:pt>
                <c:pt idx="177">
                  <c:v>3679</c:v>
                </c:pt>
                <c:pt idx="178">
                  <c:v>3683</c:v>
                </c:pt>
                <c:pt idx="179">
                  <c:v>3697</c:v>
                </c:pt>
                <c:pt idx="180">
                  <c:v>3703</c:v>
                </c:pt>
                <c:pt idx="181">
                  <c:v>3712</c:v>
                </c:pt>
                <c:pt idx="182">
                  <c:v>3721</c:v>
                </c:pt>
                <c:pt idx="183">
                  <c:v>3727</c:v>
                </c:pt>
                <c:pt idx="184">
                  <c:v>3729</c:v>
                </c:pt>
                <c:pt idx="185">
                  <c:v>3729</c:v>
                </c:pt>
                <c:pt idx="186">
                  <c:v>3821</c:v>
                </c:pt>
                <c:pt idx="187">
                  <c:v>3821</c:v>
                </c:pt>
                <c:pt idx="188">
                  <c:v>3848</c:v>
                </c:pt>
                <c:pt idx="189">
                  <c:v>3891</c:v>
                </c:pt>
                <c:pt idx="190">
                  <c:v>3900</c:v>
                </c:pt>
                <c:pt idx="191">
                  <c:v>3905</c:v>
                </c:pt>
                <c:pt idx="192">
                  <c:v>3945</c:v>
                </c:pt>
                <c:pt idx="193">
                  <c:v>3945</c:v>
                </c:pt>
                <c:pt idx="194">
                  <c:v>3956</c:v>
                </c:pt>
                <c:pt idx="195">
                  <c:v>3956</c:v>
                </c:pt>
                <c:pt idx="196">
                  <c:v>3961</c:v>
                </c:pt>
                <c:pt idx="197">
                  <c:v>3962</c:v>
                </c:pt>
                <c:pt idx="198">
                  <c:v>4021</c:v>
                </c:pt>
                <c:pt idx="199">
                  <c:v>4074</c:v>
                </c:pt>
                <c:pt idx="200">
                  <c:v>4111</c:v>
                </c:pt>
                <c:pt idx="201">
                  <c:v>4123</c:v>
                </c:pt>
                <c:pt idx="202">
                  <c:v>4131</c:v>
                </c:pt>
                <c:pt idx="203">
                  <c:v>4134</c:v>
                </c:pt>
                <c:pt idx="204">
                  <c:v>4139</c:v>
                </c:pt>
                <c:pt idx="205">
                  <c:v>4142</c:v>
                </c:pt>
                <c:pt idx="206">
                  <c:v>4143</c:v>
                </c:pt>
                <c:pt idx="207">
                  <c:v>4147</c:v>
                </c:pt>
                <c:pt idx="208">
                  <c:v>4153</c:v>
                </c:pt>
                <c:pt idx="209">
                  <c:v>4157</c:v>
                </c:pt>
                <c:pt idx="210">
                  <c:v>4225</c:v>
                </c:pt>
                <c:pt idx="211">
                  <c:v>4262</c:v>
                </c:pt>
                <c:pt idx="212">
                  <c:v>4300</c:v>
                </c:pt>
                <c:pt idx="213">
                  <c:v>4301</c:v>
                </c:pt>
                <c:pt idx="214">
                  <c:v>4305</c:v>
                </c:pt>
                <c:pt idx="215">
                  <c:v>4312</c:v>
                </c:pt>
                <c:pt idx="216">
                  <c:v>4318</c:v>
                </c:pt>
                <c:pt idx="217">
                  <c:v>4322</c:v>
                </c:pt>
                <c:pt idx="218">
                  <c:v>4322</c:v>
                </c:pt>
                <c:pt idx="219">
                  <c:v>4325</c:v>
                </c:pt>
                <c:pt idx="220">
                  <c:v>4329</c:v>
                </c:pt>
                <c:pt idx="221">
                  <c:v>4336</c:v>
                </c:pt>
                <c:pt idx="222">
                  <c:v>4340</c:v>
                </c:pt>
                <c:pt idx="223">
                  <c:v>4387</c:v>
                </c:pt>
                <c:pt idx="224">
                  <c:v>4467</c:v>
                </c:pt>
                <c:pt idx="225">
                  <c:v>4481</c:v>
                </c:pt>
                <c:pt idx="226">
                  <c:v>4490</c:v>
                </c:pt>
                <c:pt idx="227">
                  <c:v>4494</c:v>
                </c:pt>
                <c:pt idx="228">
                  <c:v>4497</c:v>
                </c:pt>
                <c:pt idx="229">
                  <c:v>4498</c:v>
                </c:pt>
                <c:pt idx="230">
                  <c:v>4501</c:v>
                </c:pt>
                <c:pt idx="231">
                  <c:v>4501</c:v>
                </c:pt>
                <c:pt idx="232">
                  <c:v>4516</c:v>
                </c:pt>
                <c:pt idx="233">
                  <c:v>4517</c:v>
                </c:pt>
                <c:pt idx="234">
                  <c:v>4518</c:v>
                </c:pt>
                <c:pt idx="235">
                  <c:v>4539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19-B047-A6FE-E840114C8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828187391"/>
        <c:axId val="393703936"/>
      </c:barChart>
      <c:dateAx>
        <c:axId val="182818739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3703936"/>
        <c:crosses val="autoZero"/>
        <c:auto val="1"/>
        <c:lblOffset val="100"/>
        <c:baseTimeUnit val="months"/>
      </c:dateAx>
      <c:valAx>
        <c:axId val="393703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" sz="1600" dirty="0"/>
                  <a:t>Issued Certificates (x1,000)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28187391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FCF7D-3CAB-1140-9202-421129CA2475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E8858-3C0C-AD47-9B70-2A39AF08A1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964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38BFD-5A94-F64F-9E71-78FF5C12D8B2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86509-2806-0640-A63B-B454706180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171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17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252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934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08EEC-B395-94EB-1C6D-D621A3EBA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02878B0-73ED-689F-2AFA-3B63853101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2069FB5-B224-BDAF-F3EF-6B5A217484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DB0E959-0BB3-7FB0-504D-CA0ED91581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27425-DDCA-5041-BB4D-A20AD4EAF6A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231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EC877-AF91-D510-15F3-3FEA66F72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4B167FA-7CFE-3B30-119F-651F7DCE23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721AE7E-5783-4478-2CBC-DC8712AEBF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9979F5-3616-C274-C3EB-B3D7B30E58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027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0E4E3-8284-C922-1D4F-6F6DBD223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B9E7054-2012-CBFC-8627-ABDE17032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864C96B2-5C2C-D876-7946-321F329D4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1A88472-464E-F785-D79F-D5BD2B80E6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064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A4FD5-B65B-3D52-66D8-5C13A1461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2EEB907-870D-AE51-CD25-882AF39E27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71A2D28-BCB9-7745-393A-258F248356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A31188-BC57-7ECF-E5C5-32CC8EEA0C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6520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0093D3-A02F-51A9-6715-8C985A061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85FEF7D-5E0E-19D0-3DB5-FB91433CD5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7710CE7-CFC6-C456-27AF-AE6C22C7BE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6D82AF-B479-D060-8059-B0232DBCE4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0494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46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33330-974F-05C8-69B7-7679F6D65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84AEC38-D192-8589-CADA-4B67294859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96365BA-A205-2001-4472-3B72BC04FD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0B68B5-D7E5-DA4B-D610-7421979AE8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27425-DDCA-5041-BB4D-A20AD4EAF6A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766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EA58F-BECD-C290-3ECA-2846A121B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87C6926-BB6C-EA2C-F5D1-6B3DAAC269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740E9E7-3A85-CF9B-E53B-1FCB56F3B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D59D39A-371C-8270-3683-E3DF4D2804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750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61201-7A01-AA64-E76D-383BC9E55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8733153-4E81-A7F2-51AB-24166E86FE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744CDBD-306F-E250-CA70-C270A5B44A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D13EA2-4B98-8C1D-720C-B9F91AEBBC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0579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84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9696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306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BF100-C946-43D4-8E28-C50860B74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D7AFDCF-8214-BB26-3AA2-F8BD99A763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B433087-A3DB-A0C0-0742-09B664C48E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F7E169-A8A7-A62B-1BC9-2C4A9042A2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631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44BD0-4E15-190F-8B8C-DDEC38C65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10DEF91-CEB7-C2F7-F385-E352FA444F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293400C-26FD-43EE-EE3A-237B5124B2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2D7E4E-FFBC-FE48-BEBD-B2492E6632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948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07BF-F1B2-8CA7-714E-F40C5AB2F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863C06E-1D3D-1BB7-6EED-8B31913519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8CC5ECE7-EF8E-76A6-56C1-BE8F420D1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F1A2C32-2220-B28D-6245-E080A44482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667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554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E8798-208D-5C6B-2CD6-1890AC973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53C0770-0A4F-693A-D31C-DE5747C3F4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25F1C49-E444-2E4B-42C8-0B9FCBA30C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0635DD0-4FDA-00A0-865C-85A36D30B4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104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84E30-68FA-0227-7107-2D9F2CF5F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3E537EB-958A-B36D-2098-F9BE5C53E9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310D186-B9FC-D843-AB99-A099F1AAC4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180599-BC6E-F725-568B-042DFAD19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27425-DDCA-5041-BB4D-A20AD4EAF6A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87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86509-2806-0640-A63B-B4547061801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4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9D98F4-097F-094B-A0BC-786213028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773028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31EC5D-BF0F-C144-974F-2D9A78034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128650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GB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74C86A-F6C6-B542-BFCF-9BDC3AD6E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C6F406-7E89-5248-ABCF-CDA628F5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A6223F-2892-604D-B313-3BB10363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34DD-9DA5-A14F-AB2F-4E90C76C04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4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9B5B29-FF27-264C-9B25-7989626C3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AEA8AE9-7FBE-BD40-858E-6A8E6D6A7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EEA86F-A072-D040-9748-DD1AFA000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DFD8E7-30C9-2942-9537-AD28D3269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24AADC-FA2A-3748-B304-DDB1BB4F2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07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5B38DF-07F5-BC41-B490-34775068EB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E69338D-5A4F-2C46-870A-F3AD433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5CD552-6E90-114F-81FC-1C360C28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noProof="0"/>
              <a:t>Nov 3, 2025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0323A6-4607-F74D-B44C-47C5EC56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B8470E-39E8-2743-878B-B349CDC74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en-US" altLang="ja-JP" noProof="0" smtClean="0"/>
              <a:t>‹#›</a:t>
            </a:fld>
            <a:endParaRPr kumimoji="1" lang="en-US" altLang="ja-JP" noProof="0"/>
          </a:p>
        </p:txBody>
      </p:sp>
    </p:spTree>
    <p:extLst>
      <p:ext uri="{BB962C8B-B14F-4D97-AF65-F5344CB8AC3E}">
        <p14:creationId xmlns:p14="http://schemas.microsoft.com/office/powerpoint/2010/main" val="416524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85D079-874C-6E48-8C48-3019D082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918413-8F20-1148-98DB-BD057CAAF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A7223D-6568-0C42-A9F4-749B08EC5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3D9A04-4055-4640-B4C3-F211A2FF7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81BB16-3EBD-4142-B319-5AAC4ED8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143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C4995-55DE-A14D-9E74-6AABCEF77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82369A-9A08-E444-B852-2A97F03F5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5F6701-25EC-B54A-8125-297C5D7E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6527A3-3140-E648-861F-BB421F1EA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87B4D4-73C2-4A46-8065-079E98EF0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34DD-9DA5-A14F-AB2F-4E90C76C04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80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5775D-CD14-A84E-AA35-5548E4A6D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852528-EA5D-1A47-BF72-8C58C38E73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lnSpc>
                <a:spcPct val="110000"/>
              </a:lnSpc>
              <a:spcBef>
                <a:spcPts val="225"/>
              </a:spcBef>
              <a:defRPr/>
            </a:lvl1pPr>
            <a:lvl2pPr>
              <a:lnSpc>
                <a:spcPct val="110000"/>
              </a:lnSpc>
              <a:spcBef>
                <a:spcPts val="225"/>
              </a:spcBef>
              <a:defRPr/>
            </a:lvl2pPr>
            <a:lvl3pPr>
              <a:lnSpc>
                <a:spcPct val="110000"/>
              </a:lnSpc>
              <a:spcBef>
                <a:spcPts val="225"/>
              </a:spcBef>
              <a:defRPr/>
            </a:lvl3pPr>
            <a:lvl4pPr>
              <a:lnSpc>
                <a:spcPct val="110000"/>
              </a:lnSpc>
              <a:spcBef>
                <a:spcPts val="225"/>
              </a:spcBef>
              <a:defRPr/>
            </a:lvl4pPr>
            <a:lvl5pPr>
              <a:lnSpc>
                <a:spcPct val="110000"/>
              </a:lnSpc>
              <a:spcBef>
                <a:spcPts val="225"/>
              </a:spcBef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B27619A-34B7-8E47-9226-0214EA07B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spcBef>
                <a:spcPts val="225"/>
              </a:spcBef>
              <a:defRPr/>
            </a:lvl1pPr>
            <a:lvl2pPr>
              <a:spcBef>
                <a:spcPts val="225"/>
              </a:spcBef>
              <a:defRPr/>
            </a:lvl2pPr>
            <a:lvl3pPr>
              <a:spcBef>
                <a:spcPts val="225"/>
              </a:spcBef>
              <a:defRPr/>
            </a:lvl3pPr>
            <a:lvl4pPr>
              <a:spcBef>
                <a:spcPts val="225"/>
              </a:spcBef>
              <a:defRPr/>
            </a:lvl4pPr>
            <a:lvl5pPr>
              <a:spcBef>
                <a:spcPts val="225"/>
              </a:spcBef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3AAE08-56CB-8642-9EC8-D11A05C0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2597FE-BFBB-F44E-8800-A68A33F77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A441FD-DBBA-0B43-A1FD-F8B49C84F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689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D36D05-5D18-E843-8388-EFED00636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C59B75-6572-0B41-AF9A-2415244EF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AD6A0C-1FD5-BB4C-A943-E50EB1E94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CDFD23-DFCF-154F-A351-4732B88B1C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06F63FA-8549-3449-A3E1-4B68878DFF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353E02-3473-BC4B-9E84-E21C1C72C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EA8F4A9-2D1B-354F-B880-328D0ACC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4B51EBB-4563-874D-A026-9A69381D0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97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A2CFD5-D1B7-F949-AEDA-BD327B514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63C9F94-52FC-3A4E-8AD0-E9D25ADC5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BF823B2-5489-E847-BB20-6BB527DAA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 noProof="0"/>
              <a:t>HEPiX Fall 2025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0DDB00E-D042-E242-BFDA-DB47FB278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17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452E11-F6D5-A246-9142-D5EABC9D2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5BF5C43-FED0-2042-8B88-BE611CE8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93A79E-9EC2-C448-8C1D-D2C4DAB0A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97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5F1FB9-8424-754B-8F69-47334790F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3F66F9-208D-9040-A7EE-038357E34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BD43598-F74B-3349-93E8-C1B45136E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BCB3EA-EA4F-D94A-BD28-A0497324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4A0FB7-651C-984F-8339-F9B939228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E792379-1851-4C4C-A2EC-411ACA39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5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48BF85-C2F2-E246-A9A2-08AEA9186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FAE20A-9BAD-C547-AF15-B271224E6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897DB56-99E4-714E-A78A-948CFCC99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8BB401-0A9C-9742-A0DC-73BED8E83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96A045-FB46-8547-9DB6-7DF6C240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900B79-451D-9049-A4EB-4A824D39F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99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0DD7E3F-4394-C240-A243-CCC27EF64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3AEA3A-E628-C043-B5D9-D3BB4CD8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 dirty="0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 dirty="0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 dirty="0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GB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A3F798-624B-F14D-9503-B04259B1E8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noProof="0"/>
              <a:t>Nov 3, 2025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C57146-923C-524B-98E0-D393C6F5FE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noProof="0"/>
              <a:t>HEPiX Fall 2025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D90C9A-74DF-EF4C-B3AB-712B09AF6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52337-E257-AF42-8BF6-185FFC9396B6}" type="slidenum">
              <a:rPr kumimoji="1" lang="en-US" altLang="ja-JP" noProof="0" smtClean="0"/>
              <a:t>‹#›</a:t>
            </a:fld>
            <a:endParaRPr kumimoji="1" lang="en-US" altLang="ja-JP" noProof="0"/>
          </a:p>
        </p:txBody>
      </p:sp>
    </p:spTree>
    <p:extLst>
      <p:ext uri="{BB962C8B-B14F-4D97-AF65-F5344CB8AC3E}">
        <p14:creationId xmlns:p14="http://schemas.microsoft.com/office/powerpoint/2010/main" val="318133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0" indent="-162000" algn="l" defTabSz="334800" rtl="0" eaLnBrk="1" latinLnBrk="0" hangingPunct="1">
        <a:lnSpc>
          <a:spcPct val="120000"/>
        </a:lnSpc>
        <a:spcBef>
          <a:spcPts val="3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86000" indent="-162000" algn="l" defTabSz="334800" rtl="0" eaLnBrk="1" latinLnBrk="0" hangingPunct="1">
        <a:lnSpc>
          <a:spcPct val="120000"/>
        </a:lnSpc>
        <a:spcBef>
          <a:spcPts val="300"/>
        </a:spcBef>
        <a:buFont typeface="システムフォント（レギュラー）"/>
        <a:buChar char="∘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162000" algn="l" defTabSz="334800" rtl="0" eaLnBrk="1" latinLnBrk="0" hangingPunct="1">
        <a:lnSpc>
          <a:spcPct val="120000"/>
        </a:lnSpc>
        <a:spcBef>
          <a:spcPts val="300"/>
        </a:spcBef>
        <a:buSzPct val="100000"/>
        <a:buFont typeface="システムフォント（レギュラー）"/>
        <a:buChar char="￭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000" indent="-162000" algn="l" defTabSz="334800" rtl="0" eaLnBrk="1" latinLnBrk="0" hangingPunct="1">
        <a:lnSpc>
          <a:spcPct val="120000"/>
        </a:lnSpc>
        <a:spcBef>
          <a:spcPts val="300"/>
        </a:spcBef>
        <a:buSzPct val="100000"/>
        <a:buFont typeface="システムフォント（レギュラー）"/>
        <a:buChar char="□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296000" indent="-162000" algn="l" defTabSz="334800" rtl="0" eaLnBrk="1" latinLnBrk="0" hangingPunct="1">
        <a:lnSpc>
          <a:spcPct val="120000"/>
        </a:lnSpc>
        <a:spcBef>
          <a:spcPts val="300"/>
        </a:spcBef>
        <a:buFont typeface="システムフォント（レギュラー）"/>
        <a:buChar char="−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9.sv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6166/contributions/6688824/" TargetMode="External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73F60213-2CC0-4347-947A-661DF7F495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4812" y="484159"/>
            <a:ext cx="5547975" cy="1102519"/>
          </a:xfrm>
        </p:spPr>
        <p:txBody>
          <a:bodyPr/>
          <a:lstStyle/>
          <a:p>
            <a:pPr algn="l"/>
            <a:r>
              <a:rPr lang="en-US" altLang="ja-JP" dirty="0"/>
              <a:t>KEK Site Report</a:t>
            </a:r>
            <a:endParaRPr lang="ja-JP" altLang="en-US"/>
          </a:p>
        </p:txBody>
      </p:sp>
      <p:sp>
        <p:nvSpPr>
          <p:cNvPr id="8" name="字幕 7">
            <a:extLst>
              <a:ext uri="{FF2B5EF4-FFF2-40B4-BE49-F238E27FC236}">
                <a16:creationId xmlns:a16="http://schemas.microsoft.com/office/drawing/2014/main" id="{4C73AE0E-2908-CE49-93BF-2A349B070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9308" y="1774284"/>
            <a:ext cx="6588246" cy="110251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altLang="ja-JP" sz="1600" u="sng" dirty="0"/>
              <a:t>Go Iwai</a:t>
            </a:r>
            <a:r>
              <a:rPr lang="en-US" altLang="ja-JP" sz="1600" dirty="0"/>
              <a:t>, T. </a:t>
            </a:r>
            <a:r>
              <a:rPr lang="en-GB" altLang="ja-JP" sz="1600" dirty="0" err="1"/>
              <a:t>Kishimoto</a:t>
            </a:r>
            <a:r>
              <a:rPr lang="en-US" altLang="ja-JP" sz="1600" dirty="0"/>
              <a:t>, K. Murakami, T. Nakamura, and S. Suzuki</a:t>
            </a:r>
          </a:p>
          <a:p>
            <a:pPr algn="just"/>
            <a:endParaRPr lang="en-US" altLang="ja-JP" sz="1600" dirty="0"/>
          </a:p>
          <a:p>
            <a:pPr algn="just"/>
            <a:r>
              <a:rPr lang="en-US" altLang="ja-JP" sz="1600" dirty="0"/>
              <a:t>High Energy Accelerator Research Organization (KEK)</a:t>
            </a:r>
          </a:p>
          <a:p>
            <a:pPr algn="just"/>
            <a:r>
              <a:rPr lang="en-US" altLang="ja-JP" sz="1600" dirty="0"/>
              <a:t>Computing Research Center (CRC)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00E201F-B937-B141-84B9-09B554DAE0FB}"/>
              </a:ext>
            </a:extLst>
          </p:cNvPr>
          <p:cNvGrpSpPr/>
          <p:nvPr/>
        </p:nvGrpSpPr>
        <p:grpSpPr>
          <a:xfrm>
            <a:off x="0" y="2997448"/>
            <a:ext cx="9141676" cy="2146052"/>
            <a:chOff x="0" y="2997448"/>
            <a:chExt cx="9141676" cy="2146052"/>
          </a:xfrm>
        </p:grpSpPr>
        <p:pic>
          <p:nvPicPr>
            <p:cNvPr id="13" name="図 12" descr="駅の天井からぶら下がっている&#10;&#10;低い精度で自動的に生成された説明">
              <a:extLst>
                <a:ext uri="{FF2B5EF4-FFF2-40B4-BE49-F238E27FC236}">
                  <a16:creationId xmlns:a16="http://schemas.microsoft.com/office/drawing/2014/main" id="{B6BFA619-AC3B-DF43-A84B-34585BC77B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598" t="22795" r="59902" b="39780"/>
            <a:stretch/>
          </p:blipFill>
          <p:spPr>
            <a:xfrm>
              <a:off x="0" y="2997448"/>
              <a:ext cx="2279309" cy="2146052"/>
            </a:xfrm>
            <a:prstGeom prst="rect">
              <a:avLst/>
            </a:prstGeom>
          </p:spPr>
        </p:pic>
        <p:pic>
          <p:nvPicPr>
            <p:cNvPr id="19" name="図 18" descr="テーブル, 座る, コンピュータ, フロント が含まれている画像&#10;&#10;自動的に生成された説明">
              <a:extLst>
                <a:ext uri="{FF2B5EF4-FFF2-40B4-BE49-F238E27FC236}">
                  <a16:creationId xmlns:a16="http://schemas.microsoft.com/office/drawing/2014/main" id="{F94C7846-7826-D542-AF64-1DC18A9973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244" t="26013" r="30580" b="4893"/>
            <a:stretch/>
          </p:blipFill>
          <p:spPr>
            <a:xfrm>
              <a:off x="2294812" y="2997448"/>
              <a:ext cx="1732020" cy="2146052"/>
            </a:xfrm>
            <a:prstGeom prst="rect">
              <a:avLst/>
            </a:prstGeom>
          </p:spPr>
        </p:pic>
        <p:pic>
          <p:nvPicPr>
            <p:cNvPr id="21" name="図 20" descr="コンピュータ, 座る, 金属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732BDB26-2481-044B-A299-16B3DF7BA4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7095" t="2003" r="18913" b="8360"/>
            <a:stretch/>
          </p:blipFill>
          <p:spPr>
            <a:xfrm>
              <a:off x="4042335" y="2997448"/>
              <a:ext cx="1939000" cy="2146052"/>
            </a:xfrm>
            <a:prstGeom prst="rect">
              <a:avLst/>
            </a:prstGeom>
          </p:spPr>
        </p:pic>
        <p:pic>
          <p:nvPicPr>
            <p:cNvPr id="23" name="図 22" descr="屋内, いっぱい, カラフル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30AE75D8-4C21-604C-BAFD-2436EF097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883" t="10465" r="9883" b="1024"/>
            <a:stretch/>
          </p:blipFill>
          <p:spPr>
            <a:xfrm>
              <a:off x="5996838" y="2997448"/>
              <a:ext cx="1775156" cy="1305531"/>
            </a:xfrm>
            <a:prstGeom prst="rect">
              <a:avLst/>
            </a:prstGeom>
          </p:spPr>
        </p:pic>
        <p:pic>
          <p:nvPicPr>
            <p:cNvPr id="25" name="図 24" descr="電子機器, コンピュータ, 戸棚, 屋内 が含まれている画像&#10;&#10;自動的に生成された説明">
              <a:extLst>
                <a:ext uri="{FF2B5EF4-FFF2-40B4-BE49-F238E27FC236}">
                  <a16:creationId xmlns:a16="http://schemas.microsoft.com/office/drawing/2014/main" id="{D1C8089D-98A3-294A-9A25-460E4AB30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6108" t="8671" r="26108" b="76411"/>
            <a:stretch/>
          </p:blipFill>
          <p:spPr>
            <a:xfrm>
              <a:off x="5996838" y="4311899"/>
              <a:ext cx="1775157" cy="831601"/>
            </a:xfrm>
            <a:prstGeom prst="rect">
              <a:avLst/>
            </a:prstGeom>
          </p:spPr>
        </p:pic>
        <p:pic>
          <p:nvPicPr>
            <p:cNvPr id="27" name="図 26" descr="電子機器, モニター, バス, スピーカー が含まれている画像&#10;&#10;自動的に生成された説明">
              <a:extLst>
                <a:ext uri="{FF2B5EF4-FFF2-40B4-BE49-F238E27FC236}">
                  <a16:creationId xmlns:a16="http://schemas.microsoft.com/office/drawing/2014/main" id="{D974ED00-329F-5749-9845-CB90B71B42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963" t="32071" r="49484" b="26204"/>
            <a:stretch/>
          </p:blipFill>
          <p:spPr>
            <a:xfrm>
              <a:off x="7787498" y="2997448"/>
              <a:ext cx="1354178" cy="2146052"/>
            </a:xfrm>
            <a:prstGeom prst="rect">
              <a:avLst/>
            </a:prstGeom>
          </p:spPr>
        </p:pic>
      </p:grpSp>
      <p:pic>
        <p:nvPicPr>
          <p:cNvPr id="31" name="図 30" descr="ロゴ&#10;&#10;自動的に生成された説明">
            <a:extLst>
              <a:ext uri="{FF2B5EF4-FFF2-40B4-BE49-F238E27FC236}">
                <a16:creationId xmlns:a16="http://schemas.microsoft.com/office/drawing/2014/main" id="{53475426-7C5C-9547-8FD6-B753A7E7B4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86966" y="4367883"/>
            <a:ext cx="1544320" cy="719632"/>
          </a:xfrm>
          <a:prstGeom prst="rect">
            <a:avLst/>
          </a:prstGeom>
        </p:spPr>
      </p:pic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97DE438B-4541-B810-0644-E6DB506254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3180" y="298806"/>
            <a:ext cx="1355661" cy="118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612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94AB1-96BA-9DC8-D805-6FE082FB6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2C55B3B-80ED-E744-C0E4-43E83EE95D2E}"/>
              </a:ext>
            </a:extLst>
          </p:cNvPr>
          <p:cNvSpPr txBox="1"/>
          <p:nvPr/>
        </p:nvSpPr>
        <p:spPr>
          <a:xfrm>
            <a:off x="6061812" y="254769"/>
            <a:ext cx="3082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 change </a:t>
            </a:r>
            <a:r>
              <a:rPr lang="en-GB" dirty="0"/>
              <a:t>in total bandwidth before and after update (</a:t>
            </a:r>
            <a:r>
              <a:rPr lang="en-GB" dirty="0">
                <a:solidFill>
                  <a:schemeClr val="accent5"/>
                </a:solidFill>
              </a:rPr>
              <a:t>100G for LHCONE</a:t>
            </a:r>
            <a:r>
              <a:rPr lang="en-GB" dirty="0"/>
              <a:t>, </a:t>
            </a:r>
            <a:r>
              <a:rPr lang="en-GB" dirty="0">
                <a:solidFill>
                  <a:schemeClr val="accent6"/>
                </a:solidFill>
              </a:rPr>
              <a:t>10G for Non-LHCONE</a:t>
            </a:r>
            <a:r>
              <a:rPr lang="en-GB" dirty="0"/>
              <a:t> traffic).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C36DD26-156E-88CB-E1FE-0DB9DEF688E3}"/>
              </a:ext>
            </a:extLst>
          </p:cNvPr>
          <p:cNvCxnSpPr>
            <a:cxnSpLocks/>
          </p:cNvCxnSpPr>
          <p:nvPr/>
        </p:nvCxnSpPr>
        <p:spPr>
          <a:xfrm>
            <a:off x="1788056" y="892280"/>
            <a:ext cx="0" cy="56793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D7C1E0D-BCCD-5460-FE28-AFA5777BAE40}"/>
              </a:ext>
            </a:extLst>
          </p:cNvPr>
          <p:cNvSpPr txBox="1"/>
          <p:nvPr/>
        </p:nvSpPr>
        <p:spPr>
          <a:xfrm>
            <a:off x="1278739" y="1178144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sp>
        <p:nvSpPr>
          <p:cNvPr id="1205" name="円/楕円 1204">
            <a:extLst>
              <a:ext uri="{FF2B5EF4-FFF2-40B4-BE49-F238E27FC236}">
                <a16:creationId xmlns:a16="http://schemas.microsoft.com/office/drawing/2014/main" id="{0CF97EE3-1F1D-67E4-46E4-1910C5233E01}"/>
              </a:ext>
            </a:extLst>
          </p:cNvPr>
          <p:cNvSpPr/>
          <p:nvPr/>
        </p:nvSpPr>
        <p:spPr>
          <a:xfrm>
            <a:off x="5735946" y="1790676"/>
            <a:ext cx="3301951" cy="3301951"/>
          </a:xfrm>
          <a:prstGeom prst="ellipse">
            <a:avLst/>
          </a:prstGeom>
          <a:solidFill>
            <a:schemeClr val="accent4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06" name="円/楕円 1205">
            <a:extLst>
              <a:ext uri="{FF2B5EF4-FFF2-40B4-BE49-F238E27FC236}">
                <a16:creationId xmlns:a16="http://schemas.microsoft.com/office/drawing/2014/main" id="{D39FC7D1-4309-C158-063D-854A6E311471}"/>
              </a:ext>
            </a:extLst>
          </p:cNvPr>
          <p:cNvSpPr/>
          <p:nvPr/>
        </p:nvSpPr>
        <p:spPr>
          <a:xfrm>
            <a:off x="3225459" y="1142013"/>
            <a:ext cx="3301951" cy="3301951"/>
          </a:xfrm>
          <a:prstGeom prst="ellipse">
            <a:avLst/>
          </a:pr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07" name="円/楕円 1206">
            <a:extLst>
              <a:ext uri="{FF2B5EF4-FFF2-40B4-BE49-F238E27FC236}">
                <a16:creationId xmlns:a16="http://schemas.microsoft.com/office/drawing/2014/main" id="{B46BF6F9-C74D-FB5E-84EA-FA8F7DB515DB}"/>
              </a:ext>
            </a:extLst>
          </p:cNvPr>
          <p:cNvSpPr/>
          <p:nvPr/>
        </p:nvSpPr>
        <p:spPr>
          <a:xfrm>
            <a:off x="22297" y="1223000"/>
            <a:ext cx="3887152" cy="3887152"/>
          </a:xfrm>
          <a:prstGeom prst="ellipse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30EB1B9D-CF0E-E2E9-73FB-5E9C81A77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943" y="444703"/>
            <a:ext cx="1253218" cy="447578"/>
          </a:xfrm>
          <a:prstGeom prst="rect">
            <a:avLst/>
          </a:prstGeom>
        </p:spPr>
      </p:pic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79BC99D-B2F1-5B44-7754-37BFBCFAA980}"/>
              </a:ext>
            </a:extLst>
          </p:cNvPr>
          <p:cNvGrpSpPr/>
          <p:nvPr/>
        </p:nvGrpSpPr>
        <p:grpSpPr>
          <a:xfrm>
            <a:off x="4833485" y="1712000"/>
            <a:ext cx="78132" cy="829294"/>
            <a:chOff x="7339670" y="2514929"/>
            <a:chExt cx="104176" cy="1105725"/>
          </a:xfrm>
        </p:grpSpPr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EB9BF7FE-E731-9AC1-A1DF-66DBF50E4574}"/>
                </a:ext>
              </a:extLst>
            </p:cNvPr>
            <p:cNvCxnSpPr>
              <a:cxnSpLocks/>
            </p:cNvCxnSpPr>
            <p:nvPr/>
          </p:nvCxnSpPr>
          <p:spPr>
            <a:xfrm>
              <a:off x="7339670" y="2514929"/>
              <a:ext cx="0" cy="1102264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F5C6DCC-0E0E-2FD7-F7D2-80E232AE6FB5}"/>
                </a:ext>
              </a:extLst>
            </p:cNvPr>
            <p:cNvCxnSpPr>
              <a:cxnSpLocks/>
            </p:cNvCxnSpPr>
            <p:nvPr/>
          </p:nvCxnSpPr>
          <p:spPr>
            <a:xfrm>
              <a:off x="7443846" y="2518390"/>
              <a:ext cx="0" cy="1102264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8D6F42D-854C-2B3C-530C-BCCD9BFB02A8}"/>
              </a:ext>
            </a:extLst>
          </p:cNvPr>
          <p:cNvSpPr txBox="1"/>
          <p:nvPr/>
        </p:nvSpPr>
        <p:spPr>
          <a:xfrm>
            <a:off x="4340992" y="2103057"/>
            <a:ext cx="5757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10G-LR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44A4FBB-DE57-2FF8-F820-1C3854F71A30}"/>
              </a:ext>
            </a:extLst>
          </p:cNvPr>
          <p:cNvGrpSpPr/>
          <p:nvPr/>
        </p:nvGrpSpPr>
        <p:grpSpPr>
          <a:xfrm>
            <a:off x="5329914" y="2385190"/>
            <a:ext cx="1593848" cy="78132"/>
            <a:chOff x="7244338" y="3668767"/>
            <a:chExt cx="2125130" cy="104176"/>
          </a:xfrm>
        </p:grpSpPr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783B2026-1267-4981-AA8C-E5F4736A99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7799" y="3668767"/>
              <a:ext cx="212166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BFAFB64-137D-5994-6DB8-313AC99EB3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4338" y="3772943"/>
              <a:ext cx="21251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ABFC37F8-E003-B7C9-E2D5-3C9DF054AD6D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>
            <a:off x="7376797" y="2564954"/>
            <a:ext cx="0" cy="27544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BF7E6D0E-3FDD-7D73-EBF1-AEC8286AD61B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>
            <a:off x="7376797" y="3473937"/>
            <a:ext cx="1" cy="6171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89BCC76-9A7A-A6F2-F69D-4B138D43D371}"/>
              </a:ext>
            </a:extLst>
          </p:cNvPr>
          <p:cNvSpPr txBox="1"/>
          <p:nvPr/>
        </p:nvSpPr>
        <p:spPr>
          <a:xfrm>
            <a:off x="6341560" y="2183633"/>
            <a:ext cx="5757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10G-LR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AEBA1BE2-0251-0CBB-1B98-6C63576C986A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>
            <a:off x="1406807" y="3090061"/>
            <a:ext cx="0" cy="27365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90BE366E-94D8-B0D9-D72B-AAA96049FE68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2438221" y="847190"/>
            <a:ext cx="464843" cy="2732"/>
          </a:xfrm>
          <a:prstGeom prst="line">
            <a:avLst/>
          </a:prstGeom>
          <a:ln w="2540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324C5B4-F6F8-B565-A071-AB582FA785B5}"/>
              </a:ext>
            </a:extLst>
          </p:cNvPr>
          <p:cNvSpPr/>
          <p:nvPr/>
        </p:nvSpPr>
        <p:spPr>
          <a:xfrm>
            <a:off x="1614656" y="592749"/>
            <a:ext cx="823565" cy="51434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XPDR</a:t>
            </a:r>
          </a:p>
          <a:p>
            <a:pPr algn="ctr"/>
            <a:r>
              <a:rPr lang="en-GB" sz="900" dirty="0" err="1"/>
              <a:t>Ciena</a:t>
            </a:r>
            <a:r>
              <a:rPr lang="en-GB" sz="900" dirty="0"/>
              <a:t> 6500</a:t>
            </a: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BF3C56FD-3F80-3D34-3F65-242A5DE705D3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2569870" y="3090061"/>
            <a:ext cx="0" cy="27955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AC4450F8-E72B-D14F-506A-B550370E902D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2256178" y="3887152"/>
            <a:ext cx="313692" cy="35151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F7221FB5-BFB5-7125-56EC-5F6E4B2B9D2C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406807" y="3881251"/>
            <a:ext cx="358406" cy="37003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1" name="カギ線コネクタ 1030">
            <a:extLst>
              <a:ext uri="{FF2B5EF4-FFF2-40B4-BE49-F238E27FC236}">
                <a16:creationId xmlns:a16="http://schemas.microsoft.com/office/drawing/2014/main" id="{70A84621-DDFD-531C-75B5-E830A6F9EC38}"/>
              </a:ext>
            </a:extLst>
          </p:cNvPr>
          <p:cNvCxnSpPr>
            <a:cxnSpLocks/>
          </p:cNvCxnSpPr>
          <p:nvPr/>
        </p:nvCxnSpPr>
        <p:spPr>
          <a:xfrm rot="16200000" flipH="1">
            <a:off x="2985434" y="1423229"/>
            <a:ext cx="1939013" cy="877118"/>
          </a:xfrm>
          <a:prstGeom prst="bentConnector3">
            <a:avLst>
              <a:gd name="adj1" fmla="val 95064"/>
            </a:avLst>
          </a:prstGeom>
          <a:ln w="2540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4" name="直線コネクタ 1023">
            <a:extLst>
              <a:ext uri="{FF2B5EF4-FFF2-40B4-BE49-F238E27FC236}">
                <a16:creationId xmlns:a16="http://schemas.microsoft.com/office/drawing/2014/main" id="{298A3A3F-3F25-B5FC-5200-F02E5938181A}"/>
              </a:ext>
            </a:extLst>
          </p:cNvPr>
          <p:cNvCxnSpPr>
            <a:cxnSpLocks/>
          </p:cNvCxnSpPr>
          <p:nvPr/>
        </p:nvCxnSpPr>
        <p:spPr>
          <a:xfrm flipH="1">
            <a:off x="2917533" y="1444584"/>
            <a:ext cx="1554971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直線コネクタ 1038">
            <a:extLst>
              <a:ext uri="{FF2B5EF4-FFF2-40B4-BE49-F238E27FC236}">
                <a16:creationId xmlns:a16="http://schemas.microsoft.com/office/drawing/2014/main" id="{17E604C7-0D76-1192-2356-81FB80BFE8D3}"/>
              </a:ext>
            </a:extLst>
          </p:cNvPr>
          <p:cNvCxnSpPr>
            <a:cxnSpLocks/>
            <a:stCxn id="16" idx="2"/>
            <a:endCxn id="15" idx="0"/>
          </p:cNvCxnSpPr>
          <p:nvPr/>
        </p:nvCxnSpPr>
        <p:spPr>
          <a:xfrm flipH="1">
            <a:off x="4872553" y="2933084"/>
            <a:ext cx="1" cy="55721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1" name="カギ線コネクタ 1050">
            <a:extLst>
              <a:ext uri="{FF2B5EF4-FFF2-40B4-BE49-F238E27FC236}">
                <a16:creationId xmlns:a16="http://schemas.microsoft.com/office/drawing/2014/main" id="{F26F4612-FF95-77C5-EC77-812C9E335A8D}"/>
              </a:ext>
            </a:extLst>
          </p:cNvPr>
          <p:cNvCxnSpPr>
            <a:cxnSpLocks/>
          </p:cNvCxnSpPr>
          <p:nvPr/>
        </p:nvCxnSpPr>
        <p:spPr>
          <a:xfrm>
            <a:off x="2897670" y="1803804"/>
            <a:ext cx="1502829" cy="587579"/>
          </a:xfrm>
          <a:prstGeom prst="bentConnector3">
            <a:avLst>
              <a:gd name="adj1" fmla="val 73633"/>
            </a:avLst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雲 6">
            <a:extLst>
              <a:ext uri="{FF2B5EF4-FFF2-40B4-BE49-F238E27FC236}">
                <a16:creationId xmlns:a16="http://schemas.microsoft.com/office/drawing/2014/main" id="{FD90A018-9634-5E79-3B8F-EF3C396D41ED}"/>
              </a:ext>
            </a:extLst>
          </p:cNvPr>
          <p:cNvSpPr/>
          <p:nvPr/>
        </p:nvSpPr>
        <p:spPr>
          <a:xfrm>
            <a:off x="-675732" y="-442440"/>
            <a:ext cx="2865235" cy="1504679"/>
          </a:xfrm>
          <a:prstGeom prst="cloud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100" dirty="0"/>
              <a:t>SINET</a:t>
            </a:r>
          </a:p>
        </p:txBody>
      </p:sp>
      <p:cxnSp>
        <p:nvCxnSpPr>
          <p:cNvPr id="1060" name="カギ線コネクタ 1059">
            <a:extLst>
              <a:ext uri="{FF2B5EF4-FFF2-40B4-BE49-F238E27FC236}">
                <a16:creationId xmlns:a16="http://schemas.microsoft.com/office/drawing/2014/main" id="{2DE239F4-6372-4848-EA01-A5C37B8D10F7}"/>
              </a:ext>
            </a:extLst>
          </p:cNvPr>
          <p:cNvCxnSpPr>
            <a:cxnSpLocks/>
          </p:cNvCxnSpPr>
          <p:nvPr/>
        </p:nvCxnSpPr>
        <p:spPr>
          <a:xfrm flipV="1">
            <a:off x="1650452" y="1739451"/>
            <a:ext cx="2963999" cy="371468"/>
          </a:xfrm>
          <a:prstGeom prst="bentConnector3">
            <a:avLst>
              <a:gd name="adj1" fmla="val 83100"/>
            </a:avLst>
          </a:prstGeom>
          <a:ln w="25400">
            <a:solidFill>
              <a:schemeClr val="accent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0" name="直線コネクタ 1069">
            <a:extLst>
              <a:ext uri="{FF2B5EF4-FFF2-40B4-BE49-F238E27FC236}">
                <a16:creationId xmlns:a16="http://schemas.microsoft.com/office/drawing/2014/main" id="{4E583981-B67F-FE3B-4DA0-5ACD45FEB52D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>
            <a:off x="992470" y="2831293"/>
            <a:ext cx="1991738" cy="79709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3" name="直線コネクタ 1072">
            <a:extLst>
              <a:ext uri="{FF2B5EF4-FFF2-40B4-BE49-F238E27FC236}">
                <a16:creationId xmlns:a16="http://schemas.microsoft.com/office/drawing/2014/main" id="{15B2944B-D470-FC98-C906-DAE768411510}"/>
              </a:ext>
            </a:extLst>
          </p:cNvPr>
          <p:cNvCxnSpPr>
            <a:cxnSpLocks/>
            <a:stCxn id="13" idx="1"/>
            <a:endCxn id="10" idx="3"/>
          </p:cNvCxnSpPr>
          <p:nvPr/>
        </p:nvCxnSpPr>
        <p:spPr>
          <a:xfrm flipV="1">
            <a:off x="992470" y="2831294"/>
            <a:ext cx="1991738" cy="791189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6" name="直線コネクタ 1085">
            <a:extLst>
              <a:ext uri="{FF2B5EF4-FFF2-40B4-BE49-F238E27FC236}">
                <a16:creationId xmlns:a16="http://schemas.microsoft.com/office/drawing/2014/main" id="{5B48BCBC-E5AD-D6E9-F687-74010E0141AF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2569870" y="1897769"/>
            <a:ext cx="0" cy="67475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9" name="直線コネクタ 1088">
            <a:extLst>
              <a:ext uri="{FF2B5EF4-FFF2-40B4-BE49-F238E27FC236}">
                <a16:creationId xmlns:a16="http://schemas.microsoft.com/office/drawing/2014/main" id="{62718F69-EC4A-D7D7-9BA8-71616E40A1F5}"/>
              </a:ext>
            </a:extLst>
          </p:cNvPr>
          <p:cNvCxnSpPr>
            <a:cxnSpLocks/>
            <a:stCxn id="6" idx="2"/>
            <a:endCxn id="11" idx="0"/>
          </p:cNvCxnSpPr>
          <p:nvPr/>
        </p:nvCxnSpPr>
        <p:spPr>
          <a:xfrm>
            <a:off x="1406807" y="1897768"/>
            <a:ext cx="0" cy="67475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2" name="直線コネクタ 1091">
            <a:extLst>
              <a:ext uri="{FF2B5EF4-FFF2-40B4-BE49-F238E27FC236}">
                <a16:creationId xmlns:a16="http://schemas.microsoft.com/office/drawing/2014/main" id="{0D3D7FCD-A18A-E6D2-E706-03ACBECE6C9E}"/>
              </a:ext>
            </a:extLst>
          </p:cNvPr>
          <p:cNvCxnSpPr>
            <a:cxnSpLocks/>
            <a:stCxn id="11" idx="2"/>
            <a:endCxn id="9" idx="0"/>
          </p:cNvCxnSpPr>
          <p:nvPr/>
        </p:nvCxnSpPr>
        <p:spPr>
          <a:xfrm flipV="1">
            <a:off x="1406807" y="1380232"/>
            <a:ext cx="1163063" cy="1709829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9" name="直線コネクタ 1098">
            <a:extLst>
              <a:ext uri="{FF2B5EF4-FFF2-40B4-BE49-F238E27FC236}">
                <a16:creationId xmlns:a16="http://schemas.microsoft.com/office/drawing/2014/main" id="{2CF15104-6DDB-049E-B634-22CE9E66A342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 flipH="1" flipV="1">
            <a:off x="1406807" y="1380232"/>
            <a:ext cx="1163063" cy="170983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7" name="直線コネクタ 1116">
            <a:extLst>
              <a:ext uri="{FF2B5EF4-FFF2-40B4-BE49-F238E27FC236}">
                <a16:creationId xmlns:a16="http://schemas.microsoft.com/office/drawing/2014/main" id="{E84E5302-2AAE-700F-87BC-A209188D7414}"/>
              </a:ext>
            </a:extLst>
          </p:cNvPr>
          <p:cNvCxnSpPr>
            <a:cxnSpLocks/>
          </p:cNvCxnSpPr>
          <p:nvPr/>
        </p:nvCxnSpPr>
        <p:spPr>
          <a:xfrm flipV="1">
            <a:off x="1659977" y="1836550"/>
            <a:ext cx="0" cy="283894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円/楕円 14">
            <a:extLst>
              <a:ext uri="{FF2B5EF4-FFF2-40B4-BE49-F238E27FC236}">
                <a16:creationId xmlns:a16="http://schemas.microsoft.com/office/drawing/2014/main" id="{27034D67-854B-9B12-4C18-99EDA74CB885}"/>
              </a:ext>
            </a:extLst>
          </p:cNvPr>
          <p:cNvSpPr/>
          <p:nvPr/>
        </p:nvSpPr>
        <p:spPr>
          <a:xfrm>
            <a:off x="4154096" y="3490294"/>
            <a:ext cx="1436914" cy="881744"/>
          </a:xfrm>
          <a:prstGeom prst="ellips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Grid System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76946A9-9BA2-B471-39BD-CDBB84DCA640}"/>
              </a:ext>
            </a:extLst>
          </p:cNvPr>
          <p:cNvSpPr/>
          <p:nvPr/>
        </p:nvSpPr>
        <p:spPr>
          <a:xfrm>
            <a:off x="4365345" y="1264650"/>
            <a:ext cx="1014416" cy="633538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KEKCC</a:t>
            </a:r>
          </a:p>
          <a:p>
            <a:pPr algn="ctr"/>
            <a:r>
              <a:rPr lang="en-GB" sz="900" dirty="0"/>
              <a:t>FW SRX4100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E80C6CE-6385-78A3-A506-CF1256EEF0CD}"/>
              </a:ext>
            </a:extLst>
          </p:cNvPr>
          <p:cNvSpPr/>
          <p:nvPr/>
        </p:nvSpPr>
        <p:spPr>
          <a:xfrm>
            <a:off x="6869589" y="1931417"/>
            <a:ext cx="1014415" cy="633538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J-PARC SW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0FFBDBA-69E8-011A-EE16-D6B04A905E56}"/>
              </a:ext>
            </a:extLst>
          </p:cNvPr>
          <p:cNvSpPr/>
          <p:nvPr/>
        </p:nvSpPr>
        <p:spPr>
          <a:xfrm>
            <a:off x="6869589" y="2840400"/>
            <a:ext cx="1014415" cy="633538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J-PARC Router</a:t>
            </a:r>
          </a:p>
        </p:txBody>
      </p:sp>
      <p:sp>
        <p:nvSpPr>
          <p:cNvPr id="22" name="円/楕円 21">
            <a:extLst>
              <a:ext uri="{FF2B5EF4-FFF2-40B4-BE49-F238E27FC236}">
                <a16:creationId xmlns:a16="http://schemas.microsoft.com/office/drawing/2014/main" id="{4FBFEF37-2A06-2F42-4D08-481C5DC2BC76}"/>
              </a:ext>
            </a:extLst>
          </p:cNvPr>
          <p:cNvSpPr/>
          <p:nvPr/>
        </p:nvSpPr>
        <p:spPr>
          <a:xfrm>
            <a:off x="6658341" y="4091113"/>
            <a:ext cx="1436914" cy="881744"/>
          </a:xfrm>
          <a:prstGeom prst="ellipse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J-PARC Campus Network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4EB84C1-52F8-B153-7BF8-47A455CD1135}"/>
              </a:ext>
            </a:extLst>
          </p:cNvPr>
          <p:cNvSpPr/>
          <p:nvPr/>
        </p:nvSpPr>
        <p:spPr>
          <a:xfrm>
            <a:off x="2155532" y="1380232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altLang="ja-JP" sz="900" dirty="0"/>
              <a:t>Outer SW 2</a:t>
            </a:r>
          </a:p>
          <a:p>
            <a:pPr algn="ctr"/>
            <a:r>
              <a:rPr lang="en-GB" altLang="ja-JP" sz="900" dirty="0"/>
              <a:t>Catalyst 9500</a:t>
            </a:r>
            <a:endParaRPr lang="en-GB" sz="9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3EC9E5-B993-37C1-4FEA-FBA68A32F472}"/>
              </a:ext>
            </a:extLst>
          </p:cNvPr>
          <p:cNvSpPr/>
          <p:nvPr/>
        </p:nvSpPr>
        <p:spPr>
          <a:xfrm>
            <a:off x="2155532" y="2572525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 FW 2</a:t>
            </a:r>
          </a:p>
          <a:p>
            <a:pPr algn="ctr"/>
            <a:r>
              <a:rPr lang="en-GB" sz="900" dirty="0"/>
              <a:t>PA5410</a:t>
            </a:r>
          </a:p>
        </p:txBody>
      </p:sp>
      <p:cxnSp>
        <p:nvCxnSpPr>
          <p:cNvPr id="1107" name="カギ線コネクタ 1106">
            <a:extLst>
              <a:ext uri="{FF2B5EF4-FFF2-40B4-BE49-F238E27FC236}">
                <a16:creationId xmlns:a16="http://schemas.microsoft.com/office/drawing/2014/main" id="{834E76CA-94A7-9D56-8B9F-AFA405F729B6}"/>
              </a:ext>
            </a:extLst>
          </p:cNvPr>
          <p:cNvCxnSpPr>
            <a:cxnSpLocks/>
          </p:cNvCxnSpPr>
          <p:nvPr/>
        </p:nvCxnSpPr>
        <p:spPr>
          <a:xfrm>
            <a:off x="1765213" y="1846075"/>
            <a:ext cx="2707291" cy="605226"/>
          </a:xfrm>
          <a:prstGeom prst="bentConnector3">
            <a:avLst>
              <a:gd name="adj1" fmla="val 80258"/>
            </a:avLst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FC9BBDF-7647-0576-52DA-1E3D5E4DFFEC}"/>
              </a:ext>
            </a:extLst>
          </p:cNvPr>
          <p:cNvSpPr/>
          <p:nvPr/>
        </p:nvSpPr>
        <p:spPr>
          <a:xfrm>
            <a:off x="992470" y="2572524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 FW 1</a:t>
            </a:r>
          </a:p>
          <a:p>
            <a:pPr algn="ctr"/>
            <a:r>
              <a:rPr lang="en-GB" sz="900" dirty="0"/>
              <a:t>PA5410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21F365-61D9-ABA8-03D4-5CA19224DE73}"/>
              </a:ext>
            </a:extLst>
          </p:cNvPr>
          <p:cNvSpPr/>
          <p:nvPr/>
        </p:nvSpPr>
        <p:spPr>
          <a:xfrm>
            <a:off x="992470" y="3363714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Core SW 1</a:t>
            </a:r>
          </a:p>
          <a:p>
            <a:pPr algn="ctr"/>
            <a:r>
              <a:rPr lang="en-GB" sz="900" dirty="0"/>
              <a:t>C9K</a:t>
            </a: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5F5D55FC-AEC0-32B4-B1C3-2CD7CB483D9C}"/>
              </a:ext>
            </a:extLst>
          </p:cNvPr>
          <p:cNvSpPr/>
          <p:nvPr/>
        </p:nvSpPr>
        <p:spPr>
          <a:xfrm>
            <a:off x="1278739" y="4091113"/>
            <a:ext cx="1436914" cy="881744"/>
          </a:xfrm>
          <a:prstGeom prst="ellipse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KEK Campus Network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5B30A0-93D2-DA1F-90D0-D6476A10A35E}"/>
              </a:ext>
            </a:extLst>
          </p:cNvPr>
          <p:cNvSpPr/>
          <p:nvPr/>
        </p:nvSpPr>
        <p:spPr>
          <a:xfrm>
            <a:off x="2155532" y="3369615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Core SW 2</a:t>
            </a:r>
          </a:p>
          <a:p>
            <a:pPr algn="ctr"/>
            <a:r>
              <a:rPr lang="en-GB" sz="900" dirty="0"/>
              <a:t>C9K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D27E03F-E4B0-CC26-E608-608465906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94" y="4523015"/>
            <a:ext cx="1408565" cy="42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55" name="グループ化 1154">
            <a:extLst>
              <a:ext uri="{FF2B5EF4-FFF2-40B4-BE49-F238E27FC236}">
                <a16:creationId xmlns:a16="http://schemas.microsoft.com/office/drawing/2014/main" id="{AF3D5E44-FA4A-5DF0-5962-5EF884D3F100}"/>
              </a:ext>
            </a:extLst>
          </p:cNvPr>
          <p:cNvGrpSpPr/>
          <p:nvPr/>
        </p:nvGrpSpPr>
        <p:grpSpPr>
          <a:xfrm>
            <a:off x="1729554" y="3466325"/>
            <a:ext cx="496361" cy="309995"/>
            <a:chOff x="7616667" y="5109793"/>
            <a:chExt cx="867458" cy="541758"/>
          </a:xfrm>
        </p:grpSpPr>
        <p:sp>
          <p:nvSpPr>
            <p:cNvPr id="1156" name="正方形/長方形 1155">
              <a:extLst>
                <a:ext uri="{FF2B5EF4-FFF2-40B4-BE49-F238E27FC236}">
                  <a16:creationId xmlns:a16="http://schemas.microsoft.com/office/drawing/2014/main" id="{5D5E602C-CCE3-67C7-FC02-CED367A741FC}"/>
                </a:ext>
              </a:extLst>
            </p:cNvPr>
            <p:cNvSpPr/>
            <p:nvPr/>
          </p:nvSpPr>
          <p:spPr>
            <a:xfrm>
              <a:off x="7616667" y="5109793"/>
              <a:ext cx="867458" cy="541758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err="1"/>
                <a:t>vPC</a:t>
              </a:r>
              <a:endParaRPr lang="en-GB" sz="900" dirty="0"/>
            </a:p>
          </p:txBody>
        </p:sp>
        <p:cxnSp>
          <p:nvCxnSpPr>
            <p:cNvPr id="1157" name="直線コネクタ 1156">
              <a:extLst>
                <a:ext uri="{FF2B5EF4-FFF2-40B4-BE49-F238E27FC236}">
                  <a16:creationId xmlns:a16="http://schemas.microsoft.com/office/drawing/2014/main" id="{99C2A01B-331E-E180-F2C8-FEAF0589C4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117661"/>
              <a:ext cx="867458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8" name="直線コネクタ 1157">
              <a:extLst>
                <a:ext uri="{FF2B5EF4-FFF2-40B4-BE49-F238E27FC236}">
                  <a16:creationId xmlns:a16="http://schemas.microsoft.com/office/drawing/2014/main" id="{740FA26B-D12C-E204-4F7B-0F2EF8B194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651549"/>
              <a:ext cx="86745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62" name="円/楕円 1161">
            <a:extLst>
              <a:ext uri="{FF2B5EF4-FFF2-40B4-BE49-F238E27FC236}">
                <a16:creationId xmlns:a16="http://schemas.microsoft.com/office/drawing/2014/main" id="{9B513045-C9CC-BCA1-C95F-CD510831A945}"/>
              </a:ext>
            </a:extLst>
          </p:cNvPr>
          <p:cNvSpPr/>
          <p:nvPr/>
        </p:nvSpPr>
        <p:spPr>
          <a:xfrm>
            <a:off x="4201965" y="1312495"/>
            <a:ext cx="107157" cy="556232"/>
          </a:xfrm>
          <a:prstGeom prst="ellipse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63" name="円/楕円 1162">
            <a:extLst>
              <a:ext uri="{FF2B5EF4-FFF2-40B4-BE49-F238E27FC236}">
                <a16:creationId xmlns:a16="http://schemas.microsoft.com/office/drawing/2014/main" id="{90E53759-3BE0-940D-D10D-87498CBC6F43}"/>
              </a:ext>
            </a:extLst>
          </p:cNvPr>
          <p:cNvSpPr/>
          <p:nvPr/>
        </p:nvSpPr>
        <p:spPr>
          <a:xfrm flipV="1">
            <a:off x="4134836" y="2572034"/>
            <a:ext cx="105673" cy="418168"/>
          </a:xfrm>
          <a:prstGeom prst="ellipse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65" name="テキスト ボックス 1164">
            <a:extLst>
              <a:ext uri="{FF2B5EF4-FFF2-40B4-BE49-F238E27FC236}">
                <a16:creationId xmlns:a16="http://schemas.microsoft.com/office/drawing/2014/main" id="{BDA70355-AE8E-B3A3-A4BA-903069E05AE0}"/>
              </a:ext>
            </a:extLst>
          </p:cNvPr>
          <p:cNvSpPr txBox="1"/>
          <p:nvPr/>
        </p:nvSpPr>
        <p:spPr>
          <a:xfrm>
            <a:off x="2937786" y="1833185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sp>
        <p:nvSpPr>
          <p:cNvPr id="1167" name="テキスト ボックス 1166">
            <a:extLst>
              <a:ext uri="{FF2B5EF4-FFF2-40B4-BE49-F238E27FC236}">
                <a16:creationId xmlns:a16="http://schemas.microsoft.com/office/drawing/2014/main" id="{00E5523D-06AF-060B-95D8-BFEB2E404742}"/>
              </a:ext>
            </a:extLst>
          </p:cNvPr>
          <p:cNvSpPr txBox="1"/>
          <p:nvPr/>
        </p:nvSpPr>
        <p:spPr>
          <a:xfrm>
            <a:off x="3673482" y="1239696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sp>
        <p:nvSpPr>
          <p:cNvPr id="1169" name="円/楕円 1168">
            <a:extLst>
              <a:ext uri="{FF2B5EF4-FFF2-40B4-BE49-F238E27FC236}">
                <a16:creationId xmlns:a16="http://schemas.microsoft.com/office/drawing/2014/main" id="{BEB7D6A8-AE3E-42D9-C288-FAD6C52B4F8D}"/>
              </a:ext>
            </a:extLst>
          </p:cNvPr>
          <p:cNvSpPr/>
          <p:nvPr/>
        </p:nvSpPr>
        <p:spPr>
          <a:xfrm>
            <a:off x="1169533" y="3947624"/>
            <a:ext cx="1583195" cy="87462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0" name="円/楕円 1169">
            <a:extLst>
              <a:ext uri="{FF2B5EF4-FFF2-40B4-BE49-F238E27FC236}">
                <a16:creationId xmlns:a16="http://schemas.microsoft.com/office/drawing/2014/main" id="{D3EF2A08-8A20-BC0F-301B-B65E309A1705}"/>
              </a:ext>
            </a:extLst>
          </p:cNvPr>
          <p:cNvSpPr/>
          <p:nvPr/>
        </p:nvSpPr>
        <p:spPr>
          <a:xfrm>
            <a:off x="1196740" y="3186107"/>
            <a:ext cx="1583195" cy="87462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1" name="円/楕円 1170">
            <a:extLst>
              <a:ext uri="{FF2B5EF4-FFF2-40B4-BE49-F238E27FC236}">
                <a16:creationId xmlns:a16="http://schemas.microsoft.com/office/drawing/2014/main" id="{5FE03777-FFF1-C23C-A29C-50FC4549A24C}"/>
              </a:ext>
            </a:extLst>
          </p:cNvPr>
          <p:cNvSpPr/>
          <p:nvPr/>
        </p:nvSpPr>
        <p:spPr>
          <a:xfrm>
            <a:off x="1196740" y="2414223"/>
            <a:ext cx="1583195" cy="87462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3" name="円/楕円 1172">
            <a:extLst>
              <a:ext uri="{FF2B5EF4-FFF2-40B4-BE49-F238E27FC236}">
                <a16:creationId xmlns:a16="http://schemas.microsoft.com/office/drawing/2014/main" id="{C9763A9A-811E-6213-EF81-132D366ED50B}"/>
              </a:ext>
            </a:extLst>
          </p:cNvPr>
          <p:cNvSpPr/>
          <p:nvPr/>
        </p:nvSpPr>
        <p:spPr>
          <a:xfrm>
            <a:off x="5517232" y="2299415"/>
            <a:ext cx="73778" cy="246489"/>
          </a:xfrm>
          <a:prstGeom prst="ellipse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4" name="テキスト ボックス 1173">
            <a:extLst>
              <a:ext uri="{FF2B5EF4-FFF2-40B4-BE49-F238E27FC236}">
                <a16:creationId xmlns:a16="http://schemas.microsoft.com/office/drawing/2014/main" id="{183F9526-3C71-5C07-14B7-089CA9E9E212}"/>
              </a:ext>
            </a:extLst>
          </p:cNvPr>
          <p:cNvSpPr txBox="1"/>
          <p:nvPr/>
        </p:nvSpPr>
        <p:spPr>
          <a:xfrm>
            <a:off x="5410338" y="261986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Ethernet6/47</a:t>
            </a:r>
          </a:p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Ethernet7/47</a:t>
            </a:r>
          </a:p>
        </p:txBody>
      </p:sp>
      <p:sp>
        <p:nvSpPr>
          <p:cNvPr id="1177" name="テキスト ボックス 1176">
            <a:extLst>
              <a:ext uri="{FF2B5EF4-FFF2-40B4-BE49-F238E27FC236}">
                <a16:creationId xmlns:a16="http://schemas.microsoft.com/office/drawing/2014/main" id="{149E886D-193A-2513-77EB-A060450750F8}"/>
              </a:ext>
            </a:extLst>
          </p:cNvPr>
          <p:cNvSpPr txBox="1"/>
          <p:nvPr/>
        </p:nvSpPr>
        <p:spPr>
          <a:xfrm>
            <a:off x="3522749" y="2874854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Ethernet12/22</a:t>
            </a:r>
          </a:p>
          <a:p>
            <a:pPr algn="r"/>
            <a:r>
              <a:rPr lang="en" altLang="ja-JP" sz="900" dirty="0">
                <a:solidFill>
                  <a:schemeClr val="bg1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Ethernet2/51</a:t>
            </a:r>
          </a:p>
        </p:txBody>
      </p:sp>
      <p:sp>
        <p:nvSpPr>
          <p:cNvPr id="1178" name="テキスト ボックス 1177">
            <a:extLst>
              <a:ext uri="{FF2B5EF4-FFF2-40B4-BE49-F238E27FC236}">
                <a16:creationId xmlns:a16="http://schemas.microsoft.com/office/drawing/2014/main" id="{DAA02689-BAEB-2F40-CB91-CB9E32D6C74D}"/>
              </a:ext>
            </a:extLst>
          </p:cNvPr>
          <p:cNvSpPr txBox="1"/>
          <p:nvPr/>
        </p:nvSpPr>
        <p:spPr>
          <a:xfrm>
            <a:off x="3583353" y="2639582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Ethernet1/22</a:t>
            </a:r>
          </a:p>
        </p:txBody>
      </p:sp>
      <p:sp>
        <p:nvSpPr>
          <p:cNvPr id="1179" name="テキスト ボックス 1178">
            <a:extLst>
              <a:ext uri="{FF2B5EF4-FFF2-40B4-BE49-F238E27FC236}">
                <a16:creationId xmlns:a16="http://schemas.microsoft.com/office/drawing/2014/main" id="{FF21F37F-4BDB-E9FA-B558-5616F9A72D45}"/>
              </a:ext>
            </a:extLst>
          </p:cNvPr>
          <p:cNvSpPr txBox="1"/>
          <p:nvPr/>
        </p:nvSpPr>
        <p:spPr>
          <a:xfrm>
            <a:off x="4967692" y="197479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Ethernet2/48</a:t>
            </a:r>
          </a:p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Ethernet3/48</a:t>
            </a:r>
          </a:p>
        </p:txBody>
      </p:sp>
      <p:sp>
        <p:nvSpPr>
          <p:cNvPr id="1181" name="テキスト ボックス 1180">
            <a:extLst>
              <a:ext uri="{FF2B5EF4-FFF2-40B4-BE49-F238E27FC236}">
                <a16:creationId xmlns:a16="http://schemas.microsoft.com/office/drawing/2014/main" id="{4185435D-2E0E-F813-8B74-995E77BD2D1F}"/>
              </a:ext>
            </a:extLst>
          </p:cNvPr>
          <p:cNvSpPr txBox="1"/>
          <p:nvPr/>
        </p:nvSpPr>
        <p:spPr>
          <a:xfrm>
            <a:off x="3526046" y="2079901"/>
            <a:ext cx="8707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Ethernet6/45</a:t>
            </a:r>
          </a:p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Ethernet7/45</a:t>
            </a:r>
          </a:p>
          <a:p>
            <a:pPr algn="r"/>
            <a:r>
              <a:rPr lang="en" altLang="ja-JP" sz="900" dirty="0">
                <a:solidFill>
                  <a:schemeClr val="bg1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Ethernet12/23</a:t>
            </a:r>
          </a:p>
        </p:txBody>
      </p:sp>
      <p:sp>
        <p:nvSpPr>
          <p:cNvPr id="1192" name="テキスト ボックス 1191">
            <a:extLst>
              <a:ext uri="{FF2B5EF4-FFF2-40B4-BE49-F238E27FC236}">
                <a16:creationId xmlns:a16="http://schemas.microsoft.com/office/drawing/2014/main" id="{7116F531-EBF2-CAF0-2C23-386F1768440F}"/>
              </a:ext>
            </a:extLst>
          </p:cNvPr>
          <p:cNvSpPr txBox="1"/>
          <p:nvPr/>
        </p:nvSpPr>
        <p:spPr>
          <a:xfrm>
            <a:off x="5355774" y="2496107"/>
            <a:ext cx="5982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accent4"/>
                </a:solidFill>
              </a:rPr>
              <a:t>J-PARC</a:t>
            </a:r>
          </a:p>
        </p:txBody>
      </p:sp>
      <p:sp>
        <p:nvSpPr>
          <p:cNvPr id="1193" name="テキスト ボックス 1192">
            <a:extLst>
              <a:ext uri="{FF2B5EF4-FFF2-40B4-BE49-F238E27FC236}">
                <a16:creationId xmlns:a16="http://schemas.microsoft.com/office/drawing/2014/main" id="{DA89B460-2C8F-B564-073A-E92621974405}"/>
              </a:ext>
            </a:extLst>
          </p:cNvPr>
          <p:cNvSpPr txBox="1"/>
          <p:nvPr/>
        </p:nvSpPr>
        <p:spPr>
          <a:xfrm>
            <a:off x="3450829" y="2510695"/>
            <a:ext cx="6591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accent5"/>
                </a:solidFill>
              </a:rPr>
              <a:t>LHCONE</a:t>
            </a:r>
          </a:p>
        </p:txBody>
      </p:sp>
      <p:sp>
        <p:nvSpPr>
          <p:cNvPr id="1194" name="テキスト ボックス 1193">
            <a:extLst>
              <a:ext uri="{FF2B5EF4-FFF2-40B4-BE49-F238E27FC236}">
                <a16:creationId xmlns:a16="http://schemas.microsoft.com/office/drawing/2014/main" id="{BBE1E788-D3F9-C693-A61D-D12287FB61F7}"/>
              </a:ext>
            </a:extLst>
          </p:cNvPr>
          <p:cNvSpPr txBox="1"/>
          <p:nvPr/>
        </p:nvSpPr>
        <p:spPr>
          <a:xfrm>
            <a:off x="3806749" y="1927304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accent1"/>
                </a:solidFill>
              </a:rPr>
              <a:t>KEK</a:t>
            </a:r>
          </a:p>
        </p:txBody>
      </p:sp>
      <p:sp>
        <p:nvSpPr>
          <p:cNvPr id="1195" name="円/楕円 1194">
            <a:extLst>
              <a:ext uri="{FF2B5EF4-FFF2-40B4-BE49-F238E27FC236}">
                <a16:creationId xmlns:a16="http://schemas.microsoft.com/office/drawing/2014/main" id="{81BB8FD4-04DD-0526-E067-E2B8606B2CFA}"/>
              </a:ext>
            </a:extLst>
          </p:cNvPr>
          <p:cNvSpPr/>
          <p:nvPr/>
        </p:nvSpPr>
        <p:spPr>
          <a:xfrm>
            <a:off x="3799448" y="1726395"/>
            <a:ext cx="64556" cy="198160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96" name="テキスト ボックス 1195">
            <a:extLst>
              <a:ext uri="{FF2B5EF4-FFF2-40B4-BE49-F238E27FC236}">
                <a16:creationId xmlns:a16="http://schemas.microsoft.com/office/drawing/2014/main" id="{5DC17F05-621B-C1BB-E1B9-A3D32D50AA75}"/>
              </a:ext>
            </a:extLst>
          </p:cNvPr>
          <p:cNvSpPr txBox="1"/>
          <p:nvPr/>
        </p:nvSpPr>
        <p:spPr>
          <a:xfrm>
            <a:off x="4953255" y="1864727"/>
            <a:ext cx="4651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SINET</a:t>
            </a:r>
          </a:p>
        </p:txBody>
      </p:sp>
      <p:sp>
        <p:nvSpPr>
          <p:cNvPr id="2" name="円/楕円 1">
            <a:extLst>
              <a:ext uri="{FF2B5EF4-FFF2-40B4-BE49-F238E27FC236}">
                <a16:creationId xmlns:a16="http://schemas.microsoft.com/office/drawing/2014/main" id="{8AB4BB6A-BAA8-4D3E-474A-10F31C68BEB3}"/>
              </a:ext>
            </a:extLst>
          </p:cNvPr>
          <p:cNvSpPr/>
          <p:nvPr/>
        </p:nvSpPr>
        <p:spPr>
          <a:xfrm>
            <a:off x="4747651" y="2068238"/>
            <a:ext cx="254359" cy="74865"/>
          </a:xfrm>
          <a:prstGeom prst="ellipse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1550D2-B47E-1ACA-CF54-38ADB9994C3B}"/>
              </a:ext>
            </a:extLst>
          </p:cNvPr>
          <p:cNvSpPr txBox="1"/>
          <p:nvPr/>
        </p:nvSpPr>
        <p:spPr>
          <a:xfrm>
            <a:off x="8175465" y="0"/>
            <a:ext cx="9685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350" u="sng" dirty="0"/>
              <a:t>Aug 2025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8F55F19-CAEB-50A1-5EFB-A44B50153775}"/>
              </a:ext>
            </a:extLst>
          </p:cNvPr>
          <p:cNvSpPr/>
          <p:nvPr/>
        </p:nvSpPr>
        <p:spPr>
          <a:xfrm>
            <a:off x="2903064" y="588422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LHCONE</a:t>
            </a:r>
          </a:p>
          <a:p>
            <a:pPr algn="ctr"/>
            <a:r>
              <a:rPr lang="en-GB" sz="900" dirty="0"/>
              <a:t>ARISTA 7280</a:t>
            </a:r>
          </a:p>
        </p:txBody>
      </p:sp>
      <p:sp>
        <p:nvSpPr>
          <p:cNvPr id="1131" name="テキスト ボックス 1130">
            <a:extLst>
              <a:ext uri="{FF2B5EF4-FFF2-40B4-BE49-F238E27FC236}">
                <a16:creationId xmlns:a16="http://schemas.microsoft.com/office/drawing/2014/main" id="{BB8E31B0-F906-98F0-FFF8-84C1E76CFB53}"/>
              </a:ext>
            </a:extLst>
          </p:cNvPr>
          <p:cNvSpPr txBox="1"/>
          <p:nvPr/>
        </p:nvSpPr>
        <p:spPr>
          <a:xfrm>
            <a:off x="2362210" y="757074"/>
            <a:ext cx="61747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100G-SR4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0B77D18-9B8B-2BA8-FF95-01F3AD158093}"/>
              </a:ext>
            </a:extLst>
          </p:cNvPr>
          <p:cNvSpPr txBox="1"/>
          <p:nvPr/>
        </p:nvSpPr>
        <p:spPr>
          <a:xfrm rot="5400000">
            <a:off x="3211827" y="1293109"/>
            <a:ext cx="61747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100G-SR4</a:t>
            </a:r>
          </a:p>
        </p:txBody>
      </p:sp>
      <p:cxnSp>
        <p:nvCxnSpPr>
          <p:cNvPr id="23" name="カギ線コネクタ 22">
            <a:extLst>
              <a:ext uri="{FF2B5EF4-FFF2-40B4-BE49-F238E27FC236}">
                <a16:creationId xmlns:a16="http://schemas.microsoft.com/office/drawing/2014/main" id="{1DF0F3E5-29FF-20BB-6A9A-840251F3DC37}"/>
              </a:ext>
            </a:extLst>
          </p:cNvPr>
          <p:cNvCxnSpPr>
            <a:cxnSpLocks/>
          </p:cNvCxnSpPr>
          <p:nvPr/>
        </p:nvCxnSpPr>
        <p:spPr>
          <a:xfrm>
            <a:off x="1516184" y="2344126"/>
            <a:ext cx="2879739" cy="557439"/>
          </a:xfrm>
          <a:prstGeom prst="bentConnector3">
            <a:avLst>
              <a:gd name="adj1" fmla="val 62770"/>
            </a:avLst>
          </a:prstGeom>
          <a:ln w="254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69B88BF-578D-FEF0-A8AB-E68E95F14AFB}"/>
              </a:ext>
            </a:extLst>
          </p:cNvPr>
          <p:cNvCxnSpPr>
            <a:cxnSpLocks/>
          </p:cNvCxnSpPr>
          <p:nvPr/>
        </p:nvCxnSpPr>
        <p:spPr>
          <a:xfrm>
            <a:off x="1516184" y="1809734"/>
            <a:ext cx="0" cy="544033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0CD763-6753-6DC6-73E1-307674ED5F40}"/>
              </a:ext>
            </a:extLst>
          </p:cNvPr>
          <p:cNvSpPr/>
          <p:nvPr/>
        </p:nvSpPr>
        <p:spPr>
          <a:xfrm>
            <a:off x="4365346" y="2299546"/>
            <a:ext cx="1014415" cy="633538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KEKCC SW</a:t>
            </a:r>
          </a:p>
          <a:p>
            <a:pPr algn="ctr"/>
            <a:r>
              <a:rPr lang="en-GB" sz="900" dirty="0"/>
              <a:t>Nexus 9516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DC9DFF1-832D-34FB-2407-EAF7AD92B690}"/>
              </a:ext>
            </a:extLst>
          </p:cNvPr>
          <p:cNvSpPr/>
          <p:nvPr/>
        </p:nvSpPr>
        <p:spPr>
          <a:xfrm>
            <a:off x="992470" y="1380232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Outer SW 1</a:t>
            </a:r>
          </a:p>
          <a:p>
            <a:pPr algn="ctr"/>
            <a:r>
              <a:rPr lang="en-GB" altLang="ja-JP" sz="900" dirty="0"/>
              <a:t>Catalyst</a:t>
            </a:r>
            <a:r>
              <a:rPr lang="en-GB" sz="900" dirty="0"/>
              <a:t> 9500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1676D9B-D608-35CD-7290-47725395826F}"/>
              </a:ext>
            </a:extLst>
          </p:cNvPr>
          <p:cNvSpPr txBox="1"/>
          <p:nvPr/>
        </p:nvSpPr>
        <p:spPr>
          <a:xfrm>
            <a:off x="3609662" y="4600473"/>
            <a:ext cx="2714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Bandwidth Bottleneck</a:t>
            </a:r>
          </a:p>
        </p:txBody>
      </p: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C3E37B25-AD56-EA1B-1A73-82EADAD041F6}"/>
              </a:ext>
            </a:extLst>
          </p:cNvPr>
          <p:cNvSpPr/>
          <p:nvPr/>
        </p:nvSpPr>
        <p:spPr>
          <a:xfrm>
            <a:off x="3335511" y="2510664"/>
            <a:ext cx="317003" cy="2167126"/>
          </a:xfrm>
          <a:custGeom>
            <a:avLst/>
            <a:gdLst>
              <a:gd name="connsiteX0" fmla="*/ 367564 w 367564"/>
              <a:gd name="connsiteY0" fmla="*/ 1927412 h 1927412"/>
              <a:gd name="connsiteX1" fmla="*/ 8975 w 367564"/>
              <a:gd name="connsiteY1" fmla="*/ 1120589 h 1927412"/>
              <a:gd name="connsiteX2" fmla="*/ 143446 w 367564"/>
              <a:gd name="connsiteY2" fmla="*/ 0 h 192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7564" h="1927412">
                <a:moveTo>
                  <a:pt x="367564" y="1927412"/>
                </a:moveTo>
                <a:cubicBezTo>
                  <a:pt x="206946" y="1684618"/>
                  <a:pt x="46328" y="1441824"/>
                  <a:pt x="8975" y="1120589"/>
                </a:cubicBezTo>
                <a:cubicBezTo>
                  <a:pt x="-28378" y="799354"/>
                  <a:pt x="57534" y="399677"/>
                  <a:pt x="143446" y="0"/>
                </a:cubicBezTo>
              </a:path>
            </a:pathLst>
          </a:custGeom>
          <a:noFill/>
          <a:ln w="19050"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32" name="テキスト ボックス 1131">
            <a:extLst>
              <a:ext uri="{FF2B5EF4-FFF2-40B4-BE49-F238E27FC236}">
                <a16:creationId xmlns:a16="http://schemas.microsoft.com/office/drawing/2014/main" id="{69717E51-2B38-0BBA-43F5-9B952046D057}"/>
              </a:ext>
            </a:extLst>
          </p:cNvPr>
          <p:cNvSpPr txBox="1"/>
          <p:nvPr/>
        </p:nvSpPr>
        <p:spPr>
          <a:xfrm>
            <a:off x="2788277" y="2336993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F01BA48F-7731-5E6C-F894-AB654CBBF8D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93" t="4385" r="14419" b="5786"/>
          <a:stretch>
            <a:fillRect/>
          </a:stretch>
        </p:blipFill>
        <p:spPr>
          <a:xfrm rot="5400000">
            <a:off x="5801039" y="1791881"/>
            <a:ext cx="3698914" cy="3637930"/>
          </a:xfrm>
          <a:prstGeom prst="wedgeEllipseCallout">
            <a:avLst>
              <a:gd name="adj1" fmla="val -23521"/>
              <a:gd name="adj2" fmla="val 86576"/>
            </a:avLst>
          </a:prstGeom>
        </p:spPr>
      </p:pic>
      <p:grpSp>
        <p:nvGrpSpPr>
          <p:cNvPr id="1144" name="グループ化 1143">
            <a:extLst>
              <a:ext uri="{FF2B5EF4-FFF2-40B4-BE49-F238E27FC236}">
                <a16:creationId xmlns:a16="http://schemas.microsoft.com/office/drawing/2014/main" id="{2131D08D-678E-6015-36A8-5E4FA63A0CB7}"/>
              </a:ext>
            </a:extLst>
          </p:cNvPr>
          <p:cNvGrpSpPr/>
          <p:nvPr/>
        </p:nvGrpSpPr>
        <p:grpSpPr>
          <a:xfrm>
            <a:off x="1740157" y="1480682"/>
            <a:ext cx="496361" cy="309995"/>
            <a:chOff x="7616667" y="5109793"/>
            <a:chExt cx="867458" cy="541758"/>
          </a:xfrm>
        </p:grpSpPr>
        <p:sp>
          <p:nvSpPr>
            <p:cNvPr id="1135" name="正方形/長方形 1134">
              <a:extLst>
                <a:ext uri="{FF2B5EF4-FFF2-40B4-BE49-F238E27FC236}">
                  <a16:creationId xmlns:a16="http://schemas.microsoft.com/office/drawing/2014/main" id="{2D1D5F2B-02BD-7DA4-B09D-B6C7CF48109B}"/>
                </a:ext>
              </a:extLst>
            </p:cNvPr>
            <p:cNvSpPr/>
            <p:nvPr/>
          </p:nvSpPr>
          <p:spPr>
            <a:xfrm>
              <a:off x="7616667" y="5109793"/>
              <a:ext cx="867458" cy="541758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Stack</a:t>
              </a:r>
            </a:p>
          </p:txBody>
        </p:sp>
        <p:cxnSp>
          <p:nvCxnSpPr>
            <p:cNvPr id="1136" name="直線コネクタ 1135">
              <a:extLst>
                <a:ext uri="{FF2B5EF4-FFF2-40B4-BE49-F238E27FC236}">
                  <a16:creationId xmlns:a16="http://schemas.microsoft.com/office/drawing/2014/main" id="{B928B0B2-BFAA-5C03-538F-3ADD2C19C5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117661"/>
              <a:ext cx="867458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1" name="直線コネクタ 1140">
              <a:extLst>
                <a:ext uri="{FF2B5EF4-FFF2-40B4-BE49-F238E27FC236}">
                  <a16:creationId xmlns:a16="http://schemas.microsoft.com/office/drawing/2014/main" id="{CFE2844A-89C4-2457-8AA1-C6B67A7A35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651549"/>
              <a:ext cx="86745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B66A60EF-273C-AA23-1B82-1E6957423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35" name="フッター プレースホルダー 34">
            <a:extLst>
              <a:ext uri="{FF2B5EF4-FFF2-40B4-BE49-F238E27FC236}">
                <a16:creationId xmlns:a16="http://schemas.microsoft.com/office/drawing/2014/main" id="{B4AF212F-9DDC-6926-9A23-8A91F6DD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sp>
        <p:nvSpPr>
          <p:cNvPr id="40" name="スライド番号プレースホルダー 39">
            <a:extLst>
              <a:ext uri="{FF2B5EF4-FFF2-40B4-BE49-F238E27FC236}">
                <a16:creationId xmlns:a16="http://schemas.microsoft.com/office/drawing/2014/main" id="{329FB2C3-5CD8-4C66-B7F6-C10C5C891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844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6A267DC7-DD62-196E-EC62-8EC8AE516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08" y="1259445"/>
            <a:ext cx="4013200" cy="3581400"/>
          </a:xfrm>
          <a:prstGeom prst="rect">
            <a:avLst/>
          </a:prstGeom>
        </p:spPr>
      </p:pic>
      <p:sp>
        <p:nvSpPr>
          <p:cNvPr id="11" name="タイトル 10">
            <a:extLst>
              <a:ext uri="{FF2B5EF4-FFF2-40B4-BE49-F238E27FC236}">
                <a16:creationId xmlns:a16="http://schemas.microsoft.com/office/drawing/2014/main" id="{9F4C4209-C67E-ECB4-0394-F036AA994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Recap: International Network Route Transatlantic Back Again</a:t>
            </a:r>
            <a:endParaRPr lang="en-GB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EC5193-F8D1-7DB8-A1ED-F799B8C26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16D3C2-652A-9D78-5DD1-5F385A7E5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D0EE930-C890-F2FF-CF67-C2B7D53EDA7B}"/>
              </a:ext>
            </a:extLst>
          </p:cNvPr>
          <p:cNvSpPr txBox="1"/>
          <p:nvPr/>
        </p:nvSpPr>
        <p:spPr>
          <a:xfrm>
            <a:off x="2686050" y="1280637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March 2024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E21D503-5FF9-148C-BF99-096CE821EE59}"/>
              </a:ext>
            </a:extLst>
          </p:cNvPr>
          <p:cNvSpPr txBox="1"/>
          <p:nvPr/>
        </p:nvSpPr>
        <p:spPr>
          <a:xfrm>
            <a:off x="381308" y="2258908"/>
            <a:ext cx="1490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Upgraded Feb 2019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0E6F103-7B36-9F8D-2B38-FEF030B9D664}"/>
              </a:ext>
            </a:extLst>
          </p:cNvPr>
          <p:cNvSpPr txBox="1"/>
          <p:nvPr/>
        </p:nvSpPr>
        <p:spPr>
          <a:xfrm>
            <a:off x="259234" y="3333719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Planned 100G x2+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79AD568B-C75F-AB20-F5CA-91CC986FF1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" b="24"/>
          <a:stretch/>
        </p:blipFill>
        <p:spPr>
          <a:xfrm>
            <a:off x="5416991" y="2775345"/>
            <a:ext cx="4457495" cy="2508713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8636BAA-BC0D-01BB-BCFC-B97A125EABA8}"/>
              </a:ext>
            </a:extLst>
          </p:cNvPr>
          <p:cNvSpPr txBox="1"/>
          <p:nvPr/>
        </p:nvSpPr>
        <p:spPr>
          <a:xfrm>
            <a:off x="4411617" y="4254426"/>
            <a:ext cx="240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84 </a:t>
            </a:r>
            <a:r>
              <a:rPr lang="en-GB" dirty="0" err="1"/>
              <a:t>ms</a:t>
            </a:r>
            <a:r>
              <a:rPr lang="en-GB" dirty="0"/>
              <a:t> to 120 </a:t>
            </a:r>
            <a:r>
              <a:rPr lang="en-GB" dirty="0" err="1"/>
              <a:t>ms</a:t>
            </a:r>
            <a:r>
              <a:rPr lang="en-GB" dirty="0"/>
              <a:t> for CC-IN2P3, Lyon, Fr</a:t>
            </a:r>
          </a:p>
        </p:txBody>
      </p:sp>
      <p:sp>
        <p:nvSpPr>
          <p:cNvPr id="31" name="円弧 30">
            <a:extLst>
              <a:ext uri="{FF2B5EF4-FFF2-40B4-BE49-F238E27FC236}">
                <a16:creationId xmlns:a16="http://schemas.microsoft.com/office/drawing/2014/main" id="{99C2B5F3-1110-261E-45C4-DFEAAA567930}"/>
              </a:ext>
            </a:extLst>
          </p:cNvPr>
          <p:cNvSpPr/>
          <p:nvPr/>
        </p:nvSpPr>
        <p:spPr>
          <a:xfrm flipH="1">
            <a:off x="6782549" y="4054344"/>
            <a:ext cx="653547" cy="584776"/>
          </a:xfrm>
          <a:custGeom>
            <a:avLst/>
            <a:gdLst>
              <a:gd name="connsiteX0" fmla="*/ 237265 w 653547"/>
              <a:gd name="connsiteY0" fmla="*/ 573593 h 584776"/>
              <a:gd name="connsiteX1" fmla="*/ 4546 w 653547"/>
              <a:gd name="connsiteY1" fmla="*/ 340994 h 584776"/>
              <a:gd name="connsiteX2" fmla="*/ 326774 w 653547"/>
              <a:gd name="connsiteY2" fmla="*/ 292388 h 584776"/>
              <a:gd name="connsiteX3" fmla="*/ 237265 w 653547"/>
              <a:gd name="connsiteY3" fmla="*/ 573593 h 584776"/>
              <a:gd name="connsiteX0" fmla="*/ 237265 w 653547"/>
              <a:gd name="connsiteY0" fmla="*/ 573593 h 584776"/>
              <a:gd name="connsiteX1" fmla="*/ 4546 w 653547"/>
              <a:gd name="connsiteY1" fmla="*/ 340994 h 58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3547" h="584776" stroke="0" extrusionOk="0">
                <a:moveTo>
                  <a:pt x="237265" y="573593"/>
                </a:moveTo>
                <a:cubicBezTo>
                  <a:pt x="99286" y="532361"/>
                  <a:pt x="15123" y="456089"/>
                  <a:pt x="4546" y="340994"/>
                </a:cubicBezTo>
                <a:cubicBezTo>
                  <a:pt x="76356" y="356781"/>
                  <a:pt x="272886" y="282404"/>
                  <a:pt x="326774" y="292388"/>
                </a:cubicBezTo>
                <a:cubicBezTo>
                  <a:pt x="280857" y="421829"/>
                  <a:pt x="261495" y="448795"/>
                  <a:pt x="237265" y="573593"/>
                </a:cubicBezTo>
                <a:close/>
              </a:path>
              <a:path w="653547" h="584776" fill="none" extrusionOk="0">
                <a:moveTo>
                  <a:pt x="237265" y="573593"/>
                </a:moveTo>
                <a:cubicBezTo>
                  <a:pt x="118155" y="542952"/>
                  <a:pt x="28619" y="445772"/>
                  <a:pt x="4546" y="340994"/>
                </a:cubicBezTo>
              </a:path>
              <a:path w="653547" h="584776" fill="none" stroke="0" extrusionOk="0">
                <a:moveTo>
                  <a:pt x="237265" y="573593"/>
                </a:moveTo>
                <a:cubicBezTo>
                  <a:pt x="105278" y="536808"/>
                  <a:pt x="42564" y="460349"/>
                  <a:pt x="4546" y="340994"/>
                </a:cubicBezTo>
              </a:path>
            </a:pathLst>
          </a:custGeom>
          <a:ln w="19050"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6459384"/>
                      <a:gd name="adj2" fmla="val 10285319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5AED44-1DDF-7689-D95E-297CA7C2E52C}"/>
              </a:ext>
            </a:extLst>
          </p:cNvPr>
          <p:cNvSpPr txBox="1"/>
          <p:nvPr/>
        </p:nvSpPr>
        <p:spPr>
          <a:xfrm>
            <a:off x="7265325" y="4500324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+50% longer</a:t>
            </a:r>
          </a:p>
        </p:txBody>
      </p:sp>
      <p:sp>
        <p:nvSpPr>
          <p:cNvPr id="26" name="コンテンツ プレースホルダー 25">
            <a:extLst>
              <a:ext uri="{FF2B5EF4-FFF2-40B4-BE49-F238E27FC236}">
                <a16:creationId xmlns:a16="http://schemas.microsoft.com/office/drawing/2014/main" id="{91D67FB4-D354-B095-AEFA-D4FF8FFD3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5560" y="1280637"/>
            <a:ext cx="4825564" cy="194262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Siberian 100G route for Euro has been upgraded to the </a:t>
            </a:r>
            <a:r>
              <a:rPr lang="en-GB" u="sng" dirty="0"/>
              <a:t>transatlantic route</a:t>
            </a:r>
            <a:r>
              <a:rPr lang="en-GB" dirty="0"/>
              <a:t> with </a:t>
            </a:r>
            <a:r>
              <a:rPr lang="en-GB" u="sng" dirty="0"/>
              <a:t>100G x4</a:t>
            </a:r>
            <a:r>
              <a:rPr lang="en-GB" dirty="0"/>
              <a:t> lines</a:t>
            </a:r>
          </a:p>
          <a:p>
            <a:r>
              <a:rPr lang="en-GB" u="sng" dirty="0"/>
              <a:t>Dedicated line</a:t>
            </a:r>
            <a:r>
              <a:rPr lang="en-GB" dirty="0"/>
              <a:t> for the traffic between Japan and Euro, not shared with traffic for the US</a:t>
            </a:r>
          </a:p>
          <a:p>
            <a:r>
              <a:rPr lang="en-GB" dirty="0"/>
              <a:t>To minimise the latency:</a:t>
            </a:r>
          </a:p>
          <a:p>
            <a:pPr lvl="1"/>
            <a:r>
              <a:rPr lang="en-GB" dirty="0"/>
              <a:t>traffic passes through fewer routers on the shortest route close to the Arctic</a:t>
            </a:r>
          </a:p>
        </p:txBody>
      </p:sp>
      <p:sp>
        <p:nvSpPr>
          <p:cNvPr id="33" name="禁止 32">
            <a:extLst>
              <a:ext uri="{FF2B5EF4-FFF2-40B4-BE49-F238E27FC236}">
                <a16:creationId xmlns:a16="http://schemas.microsoft.com/office/drawing/2014/main" id="{B8A54AAD-8CD4-92AF-F1BB-0CB491405A0E}"/>
              </a:ext>
            </a:extLst>
          </p:cNvPr>
          <p:cNvSpPr/>
          <p:nvPr/>
        </p:nvSpPr>
        <p:spPr>
          <a:xfrm>
            <a:off x="1322224" y="2775345"/>
            <a:ext cx="338554" cy="338554"/>
          </a:xfrm>
          <a:prstGeom prst="noSmoking">
            <a:avLst>
              <a:gd name="adj" fmla="val 176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35938FA-2775-9622-816A-E617E57E17D8}"/>
              </a:ext>
            </a:extLst>
          </p:cNvPr>
          <p:cNvSpPr txBox="1"/>
          <p:nvPr/>
        </p:nvSpPr>
        <p:spPr>
          <a:xfrm>
            <a:off x="6377323" y="4848255"/>
            <a:ext cx="2784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Changed on 26</a:t>
            </a:r>
            <a:r>
              <a:rPr lang="en-GB" sz="1400" baseline="30000" dirty="0"/>
              <a:t>th</a:t>
            </a:r>
            <a:r>
              <a:rPr lang="en-GB" sz="1400" dirty="0"/>
              <a:t> March, 2024</a:t>
            </a: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D77524FC-2749-A8B4-5989-86F96D5CCC4A}"/>
              </a:ext>
            </a:extLst>
          </p:cNvPr>
          <p:cNvSpPr/>
          <p:nvPr/>
        </p:nvSpPr>
        <p:spPr>
          <a:xfrm>
            <a:off x="904446" y="3669394"/>
            <a:ext cx="1089918" cy="1089918"/>
          </a:xfrm>
          <a:prstGeom prst="ellipse">
            <a:avLst/>
          </a:prstGeom>
          <a:noFill/>
          <a:ln w="38100">
            <a:solidFill>
              <a:srgbClr val="34A85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EA83EC3-8B1E-3044-02CD-20202FBA027A}"/>
              </a:ext>
            </a:extLst>
          </p:cNvPr>
          <p:cNvSpPr txBox="1"/>
          <p:nvPr/>
        </p:nvSpPr>
        <p:spPr>
          <a:xfrm>
            <a:off x="2063154" y="4765607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4"/>
                </a:solidFill>
              </a:rPr>
              <a:t>Topic Today!</a:t>
            </a:r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8B634CC-1F3C-414A-ABBA-5B96088CAD37}"/>
              </a:ext>
            </a:extLst>
          </p:cNvPr>
          <p:cNvSpPr/>
          <p:nvPr/>
        </p:nvSpPr>
        <p:spPr>
          <a:xfrm>
            <a:off x="1711310" y="4713010"/>
            <a:ext cx="405128" cy="222658"/>
          </a:xfrm>
          <a:custGeom>
            <a:avLst/>
            <a:gdLst>
              <a:gd name="connsiteX0" fmla="*/ 389614 w 389614"/>
              <a:gd name="connsiteY0" fmla="*/ 166977 h 166977"/>
              <a:gd name="connsiteX1" fmla="*/ 174929 w 389614"/>
              <a:gd name="connsiteY1" fmla="*/ 103367 h 166977"/>
              <a:gd name="connsiteX2" fmla="*/ 0 w 389614"/>
              <a:gd name="connsiteY2" fmla="*/ 0 h 166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14" h="166977">
                <a:moveTo>
                  <a:pt x="389614" y="166977"/>
                </a:moveTo>
                <a:cubicBezTo>
                  <a:pt x="314739" y="149086"/>
                  <a:pt x="239865" y="131196"/>
                  <a:pt x="174929" y="103367"/>
                </a:cubicBezTo>
                <a:cubicBezTo>
                  <a:pt x="109993" y="75538"/>
                  <a:pt x="54996" y="37769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tailEnd type="oval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EBA64B6-D932-251F-C5E8-BC79F29C2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551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BCEA7-15A6-5D4D-DAE9-05052C049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B2A7D00B-BBEE-8E46-C378-75A8B80D53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64" t="4980" r="70681" b="47921"/>
          <a:stretch>
            <a:fillRect/>
          </a:stretch>
        </p:blipFill>
        <p:spPr>
          <a:xfrm>
            <a:off x="5647908" y="702279"/>
            <a:ext cx="3209925" cy="4113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713CCA0-FDE4-8F0A-F00C-4409628DF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5486400" cy="994172"/>
          </a:xfrm>
        </p:spPr>
        <p:txBody>
          <a:bodyPr>
            <a:normAutofit fontScale="90000"/>
          </a:bodyPr>
          <a:lstStyle/>
          <a:p>
            <a:r>
              <a:rPr lang="en-GB" dirty="0"/>
              <a:t>JGN: Tokyo Hong Kong Line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0B94C3-9E8F-B5E0-9E89-FDCBCF75E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4714875" cy="326350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Japan Gigabit Network (JGN) has been another LHCONE traffic backbone between Tokyo and Hong Kong for specific Asian sites, e.g., KISTI, ASGC, and IHEP, for a decade</a:t>
            </a:r>
          </a:p>
          <a:p>
            <a:pPr lvl="1"/>
            <a:r>
              <a:rPr lang="en-GB" altLang="ja-JP" dirty="0"/>
              <a:t>JGN is operated by NICT (MIC) but not NII (MEXT), our primary NREN provider</a:t>
            </a:r>
          </a:p>
          <a:p>
            <a:pPr lvl="1"/>
            <a:endParaRPr lang="en-GB" dirty="0"/>
          </a:p>
          <a:p>
            <a:r>
              <a:rPr lang="en-GB" u="sng" dirty="0"/>
              <a:t>Decommissioned in December 2025</a:t>
            </a:r>
          </a:p>
          <a:p>
            <a:pPr lvl="1"/>
            <a:r>
              <a:rPr lang="en-GB" dirty="0"/>
              <a:t>Thank JGN for long-standing stable operation!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693C2B-5FF8-AECF-9574-60F1FA2A1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039E34-DF04-5BD4-01C9-CB1653BB5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7" name="禁止 6">
            <a:extLst>
              <a:ext uri="{FF2B5EF4-FFF2-40B4-BE49-F238E27FC236}">
                <a16:creationId xmlns:a16="http://schemas.microsoft.com/office/drawing/2014/main" id="{9580D5A7-35FA-8EB0-6E1D-35A5E25F5F65}"/>
              </a:ext>
            </a:extLst>
          </p:cNvPr>
          <p:cNvSpPr/>
          <p:nvPr/>
        </p:nvSpPr>
        <p:spPr>
          <a:xfrm>
            <a:off x="7019507" y="2496437"/>
            <a:ext cx="476668" cy="476668"/>
          </a:xfrm>
          <a:prstGeom prst="noSmoking">
            <a:avLst>
              <a:gd name="adj" fmla="val 176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4DAF9D4-12E0-A736-3F8C-7AA069EF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70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EE6367-22FB-2832-F9BE-EB94D813D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26321EB-F16D-74FF-6E72-0BB5C26C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620714D-72BB-4BBB-07D4-7DAD6D1F2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4020826-BF9D-7FC3-E9B5-1353B7C492BC}"/>
              </a:ext>
            </a:extLst>
          </p:cNvPr>
          <p:cNvSpPr/>
          <p:nvPr/>
        </p:nvSpPr>
        <p:spPr>
          <a:xfrm>
            <a:off x="576929" y="4405261"/>
            <a:ext cx="2315358" cy="3620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hlinkClick r:id="rId3"/>
              </a:rPr>
              <a:t>S. Suzuki @ATCF9</a:t>
            </a:r>
            <a:endParaRPr lang="en-GB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275563-DBE0-432C-9CA0-C41303BB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188701C-8B71-6D69-3C37-1C709D9D0A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666" t="136" r="73460" b="36589"/>
          <a:stretch>
            <a:fillRect/>
          </a:stretch>
        </p:blipFill>
        <p:spPr>
          <a:xfrm>
            <a:off x="6858000" y="11060"/>
            <a:ext cx="2286000" cy="5143500"/>
          </a:xfrm>
          <a:prstGeom prst="rect">
            <a:avLst/>
          </a:prstGeom>
        </p:spPr>
      </p:pic>
      <p:pic>
        <p:nvPicPr>
          <p:cNvPr id="1026" name="Picture 2" descr="親指を立てているイラスト「GOOD!」">
            <a:extLst>
              <a:ext uri="{FF2B5EF4-FFF2-40B4-BE49-F238E27FC236}">
                <a16:creationId xmlns:a16="http://schemas.microsoft.com/office/drawing/2014/main" id="{8EE74D48-B501-9557-C3AF-B9D680EF5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735999"/>
            <a:ext cx="433992" cy="48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179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848BB-A920-5B92-A347-52C2975FC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9843B792-FB81-4362-859A-90FDA3FCF5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Grid Service Deployment Status</a:t>
            </a:r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0B5A2B1A-CFE3-0EFC-AC3F-CBD8EEAEAB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OS migration RHEL7 to RHEL9</a:t>
            </a:r>
          </a:p>
          <a:p>
            <a:r>
              <a:rPr lang="en-GB" dirty="0"/>
              <a:t>Data transfer test in summer 2025</a:t>
            </a:r>
          </a:p>
        </p:txBody>
      </p:sp>
    </p:spTree>
    <p:extLst>
      <p:ext uri="{BB962C8B-B14F-4D97-AF65-F5344CB8AC3E}">
        <p14:creationId xmlns:p14="http://schemas.microsoft.com/office/powerpoint/2010/main" val="3565375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291D8-6165-036C-D522-9DBC714C9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D41C56-5318-5A84-EFA8-44BD5CE8B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Nov 3, 2025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017B59-C736-10D7-A58D-703384B7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/>
              <a:t>HEPiX Fall 2025</a:t>
            </a:r>
            <a:endParaRPr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4326A721-719B-94CD-6C1D-98644C970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Service Deployment as of Sep 2024</a:t>
            </a:r>
            <a:br>
              <a:rPr lang="en-GB" dirty="0"/>
            </a:br>
            <a:r>
              <a:rPr lang="en-GB" sz="2100" dirty="0"/>
              <a:t>RHEL7 with ELS running a lot</a:t>
            </a:r>
            <a:endParaRPr lang="en-GB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4CB3366C-72EC-5464-4B2C-E03ED5A695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2995544"/>
              </p:ext>
            </p:extLst>
          </p:nvPr>
        </p:nvGraphicFramePr>
        <p:xfrm>
          <a:off x="185705" y="1228298"/>
          <a:ext cx="8845618" cy="3590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60">
                  <a:extLst>
                    <a:ext uri="{9D8B030D-6E8A-4147-A177-3AD203B41FA5}">
                      <a16:colId xmlns:a16="http://schemas.microsoft.com/office/drawing/2014/main" val="2418509857"/>
                    </a:ext>
                  </a:extLst>
                </a:gridCol>
                <a:gridCol w="2261937">
                  <a:extLst>
                    <a:ext uri="{9D8B030D-6E8A-4147-A177-3AD203B41FA5}">
                      <a16:colId xmlns:a16="http://schemas.microsoft.com/office/drawing/2014/main" val="2217300840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3832756909"/>
                    </a:ext>
                  </a:extLst>
                </a:gridCol>
                <a:gridCol w="1347536">
                  <a:extLst>
                    <a:ext uri="{9D8B030D-6E8A-4147-A177-3AD203B41FA5}">
                      <a16:colId xmlns:a16="http://schemas.microsoft.com/office/drawing/2014/main" val="3104989547"/>
                    </a:ext>
                  </a:extLst>
                </a:gridCol>
                <a:gridCol w="918745">
                  <a:extLst>
                    <a:ext uri="{9D8B030D-6E8A-4147-A177-3AD203B41FA5}">
                      <a16:colId xmlns:a16="http://schemas.microsoft.com/office/drawing/2014/main" val="1539442247"/>
                    </a:ext>
                  </a:extLst>
                </a:gridCol>
                <a:gridCol w="505752">
                  <a:extLst>
                    <a:ext uri="{9D8B030D-6E8A-4147-A177-3AD203B41FA5}">
                      <a16:colId xmlns:a16="http://schemas.microsoft.com/office/drawing/2014/main" val="578889584"/>
                    </a:ext>
                  </a:extLst>
                </a:gridCol>
                <a:gridCol w="1212826">
                  <a:extLst>
                    <a:ext uri="{9D8B030D-6E8A-4147-A177-3AD203B41FA5}">
                      <a16:colId xmlns:a16="http://schemas.microsoft.com/office/drawing/2014/main" val="341710701"/>
                    </a:ext>
                  </a:extLst>
                </a:gridCol>
                <a:gridCol w="779296">
                  <a:extLst>
                    <a:ext uri="{9D8B030D-6E8A-4147-A177-3AD203B41FA5}">
                      <a16:colId xmlns:a16="http://schemas.microsoft.com/office/drawing/2014/main" val="4230317721"/>
                    </a:ext>
                  </a:extLst>
                </a:gridCol>
              </a:tblGrid>
              <a:tr h="299091">
                <a:tc grid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Service</a:t>
                      </a:r>
                      <a:endParaRPr kumimoji="1" lang="ja-JP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1200" dirty="0"/>
                        <a:t>Service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OS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VM/Bare 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Ethernet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IPv6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HA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UPS</a:t>
                      </a:r>
                      <a:endParaRPr kumimoji="1" lang="ja-JP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3356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StoRM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Bare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metal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60536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VOMS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VM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89858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IAM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3090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AMGA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55153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Top BDII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5744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Site BDII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831832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FTS3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907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ARC-CE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60833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Stratum Zero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0031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Stratum One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28594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publisher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77142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Frontier Squid HTTP Proxy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783259"/>
                  </a:ext>
                </a:extLst>
              </a:tr>
            </a:tbl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850F93CF-0A34-121A-A19C-CAC94E836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1564421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70BB923-BF20-4B30-0E85-CEE6335D3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614" y="1845319"/>
            <a:ext cx="809448" cy="183476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5B356E1-5D4B-C706-BE36-C3F3121B1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614" y="2393455"/>
            <a:ext cx="809448" cy="183476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172360EC-9479-8F39-F6B6-A0D97677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2114579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DC119626-8847-4C98-96E7-A96092073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3757778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27D4B8D9-F479-09C6-2AE6-EEED7673E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4033804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B5925D5E-605E-EC68-946C-88E9729DD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" y="1027825"/>
            <a:ext cx="204618" cy="1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11B266C-F476-54A9-6BE6-30F5D65A021D}"/>
              </a:ext>
            </a:extLst>
          </p:cNvPr>
          <p:cNvSpPr txBox="1"/>
          <p:nvPr/>
        </p:nvSpPr>
        <p:spPr>
          <a:xfrm>
            <a:off x="224060" y="994121"/>
            <a:ext cx="1527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/>
              <a:t>as Belle2 dedicated</a:t>
            </a:r>
            <a:endParaRPr lang="ja-JP" altLang="en-US" sz="1050" i="1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AE06D6FB-9636-B181-3A3E-3A6130AE0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2385641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7B08F53C-8E69-BA1A-6860-24B1DCBB5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66" y="4303238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D2EB37FD-B63C-5AF0-305F-78A03BAD1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72" y="4572674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22973B1-5271-8171-ED57-F731AEC71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476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AA7CD-04EE-6058-F222-537CDEB3A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FE8CFF-B600-1198-ACFC-B5F5033A2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Nov 3, 2025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C30B16-0D42-2B91-8EAB-E22839199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/>
              <a:t>HEPiX Fall 2025</a:t>
            </a:r>
            <a:endParaRPr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6B821036-8887-4398-A5CB-EB247B08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Decommissioning GridFTP, then SRM</a:t>
            </a:r>
            <a:br>
              <a:rPr lang="en-GB" dirty="0"/>
            </a:br>
            <a:r>
              <a:rPr lang="en-GB" sz="2700" dirty="0"/>
              <a:t>As of March 2025</a:t>
            </a:r>
            <a:endParaRPr lang="en-GB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8827CD09-FDA4-5F59-36E9-48F345A5A4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692623"/>
              </p:ext>
            </p:extLst>
          </p:nvPr>
        </p:nvGraphicFramePr>
        <p:xfrm>
          <a:off x="185705" y="1228298"/>
          <a:ext cx="8845618" cy="3590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60">
                  <a:extLst>
                    <a:ext uri="{9D8B030D-6E8A-4147-A177-3AD203B41FA5}">
                      <a16:colId xmlns:a16="http://schemas.microsoft.com/office/drawing/2014/main" val="2418509857"/>
                    </a:ext>
                  </a:extLst>
                </a:gridCol>
                <a:gridCol w="2261937">
                  <a:extLst>
                    <a:ext uri="{9D8B030D-6E8A-4147-A177-3AD203B41FA5}">
                      <a16:colId xmlns:a16="http://schemas.microsoft.com/office/drawing/2014/main" val="2217300840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3832756909"/>
                    </a:ext>
                  </a:extLst>
                </a:gridCol>
                <a:gridCol w="1347536">
                  <a:extLst>
                    <a:ext uri="{9D8B030D-6E8A-4147-A177-3AD203B41FA5}">
                      <a16:colId xmlns:a16="http://schemas.microsoft.com/office/drawing/2014/main" val="3104989547"/>
                    </a:ext>
                  </a:extLst>
                </a:gridCol>
                <a:gridCol w="918745">
                  <a:extLst>
                    <a:ext uri="{9D8B030D-6E8A-4147-A177-3AD203B41FA5}">
                      <a16:colId xmlns:a16="http://schemas.microsoft.com/office/drawing/2014/main" val="1539442247"/>
                    </a:ext>
                  </a:extLst>
                </a:gridCol>
                <a:gridCol w="505752">
                  <a:extLst>
                    <a:ext uri="{9D8B030D-6E8A-4147-A177-3AD203B41FA5}">
                      <a16:colId xmlns:a16="http://schemas.microsoft.com/office/drawing/2014/main" val="578889584"/>
                    </a:ext>
                  </a:extLst>
                </a:gridCol>
                <a:gridCol w="1212826">
                  <a:extLst>
                    <a:ext uri="{9D8B030D-6E8A-4147-A177-3AD203B41FA5}">
                      <a16:colId xmlns:a16="http://schemas.microsoft.com/office/drawing/2014/main" val="341710701"/>
                    </a:ext>
                  </a:extLst>
                </a:gridCol>
                <a:gridCol w="779296">
                  <a:extLst>
                    <a:ext uri="{9D8B030D-6E8A-4147-A177-3AD203B41FA5}">
                      <a16:colId xmlns:a16="http://schemas.microsoft.com/office/drawing/2014/main" val="4230317721"/>
                    </a:ext>
                  </a:extLst>
                </a:gridCol>
              </a:tblGrid>
              <a:tr h="299091">
                <a:tc grid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Service</a:t>
                      </a:r>
                      <a:endParaRPr kumimoji="1" lang="ja-JP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1200" dirty="0"/>
                        <a:t>Service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OS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VM/Bare 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Ethernet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IPv6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HA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UPS</a:t>
                      </a:r>
                      <a:endParaRPr kumimoji="1" lang="ja-JP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3356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StoRM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Bare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metal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60536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VOMS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VM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89858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IAM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3090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AMGA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55153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Top BDII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5744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Site BDII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831832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FTS3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907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ARC-CE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60833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Stratum Zero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0031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Stratum One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 (Mar ‘25)</a:t>
                      </a:r>
                      <a:endParaRPr kumimoji="1" lang="ja-JP" alt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28594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publisher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77142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Frontier Squid HTTP Proxy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RHEL9 (Minor fix)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D5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783259"/>
                  </a:ext>
                </a:extLst>
              </a:tr>
            </a:tbl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676C4AE6-C6EC-9D1A-9889-2F28B7D44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1564421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B77105E-7CC1-B0E2-4F56-4132CE93D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614" y="1845319"/>
            <a:ext cx="809448" cy="183476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F3218D2C-B741-B4A4-F35A-3B208C0AC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614" y="2393455"/>
            <a:ext cx="809448" cy="183476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2381D48B-5498-B97F-F771-37F1D61BA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2114579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D3FCDDE4-DDF2-67CC-C5A6-BC916EB61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3757778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36A86F36-6B0F-1277-C5A8-4EA260A1E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4033804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8827BC95-ACDE-BE75-EEEB-8D25BEE10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" y="1027825"/>
            <a:ext cx="204618" cy="1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CBCF75-62D9-5B19-2E7E-21B89B9B1197}"/>
              </a:ext>
            </a:extLst>
          </p:cNvPr>
          <p:cNvSpPr txBox="1"/>
          <p:nvPr/>
        </p:nvSpPr>
        <p:spPr>
          <a:xfrm>
            <a:off x="224060" y="994121"/>
            <a:ext cx="1527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/>
              <a:t>as Belle2 dedicated</a:t>
            </a:r>
            <a:endParaRPr lang="ja-JP" altLang="en-US" sz="1050" i="1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2AD7E00-49F7-C38B-FBF9-F44235D9E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2385641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6FC3E118-F95A-2C3C-9153-75278254E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66" y="4303238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337E4235-7B0A-A772-2C80-876BE26BE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72" y="4572674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079E6C1-5B91-5AC4-88FD-C2D1F22ED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1009" y="3874942"/>
            <a:ext cx="429560" cy="42956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EE6FC19-AE32-D111-2CEE-939EB629EE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4244" y="1352440"/>
            <a:ext cx="494300" cy="4943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592A0E4-87F8-DD01-59DB-14932A298576}"/>
              </a:ext>
            </a:extLst>
          </p:cNvPr>
          <p:cNvSpPr txBox="1"/>
          <p:nvPr/>
        </p:nvSpPr>
        <p:spPr>
          <a:xfrm>
            <a:off x="4753134" y="888955"/>
            <a:ext cx="4427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u="sng" dirty="0">
                <a:sym typeface="Wingdings" pitchFamily="2" charset="2"/>
              </a:rPr>
              <a:t>Turned off GridFTP in January, SRM in March</a:t>
            </a:r>
            <a:endParaRPr lang="en-GB" sz="1100" u="sng" dirty="0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BA3B556B-1826-15AF-A7C9-EB016FFB44DD}"/>
              </a:ext>
            </a:extLst>
          </p:cNvPr>
          <p:cNvSpPr/>
          <p:nvPr/>
        </p:nvSpPr>
        <p:spPr>
          <a:xfrm>
            <a:off x="4178709" y="1061884"/>
            <a:ext cx="574425" cy="353961"/>
          </a:xfrm>
          <a:custGeom>
            <a:avLst/>
            <a:gdLst>
              <a:gd name="connsiteX0" fmla="*/ 727588 w 727588"/>
              <a:gd name="connsiteY0" fmla="*/ 0 h 353961"/>
              <a:gd name="connsiteX1" fmla="*/ 314633 w 727588"/>
              <a:gd name="connsiteY1" fmla="*/ 58993 h 353961"/>
              <a:gd name="connsiteX2" fmla="*/ 0 w 727588"/>
              <a:gd name="connsiteY2" fmla="*/ 353961 h 353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588" h="353961">
                <a:moveTo>
                  <a:pt x="727588" y="0"/>
                </a:moveTo>
                <a:cubicBezTo>
                  <a:pt x="581743" y="-1"/>
                  <a:pt x="435898" y="-1"/>
                  <a:pt x="314633" y="58993"/>
                </a:cubicBezTo>
                <a:cubicBezTo>
                  <a:pt x="193368" y="117987"/>
                  <a:pt x="96684" y="235974"/>
                  <a:pt x="0" y="353961"/>
                </a:cubicBezTo>
              </a:path>
            </a:pathLst>
          </a:custGeom>
          <a:noFill/>
          <a:ln w="19050">
            <a:tailEnd type="oval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324F60D-E9C4-9D8D-4729-96E605B38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3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5A4E84-2657-118C-CDC9-F0FA72375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1C4B2E-AC46-9A4A-39DE-BB15938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Nov 3, 2025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4FC894-2122-CBC5-BC79-02BE312B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/>
              <a:t>HEPiX Fall 2025</a:t>
            </a:r>
            <a:endParaRPr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C66581A6-A358-F48D-D8FD-CF53CCF16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Ongoing migration campaign to RHEL9</a:t>
            </a:r>
            <a:br>
              <a:rPr lang="en-GB" dirty="0"/>
            </a:br>
            <a:r>
              <a:rPr lang="en-GB" sz="2700" dirty="0"/>
              <a:t>As of September 2025</a:t>
            </a:r>
            <a:endParaRPr lang="en-GB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B53924F4-DF3D-92E9-36A1-1843D0450A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599393"/>
              </p:ext>
            </p:extLst>
          </p:nvPr>
        </p:nvGraphicFramePr>
        <p:xfrm>
          <a:off x="185705" y="1228298"/>
          <a:ext cx="8845618" cy="3590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60">
                  <a:extLst>
                    <a:ext uri="{9D8B030D-6E8A-4147-A177-3AD203B41FA5}">
                      <a16:colId xmlns:a16="http://schemas.microsoft.com/office/drawing/2014/main" val="2418509857"/>
                    </a:ext>
                  </a:extLst>
                </a:gridCol>
                <a:gridCol w="2261937">
                  <a:extLst>
                    <a:ext uri="{9D8B030D-6E8A-4147-A177-3AD203B41FA5}">
                      <a16:colId xmlns:a16="http://schemas.microsoft.com/office/drawing/2014/main" val="2217300840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3832756909"/>
                    </a:ext>
                  </a:extLst>
                </a:gridCol>
                <a:gridCol w="1347536">
                  <a:extLst>
                    <a:ext uri="{9D8B030D-6E8A-4147-A177-3AD203B41FA5}">
                      <a16:colId xmlns:a16="http://schemas.microsoft.com/office/drawing/2014/main" val="3104989547"/>
                    </a:ext>
                  </a:extLst>
                </a:gridCol>
                <a:gridCol w="918745">
                  <a:extLst>
                    <a:ext uri="{9D8B030D-6E8A-4147-A177-3AD203B41FA5}">
                      <a16:colId xmlns:a16="http://schemas.microsoft.com/office/drawing/2014/main" val="1539442247"/>
                    </a:ext>
                  </a:extLst>
                </a:gridCol>
                <a:gridCol w="505752">
                  <a:extLst>
                    <a:ext uri="{9D8B030D-6E8A-4147-A177-3AD203B41FA5}">
                      <a16:colId xmlns:a16="http://schemas.microsoft.com/office/drawing/2014/main" val="578889584"/>
                    </a:ext>
                  </a:extLst>
                </a:gridCol>
                <a:gridCol w="1212826">
                  <a:extLst>
                    <a:ext uri="{9D8B030D-6E8A-4147-A177-3AD203B41FA5}">
                      <a16:colId xmlns:a16="http://schemas.microsoft.com/office/drawing/2014/main" val="341710701"/>
                    </a:ext>
                  </a:extLst>
                </a:gridCol>
                <a:gridCol w="779296">
                  <a:extLst>
                    <a:ext uri="{9D8B030D-6E8A-4147-A177-3AD203B41FA5}">
                      <a16:colId xmlns:a16="http://schemas.microsoft.com/office/drawing/2014/main" val="4230317721"/>
                    </a:ext>
                  </a:extLst>
                </a:gridCol>
              </a:tblGrid>
              <a:tr h="299091">
                <a:tc grid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Service</a:t>
                      </a:r>
                      <a:endParaRPr kumimoji="1" lang="ja-JP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1200" dirty="0"/>
                        <a:t>Service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OS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VM/Bare 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Ethernet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IPv6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HA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UPS</a:t>
                      </a:r>
                      <a:endParaRPr kumimoji="1" lang="ja-JP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3356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StoRM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 (Sep ‘25)</a:t>
                      </a:r>
                      <a:endParaRPr kumimoji="1" lang="ja-JP" alt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Bare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metal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60536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VOMS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VM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89858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IAM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3090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AMGA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55153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Top BDII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5744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Site BDII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831832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FTS3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907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ARC-CE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RHEL7 + ELS</a:t>
                      </a:r>
                      <a:endParaRPr kumimoji="1" lang="ja-JP" alt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60833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Stratum Zero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0031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Stratum One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RHEL9</a:t>
                      </a:r>
                      <a:endParaRPr kumimoji="1" lang="ja-JP" alt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Bare</a:t>
                      </a:r>
                      <a:r>
                        <a:rPr kumimoji="1" lang="ja-JP" altLang="en-US" sz="1200"/>
                        <a:t> </a:t>
                      </a:r>
                      <a:r>
                        <a:rPr kumimoji="1" lang="en-US" altLang="ja-JP" sz="1200" dirty="0"/>
                        <a:t>metal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28594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CVMFS publisher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77142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Frontier Squid HTTP Proxy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RHEL9</a:t>
                      </a:r>
                      <a:endParaRPr kumimoji="1" lang="ja-JP" alt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VM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10GE</a:t>
                      </a:r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/>
                        <a:t>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783259"/>
                  </a:ext>
                </a:extLst>
              </a:tr>
            </a:tbl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E3FFC731-DC06-A529-3CF2-C31031EBE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1564421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B684796-E0CC-F653-F40E-D42385148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614" y="1845319"/>
            <a:ext cx="809448" cy="183476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27925492-9868-C126-A448-E59C3B121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614" y="2393455"/>
            <a:ext cx="809448" cy="183476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02B4E88A-576F-416F-DD76-146F6F454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2114579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1D3CFCE0-1EC1-43BC-3ADF-82FAD77BD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3757778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CF189D18-9499-D409-31B7-C8DB552E7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4033804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5DAA757-AD64-CE3A-A0F4-0178CAF53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" y="1027825"/>
            <a:ext cx="204618" cy="1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4D9F0C-AFD1-5C51-F9B2-7441D2EFB9CE}"/>
              </a:ext>
            </a:extLst>
          </p:cNvPr>
          <p:cNvSpPr txBox="1"/>
          <p:nvPr/>
        </p:nvSpPr>
        <p:spPr>
          <a:xfrm>
            <a:off x="224060" y="994121"/>
            <a:ext cx="1527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/>
              <a:t>as Belle2 dedicated</a:t>
            </a:r>
            <a:endParaRPr lang="ja-JP" altLang="en-US" sz="1050" i="1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BEADD3C-B90D-EB20-89B0-40A5A83D5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60" y="2385641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181244CE-1CC2-5405-AAED-A5074A022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66" y="4303238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233C5BC3-3520-8919-9091-3A7F41F2D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72" y="4572674"/>
            <a:ext cx="267103" cy="21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66D8023-7C69-290C-7E30-26ADAA1C3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584" y="1415759"/>
            <a:ext cx="429560" cy="42956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761CFD6-D914-6444-F498-DAC0D1DB8D8C}"/>
              </a:ext>
            </a:extLst>
          </p:cNvPr>
          <p:cNvSpPr txBox="1"/>
          <p:nvPr/>
        </p:nvSpPr>
        <p:spPr>
          <a:xfrm>
            <a:off x="4829335" y="927055"/>
            <a:ext cx="4314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Migrated to </a:t>
            </a:r>
            <a:r>
              <a:rPr lang="en-GB" sz="1400" u="sng" dirty="0" err="1">
                <a:solidFill>
                  <a:schemeClr val="accent4"/>
                </a:solidFill>
              </a:rPr>
              <a:t>SciTags</a:t>
            </a:r>
            <a:r>
              <a:rPr lang="en-GB" sz="1400" u="sng" dirty="0"/>
              <a:t>-enabled DTNs on RHEL9</a:t>
            </a:r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22E9CFC4-8BCF-0241-1DEF-A7F8742853EB}"/>
              </a:ext>
            </a:extLst>
          </p:cNvPr>
          <p:cNvSpPr/>
          <p:nvPr/>
        </p:nvSpPr>
        <p:spPr>
          <a:xfrm>
            <a:off x="4254909" y="1099984"/>
            <a:ext cx="574425" cy="353961"/>
          </a:xfrm>
          <a:custGeom>
            <a:avLst/>
            <a:gdLst>
              <a:gd name="connsiteX0" fmla="*/ 727588 w 727588"/>
              <a:gd name="connsiteY0" fmla="*/ 0 h 353961"/>
              <a:gd name="connsiteX1" fmla="*/ 314633 w 727588"/>
              <a:gd name="connsiteY1" fmla="*/ 58993 h 353961"/>
              <a:gd name="connsiteX2" fmla="*/ 0 w 727588"/>
              <a:gd name="connsiteY2" fmla="*/ 353961 h 353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588" h="353961">
                <a:moveTo>
                  <a:pt x="727588" y="0"/>
                </a:moveTo>
                <a:cubicBezTo>
                  <a:pt x="581743" y="-1"/>
                  <a:pt x="435898" y="-1"/>
                  <a:pt x="314633" y="58993"/>
                </a:cubicBezTo>
                <a:cubicBezTo>
                  <a:pt x="193368" y="117987"/>
                  <a:pt x="96684" y="235974"/>
                  <a:pt x="0" y="353961"/>
                </a:cubicBezTo>
              </a:path>
            </a:pathLst>
          </a:custGeom>
          <a:noFill/>
          <a:ln w="19050">
            <a:tailEnd type="oval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AB7558CE-B4DF-1EED-36B4-726F2B3BA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520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046B1-1C75-9753-E94D-A5D70692B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422ABB-5C3C-F478-2BDA-73EE43DC0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Transfer Volume from/to </a:t>
            </a:r>
            <a:r>
              <a:rPr lang="en-US" dirty="0" err="1"/>
              <a:t>StoRM</a:t>
            </a:r>
            <a:br>
              <a:rPr lang="en-US" dirty="0"/>
            </a:br>
            <a:r>
              <a:rPr lang="en-US" dirty="0"/>
              <a:t>(Not Including Internal Data Transfer) 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94991E-0928-FA14-2FB5-E255B5B86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Nov 3, 2025</a:t>
            </a:r>
            <a:endParaRPr lang="en-GB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4D256A1-0186-4747-6858-212F49AC3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HEPiX Fall 2025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A85F1180-8506-0460-15D9-43F9270A18E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769620"/>
          <a:ext cx="9144000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83B99C-E594-D58D-44DF-F6D1CB842081}"/>
              </a:ext>
            </a:extLst>
          </p:cNvPr>
          <p:cNvSpPr txBox="1"/>
          <p:nvPr/>
        </p:nvSpPr>
        <p:spPr>
          <a:xfrm>
            <a:off x="6515100" y="937261"/>
            <a:ext cx="1866900" cy="4141946"/>
          </a:xfrm>
          <a:prstGeom prst="rect">
            <a:avLst/>
          </a:prstGeom>
          <a:solidFill>
            <a:srgbClr val="34A852">
              <a:alpha val="20000"/>
            </a:srgbClr>
          </a:solidFill>
        </p:spPr>
        <p:txBody>
          <a:bodyPr wrap="square" rtlCol="0">
            <a:normAutofit/>
          </a:bodyPr>
          <a:lstStyle/>
          <a:p>
            <a:endParaRPr lang="en-GB" dirty="0"/>
          </a:p>
          <a:p>
            <a:r>
              <a:rPr lang="en-GB" dirty="0"/>
              <a:t>Data transfer test several times before OS migration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107421D-BDFE-8052-2C50-BE591D45A7DF}"/>
              </a:ext>
            </a:extLst>
          </p:cNvPr>
          <p:cNvSpPr txBox="1"/>
          <p:nvPr/>
        </p:nvSpPr>
        <p:spPr>
          <a:xfrm>
            <a:off x="7930981" y="178484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4 PB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C9154D6-3068-A518-6EBB-083D5EE8430F}"/>
              </a:ext>
            </a:extLst>
          </p:cNvPr>
          <p:cNvSpPr txBox="1"/>
          <p:nvPr/>
        </p:nvSpPr>
        <p:spPr>
          <a:xfrm>
            <a:off x="7987587" y="104942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5 PB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CE2FBB-2AA2-9E11-8668-2F7A74DB1B56}"/>
              </a:ext>
            </a:extLst>
          </p:cNvPr>
          <p:cNvSpPr txBox="1"/>
          <p:nvPr/>
        </p:nvSpPr>
        <p:spPr>
          <a:xfrm>
            <a:off x="2458881" y="1090990"/>
            <a:ext cx="392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Regularly a few 100 TB in a month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F04E23D-DE9B-B5BF-DCE7-7E9E770F7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364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8">
            <a:extLst>
              <a:ext uri="{FF2B5EF4-FFF2-40B4-BE49-F238E27FC236}">
                <a16:creationId xmlns:a16="http://schemas.microsoft.com/office/drawing/2014/main" id="{14C4F81F-FD27-3AC8-2F0C-5240A359B7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871565" y="1402556"/>
            <a:ext cx="5272435" cy="349202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1A0A353-6FFB-D5F6-7693-17ADD1B5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Half a day data transfer test between KEK and Belle2 RDCs (BNL, UVic, CNAF, DESY, KIT, and CCIN2P3)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7C3C983-FEBA-CA5A-3641-8AE5D9104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590" y="1549081"/>
            <a:ext cx="3598734" cy="3083642"/>
          </a:xfrm>
        </p:spPr>
        <p:txBody>
          <a:bodyPr>
            <a:normAutofit/>
          </a:bodyPr>
          <a:lstStyle/>
          <a:p>
            <a:r>
              <a:rPr lang="en-GB" altLang="ja-JP" dirty="0"/>
              <a:t>Average throughput: </a:t>
            </a:r>
            <a:r>
              <a:rPr lang="en-GB" altLang="ja-JP" u="sng" dirty="0"/>
              <a:t>80 Gbps</a:t>
            </a:r>
            <a:r>
              <a:rPr lang="en-GB" altLang="ja-JP" dirty="0"/>
              <a:t> in both directions</a:t>
            </a:r>
          </a:p>
          <a:p>
            <a:endParaRPr lang="en-GB" altLang="ja-JP" dirty="0"/>
          </a:p>
          <a:p>
            <a:r>
              <a:rPr lang="en-GB" altLang="ja-JP" dirty="0"/>
              <a:t>The bottleneck at </a:t>
            </a:r>
            <a:r>
              <a:rPr lang="en-GB" altLang="ja-JP" u="sng" dirty="0"/>
              <a:t>100G</a:t>
            </a:r>
            <a:endParaRPr lang="en-GB" altLang="ja-JP" dirty="0"/>
          </a:p>
          <a:p>
            <a:endParaRPr lang="en-GB" altLang="ja-JP" dirty="0"/>
          </a:p>
          <a:p>
            <a:r>
              <a:rPr lang="en-GB" altLang="ja-JP" dirty="0"/>
              <a:t>Most likely saturated at FTS optimisation limit (could be improved)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3EA38-9914-BDDB-A0B7-39A38850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291543-2991-8018-F433-55E3C7C95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3BC5D5E-5551-2B26-A36E-49CDC8D6AAC4}"/>
              </a:ext>
            </a:extLst>
          </p:cNvPr>
          <p:cNvCxnSpPr>
            <a:cxnSpLocks/>
          </p:cNvCxnSpPr>
          <p:nvPr/>
        </p:nvCxnSpPr>
        <p:spPr>
          <a:xfrm>
            <a:off x="4232507" y="2329924"/>
            <a:ext cx="475012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B364403-0EAA-F306-5470-876ED8F3C0B6}"/>
              </a:ext>
            </a:extLst>
          </p:cNvPr>
          <p:cNvSpPr txBox="1"/>
          <p:nvPr/>
        </p:nvSpPr>
        <p:spPr>
          <a:xfrm>
            <a:off x="4225266" y="1976134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80 Gbps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57990B2-0FD5-A0DD-5157-8D984FF5B6C8}"/>
              </a:ext>
            </a:extLst>
          </p:cNvPr>
          <p:cNvSpPr txBox="1"/>
          <p:nvPr/>
        </p:nvSpPr>
        <p:spPr>
          <a:xfrm>
            <a:off x="7853510" y="4172145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80 Gbps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50CE809-9C07-D44B-5938-F41C58E90D91}"/>
              </a:ext>
            </a:extLst>
          </p:cNvPr>
          <p:cNvSpPr txBox="1"/>
          <p:nvPr/>
        </p:nvSpPr>
        <p:spPr>
          <a:xfrm>
            <a:off x="4190127" y="1646740"/>
            <a:ext cx="4325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solidFill>
                  <a:schemeClr val="accent4"/>
                </a:solidFill>
              </a:rPr>
              <a:t>KEK</a:t>
            </a:r>
            <a:r>
              <a:rPr lang="ja-JP" altLang="en-US">
                <a:solidFill>
                  <a:schemeClr val="accent4"/>
                </a:solidFill>
              </a:rPr>
              <a:t>→</a:t>
            </a:r>
            <a:r>
              <a:rPr lang="en-US" altLang="ja-JP" dirty="0">
                <a:solidFill>
                  <a:schemeClr val="accent4"/>
                </a:solidFill>
              </a:rPr>
              <a:t>RDCs</a:t>
            </a:r>
            <a:r>
              <a:rPr lang="en-GB" altLang="ja-JP" dirty="0">
                <a:solidFill>
                  <a:schemeClr val="accent4"/>
                </a:solidFill>
              </a:rPr>
              <a:t>: 77.8 Gb/s Max: 88.0 Gb/s</a:t>
            </a:r>
            <a:endParaRPr lang="en-GB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32850B5-EB1D-524B-E0B9-EE658DA12456}"/>
              </a:ext>
            </a:extLst>
          </p:cNvPr>
          <p:cNvSpPr txBox="1"/>
          <p:nvPr/>
        </p:nvSpPr>
        <p:spPr>
          <a:xfrm>
            <a:off x="4190127" y="4477807"/>
            <a:ext cx="4559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accent5"/>
                </a:solidFill>
              </a:rPr>
              <a:t>RDCs</a:t>
            </a:r>
            <a:r>
              <a:rPr lang="ja-JP" altLang="en-US" sz="1600">
                <a:solidFill>
                  <a:schemeClr val="accent5"/>
                </a:solidFill>
              </a:rPr>
              <a:t>→</a:t>
            </a:r>
            <a:r>
              <a:rPr lang="en-US" altLang="ja-JP" sz="1600" dirty="0">
                <a:solidFill>
                  <a:schemeClr val="accent5"/>
                </a:solidFill>
              </a:rPr>
              <a:t>KEK</a:t>
            </a:r>
            <a:r>
              <a:rPr lang="en-GB" altLang="ja-JP" sz="1600" dirty="0">
                <a:solidFill>
                  <a:schemeClr val="accent5"/>
                </a:solidFill>
              </a:rPr>
              <a:t>: Mean: 64.0 Gb/s Max: 74.0 Gb/s</a:t>
            </a:r>
            <a:endParaRPr lang="en-GB" sz="1600" dirty="0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A1CF2B2-7484-9443-CE42-7D3FA91F1F1C}"/>
              </a:ext>
            </a:extLst>
          </p:cNvPr>
          <p:cNvCxnSpPr>
            <a:cxnSpLocks/>
          </p:cNvCxnSpPr>
          <p:nvPr/>
        </p:nvCxnSpPr>
        <p:spPr>
          <a:xfrm>
            <a:off x="4232507" y="4188371"/>
            <a:ext cx="475012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BD73D45-B51B-259C-D045-6D905359D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77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2BC12-82DD-F708-39D9-5F0DCDA4D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C37BC3-3249-9BE3-EB36-A68E06EEA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>
            <a:normAutofit/>
          </a:bodyPr>
          <a:lstStyle/>
          <a:p>
            <a:r>
              <a:rPr lang="en-US" altLang="ja-JP" dirty="0"/>
              <a:t>KEKCC: A Largest Computer System</a:t>
            </a:r>
            <a:endParaRPr lang="ja-JP" altLang="en-US" dirty="0"/>
          </a:p>
        </p:txBody>
      </p:sp>
      <p:sp>
        <p:nvSpPr>
          <p:cNvPr id="19" name="コンテンツ プレースホルダー 18">
            <a:extLst>
              <a:ext uri="{FF2B5EF4-FFF2-40B4-BE49-F238E27FC236}">
                <a16:creationId xmlns:a16="http://schemas.microsoft.com/office/drawing/2014/main" id="{FDB00AC9-BD85-8D3C-00A1-B38CEE5C8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1997" y="1370013"/>
            <a:ext cx="4265343" cy="3454004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/>
              <a:t>Linux Cluster + Storage System (GPFS/HSM)</a:t>
            </a:r>
          </a:p>
          <a:p>
            <a:pPr lvl="1"/>
            <a:r>
              <a:rPr lang="en-US" altLang="ja-JP" dirty="0"/>
              <a:t>Accommodate multiple experiments in a single system</a:t>
            </a:r>
          </a:p>
          <a:p>
            <a:r>
              <a:rPr lang="en-US" altLang="ja-JP" dirty="0"/>
              <a:t>In production since September 2024</a:t>
            </a:r>
          </a:p>
          <a:p>
            <a:endParaRPr lang="en-US" altLang="ja-JP" dirty="0"/>
          </a:p>
          <a:p>
            <a:r>
              <a:rPr lang="en-US" altLang="ja-JP" dirty="0"/>
              <a:t>CPU: </a:t>
            </a:r>
            <a:r>
              <a:rPr lang="en-US" altLang="ja-JP" dirty="0">
                <a:solidFill>
                  <a:schemeClr val="accent1"/>
                </a:solidFill>
              </a:rPr>
              <a:t>12,096</a:t>
            </a:r>
            <a:r>
              <a:rPr lang="en-US" altLang="ja-JP" dirty="0"/>
              <a:t> cores</a:t>
            </a:r>
          </a:p>
          <a:p>
            <a:pPr lvl="1"/>
            <a:r>
              <a:rPr lang="en-US" altLang="ja-JP" dirty="0"/>
              <a:t>AMD EPYC 9654, 2.4 GHz (Base clock, up to 3.7 GHz)</a:t>
            </a:r>
          </a:p>
          <a:p>
            <a:pPr lvl="1"/>
            <a:r>
              <a:rPr lang="en-US" altLang="ja-JP" dirty="0"/>
              <a:t>192 cores/node (2 CPU/node, 96 cores/node)</a:t>
            </a:r>
          </a:p>
          <a:p>
            <a:pPr lvl="1"/>
            <a:r>
              <a:rPr lang="en-US" altLang="ja-JP" dirty="0"/>
              <a:t>63 calculation nodes</a:t>
            </a:r>
          </a:p>
          <a:p>
            <a:pPr lvl="1"/>
            <a:r>
              <a:rPr lang="en-US" altLang="ja-JP" dirty="0"/>
              <a:t>382K HS23 (6K HS23/node @3.5 GHz Measured w/o SMT)</a:t>
            </a:r>
          </a:p>
          <a:p>
            <a:pPr lvl="2"/>
            <a:r>
              <a:rPr lang="en-US" altLang="ja-JP" dirty="0"/>
              <a:t>LINPACK: </a:t>
            </a:r>
            <a:r>
              <a:rPr lang="en-US" altLang="ja-JP" dirty="0" err="1"/>
              <a:t>R</a:t>
            </a:r>
            <a:r>
              <a:rPr lang="en-US" altLang="ja-JP" baseline="-25000" dirty="0" err="1"/>
              <a:t>max</a:t>
            </a:r>
            <a:r>
              <a:rPr lang="en-US" altLang="ja-JP" dirty="0"/>
              <a:t>: 0.52 / </a:t>
            </a:r>
            <a:r>
              <a:rPr lang="en-US" altLang="ja-JP" dirty="0" err="1"/>
              <a:t>R</a:t>
            </a:r>
            <a:r>
              <a:rPr lang="en-US" altLang="ja-JP" baseline="-25000" dirty="0" err="1"/>
              <a:t>peak</a:t>
            </a:r>
            <a:r>
              <a:rPr lang="en-US" altLang="ja-JP" dirty="0"/>
              <a:t>: 0.45 (</a:t>
            </a:r>
            <a:r>
              <a:rPr lang="en-US" altLang="ja-JP" dirty="0" err="1"/>
              <a:t>PFlop</a:t>
            </a:r>
            <a:r>
              <a:rPr lang="en-US" altLang="ja-JP" dirty="0"/>
              <a:t>/s)</a:t>
            </a:r>
          </a:p>
          <a:p>
            <a:r>
              <a:rPr lang="en-US" altLang="ja-JP" dirty="0"/>
              <a:t>Memory: </a:t>
            </a:r>
            <a:r>
              <a:rPr lang="en-US" altLang="ja-JP" dirty="0">
                <a:solidFill>
                  <a:schemeClr val="accent1"/>
                </a:solidFill>
              </a:rPr>
              <a:t>56 TB</a:t>
            </a:r>
          </a:p>
          <a:p>
            <a:pPr lvl="1"/>
            <a:r>
              <a:rPr lang="en-US" altLang="ja-JP" dirty="0"/>
              <a:t>4 GB/job</a:t>
            </a:r>
          </a:p>
          <a:p>
            <a:r>
              <a:rPr lang="en-US" altLang="ja-JP" dirty="0"/>
              <a:t>Disk: </a:t>
            </a:r>
            <a:r>
              <a:rPr lang="en-US" altLang="ja-JP" dirty="0">
                <a:solidFill>
                  <a:schemeClr val="accent1"/>
                </a:solidFill>
              </a:rPr>
              <a:t>30 PB</a:t>
            </a:r>
          </a:p>
          <a:p>
            <a:pPr lvl="1"/>
            <a:r>
              <a:rPr lang="en-US" altLang="ja-JP" dirty="0">
                <a:solidFill>
                  <a:schemeClr val="accent4"/>
                </a:solidFill>
              </a:rPr>
              <a:t>20 PB</a:t>
            </a:r>
            <a:r>
              <a:rPr lang="en-US" altLang="ja-JP" dirty="0"/>
              <a:t>: GPFS for experimental groups</a:t>
            </a:r>
          </a:p>
          <a:p>
            <a:pPr lvl="1"/>
            <a:r>
              <a:rPr lang="en-US" altLang="ja-JP" dirty="0">
                <a:solidFill>
                  <a:schemeClr val="accent4"/>
                </a:solidFill>
              </a:rPr>
              <a:t>10 PB</a:t>
            </a:r>
            <a:r>
              <a:rPr lang="en-US" altLang="ja-JP" dirty="0"/>
              <a:t>: GPFS-HPSS-Interface (GHI) as an HSM cache</a:t>
            </a:r>
          </a:p>
          <a:p>
            <a:r>
              <a:rPr lang="en-US" altLang="ja-JP" dirty="0"/>
              <a:t>Tape: </a:t>
            </a:r>
            <a:r>
              <a:rPr lang="en-US" altLang="ja-JP" dirty="0">
                <a:solidFill>
                  <a:schemeClr val="accent1"/>
                </a:solidFill>
              </a:rPr>
              <a:t>120 PB </a:t>
            </a:r>
            <a:r>
              <a:rPr lang="en-US" altLang="ja-JP" dirty="0"/>
              <a:t>as maximum capacity</a:t>
            </a:r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DB6AD6-B7DD-75BB-28B7-02D0C6E8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r>
              <a:rPr lang="en-US" altLang="ja-JP"/>
              <a:t>Nov 3, 2025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E78D76-874B-9F80-76CF-A2D467EF7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de-DE" altLang="ja-JP"/>
              <a:t>HEPiX Fall 2025</a:t>
            </a:r>
            <a:endParaRPr lang="ja-JP" altLang="en-US"/>
          </a:p>
        </p:txBody>
      </p:sp>
      <p:pic>
        <p:nvPicPr>
          <p:cNvPr id="7" name="図 6" descr="タイムライン&#10;&#10;自動的に生成された説明">
            <a:extLst>
              <a:ext uri="{FF2B5EF4-FFF2-40B4-BE49-F238E27FC236}">
                <a16:creationId xmlns:a16="http://schemas.microsoft.com/office/drawing/2014/main" id="{1EA2C20A-25AD-EAD9-8F2A-DA615F30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3259"/>
            <a:ext cx="4605338" cy="345400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55B755C-860E-6D21-8980-3CBD752F6F68}"/>
              </a:ext>
            </a:extLst>
          </p:cNvPr>
          <p:cNvSpPr txBox="1"/>
          <p:nvPr/>
        </p:nvSpPr>
        <p:spPr>
          <a:xfrm>
            <a:off x="136659" y="4735699"/>
            <a:ext cx="419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Grid instances are running in KEKCC</a:t>
            </a:r>
          </a:p>
        </p:txBody>
      </p:sp>
      <p:sp>
        <p:nvSpPr>
          <p:cNvPr id="3" name="角丸四角形 2">
            <a:extLst>
              <a:ext uri="{FF2B5EF4-FFF2-40B4-BE49-F238E27FC236}">
                <a16:creationId xmlns:a16="http://schemas.microsoft.com/office/drawing/2014/main" id="{388F9D6B-1341-CB9D-1E86-9BF2976EFA57}"/>
              </a:ext>
            </a:extLst>
          </p:cNvPr>
          <p:cNvSpPr/>
          <p:nvPr/>
        </p:nvSpPr>
        <p:spPr>
          <a:xfrm>
            <a:off x="3741420" y="1313259"/>
            <a:ext cx="632224" cy="210740"/>
          </a:xfrm>
          <a:prstGeom prst="roundRect">
            <a:avLst>
              <a:gd name="adj" fmla="val 2594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2024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D89F6FE-6E56-02FB-E926-701B016F4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976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E6F63-184B-7217-46FD-BA116E539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2BE4605A-F2FF-F9BD-D41E-4157EB6E3B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Authentication and Authorisation</a:t>
            </a:r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E5541AAA-98C5-FCBC-2118-7962028273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New CA is in production</a:t>
            </a:r>
          </a:p>
          <a:p>
            <a:r>
              <a:rPr lang="en-GB" dirty="0"/>
              <a:t>Migrating X.509/VOMS to JWT/IAM</a:t>
            </a:r>
          </a:p>
        </p:txBody>
      </p:sp>
    </p:spTree>
    <p:extLst>
      <p:ext uri="{BB962C8B-B14F-4D97-AF65-F5344CB8AC3E}">
        <p14:creationId xmlns:p14="http://schemas.microsoft.com/office/powerpoint/2010/main" val="2976320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22ED1-2D17-6E8C-1580-732611E72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CD6567-1AF1-17C9-A31C-50ADB32B1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en-GB" altLang="ja-JP" dirty="0"/>
              <a:t>KEK Grid CA and beyond</a:t>
            </a:r>
            <a:endParaRPr 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C4A56D5-15A9-81F9-2CB7-C7E8DAE8D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59754" y="1370013"/>
            <a:ext cx="3485661" cy="367109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Initially only for domestic users, then extend the service for specific experiment members outside Japan, e.g.: Belle2 </a:t>
            </a:r>
          </a:p>
          <a:p>
            <a:r>
              <a:rPr lang="en-US" dirty="0"/>
              <a:t>CA’s root certificate will expire</a:t>
            </a:r>
            <a:r>
              <a:rPr lang="ja-JP" altLang="en-US"/>
              <a:t> </a:t>
            </a:r>
            <a:r>
              <a:rPr lang="en-US" altLang="ja-JP" dirty="0"/>
              <a:t>soon</a:t>
            </a:r>
            <a:r>
              <a:rPr lang="en-US" dirty="0"/>
              <a:t> (in this month)</a:t>
            </a:r>
          </a:p>
          <a:p>
            <a:r>
              <a:rPr lang="en-US" dirty="0"/>
              <a:t>Expected to migrate from X.509 to JWT authentication by the date – Unfortunately not!</a:t>
            </a:r>
          </a:p>
          <a:p>
            <a:r>
              <a:rPr lang="en-US" u="sng" dirty="0"/>
              <a:t>Launched a new CA</a:t>
            </a:r>
            <a:r>
              <a:rPr lang="en-US" dirty="0"/>
              <a:t> (KEK Grid CA 2024) in </a:t>
            </a:r>
            <a:r>
              <a:rPr lang="en-US" b="1" dirty="0"/>
              <a:t>September</a:t>
            </a:r>
            <a:r>
              <a:rPr lang="en-US" dirty="0"/>
              <a:t> 2025 to continue X.509-based auth. for the next few years</a:t>
            </a:r>
          </a:p>
          <a:p>
            <a:pPr lvl="1"/>
            <a:r>
              <a:rPr lang="en-US" altLang="ja-JP" dirty="0"/>
              <a:t>Accredited and included in the latest EGI Trust Anchor </a:t>
            </a:r>
            <a:r>
              <a:rPr lang="en-US" altLang="ja-JP" u="sng" dirty="0"/>
              <a:t>v1.137</a:t>
            </a:r>
            <a:r>
              <a:rPr lang="en-US" altLang="ja-JP" dirty="0"/>
              <a:t> (Sep 15, 2025)</a:t>
            </a:r>
          </a:p>
          <a:p>
            <a:pPr lvl="1"/>
            <a:r>
              <a:rPr lang="en-US" dirty="0"/>
              <a:t>New root certificate has longer validity and a signature signed by a more secure algorithm, i.e.: SHA-2</a:t>
            </a:r>
          </a:p>
          <a:p>
            <a:pPr lvl="1"/>
            <a:r>
              <a:rPr lang="en-US" dirty="0"/>
              <a:t>The current root certificate is signed by SHA-1, which NIST has disallowed 10+ years ago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9A83DA-5402-16BA-1D0E-D559274874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r>
              <a:rPr lang="en-US" altLang="ja-JP"/>
              <a:t>Nov 3, 2025</a:t>
            </a:r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6DCE5E5-9649-A2A5-B8E0-015C0816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de-DE" altLang="ja-JP"/>
              <a:t>HEPiX Fall 2025</a:t>
            </a:r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A72904-0537-3DCA-5A1C-A790F5540C7F}"/>
              </a:ext>
            </a:extLst>
          </p:cNvPr>
          <p:cNvSpPr txBox="1"/>
          <p:nvPr/>
        </p:nvSpPr>
        <p:spPr>
          <a:xfrm>
            <a:off x="7272353" y="553596"/>
            <a:ext cx="1766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3.8K user certs</a:t>
            </a:r>
          </a:p>
          <a:p>
            <a:r>
              <a:rPr lang="en-US" dirty="0">
                <a:solidFill>
                  <a:schemeClr val="accent2"/>
                </a:solidFill>
              </a:rPr>
              <a:t>4.5K host certs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A56670-9FDB-D575-E019-BC2665555CD3}"/>
              </a:ext>
            </a:extLst>
          </p:cNvPr>
          <p:cNvSpPr txBox="1"/>
          <p:nvPr/>
        </p:nvSpPr>
        <p:spPr>
          <a:xfrm>
            <a:off x="6760449" y="150773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20</a:t>
            </a:r>
            <a:r>
              <a:rPr lang="en-US" dirty="0"/>
              <a:t> years operation</a:t>
            </a:r>
          </a:p>
        </p:txBody>
      </p:sp>
      <p:graphicFrame>
        <p:nvGraphicFramePr>
          <p:cNvPr id="12" name="コンテンツ プレースホルダー 11">
            <a:extLst>
              <a:ext uri="{FF2B5EF4-FFF2-40B4-BE49-F238E27FC236}">
                <a16:creationId xmlns:a16="http://schemas.microsoft.com/office/drawing/2014/main" id="{DC1D54A7-D610-B138-093C-AF1EEB912248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00669" y="1370012"/>
          <a:ext cx="5033393" cy="3499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5DFBC2-2968-280E-FC01-CC7068E3F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038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0">
            <a:extLst>
              <a:ext uri="{FF2B5EF4-FFF2-40B4-BE49-F238E27FC236}">
                <a16:creationId xmlns:a16="http://schemas.microsoft.com/office/drawing/2014/main" id="{773AF6BB-1356-137C-376C-CF29919E3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>
                <a:latin typeface="Calibri" panose="020F0502020204030204" pitchFamily="34" charset="0"/>
                <a:ea typeface="Meiryo" panose="020B0604030504040204" pitchFamily="34" charset="-128"/>
                <a:cs typeface="Calibri" panose="020F0502020204030204" pitchFamily="34" charset="0"/>
              </a:rPr>
              <a:t>Migrating X.509/VOMS to JWT/IAM</a:t>
            </a:r>
            <a:endParaRPr lang="en-GB" sz="2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C179D2-9492-551B-5123-AABDA6F9D4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r>
              <a:rPr lang="en-US" altLang="ja-JP"/>
              <a:t>Nov 3, 2025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F4F863-73C1-6F28-6753-E6410EB9A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de-DE" altLang="ja-JP"/>
              <a:t>HEPiX Fall 2025</a:t>
            </a:r>
            <a:endParaRPr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7333CFF-AFE8-B11E-07DA-018BEE77C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364" y="3762629"/>
            <a:ext cx="1237962" cy="1182413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85314E98-68D9-8B93-7003-09A761547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682" y="1601168"/>
            <a:ext cx="1446889" cy="1081797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59C3BA93-730E-525E-AE16-48BF193A59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682" y="3279686"/>
            <a:ext cx="1446889" cy="1081797"/>
          </a:xfrm>
          <a:prstGeom prst="rect">
            <a:avLst/>
          </a:prstGeo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7BCCBD-B021-48AF-4982-7905350E1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07" y="1368425"/>
            <a:ext cx="4717663" cy="3398838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dirty="0"/>
              <a:t>IAM instances have been deployed for Belle2</a:t>
            </a:r>
          </a:p>
          <a:p>
            <a:pPr lvl="1"/>
            <a:r>
              <a:rPr lang="en-US" altLang="ja-JP" dirty="0"/>
              <a:t>Verified some basic use cases (TPC with FTS) using token-based authentication</a:t>
            </a:r>
          </a:p>
          <a:p>
            <a:pPr lvl="1"/>
            <a:r>
              <a:rPr lang="en-US" altLang="ja-JP" dirty="0"/>
              <a:t>Will have mini-DC using JWT to be ready for </a:t>
            </a:r>
            <a:r>
              <a:rPr lang="en-US" altLang="ja-JP" u="sng" dirty="0"/>
              <a:t>co-operated Data Challenge between Belle2 and Hyper-K in 2027</a:t>
            </a:r>
          </a:p>
          <a:p>
            <a:endParaRPr lang="en-US" altLang="ja-JP" dirty="0"/>
          </a:p>
          <a:p>
            <a:r>
              <a:rPr lang="en-US" altLang="ja-JP" dirty="0"/>
              <a:t>In transition phase toward Token-</a:t>
            </a:r>
            <a:r>
              <a:rPr lang="en-US" altLang="ja-JP" b="1" dirty="0"/>
              <a:t>only</a:t>
            </a:r>
            <a:r>
              <a:rPr lang="en-US" altLang="ja-JP" dirty="0"/>
              <a:t> </a:t>
            </a:r>
            <a:r>
              <a:rPr lang="en-US" altLang="ja-JP" dirty="0" err="1"/>
              <a:t>AuthNZ</a:t>
            </a:r>
            <a:r>
              <a:rPr lang="en-US" altLang="ja-JP" dirty="0"/>
              <a:t>:</a:t>
            </a:r>
          </a:p>
          <a:p>
            <a:pPr lvl="1"/>
            <a:r>
              <a:rPr lang="en-US" altLang="ja-JP" dirty="0"/>
              <a:t>Currently, VOMS registration service for </a:t>
            </a:r>
            <a:r>
              <a:rPr lang="en-US" altLang="ja-JP" u="sng" dirty="0"/>
              <a:t>personal identification</a:t>
            </a:r>
            <a:r>
              <a:rPr lang="en-US" altLang="ja-JP" dirty="0"/>
              <a:t> with X.509, then </a:t>
            </a:r>
            <a:r>
              <a:rPr lang="en-US" altLang="ja-JP" dirty="0" err="1"/>
              <a:t>synchronise</a:t>
            </a:r>
            <a:r>
              <a:rPr lang="en-US" altLang="ja-JP" dirty="0"/>
              <a:t> to IAM</a:t>
            </a:r>
          </a:p>
          <a:p>
            <a:pPr lvl="1"/>
            <a:r>
              <a:rPr lang="en-US" altLang="ja-JP" dirty="0"/>
              <a:t>Started IAM as VOMS (with VOMS AA) authentication in September 2025</a:t>
            </a:r>
          </a:p>
          <a:p>
            <a:pPr lvl="1"/>
            <a:r>
              <a:rPr lang="en-US" altLang="ja-JP" dirty="0"/>
              <a:t>Still highly rely on X.509 (CA)</a:t>
            </a:r>
          </a:p>
          <a:p>
            <a:endParaRPr lang="en-US" altLang="ja-JP" dirty="0"/>
          </a:p>
          <a:p>
            <a:r>
              <a:rPr lang="en-US" altLang="ja-JP" dirty="0"/>
              <a:t>Need to replace CA’s functions such as: </a:t>
            </a:r>
            <a:r>
              <a:rPr lang="en" altLang="ja-JP" u="sng" dirty="0"/>
              <a:t>in-person personal </a:t>
            </a:r>
            <a:r>
              <a:rPr lang="en" altLang="ja-JP" u="sng" dirty="0" err="1"/>
              <a:t>identifiy</a:t>
            </a:r>
            <a:r>
              <a:rPr lang="en" altLang="ja-JP" u="sng" dirty="0"/>
              <a:t> verification</a:t>
            </a:r>
          </a:p>
          <a:p>
            <a:pPr lvl="1"/>
            <a:r>
              <a:rPr lang="en-US" altLang="ja-JP" dirty="0"/>
              <a:t>Developing KEK’s institutional IdP to federate with </a:t>
            </a:r>
            <a:r>
              <a:rPr lang="en-US" altLang="ja-JP" u="sng" dirty="0" err="1"/>
              <a:t>GakuNin</a:t>
            </a:r>
            <a:r>
              <a:rPr lang="en-US" altLang="ja-JP" dirty="0"/>
              <a:t> – the academic ID federation, lead by NII, (and </a:t>
            </a:r>
            <a:r>
              <a:rPr lang="en-US" altLang="ja-JP" dirty="0" err="1"/>
              <a:t>eduGain</a:t>
            </a:r>
            <a:r>
              <a:rPr lang="en-US" altLang="ja-JP" dirty="0"/>
              <a:t>)</a:t>
            </a:r>
          </a:p>
          <a:p>
            <a:pPr lvl="1"/>
            <a:r>
              <a:rPr lang="en-US" altLang="ja-JP" dirty="0"/>
              <a:t>Plan to upgrade </a:t>
            </a:r>
            <a:r>
              <a:rPr lang="en-US" altLang="ja-JP" u="sng" dirty="0"/>
              <a:t>IAL2</a:t>
            </a:r>
            <a:r>
              <a:rPr lang="en-US" altLang="ja-JP" dirty="0"/>
              <a:t> (Identity Assurance Level 2)</a:t>
            </a:r>
          </a:p>
          <a:p>
            <a:pPr lvl="1"/>
            <a:r>
              <a:rPr lang="en-US" altLang="ja-JP" dirty="0"/>
              <a:t>Then, move forward </a:t>
            </a:r>
            <a:r>
              <a:rPr lang="en-US" altLang="ja-JP" u="sng" dirty="0"/>
              <a:t>decommissioning VOMS and CA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5640975-4F6B-6843-DFBC-12D7E3524B44}"/>
              </a:ext>
            </a:extLst>
          </p:cNvPr>
          <p:cNvSpPr txBox="1"/>
          <p:nvPr/>
        </p:nvSpPr>
        <p:spPr>
          <a:xfrm>
            <a:off x="5817565" y="2729380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Periodic sync.</a:t>
            </a: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803CFB5B-AFC2-A157-A27F-60CBEE4840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6424" y="1503793"/>
            <a:ext cx="447947" cy="447947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DE383259-60A4-EE76-49AA-016EFCA221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6424" y="3158090"/>
            <a:ext cx="491527" cy="49152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2BFC42-8B94-48C0-D248-4B8D4F115000}"/>
              </a:ext>
            </a:extLst>
          </p:cNvPr>
          <p:cNvSpPr txBox="1"/>
          <p:nvPr/>
        </p:nvSpPr>
        <p:spPr>
          <a:xfrm>
            <a:off x="4876800" y="2079501"/>
            <a:ext cx="18309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VOMS</a:t>
            </a:r>
          </a:p>
          <a:p>
            <a:pPr algn="ctr"/>
            <a:r>
              <a:rPr lang="en-GB" sz="1200" dirty="0"/>
              <a:t>X.509 proxy cert issuer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02C00F-357D-C870-7628-156B70106A6A}"/>
              </a:ext>
            </a:extLst>
          </p:cNvPr>
          <p:cNvSpPr txBox="1"/>
          <p:nvPr/>
        </p:nvSpPr>
        <p:spPr>
          <a:xfrm>
            <a:off x="5100387" y="3739648"/>
            <a:ext cx="14468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IAM</a:t>
            </a:r>
          </a:p>
          <a:p>
            <a:pPr algn="ctr"/>
            <a:r>
              <a:rPr lang="en-GB" sz="1200" dirty="0"/>
              <a:t>Token provider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897819C-4BB1-2FFE-F0BB-3DAF0E61AD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5777" y="1763304"/>
            <a:ext cx="409506" cy="35012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49B5018-A1A5-9189-B673-4DB9954FEB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8706" y="1657595"/>
            <a:ext cx="657187" cy="955908"/>
          </a:xfrm>
          <a:prstGeom prst="rect">
            <a:avLst/>
          </a:prstGeom>
        </p:spPr>
      </p:pic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EC109B72-4D0B-3C38-E3FA-5D750B920BA2}"/>
              </a:ext>
            </a:extLst>
          </p:cNvPr>
          <p:cNvSpPr/>
          <p:nvPr/>
        </p:nvSpPr>
        <p:spPr>
          <a:xfrm>
            <a:off x="6584219" y="2670523"/>
            <a:ext cx="1830994" cy="1333500"/>
          </a:xfrm>
          <a:custGeom>
            <a:avLst/>
            <a:gdLst>
              <a:gd name="connsiteX0" fmla="*/ 1830994 w 1830994"/>
              <a:gd name="connsiteY0" fmla="*/ 0 h 1333500"/>
              <a:gd name="connsiteX1" fmla="*/ 1230199 w 1830994"/>
              <a:gd name="connsiteY1" fmla="*/ 739140 h 1333500"/>
              <a:gd name="connsiteX2" fmla="*/ 0 w 1830994"/>
              <a:gd name="connsiteY2" fmla="*/ 133350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0994" h="1333500" extrusionOk="0">
                <a:moveTo>
                  <a:pt x="1830994" y="0"/>
                </a:moveTo>
                <a:cubicBezTo>
                  <a:pt x="1657204" y="242423"/>
                  <a:pt x="1502193" y="529340"/>
                  <a:pt x="1230199" y="739140"/>
                </a:cubicBezTo>
                <a:cubicBezTo>
                  <a:pt x="936359" y="963774"/>
                  <a:pt x="415611" y="1148936"/>
                  <a:pt x="0" y="1333500"/>
                </a:cubicBez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  <a:tailEnd type="arrow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463040 w 1463040"/>
                      <a:gd name="connsiteY0" fmla="*/ 0 h 1333500"/>
                      <a:gd name="connsiteX1" fmla="*/ 982980 w 1463040"/>
                      <a:gd name="connsiteY1" fmla="*/ 739140 h 1333500"/>
                      <a:gd name="connsiteX2" fmla="*/ 0 w 1463040"/>
                      <a:gd name="connsiteY2" fmla="*/ 1333500 h 1333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63040" h="1333500">
                        <a:moveTo>
                          <a:pt x="1463040" y="0"/>
                        </a:moveTo>
                        <a:cubicBezTo>
                          <a:pt x="1344930" y="258445"/>
                          <a:pt x="1226820" y="516890"/>
                          <a:pt x="982980" y="739140"/>
                        </a:cubicBezTo>
                        <a:cubicBezTo>
                          <a:pt x="739140" y="961390"/>
                          <a:pt x="369570" y="1147445"/>
                          <a:pt x="0" y="1333500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F1C1055D-7542-7075-49C7-6D043DD6F501}"/>
              </a:ext>
            </a:extLst>
          </p:cNvPr>
          <p:cNvSpPr/>
          <p:nvPr/>
        </p:nvSpPr>
        <p:spPr>
          <a:xfrm>
            <a:off x="6553200" y="2099492"/>
            <a:ext cx="1592580" cy="184603"/>
          </a:xfrm>
          <a:custGeom>
            <a:avLst/>
            <a:gdLst>
              <a:gd name="connsiteX0" fmla="*/ 1592580 w 1592580"/>
              <a:gd name="connsiteY0" fmla="*/ 184603 h 184603"/>
              <a:gd name="connsiteX1" fmla="*/ 990600 w 1592580"/>
              <a:gd name="connsiteY1" fmla="*/ 1723 h 184603"/>
              <a:gd name="connsiteX2" fmla="*/ 0 w 1592580"/>
              <a:gd name="connsiteY2" fmla="*/ 108403 h 184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2580" h="184603" extrusionOk="0">
                <a:moveTo>
                  <a:pt x="1592580" y="184603"/>
                </a:moveTo>
                <a:cubicBezTo>
                  <a:pt x="1404728" y="87437"/>
                  <a:pt x="1231874" y="23489"/>
                  <a:pt x="990600" y="1723"/>
                </a:cubicBezTo>
                <a:cubicBezTo>
                  <a:pt x="736793" y="-8530"/>
                  <a:pt x="314212" y="50251"/>
                  <a:pt x="0" y="108403"/>
                </a:cubicBez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  <a:tailEnd type="arrow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592580 w 1592580"/>
                      <a:gd name="connsiteY0" fmla="*/ 184603 h 184603"/>
                      <a:gd name="connsiteX1" fmla="*/ 990600 w 1592580"/>
                      <a:gd name="connsiteY1" fmla="*/ 1723 h 184603"/>
                      <a:gd name="connsiteX2" fmla="*/ 0 w 1592580"/>
                      <a:gd name="connsiteY2" fmla="*/ 108403 h 184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92580" h="184603">
                        <a:moveTo>
                          <a:pt x="1592580" y="184603"/>
                        </a:moveTo>
                        <a:cubicBezTo>
                          <a:pt x="1424305" y="99513"/>
                          <a:pt x="1256030" y="14423"/>
                          <a:pt x="990600" y="1723"/>
                        </a:cubicBezTo>
                        <a:cubicBezTo>
                          <a:pt x="725170" y="-10977"/>
                          <a:pt x="362585" y="48713"/>
                          <a:pt x="0" y="108403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7A03C5CD-C653-1026-6EE8-0E01438DD06F}"/>
              </a:ext>
            </a:extLst>
          </p:cNvPr>
          <p:cNvSpPr/>
          <p:nvPr/>
        </p:nvSpPr>
        <p:spPr>
          <a:xfrm>
            <a:off x="5698370" y="2681570"/>
            <a:ext cx="79631" cy="591731"/>
          </a:xfrm>
          <a:custGeom>
            <a:avLst/>
            <a:gdLst>
              <a:gd name="connsiteX0" fmla="*/ 79631 w 79631"/>
              <a:gd name="connsiteY0" fmla="*/ 0 h 591731"/>
              <a:gd name="connsiteX1" fmla="*/ 742 w 79631"/>
              <a:gd name="connsiteY1" fmla="*/ 266695 h 591731"/>
              <a:gd name="connsiteX2" fmla="*/ 46760 w 79631"/>
              <a:gd name="connsiteY2" fmla="*/ 591731 h 591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631" h="591731" extrusionOk="0">
                <a:moveTo>
                  <a:pt x="79631" y="0"/>
                </a:moveTo>
                <a:cubicBezTo>
                  <a:pt x="36150" y="79856"/>
                  <a:pt x="-4626" y="172144"/>
                  <a:pt x="742" y="266695"/>
                </a:cubicBezTo>
                <a:cubicBezTo>
                  <a:pt x="-1083" y="366086"/>
                  <a:pt x="12647" y="478790"/>
                  <a:pt x="46760" y="591731"/>
                </a:cubicBezTo>
              </a:path>
            </a:pathLst>
          </a:custGeom>
          <a:noFill/>
          <a:ln w="38100">
            <a:solidFill>
              <a:schemeClr val="bg1">
                <a:lumMod val="65000"/>
              </a:schemeClr>
            </a:solidFill>
            <a:tailEnd type="arrow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92301 w 92301"/>
                      <a:gd name="connsiteY0" fmla="*/ 0 h 541020"/>
                      <a:gd name="connsiteX1" fmla="*/ 861 w 92301"/>
                      <a:gd name="connsiteY1" fmla="*/ 243840 h 541020"/>
                      <a:gd name="connsiteX2" fmla="*/ 54201 w 92301"/>
                      <a:gd name="connsiteY2" fmla="*/ 541020 h 541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2301" h="541020">
                        <a:moveTo>
                          <a:pt x="92301" y="0"/>
                        </a:moveTo>
                        <a:cubicBezTo>
                          <a:pt x="49756" y="76835"/>
                          <a:pt x="7211" y="153670"/>
                          <a:pt x="861" y="243840"/>
                        </a:cubicBezTo>
                        <a:cubicBezTo>
                          <a:pt x="-5489" y="334010"/>
                          <a:pt x="24356" y="437515"/>
                          <a:pt x="54201" y="541020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E3B7D68-BECA-60F8-A9D5-0E46599A4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3716BAD-7DD2-5A31-135C-4976F89C8AE0}"/>
              </a:ext>
            </a:extLst>
          </p:cNvPr>
          <p:cNvSpPr txBox="1"/>
          <p:nvPr/>
        </p:nvSpPr>
        <p:spPr>
          <a:xfrm>
            <a:off x="7562620" y="2719330"/>
            <a:ext cx="1705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Request tokens, or VOMS cert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92B82F-A9EC-D77F-23EF-A975865D4D8B}"/>
              </a:ext>
            </a:extLst>
          </p:cNvPr>
          <p:cNvSpPr txBox="1"/>
          <p:nvPr/>
        </p:nvSpPr>
        <p:spPr>
          <a:xfrm>
            <a:off x="6037746" y="63891"/>
            <a:ext cx="2897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registration process, co-working with IAM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8C910F1-8BD2-D69A-D694-00F2389D2D14}"/>
              </a:ext>
            </a:extLst>
          </p:cNvPr>
          <p:cNvSpPr txBox="1"/>
          <p:nvPr/>
        </p:nvSpPr>
        <p:spPr>
          <a:xfrm>
            <a:off x="6990436" y="1195535"/>
            <a:ext cx="17051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Personal identification with X.509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A2C49CC-4561-4FFE-4057-E1B9344837F5}"/>
              </a:ext>
            </a:extLst>
          </p:cNvPr>
          <p:cNvSpPr txBox="1"/>
          <p:nvPr/>
        </p:nvSpPr>
        <p:spPr>
          <a:xfrm>
            <a:off x="4869211" y="1229949"/>
            <a:ext cx="1874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Registration Service</a:t>
            </a:r>
          </a:p>
        </p:txBody>
      </p:sp>
    </p:spTree>
    <p:extLst>
      <p:ext uri="{BB962C8B-B14F-4D97-AF65-F5344CB8AC3E}">
        <p14:creationId xmlns:p14="http://schemas.microsoft.com/office/powerpoint/2010/main" val="109853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0EBEF6-8385-55E9-52CF-3B7A4F999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0C5AB9-88B2-3944-8386-6FA0096C0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altLang="ja-JP" dirty="0"/>
              <a:t>KEKCC has been in production in September 2024</a:t>
            </a:r>
          </a:p>
          <a:p>
            <a:pPr lvl="1"/>
            <a:r>
              <a:rPr lang="en-GB" altLang="ja-JP" dirty="0"/>
              <a:t>Just completed the first year of four-year contract</a:t>
            </a:r>
          </a:p>
          <a:p>
            <a:pPr lvl="1"/>
            <a:r>
              <a:rPr lang="en-GB" altLang="ja-JP" dirty="0">
                <a:sym typeface="Wingdings" pitchFamily="2" charset="2"/>
              </a:rPr>
              <a:t> </a:t>
            </a:r>
            <a:r>
              <a:rPr lang="en-GB" altLang="ja-JP" dirty="0"/>
              <a:t>Well utilised (~90%)</a:t>
            </a:r>
          </a:p>
          <a:p>
            <a:endParaRPr lang="en-GB" altLang="ja-JP" dirty="0"/>
          </a:p>
          <a:p>
            <a:r>
              <a:rPr lang="en-GB" altLang="ja-JP" dirty="0"/>
              <a:t>OS migration campaign to RHEL9 is ongoing</a:t>
            </a:r>
            <a:endParaRPr lang="en-GB" altLang="ja-JP" u="sng" dirty="0"/>
          </a:p>
          <a:p>
            <a:pPr lvl="1"/>
            <a:r>
              <a:rPr lang="en-GB" altLang="ja-JP" dirty="0"/>
              <a:t>Completed: CVMFS and </a:t>
            </a:r>
            <a:r>
              <a:rPr lang="en-GB" altLang="ja-JP" dirty="0" err="1"/>
              <a:t>StoRM</a:t>
            </a:r>
            <a:r>
              <a:rPr lang="en-GB" altLang="ja-JP" dirty="0"/>
              <a:t> DTNs</a:t>
            </a:r>
          </a:p>
          <a:p>
            <a:pPr lvl="1"/>
            <a:r>
              <a:rPr lang="en-GB" altLang="ja-JP" dirty="0"/>
              <a:t>Achieved </a:t>
            </a:r>
            <a:r>
              <a:rPr lang="en-GB" altLang="ja-JP" u="sng" dirty="0"/>
              <a:t>80+ Gbps</a:t>
            </a:r>
            <a:r>
              <a:rPr lang="en-GB" altLang="ja-JP" dirty="0"/>
              <a:t> throughput between KEK and B2RDCs</a:t>
            </a:r>
          </a:p>
          <a:p>
            <a:pPr lvl="2"/>
            <a:r>
              <a:rPr lang="en-GB" altLang="ja-JP" dirty="0"/>
              <a:t>Belle II HL scenario: 40 TB/day (3.7 Gbps)</a:t>
            </a:r>
          </a:p>
          <a:p>
            <a:endParaRPr lang="en-GB" altLang="ja-JP" dirty="0"/>
          </a:p>
          <a:p>
            <a:r>
              <a:rPr lang="en-GB" altLang="ja-JP" dirty="0"/>
              <a:t>APAN-JP (AS7660) will take over operating the Tokyo-HKIX link from JGN in 2026</a:t>
            </a:r>
          </a:p>
          <a:p>
            <a:endParaRPr lang="en-GB" altLang="ja-JP" dirty="0"/>
          </a:p>
          <a:p>
            <a:r>
              <a:rPr lang="en-GB" altLang="ja-JP" dirty="0"/>
              <a:t>A new CA (KEK Grid CA 2024) </a:t>
            </a:r>
            <a:r>
              <a:rPr lang="en" altLang="ja-JP" dirty="0"/>
              <a:t>has been successfully launched in September 2025!</a:t>
            </a:r>
          </a:p>
          <a:p>
            <a:pPr lvl="1"/>
            <a:r>
              <a:rPr lang="en-GB" altLang="ja-JP" dirty="0"/>
              <a:t>Ongoing to deploy IdP for migrating to JWT/IAM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BA2AFF-D47A-8AA0-8B8F-A6B03E36B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826F41-A962-E358-9DB8-EFD2BB863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AD40B3-9116-73FA-F107-884CDDA1A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4565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0E43DE-0AF8-7A16-5D2B-5547143DA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Thank you for your attention!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A313B15-07F6-D27F-77AF-32EB45AD9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502498"/>
            <a:ext cx="7886700" cy="2996946"/>
          </a:xfrm>
          <a:prstGeom prst="rect">
            <a:avLst/>
          </a:prstGeom>
          <a:noFill/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2C54E36-9A28-5C74-3CB8-4AE222850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2F709F-25D7-260C-D937-3B7F6975B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107D06-344F-1014-F473-7DC178134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1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39F17-8726-0FFF-D542-1982B0A00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コンテンツ プレースホルダー 18">
            <a:extLst>
              <a:ext uri="{FF2B5EF4-FFF2-40B4-BE49-F238E27FC236}">
                <a16:creationId xmlns:a16="http://schemas.microsoft.com/office/drawing/2014/main" id="{50EE67EA-4AC8-A953-3303-49F49B4C6C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091920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CED82F4-8083-96B7-BBF2-E12F0716B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926" y="123301"/>
            <a:ext cx="5259771" cy="994172"/>
          </a:xfrm>
        </p:spPr>
        <p:txBody>
          <a:bodyPr>
            <a:noAutofit/>
          </a:bodyPr>
          <a:lstStyle/>
          <a:p>
            <a:r>
              <a:rPr lang="en-US" altLang="ja-JP" sz="4000" dirty="0"/>
              <a:t>Site Scale Evolution</a:t>
            </a:r>
            <a:br>
              <a:rPr lang="en-US" altLang="ja-JP" sz="2800" dirty="0"/>
            </a:br>
            <a:r>
              <a:rPr lang="en-US" altLang="ja-JP" sz="2000" dirty="0"/>
              <a:t>Resource History (Last 4-Gen)</a:t>
            </a:r>
            <a:endParaRPr lang="en-GB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DDE39D-3186-DEBB-2910-4D1794D3A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01017D-1F70-AC77-54D4-F90678E5E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pic>
        <p:nvPicPr>
          <p:cNvPr id="10" name="図 9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E28F6598-5AC6-2032-949D-B21279351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1277" y="1582563"/>
            <a:ext cx="1057681" cy="37774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3CD4414-DFE3-946C-DF05-CCBC45EEBA88}"/>
              </a:ext>
            </a:extLst>
          </p:cNvPr>
          <p:cNvSpPr txBox="1"/>
          <p:nvPr/>
        </p:nvSpPr>
        <p:spPr>
          <a:xfrm>
            <a:off x="5610572" y="1082428"/>
            <a:ext cx="3573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accent1"/>
                </a:solidFill>
              </a:rPr>
              <a:t>~382K </a:t>
            </a:r>
            <a:r>
              <a:rPr lang="en-US" altLang="ja-JP" sz="2000" dirty="0" err="1">
                <a:solidFill>
                  <a:schemeClr val="accent1"/>
                </a:solidFill>
              </a:rPr>
              <a:t>HEPScore</a:t>
            </a:r>
            <a:r>
              <a:rPr lang="en-US" altLang="ja-JP" sz="2000" dirty="0">
                <a:solidFill>
                  <a:schemeClr val="accent1"/>
                </a:solidFill>
              </a:rPr>
              <a:t> / 12K cores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F29589C-8E17-1D21-46BD-95F26F3642A5}"/>
              </a:ext>
            </a:extLst>
          </p:cNvPr>
          <p:cNvSpPr txBox="1"/>
          <p:nvPr/>
        </p:nvSpPr>
        <p:spPr>
          <a:xfrm>
            <a:off x="2747730" y="1594883"/>
            <a:ext cx="320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273K </a:t>
            </a:r>
            <a:r>
              <a:rPr lang="en-US" altLang="ja-JP" dirty="0" err="1">
                <a:solidFill>
                  <a:schemeClr val="bg1">
                    <a:lumMod val="50000"/>
                  </a:schemeClr>
                </a:solidFill>
              </a:rPr>
              <a:t>HEPscore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 / 15K cores</a:t>
            </a:r>
            <a:endParaRPr lang="ja-JP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円弧 12">
            <a:extLst>
              <a:ext uri="{FF2B5EF4-FFF2-40B4-BE49-F238E27FC236}">
                <a16:creationId xmlns:a16="http://schemas.microsoft.com/office/drawing/2014/main" id="{F6A7C0E0-C9CE-6BF8-A7A7-9327BED2DD82}"/>
              </a:ext>
            </a:extLst>
          </p:cNvPr>
          <p:cNvSpPr/>
          <p:nvPr/>
        </p:nvSpPr>
        <p:spPr>
          <a:xfrm>
            <a:off x="4678551" y="1318700"/>
            <a:ext cx="2150702" cy="1283211"/>
          </a:xfrm>
          <a:custGeom>
            <a:avLst/>
            <a:gdLst>
              <a:gd name="connsiteX0" fmla="*/ 152126 w 2150702"/>
              <a:gd name="connsiteY0" fmla="*/ 312618 h 1283211"/>
              <a:gd name="connsiteX1" fmla="*/ 956087 w 2150702"/>
              <a:gd name="connsiteY1" fmla="*/ 3958 h 1283211"/>
              <a:gd name="connsiteX2" fmla="*/ 1075351 w 2150702"/>
              <a:gd name="connsiteY2" fmla="*/ 641606 h 1283211"/>
              <a:gd name="connsiteX3" fmla="*/ 152126 w 2150702"/>
              <a:gd name="connsiteY3" fmla="*/ 312618 h 1283211"/>
              <a:gd name="connsiteX0" fmla="*/ 152126 w 2150702"/>
              <a:gd name="connsiteY0" fmla="*/ 312618 h 1283211"/>
              <a:gd name="connsiteX1" fmla="*/ 956087 w 2150702"/>
              <a:gd name="connsiteY1" fmla="*/ 3958 h 1283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0702" h="1283211" stroke="0" extrusionOk="0">
                <a:moveTo>
                  <a:pt x="152126" y="312618"/>
                </a:moveTo>
                <a:cubicBezTo>
                  <a:pt x="312803" y="133182"/>
                  <a:pt x="615220" y="28737"/>
                  <a:pt x="956087" y="3958"/>
                </a:cubicBezTo>
                <a:cubicBezTo>
                  <a:pt x="979450" y="232945"/>
                  <a:pt x="1015137" y="463374"/>
                  <a:pt x="1075351" y="641606"/>
                </a:cubicBezTo>
                <a:cubicBezTo>
                  <a:pt x="973845" y="563643"/>
                  <a:pt x="344667" y="308375"/>
                  <a:pt x="152126" y="312618"/>
                </a:cubicBezTo>
                <a:close/>
              </a:path>
              <a:path w="2150702" h="1283211" fill="none" extrusionOk="0">
                <a:moveTo>
                  <a:pt x="152126" y="312618"/>
                </a:moveTo>
                <a:cubicBezTo>
                  <a:pt x="351486" y="143605"/>
                  <a:pt x="643237" y="-17568"/>
                  <a:pt x="956087" y="3958"/>
                </a:cubicBezTo>
              </a:path>
              <a:path w="2150702" h="1283211" fill="none" stroke="0" extrusionOk="0">
                <a:moveTo>
                  <a:pt x="152126" y="312618"/>
                </a:moveTo>
                <a:cubicBezTo>
                  <a:pt x="315287" y="135358"/>
                  <a:pt x="626640" y="28438"/>
                  <a:pt x="956087" y="3958"/>
                </a:cubicBezTo>
              </a:path>
            </a:pathLst>
          </a:custGeom>
          <a:ln w="38100"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1976800"/>
                      <a:gd name="adj2" fmla="val 15564358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917B4C-923B-08B1-F6F8-917955877D09}"/>
              </a:ext>
            </a:extLst>
          </p:cNvPr>
          <p:cNvSpPr txBox="1"/>
          <p:nvPr/>
        </p:nvSpPr>
        <p:spPr>
          <a:xfrm>
            <a:off x="3925811" y="818468"/>
            <a:ext cx="1550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400" dirty="0">
                <a:solidFill>
                  <a:schemeClr val="accent2"/>
                </a:solidFill>
              </a:rPr>
              <a:t>+40% </a:t>
            </a:r>
            <a:r>
              <a:rPr lang="en-US" altLang="ja-JP" sz="1400" dirty="0" err="1">
                <a:solidFill>
                  <a:schemeClr val="accent2"/>
                </a:solidFill>
              </a:rPr>
              <a:t>HEPScore</a:t>
            </a:r>
            <a:endParaRPr lang="en-US" altLang="ja-JP" sz="1400" dirty="0">
              <a:solidFill>
                <a:schemeClr val="accent2"/>
              </a:solidFill>
            </a:endParaRPr>
          </a:p>
          <a:p>
            <a:pPr algn="r"/>
            <a:r>
              <a:rPr lang="en-US" altLang="ja-JP" sz="1400" dirty="0">
                <a:solidFill>
                  <a:schemeClr val="accent1"/>
                </a:solidFill>
              </a:rPr>
              <a:t>-20% cores</a:t>
            </a:r>
            <a:endParaRPr lang="ja-JP" altLang="en-US" sz="1400">
              <a:solidFill>
                <a:schemeClr val="accent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DB20C79-D305-FBD4-BA3B-CDF107D31ED0}"/>
              </a:ext>
            </a:extLst>
          </p:cNvPr>
          <p:cNvSpPr txBox="1"/>
          <p:nvPr/>
        </p:nvSpPr>
        <p:spPr>
          <a:xfrm>
            <a:off x="5682110" y="347449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2"/>
                </a:solidFill>
              </a:rPr>
              <a:t>+20%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01D4D1F-E499-4311-14C7-DF0711BDA16C}"/>
              </a:ext>
            </a:extLst>
          </p:cNvPr>
          <p:cNvSpPr txBox="1"/>
          <p:nvPr/>
        </p:nvSpPr>
        <p:spPr>
          <a:xfrm>
            <a:off x="6866456" y="1474876"/>
            <a:ext cx="392415" cy="230608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350" dirty="0"/>
              <a:t>48 PB in use as of Sep 2025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96FF51D-E071-E1AA-A7C1-B1751256FEE3}"/>
              </a:ext>
            </a:extLst>
          </p:cNvPr>
          <p:cNvSpPr txBox="1"/>
          <p:nvPr/>
        </p:nvSpPr>
        <p:spPr>
          <a:xfrm>
            <a:off x="6423269" y="2746665"/>
            <a:ext cx="392415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Disk: 30 PB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82994F-E122-7FCC-CF12-6D3152ACF26D}"/>
              </a:ext>
            </a:extLst>
          </p:cNvPr>
          <p:cNvSpPr txBox="1"/>
          <p:nvPr/>
        </p:nvSpPr>
        <p:spPr>
          <a:xfrm>
            <a:off x="4400242" y="2109363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x1.2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8A5C0D0-6648-9195-330D-E26711685D6C}"/>
              </a:ext>
            </a:extLst>
          </p:cNvPr>
          <p:cNvSpPr txBox="1"/>
          <p:nvPr/>
        </p:nvSpPr>
        <p:spPr>
          <a:xfrm>
            <a:off x="5741453" y="176280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x1.4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3D96496-7B6D-339C-8260-B758F6CABE86}"/>
              </a:ext>
            </a:extLst>
          </p:cNvPr>
          <p:cNvSpPr txBox="1"/>
          <p:nvPr/>
        </p:nvSpPr>
        <p:spPr>
          <a:xfrm>
            <a:off x="2468958" y="2662215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x4.0</a:t>
            </a:r>
          </a:p>
        </p:txBody>
      </p:sp>
      <p:sp>
        <p:nvSpPr>
          <p:cNvPr id="15" name="円弧 14">
            <a:extLst>
              <a:ext uri="{FF2B5EF4-FFF2-40B4-BE49-F238E27FC236}">
                <a16:creationId xmlns:a16="http://schemas.microsoft.com/office/drawing/2014/main" id="{E17B0845-9A7A-24AD-28F8-A65AC98250F5}"/>
              </a:ext>
            </a:extLst>
          </p:cNvPr>
          <p:cNvSpPr/>
          <p:nvPr/>
        </p:nvSpPr>
        <p:spPr>
          <a:xfrm flipV="1">
            <a:off x="4572001" y="2846881"/>
            <a:ext cx="2553206" cy="941998"/>
          </a:xfrm>
          <a:custGeom>
            <a:avLst/>
            <a:gdLst>
              <a:gd name="connsiteX0" fmla="*/ 539112 w 2553206"/>
              <a:gd name="connsiteY0" fmla="*/ 86546 h 941998"/>
              <a:gd name="connsiteX1" fmla="*/ 1292909 w 2553206"/>
              <a:gd name="connsiteY1" fmla="*/ 39 h 941998"/>
              <a:gd name="connsiteX2" fmla="*/ 2101021 w 2553206"/>
              <a:gd name="connsiteY2" fmla="*/ 111385 h 941998"/>
              <a:gd name="connsiteX3" fmla="*/ 1276603 w 2553206"/>
              <a:gd name="connsiteY3" fmla="*/ 470999 h 941998"/>
              <a:gd name="connsiteX4" fmla="*/ 539112 w 2553206"/>
              <a:gd name="connsiteY4" fmla="*/ 86546 h 941998"/>
              <a:gd name="connsiteX0" fmla="*/ 539112 w 2553206"/>
              <a:gd name="connsiteY0" fmla="*/ 86546 h 941998"/>
              <a:gd name="connsiteX1" fmla="*/ 1292909 w 2553206"/>
              <a:gd name="connsiteY1" fmla="*/ 39 h 941998"/>
              <a:gd name="connsiteX2" fmla="*/ 2101021 w 2553206"/>
              <a:gd name="connsiteY2" fmla="*/ 111385 h 941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3206" h="941998" stroke="0" extrusionOk="0">
                <a:moveTo>
                  <a:pt x="539112" y="86546"/>
                </a:moveTo>
                <a:cubicBezTo>
                  <a:pt x="715309" y="1921"/>
                  <a:pt x="996362" y="8834"/>
                  <a:pt x="1292909" y="39"/>
                </a:cubicBezTo>
                <a:cubicBezTo>
                  <a:pt x="1617963" y="7504"/>
                  <a:pt x="1848394" y="41640"/>
                  <a:pt x="2101021" y="111385"/>
                </a:cubicBezTo>
                <a:cubicBezTo>
                  <a:pt x="1935597" y="135335"/>
                  <a:pt x="1573458" y="314962"/>
                  <a:pt x="1276603" y="470999"/>
                </a:cubicBezTo>
                <a:cubicBezTo>
                  <a:pt x="1024963" y="355552"/>
                  <a:pt x="675662" y="125179"/>
                  <a:pt x="539112" y="86546"/>
                </a:cubicBezTo>
                <a:close/>
              </a:path>
              <a:path w="2553206" h="941998" fill="none" extrusionOk="0">
                <a:moveTo>
                  <a:pt x="539112" y="86546"/>
                </a:moveTo>
                <a:cubicBezTo>
                  <a:pt x="755491" y="-7224"/>
                  <a:pt x="1020700" y="2217"/>
                  <a:pt x="1292909" y="39"/>
                </a:cubicBezTo>
                <a:cubicBezTo>
                  <a:pt x="1620003" y="18715"/>
                  <a:pt x="1892047" y="44939"/>
                  <a:pt x="2101021" y="111385"/>
                </a:cubicBezTo>
              </a:path>
              <a:path w="2553206" h="941998" fill="none" stroke="0" extrusionOk="0">
                <a:moveTo>
                  <a:pt x="539112" y="86546"/>
                </a:moveTo>
                <a:cubicBezTo>
                  <a:pt x="805697" y="34557"/>
                  <a:pt x="1044617" y="-45346"/>
                  <a:pt x="1292909" y="39"/>
                </a:cubicBezTo>
                <a:cubicBezTo>
                  <a:pt x="1573847" y="-906"/>
                  <a:pt x="1864994" y="50057"/>
                  <a:pt x="2101021" y="111385"/>
                </a:cubicBezTo>
              </a:path>
            </a:pathLst>
          </a:custGeom>
          <a:ln w="38100"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2451980"/>
                      <a:gd name="adj2" fmla="val 20185978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E36F7AB-98B6-35EE-3F37-31C76759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946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EEE4B-B329-9A8F-D594-1E49F2E2A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0F8CE152-D210-906D-A6BE-A0C268FAA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2394"/>
            <a:ext cx="7886700" cy="86856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More power</a:t>
            </a:r>
            <a:r>
              <a:rPr lang="en-GB" dirty="0"/>
              <a:t> with </a:t>
            </a:r>
            <a:r>
              <a:rPr lang="en-GB" dirty="0">
                <a:solidFill>
                  <a:schemeClr val="accent4"/>
                </a:solidFill>
              </a:rPr>
              <a:t>less energy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F1C6D3-5A5F-9795-B89A-CA1E0548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FAF24D-745B-DC3D-5BC2-790FDB93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graphicFrame>
        <p:nvGraphicFramePr>
          <p:cNvPr id="14" name="コンテンツ プレースホルダー 13">
            <a:extLst>
              <a:ext uri="{FF2B5EF4-FFF2-40B4-BE49-F238E27FC236}">
                <a16:creationId xmlns:a16="http://schemas.microsoft.com/office/drawing/2014/main" id="{41E9B377-1333-F51F-A476-890C009FD37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30140" y="1079512"/>
          <a:ext cx="3818574" cy="3979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1821">
                  <a:extLst>
                    <a:ext uri="{9D8B030D-6E8A-4147-A177-3AD203B41FA5}">
                      <a16:colId xmlns:a16="http://schemas.microsoft.com/office/drawing/2014/main" val="3713136387"/>
                    </a:ext>
                  </a:extLst>
                </a:gridCol>
                <a:gridCol w="1266753">
                  <a:extLst>
                    <a:ext uri="{9D8B030D-6E8A-4147-A177-3AD203B41FA5}">
                      <a16:colId xmlns:a16="http://schemas.microsoft.com/office/drawing/2014/main" val="375330906"/>
                    </a:ext>
                  </a:extLst>
                </a:gridCol>
              </a:tblGrid>
              <a:tr h="5135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/>
                        <a:t>KEKCC-2024</a:t>
                      </a:r>
                      <a:endParaRPr kumimoji="1" lang="ja-JP" altLang="en-US" sz="1400" b="1" i="0">
                        <a:latin typeface="+mn-lt"/>
                        <a:ea typeface="BIZ UDPShinGo Light" panose="020B0300000000000000" pitchFamily="34" charset="-128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/>
                        <a:t>Upgrade Factor</a:t>
                      </a:r>
                      <a:endParaRPr kumimoji="1" lang="ja-JP" altLang="en-US" sz="1400" b="1" i="0">
                        <a:latin typeface="+mn-lt"/>
                        <a:ea typeface="BIZ UDPShinGo Light" panose="020B0300000000000000" pitchFamily="34" charset="-128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11702866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Lenovo SR645v3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4056639722"/>
                  </a:ext>
                </a:extLst>
              </a:tr>
              <a:tr h="54578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AMD EPYC 9654</a:t>
                      </a:r>
                    </a:p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(96cx2/node)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3679403341"/>
                  </a:ext>
                </a:extLst>
              </a:tr>
              <a:tr h="382501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ja-JP" sz="1800" b="0" i="0" dirty="0">
                          <a:solidFill>
                            <a:schemeClr val="bg1"/>
                          </a:solidFill>
                          <a:latin typeface="+mn-lt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a:t>192 cores/server x 63 servers</a:t>
                      </a:r>
                    </a:p>
                  </a:txBody>
                  <a:tcPr marL="52712" marR="52712" marT="41345" marB="41345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293848682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RedHat EL9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2866984910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Mellanox</a:t>
                      </a:r>
                      <a:r>
                        <a:rPr kumimoji="1" lang="en-US" altLang="ja-JP" sz="1400" b="0" baseline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 HDR100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3656833795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IBM Elastic Storage System</a:t>
                      </a:r>
                      <a:endParaRPr kumimoji="1" lang="ja-JP" altLang="en-US" sz="1400" b="0" i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BIZ UDPShinGo Light" panose="020B0300000000000000" pitchFamily="34" charset="-128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BIZ UDPShinGo Light" panose="020B0300000000000000" pitchFamily="34" charset="-128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4073765363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30 PB (10 PB for HSM)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+20%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1083245002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IBM</a:t>
                      </a:r>
                      <a:r>
                        <a:rPr kumimoji="1" lang="en-US" altLang="ja-JP" sz="1400" b="0" baseline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 TS1160 x70</a:t>
                      </a:r>
                      <a:endParaRPr kumimoji="1" lang="ja-JP" altLang="en-US" sz="1400" b="0" i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BIZ UDPShinGo Light" panose="020B0300000000000000" pitchFamily="34" charset="-128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BIZ UDPShinGo Light" panose="020B0300000000000000" pitchFamily="34" charset="-128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1966782535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20TB/vol, 400 MB/s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1273359309"/>
                  </a:ext>
                </a:extLst>
              </a:tr>
              <a:tr h="31718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120 PB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+20%</a:t>
                      </a:r>
                      <a:endParaRPr lang="en-US" sz="1400" b="0" i="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Helvetica Neue Light" panose="020004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52712" marR="52712" marT="41345" marB="41345" anchor="ctr"/>
                </a:tc>
                <a:extLst>
                  <a:ext uri="{0D108BD9-81ED-4DB2-BD59-A6C34878D82A}">
                    <a16:rowId xmlns:a16="http://schemas.microsoft.com/office/drawing/2014/main" val="4154427441"/>
                  </a:ext>
                </a:extLst>
              </a:tr>
            </a:tbl>
          </a:graphicData>
        </a:graphic>
      </p:graphicFrame>
      <p:graphicFrame>
        <p:nvGraphicFramePr>
          <p:cNvPr id="9" name="コンテンツ プレースホルダー 6">
            <a:extLst>
              <a:ext uri="{FF2B5EF4-FFF2-40B4-BE49-F238E27FC236}">
                <a16:creationId xmlns:a16="http://schemas.microsoft.com/office/drawing/2014/main" id="{B0ADFA56-F1E5-790D-03D7-BB221CD1461F}"/>
              </a:ext>
            </a:extLst>
          </p:cNvPr>
          <p:cNvGraphicFramePr>
            <a:graphicFrameLocks/>
          </p:cNvGraphicFramePr>
          <p:nvPr/>
        </p:nvGraphicFramePr>
        <p:xfrm>
          <a:off x="26670" y="1105594"/>
          <a:ext cx="4903469" cy="3979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D97F0F7C-8F6E-0E48-2D71-47B4BC72B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435639" y="1616061"/>
            <a:ext cx="258762" cy="18516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367130-5209-5CB3-E539-C53B937D86D0}"/>
              </a:ext>
            </a:extLst>
          </p:cNvPr>
          <p:cNvSpPr txBox="1"/>
          <p:nvPr/>
        </p:nvSpPr>
        <p:spPr>
          <a:xfrm>
            <a:off x="4930139" y="3314952"/>
            <a:ext cx="3818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>
                <a:solidFill>
                  <a:schemeClr val="accent2"/>
                </a:solidFill>
              </a:rPr>
              <a:t>KEKCC-2024</a:t>
            </a:r>
            <a:r>
              <a:rPr lang="en-GB" altLang="ja-JP" dirty="0"/>
              <a:t>: </a:t>
            </a:r>
            <a:r>
              <a:rPr lang="en-GB" altLang="ja-JP" dirty="0">
                <a:solidFill>
                  <a:schemeClr val="accent2"/>
                </a:solidFill>
              </a:rPr>
              <a:t>40% more HS23 </a:t>
            </a:r>
            <a:r>
              <a:rPr lang="en-GB" altLang="ja-JP" dirty="0"/>
              <a:t>with </a:t>
            </a:r>
            <a:r>
              <a:rPr lang="en-GB" altLang="ja-JP" dirty="0">
                <a:solidFill>
                  <a:schemeClr val="accent4"/>
                </a:solidFill>
              </a:rPr>
              <a:t>15% less power </a:t>
            </a:r>
            <a:r>
              <a:rPr lang="en-GB" altLang="ja-JP" dirty="0"/>
              <a:t>consumption than </a:t>
            </a:r>
            <a:r>
              <a:rPr lang="en-GB" altLang="ja-JP" dirty="0">
                <a:solidFill>
                  <a:schemeClr val="accent1"/>
                </a:solidFill>
              </a:rPr>
              <a:t>KEKCC-2020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66373BC-6BD1-062A-367D-EF163C6247F5}"/>
              </a:ext>
            </a:extLst>
          </p:cNvPr>
          <p:cNvGrpSpPr/>
          <p:nvPr/>
        </p:nvGrpSpPr>
        <p:grpSpPr>
          <a:xfrm>
            <a:off x="979071" y="782428"/>
            <a:ext cx="1706979" cy="646331"/>
            <a:chOff x="968188" y="808021"/>
            <a:chExt cx="1706979" cy="64633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8FBD196-D894-6F64-C841-8A4651A53159}"/>
                </a:ext>
              </a:extLst>
            </p:cNvPr>
            <p:cNvSpPr txBox="1"/>
            <p:nvPr/>
          </p:nvSpPr>
          <p:spPr>
            <a:xfrm>
              <a:off x="1129551" y="808021"/>
              <a:ext cx="1545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KEKCC-2020</a:t>
              </a:r>
            </a:p>
            <a:p>
              <a:r>
                <a:rPr lang="en-GB" dirty="0"/>
                <a:t>KEKCC-2024</a:t>
              </a: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E923BE3E-0815-34D4-C1A1-0975872EDD19}"/>
                </a:ext>
              </a:extLst>
            </p:cNvPr>
            <p:cNvCxnSpPr/>
            <p:nvPr/>
          </p:nvCxnSpPr>
          <p:spPr>
            <a:xfrm>
              <a:off x="968188" y="988892"/>
              <a:ext cx="188259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BD2031C6-14ED-64B6-8B12-846A05BE6F58}"/>
                </a:ext>
              </a:extLst>
            </p:cNvPr>
            <p:cNvCxnSpPr/>
            <p:nvPr/>
          </p:nvCxnSpPr>
          <p:spPr>
            <a:xfrm>
              <a:off x="968188" y="1266797"/>
              <a:ext cx="188259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D050F4-818F-5CBF-3794-55134081B357}"/>
              </a:ext>
            </a:extLst>
          </p:cNvPr>
          <p:cNvSpPr txBox="1"/>
          <p:nvPr/>
        </p:nvSpPr>
        <p:spPr>
          <a:xfrm>
            <a:off x="3068789" y="1209932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4"/>
                </a:solidFill>
                <a:highlight>
                  <a:srgbClr val="FFFF00"/>
                </a:highlight>
              </a:rPr>
              <a:t>-15%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7F5D509-66C5-DCBA-73C2-4ED5D69D7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45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9F37F-5D75-CC1B-CBB8-C2BE3D072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コンテンツ プレースホルダー 20">
            <a:extLst>
              <a:ext uri="{FF2B5EF4-FFF2-40B4-BE49-F238E27FC236}">
                <a16:creationId xmlns:a16="http://schemas.microsoft.com/office/drawing/2014/main" id="{CB8AF387-6318-2447-9ABD-1712C7B3A8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179199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1DF2D95C-2A57-7973-8177-856FE3544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Runtime in the Entire System</a:t>
            </a:r>
          </a:p>
        </p:txBody>
      </p:sp>
      <p:pic>
        <p:nvPicPr>
          <p:cNvPr id="11" name="図 1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12A2940-CC03-8E18-EFD2-521EE5080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7669" y="992270"/>
            <a:ext cx="1057681" cy="377743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C278338-903E-E96F-A67A-6DDD081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Nov 3, 2025</a:t>
            </a:r>
            <a:endParaRPr lang="en-GB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3A951B5-6A9C-EDF9-FBC6-CFB95E64B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HEPiX Fall 2025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C09D5D4-6A4F-1B54-BA19-FA4E57EA9E23}"/>
              </a:ext>
            </a:extLst>
          </p:cNvPr>
          <p:cNvSpPr/>
          <p:nvPr/>
        </p:nvSpPr>
        <p:spPr>
          <a:xfrm>
            <a:off x="1305111" y="4204025"/>
            <a:ext cx="3990370" cy="400043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4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358FAD3-3B8B-4E42-BD8A-2D879E664415}"/>
              </a:ext>
            </a:extLst>
          </p:cNvPr>
          <p:cNvSpPr txBox="1"/>
          <p:nvPr/>
        </p:nvSpPr>
        <p:spPr>
          <a:xfrm>
            <a:off x="1209254" y="4604068"/>
            <a:ext cx="267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2"/>
                </a:solidFill>
              </a:rPr>
              <a:t>Local batch jobs</a:t>
            </a:r>
            <a:endParaRPr lang="ja-JP" altLang="en-US" sz="2400" dirty="0">
              <a:solidFill>
                <a:schemeClr val="accent2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FD29EDA-5F9D-FF7D-7404-600CEB6072D3}"/>
              </a:ext>
            </a:extLst>
          </p:cNvPr>
          <p:cNvSpPr txBox="1"/>
          <p:nvPr/>
        </p:nvSpPr>
        <p:spPr>
          <a:xfrm>
            <a:off x="6196581" y="4715767"/>
            <a:ext cx="3476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i="1" dirty="0"/>
              <a:t>Nearly 100% of jobs for Belle2</a:t>
            </a:r>
            <a:endParaRPr lang="ja-JP" altLang="en-US" sz="1400" i="1" dirty="0"/>
          </a:p>
        </p:txBody>
      </p:sp>
      <p:sp>
        <p:nvSpPr>
          <p:cNvPr id="14" name="円弧 13">
            <a:extLst>
              <a:ext uri="{FF2B5EF4-FFF2-40B4-BE49-F238E27FC236}">
                <a16:creationId xmlns:a16="http://schemas.microsoft.com/office/drawing/2014/main" id="{1C00616F-F417-C5FB-415B-102850482DB3}"/>
              </a:ext>
            </a:extLst>
          </p:cNvPr>
          <p:cNvSpPr/>
          <p:nvPr/>
        </p:nvSpPr>
        <p:spPr>
          <a:xfrm rot="10800000" flipH="1">
            <a:off x="5555010" y="3726657"/>
            <a:ext cx="1629291" cy="1142999"/>
          </a:xfrm>
          <a:prstGeom prst="arc">
            <a:avLst>
              <a:gd name="adj1" fmla="val 12096788"/>
              <a:gd name="adj2" fmla="val 15116247"/>
            </a:avLst>
          </a:prstGeom>
          <a:ln w="38100"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65C542-34F8-6E29-AC15-AC2FD16F3DE4}"/>
              </a:ext>
            </a:extLst>
          </p:cNvPr>
          <p:cNvSpPr txBox="1"/>
          <p:nvPr/>
        </p:nvSpPr>
        <p:spPr>
          <a:xfrm>
            <a:off x="4993419" y="21709"/>
            <a:ext cx="419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CPU time version is in backup slides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BCB7D88-653D-E3C9-4107-3547BF9A505D}"/>
              </a:ext>
            </a:extLst>
          </p:cNvPr>
          <p:cNvSpPr txBox="1"/>
          <p:nvPr/>
        </p:nvSpPr>
        <p:spPr>
          <a:xfrm>
            <a:off x="154287" y="952329"/>
            <a:ext cx="5731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Low utilisation 6 months after system replacement</a:t>
            </a:r>
          </a:p>
        </p:txBody>
      </p:sp>
      <p:sp>
        <p:nvSpPr>
          <p:cNvPr id="8" name="左中かっこ 7">
            <a:extLst>
              <a:ext uri="{FF2B5EF4-FFF2-40B4-BE49-F238E27FC236}">
                <a16:creationId xmlns:a16="http://schemas.microsoft.com/office/drawing/2014/main" id="{67CD8723-FEA1-3BBF-4DD5-42DA9A43CE91}"/>
              </a:ext>
            </a:extLst>
          </p:cNvPr>
          <p:cNvSpPr/>
          <p:nvPr/>
        </p:nvSpPr>
        <p:spPr>
          <a:xfrm rot="5400000">
            <a:off x="3118347" y="-188852"/>
            <a:ext cx="198149" cy="3148993"/>
          </a:xfrm>
          <a:prstGeom prst="leftBrace">
            <a:avLst>
              <a:gd name="adj1" fmla="val 49525"/>
              <a:gd name="adj2" fmla="val 8718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59E7939-FAE0-AD64-05E5-30B454EF776C}"/>
              </a:ext>
            </a:extLst>
          </p:cNvPr>
          <p:cNvSpPr txBox="1"/>
          <p:nvPr/>
        </p:nvSpPr>
        <p:spPr>
          <a:xfrm>
            <a:off x="5130980" y="2167707"/>
            <a:ext cx="4192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Almost fully utilised since March</a:t>
            </a:r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0401492B-ABEE-0B35-C1C9-21A0DB140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946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D9B4B-4E9F-DD78-2241-12E2EB9DA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E5B95-8092-39DF-8779-360330BF0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CPU efficiency (Only for Grid Jobs)</a:t>
            </a:r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3E15B7E-BFB6-B085-6A0E-D354B2646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1830" y="817961"/>
            <a:ext cx="3868340" cy="617934"/>
          </a:xfrm>
        </p:spPr>
        <p:txBody>
          <a:bodyPr/>
          <a:lstStyle/>
          <a:p>
            <a:r>
              <a:rPr lang="en-GB" dirty="0"/>
              <a:t>Runtime</a:t>
            </a: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3656C977-3659-7D0C-F798-F791C4194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50011" y="817961"/>
            <a:ext cx="3887391" cy="617934"/>
          </a:xfrm>
        </p:spPr>
        <p:txBody>
          <a:bodyPr/>
          <a:lstStyle/>
          <a:p>
            <a:r>
              <a:rPr lang="en-GB" dirty="0"/>
              <a:t>CPU time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0336F6-9EDD-1ADD-13FC-DD213C9FC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2D2F56-15E2-62E0-356D-D4A1124AF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de-DE" altLang="ja-JP"/>
              <a:t>HEPiX Fall 2025</a:t>
            </a:r>
            <a:endParaRPr kumimoji="1" lang="ja-JP" altLang="en-US"/>
          </a:p>
        </p:txBody>
      </p:sp>
      <p:graphicFrame>
        <p:nvGraphicFramePr>
          <p:cNvPr id="13" name="コンテンツ プレースホルダー 12">
            <a:extLst>
              <a:ext uri="{FF2B5EF4-FFF2-40B4-BE49-F238E27FC236}">
                <a16:creationId xmlns:a16="http://schemas.microsoft.com/office/drawing/2014/main" id="{CC3020A7-DBAE-274E-6E83-D088F85FD82E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4572000" y="1268017"/>
          <a:ext cx="4556124" cy="387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コンテンツ プレースホルダー 13">
            <a:extLst>
              <a:ext uri="{FF2B5EF4-FFF2-40B4-BE49-F238E27FC236}">
                <a16:creationId xmlns:a16="http://schemas.microsoft.com/office/drawing/2014/main" id="{91FCEB7C-15B6-9D2E-A0D0-587D3AD78A7C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0" y="1268016"/>
          <a:ext cx="4572000" cy="3875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55178D1-496D-44EF-17DA-1E50EC5A3030}"/>
              </a:ext>
            </a:extLst>
          </p:cNvPr>
          <p:cNvCxnSpPr>
            <a:cxnSpLocks/>
          </p:cNvCxnSpPr>
          <p:nvPr/>
        </p:nvCxnSpPr>
        <p:spPr>
          <a:xfrm>
            <a:off x="441960" y="1697469"/>
            <a:ext cx="818388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  <a:alpha val="45742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27EA1F-DF0E-D1DC-1BA2-F25F3E07ACCD}"/>
              </a:ext>
            </a:extLst>
          </p:cNvPr>
          <p:cNvSpPr txBox="1"/>
          <p:nvPr/>
        </p:nvSpPr>
        <p:spPr>
          <a:xfrm>
            <a:off x="6459291" y="1003668"/>
            <a:ext cx="2578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10% of KEKCC for 100% availability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CC455948-7A22-2DBA-675D-4C1488AFF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6050280" y="1346152"/>
            <a:ext cx="518160" cy="399497"/>
          </a:xfrm>
          <a:prstGeom prst="rect">
            <a:avLst/>
          </a:prstGeom>
        </p:spPr>
      </p:pic>
      <p:sp>
        <p:nvSpPr>
          <p:cNvPr id="31" name="下矢印 30">
            <a:extLst>
              <a:ext uri="{FF2B5EF4-FFF2-40B4-BE49-F238E27FC236}">
                <a16:creationId xmlns:a16="http://schemas.microsoft.com/office/drawing/2014/main" id="{617C5786-41EA-B309-66BB-D90939C46A48}"/>
              </a:ext>
            </a:extLst>
          </p:cNvPr>
          <p:cNvSpPr/>
          <p:nvPr/>
        </p:nvSpPr>
        <p:spPr>
          <a:xfrm>
            <a:off x="8186134" y="1697468"/>
            <a:ext cx="484632" cy="1403872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1400" dirty="0"/>
              <a:t>50% efficiency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F70E63-5277-D1B5-01FB-25A92EDBD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642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81958-023D-09E4-41AF-E8E7FED78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6A11E50C-0171-3A71-22AD-FDDD04545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844" y="972320"/>
            <a:ext cx="8305850" cy="384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71085F2-D79F-7851-06E0-CB1B16DD4EDB}"/>
              </a:ext>
            </a:extLst>
          </p:cNvPr>
          <p:cNvSpPr txBox="1"/>
          <p:nvPr/>
        </p:nvSpPr>
        <p:spPr>
          <a:xfrm>
            <a:off x="1022186" y="1229409"/>
            <a:ext cx="341036" cy="3024000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2019a-b</a:t>
            </a:r>
          </a:p>
          <a:p>
            <a:pPr algn="ctr"/>
            <a:r>
              <a:rPr lang="en-US" altLang="ja-JP" sz="1400" dirty="0"/>
              <a:t>0.5 PB</a:t>
            </a:r>
          </a:p>
          <a:p>
            <a:pPr algn="ctr"/>
            <a:r>
              <a:rPr lang="en-US" altLang="ja-JP" sz="1400" dirty="0"/>
              <a:t>6 fb</a:t>
            </a:r>
            <a:r>
              <a:rPr lang="en-US" altLang="ja-JP" sz="1400" baseline="30000" dirty="0"/>
              <a:t>-1</a:t>
            </a:r>
            <a:endParaRPr lang="ja-JP" altLang="en-US" sz="1400" baseline="3000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15F6237-975D-5461-489A-7EBE42C06FB6}"/>
              </a:ext>
            </a:extLst>
          </p:cNvPr>
          <p:cNvSpPr txBox="1"/>
          <p:nvPr/>
        </p:nvSpPr>
        <p:spPr>
          <a:xfrm>
            <a:off x="1634657" y="1229409"/>
            <a:ext cx="154946" cy="3026973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2019c</a:t>
            </a:r>
          </a:p>
          <a:p>
            <a:pPr algn="ctr"/>
            <a:r>
              <a:rPr lang="en-US" altLang="ja-JP" sz="1400" dirty="0"/>
              <a:t>0.1 PB</a:t>
            </a:r>
          </a:p>
          <a:p>
            <a:pPr algn="ctr"/>
            <a:r>
              <a:rPr lang="en-US" altLang="ja-JP" sz="1400" dirty="0"/>
              <a:t>4 fb</a:t>
            </a:r>
            <a:r>
              <a:rPr lang="en-US" altLang="ja-JP" sz="1400" baseline="30000" dirty="0"/>
              <a:t>-1</a:t>
            </a:r>
            <a:endParaRPr lang="ja-JP" altLang="en-US" sz="1400" baseline="30000"/>
          </a:p>
          <a:p>
            <a:pPr algn="ctr"/>
            <a:endParaRPr lang="en-US" altLang="ja-JP" sz="1400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8454DCC-4ECD-36A8-5E01-303D5E75236D}"/>
              </a:ext>
            </a:extLst>
          </p:cNvPr>
          <p:cNvSpPr txBox="1"/>
          <p:nvPr/>
        </p:nvSpPr>
        <p:spPr>
          <a:xfrm>
            <a:off x="2037089" y="1229409"/>
            <a:ext cx="257928" cy="3026973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2020a-b</a:t>
            </a:r>
          </a:p>
          <a:p>
            <a:pPr algn="ctr"/>
            <a:r>
              <a:rPr lang="en-US" altLang="ja-JP" sz="1400" dirty="0"/>
              <a:t>1.5 PB</a:t>
            </a:r>
          </a:p>
          <a:p>
            <a:pPr algn="ctr"/>
            <a:r>
              <a:rPr lang="en-US" altLang="ja-JP" sz="1400" dirty="0"/>
              <a:t>64 fb</a:t>
            </a:r>
            <a:r>
              <a:rPr lang="en-US" altLang="ja-JP" sz="1400" baseline="30000" dirty="0"/>
              <a:t>-1</a:t>
            </a:r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55EFF80-D2AF-D0B1-963E-AD8E33BF4385}"/>
              </a:ext>
            </a:extLst>
          </p:cNvPr>
          <p:cNvSpPr txBox="1"/>
          <p:nvPr/>
        </p:nvSpPr>
        <p:spPr>
          <a:xfrm>
            <a:off x="2571314" y="1229409"/>
            <a:ext cx="125476" cy="3026973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2020c</a:t>
            </a:r>
          </a:p>
          <a:p>
            <a:pPr algn="ctr"/>
            <a:r>
              <a:rPr lang="en-US" altLang="ja-JP" sz="1400" dirty="0"/>
              <a:t>0.8 PB</a:t>
            </a:r>
          </a:p>
          <a:p>
            <a:pPr algn="ctr"/>
            <a:r>
              <a:rPr lang="en-US" altLang="ja-JP" sz="1400" dirty="0"/>
              <a:t>16 fb</a:t>
            </a:r>
            <a:r>
              <a:rPr lang="en-US" altLang="ja-JP" sz="1400" baseline="30000" dirty="0"/>
              <a:t>-1</a:t>
            </a:r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9B6EC2F1-EFF6-3A47-E026-78B0DDF9C25D}"/>
              </a:ext>
            </a:extLst>
          </p:cNvPr>
          <p:cNvSpPr txBox="1"/>
          <p:nvPr/>
        </p:nvSpPr>
        <p:spPr>
          <a:xfrm>
            <a:off x="2912494" y="1229409"/>
            <a:ext cx="339780" cy="3026973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2021a-b</a:t>
            </a:r>
          </a:p>
          <a:p>
            <a:pPr algn="ctr"/>
            <a:r>
              <a:rPr lang="en-US" altLang="ja-JP" sz="1400" dirty="0"/>
              <a:t>1.4 PB</a:t>
            </a:r>
          </a:p>
          <a:p>
            <a:pPr algn="ctr"/>
            <a:r>
              <a:rPr lang="en-US" altLang="ja-JP" sz="1400" dirty="0"/>
              <a:t>122 fb</a:t>
            </a:r>
            <a:r>
              <a:rPr lang="en-US" altLang="ja-JP" sz="1400" baseline="30000" dirty="0"/>
              <a:t>-1</a:t>
            </a:r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556233F-5F73-6542-555B-3B9849C348E9}"/>
              </a:ext>
            </a:extLst>
          </p:cNvPr>
          <p:cNvSpPr txBox="1"/>
          <p:nvPr/>
        </p:nvSpPr>
        <p:spPr>
          <a:xfrm>
            <a:off x="3548761" y="1229409"/>
            <a:ext cx="140589" cy="3026973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2021c</a:t>
            </a:r>
          </a:p>
          <a:p>
            <a:pPr algn="ctr"/>
            <a:r>
              <a:rPr lang="en-US" altLang="ja-JP" sz="1400" dirty="0"/>
              <a:t>0.3 PB</a:t>
            </a:r>
          </a:p>
          <a:p>
            <a:pPr algn="ctr"/>
            <a:r>
              <a:rPr lang="en-US" altLang="ja-JP" sz="1400" dirty="0"/>
              <a:t>54 fb</a:t>
            </a:r>
            <a:r>
              <a:rPr lang="en-US" altLang="ja-JP" sz="1400" baseline="30000" dirty="0"/>
              <a:t>-1</a:t>
            </a:r>
            <a:endParaRPr lang="ja-JP" altLang="en-US" sz="1400" baseline="30000"/>
          </a:p>
          <a:p>
            <a:pPr algn="ctr"/>
            <a:endParaRPr lang="en-US" altLang="ja-JP" sz="1400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E15E899-63FD-45C4-010A-661A9CEAE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6523506" cy="994172"/>
          </a:xfrm>
        </p:spPr>
        <p:txBody>
          <a:bodyPr>
            <a:noAutofit/>
          </a:bodyPr>
          <a:lstStyle/>
          <a:p>
            <a:pPr algn="l"/>
            <a:r>
              <a:rPr lang="en-US" altLang="ja-JP" sz="2800" dirty="0"/>
              <a:t>5 PB of Belle2 RAW data</a:t>
            </a:r>
            <a:br>
              <a:rPr lang="en-US" altLang="ja-JP" sz="2800" dirty="0"/>
            </a:br>
            <a:r>
              <a:rPr lang="en-US" altLang="ja-JP" sz="2800" dirty="0"/>
              <a:t>for 0.5 ab</a:t>
            </a:r>
            <a:r>
              <a:rPr lang="en-US" altLang="ja-JP" sz="2800" baseline="30000" dirty="0"/>
              <a:t>-1</a:t>
            </a:r>
            <a:r>
              <a:rPr lang="en-US" altLang="ja-JP" sz="2800" dirty="0"/>
              <a:t> of total int. luminosity</a:t>
            </a:r>
            <a:endParaRPr lang="ja-JP" altLang="en-US" sz="2800"/>
          </a:p>
        </p:txBody>
      </p:sp>
      <p:sp>
        <p:nvSpPr>
          <p:cNvPr id="36" name="日付プレースホルダー 35">
            <a:extLst>
              <a:ext uri="{FF2B5EF4-FFF2-40B4-BE49-F238E27FC236}">
                <a16:creationId xmlns:a16="http://schemas.microsoft.com/office/drawing/2014/main" id="{6A3BDDB7-F8CE-2A4B-83AB-B1ADC1C8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37" name="フッター プレースホルダー 36">
            <a:extLst>
              <a:ext uri="{FF2B5EF4-FFF2-40B4-BE49-F238E27FC236}">
                <a16:creationId xmlns:a16="http://schemas.microsoft.com/office/drawing/2014/main" id="{5F2906BD-6453-BF80-B818-BEB1443E9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pic>
        <p:nvPicPr>
          <p:cNvPr id="31" name="コンテンツ プレースホルダー 30" descr="コンピュータ, 金属, バス, 座る が含まれている画像&#10;&#10;自動的に生成された説明">
            <a:extLst>
              <a:ext uri="{FF2B5EF4-FFF2-40B4-BE49-F238E27FC236}">
                <a16:creationId xmlns:a16="http://schemas.microsoft.com/office/drawing/2014/main" id="{B5B02342-FA4E-974E-4EE4-7A9510387FE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l="28726" t="5336" r="7214" b="4113"/>
          <a:stretch/>
        </p:blipFill>
        <p:spPr>
          <a:xfrm>
            <a:off x="7571689" y="-3175"/>
            <a:ext cx="2427287" cy="5146675"/>
          </a:xfr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110984E6-D812-C35A-C3EE-C5A1B3C4F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3" y="102394"/>
            <a:ext cx="545368" cy="4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E40367C-1F4F-A335-A98C-EC8F948B3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204" y="24483"/>
            <a:ext cx="963122" cy="85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202B2B-6E20-23A5-3EF6-1237CB6DD383}"/>
              </a:ext>
            </a:extLst>
          </p:cNvPr>
          <p:cNvSpPr txBox="1"/>
          <p:nvPr/>
        </p:nvSpPr>
        <p:spPr>
          <a:xfrm>
            <a:off x="533250" y="12711"/>
            <a:ext cx="6934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* </a:t>
            </a:r>
            <a:r>
              <a:rPr lang="en-GB" sz="1400" i="1" dirty="0"/>
              <a:t>Belle2 RAW data centres: BNL, UVic, CNAF, DESY, KIT, and CCIN2P3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A988B1-5CB7-795E-CB6F-4116F4C13DB1}"/>
              </a:ext>
            </a:extLst>
          </p:cNvPr>
          <p:cNvSpPr txBox="1"/>
          <p:nvPr/>
        </p:nvSpPr>
        <p:spPr>
          <a:xfrm>
            <a:off x="4131347" y="1227417"/>
            <a:ext cx="1588936" cy="302896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1"/>
                </a:solidFill>
              </a:rPr>
              <a:t>LS1</a:t>
            </a:r>
          </a:p>
          <a:p>
            <a:pPr algn="ctr"/>
            <a:r>
              <a:rPr lang="en-US" altLang="ja-JP" sz="1400" dirty="0"/>
              <a:t>1.5 Years</a:t>
            </a:r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7F468F-858F-6DFA-79AC-C4714F644256}"/>
              </a:ext>
            </a:extLst>
          </p:cNvPr>
          <p:cNvSpPr txBox="1"/>
          <p:nvPr/>
        </p:nvSpPr>
        <p:spPr>
          <a:xfrm>
            <a:off x="5720283" y="1229409"/>
            <a:ext cx="372015" cy="3028966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2024a-b</a:t>
            </a:r>
          </a:p>
          <a:p>
            <a:pPr algn="ctr"/>
            <a:r>
              <a:rPr lang="en-US" altLang="ja-JP" sz="1400" dirty="0"/>
              <a:t>0.8 PB</a:t>
            </a:r>
          </a:p>
          <a:p>
            <a:pPr algn="ctr"/>
            <a:r>
              <a:rPr lang="en-US" altLang="ja-JP" sz="1400" dirty="0"/>
              <a:t>106 fb</a:t>
            </a:r>
            <a:r>
              <a:rPr lang="en-US" altLang="ja-JP" sz="1400" baseline="30000" dirty="0"/>
              <a:t>-1</a:t>
            </a:r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0944AB0-FCBB-F5AE-A489-9DE3FFEC23FF}"/>
              </a:ext>
            </a:extLst>
          </p:cNvPr>
          <p:cNvSpPr txBox="1"/>
          <p:nvPr/>
        </p:nvSpPr>
        <p:spPr>
          <a:xfrm>
            <a:off x="3832008" y="1229409"/>
            <a:ext cx="300250" cy="3026973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2022a-b</a:t>
            </a:r>
          </a:p>
          <a:p>
            <a:pPr algn="ctr"/>
            <a:r>
              <a:rPr lang="en-US" altLang="ja-JP" sz="1400" dirty="0"/>
              <a:t>0.8 PB</a:t>
            </a:r>
          </a:p>
          <a:p>
            <a:pPr algn="ctr"/>
            <a:r>
              <a:rPr lang="en-US" altLang="ja-JP" sz="1400" dirty="0"/>
              <a:t> 160 fb</a:t>
            </a:r>
            <a:r>
              <a:rPr lang="en-US" altLang="ja-JP" sz="1400" baseline="30000" dirty="0"/>
              <a:t>-1</a:t>
            </a:r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12" name="円弧 11">
            <a:extLst>
              <a:ext uri="{FF2B5EF4-FFF2-40B4-BE49-F238E27FC236}">
                <a16:creationId xmlns:a16="http://schemas.microsoft.com/office/drawing/2014/main" id="{139EE365-25A0-46DF-2075-66CB785EE2B8}"/>
              </a:ext>
            </a:extLst>
          </p:cNvPr>
          <p:cNvSpPr/>
          <p:nvPr/>
        </p:nvSpPr>
        <p:spPr>
          <a:xfrm flipH="1" flipV="1">
            <a:off x="2420339" y="1328435"/>
            <a:ext cx="915144" cy="756228"/>
          </a:xfrm>
          <a:custGeom>
            <a:avLst/>
            <a:gdLst>
              <a:gd name="connsiteX0" fmla="*/ 213966 w 915144"/>
              <a:gd name="connsiteY0" fmla="*/ 698188 h 756228"/>
              <a:gd name="connsiteX1" fmla="*/ 9969 w 915144"/>
              <a:gd name="connsiteY1" fmla="*/ 456612 h 756228"/>
              <a:gd name="connsiteX2" fmla="*/ 457572 w 915144"/>
              <a:gd name="connsiteY2" fmla="*/ 378114 h 756228"/>
              <a:gd name="connsiteX3" fmla="*/ 213966 w 915144"/>
              <a:gd name="connsiteY3" fmla="*/ 698188 h 756228"/>
              <a:gd name="connsiteX0" fmla="*/ 213966 w 915144"/>
              <a:gd name="connsiteY0" fmla="*/ 698188 h 756228"/>
              <a:gd name="connsiteX1" fmla="*/ 9969 w 915144"/>
              <a:gd name="connsiteY1" fmla="*/ 456612 h 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144" h="756228" stroke="0" extrusionOk="0">
                <a:moveTo>
                  <a:pt x="213966" y="698188"/>
                </a:moveTo>
                <a:cubicBezTo>
                  <a:pt x="91986" y="633117"/>
                  <a:pt x="21433" y="561952"/>
                  <a:pt x="9969" y="456612"/>
                </a:cubicBezTo>
                <a:cubicBezTo>
                  <a:pt x="114571" y="456718"/>
                  <a:pt x="403382" y="368823"/>
                  <a:pt x="457572" y="378114"/>
                </a:cubicBezTo>
                <a:cubicBezTo>
                  <a:pt x="366326" y="447747"/>
                  <a:pt x="267820" y="604871"/>
                  <a:pt x="213966" y="698188"/>
                </a:cubicBezTo>
                <a:close/>
              </a:path>
              <a:path w="915144" h="756228" fill="none" extrusionOk="0">
                <a:moveTo>
                  <a:pt x="213966" y="698188"/>
                </a:moveTo>
                <a:cubicBezTo>
                  <a:pt x="116499" y="644623"/>
                  <a:pt x="41762" y="544041"/>
                  <a:pt x="9969" y="456612"/>
                </a:cubicBezTo>
              </a:path>
              <a:path w="915144" h="756228" fill="none" stroke="0" extrusionOk="0">
                <a:moveTo>
                  <a:pt x="213966" y="698188"/>
                </a:moveTo>
                <a:cubicBezTo>
                  <a:pt x="91814" y="634226"/>
                  <a:pt x="47221" y="562143"/>
                  <a:pt x="9969" y="456612"/>
                </a:cubicBezTo>
              </a:path>
            </a:pathLst>
          </a:custGeom>
          <a:ln w="19050"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7636470"/>
                      <a:gd name="adj2" fmla="val 10203180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46C9746-5D19-79BE-8BCE-6721DC5BD62D}"/>
              </a:ext>
            </a:extLst>
          </p:cNvPr>
          <p:cNvSpPr txBox="1"/>
          <p:nvPr/>
        </p:nvSpPr>
        <p:spPr>
          <a:xfrm>
            <a:off x="-289382" y="1151932"/>
            <a:ext cx="344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i="1" dirty="0">
                <a:solidFill>
                  <a:schemeClr val="accent2"/>
                </a:solidFill>
              </a:rPr>
              <a:t>w/ HLT</a:t>
            </a:r>
          </a:p>
          <a:p>
            <a:pPr algn="r"/>
            <a:r>
              <a:rPr lang="en-US" altLang="ja-JP" sz="1400" i="1" dirty="0"/>
              <a:t>Contributes 50%+ spatial reduction</a:t>
            </a:r>
            <a:endParaRPr lang="ja-JP" altLang="en-US" sz="1400" i="1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68F7536-485A-340F-14B2-A1FEDAFBF6D8}"/>
              </a:ext>
            </a:extLst>
          </p:cNvPr>
          <p:cNvSpPr txBox="1"/>
          <p:nvPr/>
        </p:nvSpPr>
        <p:spPr>
          <a:xfrm>
            <a:off x="5103809" y="1175132"/>
            <a:ext cx="1813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/>
              <a:t>Int. L: 0.5 ab</a:t>
            </a:r>
            <a:r>
              <a:rPr lang="en-US" altLang="ja-JP" sz="2000" baseline="30000" dirty="0"/>
              <a:t>-1</a:t>
            </a:r>
            <a:endParaRPr lang="ja-JP" altLang="en-US" sz="2000" baseline="300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F5E2DC5-3697-06A3-CBA2-BE71C053F933}"/>
              </a:ext>
            </a:extLst>
          </p:cNvPr>
          <p:cNvSpPr txBox="1"/>
          <p:nvPr/>
        </p:nvSpPr>
        <p:spPr>
          <a:xfrm>
            <a:off x="2307456" y="2768388"/>
            <a:ext cx="344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i="1" dirty="0">
                <a:solidFill>
                  <a:schemeClr val="accent2"/>
                </a:solidFill>
              </a:rPr>
              <a:t>w/o SROOT-ROOT conversion</a:t>
            </a:r>
          </a:p>
          <a:p>
            <a:pPr algn="r"/>
            <a:r>
              <a:rPr lang="en-US" altLang="ja-JP" sz="1400" i="1" dirty="0"/>
              <a:t>Replaced </a:t>
            </a:r>
            <a:r>
              <a:rPr lang="en-US" altLang="ja-JP" sz="1400" i="1" dirty="0" err="1"/>
              <a:t>rsync</a:t>
            </a:r>
            <a:r>
              <a:rPr lang="en-US" altLang="ja-JP" sz="1400" i="1" dirty="0"/>
              <a:t> with </a:t>
            </a:r>
            <a:r>
              <a:rPr lang="en-US" altLang="ja-JP" sz="1400" i="1" dirty="0" err="1"/>
              <a:t>xrootd</a:t>
            </a:r>
            <a:endParaRPr lang="ja-JP" altLang="en-US" sz="1400" i="1"/>
          </a:p>
        </p:txBody>
      </p:sp>
      <p:sp>
        <p:nvSpPr>
          <p:cNvPr id="18" name="円弧 17">
            <a:extLst>
              <a:ext uri="{FF2B5EF4-FFF2-40B4-BE49-F238E27FC236}">
                <a16:creationId xmlns:a16="http://schemas.microsoft.com/office/drawing/2014/main" id="{C0974B01-9A4A-C5F1-FCF4-0E6F83AB4E47}"/>
              </a:ext>
            </a:extLst>
          </p:cNvPr>
          <p:cNvSpPr/>
          <p:nvPr/>
        </p:nvSpPr>
        <p:spPr>
          <a:xfrm flipH="1" flipV="1">
            <a:off x="5025864" y="3011587"/>
            <a:ext cx="915144" cy="756228"/>
          </a:xfrm>
          <a:custGeom>
            <a:avLst/>
            <a:gdLst>
              <a:gd name="connsiteX0" fmla="*/ 213966 w 915144"/>
              <a:gd name="connsiteY0" fmla="*/ 698188 h 756228"/>
              <a:gd name="connsiteX1" fmla="*/ 9969 w 915144"/>
              <a:gd name="connsiteY1" fmla="*/ 456612 h 756228"/>
              <a:gd name="connsiteX2" fmla="*/ 457572 w 915144"/>
              <a:gd name="connsiteY2" fmla="*/ 378114 h 756228"/>
              <a:gd name="connsiteX3" fmla="*/ 213966 w 915144"/>
              <a:gd name="connsiteY3" fmla="*/ 698188 h 756228"/>
              <a:gd name="connsiteX0" fmla="*/ 213966 w 915144"/>
              <a:gd name="connsiteY0" fmla="*/ 698188 h 756228"/>
              <a:gd name="connsiteX1" fmla="*/ 9969 w 915144"/>
              <a:gd name="connsiteY1" fmla="*/ 456612 h 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144" h="756228" stroke="0" extrusionOk="0">
                <a:moveTo>
                  <a:pt x="213966" y="698188"/>
                </a:moveTo>
                <a:cubicBezTo>
                  <a:pt x="91986" y="633117"/>
                  <a:pt x="21433" y="561952"/>
                  <a:pt x="9969" y="456612"/>
                </a:cubicBezTo>
                <a:cubicBezTo>
                  <a:pt x="114571" y="456718"/>
                  <a:pt x="403382" y="368823"/>
                  <a:pt x="457572" y="378114"/>
                </a:cubicBezTo>
                <a:cubicBezTo>
                  <a:pt x="366326" y="447747"/>
                  <a:pt x="267820" y="604871"/>
                  <a:pt x="213966" y="698188"/>
                </a:cubicBezTo>
                <a:close/>
              </a:path>
              <a:path w="915144" h="756228" fill="none" extrusionOk="0">
                <a:moveTo>
                  <a:pt x="213966" y="698188"/>
                </a:moveTo>
                <a:cubicBezTo>
                  <a:pt x="116499" y="644623"/>
                  <a:pt x="41762" y="544041"/>
                  <a:pt x="9969" y="456612"/>
                </a:cubicBezTo>
              </a:path>
              <a:path w="915144" h="756228" fill="none" stroke="0" extrusionOk="0">
                <a:moveTo>
                  <a:pt x="213966" y="698188"/>
                </a:moveTo>
                <a:cubicBezTo>
                  <a:pt x="91814" y="634226"/>
                  <a:pt x="47221" y="562143"/>
                  <a:pt x="9969" y="456612"/>
                </a:cubicBezTo>
              </a:path>
            </a:pathLst>
          </a:custGeom>
          <a:ln w="19050"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7636470"/>
                      <a:gd name="adj2" fmla="val 10203180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48F0144-FCB9-1BB5-1B14-FB0E9497C0E0}"/>
              </a:ext>
            </a:extLst>
          </p:cNvPr>
          <p:cNvSpPr txBox="1"/>
          <p:nvPr/>
        </p:nvSpPr>
        <p:spPr>
          <a:xfrm>
            <a:off x="130842" y="2603122"/>
            <a:ext cx="2057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i="1" dirty="0">
                <a:solidFill>
                  <a:schemeClr val="accent2"/>
                </a:solidFill>
              </a:rPr>
              <a:t>Garbage Collection</a:t>
            </a:r>
          </a:p>
          <a:p>
            <a:pPr algn="r"/>
            <a:r>
              <a:rPr lang="en-US" altLang="ja-JP" sz="1000" i="1" dirty="0"/>
              <a:t>at the sharp drop-off</a:t>
            </a:r>
            <a:endParaRPr lang="ja-JP" altLang="en-US" sz="1000" i="1"/>
          </a:p>
        </p:txBody>
      </p:sp>
      <p:sp>
        <p:nvSpPr>
          <p:cNvPr id="25" name="円弧 24">
            <a:extLst>
              <a:ext uri="{FF2B5EF4-FFF2-40B4-BE49-F238E27FC236}">
                <a16:creationId xmlns:a16="http://schemas.microsoft.com/office/drawing/2014/main" id="{2047D3D4-5560-5062-3BC2-4487F34BDE4E}"/>
              </a:ext>
            </a:extLst>
          </p:cNvPr>
          <p:cNvSpPr/>
          <p:nvPr/>
        </p:nvSpPr>
        <p:spPr>
          <a:xfrm flipH="1" flipV="1">
            <a:off x="1445464" y="2857378"/>
            <a:ext cx="915144" cy="756228"/>
          </a:xfrm>
          <a:custGeom>
            <a:avLst/>
            <a:gdLst>
              <a:gd name="connsiteX0" fmla="*/ 213966 w 915144"/>
              <a:gd name="connsiteY0" fmla="*/ 698188 h 756228"/>
              <a:gd name="connsiteX1" fmla="*/ 9969 w 915144"/>
              <a:gd name="connsiteY1" fmla="*/ 456612 h 756228"/>
              <a:gd name="connsiteX2" fmla="*/ 457572 w 915144"/>
              <a:gd name="connsiteY2" fmla="*/ 378114 h 756228"/>
              <a:gd name="connsiteX3" fmla="*/ 213966 w 915144"/>
              <a:gd name="connsiteY3" fmla="*/ 698188 h 756228"/>
              <a:gd name="connsiteX0" fmla="*/ 213966 w 915144"/>
              <a:gd name="connsiteY0" fmla="*/ 698188 h 756228"/>
              <a:gd name="connsiteX1" fmla="*/ 9969 w 915144"/>
              <a:gd name="connsiteY1" fmla="*/ 456612 h 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144" h="756228" stroke="0" extrusionOk="0">
                <a:moveTo>
                  <a:pt x="213966" y="698188"/>
                </a:moveTo>
                <a:cubicBezTo>
                  <a:pt x="91986" y="633117"/>
                  <a:pt x="21433" y="561952"/>
                  <a:pt x="9969" y="456612"/>
                </a:cubicBezTo>
                <a:cubicBezTo>
                  <a:pt x="114571" y="456718"/>
                  <a:pt x="403382" y="368823"/>
                  <a:pt x="457572" y="378114"/>
                </a:cubicBezTo>
                <a:cubicBezTo>
                  <a:pt x="366326" y="447747"/>
                  <a:pt x="267820" y="604871"/>
                  <a:pt x="213966" y="698188"/>
                </a:cubicBezTo>
                <a:close/>
              </a:path>
              <a:path w="915144" h="756228" fill="none" extrusionOk="0">
                <a:moveTo>
                  <a:pt x="213966" y="698188"/>
                </a:moveTo>
                <a:cubicBezTo>
                  <a:pt x="116499" y="644623"/>
                  <a:pt x="41762" y="544041"/>
                  <a:pt x="9969" y="456612"/>
                </a:cubicBezTo>
              </a:path>
              <a:path w="915144" h="756228" fill="none" stroke="0" extrusionOk="0">
                <a:moveTo>
                  <a:pt x="213966" y="698188"/>
                </a:moveTo>
                <a:cubicBezTo>
                  <a:pt x="91814" y="634226"/>
                  <a:pt x="47221" y="562143"/>
                  <a:pt x="9969" y="456612"/>
                </a:cubicBezTo>
              </a:path>
            </a:pathLst>
          </a:custGeom>
          <a:ln w="19050"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7636470"/>
                      <a:gd name="adj2" fmla="val 10203180"/>
                    </a:avLst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C7D994A-4A0A-73C0-F9EA-BFEF504923E1}"/>
              </a:ext>
            </a:extLst>
          </p:cNvPr>
          <p:cNvSpPr txBox="1"/>
          <p:nvPr/>
        </p:nvSpPr>
        <p:spPr>
          <a:xfrm>
            <a:off x="6234888" y="1225070"/>
            <a:ext cx="142450" cy="3028966"/>
          </a:xfrm>
          <a:prstGeom prst="rect">
            <a:avLst/>
          </a:prstGeom>
          <a:solidFill>
            <a:srgbClr val="FC1EFF">
              <a:alpha val="20000"/>
            </a:srgbClr>
          </a:solidFill>
        </p:spPr>
        <p:txBody>
          <a:bodyPr wrap="none" rtlCol="0" anchor="b">
            <a:no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</a:rPr>
              <a:t>2024c</a:t>
            </a:r>
          </a:p>
          <a:p>
            <a:pPr algn="ctr"/>
            <a:r>
              <a:rPr lang="en-US" altLang="ja-JP" sz="1400" dirty="0"/>
              <a:t>1.2 PB</a:t>
            </a:r>
          </a:p>
          <a:p>
            <a:pPr algn="ctr"/>
            <a:r>
              <a:rPr lang="en-US" altLang="ja-JP" sz="1400" dirty="0"/>
              <a:t>45 fb</a:t>
            </a:r>
            <a:r>
              <a:rPr lang="en-US" altLang="ja-JP" sz="1400" baseline="30000" dirty="0"/>
              <a:t>-1</a:t>
            </a:r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  <a:p>
            <a:pPr algn="ctr"/>
            <a:endParaRPr lang="en-US" altLang="ja-JP" sz="1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805927-6D85-82DF-8AE9-47E21966E72A}"/>
              </a:ext>
            </a:extLst>
          </p:cNvPr>
          <p:cNvSpPr txBox="1"/>
          <p:nvPr/>
        </p:nvSpPr>
        <p:spPr>
          <a:xfrm>
            <a:off x="6935510" y="1608446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5"/>
                </a:solidFill>
              </a:rPr>
              <a:t>415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3D8394C-6BBC-1321-EDC7-F77E860A9E36}"/>
              </a:ext>
            </a:extLst>
          </p:cNvPr>
          <p:cNvSpPr txBox="1"/>
          <p:nvPr/>
        </p:nvSpPr>
        <p:spPr>
          <a:xfrm>
            <a:off x="6948099" y="137479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432FF"/>
                </a:solidFill>
              </a:rPr>
              <a:t>5.3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9DC276-6669-B786-F440-BC8CBC3DD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222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C69F86-8EC8-9419-4706-A33C1EF7F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E967A264-1EC0-764C-AB3B-8380FE6ABF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Networking</a:t>
            </a:r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773E945B-D63B-3F0D-7AC7-F7B7F8A972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Network hardware replacement in summer 2025</a:t>
            </a:r>
          </a:p>
          <a:p>
            <a:r>
              <a:rPr lang="en-GB" dirty="0"/>
              <a:t>International network backbone</a:t>
            </a:r>
          </a:p>
        </p:txBody>
      </p:sp>
    </p:spTree>
    <p:extLst>
      <p:ext uri="{BB962C8B-B14F-4D97-AF65-F5344CB8AC3E}">
        <p14:creationId xmlns:p14="http://schemas.microsoft.com/office/powerpoint/2010/main" val="1105222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円/楕円 1204">
            <a:extLst>
              <a:ext uri="{FF2B5EF4-FFF2-40B4-BE49-F238E27FC236}">
                <a16:creationId xmlns:a16="http://schemas.microsoft.com/office/drawing/2014/main" id="{04DEF552-6AB6-EF4A-1655-F6DD52081EF2}"/>
              </a:ext>
            </a:extLst>
          </p:cNvPr>
          <p:cNvSpPr/>
          <p:nvPr/>
        </p:nvSpPr>
        <p:spPr>
          <a:xfrm>
            <a:off x="5735946" y="1790676"/>
            <a:ext cx="3301951" cy="3301951"/>
          </a:xfrm>
          <a:prstGeom prst="ellipse">
            <a:avLst/>
          </a:prstGeom>
          <a:solidFill>
            <a:schemeClr val="accent4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06" name="円/楕円 1205">
            <a:extLst>
              <a:ext uri="{FF2B5EF4-FFF2-40B4-BE49-F238E27FC236}">
                <a16:creationId xmlns:a16="http://schemas.microsoft.com/office/drawing/2014/main" id="{8B3FD7ED-1EF0-927E-F9D5-2383A826AC8A}"/>
              </a:ext>
            </a:extLst>
          </p:cNvPr>
          <p:cNvSpPr/>
          <p:nvPr/>
        </p:nvSpPr>
        <p:spPr>
          <a:xfrm>
            <a:off x="3225459" y="1142013"/>
            <a:ext cx="3301951" cy="3301951"/>
          </a:xfrm>
          <a:prstGeom prst="ellipse">
            <a:avLst/>
          </a:pr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07" name="円/楕円 1206">
            <a:extLst>
              <a:ext uri="{FF2B5EF4-FFF2-40B4-BE49-F238E27FC236}">
                <a16:creationId xmlns:a16="http://schemas.microsoft.com/office/drawing/2014/main" id="{67A865A0-8810-CC4B-C00D-A4B578DD9594}"/>
              </a:ext>
            </a:extLst>
          </p:cNvPr>
          <p:cNvSpPr/>
          <p:nvPr/>
        </p:nvSpPr>
        <p:spPr>
          <a:xfrm>
            <a:off x="22297" y="1223000"/>
            <a:ext cx="3887152" cy="3887152"/>
          </a:xfrm>
          <a:prstGeom prst="ellipse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C89AEEE-C697-3D6C-AD3A-260A6F067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5943" y="444703"/>
            <a:ext cx="1253218" cy="447578"/>
          </a:xfrm>
          <a:prstGeom prst="rect">
            <a:avLst/>
          </a:prstGeom>
        </p:spPr>
      </p:pic>
      <p:pic>
        <p:nvPicPr>
          <p:cNvPr id="1028" name="Picture 4" descr="J-PARC｜物質・生命科学実験施設">
            <a:extLst>
              <a:ext uri="{FF2B5EF4-FFF2-40B4-BE49-F238E27FC236}">
                <a16:creationId xmlns:a16="http://schemas.microsoft.com/office/drawing/2014/main" id="{C12DEE34-D7A6-7CED-D212-A02EC260C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140" y="1048428"/>
            <a:ext cx="1608212" cy="6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2B11165-7854-1373-41B4-6BF3FC866616}"/>
              </a:ext>
            </a:extLst>
          </p:cNvPr>
          <p:cNvGrpSpPr/>
          <p:nvPr/>
        </p:nvGrpSpPr>
        <p:grpSpPr>
          <a:xfrm>
            <a:off x="4833485" y="1712000"/>
            <a:ext cx="78132" cy="829294"/>
            <a:chOff x="7339670" y="2514929"/>
            <a:chExt cx="104176" cy="1105725"/>
          </a:xfrm>
        </p:grpSpPr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CAB8FC65-BDF8-7EAA-CF6B-732BD51B5C60}"/>
                </a:ext>
              </a:extLst>
            </p:cNvPr>
            <p:cNvCxnSpPr>
              <a:cxnSpLocks/>
            </p:cNvCxnSpPr>
            <p:nvPr/>
          </p:nvCxnSpPr>
          <p:spPr>
            <a:xfrm>
              <a:off x="7339670" y="2514929"/>
              <a:ext cx="0" cy="110226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5DAB873A-270E-B303-A71C-E69E44596B3E}"/>
                </a:ext>
              </a:extLst>
            </p:cNvPr>
            <p:cNvCxnSpPr>
              <a:cxnSpLocks/>
            </p:cNvCxnSpPr>
            <p:nvPr/>
          </p:nvCxnSpPr>
          <p:spPr>
            <a:xfrm>
              <a:off x="7443846" y="2518390"/>
              <a:ext cx="0" cy="1102264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7C3F7CD-EA9B-FB5A-96E3-2400044030F6}"/>
              </a:ext>
            </a:extLst>
          </p:cNvPr>
          <p:cNvSpPr txBox="1"/>
          <p:nvPr/>
        </p:nvSpPr>
        <p:spPr>
          <a:xfrm>
            <a:off x="4340992" y="2103057"/>
            <a:ext cx="5757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10G-LR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02282A1-4013-2E09-9664-B1AA42E2E0CA}"/>
              </a:ext>
            </a:extLst>
          </p:cNvPr>
          <p:cNvGrpSpPr/>
          <p:nvPr/>
        </p:nvGrpSpPr>
        <p:grpSpPr>
          <a:xfrm>
            <a:off x="5329914" y="2385190"/>
            <a:ext cx="1593848" cy="78132"/>
            <a:chOff x="7244338" y="3668767"/>
            <a:chExt cx="2125130" cy="104176"/>
          </a:xfrm>
        </p:grpSpPr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9CF7D61E-E235-2922-F5B7-7F5472C9DD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7799" y="3668767"/>
              <a:ext cx="212166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DC1344BC-9A8D-37FB-27B5-F186AF7935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4338" y="3772943"/>
              <a:ext cx="21251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350FA9CB-51D4-E578-0F46-D0DC4465A69E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>
            <a:off x="7376797" y="2564954"/>
            <a:ext cx="0" cy="27544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FEBC0B1-FECA-A686-A904-A6879773AE92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>
            <a:off x="7376797" y="3473937"/>
            <a:ext cx="1" cy="6171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7D967C5-3CAD-4CCB-D5F7-73DE3A100B24}"/>
              </a:ext>
            </a:extLst>
          </p:cNvPr>
          <p:cNvSpPr txBox="1"/>
          <p:nvPr/>
        </p:nvSpPr>
        <p:spPr>
          <a:xfrm>
            <a:off x="6341560" y="2183633"/>
            <a:ext cx="5757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10G-LR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1EA1C6F4-B467-C417-21A6-9BAE5E9BFE33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>
            <a:off x="1406807" y="3090061"/>
            <a:ext cx="0" cy="27365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FB042449-91F9-1F81-5E9E-7C0C11C8F654}"/>
              </a:ext>
            </a:extLst>
          </p:cNvPr>
          <p:cNvCxnSpPr>
            <a:cxnSpLocks/>
          </p:cNvCxnSpPr>
          <p:nvPr/>
        </p:nvCxnSpPr>
        <p:spPr>
          <a:xfrm>
            <a:off x="2284100" y="976383"/>
            <a:ext cx="0" cy="567930"/>
          </a:xfrm>
          <a:prstGeom prst="line">
            <a:avLst/>
          </a:prstGeom>
          <a:ln w="2540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31F1D177-27B2-0215-4022-242C19D4BF87}"/>
              </a:ext>
            </a:extLst>
          </p:cNvPr>
          <p:cNvCxnSpPr>
            <a:cxnSpLocks/>
          </p:cNvCxnSpPr>
          <p:nvPr/>
        </p:nvCxnSpPr>
        <p:spPr>
          <a:xfrm>
            <a:off x="1788056" y="892280"/>
            <a:ext cx="0" cy="56793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09760AA-7561-6B34-494B-2DF936BB2219}"/>
              </a:ext>
            </a:extLst>
          </p:cNvPr>
          <p:cNvSpPr/>
          <p:nvPr/>
        </p:nvSpPr>
        <p:spPr>
          <a:xfrm>
            <a:off x="1614656" y="592749"/>
            <a:ext cx="823565" cy="51434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XPDR</a:t>
            </a:r>
          </a:p>
          <a:p>
            <a:pPr algn="ctr"/>
            <a:r>
              <a:rPr lang="en-GB" sz="900" dirty="0" err="1"/>
              <a:t>Ciena</a:t>
            </a:r>
            <a:r>
              <a:rPr lang="en-GB" sz="900" dirty="0"/>
              <a:t> 6500</a:t>
            </a: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22DA90E3-854C-288A-4D18-9E98D7E15A18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2569870" y="3090061"/>
            <a:ext cx="0" cy="27955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26D88C4A-3546-9AFC-38CA-CC93B82467CD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2256178" y="3887152"/>
            <a:ext cx="313692" cy="35151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54E84020-094C-3175-19F4-C6E063204D61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406807" y="3881251"/>
            <a:ext cx="358406" cy="37003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4" name="直線コネクタ 1023">
            <a:extLst>
              <a:ext uri="{FF2B5EF4-FFF2-40B4-BE49-F238E27FC236}">
                <a16:creationId xmlns:a16="http://schemas.microsoft.com/office/drawing/2014/main" id="{1980D03B-3617-96DE-856B-49862F0FA54C}"/>
              </a:ext>
            </a:extLst>
          </p:cNvPr>
          <p:cNvCxnSpPr>
            <a:cxnSpLocks/>
          </p:cNvCxnSpPr>
          <p:nvPr/>
        </p:nvCxnSpPr>
        <p:spPr>
          <a:xfrm flipH="1">
            <a:off x="2917533" y="1444584"/>
            <a:ext cx="155497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1" name="カギ線コネクタ 1030">
            <a:extLst>
              <a:ext uri="{FF2B5EF4-FFF2-40B4-BE49-F238E27FC236}">
                <a16:creationId xmlns:a16="http://schemas.microsoft.com/office/drawing/2014/main" id="{3B02A14E-ECFA-DB7D-D8E0-671C6F946C9A}"/>
              </a:ext>
            </a:extLst>
          </p:cNvPr>
          <p:cNvCxnSpPr>
            <a:cxnSpLocks/>
          </p:cNvCxnSpPr>
          <p:nvPr/>
        </p:nvCxnSpPr>
        <p:spPr>
          <a:xfrm>
            <a:off x="2836158" y="1590612"/>
            <a:ext cx="1529188" cy="1140839"/>
          </a:xfrm>
          <a:prstGeom prst="bentConnector3">
            <a:avLst>
              <a:gd name="adj1" fmla="val 44762"/>
            </a:avLst>
          </a:prstGeom>
          <a:ln w="2540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4" name="カギ線コネクタ 1033">
            <a:extLst>
              <a:ext uri="{FF2B5EF4-FFF2-40B4-BE49-F238E27FC236}">
                <a16:creationId xmlns:a16="http://schemas.microsoft.com/office/drawing/2014/main" id="{A495D121-2E20-7202-01E8-13F35E5EE161}"/>
              </a:ext>
            </a:extLst>
          </p:cNvPr>
          <p:cNvCxnSpPr>
            <a:cxnSpLocks/>
          </p:cNvCxnSpPr>
          <p:nvPr/>
        </p:nvCxnSpPr>
        <p:spPr>
          <a:xfrm>
            <a:off x="1516184" y="2308940"/>
            <a:ext cx="2879739" cy="572747"/>
          </a:xfrm>
          <a:prstGeom prst="bentConnector3">
            <a:avLst>
              <a:gd name="adj1" fmla="val 64776"/>
            </a:avLst>
          </a:prstGeom>
          <a:ln w="254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直線コネクタ 1038">
            <a:extLst>
              <a:ext uri="{FF2B5EF4-FFF2-40B4-BE49-F238E27FC236}">
                <a16:creationId xmlns:a16="http://schemas.microsoft.com/office/drawing/2014/main" id="{54593EF8-456B-1F66-6CB0-8D134BF44259}"/>
              </a:ext>
            </a:extLst>
          </p:cNvPr>
          <p:cNvCxnSpPr>
            <a:cxnSpLocks/>
            <a:stCxn id="16" idx="2"/>
            <a:endCxn id="15" idx="0"/>
          </p:cNvCxnSpPr>
          <p:nvPr/>
        </p:nvCxnSpPr>
        <p:spPr>
          <a:xfrm flipH="1">
            <a:off x="4872553" y="2933084"/>
            <a:ext cx="1" cy="55721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4" name="直線コネクタ 1043">
            <a:extLst>
              <a:ext uri="{FF2B5EF4-FFF2-40B4-BE49-F238E27FC236}">
                <a16:creationId xmlns:a16="http://schemas.microsoft.com/office/drawing/2014/main" id="{741B5937-3815-F122-4938-214F06F81596}"/>
              </a:ext>
            </a:extLst>
          </p:cNvPr>
          <p:cNvCxnSpPr>
            <a:cxnSpLocks/>
          </p:cNvCxnSpPr>
          <p:nvPr/>
        </p:nvCxnSpPr>
        <p:spPr>
          <a:xfrm>
            <a:off x="1516184" y="1769978"/>
            <a:ext cx="0" cy="548487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1" name="カギ線コネクタ 1050">
            <a:extLst>
              <a:ext uri="{FF2B5EF4-FFF2-40B4-BE49-F238E27FC236}">
                <a16:creationId xmlns:a16="http://schemas.microsoft.com/office/drawing/2014/main" id="{66DCD1F0-2D1B-8982-6FAF-C56FC4218C20}"/>
              </a:ext>
            </a:extLst>
          </p:cNvPr>
          <p:cNvCxnSpPr>
            <a:cxnSpLocks/>
          </p:cNvCxnSpPr>
          <p:nvPr/>
        </p:nvCxnSpPr>
        <p:spPr>
          <a:xfrm>
            <a:off x="2897670" y="1803804"/>
            <a:ext cx="1502829" cy="587579"/>
          </a:xfrm>
          <a:prstGeom prst="bentConnector3">
            <a:avLst>
              <a:gd name="adj1" fmla="val 73633"/>
            </a:avLst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雲 6">
            <a:extLst>
              <a:ext uri="{FF2B5EF4-FFF2-40B4-BE49-F238E27FC236}">
                <a16:creationId xmlns:a16="http://schemas.microsoft.com/office/drawing/2014/main" id="{BC90111D-2104-1EC9-95CB-07E9BDB28C7F}"/>
              </a:ext>
            </a:extLst>
          </p:cNvPr>
          <p:cNvSpPr/>
          <p:nvPr/>
        </p:nvSpPr>
        <p:spPr>
          <a:xfrm>
            <a:off x="-675732" y="-442440"/>
            <a:ext cx="2865235" cy="1504679"/>
          </a:xfrm>
          <a:prstGeom prst="cloud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100" dirty="0"/>
              <a:t>SINET</a:t>
            </a:r>
          </a:p>
        </p:txBody>
      </p:sp>
      <p:cxnSp>
        <p:nvCxnSpPr>
          <p:cNvPr id="1060" name="カギ線コネクタ 1059">
            <a:extLst>
              <a:ext uri="{FF2B5EF4-FFF2-40B4-BE49-F238E27FC236}">
                <a16:creationId xmlns:a16="http://schemas.microsoft.com/office/drawing/2014/main" id="{9B5BAE7D-70C9-11EA-ABB4-74E2E4B9D13C}"/>
              </a:ext>
            </a:extLst>
          </p:cNvPr>
          <p:cNvCxnSpPr>
            <a:cxnSpLocks/>
          </p:cNvCxnSpPr>
          <p:nvPr/>
        </p:nvCxnSpPr>
        <p:spPr>
          <a:xfrm flipV="1">
            <a:off x="1650452" y="1739451"/>
            <a:ext cx="2963999" cy="371468"/>
          </a:xfrm>
          <a:prstGeom prst="bentConnector3">
            <a:avLst>
              <a:gd name="adj1" fmla="val 83100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0" name="直線コネクタ 1069">
            <a:extLst>
              <a:ext uri="{FF2B5EF4-FFF2-40B4-BE49-F238E27FC236}">
                <a16:creationId xmlns:a16="http://schemas.microsoft.com/office/drawing/2014/main" id="{010DFEFD-A96F-3B31-C5E1-645D7D7C69D6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>
            <a:off x="992470" y="2831293"/>
            <a:ext cx="1991738" cy="79709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3" name="直線コネクタ 1072">
            <a:extLst>
              <a:ext uri="{FF2B5EF4-FFF2-40B4-BE49-F238E27FC236}">
                <a16:creationId xmlns:a16="http://schemas.microsoft.com/office/drawing/2014/main" id="{65F931CC-F012-DC16-73BA-370ACAD75DAC}"/>
              </a:ext>
            </a:extLst>
          </p:cNvPr>
          <p:cNvCxnSpPr>
            <a:cxnSpLocks/>
            <a:stCxn id="13" idx="1"/>
            <a:endCxn id="10" idx="3"/>
          </p:cNvCxnSpPr>
          <p:nvPr/>
        </p:nvCxnSpPr>
        <p:spPr>
          <a:xfrm flipV="1">
            <a:off x="992470" y="2831294"/>
            <a:ext cx="1991738" cy="791189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6" name="直線コネクタ 1085">
            <a:extLst>
              <a:ext uri="{FF2B5EF4-FFF2-40B4-BE49-F238E27FC236}">
                <a16:creationId xmlns:a16="http://schemas.microsoft.com/office/drawing/2014/main" id="{722766A9-BCF4-DC85-77F6-961081066566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2569870" y="1897769"/>
            <a:ext cx="0" cy="67475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9" name="直線コネクタ 1088">
            <a:extLst>
              <a:ext uri="{FF2B5EF4-FFF2-40B4-BE49-F238E27FC236}">
                <a16:creationId xmlns:a16="http://schemas.microsoft.com/office/drawing/2014/main" id="{556F35C9-2027-A391-B746-EFBB2D5DA1AA}"/>
              </a:ext>
            </a:extLst>
          </p:cNvPr>
          <p:cNvCxnSpPr>
            <a:cxnSpLocks/>
            <a:stCxn id="6" idx="2"/>
            <a:endCxn id="11" idx="0"/>
          </p:cNvCxnSpPr>
          <p:nvPr/>
        </p:nvCxnSpPr>
        <p:spPr>
          <a:xfrm>
            <a:off x="1406807" y="1897768"/>
            <a:ext cx="0" cy="67475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2" name="直線コネクタ 1091">
            <a:extLst>
              <a:ext uri="{FF2B5EF4-FFF2-40B4-BE49-F238E27FC236}">
                <a16:creationId xmlns:a16="http://schemas.microsoft.com/office/drawing/2014/main" id="{5F875D75-09C6-81F8-CA09-B4A9E228E612}"/>
              </a:ext>
            </a:extLst>
          </p:cNvPr>
          <p:cNvCxnSpPr>
            <a:cxnSpLocks/>
            <a:stCxn id="11" idx="2"/>
            <a:endCxn id="9" idx="0"/>
          </p:cNvCxnSpPr>
          <p:nvPr/>
        </p:nvCxnSpPr>
        <p:spPr>
          <a:xfrm flipV="1">
            <a:off x="1406807" y="1380232"/>
            <a:ext cx="1163063" cy="1709829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9" name="直線コネクタ 1098">
            <a:extLst>
              <a:ext uri="{FF2B5EF4-FFF2-40B4-BE49-F238E27FC236}">
                <a16:creationId xmlns:a16="http://schemas.microsoft.com/office/drawing/2014/main" id="{F13E00F4-4806-BED8-CEBE-E98BB2C0094F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 flipH="1" flipV="1">
            <a:off x="1406807" y="1380232"/>
            <a:ext cx="1163063" cy="170983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7" name="直線コネクタ 1116">
            <a:extLst>
              <a:ext uri="{FF2B5EF4-FFF2-40B4-BE49-F238E27FC236}">
                <a16:creationId xmlns:a16="http://schemas.microsoft.com/office/drawing/2014/main" id="{705DA16F-0F90-A60D-AAB3-EFB00F547BAF}"/>
              </a:ext>
            </a:extLst>
          </p:cNvPr>
          <p:cNvCxnSpPr>
            <a:cxnSpLocks/>
          </p:cNvCxnSpPr>
          <p:nvPr/>
        </p:nvCxnSpPr>
        <p:spPr>
          <a:xfrm flipV="1">
            <a:off x="1659977" y="1836550"/>
            <a:ext cx="0" cy="283894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円/楕円 14">
            <a:extLst>
              <a:ext uri="{FF2B5EF4-FFF2-40B4-BE49-F238E27FC236}">
                <a16:creationId xmlns:a16="http://schemas.microsoft.com/office/drawing/2014/main" id="{554D1D48-9A82-786D-DFB4-7452BA960B59}"/>
              </a:ext>
            </a:extLst>
          </p:cNvPr>
          <p:cNvSpPr/>
          <p:nvPr/>
        </p:nvSpPr>
        <p:spPr>
          <a:xfrm>
            <a:off x="4154096" y="3490294"/>
            <a:ext cx="1436914" cy="881744"/>
          </a:xfrm>
          <a:prstGeom prst="ellips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Grid System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5867D0A-BFF8-2039-8072-759DC15AC095}"/>
              </a:ext>
            </a:extLst>
          </p:cNvPr>
          <p:cNvSpPr/>
          <p:nvPr/>
        </p:nvSpPr>
        <p:spPr>
          <a:xfrm>
            <a:off x="4365345" y="1264650"/>
            <a:ext cx="1014416" cy="633538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KEKCC</a:t>
            </a:r>
          </a:p>
          <a:p>
            <a:pPr algn="ctr"/>
            <a:r>
              <a:rPr lang="en-GB" sz="900" dirty="0"/>
              <a:t>FW SRX4100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60D7006-9C05-D885-6972-F2916F4014EA}"/>
              </a:ext>
            </a:extLst>
          </p:cNvPr>
          <p:cNvSpPr/>
          <p:nvPr/>
        </p:nvSpPr>
        <p:spPr>
          <a:xfrm>
            <a:off x="6869589" y="1931417"/>
            <a:ext cx="1014415" cy="633538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J-PARC SW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D202F9-CAF4-3405-BF3A-0B0221A27970}"/>
              </a:ext>
            </a:extLst>
          </p:cNvPr>
          <p:cNvSpPr/>
          <p:nvPr/>
        </p:nvSpPr>
        <p:spPr>
          <a:xfrm>
            <a:off x="6869589" y="2840400"/>
            <a:ext cx="1014415" cy="633538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J-PARC Router</a:t>
            </a:r>
          </a:p>
        </p:txBody>
      </p:sp>
      <p:sp>
        <p:nvSpPr>
          <p:cNvPr id="22" name="円/楕円 21">
            <a:extLst>
              <a:ext uri="{FF2B5EF4-FFF2-40B4-BE49-F238E27FC236}">
                <a16:creationId xmlns:a16="http://schemas.microsoft.com/office/drawing/2014/main" id="{58CE8E28-1AAB-EB56-7DC3-76DDA38ADD08}"/>
              </a:ext>
            </a:extLst>
          </p:cNvPr>
          <p:cNvSpPr/>
          <p:nvPr/>
        </p:nvSpPr>
        <p:spPr>
          <a:xfrm>
            <a:off x="6658341" y="4091113"/>
            <a:ext cx="1436914" cy="881744"/>
          </a:xfrm>
          <a:prstGeom prst="ellipse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J-PARC Campus Network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FF2BCAF-AABB-08AF-6824-DFA3FFF82A4E}"/>
              </a:ext>
            </a:extLst>
          </p:cNvPr>
          <p:cNvSpPr/>
          <p:nvPr/>
        </p:nvSpPr>
        <p:spPr>
          <a:xfrm>
            <a:off x="2155532" y="1380232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Outer SW 1</a:t>
            </a:r>
          </a:p>
          <a:p>
            <a:pPr algn="ctr"/>
            <a:r>
              <a:rPr lang="en-GB" sz="900" dirty="0"/>
              <a:t>ARISTA 7280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BB02D32-3D2A-3EC7-D8A9-FD9B94C6B7DF}"/>
              </a:ext>
            </a:extLst>
          </p:cNvPr>
          <p:cNvSpPr/>
          <p:nvPr/>
        </p:nvSpPr>
        <p:spPr>
          <a:xfrm>
            <a:off x="2155532" y="2572525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 FW 1</a:t>
            </a:r>
          </a:p>
          <a:p>
            <a:pPr algn="ctr"/>
            <a:r>
              <a:rPr lang="en-GB" sz="900" dirty="0"/>
              <a:t>PA</a:t>
            </a:r>
          </a:p>
        </p:txBody>
      </p:sp>
      <p:cxnSp>
        <p:nvCxnSpPr>
          <p:cNvPr id="1107" name="カギ線コネクタ 1106">
            <a:extLst>
              <a:ext uri="{FF2B5EF4-FFF2-40B4-BE49-F238E27FC236}">
                <a16:creationId xmlns:a16="http://schemas.microsoft.com/office/drawing/2014/main" id="{619E6E7F-E588-B4DD-1555-BCA12856DB00}"/>
              </a:ext>
            </a:extLst>
          </p:cNvPr>
          <p:cNvCxnSpPr>
            <a:cxnSpLocks/>
          </p:cNvCxnSpPr>
          <p:nvPr/>
        </p:nvCxnSpPr>
        <p:spPr>
          <a:xfrm>
            <a:off x="1765213" y="1846075"/>
            <a:ext cx="2707291" cy="605226"/>
          </a:xfrm>
          <a:prstGeom prst="bentConnector3">
            <a:avLst>
              <a:gd name="adj1" fmla="val 80258"/>
            </a:avLst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37679A-6FB1-028A-21EA-E76A620D6122}"/>
              </a:ext>
            </a:extLst>
          </p:cNvPr>
          <p:cNvSpPr/>
          <p:nvPr/>
        </p:nvSpPr>
        <p:spPr>
          <a:xfrm>
            <a:off x="992470" y="2572524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 FW 2</a:t>
            </a:r>
          </a:p>
          <a:p>
            <a:pPr algn="ctr"/>
            <a:r>
              <a:rPr lang="en-GB" sz="900" dirty="0"/>
              <a:t>PA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36E55DB-0E76-1C39-DF10-44A2E1589DBA}"/>
              </a:ext>
            </a:extLst>
          </p:cNvPr>
          <p:cNvSpPr/>
          <p:nvPr/>
        </p:nvSpPr>
        <p:spPr>
          <a:xfrm>
            <a:off x="992470" y="3363714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Core SW 2</a:t>
            </a:r>
          </a:p>
          <a:p>
            <a:pPr algn="ctr"/>
            <a:r>
              <a:rPr lang="en-GB" sz="900" dirty="0"/>
              <a:t>N9K</a:t>
            </a: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4750D3A9-ADDA-4B4A-8E5F-C7ADC6840667}"/>
              </a:ext>
            </a:extLst>
          </p:cNvPr>
          <p:cNvSpPr/>
          <p:nvPr/>
        </p:nvSpPr>
        <p:spPr>
          <a:xfrm>
            <a:off x="1278739" y="4091113"/>
            <a:ext cx="1436914" cy="881744"/>
          </a:xfrm>
          <a:prstGeom prst="ellipse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KEK Campus Network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9C72439-DA86-6393-69EF-8EFC0570F6F8}"/>
              </a:ext>
            </a:extLst>
          </p:cNvPr>
          <p:cNvSpPr/>
          <p:nvPr/>
        </p:nvSpPr>
        <p:spPr>
          <a:xfrm>
            <a:off x="2155532" y="3369615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Core SW 1</a:t>
            </a:r>
          </a:p>
          <a:p>
            <a:pPr algn="ctr"/>
            <a:r>
              <a:rPr lang="en-GB" sz="900" dirty="0"/>
              <a:t>N9K</a:t>
            </a:r>
          </a:p>
        </p:txBody>
      </p:sp>
      <p:sp>
        <p:nvSpPr>
          <p:cNvPr id="1130" name="テキスト ボックス 1129">
            <a:extLst>
              <a:ext uri="{FF2B5EF4-FFF2-40B4-BE49-F238E27FC236}">
                <a16:creationId xmlns:a16="http://schemas.microsoft.com/office/drawing/2014/main" id="{E13A2EC3-D49A-67E3-E88D-81850FB8C18F}"/>
              </a:ext>
            </a:extLst>
          </p:cNvPr>
          <p:cNvSpPr txBox="1"/>
          <p:nvPr/>
        </p:nvSpPr>
        <p:spPr>
          <a:xfrm>
            <a:off x="2934988" y="1496630"/>
            <a:ext cx="7088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100G-SR4</a:t>
            </a:r>
          </a:p>
        </p:txBody>
      </p:sp>
      <p:sp>
        <p:nvSpPr>
          <p:cNvPr id="1131" name="テキスト ボックス 1130">
            <a:extLst>
              <a:ext uri="{FF2B5EF4-FFF2-40B4-BE49-F238E27FC236}">
                <a16:creationId xmlns:a16="http://schemas.microsoft.com/office/drawing/2014/main" id="{AEA0AEB1-17F8-F2EF-B0DD-F804B89729F2}"/>
              </a:ext>
            </a:extLst>
          </p:cNvPr>
          <p:cNvSpPr txBox="1"/>
          <p:nvPr/>
        </p:nvSpPr>
        <p:spPr>
          <a:xfrm>
            <a:off x="2225915" y="1179669"/>
            <a:ext cx="7088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100G-SR4</a:t>
            </a:r>
          </a:p>
        </p:txBody>
      </p:sp>
      <p:sp>
        <p:nvSpPr>
          <p:cNvPr id="1132" name="テキスト ボックス 1131">
            <a:extLst>
              <a:ext uri="{FF2B5EF4-FFF2-40B4-BE49-F238E27FC236}">
                <a16:creationId xmlns:a16="http://schemas.microsoft.com/office/drawing/2014/main" id="{A8313EA7-74F5-0C37-FA51-BEAF6AC25331}"/>
              </a:ext>
            </a:extLst>
          </p:cNvPr>
          <p:cNvSpPr txBox="1"/>
          <p:nvPr/>
        </p:nvSpPr>
        <p:spPr>
          <a:xfrm>
            <a:off x="2847911" y="2297237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sp>
        <p:nvSpPr>
          <p:cNvPr id="1133" name="テキスト ボックス 1132">
            <a:extLst>
              <a:ext uri="{FF2B5EF4-FFF2-40B4-BE49-F238E27FC236}">
                <a16:creationId xmlns:a16="http://schemas.microsoft.com/office/drawing/2014/main" id="{75B171E6-BCD2-C1AB-7837-D1A7A5B0AF44}"/>
              </a:ext>
            </a:extLst>
          </p:cNvPr>
          <p:cNvSpPr txBox="1"/>
          <p:nvPr/>
        </p:nvSpPr>
        <p:spPr>
          <a:xfrm>
            <a:off x="1278739" y="1178144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92AA72-24AD-4B87-9B53-8FA45A03B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94" y="4523015"/>
            <a:ext cx="1408565" cy="42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55" name="グループ化 1154">
            <a:extLst>
              <a:ext uri="{FF2B5EF4-FFF2-40B4-BE49-F238E27FC236}">
                <a16:creationId xmlns:a16="http://schemas.microsoft.com/office/drawing/2014/main" id="{DD9E11FC-87D7-7ECA-44FF-52892F915B67}"/>
              </a:ext>
            </a:extLst>
          </p:cNvPr>
          <p:cNvGrpSpPr/>
          <p:nvPr/>
        </p:nvGrpSpPr>
        <p:grpSpPr>
          <a:xfrm>
            <a:off x="1729554" y="3466325"/>
            <a:ext cx="496361" cy="309995"/>
            <a:chOff x="7616667" y="5109793"/>
            <a:chExt cx="867458" cy="541758"/>
          </a:xfrm>
        </p:grpSpPr>
        <p:sp>
          <p:nvSpPr>
            <p:cNvPr id="1156" name="正方形/長方形 1155">
              <a:extLst>
                <a:ext uri="{FF2B5EF4-FFF2-40B4-BE49-F238E27FC236}">
                  <a16:creationId xmlns:a16="http://schemas.microsoft.com/office/drawing/2014/main" id="{3E05FF2F-1532-7C3B-88C4-9C8A2F01700B}"/>
                </a:ext>
              </a:extLst>
            </p:cNvPr>
            <p:cNvSpPr/>
            <p:nvPr/>
          </p:nvSpPr>
          <p:spPr>
            <a:xfrm>
              <a:off x="7616667" y="5109793"/>
              <a:ext cx="867458" cy="541758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err="1"/>
                <a:t>vPC</a:t>
              </a:r>
              <a:endParaRPr lang="en-GB" sz="900" dirty="0"/>
            </a:p>
          </p:txBody>
        </p:sp>
        <p:cxnSp>
          <p:nvCxnSpPr>
            <p:cNvPr id="1157" name="直線コネクタ 1156">
              <a:extLst>
                <a:ext uri="{FF2B5EF4-FFF2-40B4-BE49-F238E27FC236}">
                  <a16:creationId xmlns:a16="http://schemas.microsoft.com/office/drawing/2014/main" id="{61788BE1-D739-1F93-63D0-D8E20998A8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117661"/>
              <a:ext cx="867458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8" name="直線コネクタ 1157">
              <a:extLst>
                <a:ext uri="{FF2B5EF4-FFF2-40B4-BE49-F238E27FC236}">
                  <a16:creationId xmlns:a16="http://schemas.microsoft.com/office/drawing/2014/main" id="{855C4BC0-D99A-F340-A64D-297401618A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651549"/>
              <a:ext cx="86745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62" name="円/楕円 1161">
            <a:extLst>
              <a:ext uri="{FF2B5EF4-FFF2-40B4-BE49-F238E27FC236}">
                <a16:creationId xmlns:a16="http://schemas.microsoft.com/office/drawing/2014/main" id="{A59BD1FA-23D9-0150-648F-D44A60F78F4B}"/>
              </a:ext>
            </a:extLst>
          </p:cNvPr>
          <p:cNvSpPr/>
          <p:nvPr/>
        </p:nvSpPr>
        <p:spPr>
          <a:xfrm>
            <a:off x="4201965" y="1312495"/>
            <a:ext cx="107157" cy="556232"/>
          </a:xfrm>
          <a:prstGeom prst="ellipse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63" name="円/楕円 1162">
            <a:extLst>
              <a:ext uri="{FF2B5EF4-FFF2-40B4-BE49-F238E27FC236}">
                <a16:creationId xmlns:a16="http://schemas.microsoft.com/office/drawing/2014/main" id="{5C347B54-C83C-9313-B514-1C3338235A79}"/>
              </a:ext>
            </a:extLst>
          </p:cNvPr>
          <p:cNvSpPr/>
          <p:nvPr/>
        </p:nvSpPr>
        <p:spPr>
          <a:xfrm flipV="1">
            <a:off x="4134836" y="2572034"/>
            <a:ext cx="105673" cy="418168"/>
          </a:xfrm>
          <a:prstGeom prst="ellipse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65" name="テキスト ボックス 1164">
            <a:extLst>
              <a:ext uri="{FF2B5EF4-FFF2-40B4-BE49-F238E27FC236}">
                <a16:creationId xmlns:a16="http://schemas.microsoft.com/office/drawing/2014/main" id="{FE4ED287-F871-7CCB-8925-85FAE47F8940}"/>
              </a:ext>
            </a:extLst>
          </p:cNvPr>
          <p:cNvSpPr txBox="1"/>
          <p:nvPr/>
        </p:nvSpPr>
        <p:spPr>
          <a:xfrm>
            <a:off x="2937786" y="1833185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sp>
        <p:nvSpPr>
          <p:cNvPr id="1167" name="テキスト ボックス 1166">
            <a:extLst>
              <a:ext uri="{FF2B5EF4-FFF2-40B4-BE49-F238E27FC236}">
                <a16:creationId xmlns:a16="http://schemas.microsoft.com/office/drawing/2014/main" id="{B6CC4420-DF4F-62DB-4C9D-21E23EA00C79}"/>
              </a:ext>
            </a:extLst>
          </p:cNvPr>
          <p:cNvSpPr txBox="1"/>
          <p:nvPr/>
        </p:nvSpPr>
        <p:spPr>
          <a:xfrm>
            <a:off x="3673482" y="1239696"/>
            <a:ext cx="5806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10G-SR</a:t>
            </a:r>
          </a:p>
        </p:txBody>
      </p:sp>
      <p:sp>
        <p:nvSpPr>
          <p:cNvPr id="1169" name="円/楕円 1168">
            <a:extLst>
              <a:ext uri="{FF2B5EF4-FFF2-40B4-BE49-F238E27FC236}">
                <a16:creationId xmlns:a16="http://schemas.microsoft.com/office/drawing/2014/main" id="{4E535AD7-7228-6F40-E581-B8CD3628F603}"/>
              </a:ext>
            </a:extLst>
          </p:cNvPr>
          <p:cNvSpPr/>
          <p:nvPr/>
        </p:nvSpPr>
        <p:spPr>
          <a:xfrm>
            <a:off x="1169533" y="3947624"/>
            <a:ext cx="1583195" cy="87462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0" name="円/楕円 1169">
            <a:extLst>
              <a:ext uri="{FF2B5EF4-FFF2-40B4-BE49-F238E27FC236}">
                <a16:creationId xmlns:a16="http://schemas.microsoft.com/office/drawing/2014/main" id="{8559056E-E18C-AC2F-DD1D-605D97BB13B7}"/>
              </a:ext>
            </a:extLst>
          </p:cNvPr>
          <p:cNvSpPr/>
          <p:nvPr/>
        </p:nvSpPr>
        <p:spPr>
          <a:xfrm>
            <a:off x="1196740" y="3186107"/>
            <a:ext cx="1583195" cy="87462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1" name="円/楕円 1170">
            <a:extLst>
              <a:ext uri="{FF2B5EF4-FFF2-40B4-BE49-F238E27FC236}">
                <a16:creationId xmlns:a16="http://schemas.microsoft.com/office/drawing/2014/main" id="{AB0F3421-7104-BE1C-1B30-E3390D17E653}"/>
              </a:ext>
            </a:extLst>
          </p:cNvPr>
          <p:cNvSpPr/>
          <p:nvPr/>
        </p:nvSpPr>
        <p:spPr>
          <a:xfrm>
            <a:off x="1196740" y="2414223"/>
            <a:ext cx="1583195" cy="87462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3" name="円/楕円 1172">
            <a:extLst>
              <a:ext uri="{FF2B5EF4-FFF2-40B4-BE49-F238E27FC236}">
                <a16:creationId xmlns:a16="http://schemas.microsoft.com/office/drawing/2014/main" id="{EFDB0609-920E-80A8-43E5-A0DE6CD8BD31}"/>
              </a:ext>
            </a:extLst>
          </p:cNvPr>
          <p:cNvSpPr/>
          <p:nvPr/>
        </p:nvSpPr>
        <p:spPr>
          <a:xfrm>
            <a:off x="5517232" y="2299415"/>
            <a:ext cx="73778" cy="246489"/>
          </a:xfrm>
          <a:prstGeom prst="ellipse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4" name="テキスト ボックス 1173">
            <a:extLst>
              <a:ext uri="{FF2B5EF4-FFF2-40B4-BE49-F238E27FC236}">
                <a16:creationId xmlns:a16="http://schemas.microsoft.com/office/drawing/2014/main" id="{6854A3A0-B58A-2657-8617-382CD9B88825}"/>
              </a:ext>
            </a:extLst>
          </p:cNvPr>
          <p:cNvSpPr txBox="1"/>
          <p:nvPr/>
        </p:nvSpPr>
        <p:spPr>
          <a:xfrm>
            <a:off x="5410338" y="261986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Ethernet6/47</a:t>
            </a:r>
          </a:p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Ethernet7/47</a:t>
            </a:r>
          </a:p>
        </p:txBody>
      </p:sp>
      <p:sp>
        <p:nvSpPr>
          <p:cNvPr id="1177" name="テキスト ボックス 1176">
            <a:extLst>
              <a:ext uri="{FF2B5EF4-FFF2-40B4-BE49-F238E27FC236}">
                <a16:creationId xmlns:a16="http://schemas.microsoft.com/office/drawing/2014/main" id="{664D379C-E907-F5FF-72E0-00B78F5F47C1}"/>
              </a:ext>
            </a:extLst>
          </p:cNvPr>
          <p:cNvSpPr txBox="1"/>
          <p:nvPr/>
        </p:nvSpPr>
        <p:spPr>
          <a:xfrm>
            <a:off x="3522749" y="2874854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Ethernet12/22</a:t>
            </a:r>
          </a:p>
          <a:p>
            <a:pPr algn="r"/>
            <a:r>
              <a:rPr lang="en" altLang="ja-JP" sz="900" dirty="0">
                <a:solidFill>
                  <a:schemeClr val="bg1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Ethernet2/51</a:t>
            </a:r>
          </a:p>
        </p:txBody>
      </p:sp>
      <p:sp>
        <p:nvSpPr>
          <p:cNvPr id="1178" name="テキスト ボックス 1177">
            <a:extLst>
              <a:ext uri="{FF2B5EF4-FFF2-40B4-BE49-F238E27FC236}">
                <a16:creationId xmlns:a16="http://schemas.microsoft.com/office/drawing/2014/main" id="{CA40A438-B068-6291-BDFC-42677CD23A3A}"/>
              </a:ext>
            </a:extLst>
          </p:cNvPr>
          <p:cNvSpPr txBox="1"/>
          <p:nvPr/>
        </p:nvSpPr>
        <p:spPr>
          <a:xfrm>
            <a:off x="3583353" y="2639582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Ethernet1/22</a:t>
            </a:r>
          </a:p>
        </p:txBody>
      </p:sp>
      <p:sp>
        <p:nvSpPr>
          <p:cNvPr id="1179" name="テキスト ボックス 1178">
            <a:extLst>
              <a:ext uri="{FF2B5EF4-FFF2-40B4-BE49-F238E27FC236}">
                <a16:creationId xmlns:a16="http://schemas.microsoft.com/office/drawing/2014/main" id="{6A10A6DB-F364-CC9B-0A38-7946B438FF11}"/>
              </a:ext>
            </a:extLst>
          </p:cNvPr>
          <p:cNvSpPr txBox="1"/>
          <p:nvPr/>
        </p:nvSpPr>
        <p:spPr>
          <a:xfrm>
            <a:off x="4967692" y="197479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Ethernet2/48</a:t>
            </a:r>
          </a:p>
          <a:p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Ethernet3/48</a:t>
            </a:r>
          </a:p>
        </p:txBody>
      </p:sp>
      <p:sp>
        <p:nvSpPr>
          <p:cNvPr id="1181" name="テキスト ボックス 1180">
            <a:extLst>
              <a:ext uri="{FF2B5EF4-FFF2-40B4-BE49-F238E27FC236}">
                <a16:creationId xmlns:a16="http://schemas.microsoft.com/office/drawing/2014/main" id="{1E82A249-B607-C648-1E97-38F37FC88565}"/>
              </a:ext>
            </a:extLst>
          </p:cNvPr>
          <p:cNvSpPr txBox="1"/>
          <p:nvPr/>
        </p:nvSpPr>
        <p:spPr>
          <a:xfrm>
            <a:off x="3526046" y="2079901"/>
            <a:ext cx="8707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Ethernet6/45</a:t>
            </a:r>
          </a:p>
          <a:p>
            <a:pPr algn="r"/>
            <a:r>
              <a:rPr lang="en" altLang="ja-JP" sz="900" dirty="0">
                <a:solidFill>
                  <a:schemeClr val="accent2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Ethernet7/45</a:t>
            </a:r>
          </a:p>
          <a:p>
            <a:pPr algn="r"/>
            <a:r>
              <a:rPr lang="en" altLang="ja-JP" sz="900" dirty="0">
                <a:solidFill>
                  <a:schemeClr val="bg1">
                    <a:lumMod val="75000"/>
                  </a:schemeClr>
                </a:solidFill>
                <a:latin typeface="源ノ角ゴシック Code JP" panose="020B0500000000000000" pitchFamily="34" charset="-128"/>
                <a:ea typeface="源ノ角ゴシック Code JP" panose="020B0500000000000000" pitchFamily="34" charset="-128"/>
              </a:rPr>
              <a:t>Ethernet12/23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0521341-0648-7EEC-6A4B-F0EBAF975D30}"/>
              </a:ext>
            </a:extLst>
          </p:cNvPr>
          <p:cNvSpPr/>
          <p:nvPr/>
        </p:nvSpPr>
        <p:spPr>
          <a:xfrm>
            <a:off x="4365346" y="2299546"/>
            <a:ext cx="1014415" cy="633538"/>
          </a:xfrm>
          <a:prstGeom prst="rect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KEKCC SW</a:t>
            </a:r>
          </a:p>
          <a:p>
            <a:pPr algn="ctr"/>
            <a:r>
              <a:rPr lang="en-GB" sz="900" dirty="0"/>
              <a:t>Nexus 9516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B141240-721A-B33B-23D7-5AD43DA984D6}"/>
              </a:ext>
            </a:extLst>
          </p:cNvPr>
          <p:cNvSpPr/>
          <p:nvPr/>
        </p:nvSpPr>
        <p:spPr>
          <a:xfrm>
            <a:off x="992470" y="1380232"/>
            <a:ext cx="828675" cy="517537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Outer SW 2</a:t>
            </a:r>
          </a:p>
          <a:p>
            <a:pPr algn="ctr"/>
            <a:r>
              <a:rPr lang="en-GB" sz="900"/>
              <a:t>ARISTA 7280</a:t>
            </a:r>
            <a:endParaRPr lang="en-GB" sz="900" dirty="0"/>
          </a:p>
        </p:txBody>
      </p:sp>
      <p:grpSp>
        <p:nvGrpSpPr>
          <p:cNvPr id="1144" name="グループ化 1143">
            <a:extLst>
              <a:ext uri="{FF2B5EF4-FFF2-40B4-BE49-F238E27FC236}">
                <a16:creationId xmlns:a16="http://schemas.microsoft.com/office/drawing/2014/main" id="{789A4D6F-2520-7EBC-2AEA-98F0C2EC271D}"/>
              </a:ext>
            </a:extLst>
          </p:cNvPr>
          <p:cNvGrpSpPr/>
          <p:nvPr/>
        </p:nvGrpSpPr>
        <p:grpSpPr>
          <a:xfrm>
            <a:off x="1740157" y="1480682"/>
            <a:ext cx="496361" cy="309995"/>
            <a:chOff x="7616667" y="5109793"/>
            <a:chExt cx="867458" cy="541758"/>
          </a:xfrm>
        </p:grpSpPr>
        <p:sp>
          <p:nvSpPr>
            <p:cNvPr id="1135" name="正方形/長方形 1134">
              <a:extLst>
                <a:ext uri="{FF2B5EF4-FFF2-40B4-BE49-F238E27FC236}">
                  <a16:creationId xmlns:a16="http://schemas.microsoft.com/office/drawing/2014/main" id="{35EFE3ED-0D48-E5A3-0241-C3337254C2FE}"/>
                </a:ext>
              </a:extLst>
            </p:cNvPr>
            <p:cNvSpPr/>
            <p:nvPr/>
          </p:nvSpPr>
          <p:spPr>
            <a:xfrm>
              <a:off x="7616667" y="5109793"/>
              <a:ext cx="867458" cy="541758"/>
            </a:xfrm>
            <a:prstGeom prst="rect">
              <a:avLst/>
            </a:prstGeom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MLAG</a:t>
              </a:r>
            </a:p>
          </p:txBody>
        </p:sp>
        <p:cxnSp>
          <p:nvCxnSpPr>
            <p:cNvPr id="1136" name="直線コネクタ 1135">
              <a:extLst>
                <a:ext uri="{FF2B5EF4-FFF2-40B4-BE49-F238E27FC236}">
                  <a16:creationId xmlns:a16="http://schemas.microsoft.com/office/drawing/2014/main" id="{475D8440-C8B2-0BC2-CEAF-44B73BBFBE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117661"/>
              <a:ext cx="867458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1" name="直線コネクタ 1140">
              <a:extLst>
                <a:ext uri="{FF2B5EF4-FFF2-40B4-BE49-F238E27FC236}">
                  <a16:creationId xmlns:a16="http://schemas.microsoft.com/office/drawing/2014/main" id="{CBC3CDE3-7FA4-B903-5E82-6F0F1AF116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16667" y="5651549"/>
              <a:ext cx="86745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92" name="テキスト ボックス 1191">
            <a:extLst>
              <a:ext uri="{FF2B5EF4-FFF2-40B4-BE49-F238E27FC236}">
                <a16:creationId xmlns:a16="http://schemas.microsoft.com/office/drawing/2014/main" id="{0BADDBEB-21EF-68C2-DCEB-3838B353C0A8}"/>
              </a:ext>
            </a:extLst>
          </p:cNvPr>
          <p:cNvSpPr txBox="1"/>
          <p:nvPr/>
        </p:nvSpPr>
        <p:spPr>
          <a:xfrm>
            <a:off x="5355774" y="2496107"/>
            <a:ext cx="5982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accent4"/>
                </a:solidFill>
              </a:rPr>
              <a:t>J-PARC</a:t>
            </a:r>
          </a:p>
        </p:txBody>
      </p:sp>
      <p:sp>
        <p:nvSpPr>
          <p:cNvPr id="1193" name="テキスト ボックス 1192">
            <a:extLst>
              <a:ext uri="{FF2B5EF4-FFF2-40B4-BE49-F238E27FC236}">
                <a16:creationId xmlns:a16="http://schemas.microsoft.com/office/drawing/2014/main" id="{F355A94E-1DD2-D4F5-0F5D-1CF4DBE1B70C}"/>
              </a:ext>
            </a:extLst>
          </p:cNvPr>
          <p:cNvSpPr txBox="1"/>
          <p:nvPr/>
        </p:nvSpPr>
        <p:spPr>
          <a:xfrm>
            <a:off x="3450829" y="2510695"/>
            <a:ext cx="6591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accent5"/>
                </a:solidFill>
              </a:rPr>
              <a:t>LHCONE</a:t>
            </a:r>
          </a:p>
        </p:txBody>
      </p:sp>
      <p:sp>
        <p:nvSpPr>
          <p:cNvPr id="1194" name="テキスト ボックス 1193">
            <a:extLst>
              <a:ext uri="{FF2B5EF4-FFF2-40B4-BE49-F238E27FC236}">
                <a16:creationId xmlns:a16="http://schemas.microsoft.com/office/drawing/2014/main" id="{1C3AB56F-C058-8E83-9E73-50FC2C58C77B}"/>
              </a:ext>
            </a:extLst>
          </p:cNvPr>
          <p:cNvSpPr txBox="1"/>
          <p:nvPr/>
        </p:nvSpPr>
        <p:spPr>
          <a:xfrm>
            <a:off x="3806749" y="1927304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chemeClr val="accent1"/>
                </a:solidFill>
              </a:rPr>
              <a:t>KEK</a:t>
            </a:r>
          </a:p>
        </p:txBody>
      </p:sp>
      <p:sp>
        <p:nvSpPr>
          <p:cNvPr id="1195" name="円/楕円 1194">
            <a:extLst>
              <a:ext uri="{FF2B5EF4-FFF2-40B4-BE49-F238E27FC236}">
                <a16:creationId xmlns:a16="http://schemas.microsoft.com/office/drawing/2014/main" id="{F3240E79-9249-50CC-0874-5187ED39D3D4}"/>
              </a:ext>
            </a:extLst>
          </p:cNvPr>
          <p:cNvSpPr/>
          <p:nvPr/>
        </p:nvSpPr>
        <p:spPr>
          <a:xfrm>
            <a:off x="3799448" y="1726395"/>
            <a:ext cx="64556" cy="198160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96" name="テキスト ボックス 1195">
            <a:extLst>
              <a:ext uri="{FF2B5EF4-FFF2-40B4-BE49-F238E27FC236}">
                <a16:creationId xmlns:a16="http://schemas.microsoft.com/office/drawing/2014/main" id="{5EDABE9B-E317-21DB-ADDB-82880BC3D969}"/>
              </a:ext>
            </a:extLst>
          </p:cNvPr>
          <p:cNvSpPr txBox="1"/>
          <p:nvPr/>
        </p:nvSpPr>
        <p:spPr>
          <a:xfrm>
            <a:off x="4953255" y="1864727"/>
            <a:ext cx="4651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SINET</a:t>
            </a:r>
          </a:p>
        </p:txBody>
      </p:sp>
      <p:sp>
        <p:nvSpPr>
          <p:cNvPr id="2" name="円/楕円 1">
            <a:extLst>
              <a:ext uri="{FF2B5EF4-FFF2-40B4-BE49-F238E27FC236}">
                <a16:creationId xmlns:a16="http://schemas.microsoft.com/office/drawing/2014/main" id="{38F94703-8F96-7190-E8EB-C5E4161FAC8A}"/>
              </a:ext>
            </a:extLst>
          </p:cNvPr>
          <p:cNvSpPr/>
          <p:nvPr/>
        </p:nvSpPr>
        <p:spPr>
          <a:xfrm>
            <a:off x="4747651" y="2068238"/>
            <a:ext cx="254359" cy="74865"/>
          </a:xfrm>
          <a:prstGeom prst="ellipse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1E1C4A-5DB0-6CC9-762A-BAF2AEADA45B}"/>
              </a:ext>
            </a:extLst>
          </p:cNvPr>
          <p:cNvSpPr txBox="1"/>
          <p:nvPr/>
        </p:nvSpPr>
        <p:spPr>
          <a:xfrm>
            <a:off x="8209129" y="0"/>
            <a:ext cx="9348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350" u="sng" dirty="0"/>
              <a:t>Sep 2024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E3DDD6-1091-4CC2-2B0A-762DF4D79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Nov 3, 2025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026BFE-52F5-C9CF-616B-1CF24D56F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noProof="0"/>
              <a:t>HEPiX Fall 2025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DCB8F48-D6AA-C26B-6A6B-0AE3DDEB1A16}"/>
              </a:ext>
            </a:extLst>
          </p:cNvPr>
          <p:cNvSpPr txBox="1"/>
          <p:nvPr/>
        </p:nvSpPr>
        <p:spPr>
          <a:xfrm>
            <a:off x="3458815" y="4518403"/>
            <a:ext cx="4116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>
                <a:solidFill>
                  <a:schemeClr val="accent1">
                    <a:lumMod val="75000"/>
                  </a:schemeClr>
                </a:solidFill>
              </a:rPr>
              <a:t>Replaced in summer 2025!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2107FF9C-2901-14E5-80F9-35E1FF1600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044188" flipH="1">
            <a:off x="2182728" y="3885474"/>
            <a:ext cx="1549491" cy="925181"/>
          </a:xfrm>
          <a:prstGeom prst="rect">
            <a:avLst/>
          </a:prstGeom>
        </p:spPr>
      </p:pic>
      <p:sp>
        <p:nvSpPr>
          <p:cNvPr id="24" name="スライド番号プレースホルダー 23">
            <a:extLst>
              <a:ext uri="{FF2B5EF4-FFF2-40B4-BE49-F238E27FC236}">
                <a16:creationId xmlns:a16="http://schemas.microsoft.com/office/drawing/2014/main" id="{DEAFBC41-F52B-D05B-BC6B-89ACB789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2337-E257-AF42-8BF6-185FFC9396B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26413"/>
      </p:ext>
    </p:extLst>
  </p:cSld>
  <p:clrMapOvr>
    <a:masterClrMapping/>
  </p:clrMapOvr>
</p:sld>
</file>

<file path=ppt/theme/theme1.xml><?xml version="1.0" encoding="utf-8"?>
<a:theme xmlns:a="http://schemas.openxmlformats.org/drawingml/2006/main" name="HiraMaru">
  <a:themeElements>
    <a:clrScheme name="Googl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285F3"/>
      </a:accent1>
      <a:accent2>
        <a:srgbClr val="E94234"/>
      </a:accent2>
      <a:accent3>
        <a:srgbClr val="FABB04"/>
      </a:accent3>
      <a:accent4>
        <a:srgbClr val="34A852"/>
      </a:accent4>
      <a:accent5>
        <a:srgbClr val="FE6D02"/>
      </a:accent5>
      <a:accent6>
        <a:srgbClr val="9800FF"/>
      </a:accent6>
      <a:hlink>
        <a:srgbClr val="0000FF"/>
      </a:hlink>
      <a:folHlink>
        <a:srgbClr val="800080"/>
      </a:folHlink>
    </a:clrScheme>
    <a:fontScheme name="Century Gothic + ヒラギノ丸ゴ ProN">
      <a:majorFont>
        <a:latin typeface="Century Gothic"/>
        <a:ea typeface="HiraMaruProN-W4"/>
        <a:cs typeface=""/>
      </a:majorFont>
      <a:minorFont>
        <a:latin typeface="Century Gothic"/>
        <a:ea typeface="HiraMaruProN-W4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raMaru" id="{661B9F12-6BDF-F049-B2B9-0720EDD5B418}" vid="{EF74A43C-A9E8-5E44-9040-B41FA2DB30BC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121549</TotalTime>
  <Words>2034</Words>
  <Application>Microsoft Macintosh PowerPoint</Application>
  <PresentationFormat>画面に合わせる (16:9)</PresentationFormat>
  <Paragraphs>696</Paragraphs>
  <Slides>24</Slides>
  <Notes>22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システムフォント（レギュラー）</vt:lpstr>
      <vt:lpstr>源ノ角ゴシック Code JP</vt:lpstr>
      <vt:lpstr>Arial</vt:lpstr>
      <vt:lpstr>Calibri</vt:lpstr>
      <vt:lpstr>Century Gothic</vt:lpstr>
      <vt:lpstr>Times New Roman</vt:lpstr>
      <vt:lpstr>Wingdings</vt:lpstr>
      <vt:lpstr>HiraMaru</vt:lpstr>
      <vt:lpstr>KEK Site Report</vt:lpstr>
      <vt:lpstr>KEKCC: A Largest Computer System</vt:lpstr>
      <vt:lpstr>Site Scale Evolution Resource History (Last 4-Gen)</vt:lpstr>
      <vt:lpstr>More power with less energy</vt:lpstr>
      <vt:lpstr>Runtime in the Entire System</vt:lpstr>
      <vt:lpstr>CPU efficiency (Only for Grid Jobs)</vt:lpstr>
      <vt:lpstr>5 PB of Belle2 RAW data for 0.5 ab-1 of total int. luminosity</vt:lpstr>
      <vt:lpstr>Networking</vt:lpstr>
      <vt:lpstr>PowerPoint プレゼンテーション</vt:lpstr>
      <vt:lpstr>PowerPoint プレゼンテーション</vt:lpstr>
      <vt:lpstr>Recap: International Network Route Transatlantic Back Again</vt:lpstr>
      <vt:lpstr>JGN: Tokyo Hong Kong Line</vt:lpstr>
      <vt:lpstr>PowerPoint プレゼンテーション</vt:lpstr>
      <vt:lpstr>Grid Service Deployment Status</vt:lpstr>
      <vt:lpstr>Service Deployment as of Sep 2024 RHEL7 with ELS running a lot</vt:lpstr>
      <vt:lpstr>Decommissioning GridFTP, then SRM As of March 2025</vt:lpstr>
      <vt:lpstr>Ongoing migration campaign to RHEL9 As of September 2025</vt:lpstr>
      <vt:lpstr>Transfer Volume from/to StoRM (Not Including Internal Data Transfer) </vt:lpstr>
      <vt:lpstr>Half a day data transfer test between KEK and Belle2 RDCs (BNL, UVic, CNAF, DESY, KIT, and CCIN2P3)</vt:lpstr>
      <vt:lpstr>Authentication and Authorisation</vt:lpstr>
      <vt:lpstr>KEK Grid CA and beyond</vt:lpstr>
      <vt:lpstr>Migrating X.509/VOMS to JWT/IAM</vt:lpstr>
      <vt:lpstr>Summary</vt:lpstr>
      <vt:lpstr>Thank you for your attention!</vt:lpstr>
    </vt:vector>
  </TitlesOfParts>
  <Manager/>
  <Company>KEK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 Site Reports</dc:title>
  <dc:subject>HEPiX Spring 2021 online Workshop</dc:subject>
  <dc:creator>Go Iwai</dc:creator>
  <cp:keywords/>
  <dc:description/>
  <cp:lastModifiedBy>岩井 剛</cp:lastModifiedBy>
  <cp:revision>3647</cp:revision>
  <cp:lastPrinted>2025-11-01T01:16:12Z</cp:lastPrinted>
  <dcterms:created xsi:type="dcterms:W3CDTF">2015-09-04T08:38:10Z</dcterms:created>
  <dcterms:modified xsi:type="dcterms:W3CDTF">2025-11-02T22:47:12Z</dcterms:modified>
  <cp:category>Site Reports</cp:category>
</cp:coreProperties>
</file>