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16" r:id="rId1"/>
    <p:sldMasterId id="2147483722" r:id="rId2"/>
    <p:sldMasterId id="2147483712" r:id="rId3"/>
  </p:sldMasterIdLst>
  <p:notesMasterIdLst>
    <p:notesMasterId r:id="rId3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87" r:id="rId20"/>
    <p:sldId id="286" r:id="rId21"/>
    <p:sldId id="288" r:id="rId22"/>
    <p:sldId id="291" r:id="rId23"/>
    <p:sldId id="290" r:id="rId24"/>
    <p:sldId id="289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66" r:id="rId36"/>
    <p:sldId id="283" r:id="rId37"/>
    <p:sldId id="284" r:id="rId38"/>
  </p:sldIdLst>
  <p:sldSz cx="9144000" cy="5143500" type="screen16x9"/>
  <p:notesSz cx="6786563" cy="9923463"/>
  <p:embeddedFontLst>
    <p:embeddedFont>
      <p:font typeface="Merriweather Sans" pitchFamily="2" charset="0"/>
      <p:regular r:id="rId40"/>
      <p:bold r:id="rId41"/>
      <p:italic r:id="rId42"/>
      <p:boldItalic r:id="rId43"/>
    </p:embeddedFont>
    <p:embeddedFont>
      <p:font typeface="Roboto" panose="02000000000000000000" pitchFamily="2" charset="0"/>
      <p:regular r:id="rId44"/>
      <p:bold r:id="rId45"/>
      <p:italic r:id="rId46"/>
      <p:boldItalic r:id="rId47"/>
    </p:embeddedFont>
    <p:embeddedFont>
      <p:font typeface="Trebuchet MS" panose="020B0603020202020204" pitchFamily="34" charset="0"/>
      <p:regular r:id="rId48"/>
      <p:bold r:id="rId49"/>
      <p:italic r:id="rId50"/>
      <p:boldItalic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9" autoAdjust="0"/>
    <p:restoredTop sz="94684"/>
  </p:normalViewPr>
  <p:slideViewPr>
    <p:cSldViewPr snapToGrid="0">
      <p:cViewPr varScale="1">
        <p:scale>
          <a:sx n="116" d="100"/>
          <a:sy n="116" d="100"/>
        </p:scale>
        <p:origin x="72" y="10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5.fntdata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8" Type="http://schemas.openxmlformats.org/officeDocument/2006/relationships/slide" Target="slides/slide5.xml"/><Relationship Id="rId51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7.fntdata"/><Relationship Id="rId20" Type="http://schemas.openxmlformats.org/officeDocument/2006/relationships/slide" Target="slides/slide17.xml"/><Relationship Id="rId41" Type="http://schemas.openxmlformats.org/officeDocument/2006/relationships/font" Target="fonts/font2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0cc5ffd6c8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g30cc5ffd6c8_2_83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7" name="Google Shape;377;g30cc5ffd6c8_2_83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30cc5ffd6c8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7013" y="808038"/>
            <a:ext cx="7180263" cy="40401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7" name="Google Shape;447;g30cc5ffd6c8_2_102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8" name="Google Shape;448;g30cc5ffd6c8_2_102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 Sans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0cee02d86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0cee02d860_0_5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37d160a560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37d160a560a_0_18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7d160a560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7d160a560a_0_30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37d7beac0cf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8" name="Google Shape;498;g37d7beac0cf_1_73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3f66c5fb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33f66c5fb07_0_0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37d782944e0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37d782944e0_0_4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0cee02d86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30cee02d860_0_10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0cc5ffd6c8_2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9" name="Google Shape;529;g30cc5ffd6c8_2_154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0" name="Google Shape;530;g30cc5ffd6c8_2_154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37d160a560a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37d160a560a_1_1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0cc5ffd6c8_2_90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g30cc5ffd6c8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30dc16f1c1c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30dc16f1c1c_1_28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37d782944e0_2_57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g37d782944e0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7d782944e0_2_64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g37d782944e0_2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30cc5ffd6c8_2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8" name="Google Shape;568;g30cc5ffd6c8_2_175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9" name="Google Shape;569;g30cc5ffd6c8_2_175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7d782944e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37d782944e0_0_18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30cc5ffd6c8_2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30cc5ffd6c8_2_182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test</a:t>
            </a:r>
            <a:endParaRPr/>
          </a:p>
        </p:txBody>
      </p:sp>
      <p:sp>
        <p:nvSpPr>
          <p:cNvPr id="584" name="Google Shape;584;g30cc5ffd6c8_2_182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30cee02d860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30cee02d860_0_15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341815f891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7013" y="808038"/>
            <a:ext cx="7180263" cy="40401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7" name="Google Shape;457;g341815f8912_0_92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8" name="Google Shape;458;g341815f8912_0_92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 Sans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33</a:t>
            </a:fld>
            <a:endParaRPr sz="12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30cc5ffd6c8_2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30cc5ffd6c8_2_161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g30cc5ffd6c8_2_161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30cc5ffd6c8_2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30cc5ffd6c8_2_168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30cc5ffd6c8_2_168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0cc5ffd6c8_2_96:notes"/>
          <p:cNvSpPr txBox="1">
            <a:spLocks noGrp="1"/>
          </p:cNvSpPr>
          <p:nvPr>
            <p:ph type="body" idx="1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0" name="Google Shape;390;g30cc5ffd6c8_2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7d160a560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7d160a560a_0_4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0cc5ffd6c8_2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g30cc5ffd6c8_2_120:notes"/>
          <p:cNvSpPr txBox="1">
            <a:spLocks noGrp="1"/>
          </p:cNvSpPr>
          <p:nvPr>
            <p:ph type="body" idx="1"/>
          </p:nvPr>
        </p:nvSpPr>
        <p:spPr>
          <a:xfrm>
            <a:off x="678657" y="4775667"/>
            <a:ext cx="5429250" cy="390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6" name="Google Shape;406;g30cc5ffd6c8_2_120:notes"/>
          <p:cNvSpPr txBox="1">
            <a:spLocks noGrp="1"/>
          </p:cNvSpPr>
          <p:nvPr>
            <p:ph type="sldNum" idx="12"/>
          </p:nvPr>
        </p:nvSpPr>
        <p:spPr>
          <a:xfrm>
            <a:off x="3844149" y="9425568"/>
            <a:ext cx="2940844" cy="49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0cc5ffd6c8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0cc5ffd6c8_0_52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0cee02d86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0cee02d860_0_0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0cc5ffd6c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0cc5ffd6c8_0_70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0cc5ffd6c8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0cc5ffd6c8_0_75:notes"/>
          <p:cNvSpPr txBox="1">
            <a:spLocks noGrp="1"/>
          </p:cNvSpPr>
          <p:nvPr>
            <p:ph type="body" idx="1"/>
          </p:nvPr>
        </p:nvSpPr>
        <p:spPr>
          <a:xfrm>
            <a:off x="678657" y="4713645"/>
            <a:ext cx="5429250" cy="44655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65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203469"/>
            <a:ext cx="8229240" cy="298275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82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822924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1005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401580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203469"/>
            <a:ext cx="401580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2568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0402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05136"/>
            <a:ext cx="8229240" cy="3980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508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203469"/>
            <a:ext cx="401580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2761787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0561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401580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2761787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700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2761787"/>
            <a:ext cx="822924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172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822924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2761787"/>
            <a:ext cx="822924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9018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203469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2761787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2761787"/>
            <a:ext cx="40158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717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47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203469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203469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2761787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2761787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2761787"/>
            <a:ext cx="264960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121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0625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450" cy="3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8850" cy="3456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dt" idx="10"/>
          </p:nvPr>
        </p:nvSpPr>
        <p:spPr>
          <a:xfrm>
            <a:off x="1871700" y="4783762"/>
            <a:ext cx="12156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ftr" idx="11"/>
          </p:nvPr>
        </p:nvSpPr>
        <p:spPr>
          <a:xfrm>
            <a:off x="3194447" y="4787886"/>
            <a:ext cx="49290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ldNum" idx="12"/>
          </p:nvPr>
        </p:nvSpPr>
        <p:spPr>
          <a:xfrm>
            <a:off x="8330660" y="4787886"/>
            <a:ext cx="5109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425" cy="6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425" cy="276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25" cy="6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25" cy="276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05136"/>
            <a:ext cx="8229240" cy="3980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170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38" name="Google Shape;138;p24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75" cy="285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125"/>
          </a:xfrm>
          <a:prstGeom prst="rect">
            <a:avLst/>
          </a:prstGeom>
          <a:noFill/>
          <a:ln>
            <a:noFill/>
          </a:ln>
        </p:spPr>
      </p:sp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75" cy="285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 rot="5400000">
            <a:off x="5350050" y="1467469"/>
            <a:ext cx="4358925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1"/>
          </p:nvPr>
        </p:nvSpPr>
        <p:spPr>
          <a:xfrm rot="5400000">
            <a:off x="1349550" y="-447056"/>
            <a:ext cx="4358925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399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69"/>
            <a:ext cx="822924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2761787"/>
            <a:ext cx="8229240" cy="142264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199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97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55072-6D8E-40EF-B2F2-D89FD9B94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94EB9A-B588-4CA4-8B40-6A8D177F7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5BB220-7FA7-4A10-8218-E5234D10B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2B9B-6CF7-40DE-96D1-6EB67E8C9576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1EE1DD-F188-421A-B4CD-5D2DA5F8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6D3F1E-84E3-4717-8146-9D8344E34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AAC98-4D8E-48B7-9628-2E7C2BF4A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2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42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42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4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497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1_Titre et contenu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3"/>
          <p:cNvSpPr txBox="1">
            <a:spLocks noGrp="1"/>
          </p:cNvSpPr>
          <p:nvPr>
            <p:ph type="title"/>
          </p:nvPr>
        </p:nvSpPr>
        <p:spPr>
          <a:xfrm>
            <a:off x="0" y="3917"/>
            <a:ext cx="9144000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43"/>
          <p:cNvSpPr txBox="1">
            <a:spLocks noGrp="1"/>
          </p:cNvSpPr>
          <p:nvPr>
            <p:ph type="body" idx="1"/>
          </p:nvPr>
        </p:nvSpPr>
        <p:spPr>
          <a:xfrm>
            <a:off x="0" y="709249"/>
            <a:ext cx="9144000" cy="3740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1" name="Google Shape;261;p4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503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5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8" name="Google Shape;308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88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52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ridka - ErUM-IDT">
            <a:extLst>
              <a:ext uri="{FF2B5EF4-FFF2-40B4-BE49-F238E27FC236}">
                <a16:creationId xmlns:a16="http://schemas.microsoft.com/office/drawing/2014/main" id="{ECB8F3D3-9EE4-4A9C-98DF-167C41BAE6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023" y="300539"/>
            <a:ext cx="1056897" cy="62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e 1"/>
          <p:cNvSpPr/>
          <p:nvPr/>
        </p:nvSpPr>
        <p:spPr>
          <a:xfrm>
            <a:off x="107640" y="4739737"/>
            <a:ext cx="8928360" cy="7558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2" hidden="1"/>
          <p:cNvSpPr/>
          <p:nvPr/>
        </p:nvSpPr>
        <p:spPr>
          <a:xfrm>
            <a:off x="1700280" y="4747295"/>
            <a:ext cx="3680280" cy="39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900" b="0" strike="noStrike" spc="-1">
                <a:solidFill>
                  <a:srgbClr val="000000"/>
                </a:solidFill>
                <a:latin typeface="Arial"/>
                <a:ea typeface="DejaVu Sans"/>
              </a:rPr>
              <a:t>Upgrade DFN Regelanschluss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3" name="CustomShape 3" hidden="1"/>
          <p:cNvSpPr/>
          <p:nvPr/>
        </p:nvSpPr>
        <p:spPr>
          <a:xfrm>
            <a:off x="5505480" y="4747295"/>
            <a:ext cx="3243960" cy="39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451"/>
              </a:spcBef>
            </a:pPr>
            <a:r>
              <a:rPr lang="en-US" sz="9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116640" y="2713923"/>
            <a:ext cx="8928000" cy="2029414"/>
          </a:xfrm>
          <a:prstGeom prst="round2DiagRect">
            <a:avLst>
              <a:gd name="adj1" fmla="val 0"/>
              <a:gd name="adj2" fmla="val 7878"/>
            </a:avLst>
          </a:prstGeom>
          <a:blipFill rotWithShape="0">
            <a:blip r:embed="rId11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116640" y="4894129"/>
            <a:ext cx="3605760" cy="127727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830" b="0" strike="noStrike" spc="-1">
                <a:solidFill>
                  <a:srgbClr val="000000"/>
                </a:solidFill>
                <a:latin typeface="Arial"/>
                <a:ea typeface="DejaVu Sans"/>
              </a:rPr>
              <a:t>KIT – The Research University in the Helmholtz Association</a:t>
            </a:r>
            <a:endParaRPr lang="en-US" sz="830" b="0" strike="noStrike" spc="-1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7318440" y="4824672"/>
            <a:ext cx="1726200" cy="2462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www.kit.edu</a:t>
            </a:r>
            <a:endParaRPr lang="en-US" sz="1600" b="0" strike="noStrike" spc="-1">
              <a:latin typeface="Arial"/>
            </a:endParaRPr>
          </a:p>
        </p:txBody>
      </p:sp>
      <p:pic>
        <p:nvPicPr>
          <p:cNvPr id="7" name="Grafik 11"/>
          <p:cNvPicPr/>
          <p:nvPr/>
        </p:nvPicPr>
        <p:blipFill>
          <a:blip r:embed="rId12"/>
          <a:stretch/>
        </p:blipFill>
        <p:spPr>
          <a:xfrm>
            <a:off x="396000" y="359890"/>
            <a:ext cx="1620360" cy="750008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2040592" y="205137"/>
            <a:ext cx="5570444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399" b="0" strike="noStrike" spc="-1" dirty="0">
                <a:latin typeface="Arial"/>
              </a:rPr>
              <a:t>Click to edit the title text format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457200" y="1203469"/>
            <a:ext cx="822924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Click to edit the outline text format</a:t>
            </a:r>
          </a:p>
          <a:p>
            <a:pPr marL="863720" lvl="1" indent="-323895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799" b="0" strike="noStrike" spc="-1">
                <a:latin typeface="Arial"/>
              </a:rPr>
              <a:t>Second Outline Level</a:t>
            </a:r>
          </a:p>
          <a:p>
            <a:pPr marL="1295579" lvl="2" indent="-287906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99" b="0" strike="noStrike" spc="-1">
                <a:latin typeface="Arial"/>
              </a:rPr>
              <a:t>Third Outline Level</a:t>
            </a:r>
          </a:p>
          <a:p>
            <a:pPr marL="1727438" lvl="3" indent="-21593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59298" lvl="4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1158" lvl="5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3018" lvl="6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pic>
        <p:nvPicPr>
          <p:cNvPr id="12" name="Google Shape;84;p15" descr="HEPiX.png">
            <a:extLst>
              <a:ext uri="{FF2B5EF4-FFF2-40B4-BE49-F238E27FC236}">
                <a16:creationId xmlns:a16="http://schemas.microsoft.com/office/drawing/2014/main" id="{D6C9C6B5-1AE2-A7AC-230B-61344015605B}"/>
              </a:ext>
            </a:extLst>
          </p:cNvPr>
          <p:cNvPicPr preferRelativeResize="0"/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7668001" y="879095"/>
            <a:ext cx="1078920" cy="94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383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35" r:id="rId6"/>
    <p:sldLayoutId id="2147483736" r:id="rId7"/>
    <p:sldLayoutId id="2147483737" r:id="rId8"/>
  </p:sldLayoutIdLst>
  <p:txStyles>
    <p:titleStyle>
      <a:lvl1pPr algn="l" defTabSz="914103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243000" algn="l" defTabSz="914103" rtl="0" eaLnBrk="1" latinLnBrk="0" hangingPunct="1">
        <a:lnSpc>
          <a:spcPct val="90000"/>
        </a:lnSpc>
        <a:spcBef>
          <a:spcPts val="1063"/>
        </a:spcBef>
        <a:buClr>
          <a:srgbClr val="000000"/>
        </a:buClr>
        <a:buSzPct val="45000"/>
        <a:buFont typeface="Wingdings" charset="2"/>
        <a:buChar char="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7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29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0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31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783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834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886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107640" y="4739737"/>
            <a:ext cx="8928360" cy="7558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Grafik 13"/>
          <p:cNvPicPr/>
          <p:nvPr/>
        </p:nvPicPr>
        <p:blipFill>
          <a:blip r:embed="rId15"/>
          <a:stretch/>
        </p:blipFill>
        <p:spPr>
          <a:xfrm>
            <a:off x="7668000" y="331098"/>
            <a:ext cx="1078920" cy="499166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1696270" y="4747295"/>
            <a:ext cx="4581701" cy="39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err="1"/>
              <a:t>HEPiX</a:t>
            </a:r>
            <a:r>
              <a:rPr lang="en-US" sz="900" dirty="0"/>
              <a:t> IPv6 WG - status report</a:t>
            </a:r>
            <a:r>
              <a:rPr lang="de-DE" sz="9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Lanzhou University, November 05, 2025</a:t>
            </a:r>
            <a:endParaRPr lang="en-US" sz="9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5505480" y="4747295"/>
            <a:ext cx="3243960" cy="39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451"/>
              </a:spcBef>
            </a:pPr>
            <a:r>
              <a:rPr lang="en-US" sz="9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Scientific Computing Center</a:t>
            </a:r>
            <a:endParaRPr lang="en-US" sz="900" b="0" strike="noStrike" spc="-1" dirty="0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457200" y="205137"/>
            <a:ext cx="8229240" cy="85833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399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457200" y="1203469"/>
            <a:ext cx="8229240" cy="298275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 dirty="0">
                <a:latin typeface="Arial"/>
              </a:rPr>
              <a:t>Click to edit the outline text format</a:t>
            </a:r>
          </a:p>
          <a:p>
            <a:pPr marL="863720" lvl="1" indent="-323895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799" b="0" strike="noStrike" spc="-1" dirty="0">
                <a:latin typeface="Arial"/>
              </a:rPr>
              <a:t>Second Outline Level</a:t>
            </a:r>
          </a:p>
          <a:p>
            <a:pPr marL="1295579" lvl="2" indent="-287906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99" b="0" strike="noStrike" spc="-1" dirty="0">
                <a:latin typeface="Arial"/>
              </a:rPr>
              <a:t>Third Outline Level</a:t>
            </a:r>
          </a:p>
          <a:p>
            <a:pPr marL="1727438" lvl="3" indent="-21593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latin typeface="Arial"/>
              </a:rPr>
              <a:t>Fourth Outline Level</a:t>
            </a:r>
          </a:p>
          <a:p>
            <a:pPr marL="2159298" lvl="4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Fifth Outline Level</a:t>
            </a:r>
          </a:p>
          <a:p>
            <a:pPr marL="2591158" lvl="5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Sixth Outline Level</a:t>
            </a:r>
          </a:p>
          <a:p>
            <a:pPr marL="3023018" lvl="6" indent="-21593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Seventh Outline Level</a:t>
            </a:r>
          </a:p>
        </p:txBody>
      </p:sp>
      <p:pic>
        <p:nvPicPr>
          <p:cNvPr id="2" name="Google Shape;84;p15" descr="HEPiX.png">
            <a:extLst>
              <a:ext uri="{FF2B5EF4-FFF2-40B4-BE49-F238E27FC236}">
                <a16:creationId xmlns:a16="http://schemas.microsoft.com/office/drawing/2014/main" id="{2A8770D2-BA8D-B17C-ACA5-AB431A879299}"/>
              </a:ext>
            </a:extLst>
          </p:cNvPr>
          <p:cNvPicPr preferRelativeResize="0"/>
          <p:nvPr userDrawn="1"/>
        </p:nvPicPr>
        <p:blipFill rotWithShape="1">
          <a:blip r:embed="rId16">
            <a:alphaModFix/>
          </a:blip>
          <a:srcRect/>
          <a:stretch/>
        </p:blipFill>
        <p:spPr>
          <a:xfrm>
            <a:off x="7668001" y="879095"/>
            <a:ext cx="1078920" cy="94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57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8" r:id="rId13"/>
  </p:sldLayoutIdLst>
  <p:txStyles>
    <p:titleStyle>
      <a:lvl1pPr algn="l" defTabSz="914103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243000" algn="l" defTabSz="914103" rtl="0" eaLnBrk="1" latinLnBrk="0" hangingPunct="1">
        <a:lnSpc>
          <a:spcPct val="90000"/>
        </a:lnSpc>
        <a:spcBef>
          <a:spcPts val="1063"/>
        </a:spcBef>
        <a:buClr>
          <a:srgbClr val="000000"/>
        </a:buClr>
        <a:buSzPct val="45000"/>
        <a:buFont typeface="Wingdings" charset="2"/>
        <a:buChar char="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7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29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0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31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783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834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886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7" indent="-228526" algn="l" defTabSz="9141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pic>
        <p:nvPicPr>
          <p:cNvPr id="84" name="Google Shape;84;p15" descr="HEPiX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622118" y="70084"/>
            <a:ext cx="1442033" cy="12485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stomShape 2">
            <a:extLst>
              <a:ext uri="{FF2B5EF4-FFF2-40B4-BE49-F238E27FC236}">
                <a16:creationId xmlns:a16="http://schemas.microsoft.com/office/drawing/2014/main" id="{C89A3E56-9924-0296-6A55-D5984A43FC27}"/>
              </a:ext>
            </a:extLst>
          </p:cNvPr>
          <p:cNvSpPr/>
          <p:nvPr userDrawn="1"/>
        </p:nvSpPr>
        <p:spPr>
          <a:xfrm>
            <a:off x="1696270" y="4747295"/>
            <a:ext cx="4581701" cy="3951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err="1"/>
              <a:t>HEPiX</a:t>
            </a:r>
            <a:r>
              <a:rPr lang="en-US" sz="900" dirty="0"/>
              <a:t> IPv6 WG - status report</a:t>
            </a:r>
            <a:r>
              <a:rPr lang="de-DE" sz="9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Lanzhou University, November 04, 2025</a:t>
            </a:r>
            <a:endParaRPr lang="en-US" sz="900" b="0" strike="noStrike" spc="-1" dirty="0">
              <a:latin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rsone.mi.infn.it/~prelz/ipv6_vofeed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onit-grafana-open.cern.ch/d/cumEJJb4z/lhcopn-one-ipv6-vs-ipv4?orgId=16&amp;from=1728079200000&amp;to=172842479900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4556/contributions/6581016/attachments/3149362/5592221/Kelsey-IPv6-7oct25.pdf" TargetMode="External"/><Relationship Id="rId2" Type="http://schemas.openxmlformats.org/officeDocument/2006/relationships/hyperlink" Target="https://indico.cern.ch/event/1534556/contributions/6726668/attachments/3149034/5591539/LHCOPNE-20251007-55-Results-ipv4-removal-US-lhcopn.pdf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024507045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3538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doi.org/10.1051/epjconf/202429507036" TargetMode="External"/><Relationship Id="rId4" Type="http://schemas.openxmlformats.org/officeDocument/2006/relationships/hyperlink" Target="https://twiki.cern.ch/twiki/bin/view/LCG/WlcgIpv6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tags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whitehouse.gov/wp-content/uploads/2020/11/M-21-07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twiki.cern.ch/twiki/bin/view/LCG/WlcgIpv6#WLCG_IPv6_CE_and_WN_deployment_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IPv6_CE_and_WN_deployment_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200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lang="en-GB" sz="2400" b="1" i="1" dirty="0" err="1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HEPiX</a:t>
            </a:r>
            <a:r>
              <a:rPr lang="en-GB" sz="2400" b="1" i="1" dirty="0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IPv6 WG - status report</a:t>
            </a:r>
            <a:endParaRPr sz="2400" i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69"/>
          <p:cNvSpPr txBox="1">
            <a:spLocks noGrp="1"/>
          </p:cNvSpPr>
          <p:nvPr>
            <p:ph type="subTitle" idx="1"/>
          </p:nvPr>
        </p:nvSpPr>
        <p:spPr>
          <a:xfrm>
            <a:off x="1087084" y="1711066"/>
            <a:ext cx="6858000" cy="890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>
              <a:lnSpc>
                <a:spcPct val="80000"/>
              </a:lnSpc>
              <a:spcBef>
                <a:spcPts val="0"/>
              </a:spcBef>
              <a:buSzPts val="1900"/>
            </a:pPr>
            <a:r>
              <a:rPr lang="de-DE" sz="2700" dirty="0"/>
              <a:t>Bruno Hoeft</a:t>
            </a: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de-DE" dirty="0"/>
              <a:t>Karlsruhe Institute </a:t>
            </a:r>
            <a:r>
              <a:rPr lang="de-DE" dirty="0" err="1"/>
              <a:t>of</a:t>
            </a:r>
            <a:r>
              <a:rPr lang="de-DE" dirty="0"/>
              <a:t> Technology</a:t>
            </a:r>
            <a:endParaRPr dirty="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0" name="Google Shape;450;p78"/>
          <p:cNvCxnSpPr/>
          <p:nvPr/>
        </p:nvCxnSpPr>
        <p:spPr>
          <a:xfrm rot="10800000">
            <a:off x="7529513" y="1256232"/>
            <a:ext cx="0" cy="2138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51" name="Google Shape;451;p78"/>
          <p:cNvSpPr txBox="1">
            <a:spLocks noGrp="1"/>
          </p:cNvSpPr>
          <p:nvPr>
            <p:ph type="title" idx="4294967295"/>
          </p:nvPr>
        </p:nvSpPr>
        <p:spPr>
          <a:xfrm>
            <a:off x="351156" y="344204"/>
            <a:ext cx="7332585" cy="923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 sz="4000" dirty="0"/>
              <a:t>*All* WLCG services - “</a:t>
            </a:r>
            <a:r>
              <a:rPr lang="en-GB" sz="4000" dirty="0" err="1"/>
              <a:t>VOfeeds</a:t>
            </a:r>
            <a:r>
              <a:rPr lang="en-GB" sz="4000" dirty="0"/>
              <a:t>” </a:t>
            </a:r>
            <a:r>
              <a:rPr lang="en-GB" sz="2400" u="sng" dirty="0">
                <a:solidFill>
                  <a:schemeClr val="hlink"/>
                </a:solidFill>
                <a:hlinkClick r:id="rId3"/>
              </a:rPr>
              <a:t>https://orsone.mi.infn.it/~prelz/ipv6_vofeed/</a:t>
            </a:r>
            <a:endParaRPr sz="2400" dirty="0"/>
          </a:p>
        </p:txBody>
      </p:sp>
      <p:sp>
        <p:nvSpPr>
          <p:cNvPr id="452" name="Google Shape;452;p78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GB" baseline="-25000"/>
              <a:t>10</a:t>
            </a:fld>
            <a:endParaRPr baseline="-25000" dirty="0"/>
          </a:p>
        </p:txBody>
      </p:sp>
      <p:sp>
        <p:nvSpPr>
          <p:cNvPr id="2" name="Google Shape;192;p31">
            <a:extLst>
              <a:ext uri="{FF2B5EF4-FFF2-40B4-BE49-F238E27FC236}">
                <a16:creationId xmlns:a16="http://schemas.microsoft.com/office/drawing/2014/main" id="{1C312260-F549-52C0-6F5C-37B3C76E05A2}"/>
              </a:ext>
            </a:extLst>
          </p:cNvPr>
          <p:cNvSpPr txBox="1"/>
          <p:nvPr/>
        </p:nvSpPr>
        <p:spPr>
          <a:xfrm>
            <a:off x="6428510" y="2271522"/>
            <a:ext cx="2066304" cy="2066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 Oct 2025: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~85% IPv6/IPv4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~16% IPv4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CE4EDB0-08C0-4A6E-013B-F3EBE3A16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86" y="1300170"/>
            <a:ext cx="5268244" cy="340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80"/>
          <p:cNvSpPr txBox="1">
            <a:spLocks noGrp="1"/>
          </p:cNvSpPr>
          <p:nvPr>
            <p:ph type="title" idx="4294967295"/>
          </p:nvPr>
        </p:nvSpPr>
        <p:spPr>
          <a:xfrm>
            <a:off x="566720" y="1327898"/>
            <a:ext cx="7886700" cy="213995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3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 dirty="0"/>
              <a:t>WLCG Data Transfers - % IPv6</a:t>
            </a:r>
            <a:endParaRPr sz="43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 dirty="0"/>
              <a:t>And Identifying/fixing use of IPv4</a:t>
            </a:r>
            <a:endParaRPr sz="4300" dirty="0"/>
          </a:p>
        </p:txBody>
      </p:sp>
      <p:sp>
        <p:nvSpPr>
          <p:cNvPr id="471" name="Google Shape;471;p80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 baseline="-25000"/>
              <a:t>11</a:t>
            </a:fld>
            <a:endParaRPr baseline="-25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81"/>
          <p:cNvSpPr txBox="1">
            <a:spLocks noGrp="1"/>
          </p:cNvSpPr>
          <p:nvPr>
            <p:ph type="title" idx="4294967295"/>
          </p:nvPr>
        </p:nvSpPr>
        <p:spPr>
          <a:xfrm>
            <a:off x="382448" y="274638"/>
            <a:ext cx="7504251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LHCOPN - CERN/Tier1  % IPv6 - last year </a:t>
            </a:r>
            <a:endParaRPr sz="2800" dirty="0"/>
          </a:p>
        </p:txBody>
      </p:sp>
      <p:sp>
        <p:nvSpPr>
          <p:cNvPr id="478" name="Google Shape;478;p81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12</a:t>
            </a:fld>
            <a:endParaRPr baseline="-25000" dirty="0"/>
          </a:p>
        </p:txBody>
      </p:sp>
      <p:sp>
        <p:nvSpPr>
          <p:cNvPr id="480" name="Google Shape;480;p81"/>
          <p:cNvSpPr txBox="1"/>
          <p:nvPr/>
        </p:nvSpPr>
        <p:spPr>
          <a:xfrm>
            <a:off x="682175" y="4168975"/>
            <a:ext cx="1061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p81"/>
          <p:cNvSpPr txBox="1"/>
          <p:nvPr/>
        </p:nvSpPr>
        <p:spPr>
          <a:xfrm>
            <a:off x="682175" y="4089700"/>
            <a:ext cx="1158600" cy="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81"/>
          <p:cNvSpPr txBox="1"/>
          <p:nvPr/>
        </p:nvSpPr>
        <p:spPr>
          <a:xfrm>
            <a:off x="974550" y="4089700"/>
            <a:ext cx="19167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80%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81"/>
          <p:cNvSpPr txBox="1"/>
          <p:nvPr/>
        </p:nvSpPr>
        <p:spPr>
          <a:xfrm>
            <a:off x="4205996" y="4085575"/>
            <a:ext cx="19167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90%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81"/>
          <p:cNvSpPr txBox="1"/>
          <p:nvPr/>
        </p:nvSpPr>
        <p:spPr>
          <a:xfrm>
            <a:off x="6352737" y="4085575"/>
            <a:ext cx="19167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95%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DFDBD22-0657-962F-BDBE-1EE77ACFF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63" y="1222575"/>
            <a:ext cx="7190755" cy="2827488"/>
          </a:xfrm>
          <a:prstGeom prst="rect">
            <a:avLst/>
          </a:prstGeom>
        </p:spPr>
      </p:pic>
      <p:sp>
        <p:nvSpPr>
          <p:cNvPr id="4" name="Google Shape;484;p81">
            <a:extLst>
              <a:ext uri="{FF2B5EF4-FFF2-40B4-BE49-F238E27FC236}">
                <a16:creationId xmlns:a16="http://schemas.microsoft.com/office/drawing/2014/main" id="{1F38AFAB-4D5A-36A6-ED2F-A7F596FED359}"/>
              </a:ext>
            </a:extLst>
          </p:cNvPr>
          <p:cNvSpPr txBox="1"/>
          <p:nvPr/>
        </p:nvSpPr>
        <p:spPr>
          <a:xfrm>
            <a:off x="7086600" y="4085575"/>
            <a:ext cx="1916700" cy="7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98%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" grpId="0"/>
      <p:bldP spid="483" grpId="0"/>
      <p:bldP spid="484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82"/>
          <p:cNvSpPr txBox="1">
            <a:spLocks noGrp="1"/>
          </p:cNvSpPr>
          <p:nvPr>
            <p:ph type="title" idx="4294967295"/>
          </p:nvPr>
        </p:nvSpPr>
        <p:spPr>
          <a:xfrm>
            <a:off x="434600" y="274638"/>
            <a:ext cx="7452099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WLCG FTS and </a:t>
            </a:r>
            <a:r>
              <a:rPr lang="en-GB" sz="3600" dirty="0" err="1"/>
              <a:t>XRootD</a:t>
            </a:r>
            <a:r>
              <a:rPr lang="en-GB" sz="3600" dirty="0"/>
              <a:t> - Last 30 days</a:t>
            </a:r>
            <a:br>
              <a:rPr lang="en-GB" dirty="0"/>
            </a:br>
            <a:r>
              <a:rPr lang="en-GB" sz="2400" dirty="0">
                <a:solidFill>
                  <a:srgbClr val="FF0000"/>
                </a:solidFill>
              </a:rPr>
              <a:t>   transfers Mostly over IPv6</a:t>
            </a:r>
            <a:endParaRPr sz="2100" dirty="0">
              <a:solidFill>
                <a:srgbClr val="FF0000"/>
              </a:solidFill>
            </a:endParaRPr>
          </a:p>
        </p:txBody>
      </p:sp>
      <p:sp>
        <p:nvSpPr>
          <p:cNvPr id="491" name="Google Shape;491;p82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13</a:t>
            </a:fld>
            <a:endParaRPr baseline="-25000" dirty="0"/>
          </a:p>
        </p:txBody>
      </p:sp>
      <p:sp>
        <p:nvSpPr>
          <p:cNvPr id="493" name="Google Shape;493;p82"/>
          <p:cNvSpPr txBox="1"/>
          <p:nvPr/>
        </p:nvSpPr>
        <p:spPr>
          <a:xfrm>
            <a:off x="6789425" y="1826388"/>
            <a:ext cx="15810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←  FTS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Google Shape;494;p82"/>
          <p:cNvSpPr txBox="1"/>
          <p:nvPr/>
        </p:nvSpPr>
        <p:spPr>
          <a:xfrm>
            <a:off x="628650" y="3437135"/>
            <a:ext cx="15810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GB" sz="2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XRootD</a:t>
            </a: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1F1565-3A7C-7D56-7DB9-7CF425D73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636" y="2931963"/>
            <a:ext cx="6088483" cy="179937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02D7808-26F8-A3A4-27EE-D96390AAF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15" y="1193234"/>
            <a:ext cx="6288730" cy="179937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83"/>
          <p:cNvSpPr txBox="1">
            <a:spLocks noGrp="1"/>
          </p:cNvSpPr>
          <p:nvPr>
            <p:ph type="title" idx="4294967295"/>
          </p:nvPr>
        </p:nvSpPr>
        <p:spPr>
          <a:xfrm>
            <a:off x="236422" y="444500"/>
            <a:ext cx="8285277" cy="57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sz="2200" dirty="0"/>
              <a:t>LHCOPN total traffic, split IPv4 &amp; IPv6  (as seen at CERN)</a:t>
            </a:r>
            <a:endParaRPr sz="22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89"/>
              <a:buNone/>
            </a:pPr>
            <a:r>
              <a:rPr lang="en-GB" sz="1100" u="sng" dirty="0">
                <a:solidFill>
                  <a:schemeClr val="hlink"/>
                </a:solidFill>
                <a:hlinkClick r:id="rId3"/>
              </a:rPr>
              <a:t>https://monit-grafana-open.cern.ch/d/cumEJJb4z/lhcopn-one-ipv6-vs-ipv4?orgId=16&amp;from=1728079200000&amp;to=1728424799000</a:t>
            </a:r>
            <a:endParaRPr sz="1100" dirty="0"/>
          </a:p>
        </p:txBody>
      </p:sp>
      <p:sp>
        <p:nvSpPr>
          <p:cNvPr id="502" name="Google Shape;502;p83"/>
          <p:cNvSpPr txBox="1">
            <a:spLocks noGrp="1"/>
          </p:cNvSpPr>
          <p:nvPr>
            <p:ph type="sldNum" idx="4294967295"/>
          </p:nvPr>
        </p:nvSpPr>
        <p:spPr>
          <a:xfrm>
            <a:off x="8626018" y="4742361"/>
            <a:ext cx="549275" cy="337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 baseline="-25000"/>
              <a:t>14</a:t>
            </a:fld>
            <a:endParaRPr baseline="-25000" dirty="0"/>
          </a:p>
        </p:txBody>
      </p:sp>
      <p:sp>
        <p:nvSpPr>
          <p:cNvPr id="503" name="Google Shape;503;p83"/>
          <p:cNvSpPr txBox="1"/>
          <p:nvPr/>
        </p:nvSpPr>
        <p:spPr>
          <a:xfrm>
            <a:off x="6252697" y="1964394"/>
            <a:ext cx="2505900" cy="2734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●"/>
            </a:pPr>
            <a:r>
              <a:rPr lang="en-GB" sz="16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 to 9 Oct 2024</a:t>
            </a:r>
            <a:endParaRPr sz="16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IPv6 Out of CERN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</a:pPr>
            <a:r>
              <a:rPr lang="en-GB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Avg</a:t>
            </a: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170 Gbps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IPv4 Out of CERN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</a:pPr>
            <a:r>
              <a:rPr lang="en-GB" sz="1600" b="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Avg</a:t>
            </a: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37.6 Gbps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GB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BUT</a:t>
            </a:r>
            <a:endParaRPr sz="16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</a:pPr>
            <a:r>
              <a:rPr lang="en-GB" sz="160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Large IPv4 peaks</a:t>
            </a:r>
            <a:r>
              <a:rPr lang="en-GB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e.g.</a:t>
            </a:r>
            <a:endParaRPr sz="160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</a:pPr>
            <a:r>
              <a:rPr lang="en-GB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5/10 @ 14:</a:t>
            </a: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00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○"/>
            </a:pPr>
            <a:r>
              <a:rPr lang="en-GB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Out 95.8 Gbps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850" y="1131577"/>
            <a:ext cx="6055195" cy="359688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83"/>
          <p:cNvSpPr txBox="1"/>
          <p:nvPr/>
        </p:nvSpPr>
        <p:spPr>
          <a:xfrm>
            <a:off x="813550" y="126050"/>
            <a:ext cx="44115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i="1">
                <a:solidFill>
                  <a:srgbClr val="FF0000"/>
                </a:solidFill>
              </a:rPr>
              <a:t>Old data - shown at CHEP2024</a:t>
            </a:r>
            <a:endParaRPr sz="1800" i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84"/>
          <p:cNvSpPr txBox="1">
            <a:spLocks noGrp="1"/>
          </p:cNvSpPr>
          <p:nvPr>
            <p:ph type="title" idx="4294967295"/>
          </p:nvPr>
        </p:nvSpPr>
        <p:spPr>
          <a:xfrm>
            <a:off x="358111" y="101600"/>
            <a:ext cx="7886700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/>
              <a:t>Identifying and fixing use of legacy IPv4</a:t>
            </a:r>
            <a:endParaRPr sz="2800" dirty="0"/>
          </a:p>
        </p:txBody>
      </p:sp>
      <p:sp>
        <p:nvSpPr>
          <p:cNvPr id="511" name="Google Shape;511;p84"/>
          <p:cNvSpPr txBox="1">
            <a:spLocks noGrp="1"/>
          </p:cNvSpPr>
          <p:nvPr>
            <p:ph type="body" idx="4294967295"/>
          </p:nvPr>
        </p:nvSpPr>
        <p:spPr>
          <a:xfrm>
            <a:off x="406879" y="775608"/>
            <a:ext cx="7217185" cy="1130408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marR="0" lvl="0" indent="-3492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Not easy to identify/understand use of IPv4</a:t>
            </a:r>
            <a:endParaRPr sz="1900" dirty="0"/>
          </a:p>
          <a:p>
            <a:pPr marL="914400" marR="0" lvl="1" indent="-349250" algn="l" rtl="0">
              <a:lnSpc>
                <a:spcPct val="80000"/>
              </a:lnSpc>
              <a:spcBef>
                <a:spcPts val="0"/>
              </a:spcBef>
              <a:buSzPts val="1900"/>
            </a:pPr>
            <a:r>
              <a:rPr lang="en-GB" sz="1900" dirty="0"/>
              <a:t>Need monitoring both by the network and by the site/experiment</a:t>
            </a:r>
          </a:p>
          <a:p>
            <a:pPr marL="457200" indent="-349250">
              <a:lnSpc>
                <a:spcPct val="80000"/>
              </a:lnSpc>
              <a:spcBef>
                <a:spcPts val="0"/>
              </a:spcBef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We often see use of IPv4 between two endpoints that are already enabled to use IPv6 (dual-stack)</a:t>
            </a:r>
          </a:p>
          <a:p>
            <a:pPr marL="552823" indent="-349250">
              <a:lnSpc>
                <a:spcPct val="80000"/>
              </a:lnSpc>
              <a:spcBef>
                <a:spcPts val="0"/>
              </a:spcBef>
              <a:buSzPts val="1900"/>
            </a:pPr>
            <a:endParaRPr sz="2300" dirty="0"/>
          </a:p>
        </p:txBody>
      </p:sp>
      <p:sp>
        <p:nvSpPr>
          <p:cNvPr id="512" name="Google Shape;512;p84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15</a:t>
            </a:fld>
            <a:endParaRPr baseline="-25000" dirty="0"/>
          </a:p>
        </p:txBody>
      </p:sp>
      <p:sp>
        <p:nvSpPr>
          <p:cNvPr id="2" name="Google Shape;511;p84">
            <a:extLst>
              <a:ext uri="{FF2B5EF4-FFF2-40B4-BE49-F238E27FC236}">
                <a16:creationId xmlns:a16="http://schemas.microsoft.com/office/drawing/2014/main" id="{4A157D42-2432-329F-D26E-C53832F3A137}"/>
              </a:ext>
            </a:extLst>
          </p:cNvPr>
          <p:cNvSpPr txBox="1">
            <a:spLocks/>
          </p:cNvSpPr>
          <p:nvPr/>
        </p:nvSpPr>
        <p:spPr>
          <a:xfrm>
            <a:off x="439817" y="2092960"/>
            <a:ext cx="8264365" cy="2915528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>
            <a:lvl1pPr marL="324000" indent="-243000" algn="l" defTabSz="914103" rtl="0" eaLnBrk="1" latinLnBrk="0" hangingPunct="1">
              <a:lnSpc>
                <a:spcPct val="90000"/>
              </a:lnSpc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29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80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31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783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34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886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349250">
              <a:lnSpc>
                <a:spcPct val="80000"/>
              </a:lnSpc>
              <a:spcBef>
                <a:spcPts val="0"/>
              </a:spcBef>
              <a:buClrTx/>
              <a:buSzPts val="1900"/>
            </a:pPr>
            <a:r>
              <a:rPr lang="en-US" sz="1900" dirty="0"/>
              <a:t>Preference for IPv4 can be requested in </a:t>
            </a:r>
            <a:r>
              <a:rPr lang="en-US" sz="1900" b="1" dirty="0"/>
              <a:t>many </a:t>
            </a:r>
            <a:r>
              <a:rPr lang="en-US" sz="1900" dirty="0"/>
              <a:t>different config files</a:t>
            </a:r>
          </a:p>
          <a:p>
            <a:pPr marL="457200" indent="-349250">
              <a:lnSpc>
                <a:spcPct val="80000"/>
              </a:lnSpc>
              <a:spcBef>
                <a:spcPts val="0"/>
              </a:spcBef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We (the IPv6 WG) together with experiments and networks</a:t>
            </a:r>
          </a:p>
          <a:p>
            <a:pPr marL="914400" lvl="1" indent="-349250">
              <a:lnSpc>
                <a:spcPct val="80000"/>
              </a:lnSpc>
              <a:spcBef>
                <a:spcPts val="0"/>
              </a:spcBef>
              <a:buClrTx/>
              <a:buSzPts val="1900"/>
            </a:pPr>
            <a:r>
              <a:rPr lang="en-US" sz="1900" dirty="0"/>
              <a:t>Have been working on this for more than 2 years</a:t>
            </a:r>
          </a:p>
          <a:p>
            <a:pPr marL="457200" indent="-349250">
              <a:lnSpc>
                <a:spcPct val="80000"/>
              </a:lnSpc>
              <a:spcBef>
                <a:spcPts val="0"/>
              </a:spcBef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An early observation was data transfers requested by IPv4-only CPU/worker nodes (WLCG clients)</a:t>
            </a:r>
          </a:p>
          <a:p>
            <a:pPr marL="914400" lvl="1" indent="-349250">
              <a:lnSpc>
                <a:spcPct val="80000"/>
              </a:lnSpc>
              <a:spcBef>
                <a:spcPts val="0"/>
              </a:spcBef>
              <a:buClrTx/>
              <a:buSzPts val="1900"/>
            </a:pPr>
            <a:r>
              <a:rPr lang="en-US" sz="1900" dirty="0"/>
              <a:t>Hence the start of the campaign to deploy IPv6 on all CPU services and worker nodes (from end of 2023)</a:t>
            </a:r>
          </a:p>
          <a:p>
            <a:pPr marL="596900" lvl="0" indent="-349250">
              <a:lnSpc>
                <a:spcPct val="80000"/>
              </a:lnSpc>
              <a:spcBef>
                <a:spcPts val="0"/>
              </a:spcBef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java.net.preferIPv6Addresses (default: false)</a:t>
            </a:r>
          </a:p>
          <a:p>
            <a:pPr marL="939800" lvl="1" indent="-349250">
              <a:lnSpc>
                <a:spcPct val="80000"/>
              </a:lnSpc>
              <a:spcBef>
                <a:spcPts val="0"/>
              </a:spcBef>
              <a:buSzPts val="1900"/>
            </a:pPr>
            <a:r>
              <a:rPr lang="en-GB" sz="1900" dirty="0"/>
              <a:t>was a </a:t>
            </a:r>
            <a:r>
              <a:rPr lang="en-GB" sz="1900" dirty="0" err="1"/>
              <a:t>dCache</a:t>
            </a:r>
            <a:r>
              <a:rPr lang="en-GB" sz="1900" dirty="0"/>
              <a:t> problem</a:t>
            </a:r>
          </a:p>
          <a:p>
            <a:pPr marL="552823" indent="-349250">
              <a:lnSpc>
                <a:spcPct val="70000"/>
              </a:lnSpc>
              <a:spcBef>
                <a:spcPts val="0"/>
              </a:spcBef>
              <a:buClrTx/>
              <a:buSzPts val="1900"/>
            </a:pPr>
            <a:endParaRPr lang="en-US" sz="2000" dirty="0"/>
          </a:p>
          <a:p>
            <a:pPr marL="457200" indent="-349250">
              <a:lnSpc>
                <a:spcPct val="70000"/>
              </a:lnSpc>
              <a:spcBef>
                <a:spcPts val="800"/>
              </a:spcBef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See our CHEP Papers in 2023 and 2024 for more details</a:t>
            </a:r>
          </a:p>
          <a:p>
            <a:pPr marL="0" indent="0">
              <a:lnSpc>
                <a:spcPct val="70000"/>
              </a:lnSpc>
              <a:spcBef>
                <a:spcPts val="800"/>
              </a:spcBef>
              <a:buFont typeface="Wingdings" charset="2"/>
              <a:buNone/>
            </a:pPr>
            <a:endParaRPr lang="en-US" sz="1900" dirty="0"/>
          </a:p>
          <a:p>
            <a:pPr marL="0" indent="0">
              <a:lnSpc>
                <a:spcPct val="70000"/>
              </a:lnSpc>
              <a:spcBef>
                <a:spcPts val="800"/>
              </a:spcBef>
              <a:buFont typeface="Wingdings" charset="2"/>
              <a:buNone/>
            </a:pPr>
            <a:endParaRPr lang="en-US" sz="19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85"/>
          <p:cNvSpPr txBox="1">
            <a:spLocks noGrp="1"/>
          </p:cNvSpPr>
          <p:nvPr>
            <p:ph type="title" idx="4294967295"/>
          </p:nvPr>
        </p:nvSpPr>
        <p:spPr>
          <a:xfrm>
            <a:off x="476322" y="274638"/>
            <a:ext cx="7410378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sz="2800" dirty="0"/>
              <a:t>Use of legacy IPv4 when site IPv6-capable</a:t>
            </a:r>
            <a:endParaRPr sz="2800" dirty="0"/>
          </a:p>
        </p:txBody>
      </p:sp>
      <p:sp>
        <p:nvSpPr>
          <p:cNvPr id="518" name="Google Shape;518;p85"/>
          <p:cNvSpPr txBox="1">
            <a:spLocks noGrp="1"/>
          </p:cNvSpPr>
          <p:nvPr>
            <p:ph type="body" idx="4294967295"/>
          </p:nvPr>
        </p:nvSpPr>
        <p:spPr>
          <a:xfrm>
            <a:off x="476322" y="1335245"/>
            <a:ext cx="8382580" cy="316026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A site with hardware-related issues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Wrong info in config file  </a:t>
            </a:r>
            <a:r>
              <a:rPr lang="en-GB" dirty="0" err="1"/>
              <a:t>gai.conf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Localhost configuration issues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Frontier/CVMFS/Squid configuration issues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The investigations in the lead up to removal of IPv4 on USA LHCOPN links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Identified several issues all of which were fixed to use IPv6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ATLAS, CMS &amp; DUNE</a:t>
            </a:r>
          </a:p>
          <a:p>
            <a: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DE-KIT IPv6 testbed</a:t>
            </a:r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Alice: still loopback address software hardcoded : IPv4 address (127.0.0.1)</a:t>
            </a:r>
          </a:p>
          <a:p>
            <a:pPr lvl="2">
              <a:spcBef>
                <a:spcPts val="0"/>
              </a:spcBef>
            </a:pPr>
            <a:r>
              <a:rPr lang="en-GB" dirty="0"/>
              <a:t>Solved in 1,5 days → now protocol independent</a:t>
            </a:r>
            <a:br>
              <a:rPr lang="en-GB" dirty="0"/>
            </a:br>
            <a:endParaRPr lang="en-GB" sz="101" dirty="0"/>
          </a:p>
          <a:p>
            <a:pPr lvl="1" algn="l" rtl="0"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sz="2100" dirty="0"/>
              <a:t>Missing home directories</a:t>
            </a:r>
            <a:endParaRPr lang="en-GB" dirty="0"/>
          </a:p>
          <a:p>
            <a:pPr lvl="2">
              <a:spcBef>
                <a:spcPts val="0"/>
              </a:spcBef>
            </a:pPr>
            <a:r>
              <a:rPr lang="en-GB" dirty="0"/>
              <a:t>IPv6 at NFS server “mis-”configured</a:t>
            </a:r>
            <a:endParaRPr dirty="0"/>
          </a:p>
        </p:txBody>
      </p:sp>
      <p:sp>
        <p:nvSpPr>
          <p:cNvPr id="519" name="Google Shape;519;p85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16</a:t>
            </a:fld>
            <a:endParaRPr baseline="-25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24;p86">
            <a:extLst>
              <a:ext uri="{FF2B5EF4-FFF2-40B4-BE49-F238E27FC236}">
                <a16:creationId xmlns:a16="http://schemas.microsoft.com/office/drawing/2014/main" id="{BD4C01A2-289F-0ED4-199E-CDB74A0F28AF}"/>
              </a:ext>
            </a:extLst>
          </p:cNvPr>
          <p:cNvSpPr txBox="1">
            <a:spLocks/>
          </p:cNvSpPr>
          <p:nvPr/>
        </p:nvSpPr>
        <p:spPr>
          <a:xfrm>
            <a:off x="0" y="1282700"/>
            <a:ext cx="7886700" cy="213995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algn="l" defTabSz="9141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LHCOPN </a:t>
            </a:r>
            <a:r>
              <a:rPr lang="en-US" sz="4400" dirty="0">
                <a:sym typeface="Wingdings" panose="05000000000000000000" pitchFamily="2" charset="2"/>
              </a:rPr>
              <a:t> IPv6 only</a:t>
            </a:r>
            <a:endParaRPr lang="en-US" sz="4400" dirty="0"/>
          </a:p>
        </p:txBody>
      </p:sp>
      <p:sp>
        <p:nvSpPr>
          <p:cNvPr id="6" name="Google Shape;526;p86">
            <a:extLst>
              <a:ext uri="{FF2B5EF4-FFF2-40B4-BE49-F238E27FC236}">
                <a16:creationId xmlns:a16="http://schemas.microsoft.com/office/drawing/2014/main" id="{4594922E-AA36-0A92-1569-436847C3D056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17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420593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0324E9-56DD-F4DC-69F1-C6EA378C7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3" y="314304"/>
            <a:ext cx="7886700" cy="994275"/>
          </a:xfrm>
        </p:spPr>
        <p:txBody>
          <a:bodyPr>
            <a:normAutofit/>
          </a:bodyPr>
          <a:lstStyle/>
          <a:p>
            <a:r>
              <a:rPr lang="en-US" sz="4000" dirty="0"/>
              <a:t>enable </a:t>
            </a:r>
            <a:r>
              <a:rPr lang="en-US" sz="4000" dirty="0">
                <a:sym typeface="Wingdings" panose="05000000000000000000" pitchFamily="2" charset="2"/>
              </a:rPr>
              <a:t>IPv6 only at </a:t>
            </a:r>
            <a:r>
              <a:rPr lang="en-US" sz="4000" dirty="0"/>
              <a:t>LHCOPN (1)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E82D98-E0B4-15AF-CC0C-C35A366FD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MB meeting July 2025:</a:t>
            </a:r>
          </a:p>
          <a:p>
            <a:pPr lvl="1"/>
            <a:r>
              <a:rPr lang="en-US" dirty="0"/>
              <a:t>BNL and FNAL LHCOPN </a:t>
            </a:r>
            <a:r>
              <a:rPr lang="en-US" dirty="0">
                <a:sym typeface="Wingdings" panose="05000000000000000000" pitchFamily="2" charset="2"/>
              </a:rPr>
              <a:t> IPv6 only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 a test of one week (from 2 Sept. 2025)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IPv4 traffic should fall back to LHCONE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Before IPv4 rate of both site less than 10% transfer </a:t>
            </a:r>
            <a:r>
              <a:rPr lang="en-US" dirty="0" err="1">
                <a:sym typeface="Wingdings" panose="05000000000000000000" pitchFamily="2" charset="2"/>
              </a:rPr>
              <a:t>volumen</a:t>
            </a:r>
            <a:endParaRPr lang="en-US" dirty="0"/>
          </a:p>
        </p:txBody>
      </p:sp>
      <p:sp>
        <p:nvSpPr>
          <p:cNvPr id="4" name="Google Shape;526;p86">
            <a:extLst>
              <a:ext uri="{FF2B5EF4-FFF2-40B4-BE49-F238E27FC236}">
                <a16:creationId xmlns:a16="http://schemas.microsoft.com/office/drawing/2014/main" id="{672BFAAC-7CEB-F848-B58E-85DEFDE0FABE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18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906656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942514C-F357-0F66-E493-3ACD3B456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44" y="1600478"/>
            <a:ext cx="8390452" cy="3131777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387010F5-5E70-DCE3-B151-9E52FD6E9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3" y="314304"/>
            <a:ext cx="7886700" cy="994275"/>
          </a:xfrm>
        </p:spPr>
        <p:txBody>
          <a:bodyPr>
            <a:normAutofit/>
          </a:bodyPr>
          <a:lstStyle/>
          <a:p>
            <a:r>
              <a:rPr lang="en-US" sz="4000" dirty="0"/>
              <a:t>enable </a:t>
            </a:r>
            <a:r>
              <a:rPr lang="en-US" sz="4000" dirty="0">
                <a:sym typeface="Wingdings" panose="05000000000000000000" pitchFamily="2" charset="2"/>
              </a:rPr>
              <a:t>IPv6 only at </a:t>
            </a:r>
            <a:r>
              <a:rPr lang="en-US" sz="4000" dirty="0"/>
              <a:t>LHCOPN (2)</a:t>
            </a:r>
          </a:p>
        </p:txBody>
      </p:sp>
      <p:sp>
        <p:nvSpPr>
          <p:cNvPr id="10" name="Google Shape;526;p86">
            <a:extLst>
              <a:ext uri="{FF2B5EF4-FFF2-40B4-BE49-F238E27FC236}">
                <a16:creationId xmlns:a16="http://schemas.microsoft.com/office/drawing/2014/main" id="{656C12D4-3330-AD38-62BD-08410D1D683A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19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345203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0"/>
          <p:cNvSpPr txBox="1">
            <a:spLocks noGrp="1"/>
          </p:cNvSpPr>
          <p:nvPr>
            <p:ph type="title" idx="4294967295"/>
          </p:nvPr>
        </p:nvSpPr>
        <p:spPr>
          <a:xfrm>
            <a:off x="281650" y="274638"/>
            <a:ext cx="7605049" cy="1060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 sz="3200" dirty="0"/>
              <a:t>On behalf of all members of the </a:t>
            </a:r>
            <a:r>
              <a:rPr lang="en-GB" sz="3200" dirty="0" err="1"/>
              <a:t>HEPiX</a:t>
            </a:r>
            <a:endParaRPr sz="32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 sz="3200" dirty="0"/>
              <a:t>IPv6 working group - (many thanks all!)</a:t>
            </a:r>
            <a:endParaRPr sz="3200" dirty="0"/>
          </a:p>
        </p:txBody>
      </p:sp>
      <p:sp>
        <p:nvSpPr>
          <p:cNvPr id="386" name="Google Shape;386;p70"/>
          <p:cNvSpPr txBox="1">
            <a:spLocks noGrp="1"/>
          </p:cNvSpPr>
          <p:nvPr>
            <p:ph type="body" idx="4294967295"/>
          </p:nvPr>
        </p:nvSpPr>
        <p:spPr>
          <a:xfrm>
            <a:off x="143684" y="1453801"/>
            <a:ext cx="7886700" cy="2190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800"/>
              </a:spcBef>
              <a:buNone/>
            </a:pPr>
            <a:r>
              <a:rPr lang="en-GB" sz="1800" dirty="0"/>
              <a:t>G Attebury (UNL), M Babik (CERN), M Bly (RAL), N </a:t>
            </a:r>
            <a:r>
              <a:rPr lang="en-GB" sz="1800" dirty="0" err="1"/>
              <a:t>Buraglio</a:t>
            </a:r>
            <a:r>
              <a:rPr lang="en-GB" sz="1800" dirty="0"/>
              <a:t> (</a:t>
            </a:r>
            <a:r>
              <a:rPr lang="en-GB" sz="1800" dirty="0" err="1"/>
              <a:t>ESnet</a:t>
            </a:r>
            <a:r>
              <a:rPr lang="en-GB" sz="1800" dirty="0"/>
              <a:t>), </a:t>
            </a:r>
            <a:br>
              <a:rPr lang="en-GB" sz="1800" dirty="0"/>
            </a:br>
            <a:r>
              <a:rPr lang="en-GB" sz="1800" dirty="0"/>
              <a:t>D Carder (</a:t>
            </a:r>
            <a:r>
              <a:rPr lang="en-GB" sz="1800" dirty="0" err="1"/>
              <a:t>ESnet</a:t>
            </a:r>
            <a:r>
              <a:rPr lang="en-GB" sz="1800" dirty="0"/>
              <a:t>), T Chown (Jisc), J Chudoba (FZU Prague), P DeMar (FNAL), </a:t>
            </a:r>
            <a:br>
              <a:rPr lang="en-GB" sz="1800" dirty="0"/>
            </a:br>
            <a:r>
              <a:rPr lang="en-GB" sz="1800" dirty="0"/>
              <a:t>A Fernandez </a:t>
            </a:r>
            <a:r>
              <a:rPr lang="en-GB" sz="1800" dirty="0" err="1"/>
              <a:t>Casani</a:t>
            </a:r>
            <a:r>
              <a:rPr lang="en-GB" sz="1800" dirty="0"/>
              <a:t> (IFIC/</a:t>
            </a:r>
            <a:r>
              <a:rPr lang="en-GB" sz="1800" dirty="0" err="1"/>
              <a:t>LHCb</a:t>
            </a:r>
            <a:r>
              <a:rPr lang="en-GB" sz="1800" dirty="0"/>
              <a:t>), J Flix Molina (PIC), </a:t>
            </a:r>
            <a:br>
              <a:rPr lang="en-GB" sz="1800" dirty="0"/>
            </a:br>
            <a:r>
              <a:rPr lang="it-IT" sz="1800" dirty="0"/>
              <a:t>A Forti (Manchester, ATLAS),</a:t>
            </a:r>
            <a:r>
              <a:rPr lang="en-GB" sz="1800" dirty="0"/>
              <a:t>C Grigoras (CERN/ALICE), B Hoeft (KIT), </a:t>
            </a:r>
            <a:br>
              <a:rPr lang="en-GB" sz="1800" dirty="0"/>
            </a:br>
            <a:r>
              <a:rPr lang="en-GB" sz="1800" dirty="0"/>
              <a:t>H Ito (BNL), D P Kelsey (RAL), E Martelli (CERN), S McKee (U Michigan), </a:t>
            </a:r>
            <a:br>
              <a:rPr lang="en-GB" sz="1800" dirty="0"/>
            </a:br>
            <a:r>
              <a:rPr lang="en-GB" sz="1800" dirty="0"/>
              <a:t>C Misa Moreira (CERN), K </a:t>
            </a:r>
            <a:r>
              <a:rPr lang="en-GB" sz="1800" dirty="0" err="1"/>
              <a:t>Ohrenberg</a:t>
            </a:r>
            <a:r>
              <a:rPr lang="en-GB" sz="1800" dirty="0"/>
              <a:t> (DESY), </a:t>
            </a:r>
            <a:br>
              <a:rPr lang="en-GB" sz="1800" dirty="0"/>
            </a:br>
            <a:r>
              <a:rPr lang="en-GB" sz="1800" dirty="0"/>
              <a:t>F </a:t>
            </a:r>
            <a:r>
              <a:rPr lang="en-GB" sz="1800" dirty="0" err="1"/>
              <a:t>Prelz</a:t>
            </a:r>
            <a:r>
              <a:rPr lang="en-GB" sz="1800" dirty="0"/>
              <a:t> (INFN), D Rand (Imperial), A </a:t>
            </a:r>
            <a:r>
              <a:rPr lang="en-GB" sz="1800" dirty="0" err="1"/>
              <a:t>Sciabà</a:t>
            </a:r>
            <a:r>
              <a:rPr lang="en-GB" sz="1800" dirty="0"/>
              <a:t> (CERN/CMS), T Skirvin (FNAL),</a:t>
            </a:r>
            <a:br>
              <a:rPr lang="en-GB" sz="1800" dirty="0"/>
            </a:b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Wadenstein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(NDGF), </a:t>
            </a:r>
            <a:r>
              <a:rPr lang="en-GB" sz="1800" dirty="0"/>
              <a:t>C J Walker (Jisc), S Zeng (IHEP)</a:t>
            </a:r>
            <a:endParaRPr dirty="0"/>
          </a:p>
        </p:txBody>
      </p:sp>
      <p:sp>
        <p:nvSpPr>
          <p:cNvPr id="387" name="Google Shape;387;p70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r">
              <a:buSzPts val="900"/>
            </a:pPr>
            <a:fld id="{00000000-1234-1234-1234-123412341234}" type="slidenum">
              <a:rPr lang="en-GB" baseline="-25000"/>
              <a:pPr algn="r">
                <a:buSzPts val="900"/>
              </a:pPr>
              <a:t>2</a:t>
            </a:fld>
            <a:endParaRPr baseline="-25000" dirty="0"/>
          </a:p>
        </p:txBody>
      </p:sp>
      <p:sp>
        <p:nvSpPr>
          <p:cNvPr id="2" name="Google Shape;386;p70">
            <a:extLst>
              <a:ext uri="{FF2B5EF4-FFF2-40B4-BE49-F238E27FC236}">
                <a16:creationId xmlns:a16="http://schemas.microsoft.com/office/drawing/2014/main" id="{B94E15E8-C5F7-934A-4C69-00534128202F}"/>
              </a:ext>
            </a:extLst>
          </p:cNvPr>
          <p:cNvSpPr txBox="1">
            <a:spLocks/>
          </p:cNvSpPr>
          <p:nvPr/>
        </p:nvSpPr>
        <p:spPr>
          <a:xfrm>
            <a:off x="155876" y="3327303"/>
            <a:ext cx="7886700" cy="1383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324000" indent="-243000" algn="l" defTabSz="914103" rtl="0" eaLnBrk="1" latinLnBrk="0" hangingPunct="1">
              <a:lnSpc>
                <a:spcPct val="90000"/>
              </a:lnSpc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29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80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31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783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34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886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buFont typeface="Wingdings" charset="2"/>
              <a:buNone/>
            </a:pPr>
            <a:endParaRPr lang="en-GB" sz="1800" dirty="0"/>
          </a:p>
          <a:p>
            <a:pPr marL="292100" indent="-285750">
              <a:spcBef>
                <a:spcPts val="800"/>
              </a:spcBef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r>
              <a:rPr lang="en-GB" sz="1800" dirty="0"/>
              <a:t>Many more in the past, and members join/leave from time to time</a:t>
            </a:r>
          </a:p>
          <a:p>
            <a:pPr marL="292100" indent="-285750">
              <a:spcBef>
                <a:spcPts val="800"/>
              </a:spcBef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r>
              <a:rPr lang="en-GB" sz="1800" b="1" i="1" dirty="0"/>
              <a:t>many thanks</a:t>
            </a:r>
            <a:r>
              <a:rPr lang="en-GB" sz="1800" i="1" dirty="0"/>
              <a:t> also to WLCG operations, WLCG sites, LHC experiments, networking teams, monitoring groups, storage developers…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F96017C-CD9D-28E1-0620-DE5F0B541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70" y="1607270"/>
            <a:ext cx="8409425" cy="313379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387010F5-5E70-DCE3-B151-9E52FD6E9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3" y="314304"/>
            <a:ext cx="7886700" cy="994275"/>
          </a:xfrm>
        </p:spPr>
        <p:txBody>
          <a:bodyPr>
            <a:normAutofit/>
          </a:bodyPr>
          <a:lstStyle/>
          <a:p>
            <a:r>
              <a:rPr lang="en-US" sz="4000" dirty="0"/>
              <a:t>enable </a:t>
            </a:r>
            <a:r>
              <a:rPr lang="en-US" sz="4000" dirty="0">
                <a:sym typeface="Wingdings" panose="05000000000000000000" pitchFamily="2" charset="2"/>
              </a:rPr>
              <a:t>IPv6 only at </a:t>
            </a:r>
            <a:r>
              <a:rPr lang="en-US" sz="4000" dirty="0"/>
              <a:t>LHCOPN (2)</a:t>
            </a:r>
          </a:p>
        </p:txBody>
      </p:sp>
      <p:sp>
        <p:nvSpPr>
          <p:cNvPr id="10" name="Google Shape;526;p86">
            <a:extLst>
              <a:ext uri="{FF2B5EF4-FFF2-40B4-BE49-F238E27FC236}">
                <a16:creationId xmlns:a16="http://schemas.microsoft.com/office/drawing/2014/main" id="{656C12D4-3330-AD38-62BD-08410D1D683A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20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698521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476572-0422-B26E-F098-D7748AC50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6539" y="1116335"/>
            <a:ext cx="4030058" cy="291082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Report of                                ATLAS and CMS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No impact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At BNL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And FNAL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Traffic moved seamlessly to LHCONE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option of reenabling IPv4 kept open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experiments are happy to stay with LHCOPN IPv6 only deployment</a:t>
            </a:r>
          </a:p>
          <a:p>
            <a:pPr lvl="1"/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42514C-F357-0F66-E493-3ACD3B456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70" y="1294108"/>
            <a:ext cx="4576047" cy="170803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F96017C-CD9D-28E1-0620-DE5F0B541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71" y="3033144"/>
            <a:ext cx="4583138" cy="1707916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387010F5-5E70-DCE3-B151-9E52FD6E9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3" y="314304"/>
            <a:ext cx="7886700" cy="994275"/>
          </a:xfrm>
        </p:spPr>
        <p:txBody>
          <a:bodyPr>
            <a:normAutofit/>
          </a:bodyPr>
          <a:lstStyle/>
          <a:p>
            <a:r>
              <a:rPr lang="en-US" sz="4000" dirty="0"/>
              <a:t>enable </a:t>
            </a:r>
            <a:r>
              <a:rPr lang="en-US" sz="4000" dirty="0">
                <a:sym typeface="Wingdings" panose="05000000000000000000" pitchFamily="2" charset="2"/>
              </a:rPr>
              <a:t>IPv6 only at </a:t>
            </a:r>
            <a:r>
              <a:rPr lang="en-US" sz="4000" dirty="0"/>
              <a:t>LHCOPN (2)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E41B408-A76A-7F91-8D4F-8B9C197D28EB}"/>
              </a:ext>
            </a:extLst>
          </p:cNvPr>
          <p:cNvSpPr txBox="1"/>
          <p:nvPr/>
        </p:nvSpPr>
        <p:spPr>
          <a:xfrm>
            <a:off x="5372100" y="4054060"/>
            <a:ext cx="3543581" cy="713896"/>
          </a:xfrm>
          <a:prstGeom prst="rect">
            <a:avLst/>
          </a:prstGeom>
          <a:noFill/>
        </p:spPr>
        <p:txBody>
          <a:bodyPr wrap="square" tIns="0" bIns="0" rtlCol="0">
            <a:normAutofit/>
          </a:bodyPr>
          <a:lstStyle/>
          <a:p>
            <a:r>
              <a:rPr lang="en-US" sz="1000" b="1" dirty="0"/>
              <a:t>Results of Removal of IPv4 on LHCOPN in U.S.</a:t>
            </a:r>
            <a:br>
              <a:rPr lang="en-US" sz="1000" b="1" dirty="0"/>
            </a:br>
            <a:r>
              <a:rPr lang="en-US" sz="1000" b="1" dirty="0">
                <a:sym typeface="Wingdings" panose="05000000000000000000" pitchFamily="2" charset="2"/>
              </a:rPr>
              <a:t> </a:t>
            </a:r>
            <a:r>
              <a:rPr lang="en-US" sz="1000" b="1" dirty="0" err="1">
                <a:sym typeface="Wingdings" panose="05000000000000000000" pitchFamily="2" charset="2"/>
              </a:rPr>
              <a:t>Edoardo</a:t>
            </a:r>
            <a:r>
              <a:rPr lang="en-US" sz="1000" b="1" dirty="0">
                <a:sym typeface="Wingdings" panose="05000000000000000000" pitchFamily="2" charset="2"/>
              </a:rPr>
              <a:t> </a:t>
            </a:r>
            <a:r>
              <a:rPr lang="en-US" sz="1000" b="1" dirty="0" err="1">
                <a:sym typeface="Wingdings" panose="05000000000000000000" pitchFamily="2" charset="2"/>
              </a:rPr>
              <a:t>Martelli</a:t>
            </a:r>
            <a:r>
              <a:rPr lang="en-US" sz="1000" b="1" dirty="0">
                <a:sym typeface="Wingdings" panose="05000000000000000000" pitchFamily="2" charset="2"/>
              </a:rPr>
              <a:t>, Shawn McKee</a:t>
            </a:r>
            <a:br>
              <a:rPr lang="en-US" sz="1000" b="1" dirty="0"/>
            </a:br>
            <a:r>
              <a:rPr lang="en-US" sz="800" dirty="0"/>
              <a:t>https://indico.cern.ch/event/1562124/contributions/6680944/attachments/3133036/5558340/Results%20of%20Removal%20of%20IPv4%20Peering%20on%20US%20LHCOPN.pdf</a:t>
            </a:r>
          </a:p>
        </p:txBody>
      </p:sp>
      <p:sp>
        <p:nvSpPr>
          <p:cNvPr id="10" name="Google Shape;526;p86">
            <a:extLst>
              <a:ext uri="{FF2B5EF4-FFF2-40B4-BE49-F238E27FC236}">
                <a16:creationId xmlns:a16="http://schemas.microsoft.com/office/drawing/2014/main" id="{656C12D4-3330-AD38-62BD-08410D1D683A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21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69204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F0AD8B-F251-1170-0296-EA93DFBF7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9934"/>
            <a:ext cx="7886700" cy="607930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/>
              <a:t>Draft</a:t>
            </a:r>
            <a:r>
              <a:rPr kumimoji="1" lang="zh-CN" altLang="en-US" dirty="0"/>
              <a:t> </a:t>
            </a:r>
            <a:r>
              <a:rPr kumimoji="1" lang="en-US" altLang="zh-CN" dirty="0"/>
              <a:t>Plans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ideas of</a:t>
            </a:r>
            <a:br>
              <a:rPr kumimoji="1" lang="en-US" altLang="zh-CN" dirty="0"/>
            </a:br>
            <a:r>
              <a:rPr kumimoji="1" lang="en-US" altLang="zh-CN" dirty="0"/>
              <a:t>IPv6-only LHCOPN at IHEP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687D14-D60C-128B-210A-DF86CB442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85" y="1147564"/>
            <a:ext cx="8701315" cy="142418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inspired by </a:t>
            </a:r>
            <a: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Edoardo’s report </a:t>
            </a:r>
            <a: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David’s report </a:t>
            </a:r>
            <a: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br>
              <a:rPr kumimoji="1" lang="en-US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LHCOPN-LHCONE meeting #55 at KIT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kumimoji="1" lang="en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IHEP is willing to do some test in implementing IPv6-only for LHCOPN</a:t>
            </a:r>
          </a:p>
          <a:p>
            <a:pPr>
              <a:buFont typeface="Arial" panose="020B0604020202020204" pitchFamily="34" charset="0"/>
              <a:buChar char="•"/>
            </a:pPr>
            <a:r>
              <a:rPr kumimoji="1" lang="en" altLang="zh-CN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 many preparations need to be done, the draft plan is: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C649263B-3F9F-AB87-C719-91E7E7779377}"/>
              </a:ext>
            </a:extLst>
          </p:cNvPr>
          <p:cNvSpPr txBox="1">
            <a:spLocks/>
          </p:cNvSpPr>
          <p:nvPr/>
        </p:nvSpPr>
        <p:spPr>
          <a:xfrm>
            <a:off x="163285" y="2489199"/>
            <a:ext cx="5437415" cy="2311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>
            <a:lvl1pPr marL="457200" lvl="0" indent="-317500" algn="l" defTabSz="914103" rtl="0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Wingdings" charset="2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914103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kumimoji="1" lang="en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Analyze the details of </a:t>
            </a:r>
            <a:r>
              <a:rPr kumimoji="1"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LHCOPN</a:t>
            </a:r>
            <a:r>
              <a:rPr kumimoji="1"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IPv4 traffic to</a:t>
            </a:r>
            <a:r>
              <a:rPr kumimoji="1"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" altLang="zh-CN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the affected scope</a:t>
            </a:r>
            <a:endParaRPr kumimoji="1" lang="en-US" altLang="zh-CN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kumimoji="1" lang="en" altLang="zh-CN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 the network monitoring</a:t>
            </a:r>
          </a:p>
          <a:p>
            <a:pPr lvl="2"/>
            <a:r>
              <a:rPr lang="en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Comprehensive monitoring and analytics</a:t>
            </a:r>
          </a:p>
          <a:p>
            <a:pPr lvl="2"/>
            <a:r>
              <a:rPr kumimoji="1" lang="en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Scitags</a:t>
            </a:r>
            <a:r>
              <a:rPr kumimoji="1"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？</a:t>
            </a:r>
            <a:endParaRPr kumimoji="1" lang="en" altLang="zh-CN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kumimoji="1" lang="en" altLang="zh-CN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Communicate with LHCb experiment</a:t>
            </a:r>
            <a:r>
              <a:rPr kumimoji="1" lang="zh-CN" alt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en-US" altLang="zh-CN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advantages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IPv6-only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zh-CN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" altLang="zh-CN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Reiterate</a:t>
            </a:r>
            <a:r>
              <a:rPr lang="zh-CN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" altLang="zh-CN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there is no impact on network performance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which of course based</a:t>
            </a:r>
            <a:r>
              <a:rPr lang="zh-CN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test results we will done in the near future </a:t>
            </a:r>
            <a:endParaRPr lang="en" altLang="zh-CN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id="{3961D6DC-5909-1642-C480-DA672363E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2835446"/>
            <a:ext cx="3530600" cy="1908120"/>
          </a:xfrm>
          <a:prstGeom prst="rect">
            <a:avLst/>
          </a:prstGeom>
        </p:spPr>
      </p:pic>
      <p:sp>
        <p:nvSpPr>
          <p:cNvPr id="6" name="Google Shape;526;p86">
            <a:extLst>
              <a:ext uri="{FF2B5EF4-FFF2-40B4-BE49-F238E27FC236}">
                <a16:creationId xmlns:a16="http://schemas.microsoft.com/office/drawing/2014/main" id="{AB9C6D4D-7919-CC27-BF87-DDBDA403FCC3}"/>
              </a:ext>
            </a:extLst>
          </p:cNvPr>
          <p:cNvSpPr txBox="1">
            <a:spLocks/>
          </p:cNvSpPr>
          <p:nvPr/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-GB" baseline="-25000" smtClean="0"/>
              <a:pPr algn="r"/>
              <a:t>22</a:t>
            </a:fld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1938766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86"/>
          <p:cNvSpPr txBox="1">
            <a:spLocks noGrp="1"/>
          </p:cNvSpPr>
          <p:nvPr>
            <p:ph type="title" idx="4294967295"/>
          </p:nvPr>
        </p:nvSpPr>
        <p:spPr>
          <a:xfrm>
            <a:off x="0" y="1282700"/>
            <a:ext cx="7886700" cy="213995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 dirty="0"/>
              <a:t>Plans for IPv6-only WLCG</a:t>
            </a:r>
            <a:endParaRPr sz="4300" dirty="0"/>
          </a:p>
        </p:txBody>
      </p:sp>
      <p:sp>
        <p:nvSpPr>
          <p:cNvPr id="526" name="Google Shape;526;p86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 baseline="-25000"/>
              <a:t>23</a:t>
            </a:fld>
            <a:endParaRPr baseline="-25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87"/>
          <p:cNvSpPr txBox="1">
            <a:spLocks noGrp="1"/>
          </p:cNvSpPr>
          <p:nvPr>
            <p:ph type="title" idx="4294967295"/>
          </p:nvPr>
        </p:nvSpPr>
        <p:spPr>
          <a:xfrm>
            <a:off x="490230" y="274638"/>
            <a:ext cx="7396470" cy="99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GB" sz="2400" b="1" dirty="0"/>
              <a:t>IPv6-only</a:t>
            </a:r>
            <a:r>
              <a:rPr lang="en-GB" sz="2400" dirty="0"/>
              <a:t> on WLCG (CHEP2019) </a:t>
            </a:r>
            <a:r>
              <a:rPr lang="en-GB" sz="1800" u="sng" dirty="0">
                <a:solidFill>
                  <a:schemeClr val="hlink"/>
                </a:solidFill>
                <a:hlinkClick r:id="rId3"/>
              </a:rPr>
              <a:t>https://doi.org/10.1051/epjconf/202024507045</a:t>
            </a:r>
            <a:endParaRPr sz="1800" dirty="0"/>
          </a:p>
        </p:txBody>
      </p:sp>
      <p:sp>
        <p:nvSpPr>
          <p:cNvPr id="533" name="Google Shape;533;p87"/>
          <p:cNvSpPr txBox="1">
            <a:spLocks noGrp="1"/>
          </p:cNvSpPr>
          <p:nvPr>
            <p:ph type="body" idx="4294967295"/>
          </p:nvPr>
        </p:nvSpPr>
        <p:spPr>
          <a:xfrm>
            <a:off x="490230" y="1497880"/>
            <a:ext cx="7186558" cy="852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The end point of the transition from IPv4 is an </a:t>
            </a:r>
            <a:r>
              <a:rPr lang="en-GB" sz="1900" dirty="0">
                <a:solidFill>
                  <a:srgbClr val="FF0000"/>
                </a:solidFill>
              </a:rPr>
              <a:t>IPv6-only</a:t>
            </a:r>
            <a:r>
              <a:rPr lang="en-GB" sz="1900" dirty="0"/>
              <a:t> WLCG core network - already agreed by WLCG MB - not a dual-stack network!</a:t>
            </a:r>
            <a:endParaRPr sz="1900" dirty="0"/>
          </a:p>
        </p:txBody>
      </p:sp>
      <p:sp>
        <p:nvSpPr>
          <p:cNvPr id="534" name="Google Shape;534;p87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24</a:t>
            </a:fld>
            <a:endParaRPr baseline="-25000" dirty="0"/>
          </a:p>
        </p:txBody>
      </p:sp>
      <p:sp>
        <p:nvSpPr>
          <p:cNvPr id="2" name="Google Shape;533;p87">
            <a:extLst>
              <a:ext uri="{FF2B5EF4-FFF2-40B4-BE49-F238E27FC236}">
                <a16:creationId xmlns:a16="http://schemas.microsoft.com/office/drawing/2014/main" id="{7CAD5508-3702-68A3-E213-BD2BBD1A6695}"/>
              </a:ext>
            </a:extLst>
          </p:cNvPr>
          <p:cNvSpPr txBox="1">
            <a:spLocks/>
          </p:cNvSpPr>
          <p:nvPr/>
        </p:nvSpPr>
        <p:spPr>
          <a:xfrm>
            <a:off x="490230" y="2218203"/>
            <a:ext cx="8111388" cy="2350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>
            <a:lvl1pPr marL="324000" indent="-243000" algn="l" defTabSz="914103" rtl="0" eaLnBrk="1" latinLnBrk="0" hangingPunct="1">
              <a:lnSpc>
                <a:spcPct val="90000"/>
              </a:lnSpc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29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80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31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783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34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886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4050" lvl="1" indent="-342900">
              <a:spcBef>
                <a:spcPts val="800"/>
              </a:spcBef>
              <a:buClrTx/>
              <a:buSzPts val="1900"/>
            </a:pPr>
            <a:r>
              <a:rPr lang="en-US" sz="1900" dirty="0"/>
              <a:t>LHCOPN and LHCONE in particular</a:t>
            </a:r>
          </a:p>
          <a:p>
            <a:pPr marL="387350" indent="-342900">
              <a:spcBef>
                <a:spcPts val="800"/>
              </a:spcBef>
              <a:buClr>
                <a:schemeClr val="dk1"/>
              </a:buClr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To </a:t>
            </a:r>
            <a:r>
              <a:rPr lang="en-US" sz="1900" dirty="0">
                <a:solidFill>
                  <a:srgbClr val="FF0000"/>
                </a:solidFill>
              </a:rPr>
              <a:t>simplify</a:t>
            </a:r>
            <a:r>
              <a:rPr lang="en-US" sz="1900" dirty="0"/>
              <a:t> operations</a:t>
            </a:r>
          </a:p>
          <a:p>
            <a:pPr marL="730250" lvl="1" indent="-342900">
              <a:spcBef>
                <a:spcPts val="800"/>
              </a:spcBef>
              <a:buClr>
                <a:schemeClr val="dk1"/>
              </a:buClr>
              <a:buSzPts val="1900"/>
            </a:pPr>
            <a:r>
              <a:rPr lang="en-US" sz="1900" dirty="0"/>
              <a:t>Dual-stack infrastructure is the most complex</a:t>
            </a:r>
            <a:endParaRPr lang="en-US" dirty="0"/>
          </a:p>
          <a:p>
            <a:pPr marL="730250" lvl="1" indent="-342900">
              <a:spcBef>
                <a:spcPts val="800"/>
              </a:spcBef>
              <a:buClr>
                <a:schemeClr val="dk1"/>
              </a:buClr>
              <a:buSzPts val="1900"/>
            </a:pPr>
            <a:r>
              <a:rPr lang="en-US" sz="1900" dirty="0"/>
              <a:t>Reduced complexity reduces chance of making security errors</a:t>
            </a:r>
          </a:p>
          <a:p>
            <a:pPr marL="730250" lvl="1" indent="-342900">
              <a:spcBef>
                <a:spcPts val="800"/>
              </a:spcBef>
              <a:buClrTx/>
              <a:buSzPts val="1900"/>
            </a:pPr>
            <a:r>
              <a:rPr lang="en-US" sz="1900" dirty="0"/>
              <a:t>And dual-stack does not reduce pressure on IPv4 address space</a:t>
            </a:r>
          </a:p>
          <a:p>
            <a:pPr marL="387350" indent="-342900">
              <a:spcBef>
                <a:spcPts val="800"/>
              </a:spcBef>
              <a:buClr>
                <a:schemeClr val="dk1"/>
              </a:buClr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Large infrastructures (e.g. Facebook, Microsoft,...) use IPv6-only internally</a:t>
            </a:r>
          </a:p>
          <a:p>
            <a:pPr marL="387350" indent="-342900">
              <a:spcBef>
                <a:spcPts val="800"/>
              </a:spcBef>
              <a:buClr>
                <a:schemeClr val="dk1"/>
              </a:buClr>
              <a:buSzPts val="1900"/>
              <a:buFont typeface="Arial" panose="020B0604020202020204" pitchFamily="34" charset="0"/>
              <a:buChar char="•"/>
            </a:pPr>
            <a:r>
              <a:rPr lang="en-US" sz="1900" dirty="0"/>
              <a:t>The goal is still: </a:t>
            </a:r>
            <a:r>
              <a:rPr lang="en-US" sz="1900" i="1" dirty="0">
                <a:solidFill>
                  <a:srgbClr val="FF0000"/>
                </a:solidFill>
              </a:rPr>
              <a:t>all Wide-area data transfers over IPv6</a:t>
            </a:r>
            <a:endParaRPr lang="en-US" dirty="0"/>
          </a:p>
          <a:p>
            <a:pPr marL="457200" indent="-457200">
              <a:spcBef>
                <a:spcPts val="800"/>
              </a:spcBef>
              <a:buClr>
                <a:schemeClr val="dk1"/>
              </a:buClr>
              <a:buSzPts val="1400"/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88"/>
          <p:cNvSpPr txBox="1">
            <a:spLocks noGrp="1"/>
          </p:cNvSpPr>
          <p:nvPr>
            <p:ph type="title" idx="4294967295"/>
          </p:nvPr>
        </p:nvSpPr>
        <p:spPr>
          <a:xfrm>
            <a:off x="490230" y="274638"/>
            <a:ext cx="7396470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/>
              <a:t>IPv6-only plans and testing</a:t>
            </a:r>
            <a:endParaRPr sz="2400" dirty="0"/>
          </a:p>
        </p:txBody>
      </p:sp>
      <p:sp>
        <p:nvSpPr>
          <p:cNvPr id="540" name="Google Shape;540;p88"/>
          <p:cNvSpPr txBox="1">
            <a:spLocks noGrp="1"/>
          </p:cNvSpPr>
          <p:nvPr>
            <p:ph type="body" idx="4294967295"/>
          </p:nvPr>
        </p:nvSpPr>
        <p:spPr>
          <a:xfrm>
            <a:off x="413740" y="1356104"/>
            <a:ext cx="7426458" cy="3308259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/>
          <a:p>
            <a:pPr marL="596900" lvl="0" indent="-457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Some sites are keen to move to IPv6-only services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Including USATLAS (AGLT2, NET2, …)</a:t>
            </a:r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NDGF are planning on IPv6 only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PL Tier1 NCBJ (provide some IPv6-only storage to CMS)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others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Some sites have been testing IPv6-only clusters for some years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dirty="0"/>
              <a:t>CERN, Brunel (UK), KIT, others….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CMS has recently (re) tested at KIT and CERN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CMS confirms - they are perfectly able to work with IPv6-only sites</a:t>
            </a:r>
            <a:endParaRPr dirty="0"/>
          </a:p>
        </p:txBody>
      </p:sp>
      <p:sp>
        <p:nvSpPr>
          <p:cNvPr id="541" name="Google Shape;541;p88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25</a:t>
            </a:fld>
            <a:endParaRPr baseline="-25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89"/>
          <p:cNvSpPr txBox="1">
            <a:spLocks noGrp="1"/>
          </p:cNvSpPr>
          <p:nvPr>
            <p:ph type="title" idx="4294967295"/>
          </p:nvPr>
        </p:nvSpPr>
        <p:spPr>
          <a:xfrm>
            <a:off x="476322" y="274638"/>
            <a:ext cx="7410378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>
                <a:sym typeface="Arial"/>
              </a:rPr>
              <a:t>Plans for “IPv6-only” WLCG data transfers</a:t>
            </a:r>
            <a:endParaRPr sz="2400" dirty="0">
              <a:sym typeface="Arial"/>
            </a:endParaRPr>
          </a:p>
          <a:p>
            <a:pPr>
              <a:spcBef>
                <a:spcPts val="0"/>
              </a:spcBef>
            </a:pPr>
            <a:r>
              <a:rPr lang="en-GB" sz="2400" dirty="0">
                <a:sym typeface="Arial"/>
              </a:rPr>
              <a:t>For discussion with all stakeholders</a:t>
            </a:r>
            <a:endParaRPr sz="2400" dirty="0"/>
          </a:p>
        </p:txBody>
      </p:sp>
      <p:sp>
        <p:nvSpPr>
          <p:cNvPr id="548" name="Google Shape;548;p89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26</a:t>
            </a:fld>
            <a:endParaRPr baseline="-25000" dirty="0"/>
          </a:p>
        </p:txBody>
      </p:sp>
      <p:sp>
        <p:nvSpPr>
          <p:cNvPr id="3" name="Google Shape;547;p89">
            <a:extLst>
              <a:ext uri="{FF2B5EF4-FFF2-40B4-BE49-F238E27FC236}">
                <a16:creationId xmlns:a16="http://schemas.microsoft.com/office/drawing/2014/main" id="{C8AF40F6-7D36-B348-AB61-B8CCE362E152}"/>
              </a:ext>
            </a:extLst>
          </p:cNvPr>
          <p:cNvSpPr txBox="1">
            <a:spLocks/>
          </p:cNvSpPr>
          <p:nvPr/>
        </p:nvSpPr>
        <p:spPr>
          <a:xfrm>
            <a:off x="628650" y="1508934"/>
            <a:ext cx="8091180" cy="3273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2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6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Roboto"/>
                <a:ea typeface="Roboto"/>
                <a:cs typeface="Roboto"/>
                <a:sym typeface="Roboto"/>
              </a:rPr>
              <a:t>LHCOPN (the easiest - just Tier 0/1) 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By end Run 3 encourage the deployment of IPv6 on *all* WLCG services (today ~80%)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Need to continue to identify/remove IPv4 on LHCOPN 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Propose IPv4 peering removed from LHCOPN as soon as possible/sensible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Before Data Challenge DC27 (should test what we plan to use) - my personal view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USA test removal of IPv4 on LHCOPN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6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 transfers over LHCONE: 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Identify/remove ongoing use of IPv4 on LHCONE network (WLCG traffic)</a:t>
            </a: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Move the WLCG LHCONE to be IPv6-only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6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End point of the IPv6 work:</a:t>
            </a:r>
            <a:endParaRPr kumimoji="0" lang="en-US" sz="6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84162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6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Well before start HL-LHC Run 4 - exact date still to be agreed with the WLCG MB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90"/>
          <p:cNvSpPr txBox="1">
            <a:spLocks noGrp="1"/>
          </p:cNvSpPr>
          <p:nvPr>
            <p:ph type="title" idx="4294967295"/>
          </p:nvPr>
        </p:nvSpPr>
        <p:spPr>
          <a:xfrm>
            <a:off x="306388" y="1833563"/>
            <a:ext cx="7558147" cy="704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Global Networking Challenges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for the</a:t>
            </a:r>
            <a:br>
              <a:rPr lang="en-GB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Coming Decade 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54" name="Google Shape;554;p90"/>
          <p:cNvSpPr txBox="1">
            <a:spLocks noGrp="1"/>
          </p:cNvSpPr>
          <p:nvPr>
            <p:ph type="sldNum" idx="4294967295"/>
          </p:nvPr>
        </p:nvSpPr>
        <p:spPr>
          <a:xfrm>
            <a:off x="8642350" y="4767263"/>
            <a:ext cx="50165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baseline="-25000"/>
              <a:t>27</a:t>
            </a:fld>
            <a:endParaRPr baseline="-25000" dirty="0"/>
          </a:p>
        </p:txBody>
      </p:sp>
      <p:sp>
        <p:nvSpPr>
          <p:cNvPr id="555" name="Google Shape;555;p90"/>
          <p:cNvSpPr txBox="1"/>
          <p:nvPr/>
        </p:nvSpPr>
        <p:spPr>
          <a:xfrm>
            <a:off x="0" y="3576320"/>
            <a:ext cx="9141258" cy="84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 fontScale="97500"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20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Tony Cass, CHEP 2024, 23</a:t>
            </a:r>
            <a:r>
              <a:rPr lang="en-GB" sz="2000" b="0" i="0" u="none" strike="noStrike" cap="none" baseline="30000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GB" sz="20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October 2024</a:t>
            </a:r>
            <a:endParaRPr dirty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With thanks to Carmen Misa Moreira, </a:t>
            </a:r>
            <a:r>
              <a:rPr lang="en-GB" sz="13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Edoardo</a:t>
            </a:r>
            <a: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3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Martelli</a:t>
            </a:r>
            <a: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Marian </a:t>
            </a:r>
            <a:r>
              <a:rPr lang="en-GB" sz="1300" b="0" i="0" u="none" strike="noStrike" cap="none" dirty="0" err="1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Babik</a:t>
            </a:r>
            <a: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Enzo Capone, Bruno Hoeft,</a:t>
            </a:r>
            <a:b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3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Lars Fischer, Pepe Flix, David Kelsey &amp; Shawn McKee</a:t>
            </a:r>
            <a:endParaRPr sz="1300" b="0" i="0" u="none" strike="noStrike" cap="none" dirty="0">
              <a:solidFill>
                <a:schemeClr val="accent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90"/>
          <p:cNvSpPr txBox="1"/>
          <p:nvPr/>
        </p:nvSpPr>
        <p:spPr>
          <a:xfrm>
            <a:off x="378125" y="160425"/>
            <a:ext cx="72993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i="1" dirty="0">
                <a:solidFill>
                  <a:srgbClr val="FF0000"/>
                </a:solidFill>
              </a:rPr>
              <a:t>Tony Cass - CHEP 2024 </a:t>
            </a:r>
            <a:br>
              <a:rPr lang="en-GB" sz="3000" i="1" dirty="0">
                <a:solidFill>
                  <a:srgbClr val="FF0000"/>
                </a:solidFill>
              </a:rPr>
            </a:br>
            <a:r>
              <a:rPr lang="en-GB" sz="3000" i="1" dirty="0">
                <a:solidFill>
                  <a:srgbClr val="FF0000"/>
                </a:solidFill>
              </a:rPr>
              <a:t>Networking Plenary talk</a:t>
            </a:r>
            <a:endParaRPr sz="3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91"/>
          <p:cNvSpPr txBox="1">
            <a:spLocks noGrp="1"/>
          </p:cNvSpPr>
          <p:nvPr>
            <p:ph type="subTitle"/>
          </p:nvPr>
        </p:nvSpPr>
        <p:spPr>
          <a:xfrm>
            <a:off x="569701" y="2211700"/>
            <a:ext cx="8323474" cy="179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905256" lvl="1" indent="-457200" algn="l" rtl="0">
              <a:spcBef>
                <a:spcPts val="481"/>
              </a:spcBef>
              <a:spcAft>
                <a:spcPts val="0"/>
              </a:spcAft>
              <a:buSzPct val="90000"/>
            </a:pPr>
            <a:r>
              <a:rPr lang="en-GB" dirty="0"/>
              <a:t>we need to (re)learn how to transfer data efficiently,</a:t>
            </a:r>
            <a:endParaRPr dirty="0"/>
          </a:p>
          <a:p>
            <a:pPr marL="905256" lvl="1" indent="-457200" algn="l" rtl="0">
              <a:spcBef>
                <a:spcPts val="481"/>
              </a:spcBef>
              <a:spcAft>
                <a:spcPts val="0"/>
              </a:spcAft>
              <a:buSzPct val="90000"/>
            </a:pPr>
            <a:r>
              <a:rPr lang="en-GB" dirty="0"/>
              <a:t>we need to </a:t>
            </a:r>
            <a:r>
              <a:rPr lang="en-GB" dirty="0">
                <a:highlight>
                  <a:srgbClr val="FFFF00"/>
                </a:highlight>
              </a:rPr>
              <a:t>understand and perhaps manage traffic</a:t>
            </a:r>
            <a:r>
              <a:rPr lang="en-GB" dirty="0"/>
              <a:t> flows,</a:t>
            </a:r>
            <a:endParaRPr dirty="0"/>
          </a:p>
          <a:p>
            <a:pPr marL="905256" lvl="1" indent="-457200" algn="l" rtl="0">
              <a:spcBef>
                <a:spcPts val="481"/>
              </a:spcBef>
              <a:spcAft>
                <a:spcPts val="0"/>
              </a:spcAft>
              <a:buSzPct val="90000"/>
            </a:pPr>
            <a:r>
              <a:rPr lang="en-GB" dirty="0">
                <a:highlight>
                  <a:srgbClr val="FFFF00"/>
                </a:highlight>
              </a:rPr>
              <a:t>IPv4 has to go</a:t>
            </a:r>
            <a:r>
              <a:rPr lang="en-GB" dirty="0"/>
              <a:t>, and</a:t>
            </a:r>
            <a:endParaRPr dirty="0"/>
          </a:p>
          <a:p>
            <a:pPr marL="905256" lvl="1" indent="-457200" algn="l" rtl="0">
              <a:spcBef>
                <a:spcPts val="481"/>
              </a:spcBef>
              <a:spcAft>
                <a:spcPts val="0"/>
              </a:spcAft>
              <a:buSzPct val="90000"/>
            </a:pPr>
            <a:r>
              <a:rPr lang="en-GB" dirty="0"/>
              <a:t>life will be more complicated in a multi-science world.</a:t>
            </a:r>
            <a:endParaRPr dirty="0"/>
          </a:p>
        </p:txBody>
      </p:sp>
      <p:sp>
        <p:nvSpPr>
          <p:cNvPr id="561" name="Google Shape;561;p91"/>
          <p:cNvSpPr txBox="1">
            <a:spLocks noGrp="1"/>
          </p:cNvSpPr>
          <p:nvPr>
            <p:ph type="title" idx="4294967295"/>
          </p:nvPr>
        </p:nvSpPr>
        <p:spPr>
          <a:xfrm>
            <a:off x="396356" y="209013"/>
            <a:ext cx="8747644" cy="706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0348"/>
            </a:pPr>
            <a:r>
              <a:rPr lang="en-GB" sz="2400" dirty="0"/>
              <a:t>Summary </a:t>
            </a:r>
            <a:r>
              <a:rPr lang="en-GB" sz="2400" dirty="0">
                <a:solidFill>
                  <a:srgbClr val="FF0000"/>
                </a:solidFill>
              </a:rPr>
              <a:t>(Tony Cass CHEP2024)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563" name="Google Shape;563;p91"/>
          <p:cNvSpPr txBox="1">
            <a:spLocks noGrp="1"/>
          </p:cNvSpPr>
          <p:nvPr>
            <p:ph type="sldNum" idx="4294967295"/>
          </p:nvPr>
        </p:nvSpPr>
        <p:spPr>
          <a:xfrm>
            <a:off x="8642350" y="4767263"/>
            <a:ext cx="50165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baseline="-25000"/>
              <a:t>28</a:t>
            </a:fld>
            <a:endParaRPr baseline="-25000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58B28C3-3B4E-7BD9-AF8D-BFC902D0E209}"/>
              </a:ext>
            </a:extLst>
          </p:cNvPr>
          <p:cNvGrpSpPr/>
          <p:nvPr/>
        </p:nvGrpSpPr>
        <p:grpSpPr>
          <a:xfrm>
            <a:off x="2666986" y="3389969"/>
            <a:ext cx="5242826" cy="867006"/>
            <a:chOff x="2666986" y="3389969"/>
            <a:chExt cx="5242826" cy="867006"/>
          </a:xfrm>
        </p:grpSpPr>
        <p:sp>
          <p:nvSpPr>
            <p:cNvPr id="564" name="Google Shape;564;p91"/>
            <p:cNvSpPr/>
            <p:nvPr/>
          </p:nvSpPr>
          <p:spPr>
            <a:xfrm>
              <a:off x="3945012" y="3752675"/>
              <a:ext cx="3964800" cy="5043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rgbClr val="FF0000"/>
                  </a:solidFill>
                </a:rPr>
                <a:t>And he said … “Before HL-LHC”</a:t>
              </a: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565" name="Google Shape;565;p91"/>
            <p:cNvSpPr/>
            <p:nvPr/>
          </p:nvSpPr>
          <p:spPr>
            <a:xfrm rot="-5400000">
              <a:off x="2901736" y="3155219"/>
              <a:ext cx="722100" cy="119160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562;p91">
            <a:extLst>
              <a:ext uri="{FF2B5EF4-FFF2-40B4-BE49-F238E27FC236}">
                <a16:creationId xmlns:a16="http://schemas.microsoft.com/office/drawing/2014/main" id="{EFEBE54F-3436-D120-9271-348CD301E03A}"/>
              </a:ext>
            </a:extLst>
          </p:cNvPr>
          <p:cNvSpPr txBox="1">
            <a:spLocks/>
          </p:cNvSpPr>
          <p:nvPr/>
        </p:nvSpPr>
        <p:spPr>
          <a:xfrm>
            <a:off x="483275" y="971451"/>
            <a:ext cx="7290863" cy="1469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>
            <a:lvl1pPr marL="324000" indent="-243000" algn="l" defTabSz="914103" rtl="0" eaLnBrk="1" latinLnBrk="0" hangingPunct="1">
              <a:lnSpc>
                <a:spcPct val="90000"/>
              </a:lnSpc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29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80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31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783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34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886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spcBef>
                <a:spcPts val="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Wide area networking will continue to deliver quality services for the HEP community into the HL-LHC era.</a:t>
            </a:r>
          </a:p>
          <a:p>
            <a:pPr marL="493776" indent="-457200">
              <a:spcBef>
                <a:spcPts val="555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dirty="0"/>
              <a:t>But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92"/>
          <p:cNvSpPr txBox="1">
            <a:spLocks noGrp="1"/>
          </p:cNvSpPr>
          <p:nvPr>
            <p:ph type="title" idx="4294967295"/>
          </p:nvPr>
        </p:nvSpPr>
        <p:spPr>
          <a:xfrm>
            <a:off x="417216" y="274638"/>
            <a:ext cx="7469483" cy="534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2" name="Google Shape;572;p92"/>
          <p:cNvSpPr txBox="1">
            <a:spLocks noGrp="1"/>
          </p:cNvSpPr>
          <p:nvPr>
            <p:ph type="body" idx="4294967295"/>
          </p:nvPr>
        </p:nvSpPr>
        <p:spPr>
          <a:xfrm>
            <a:off x="-1" y="925513"/>
            <a:ext cx="8048065" cy="3549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/>
          <a:p>
            <a:pPr marL="476250" marR="0" lvl="0" indent="-3429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WLCG already supports use of IPv6-only clients</a:t>
            </a: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7625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Majority of WLCG data transfers already use IPv6</a:t>
            </a: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7625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Campaign for IPv6 on CPU and WN’s - underway but slow</a:t>
            </a: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7625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still observe ongoing use of legacy IPv4 on LHCOPN/ONE</a:t>
            </a: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33450" marR="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continue to chase “preference of IPv6” in service configuration</a:t>
            </a:r>
            <a:b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7625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should complete the move to IPv6-only data transfers</a:t>
            </a: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marR="0" lvl="1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LHCOPN before DC27, LHCONE before Run 4</a:t>
            </a:r>
          </a:p>
          <a:p>
            <a:pPr marL="1371452" lvl="2" indent="-368300">
              <a:lnSpc>
                <a:spcPct val="110000"/>
              </a:lnSpc>
              <a:spcBef>
                <a:spcPts val="0"/>
              </a:spcBef>
              <a:buSzPts val="2200"/>
            </a:pPr>
            <a:r>
              <a:rPr lang="en-GB" sz="180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Compliant with this approach at LHC[OPN/ONE] meeting at KIT </a:t>
            </a:r>
          </a:p>
          <a:p>
            <a:pPr marL="914400" marR="0" lvl="1" indent="-3683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de-DE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shown</a:t>
            </a: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smoothly</a:t>
            </a: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IPv6 </a:t>
            </a:r>
            <a:r>
              <a:rPr lang="de-DE" sz="2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de-DE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LHCOPN</a:t>
            </a:r>
            <a: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14400" lvl="1" indent="-368300">
              <a:lnSpc>
                <a:spcPct val="110000"/>
              </a:lnSpc>
              <a:spcBef>
                <a:spcPts val="0"/>
              </a:spcBef>
              <a:buSzPts val="2200"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 start HL-LHC Run 4</a:t>
            </a:r>
            <a:br>
              <a:rPr lang="de-DE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76250" marR="0" lvl="0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 panose="020B0604020202020204" pitchFamily="34" charset="0"/>
              <a:buChar char="•"/>
            </a:pPr>
            <a:r>
              <a:rPr lang="en-GB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Message to all WLCG sites &amp; LHC experiments:</a:t>
            </a:r>
            <a:endParaRPr sz="22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33450" marR="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500"/>
            </a:pPr>
            <a:r>
              <a:rPr lang="en-GB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deploy IPv6 on all services &amp; clients and prefer its use</a:t>
            </a:r>
            <a:endParaRPr sz="19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marR="0" lvl="1" indent="-3492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</a:pPr>
            <a:r>
              <a:rPr lang="en-GB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monitor and check/fix</a:t>
            </a:r>
            <a:endParaRPr sz="19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b="1" dirty="0"/>
          </a:p>
          <a:p>
            <a:pPr marL="584200" lvl="0" indent="-457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endParaRPr dirty="0"/>
          </a:p>
          <a:p>
            <a:pPr marL="584200" lvl="0" indent="-457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573" name="Google Shape;573;p92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baseline="-25000"/>
              <a:t>29</a:t>
            </a:fld>
            <a:endParaRPr baseline="-25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394" name="Google Shape;394;p71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pPr marL="0" lvl="0" indent="0" algn="r">
                <a:buSzPts val="900"/>
                <a:buFont typeface="Arial"/>
                <a:buNone/>
              </a:pPr>
              <a:t>3</a:t>
            </a:fld>
            <a:endParaRPr baseline="-25000" dirty="0"/>
          </a:p>
        </p:txBody>
      </p:sp>
      <p:sp>
        <p:nvSpPr>
          <p:cNvPr id="393" name="Google Shape;393;p71"/>
          <p:cNvSpPr txBox="1">
            <a:spLocks noGrp="1"/>
          </p:cNvSpPr>
          <p:nvPr>
            <p:ph type="subTitle"/>
          </p:nvPr>
        </p:nvSpPr>
        <p:spPr>
          <a:xfrm>
            <a:off x="457200" y="1383769"/>
            <a:ext cx="8229240" cy="2802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The </a:t>
            </a:r>
            <a:r>
              <a:rPr lang="en-GB" sz="1900" dirty="0" err="1"/>
              <a:t>HEPiX</a:t>
            </a:r>
            <a:r>
              <a:rPr lang="en-GB" sz="1900" dirty="0"/>
              <a:t> IPv6 working group and WLCG</a:t>
            </a: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Short report on IPv6 at data storage</a:t>
            </a: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Ongoing IPv6 on CPU &amp; worker nodes </a:t>
            </a:r>
            <a:r>
              <a:rPr lang="en-GB" sz="1900" dirty="0" err="1"/>
              <a:t>GGus</a:t>
            </a:r>
            <a:r>
              <a:rPr lang="en-GB" sz="1900" dirty="0"/>
              <a:t> campaign</a:t>
            </a: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Still issue: Identifying and removing use of IPv4</a:t>
            </a: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Plans for IPv6-only WLCG</a:t>
            </a:r>
            <a:endParaRPr sz="1900" dirty="0"/>
          </a:p>
          <a:p>
            <a:pPr marL="38735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en-GB" sz="1900" dirty="0"/>
              <a:t>Summary</a:t>
            </a:r>
            <a:endParaRPr sz="19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93"/>
          <p:cNvSpPr txBox="1">
            <a:spLocks noGrp="1"/>
          </p:cNvSpPr>
          <p:nvPr>
            <p:ph type="title" idx="4294967295"/>
          </p:nvPr>
        </p:nvSpPr>
        <p:spPr>
          <a:xfrm>
            <a:off x="483276" y="274638"/>
            <a:ext cx="7403424" cy="99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3300"/>
              <a:buFont typeface="Calibri"/>
            </a:pPr>
            <a:r>
              <a:rPr lang="en-GB" sz="2400" dirty="0"/>
              <a:t>More information</a:t>
            </a:r>
            <a:endParaRPr sz="2400" dirty="0"/>
          </a:p>
        </p:txBody>
      </p:sp>
      <p:sp>
        <p:nvSpPr>
          <p:cNvPr id="579" name="Google Shape;579;p93"/>
          <p:cNvSpPr txBox="1">
            <a:spLocks noGrp="1"/>
          </p:cNvSpPr>
          <p:nvPr>
            <p:ph type="body" idx="4294967295"/>
          </p:nvPr>
        </p:nvSpPr>
        <p:spPr>
          <a:xfrm>
            <a:off x="549336" y="1504951"/>
            <a:ext cx="7886700" cy="303923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20000"/>
          </a:bodyPr>
          <a:lstStyle/>
          <a:p>
            <a:pPr marL="596900" lvl="0" indent="-457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dirty="0" err="1"/>
              <a:t>HEPiX</a:t>
            </a:r>
            <a:r>
              <a:rPr lang="en-GB" dirty="0"/>
              <a:t> IPv6 Working Group meets regularly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u="sng" dirty="0">
                <a:solidFill>
                  <a:schemeClr val="hlink"/>
                </a:solidFill>
                <a:hlinkClick r:id="rId3"/>
              </a:rPr>
              <a:t>https://indico.cern.ch/category/3538/</a:t>
            </a:r>
            <a:endParaRPr dirty="0"/>
          </a:p>
          <a:p>
            <a:pPr marL="596900" lvl="0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r>
              <a:rPr lang="en-GB" dirty="0"/>
              <a:t>WLCG IPv6 task force information</a:t>
            </a:r>
            <a:endParaRPr dirty="0"/>
          </a:p>
          <a:p>
            <a:pPr marL="939800" lvl="1" indent="-3429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https://twiki.cern.ch/twiki/bin/view/LCG/WlcgIpv6</a:t>
            </a:r>
            <a:endParaRPr dirty="0"/>
          </a:p>
          <a:p>
            <a:pPr marL="457200" lvl="0" indent="-457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/>
          </a:p>
          <a:p>
            <a:pPr marL="457200" lvl="0" indent="-457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CHEP2023 paper  “Overcoming obstacles to IPv6 on WLCG”</a:t>
            </a:r>
            <a:endParaRPr dirty="0"/>
          </a:p>
          <a:p>
            <a:pPr marL="457200" lvl="0" indent="-4572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u="sng" dirty="0">
                <a:solidFill>
                  <a:schemeClr val="hlink"/>
                </a:solidFill>
                <a:hlinkClick r:id="rId5"/>
              </a:rPr>
              <a:t>https://doi.org/10.1051/epjconf/202429507036</a:t>
            </a:r>
            <a:endParaRPr dirty="0"/>
          </a:p>
        </p:txBody>
      </p:sp>
      <p:sp>
        <p:nvSpPr>
          <p:cNvPr id="580" name="Google Shape;580;p93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30</a:t>
            </a:fld>
            <a:endParaRPr baseline="-25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94"/>
          <p:cNvSpPr txBox="1">
            <a:spLocks noGrp="1"/>
          </p:cNvSpPr>
          <p:nvPr>
            <p:ph type="title" idx="4294967295"/>
          </p:nvPr>
        </p:nvSpPr>
        <p:spPr>
          <a:xfrm>
            <a:off x="0" y="1282700"/>
            <a:ext cx="7886700" cy="2138363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900"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</a:pPr>
            <a:r>
              <a:rPr lang="en-GB" sz="3300" dirty="0"/>
              <a:t>Questions, Discussion?</a:t>
            </a:r>
            <a:endParaRPr sz="3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88" name="Google Shape;588;p94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305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baseline="-25000"/>
              <a:t>31</a:t>
            </a:fld>
            <a:endParaRPr baseline="-25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95"/>
          <p:cNvSpPr txBox="1">
            <a:spLocks noGrp="1"/>
          </p:cNvSpPr>
          <p:nvPr>
            <p:ph type="title" idx="4294967295"/>
          </p:nvPr>
        </p:nvSpPr>
        <p:spPr>
          <a:xfrm>
            <a:off x="0" y="1282700"/>
            <a:ext cx="7886700" cy="213995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Backup slides</a:t>
            </a:r>
            <a:endParaRPr/>
          </a:p>
        </p:txBody>
      </p:sp>
      <p:sp>
        <p:nvSpPr>
          <p:cNvPr id="595" name="Google Shape;595;p95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r"/>
            <a:fld id="{00000000-1234-1234-1234-123412341234}" type="slidenum">
              <a:rPr lang="en-GB" baseline="-25000"/>
              <a:pPr algn="r"/>
              <a:t>32</a:t>
            </a:fld>
            <a:endParaRPr baseline="-25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" name="Google Shape;460;p79"/>
          <p:cNvCxnSpPr/>
          <p:nvPr/>
        </p:nvCxnSpPr>
        <p:spPr>
          <a:xfrm rot="10800000">
            <a:off x="7529513" y="1256270"/>
            <a:ext cx="0" cy="2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61" name="Google Shape;461;p79"/>
          <p:cNvSpPr txBox="1">
            <a:spLocks noGrp="1"/>
          </p:cNvSpPr>
          <p:nvPr>
            <p:ph type="title" idx="4294967295"/>
          </p:nvPr>
        </p:nvSpPr>
        <p:spPr>
          <a:xfrm>
            <a:off x="0" y="3175"/>
            <a:ext cx="9144000" cy="706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ALICE experiment monitoring</a:t>
            </a:r>
            <a:endParaRPr sz="2400"/>
          </a:p>
        </p:txBody>
      </p:sp>
      <p:sp>
        <p:nvSpPr>
          <p:cNvPr id="462" name="Google Shape;462;p79"/>
          <p:cNvSpPr txBox="1">
            <a:spLocks noGrp="1"/>
          </p:cNvSpPr>
          <p:nvPr>
            <p:ph type="sldNum" idx="4294967295"/>
          </p:nvPr>
        </p:nvSpPr>
        <p:spPr>
          <a:xfrm>
            <a:off x="8642350" y="4767263"/>
            <a:ext cx="50165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GB" baseline="-25000"/>
              <a:t>33</a:t>
            </a:fld>
            <a:endParaRPr baseline="-25000" dirty="0"/>
          </a:p>
        </p:txBody>
      </p:sp>
      <p:sp>
        <p:nvSpPr>
          <p:cNvPr id="463" name="Google Shape;463;p79"/>
          <p:cNvSpPr txBox="1"/>
          <p:nvPr/>
        </p:nvSpPr>
        <p:spPr>
          <a:xfrm>
            <a:off x="6618025" y="2266600"/>
            <a:ext cx="2255100" cy="6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IPv6 WNs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since May 2022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4" name="Google Shape;464;p79" descr="A graph showing a line of growth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4964" y="1148938"/>
            <a:ext cx="5201491" cy="3500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9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“Obstacles” to IPv6 </a:t>
            </a:r>
            <a:endParaRPr/>
          </a:p>
        </p:txBody>
      </p:sp>
      <p:sp>
        <p:nvSpPr>
          <p:cNvPr id="602" name="Google Shape;602;p9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There are many reasons stopping the full use of IPv6/IPv4</a:t>
            </a:r>
            <a:endParaRPr/>
          </a:p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Dual stack is an essential step on the journey to IPv6-only</a:t>
            </a:r>
            <a:endParaRPr/>
          </a:p>
          <a:p>
            <a:pPr marL="3429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The Obstacles that we have been addressing:</a:t>
            </a:r>
            <a:endParaRPr/>
          </a:p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WLCG Sites not yet deployed IPv6 networking</a:t>
            </a:r>
            <a:r>
              <a:rPr lang="en-GB"/>
              <a:t>		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Sites have IPv6 but Tier-2 has no dual-stack storage</a:t>
            </a:r>
            <a:r>
              <a:rPr lang="en-GB"/>
              <a:t>	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IPv6 monitoring not available or broken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Monitoring is essential					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GB" b="1"/>
              <a:t>Service is dual-stack but IPv4 still being used	</a:t>
            </a:r>
            <a:r>
              <a:rPr lang="en-GB"/>
              <a:t>				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We continue to chase these problems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9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9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Obstacles to IPv6 - being addressed</a:t>
            </a:r>
            <a:endParaRPr/>
          </a:p>
        </p:txBody>
      </p:sp>
      <p:sp>
        <p:nvSpPr>
          <p:cNvPr id="610" name="Google Shape;610;p9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54000" algn="l" rtl="0">
              <a:spcBef>
                <a:spcPts val="80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Non-storage services not yet dual-stack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~80% of all WLCG services are dual-stack today, we need 100%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WLCG client CPU (worker nodes, VMs, containers) some IPv4-only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GGUS ticket campaign well underway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Services/clients outside of WLCG Tier-1/Tier-2 not yet addressed</a:t>
            </a:r>
            <a:endParaRPr b="1"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Tier-3, Public/Commercial Clouds, Analysis facilities, Experiment portals…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Use of new or evolving technologies</a:t>
            </a:r>
            <a:r>
              <a:rPr lang="en-GB"/>
              <a:t> not yet tested or tracked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New CPU architectures (GPU, non-x86, …), container orchestration, …</a:t>
            </a:r>
            <a:endParaRPr/>
          </a:p>
          <a:p>
            <a:pPr marL="342900" lvl="0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rabicPeriod" startAt="5"/>
            </a:pPr>
            <a:r>
              <a:rPr lang="en-GB" b="1"/>
              <a:t>Staffing issues can be an obstacle</a:t>
            </a:r>
            <a:endParaRPr/>
          </a:p>
          <a:p>
            <a:pPr marL="685800" lvl="1" indent="-2540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-GB"/>
              <a:t>Lack of effort, lack of IPv6 training/knowledge, pressure of other work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9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72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r">
              <a:buSzPts val="900"/>
            </a:pPr>
            <a:fld id="{00000000-1234-1234-1234-123412341234}" type="slidenum">
              <a:rPr lang="en-GB" baseline="-25000"/>
              <a:pPr algn="r">
                <a:buSzPts val="900"/>
              </a:pPr>
              <a:t>4</a:t>
            </a:fld>
            <a:endParaRPr baseline="-25000" dirty="0"/>
          </a:p>
        </p:txBody>
      </p:sp>
      <p:sp>
        <p:nvSpPr>
          <p:cNvPr id="399" name="Google Shape;399;p72"/>
          <p:cNvSpPr txBox="1">
            <a:spLocks noGrp="1"/>
          </p:cNvSpPr>
          <p:nvPr>
            <p:ph type="title"/>
          </p:nvPr>
        </p:nvSpPr>
        <p:spPr>
          <a:xfrm>
            <a:off x="457200" y="330297"/>
            <a:ext cx="7195250" cy="1488073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Use of IPv6 on Internet - (from APNIC)</a:t>
            </a:r>
            <a:endParaRPr sz="36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 sz="3600" dirty="0"/>
              <a:t>A general plot - not HEP/WLCG etc</a:t>
            </a:r>
            <a:endParaRPr sz="36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24483F4-226F-FCEF-59EF-D36E13A2A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248" y="1526984"/>
            <a:ext cx="6209792" cy="311380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58A4EB3-B834-B999-040C-3803BBCD863E}"/>
              </a:ext>
            </a:extLst>
          </p:cNvPr>
          <p:cNvSpPr txBox="1"/>
          <p:nvPr/>
        </p:nvSpPr>
        <p:spPr>
          <a:xfrm rot="20419969">
            <a:off x="544247" y="2781446"/>
            <a:ext cx="4068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Use of IPv6 for France (FR)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73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GB" sz="3000" dirty="0" err="1"/>
              <a:t>HEPiX</a:t>
            </a:r>
            <a:r>
              <a:rPr lang="en-GB" sz="3000" dirty="0"/>
              <a:t> IPv6 working group</a:t>
            </a:r>
            <a:br>
              <a:rPr lang="en-GB" sz="3000" dirty="0"/>
            </a:br>
            <a:r>
              <a:rPr lang="en-GB" sz="3000" dirty="0"/>
              <a:t>History and drivers for use of IPv6</a:t>
            </a:r>
            <a:endParaRPr sz="3000" dirty="0"/>
          </a:p>
        </p:txBody>
      </p:sp>
      <p:sp>
        <p:nvSpPr>
          <p:cNvPr id="410" name="Google Shape;410;p73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pPr marL="0" lvl="0" indent="0" algn="r">
                <a:buSzPts val="900"/>
                <a:buFont typeface="Arial"/>
                <a:buNone/>
              </a:pPr>
              <a:t>5</a:t>
            </a:fld>
            <a:endParaRPr baseline="-25000" dirty="0"/>
          </a:p>
        </p:txBody>
      </p:sp>
      <p:sp>
        <p:nvSpPr>
          <p:cNvPr id="2" name="Google Shape;409;p73">
            <a:extLst>
              <a:ext uri="{FF2B5EF4-FFF2-40B4-BE49-F238E27FC236}">
                <a16:creationId xmlns:a16="http://schemas.microsoft.com/office/drawing/2014/main" id="{5195B07B-BFA5-414A-3B59-4520C1807F3E}"/>
              </a:ext>
            </a:extLst>
          </p:cNvPr>
          <p:cNvSpPr txBox="1">
            <a:spLocks/>
          </p:cNvSpPr>
          <p:nvPr/>
        </p:nvSpPr>
        <p:spPr>
          <a:xfrm>
            <a:off x="17384" y="1863568"/>
            <a:ext cx="8559897" cy="28335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>
            <a:lvl1pPr marL="324000" indent="-243000" algn="l" defTabSz="914103" rtl="0" eaLnBrk="1" latinLnBrk="0" hangingPunct="1">
              <a:lnSpc>
                <a:spcPct val="90000"/>
              </a:lnSpc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7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29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80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31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783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34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886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7" indent="-228526" algn="l" defTabSz="9141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3550" indent="-457200">
              <a:spcBef>
                <a:spcPts val="800"/>
              </a:spcBef>
              <a:buSzPts val="21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A86E8"/>
                </a:solidFill>
              </a:rPr>
              <a:t>2017-2023</a:t>
            </a:r>
            <a:r>
              <a:rPr lang="en-GB" dirty="0"/>
              <a:t> - deploy IPv6 on WLCG data storage</a:t>
            </a:r>
          </a:p>
          <a:p>
            <a:pPr marL="463550" indent="-457200">
              <a:spcBef>
                <a:spcPts val="800"/>
              </a:spcBef>
              <a:buSzPts val="21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A86E8"/>
                </a:solidFill>
              </a:rPr>
              <a:t>2023 onwards</a:t>
            </a:r>
            <a:r>
              <a:rPr lang="en-GB" dirty="0"/>
              <a:t> - deploy IPv6 on CPU services and WLCG clients</a:t>
            </a:r>
          </a:p>
          <a:p>
            <a:pPr marL="463550" indent="-457200">
              <a:spcBef>
                <a:spcPts val="800"/>
              </a:spcBef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r>
              <a:rPr lang="en-GB" dirty="0"/>
              <a:t>Sites running out of routable IPv4 addresses</a:t>
            </a:r>
          </a:p>
          <a:p>
            <a:pPr marL="463550" indent="-457200">
              <a:spcBef>
                <a:spcPts val="800"/>
              </a:spcBef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r>
              <a:rPr lang="en-GB" dirty="0"/>
              <a:t>To be ready to support use of IPv6-only CPU clients</a:t>
            </a:r>
          </a:p>
          <a:p>
            <a:pPr marL="463550" indent="-457200">
              <a:spcBef>
                <a:spcPts val="800"/>
              </a:spcBef>
              <a:buClr>
                <a:schemeClr val="dk1"/>
              </a:buClr>
              <a:buSzPts val="21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Other drivers</a:t>
            </a:r>
            <a:r>
              <a:rPr lang="en-GB" dirty="0"/>
              <a:t> for IPv6:</a:t>
            </a:r>
            <a:endParaRPr lang="en-GB" sz="2100" dirty="0"/>
          </a:p>
          <a:p>
            <a:pPr marL="552450" lvl="1" indent="-34290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GB" sz="2100" u="sng" dirty="0">
                <a:solidFill>
                  <a:schemeClr val="hlink"/>
                </a:solidFill>
                <a:hlinkClick r:id="rId3"/>
              </a:rPr>
              <a:t>scitags.org</a:t>
            </a:r>
            <a:r>
              <a:rPr lang="en-GB" sz="2100" dirty="0"/>
              <a:t> – packet marking (in header of IPv6 packets)</a:t>
            </a:r>
          </a:p>
          <a:p>
            <a:pPr marL="552450" lvl="1" indent="-34290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GB" sz="2100" dirty="0"/>
              <a:t>USA Federal Government – </a:t>
            </a:r>
            <a:r>
              <a:rPr lang="en-GB" sz="2100" u="sng" dirty="0">
                <a:solidFill>
                  <a:schemeClr val="hlink"/>
                </a:solidFill>
                <a:hlinkClick r:id="rId4"/>
              </a:rPr>
              <a:t>directive</a:t>
            </a:r>
            <a:r>
              <a:rPr lang="en-GB" sz="2100" dirty="0"/>
              <a:t> on “IPv6-only” (Nov 2020)</a:t>
            </a:r>
          </a:p>
          <a:p>
            <a:pPr marL="552450" lvl="1" indent="-342900">
              <a:lnSpc>
                <a:spcPct val="120000"/>
              </a:lnSpc>
              <a:spcBef>
                <a:spcPts val="0"/>
              </a:spcBef>
              <a:buClrTx/>
              <a:buSzPts val="2100"/>
            </a:pPr>
            <a:r>
              <a:rPr lang="en-GB" sz="2100" dirty="0"/>
              <a:t>Global Research Networking - single protocol easier to manage</a:t>
            </a:r>
          </a:p>
        </p:txBody>
      </p:sp>
      <p:sp>
        <p:nvSpPr>
          <p:cNvPr id="409" name="Google Shape;409;p73"/>
          <p:cNvSpPr txBox="1">
            <a:spLocks noGrp="1"/>
          </p:cNvSpPr>
          <p:nvPr>
            <p:ph type="body" idx="4294967295"/>
          </p:nvPr>
        </p:nvSpPr>
        <p:spPr>
          <a:xfrm>
            <a:off x="20862" y="1529956"/>
            <a:ext cx="7582914" cy="4135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normAutofit fontScale="77500" lnSpcReduction="20000"/>
          </a:bodyPr>
          <a:lstStyle/>
          <a:p>
            <a:pPr marL="463550" marR="0" lvl="0" indent="-457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A86E8"/>
                </a:solidFill>
              </a:rPr>
              <a:t>2011-2016</a:t>
            </a:r>
            <a:r>
              <a:rPr lang="en-GB" dirty="0"/>
              <a:t> - analysis, investigations, testbed, fix storage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2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74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IPv6 on WLCG Storage (Tier2s)</a:t>
            </a:r>
            <a:endParaRPr dirty="0"/>
          </a:p>
        </p:txBody>
      </p:sp>
      <p:sp>
        <p:nvSpPr>
          <p:cNvPr id="416" name="Google Shape;416;p74"/>
          <p:cNvSpPr txBox="1">
            <a:spLocks noGrp="1"/>
          </p:cNvSpPr>
          <p:nvPr>
            <p:ph type="body" idx="4294967295"/>
          </p:nvPr>
        </p:nvSpPr>
        <p:spPr>
          <a:xfrm>
            <a:off x="0" y="1093788"/>
            <a:ext cx="3698875" cy="1514475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0833" algn="l" rtl="0">
              <a:lnSpc>
                <a:spcPct val="95000"/>
              </a:lnSpc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 dirty="0"/>
              <a:t>“IPv6 on storage services”</a:t>
            </a:r>
            <a:endParaRPr sz="1900" dirty="0"/>
          </a:p>
          <a:p>
            <a:pPr marL="914400" lvl="1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 dirty="0"/>
              <a:t>2017 to 2023</a:t>
            </a:r>
            <a:endParaRPr sz="1900" dirty="0"/>
          </a:p>
          <a:p>
            <a:pPr marL="457200" lvl="0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53"/>
              <a:buFont typeface="Arial"/>
              <a:buChar char="•"/>
            </a:pPr>
            <a:r>
              <a:rPr lang="en-GB" sz="1900" dirty="0"/>
              <a:t>Goal to support IPv6-only WNs </a:t>
            </a:r>
            <a:endParaRPr sz="1900" dirty="0"/>
          </a:p>
          <a:p>
            <a:pPr marL="457200" lvl="0" indent="-3208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53"/>
              <a:buFont typeface="Arial"/>
              <a:buChar char="•"/>
            </a:pPr>
            <a:r>
              <a:rPr lang="en-GB" sz="1900" dirty="0"/>
              <a:t>Now complete</a:t>
            </a:r>
            <a:endParaRPr sz="1900" dirty="0"/>
          </a:p>
          <a:p>
            <a:pPr marL="914400" lvl="1" indent="-3492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900"/>
              <a:buChar char="•"/>
            </a:pPr>
            <a:r>
              <a:rPr lang="en-GB" sz="1900" dirty="0">
                <a:solidFill>
                  <a:srgbClr val="FF0000"/>
                </a:solidFill>
              </a:rPr>
              <a:t>But took lots of time!</a:t>
            </a:r>
            <a:endParaRPr sz="1900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852"/>
              <a:buNone/>
            </a:pPr>
            <a:endParaRPr sz="1627" dirty="0"/>
          </a:p>
        </p:txBody>
      </p:sp>
      <p:sp>
        <p:nvSpPr>
          <p:cNvPr id="418" name="Google Shape;418;p74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r">
              <a:buSzPts val="900"/>
            </a:pPr>
            <a:fld id="{00000000-1234-1234-1234-123412341234}" type="slidenum">
              <a:rPr lang="en-GB" baseline="-25000"/>
              <a:pPr algn="r">
                <a:buSzPts val="900"/>
              </a:pPr>
              <a:t>6</a:t>
            </a:fld>
            <a:endParaRPr baseline="-25000" dirty="0"/>
          </a:p>
        </p:txBody>
      </p:sp>
      <p:pic>
        <p:nvPicPr>
          <p:cNvPr id="417" name="Google Shape;417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2000" y="1667575"/>
            <a:ext cx="4226575" cy="24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74"/>
          <p:cNvSpPr txBox="1"/>
          <p:nvPr/>
        </p:nvSpPr>
        <p:spPr>
          <a:xfrm>
            <a:off x="628650" y="2783400"/>
            <a:ext cx="273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900" dirty="0">
                <a:solidFill>
                  <a:srgbClr val="595959"/>
                </a:solidFill>
              </a:rPr>
              <a:t>Status always visible from a </a:t>
            </a:r>
            <a:r>
              <a:rPr lang="en-GB" sz="1900" u="sng" dirty="0" err="1">
                <a:solidFill>
                  <a:schemeClr val="hlink"/>
                </a:solidFill>
                <a:hlinkClick r:id="rId4"/>
              </a:rPr>
              <a:t>twiki</a:t>
            </a:r>
            <a:r>
              <a:rPr lang="en-GB" sz="1900" u="sng" dirty="0">
                <a:solidFill>
                  <a:schemeClr val="hlink"/>
                </a:solidFill>
                <a:hlinkClick r:id="rId4"/>
              </a:rPr>
              <a:t> page</a:t>
            </a:r>
            <a:endParaRPr sz="1900" dirty="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75"/>
          <p:cNvSpPr txBox="1">
            <a:spLocks noGrp="1"/>
          </p:cNvSpPr>
          <p:nvPr>
            <p:ph type="title" idx="4294967295"/>
          </p:nvPr>
        </p:nvSpPr>
        <p:spPr>
          <a:xfrm>
            <a:off x="0" y="1282700"/>
            <a:ext cx="7886700" cy="213995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IPv6 on CPU services and Worker Nodes</a:t>
            </a:r>
            <a:endParaRPr sz="4300"/>
          </a:p>
        </p:txBody>
      </p:sp>
      <p:sp>
        <p:nvSpPr>
          <p:cNvPr id="425" name="Google Shape;425;p75"/>
          <p:cNvSpPr txBox="1">
            <a:spLocks noGrp="1"/>
          </p:cNvSpPr>
          <p:nvPr>
            <p:ph type="body" idx="4294967295"/>
          </p:nvPr>
        </p:nvSpPr>
        <p:spPr>
          <a:xfrm>
            <a:off x="0" y="3441700"/>
            <a:ext cx="7886700" cy="1125538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https://twiki.cern.ch/twiki/bin/view/LCG/WlcgIpv6</a:t>
            </a:r>
            <a:endParaRPr/>
          </a:p>
        </p:txBody>
      </p:sp>
      <p:sp>
        <p:nvSpPr>
          <p:cNvPr id="426" name="Google Shape;426;p75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pPr marL="0" lvl="0" indent="0" algn="r">
                <a:buSzPts val="900"/>
                <a:buFont typeface="Arial"/>
                <a:buNone/>
              </a:pPr>
              <a:t>7</a:t>
            </a:fld>
            <a:endParaRPr baseline="-2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76"/>
          <p:cNvSpPr txBox="1">
            <a:spLocks noGrp="1"/>
          </p:cNvSpPr>
          <p:nvPr>
            <p:ph type="title" idx="4294967295"/>
          </p:nvPr>
        </p:nvSpPr>
        <p:spPr>
          <a:xfrm>
            <a:off x="239900" y="274638"/>
            <a:ext cx="7646799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-GB" sz="3400" dirty="0"/>
              <a:t>CPU - GGUS support ticket campaign</a:t>
            </a:r>
            <a:endParaRPr sz="3400" dirty="0"/>
          </a:p>
        </p:txBody>
      </p:sp>
      <p:sp>
        <p:nvSpPr>
          <p:cNvPr id="432" name="Google Shape;432;p76"/>
          <p:cNvSpPr txBox="1">
            <a:spLocks noGrp="1"/>
          </p:cNvSpPr>
          <p:nvPr>
            <p:ph type="body" idx="4294967295"/>
          </p:nvPr>
        </p:nvSpPr>
        <p:spPr>
          <a:xfrm>
            <a:off x="267713" y="1776647"/>
            <a:ext cx="8552944" cy="2892704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558483" lvl="0" indent="-457200" algn="l" rtl="0">
              <a:lnSpc>
                <a:spcPct val="95000"/>
              </a:lnSpc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SzPts val="2005"/>
              <a:buFont typeface="Arial" panose="020B0604020202020204" pitchFamily="34" charset="0"/>
              <a:buChar char="•"/>
            </a:pPr>
            <a:r>
              <a:rPr lang="en-GB" dirty="0"/>
              <a:t>Eliminate IPv4 d</a:t>
            </a:r>
            <a:r>
              <a:rPr lang="en-GB" sz="2100" dirty="0"/>
              <a:t>ata transfers </a:t>
            </a:r>
            <a:r>
              <a:rPr lang="en-GB" dirty="0"/>
              <a:t>- between </a:t>
            </a:r>
            <a:r>
              <a:rPr lang="en-GB" sz="2100" dirty="0"/>
              <a:t>WNs </a:t>
            </a:r>
            <a:r>
              <a:rPr lang="en-GB" dirty="0"/>
              <a:t>and </a:t>
            </a:r>
            <a:r>
              <a:rPr lang="en-GB" sz="2100" dirty="0"/>
              <a:t>remote storage</a:t>
            </a:r>
            <a:endParaRPr sz="2100" dirty="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</a:pPr>
            <a:r>
              <a:rPr lang="en-GB" dirty="0"/>
              <a:t>Approved by WLCG MB in October 2023</a:t>
            </a:r>
            <a:endParaRPr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GB" sz="1900" b="1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Please deploy dual-stack connectivity (IPv4+IPv6) on your computing services (computing elements and worker nodes) as soon as possible and by 30 June 2024 at the latest”</a:t>
            </a:r>
            <a:endParaRPr sz="1900" b="1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6515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  <a:buFont typeface="Arial" panose="020B0604020202020204" pitchFamily="34" charset="0"/>
              <a:buChar char="•"/>
            </a:pPr>
            <a:r>
              <a:rPr lang="en-GB" dirty="0"/>
              <a:t>Reasons for delay include</a:t>
            </a:r>
            <a:endParaRPr dirty="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</a:pPr>
            <a:r>
              <a:rPr lang="en-GB" sz="2100" dirty="0"/>
              <a:t>New data centres, new hardware, OS updates</a:t>
            </a:r>
            <a:endParaRPr sz="2100" dirty="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</a:pPr>
            <a:r>
              <a:rPr lang="en-GB" sz="2100" dirty="0"/>
              <a:t>Other priorities - </a:t>
            </a:r>
            <a:r>
              <a:rPr lang="en-GB" sz="2100" dirty="0" err="1"/>
              <a:t>AuthZ</a:t>
            </a:r>
            <a:r>
              <a:rPr lang="en-GB" sz="2100" dirty="0"/>
              <a:t> Tokens, End of life CentOS 7</a:t>
            </a:r>
            <a:endParaRPr sz="2100" dirty="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900"/>
            </a:pPr>
            <a:r>
              <a:rPr lang="en-GB" sz="2100" dirty="0"/>
              <a:t>Nvidia Skyway </a:t>
            </a:r>
            <a:r>
              <a:rPr lang="en-GB" sz="2100" dirty="0" err="1"/>
              <a:t>Infiniband</a:t>
            </a:r>
            <a:r>
              <a:rPr lang="en-GB" sz="2100" dirty="0"/>
              <a:t> gateway - no support yet for IPv6</a:t>
            </a:r>
          </a:p>
        </p:txBody>
      </p:sp>
      <p:sp>
        <p:nvSpPr>
          <p:cNvPr id="433" name="Google Shape;433;p76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r">
              <a:buSzPts val="900"/>
            </a:pPr>
            <a:fld id="{00000000-1234-1234-1234-123412341234}" type="slidenum">
              <a:rPr lang="en-GB" baseline="-25000"/>
              <a:pPr algn="r">
                <a:buSzPts val="900"/>
              </a:pPr>
              <a:t>8</a:t>
            </a:fld>
            <a:endParaRPr baseline="-25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77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CPU/WN IPv6 status</a:t>
            </a:r>
            <a:endParaRPr sz="3600" dirty="0"/>
          </a:p>
        </p:txBody>
      </p:sp>
      <p:sp>
        <p:nvSpPr>
          <p:cNvPr id="441" name="Google Shape;441;p77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4637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GB" baseline="-25000"/>
              <a:t>9</a:t>
            </a:fld>
            <a:endParaRPr baseline="-25000" dirty="0"/>
          </a:p>
        </p:txBody>
      </p:sp>
      <p:sp>
        <p:nvSpPr>
          <p:cNvPr id="440" name="Google Shape;440;p77"/>
          <p:cNvSpPr txBox="1"/>
          <p:nvPr/>
        </p:nvSpPr>
        <p:spPr>
          <a:xfrm>
            <a:off x="592238" y="3611687"/>
            <a:ext cx="3629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&gt;70% sites done</a:t>
            </a:r>
            <a:br>
              <a:rPr lang="en-GB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900" dirty="0">
                <a:solidFill>
                  <a:srgbClr val="595959"/>
                </a:solidFill>
              </a:rPr>
              <a:t>Status always visible from a </a:t>
            </a:r>
            <a:r>
              <a:rPr lang="en-GB" sz="1900" u="sng" dirty="0" err="1">
                <a:solidFill>
                  <a:schemeClr val="hlink"/>
                </a:solidFill>
                <a:hlinkClick r:id="rId3"/>
              </a:rPr>
              <a:t>twiki</a:t>
            </a:r>
            <a:r>
              <a:rPr lang="en-GB" sz="1900" u="sng" dirty="0">
                <a:solidFill>
                  <a:schemeClr val="hlink"/>
                </a:solidFill>
                <a:hlinkClick r:id="rId3"/>
              </a:rPr>
              <a:t> page</a:t>
            </a:r>
            <a:endParaRPr sz="1900" dirty="0">
              <a:solidFill>
                <a:srgbClr val="5959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E1973F4-55AC-63A9-B45A-C6A1509A8195}"/>
              </a:ext>
            </a:extLst>
          </p:cNvPr>
          <p:cNvSpPr txBox="1"/>
          <p:nvPr/>
        </p:nvSpPr>
        <p:spPr>
          <a:xfrm>
            <a:off x="592238" y="3383253"/>
            <a:ext cx="2611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report: </a:t>
            </a:r>
            <a:r>
              <a:rPr lang="en-US" b="1" dirty="0"/>
              <a:t>65%</a:t>
            </a:r>
            <a:r>
              <a:rPr lang="en-US" dirty="0"/>
              <a:t> sites are done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32B0571-B18C-B5AD-6594-AE0C263D9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76" y="1038723"/>
            <a:ext cx="4234688" cy="229833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3CCB69F-A4A3-9941-6164-34462DCD3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8819" y="492755"/>
            <a:ext cx="3178259" cy="18856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91A5577-6FB5-C05B-6508-E75E2FDE2A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2864" y="2534679"/>
            <a:ext cx="3667248" cy="21540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2147</Words>
  <Application>Microsoft Office PowerPoint</Application>
  <PresentationFormat>Bildschirmpräsentation (16:9)</PresentationFormat>
  <Paragraphs>274</Paragraphs>
  <Slides>35</Slides>
  <Notes>29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35</vt:i4>
      </vt:variant>
    </vt:vector>
  </HeadingPairs>
  <TitlesOfParts>
    <vt:vector size="45" baseType="lpstr">
      <vt:lpstr>Arial</vt:lpstr>
      <vt:lpstr>Trebuchet MS</vt:lpstr>
      <vt:lpstr>Calibri</vt:lpstr>
      <vt:lpstr>Roboto</vt:lpstr>
      <vt:lpstr>Wingdings</vt:lpstr>
      <vt:lpstr>Merriweather Sans</vt:lpstr>
      <vt:lpstr>Symbol</vt:lpstr>
      <vt:lpstr>1_Office Theme</vt:lpstr>
      <vt:lpstr>2_Office Theme</vt:lpstr>
      <vt:lpstr>Office Theme</vt:lpstr>
      <vt:lpstr>HEPiX IPv6 WG - status report</vt:lpstr>
      <vt:lpstr>On behalf of all members of the HEPiX IPv6 working group - (many thanks all!)</vt:lpstr>
      <vt:lpstr>Outline</vt:lpstr>
      <vt:lpstr>Use of IPv6 on Internet - (from APNIC) A general plot - not HEP/WLCG etc</vt:lpstr>
      <vt:lpstr>HEPiX IPv6 working group History and drivers for use of IPv6</vt:lpstr>
      <vt:lpstr>IPv6 on WLCG Storage (Tier2s)</vt:lpstr>
      <vt:lpstr>IPv6 on CPU services and Worker Nodes</vt:lpstr>
      <vt:lpstr>CPU - GGUS support ticket campaign</vt:lpstr>
      <vt:lpstr>CPU/WN IPv6 status</vt:lpstr>
      <vt:lpstr>*All* WLCG services - “VOfeeds” https://orsone.mi.infn.it/~prelz/ipv6_vofeed/</vt:lpstr>
      <vt:lpstr> WLCG Data Transfers - % IPv6 And Identifying/fixing use of IPv4</vt:lpstr>
      <vt:lpstr>LHCOPN - CERN/Tier1  % IPv6 - last year </vt:lpstr>
      <vt:lpstr>WLCG FTS and XRootD - Last 30 days    transfers Mostly over IPv6</vt:lpstr>
      <vt:lpstr>LHCOPN total traffic, split IPv4 &amp; IPv6  (as seen at CERN) https://monit-grafana-open.cern.ch/d/cumEJJb4z/lhcopn-one-ipv6-vs-ipv4?orgId=16&amp;from=1728079200000&amp;to=1728424799000</vt:lpstr>
      <vt:lpstr>Identifying and fixing use of legacy IPv4</vt:lpstr>
      <vt:lpstr>Use of legacy IPv4 when site IPv6-capable</vt:lpstr>
      <vt:lpstr>PowerPoint-Präsentation</vt:lpstr>
      <vt:lpstr>enable IPv6 only at LHCOPN (1)</vt:lpstr>
      <vt:lpstr>enable IPv6 only at LHCOPN (2)</vt:lpstr>
      <vt:lpstr>enable IPv6 only at LHCOPN (2)</vt:lpstr>
      <vt:lpstr>enable IPv6 only at LHCOPN (2)</vt:lpstr>
      <vt:lpstr>Draft Plans and ideas of IPv6-only LHCOPN at IHEP</vt:lpstr>
      <vt:lpstr>Plans for IPv6-only WLCG</vt:lpstr>
      <vt:lpstr>IPv6-only on WLCG (CHEP2019) https://doi.org/10.1051/epjconf/202024507045</vt:lpstr>
      <vt:lpstr>IPv6-only plans and testing</vt:lpstr>
      <vt:lpstr>Plans for “IPv6-only” WLCG data transfers For discussion with all stakeholders</vt:lpstr>
      <vt:lpstr>Global Networking Challenges for the Coming Decade </vt:lpstr>
      <vt:lpstr>Summary (Tony Cass CHEP2024)</vt:lpstr>
      <vt:lpstr>Summary</vt:lpstr>
      <vt:lpstr>More information</vt:lpstr>
      <vt:lpstr> Questions, Discussion? </vt:lpstr>
      <vt:lpstr>Backup slides</vt:lpstr>
      <vt:lpstr>ALICE experiment monitoring</vt:lpstr>
      <vt:lpstr>“Obstacles” to IPv6 </vt:lpstr>
      <vt:lpstr>Obstacles to IPv6 - being addressed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Hoeft, Bruno (SCC)</dc:creator>
  <cp:lastModifiedBy>Hoeft, Bruno (SCC)</cp:lastModifiedBy>
  <cp:revision>22</cp:revision>
  <cp:lastPrinted>2025-10-30T23:05:57Z</cp:lastPrinted>
  <dcterms:modified xsi:type="dcterms:W3CDTF">2025-11-05T02:40:00Z</dcterms:modified>
</cp:coreProperties>
</file>