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8" r:id="rId9"/>
    <p:sldId id="262" r:id="rId10"/>
    <p:sldId id="265" r:id="rId11"/>
    <p:sldId id="279" r:id="rId12"/>
    <p:sldId id="266" r:id="rId13"/>
    <p:sldId id="267" r:id="rId14"/>
    <p:sldId id="283" r:id="rId15"/>
    <p:sldId id="271" r:id="rId16"/>
    <p:sldId id="284" r:id="rId17"/>
    <p:sldId id="269" r:id="rId18"/>
    <p:sldId id="273" r:id="rId19"/>
    <p:sldId id="274" r:id="rId20"/>
    <p:sldId id="277" r:id="rId21"/>
    <p:sldId id="281" r:id="rId22"/>
    <p:sldId id="275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9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14"/>
    <p:restoredTop sz="94681"/>
  </p:normalViewPr>
  <p:slideViewPr>
    <p:cSldViewPr snapToGrid="0">
      <p:cViewPr>
        <p:scale>
          <a:sx n="130" d="100"/>
          <a:sy n="130" d="100"/>
        </p:scale>
        <p:origin x="1384" y="4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ervice-dns.web.cern.ch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ab-ws-llrf05.web.cern.ch/" TargetMode="External"/><Relationship Id="rId5" Type="http://schemas.openxmlformats.org/officeDocument/2006/relationships/hyperlink" Target="https://sl-div-bt-tl.web.cern.ch/" TargetMode="External"/><Relationship Id="rId4" Type="http://schemas.openxmlformats.org/officeDocument/2006/relationships/hyperlink" Target="https://it-div-events.web.cern.ch/" TargetMode="External"/></Relationships>
</file>

<file path=ppt/notesSlides/_rels/notes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amaire.web.cern.ch/" TargetMode="External"/><Relationship Id="rId3" Type="http://schemas.openxmlformats.org/officeDocument/2006/relationships/hyperlink" Target="http://ajunique.web.cern.ch/" TargetMode="External"/><Relationship Id="rId7" Type="http://schemas.openxmlformats.org/officeDocument/2006/relationships/hyperlink" Target="http://alberton.web.cern.ch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akorneev.web.cern.ch/" TargetMode="External"/><Relationship Id="rId5" Type="http://schemas.openxmlformats.org/officeDocument/2006/relationships/hyperlink" Target="http://akluge.web.cern.ch/" TargetMode="External"/><Relationship Id="rId4" Type="http://schemas.openxmlformats.org/officeDocument/2006/relationships/hyperlink" Target="https://akisiel.web.cern.ch/" TargetMode="External"/><Relationship Id="rId9" Type="http://schemas.openxmlformats.org/officeDocument/2006/relationships/hyperlink" Target="https://apardons.web.cern.ch/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overnance.web.cern.ch/mandat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/>
              <a:t>My </a:t>
            </a:r>
            <a:r>
              <a:rPr lang="pl-PL" dirty="0" err="1"/>
              <a:t>first</a:t>
            </a:r>
            <a:r>
              <a:rPr lang="pl-PL" dirty="0"/>
              <a:t> HEPIX: in Vancouver, Canada in 2003 – 22 </a:t>
            </a:r>
            <a:r>
              <a:rPr lang="pl-PL" dirty="0" err="1"/>
              <a:t>years</a:t>
            </a:r>
            <a:r>
              <a:rPr lang="pl-PL" dirty="0"/>
              <a:t> ago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>
          <a:extLst>
            <a:ext uri="{FF2B5EF4-FFF2-40B4-BE49-F238E27FC236}">
              <a16:creationId xmlns:a16="http://schemas.microsoft.com/office/drawing/2014/main" id="{825037FE-E938-0B4C-6213-724AC5B5A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9c8f8f2236_0_103:notes">
            <a:extLst>
              <a:ext uri="{FF2B5EF4-FFF2-40B4-BE49-F238E27FC236}">
                <a16:creationId xmlns:a16="http://schemas.microsoft.com/office/drawing/2014/main" id="{139E05DE-3AD7-1705-12A8-4089094E1CF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9c8f8f2236_0_103:notes">
            <a:extLst>
              <a:ext uri="{FF2B5EF4-FFF2-40B4-BE49-F238E27FC236}">
                <a16:creationId xmlns:a16="http://schemas.microsoft.com/office/drawing/2014/main" id="{120E3EEA-1954-F345-6279-230007C341C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47068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9c8f8f2236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9c8f8f2236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https://service-dns.web.cern.ch/</a:t>
            </a:r>
            <a:r>
              <a:rPr lang="en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https://it-div-events.web.cern.ch/</a:t>
            </a:r>
            <a:r>
              <a:rPr lang="en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https://sl-div-bt-tl.web.cern.ch/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https://ab-ws-llrf05.web.cern.ch/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9c8f8f2236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9c8f8f2236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http://ajunique.web.cern.ch/</a:t>
            </a:r>
            <a:r>
              <a:rPr lang="en"/>
              <a:t> -&gt; just a mountain picture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https://akisiel.web.cern.ch/</a:t>
            </a:r>
            <a:r>
              <a:rPr lang="en"/>
              <a:t> -&gt; a few links, last modified 2008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http://akluge.web.cern.ch/</a:t>
            </a:r>
            <a:r>
              <a:rPr lang="en"/>
              <a:t> -&gt; embedded Shockwave Flash content -&gt; technology obsolete since 10+ years, dead since 5 years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http://akorneev.web.cern.ch/</a:t>
            </a:r>
            <a:r>
              <a:rPr lang="en"/>
              <a:t> -&gt; soviet symbols next to CERN logo…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7"/>
              </a:rPr>
              <a:t>http://alberton.web.cern.ch/</a:t>
            </a:r>
            <a:r>
              <a:rPr lang="en"/>
              <a:t> -&gt; just random private stuff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8"/>
              </a:rPr>
              <a:t>https://amaire.web.cern.ch/</a:t>
            </a:r>
            <a:r>
              <a:rPr lang="en"/>
              <a:t> -&gt; file listing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9"/>
              </a:rPr>
              <a:t>https://apardons.web.cern.ch/</a:t>
            </a:r>
            <a:r>
              <a:rPr lang="en"/>
              <a:t> -&gt; just links for personal use, last update 2016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>
          <a:extLst>
            <a:ext uri="{FF2B5EF4-FFF2-40B4-BE49-F238E27FC236}">
              <a16:creationId xmlns:a16="http://schemas.microsoft.com/office/drawing/2014/main" id="{CED10FD4-0BFE-5F63-328C-941AC633E6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9c8f8f2236_0_43:notes">
            <a:extLst>
              <a:ext uri="{FF2B5EF4-FFF2-40B4-BE49-F238E27FC236}">
                <a16:creationId xmlns:a16="http://schemas.microsoft.com/office/drawing/2014/main" id="{7525F0DB-B830-DDBF-F250-8C86D92F915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9c8f8f2236_0_43:notes">
            <a:extLst>
              <a:ext uri="{FF2B5EF4-FFF2-40B4-BE49-F238E27FC236}">
                <a16:creationId xmlns:a16="http://schemas.microsoft.com/office/drawing/2014/main" id="{BC2CD27C-CD32-7EEB-76DE-5FABC3330C1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98489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9c8f8f2236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9c8f8f2236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11899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>
          <a:extLst>
            <a:ext uri="{FF2B5EF4-FFF2-40B4-BE49-F238E27FC236}">
              <a16:creationId xmlns:a16="http://schemas.microsoft.com/office/drawing/2014/main" id="{19F0255B-C73E-2A56-15C7-39D76129B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9c8f8f2236_0_138:notes">
            <a:extLst>
              <a:ext uri="{FF2B5EF4-FFF2-40B4-BE49-F238E27FC236}">
                <a16:creationId xmlns:a16="http://schemas.microsoft.com/office/drawing/2014/main" id="{5CD9B276-9E75-8E60-964C-E05B2F84B19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9c8f8f2236_0_138:notes">
            <a:extLst>
              <a:ext uri="{FF2B5EF4-FFF2-40B4-BE49-F238E27FC236}">
                <a16:creationId xmlns:a16="http://schemas.microsoft.com/office/drawing/2014/main" id="{AA3D0238-48D3-AC5F-4976-D8B359CD8D1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11340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9c8f8f2236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9c8f8f2236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9c8f8f2236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9c8f8f2236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9c8f8f2236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9c8f8f2236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/event/1464094/contributions/6164092/attachments/3138312/5569327/ITTF_SharePoint_Igor%20Jakovljevic.pdf#page=6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9c8f8f2236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9c8f8f2236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8e108893a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8e108893a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9c8f8f223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9c8f8f2236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Web was invented by English computer scientist Tim Berners-Lee while at CERN in 1989 and opened to the public in 1993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Photos: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By Coolcaesar at the English-language Wikipedia, CC BY-SA 3.0, https://commons.wikimedia.org/w/index.php?curid=395096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9c8f8f2236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9c8f8f2236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9c8f8f223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9c8f8f223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9c8f8f2236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9c8f8f2236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Ensure alignment of CERN's web presence with the </a:t>
            </a:r>
            <a:r>
              <a:rPr lang="en" dirty="0" err="1"/>
              <a:t>organisational</a:t>
            </a:r>
            <a:r>
              <a:rPr lang="en" dirty="0"/>
              <a:t> strategy; make recommendations;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implement decisions and ensure two-way information flow between central governance and departments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3"/>
              </a:rPr>
              <a:t>https://governance.web.cern.ch/mandate</a:t>
            </a:r>
            <a:r>
              <a:rPr lang="en" dirty="0"/>
              <a:t> 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9c8f8f2236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9c8f8f2236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2228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9c8f8f2236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9c8f8f2236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9c8f8f2236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9c8f8f2236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949825"/>
            <a:ext cx="8520600" cy="36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949825"/>
            <a:ext cx="8520600" cy="36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70C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457200" marR="0" lvl="0" indent="-34290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50000"/>
        <a:buFont typeface="Arial" panose="020B0604020202020204" pitchFamily="34" charset="0"/>
        <a:buChar char="•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36836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news/computing/welcome-cer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nic.cern" TargetMode="External"/><Relationship Id="rId5" Type="http://schemas.openxmlformats.org/officeDocument/2006/relationships/hyperlink" Target="https://nic.cern/registration-policy/" TargetMode="External"/><Relationship Id="rId4" Type="http://schemas.openxmlformats.org/officeDocument/2006/relationships/hyperlink" Target="https://home.cern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333325"/>
            <a:ext cx="8520600" cy="79062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3369A0"/>
                </a:solidFill>
                <a:latin typeface="Nunito Sans" pitchFamily="2" charset="77"/>
              </a:rPr>
              <a:t>An update on the Web landscape at CERN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1123948"/>
            <a:ext cx="8520600" cy="38399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1" noProof="0" dirty="0"/>
              <a:t>Sebastian Lopienski, CERN IT Department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noProof="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noProof="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noProof="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noProof="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noProof="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u="sng" noProof="0" dirty="0">
              <a:solidFill>
                <a:schemeClr val="hlink"/>
              </a:solidFill>
              <a:hlinkClick r:id="rId3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 noProof="0" dirty="0">
                <a:solidFill>
                  <a:schemeClr val="hlink"/>
                </a:solidFill>
                <a:hlinkClick r:id="rId3"/>
              </a:rPr>
              <a:t>HEPiX Fall 2025</a:t>
            </a:r>
            <a:br>
              <a:rPr lang="en-US" sz="1800" noProof="0" dirty="0"/>
            </a:br>
            <a:r>
              <a:rPr lang="en-US" sz="1800" noProof="0" dirty="0"/>
              <a:t>November 3-7, Lanzhou, China</a:t>
            </a:r>
          </a:p>
        </p:txBody>
      </p:sp>
      <p:pic>
        <p:nvPicPr>
          <p:cNvPr id="3" name="Picture 2" descr="A stone archway with a sign over it&#10;&#10;AI-generated content may be incorrect.">
            <a:extLst>
              <a:ext uri="{FF2B5EF4-FFF2-40B4-BE49-F238E27FC236}">
                <a16:creationId xmlns:a16="http://schemas.microsoft.com/office/drawing/2014/main" id="{66882794-F725-7AA0-2DBE-1881594A32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1350" y="1867529"/>
            <a:ext cx="3228034" cy="215202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78C53A8-7500-96DF-23F7-AE1B1417DD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170" y="1867529"/>
            <a:ext cx="917051" cy="78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Official websites 🤩</a:t>
            </a:r>
          </a:p>
        </p:txBody>
      </p:sp>
      <p:sp>
        <p:nvSpPr>
          <p:cNvPr id="120" name="Google Shape;120;p22"/>
          <p:cNvSpPr txBox="1">
            <a:spLocks noGrp="1"/>
          </p:cNvSpPr>
          <p:nvPr>
            <p:ph type="body" idx="1"/>
          </p:nvPr>
        </p:nvSpPr>
        <p:spPr>
          <a:xfrm>
            <a:off x="311700" y="949825"/>
            <a:ext cx="8520600" cy="36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lang="en-US" noProof="0" dirty="0"/>
          </a:p>
        </p:txBody>
      </p:sp>
      <p:pic>
        <p:nvPicPr>
          <p:cNvPr id="121" name="Google Shape;1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471" y="827225"/>
            <a:ext cx="3680901" cy="2050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2"/>
          <p:cNvPicPr preferRelativeResize="0"/>
          <p:nvPr/>
        </p:nvPicPr>
        <p:blipFill rotWithShape="1">
          <a:blip r:embed="rId4">
            <a:alphaModFix/>
          </a:blip>
          <a:srcRect b="14588"/>
          <a:stretch/>
        </p:blipFill>
        <p:spPr>
          <a:xfrm>
            <a:off x="4796118" y="821738"/>
            <a:ext cx="3680901" cy="20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2"/>
          <p:cNvPicPr preferRelativeResize="0"/>
          <p:nvPr/>
        </p:nvPicPr>
        <p:blipFill rotWithShape="1">
          <a:blip r:embed="rId5">
            <a:alphaModFix/>
          </a:blip>
          <a:srcRect r="12234"/>
          <a:stretch/>
        </p:blipFill>
        <p:spPr>
          <a:xfrm>
            <a:off x="690484" y="2983962"/>
            <a:ext cx="3680901" cy="2008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2"/>
          <p:cNvPicPr preferRelativeResize="0"/>
          <p:nvPr/>
        </p:nvPicPr>
        <p:blipFill rotWithShape="1">
          <a:blip r:embed="rId6">
            <a:alphaModFix/>
          </a:blip>
          <a:srcRect r="6524"/>
          <a:stretch/>
        </p:blipFill>
        <p:spPr>
          <a:xfrm>
            <a:off x="4771968" y="2983950"/>
            <a:ext cx="3705052" cy="200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314988-A48D-4F47-A37C-DE12CC47E7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>
          <a:extLst>
            <a:ext uri="{FF2B5EF4-FFF2-40B4-BE49-F238E27FC236}">
              <a16:creationId xmlns:a16="http://schemas.microsoft.com/office/drawing/2014/main" id="{964A700D-A6F2-5116-DBE5-EB4EC8FF7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>
            <a:extLst>
              <a:ext uri="{FF2B5EF4-FFF2-40B4-BE49-F238E27FC236}">
                <a16:creationId xmlns:a16="http://schemas.microsoft.com/office/drawing/2014/main" id="{37C8C907-71BC-DD2B-88AC-63F22D1842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lvl="0"/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Official websites 👍</a:t>
            </a:r>
          </a:p>
        </p:txBody>
      </p:sp>
      <p:sp>
        <p:nvSpPr>
          <p:cNvPr id="120" name="Google Shape;120;p22">
            <a:extLst>
              <a:ext uri="{FF2B5EF4-FFF2-40B4-BE49-F238E27FC236}">
                <a16:creationId xmlns:a16="http://schemas.microsoft.com/office/drawing/2014/main" id="{1336B465-2B6F-9440-8E5F-C06FC25002A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949825"/>
            <a:ext cx="8520600" cy="36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lang="en-US" noProof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D8AB5C-5437-F58C-625E-E232DD936E7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3E71DD-59CD-F7B0-8630-3AE0A9233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0340" y="1573950"/>
            <a:ext cx="3703320" cy="1995599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41532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Official websites 😬</a:t>
            </a:r>
          </a:p>
        </p:txBody>
      </p:sp>
      <p:pic>
        <p:nvPicPr>
          <p:cNvPr id="133" name="Google Shape;13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849" y="1438274"/>
            <a:ext cx="4379017" cy="2266951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5" name="Google Shape;13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2134" y="1226109"/>
            <a:ext cx="4379024" cy="2691279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5F0B36-86B9-A4F5-BC25-F8AE04E10F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Personal websites 🤦‍♂️</a:t>
            </a:r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00" y="886924"/>
            <a:ext cx="2007627" cy="136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002" y="2486525"/>
            <a:ext cx="2689274" cy="1848601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143" name="Google Shape;143;p24"/>
          <p:cNvGrpSpPr/>
          <p:nvPr/>
        </p:nvGrpSpPr>
        <p:grpSpPr>
          <a:xfrm>
            <a:off x="2178238" y="886924"/>
            <a:ext cx="4307689" cy="1366364"/>
            <a:chOff x="2178238" y="949825"/>
            <a:chExt cx="4307689" cy="1366364"/>
          </a:xfrm>
        </p:grpSpPr>
        <p:pic>
          <p:nvPicPr>
            <p:cNvPr id="144" name="Google Shape;144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183202" y="949825"/>
              <a:ext cx="4302725" cy="1171382"/>
            </a:xfrm>
            <a:prstGeom prst="rect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145" name="Google Shape;145;p2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178238" y="2059914"/>
              <a:ext cx="4302725" cy="256275"/>
            </a:xfrm>
            <a:prstGeom prst="rect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  <p:grpSp>
        <p:nvGrpSpPr>
          <p:cNvPr id="146" name="Google Shape;146;p24"/>
          <p:cNvGrpSpPr/>
          <p:nvPr/>
        </p:nvGrpSpPr>
        <p:grpSpPr>
          <a:xfrm>
            <a:off x="2897702" y="2486598"/>
            <a:ext cx="2881469" cy="1848619"/>
            <a:chOff x="2897675" y="2486575"/>
            <a:chExt cx="3105700" cy="1992475"/>
          </a:xfrm>
        </p:grpSpPr>
        <p:pic>
          <p:nvPicPr>
            <p:cNvPr id="147" name="Google Shape;147;p2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897675" y="2486575"/>
              <a:ext cx="3105700" cy="1992475"/>
            </a:xfrm>
            <a:prstGeom prst="rect">
              <a:avLst/>
            </a:prstGeom>
            <a:noFill/>
            <a:ln w="8825" cap="flat" cmpd="sng">
              <a:solidFill>
                <a:srgbClr val="999999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148" name="Google Shape;148;p24"/>
            <p:cNvPicPr preferRelativeResize="0"/>
            <p:nvPr/>
          </p:nvPicPr>
          <p:blipFill rotWithShape="1">
            <a:blip r:embed="rId7">
              <a:alphaModFix/>
            </a:blip>
            <a:srcRect r="66715" b="75071"/>
            <a:stretch/>
          </p:blipFill>
          <p:spPr>
            <a:xfrm>
              <a:off x="3533124" y="3160528"/>
              <a:ext cx="2347733" cy="1128075"/>
            </a:xfrm>
            <a:prstGeom prst="rect">
              <a:avLst/>
            </a:prstGeom>
            <a:noFill/>
            <a:ln w="8825" cap="flat" cmpd="sng">
              <a:solidFill>
                <a:srgbClr val="999999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  <p:pic>
        <p:nvPicPr>
          <p:cNvPr id="149" name="Google Shape;149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970800" y="170900"/>
            <a:ext cx="1975875" cy="3314371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50" name="Google Shape;150;p2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67658" y="4079682"/>
            <a:ext cx="2731600" cy="1027875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51" name="Google Shape;151;p2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551428" y="2620499"/>
            <a:ext cx="1536570" cy="199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140725" y="2169225"/>
            <a:ext cx="2226624" cy="289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140725" y="4854700"/>
            <a:ext cx="2743206" cy="2095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C681B9-F144-CF01-8083-89CF0F469D0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>
          <a:extLst>
            <a:ext uri="{FF2B5EF4-FFF2-40B4-BE49-F238E27FC236}">
              <a16:creationId xmlns:a16="http://schemas.microsoft.com/office/drawing/2014/main" id="{A889B145-A279-C783-C0AA-1BE71EB4E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>
            <a:extLst>
              <a:ext uri="{FF2B5EF4-FFF2-40B4-BE49-F238E27FC236}">
                <a16:creationId xmlns:a16="http://schemas.microsoft.com/office/drawing/2014/main" id="{CFD5079A-F529-B4F2-FE1E-D708A776CD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Web Services Portal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44F400-2D30-6A4F-F6AA-530A62D77C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7224A7-4E1F-388B-23F3-4960DC2A8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196" y="786788"/>
            <a:ext cx="7772400" cy="43131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BD2D85-9DD7-5AFC-9E6A-AA4922FBE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6247" y="1153513"/>
            <a:ext cx="1149325" cy="195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74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Content Management Systems: Drupal</a:t>
            </a:r>
          </a:p>
        </p:txBody>
      </p:sp>
      <p:sp>
        <p:nvSpPr>
          <p:cNvPr id="180" name="Google Shape;180;p28"/>
          <p:cNvSpPr txBox="1">
            <a:spLocks noGrp="1"/>
          </p:cNvSpPr>
          <p:nvPr>
            <p:ph type="body" idx="1"/>
          </p:nvPr>
        </p:nvSpPr>
        <p:spPr>
          <a:xfrm>
            <a:off x="311700" y="949825"/>
            <a:ext cx="8520600" cy="36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Drupal is an open-source Content Management System</a:t>
            </a:r>
          </a:p>
          <a:p>
            <a:pPr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CERN Drupal hosting service established </a:t>
            </a:r>
            <a:r>
              <a:rPr lang="en-US" noProof="0"/>
              <a:t>in 2012, </a:t>
            </a:r>
            <a:r>
              <a:rPr lang="en-US" noProof="0" dirty="0"/>
              <a:t>successfully running since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service includes a set of standard modules, and the CERN theme</a:t>
            </a:r>
          </a:p>
          <a:p>
            <a:pPr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Hundreds of </a:t>
            </a:r>
            <a:r>
              <a:rPr lang="en-US" dirty="0"/>
              <a:t>Drupal </a:t>
            </a:r>
            <a:r>
              <a:rPr lang="en-US" noProof="0" dirty="0"/>
              <a:t>websites (more than a thousand, at some point)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Some websites include custom modules / themes, or even custom PHP code</a:t>
            </a:r>
          </a:p>
          <a:p>
            <a:pPr lvl="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sz="1600" noProof="0" dirty="0"/>
              <a:t>Several websites are highly-visible / critical – including </a:t>
            </a:r>
            <a:r>
              <a:rPr lang="en-US" sz="1600" noProof="0" dirty="0">
                <a:hlinkClick r:id="rId3"/>
              </a:rPr>
              <a:t>https://home.cern</a:t>
            </a:r>
            <a:r>
              <a:rPr lang="en-US" sz="1600" noProof="0" dirty="0"/>
              <a:t> </a:t>
            </a:r>
          </a:p>
          <a:p>
            <a:pPr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Multiple upgrades (Drupal 6 → 10, PHP 7 → 8) throughout the years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</a:t>
            </a:r>
            <a:r>
              <a:rPr lang="en-US" sz="1600" noProof="0" dirty="0" err="1"/>
              <a:t>ajor</a:t>
            </a:r>
            <a:r>
              <a:rPr lang="en-US" sz="1600" noProof="0" dirty="0"/>
              <a:t> efforts </a:t>
            </a:r>
            <a:r>
              <a:rPr lang="en-US" sz="1600" dirty="0"/>
              <a:t>both for owners </a:t>
            </a:r>
            <a:r>
              <a:rPr lang="en-US" sz="1600" noProof="0" dirty="0"/>
              <a:t>of (</a:t>
            </a:r>
            <a:r>
              <a:rPr lang="en-US" sz="1600" noProof="0" dirty="0" err="1"/>
              <a:t>customised</a:t>
            </a:r>
            <a:r>
              <a:rPr lang="en-US" sz="1600" noProof="0" dirty="0"/>
              <a:t>) websites, and for service managers</a:t>
            </a:r>
          </a:p>
        </p:txBody>
      </p:sp>
      <p:pic>
        <p:nvPicPr>
          <p:cNvPr id="181" name="Google Shape;18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03472" y="101452"/>
            <a:ext cx="755031" cy="8628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EE60F8-7651-A266-9D0C-44E4B49D18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1331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>
          <a:extLst>
            <a:ext uri="{FF2B5EF4-FFF2-40B4-BE49-F238E27FC236}">
              <a16:creationId xmlns:a16="http://schemas.microsoft.com/office/drawing/2014/main" id="{FCEF1C86-F3E1-85E3-2A4F-E167A2063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>
            <a:extLst>
              <a:ext uri="{FF2B5EF4-FFF2-40B4-BE49-F238E27FC236}">
                <a16:creationId xmlns:a16="http://schemas.microsoft.com/office/drawing/2014/main" id="{D0AFF73E-7086-1085-80D6-C996CDDB53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lvl="0"/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Moving from Drupal to WordPress</a:t>
            </a:r>
          </a:p>
        </p:txBody>
      </p:sp>
      <p:sp>
        <p:nvSpPr>
          <p:cNvPr id="180" name="Google Shape;180;p28">
            <a:extLst>
              <a:ext uri="{FF2B5EF4-FFF2-40B4-BE49-F238E27FC236}">
                <a16:creationId xmlns:a16="http://schemas.microsoft.com/office/drawing/2014/main" id="{30C4BD05-5881-A611-FABE-B770DB42E5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949825"/>
            <a:ext cx="8520600" cy="40723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WordPress is also an open-source Content Management System</a:t>
            </a:r>
            <a:endParaRPr lang="en-US" noProof="0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In spring 2024, CERN has decided to </a:t>
            </a:r>
            <a:r>
              <a:rPr lang="en-US" b="1" noProof="0" dirty="0"/>
              <a:t>move from Drupal to WordPress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Drupal has a steep learning curve, making website development and maintenance difficult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Drupal 10 EOL in December 2026 – foreseeing a heavy upgrade to Drupal 11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WordPress is much more popular, much bigger ecosystem; Drupal marked share decreased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WordPress was becoming increasingly popular at CERN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… and to </a:t>
            </a:r>
            <a:r>
              <a:rPr lang="en-US" b="1" noProof="0" dirty="0"/>
              <a:t>change the hosting model</a:t>
            </a:r>
            <a:r>
              <a:rPr lang="en-US" noProof="0" dirty="0"/>
              <a:t> at the same time: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noProof="0" dirty="0" err="1"/>
              <a:t>Customisation</a:t>
            </a:r>
            <a:r>
              <a:rPr lang="en-US" dirty="0"/>
              <a:t> </a:t>
            </a:r>
            <a:r>
              <a:rPr lang="en-US" noProof="0" dirty="0"/>
              <a:t>no longer allowed (except if specifically approved)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Web site owners become content creators, rather than developers (as in Drupal)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noProof="0" dirty="0"/>
              <a:t>his will make future upgrades much simpler – however it limits websites’ functionality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CERN central WordPress Service</a:t>
            </a:r>
            <a:r>
              <a:rPr lang="en-US" dirty="0"/>
              <a:t> started in May 2025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Including CERN WordPress theme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/>
              <a:t>Existing Drupal websites will be </a:t>
            </a:r>
            <a:r>
              <a:rPr lang="en-US" b="1" noProof="0" dirty="0"/>
              <a:t>migrated to WordPress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Non-customized Drupal websites: semi-automated migration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noProof="0" dirty="0"/>
              <a:t>Customized Drupal websites: manual migration, or rebuilding in WordPress from scratch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noProof="0" dirty="0"/>
              <a:t>Drupal service to be decommissioned </a:t>
            </a:r>
            <a:r>
              <a:rPr lang="en-US" noProof="0" dirty="0"/>
              <a:t>in 2026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EA4759-402B-EEA0-FC5C-94CA76C1D5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pic>
        <p:nvPicPr>
          <p:cNvPr id="3" name="Google Shape;173;p27">
            <a:extLst>
              <a:ext uri="{FF2B5EF4-FFF2-40B4-BE49-F238E27FC236}">
                <a16:creationId xmlns:a16="http://schemas.microsoft.com/office/drawing/2014/main" id="{66FD30A5-28B7-26E6-3EE0-1B40A51B057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6174" y="121355"/>
            <a:ext cx="818874" cy="8196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785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Website hosting platforms</a:t>
            </a:r>
          </a:p>
        </p:txBody>
      </p:sp>
      <p:sp>
        <p:nvSpPr>
          <p:cNvPr id="165" name="Google Shape;165;p26"/>
          <p:cNvSpPr txBox="1">
            <a:spLocks noGrp="1"/>
          </p:cNvSpPr>
          <p:nvPr>
            <p:ph type="body" idx="1"/>
          </p:nvPr>
        </p:nvSpPr>
        <p:spPr>
          <a:xfrm>
            <a:off x="3073976" y="1353432"/>
            <a:ext cx="5758324" cy="31904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en-US" sz="1700" dirty="0"/>
              <a:t>Apache, Linux, AFS filesystem – PHP, Python, Perl etc.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Apache, Linux, EOS filesystem – PHP, Python, Perl etc.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IIS, Windows, DFS filesystem – .NET, ASP, PHP, Perl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SharePoint, Windows – content management system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Apache, Linux, GitLab repository – static pages hosting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Drupal, Linux – content management system, PHP</a:t>
            </a:r>
          </a:p>
        </p:txBody>
      </p:sp>
      <p:pic>
        <p:nvPicPr>
          <p:cNvPr id="166" name="Google Shape;166;p26"/>
          <p:cNvPicPr preferRelativeResize="0"/>
          <p:nvPr/>
        </p:nvPicPr>
        <p:blipFill rotWithShape="1">
          <a:blip r:embed="rId3">
            <a:alphaModFix/>
          </a:blip>
          <a:srcRect r="66383"/>
          <a:stretch/>
        </p:blipFill>
        <p:spPr>
          <a:xfrm>
            <a:off x="0" y="805900"/>
            <a:ext cx="3073976" cy="3531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76F21D-AA18-41C9-912E-573B9DE14A4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0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lvl="0"/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Web hosting platforms - evolution in the recent years</a:t>
            </a:r>
          </a:p>
        </p:txBody>
      </p:sp>
      <p:sp>
        <p:nvSpPr>
          <p:cNvPr id="193" name="Google Shape;193;p30"/>
          <p:cNvSpPr txBox="1">
            <a:spLocks noGrp="1"/>
          </p:cNvSpPr>
          <p:nvPr>
            <p:ph type="body" idx="1"/>
          </p:nvPr>
        </p:nvSpPr>
        <p:spPr>
          <a:xfrm>
            <a:off x="311700" y="4352050"/>
            <a:ext cx="8520600" cy="5546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en-US" noProof="0" dirty="0">
                <a:solidFill>
                  <a:srgbClr val="C00000"/>
                </a:solidFill>
              </a:rPr>
              <a:t>* </a:t>
            </a:r>
            <a:r>
              <a:rPr lang="en-US" noProof="0" dirty="0" err="1"/>
              <a:t>WebEOS</a:t>
            </a:r>
            <a:r>
              <a:rPr lang="en-US" noProof="0" dirty="0"/>
              <a:t> upgrade of OS from CC7 </a:t>
            </a:r>
            <a:r>
              <a:rPr lang="en-US" dirty="0"/>
              <a:t>to Alma9 → </a:t>
            </a:r>
            <a:r>
              <a:rPr lang="en-US" noProof="0" dirty="0"/>
              <a:t>PHP 5 to PHP 8, Python 2 to Python 3</a:t>
            </a:r>
          </a:p>
        </p:txBody>
      </p:sp>
      <p:pic>
        <p:nvPicPr>
          <p:cNvPr id="194" name="Google Shape;19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05904"/>
            <a:ext cx="9144003" cy="35316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1021133-A169-BF78-7367-588869BFDBCC}"/>
              </a:ext>
            </a:extLst>
          </p:cNvPr>
          <p:cNvCxnSpPr>
            <a:cxnSpLocks/>
          </p:cNvCxnSpPr>
          <p:nvPr/>
        </p:nvCxnSpPr>
        <p:spPr>
          <a:xfrm>
            <a:off x="2729586" y="1670360"/>
            <a:ext cx="502920" cy="33528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3A100AA-34B7-F6AB-F61F-DFB995E95CBF}"/>
              </a:ext>
            </a:extLst>
          </p:cNvPr>
          <p:cNvCxnSpPr>
            <a:cxnSpLocks/>
          </p:cNvCxnSpPr>
          <p:nvPr/>
        </p:nvCxnSpPr>
        <p:spPr>
          <a:xfrm>
            <a:off x="2729586" y="2834640"/>
            <a:ext cx="502920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FC9176-7901-D448-1D59-6903552C739F}"/>
              </a:ext>
            </a:extLst>
          </p:cNvPr>
          <p:cNvCxnSpPr>
            <a:cxnSpLocks/>
          </p:cNvCxnSpPr>
          <p:nvPr/>
        </p:nvCxnSpPr>
        <p:spPr>
          <a:xfrm>
            <a:off x="5726243" y="3976391"/>
            <a:ext cx="502920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0806D36-05B2-FF68-05E2-827E4EC32A74}"/>
              </a:ext>
            </a:extLst>
          </p:cNvPr>
          <p:cNvCxnSpPr>
            <a:cxnSpLocks/>
          </p:cNvCxnSpPr>
          <p:nvPr/>
        </p:nvCxnSpPr>
        <p:spPr>
          <a:xfrm>
            <a:off x="5726243" y="3577322"/>
            <a:ext cx="502920" cy="33528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BA2B7AB-C5D4-03AC-EEA5-538160B30B09}"/>
              </a:ext>
            </a:extLst>
          </p:cNvPr>
          <p:cNvCxnSpPr>
            <a:cxnSpLocks/>
          </p:cNvCxnSpPr>
          <p:nvPr/>
        </p:nvCxnSpPr>
        <p:spPr>
          <a:xfrm>
            <a:off x="5726243" y="2432404"/>
            <a:ext cx="502920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3CEAFB5-3743-F7A8-493D-7449914A84F5}"/>
              </a:ext>
            </a:extLst>
          </p:cNvPr>
          <p:cNvCxnSpPr>
            <a:cxnSpLocks/>
          </p:cNvCxnSpPr>
          <p:nvPr/>
        </p:nvCxnSpPr>
        <p:spPr>
          <a:xfrm flipV="1">
            <a:off x="5726243" y="2040628"/>
            <a:ext cx="502920" cy="33832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3CB2759-2E0F-4931-C90D-8C067AC54FAF}"/>
              </a:ext>
            </a:extLst>
          </p:cNvPr>
          <p:cNvCxnSpPr>
            <a:cxnSpLocks/>
          </p:cNvCxnSpPr>
          <p:nvPr/>
        </p:nvCxnSpPr>
        <p:spPr>
          <a:xfrm>
            <a:off x="2729586" y="2092009"/>
            <a:ext cx="502920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73BE558-45A4-4158-422C-B6125A7ED2B5}"/>
              </a:ext>
            </a:extLst>
          </p:cNvPr>
          <p:cNvSpPr txBox="1"/>
          <p:nvPr/>
        </p:nvSpPr>
        <p:spPr>
          <a:xfrm>
            <a:off x="2483014" y="1977344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*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446ADF0C-7977-383C-AF47-F29E739C8B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build="p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"/>
          <p:cNvSpPr txBox="1">
            <a:spLocks noGrp="1"/>
          </p:cNvSpPr>
          <p:nvPr>
            <p:ph type="title"/>
          </p:nvPr>
        </p:nvSpPr>
        <p:spPr>
          <a:xfrm>
            <a:off x="311700" y="1746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Upgrades and migrations: lessons learned</a:t>
            </a:r>
          </a:p>
        </p:txBody>
      </p:sp>
      <p:sp>
        <p:nvSpPr>
          <p:cNvPr id="200" name="Google Shape;200;p31"/>
          <p:cNvSpPr txBox="1">
            <a:spLocks noGrp="1"/>
          </p:cNvSpPr>
          <p:nvPr>
            <p:ph type="body" idx="1"/>
          </p:nvPr>
        </p:nvSpPr>
        <p:spPr>
          <a:xfrm>
            <a:off x="311700" y="747325"/>
            <a:ext cx="8520600" cy="430949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sz="1700" noProof="0" dirty="0"/>
              <a:t>Several campaigns </a:t>
            </a:r>
            <a:r>
              <a:rPr lang="en-US" sz="1700" dirty="0"/>
              <a:t>in the recent years</a:t>
            </a:r>
            <a:endParaRPr lang="en-US" sz="1700" noProof="0" dirty="0"/>
          </a:p>
          <a:p>
            <a:pPr marL="514350" lvl="1">
              <a:buFont typeface="Arial" panose="020B0604020202020204" pitchFamily="34" charset="0"/>
              <a:buChar char="•"/>
            </a:pPr>
            <a:r>
              <a:rPr lang="en-US" sz="1300" dirty="0"/>
              <a:t>Actions required from website owners / moderators</a:t>
            </a:r>
          </a:p>
          <a:p>
            <a:pPr marL="514350" lvl="1">
              <a:buFont typeface="Arial" panose="020B0604020202020204" pitchFamily="34" charset="0"/>
              <a:buChar char="•"/>
            </a:pPr>
            <a:r>
              <a:rPr lang="en-US" sz="1300" dirty="0"/>
              <a:t>Breaking changes cannot be avoided</a:t>
            </a:r>
          </a:p>
          <a:p>
            <a:pPr marL="0" indent="0">
              <a:buNone/>
            </a:pPr>
            <a:r>
              <a:rPr lang="en-US" sz="1700" dirty="0"/>
              <a:t>Users </a:t>
            </a:r>
            <a:r>
              <a:rPr lang="en-US" sz="1700" noProof="0" dirty="0"/>
              <a:t>are busy</a:t>
            </a:r>
            <a:r>
              <a:rPr lang="en-US" sz="1700" dirty="0"/>
              <a:t>, and often lack expertise</a:t>
            </a:r>
          </a:p>
          <a:p>
            <a:pPr marL="514350" lvl="1">
              <a:buFont typeface="Arial" panose="020B0604020202020204" pitchFamily="34" charset="0"/>
              <a:buChar char="•"/>
            </a:pPr>
            <a:r>
              <a:rPr lang="en-US" sz="1300" dirty="0"/>
              <a:t>Communication must be concise, </a:t>
            </a:r>
            <a:br>
              <a:rPr lang="en-US" sz="1300" dirty="0"/>
            </a:br>
            <a:r>
              <a:rPr lang="en-US" sz="1300" dirty="0"/>
              <a:t>detailed for technical users,</a:t>
            </a:r>
            <a:br>
              <a:rPr lang="en-US" sz="1300" dirty="0"/>
            </a:br>
            <a:r>
              <a:rPr lang="en-US" sz="1300" dirty="0"/>
              <a:t>clear and simple for non-technical users</a:t>
            </a:r>
          </a:p>
          <a:p>
            <a:pPr marL="514350" lvl="1">
              <a:buFont typeface="Arial" panose="020B0604020202020204" pitchFamily="34" charset="0"/>
              <a:buChar char="•"/>
            </a:pPr>
            <a:r>
              <a:rPr lang="en-US" sz="1300" dirty="0"/>
              <a:t>Some users are not even aware of the </a:t>
            </a:r>
            <a:br>
              <a:rPr lang="en-US" sz="1300" dirty="0"/>
            </a:br>
            <a:r>
              <a:rPr lang="en-US" sz="1300" dirty="0"/>
              <a:t>computing resources (websites etc.) that they own</a:t>
            </a:r>
          </a:p>
          <a:p>
            <a:pPr marL="0" indent="0">
              <a:buNone/>
            </a:pPr>
            <a:r>
              <a:rPr lang="en-US" sz="1700" dirty="0"/>
              <a:t>As a result:</a:t>
            </a:r>
          </a:p>
          <a:p>
            <a:pPr marL="514350" lvl="1">
              <a:buFont typeface="Arial" panose="020B0604020202020204" pitchFamily="34" charset="0"/>
              <a:buChar char="•"/>
              <a:tabLst>
                <a:tab pos="5997575" algn="l"/>
              </a:tabLst>
            </a:pPr>
            <a:r>
              <a:rPr lang="en-US" sz="1300" dirty="0"/>
              <a:t>Users are overwhelmed with multiple campaigns at the same time	→ </a:t>
            </a:r>
            <a:r>
              <a:rPr lang="en-US" sz="1300" dirty="0">
                <a:sym typeface="Wingdings" pitchFamily="2" charset="2"/>
              </a:rPr>
              <a:t>plan carefully</a:t>
            </a:r>
            <a:endParaRPr lang="en-US" sz="1300" dirty="0"/>
          </a:p>
          <a:p>
            <a:pPr marL="514350" lvl="1">
              <a:buFont typeface="Arial" panose="020B0604020202020204" pitchFamily="34" charset="0"/>
              <a:buChar char="•"/>
              <a:tabLst>
                <a:tab pos="5997575" algn="l"/>
              </a:tabLst>
            </a:pPr>
            <a:r>
              <a:rPr lang="en-US" sz="1300" dirty="0"/>
              <a:t>Notifications to website owners are not understood (or even not read)	→ </a:t>
            </a:r>
            <a:r>
              <a:rPr lang="en-US" sz="1300" dirty="0">
                <a:sym typeface="Wingdings" pitchFamily="2" charset="2"/>
              </a:rPr>
              <a:t>adapt the language</a:t>
            </a:r>
            <a:endParaRPr lang="en-US" sz="1300" dirty="0"/>
          </a:p>
          <a:p>
            <a:pPr marL="514350" lvl="1">
              <a:buFont typeface="Arial" panose="020B0604020202020204" pitchFamily="34" charset="0"/>
              <a:buChar char="•"/>
              <a:tabLst>
                <a:tab pos="5997575" algn="l"/>
              </a:tabLst>
            </a:pPr>
            <a:r>
              <a:rPr lang="en-US" sz="1300" dirty="0"/>
              <a:t>Actions are delayed until the very last moment	→ </a:t>
            </a:r>
            <a:r>
              <a:rPr lang="en-US" sz="1300" dirty="0">
                <a:sym typeface="Wingdings" pitchFamily="2" charset="2"/>
              </a:rPr>
              <a:t>multiple reminders needed</a:t>
            </a:r>
          </a:p>
          <a:p>
            <a:pPr marL="514350" lvl="1">
              <a:buFont typeface="Arial" panose="020B0604020202020204" pitchFamily="34" charset="0"/>
              <a:buChar char="•"/>
              <a:tabLst>
                <a:tab pos="5997575" algn="l"/>
              </a:tabLst>
            </a:pPr>
            <a:r>
              <a:rPr lang="en-US" sz="1300" dirty="0">
                <a:sym typeface="Wingdings" pitchFamily="2" charset="2"/>
              </a:rPr>
              <a:t>Many users require individual support	</a:t>
            </a:r>
            <a:r>
              <a:rPr lang="en-US" sz="1300" dirty="0"/>
              <a:t>→ allocate support time</a:t>
            </a:r>
          </a:p>
          <a:p>
            <a:pPr marL="514350" lvl="1">
              <a:buFont typeface="Arial" panose="020B0604020202020204" pitchFamily="34" charset="0"/>
              <a:buChar char="•"/>
              <a:tabLst>
                <a:tab pos="5997575" algn="l"/>
              </a:tabLst>
            </a:pPr>
            <a:r>
              <a:rPr lang="en-US" sz="1300" dirty="0"/>
              <a:t>When the deadline comes, websites are automatically migrated (if possible), or soft-deleted</a:t>
            </a:r>
          </a:p>
          <a:p>
            <a:pPr marL="514350" lvl="1">
              <a:buFont typeface="Arial" panose="020B0604020202020204" pitchFamily="34" charset="0"/>
              <a:buChar char="•"/>
            </a:pPr>
            <a:r>
              <a:rPr lang="en-US" sz="1300" dirty="0"/>
              <a:t>Some users “wake up” months afterwards, asking why their website is broken or gone</a:t>
            </a:r>
            <a:endParaRPr lang="en-US" sz="1300" noProof="0" dirty="0"/>
          </a:p>
        </p:txBody>
      </p:sp>
      <p:pic>
        <p:nvPicPr>
          <p:cNvPr id="201" name="Google Shape;20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958" y="857354"/>
            <a:ext cx="4063043" cy="23577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6C570-283D-B037-2244-35D51297F0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535C10-63CE-36CA-C5CD-8B8708814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Acknowledgements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3B30F0-CD66-5424-E3DB-62DCDA8E25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n-US" i="1" dirty="0"/>
          </a:p>
          <a:p>
            <a:pPr marL="114300" indent="0">
              <a:buNone/>
            </a:pPr>
            <a:endParaRPr lang="en-US" i="1" dirty="0"/>
          </a:p>
          <a:p>
            <a:pPr marL="114300" indent="0">
              <a:buNone/>
            </a:pPr>
            <a:r>
              <a:rPr lang="en-US" i="1" dirty="0"/>
              <a:t>This presentation covers the work and achievements of many of my colleagues:</a:t>
            </a:r>
            <a:br>
              <a:rPr lang="en-US" i="1" dirty="0"/>
            </a:br>
            <a:r>
              <a:rPr lang="en-US" i="1" dirty="0"/>
              <a:t>Alberto </a:t>
            </a:r>
            <a:r>
              <a:rPr lang="en-US" i="1" dirty="0" err="1"/>
              <a:t>Pimpo</a:t>
            </a:r>
            <a:r>
              <a:rPr lang="en-US" i="1" dirty="0"/>
              <a:t>, Aleksandra </a:t>
            </a:r>
            <a:r>
              <a:rPr lang="en-US" i="1" dirty="0" err="1"/>
              <a:t>Wardzinska</a:t>
            </a:r>
            <a:r>
              <a:rPr lang="en-US" i="1" dirty="0"/>
              <a:t>, Alexandre </a:t>
            </a:r>
            <a:r>
              <a:rPr lang="en-US" i="1" dirty="0" err="1"/>
              <a:t>Lossent</a:t>
            </a:r>
            <a:r>
              <a:rPr lang="en-US" i="1" dirty="0"/>
              <a:t>, Andreas Wagner, Carina Antunes, Chrysoula </a:t>
            </a:r>
            <a:r>
              <a:rPr lang="en-US" i="1" dirty="0" err="1"/>
              <a:t>Dikonimaki</a:t>
            </a:r>
            <a:r>
              <a:rPr lang="en-US" i="1" dirty="0"/>
              <a:t>, Francisco Borges </a:t>
            </a:r>
            <a:r>
              <a:rPr lang="en-US" i="1" dirty="0" err="1"/>
              <a:t>Aurindo</a:t>
            </a:r>
            <a:r>
              <a:rPr lang="en-US" i="1" dirty="0"/>
              <a:t> Barros, </a:t>
            </a:r>
            <a:br>
              <a:rPr lang="en-US" i="1" dirty="0"/>
            </a:br>
            <a:r>
              <a:rPr lang="en-US" i="1" dirty="0"/>
              <a:t>Igor Jakovljevic, Ismael Posada </a:t>
            </a:r>
            <a:r>
              <a:rPr lang="en-US" i="1" dirty="0" err="1"/>
              <a:t>Trobo</a:t>
            </a:r>
            <a:r>
              <a:rPr lang="en-US" i="1" dirty="0"/>
              <a:t>, Joachim Yde, Juan </a:t>
            </a:r>
            <a:r>
              <a:rPr lang="en-US" i="1" dirty="0" err="1"/>
              <a:t>Breinlinger</a:t>
            </a:r>
            <a:r>
              <a:rPr lang="en-US" i="1" dirty="0"/>
              <a:t>, </a:t>
            </a:r>
            <a:br>
              <a:rPr lang="en-US" i="1" dirty="0"/>
            </a:br>
            <a:r>
              <a:rPr lang="en-US" i="1" dirty="0"/>
              <a:t>Katharina Borsig, Lorenzo Del Pianta, Luis Pelaez Bover, Mario Rey, </a:t>
            </a:r>
            <a:br>
              <a:rPr lang="en-US" i="1" dirty="0"/>
            </a:br>
            <a:r>
              <a:rPr lang="en-US" i="1" dirty="0"/>
              <a:t>Rudraksh Pareek, Vasvi Sharma</a:t>
            </a:r>
          </a:p>
          <a:p>
            <a:pPr marL="114300" indent="0">
              <a:buNone/>
            </a:pPr>
            <a:r>
              <a:rPr lang="en-US" i="1" dirty="0"/>
              <a:t>… and many others who worked on Web hosting at CERN in the past.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D7380C-927E-F2A9-AFB9-AA75055461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98803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3BCB4-59A4-3869-759C-79A677BAD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Summary and 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86F6C-71E0-0113-A453-836974A371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290513" indent="-282575">
              <a:buFont typeface="Arial" panose="020B0604020202020204" pitchFamily="34" charset="0"/>
              <a:buChar char="•"/>
            </a:pPr>
            <a:r>
              <a:rPr lang="en-US" dirty="0"/>
              <a:t>Web presence of a big research organization requires </a:t>
            </a:r>
            <a:r>
              <a:rPr lang="en-US" b="1" dirty="0"/>
              <a:t>proper governance</a:t>
            </a:r>
          </a:p>
          <a:p>
            <a:pPr marL="290513" indent="-282575">
              <a:buFont typeface="Arial" panose="020B0604020202020204" pitchFamily="34" charset="0"/>
              <a:buChar char="•"/>
            </a:pPr>
            <a:r>
              <a:rPr lang="en-US" b="1" dirty="0"/>
              <a:t>Various needs</a:t>
            </a:r>
            <a:r>
              <a:rPr lang="en-US" dirty="0"/>
              <a:t>: static pages, content management systems, web applications</a:t>
            </a:r>
          </a:p>
          <a:p>
            <a:pPr marL="290513" indent="-282575">
              <a:buFont typeface="Arial" panose="020B0604020202020204" pitchFamily="34" charset="0"/>
              <a:buChar char="•"/>
            </a:pPr>
            <a:r>
              <a:rPr lang="en-US" b="1" dirty="0"/>
              <a:t>Computing resources </a:t>
            </a:r>
            <a:r>
              <a:rPr lang="en-US" dirty="0"/>
              <a:t>(e.g. websites) are not free - they do </a:t>
            </a:r>
            <a:r>
              <a:rPr lang="en-US" b="1" dirty="0"/>
              <a:t>have a cost!</a:t>
            </a:r>
          </a:p>
          <a:p>
            <a:pPr marL="573088" lvl="1" indent="-203200">
              <a:buFont typeface="Arial" panose="020B0604020202020204" pitchFamily="34" charset="0"/>
              <a:buChar char="•"/>
            </a:pPr>
            <a:r>
              <a:rPr lang="en-US" sz="1600" dirty="0"/>
              <a:t>For the current and future owners (maintenance, security, </a:t>
            </a:r>
            <a:br>
              <a:rPr lang="en-US" sz="1600" dirty="0"/>
            </a:br>
            <a:r>
              <a:rPr lang="en-US" sz="1600" dirty="0"/>
              <a:t>upgrades or migrations when technology or service changes require it, etc.)</a:t>
            </a:r>
          </a:p>
          <a:p>
            <a:pPr marL="573088" lvl="1" indent="-203200">
              <a:buFont typeface="Arial" panose="020B0604020202020204" pitchFamily="34" charset="0"/>
              <a:buChar char="•"/>
            </a:pPr>
            <a:r>
              <a:rPr lang="en-US" sz="1600" dirty="0"/>
              <a:t>For the service providers (operations, user support, lifecycle, handling special cases)</a:t>
            </a:r>
          </a:p>
          <a:p>
            <a:pPr marL="290513" indent="-282575">
              <a:buFont typeface="Arial" panose="020B0604020202020204" pitchFamily="34" charset="0"/>
              <a:buChar char="•"/>
            </a:pPr>
            <a:r>
              <a:rPr lang="en-US" b="1" dirty="0" err="1"/>
              <a:t>Customisations</a:t>
            </a:r>
            <a:r>
              <a:rPr lang="en-US" b="1" dirty="0"/>
              <a:t> cost even more</a:t>
            </a:r>
          </a:p>
          <a:p>
            <a:pPr marL="290513" indent="-282575">
              <a:buFont typeface="Arial" panose="020B0604020202020204" pitchFamily="34" charset="0"/>
              <a:buChar char="•"/>
            </a:pPr>
            <a:r>
              <a:rPr lang="en-US" b="1" dirty="0"/>
              <a:t>Uncontrolled proliferation</a:t>
            </a:r>
            <a:r>
              <a:rPr lang="en-US" dirty="0"/>
              <a:t>: </a:t>
            </a:r>
            <a:r>
              <a:rPr lang="en-US" i="1" dirty="0"/>
              <a:t>”create once, touch never”</a:t>
            </a:r>
            <a:endParaRPr lang="en-US" dirty="0"/>
          </a:p>
          <a:p>
            <a:pPr marL="573088" lvl="1" indent="-203200">
              <a:buFont typeface="Arial" panose="020B0604020202020204" pitchFamily="34" charset="0"/>
              <a:buChar char="•"/>
            </a:pPr>
            <a:r>
              <a:rPr lang="en-US" sz="1600" dirty="0"/>
              <a:t>Enforcing </a:t>
            </a:r>
            <a:r>
              <a:rPr lang="en-US" sz="1600" b="1" dirty="0"/>
              <a:t>resource lifecycle </a:t>
            </a:r>
            <a:r>
              <a:rPr lang="en-US" sz="1600" dirty="0"/>
              <a:t>is crucial</a:t>
            </a:r>
          </a:p>
          <a:p>
            <a:pPr marL="573088" lvl="1" indent="-203200">
              <a:buFont typeface="Arial" panose="020B0604020202020204" pitchFamily="34" charset="0"/>
              <a:buChar char="•"/>
            </a:pPr>
            <a:r>
              <a:rPr lang="en-US" sz="1600" b="1" dirty="0"/>
              <a:t>Occasional clean-up </a:t>
            </a:r>
            <a:r>
              <a:rPr lang="en-US" sz="1600" dirty="0"/>
              <a:t>(e.g. asking owners to reconfirm their resources) is useful too</a:t>
            </a:r>
          </a:p>
          <a:p>
            <a:pPr marL="573088" lvl="1" indent="-203200">
              <a:buFont typeface="Arial" panose="020B0604020202020204" pitchFamily="34" charset="0"/>
              <a:buChar char="•"/>
            </a:pPr>
            <a:r>
              <a:rPr lang="en-US" sz="1600" dirty="0"/>
              <a:t>Migration/upgrade campaigns help </a:t>
            </a:r>
            <a:r>
              <a:rPr lang="en-US" sz="1600" b="1" dirty="0"/>
              <a:t>getting rid of obsolete or abandoned sites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0DC93A-B907-1BC3-E56E-88C56751B2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3848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FA0C5-C596-C17F-22C6-63E3853AA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FC345-5656-0A04-7340-A501EF4CA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Open questions and ongoing discussions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A4959E-7027-7914-A81D-3B27D587C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949825"/>
            <a:ext cx="8709458" cy="3619200"/>
          </a:xfrm>
        </p:spPr>
        <p:txBody>
          <a:bodyPr>
            <a:normAutofit/>
          </a:bodyPr>
          <a:lstStyle/>
          <a:p>
            <a:pPr marL="228600" indent="-22066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50" b="1" dirty="0"/>
              <a:t>Academic (and personal) freedom</a:t>
            </a:r>
            <a:r>
              <a:rPr lang="en-US" sz="1650" dirty="0"/>
              <a:t> </a:t>
            </a:r>
            <a:r>
              <a:rPr lang="en-US" sz="1650" i="1" dirty="0"/>
              <a:t>versus</a:t>
            </a:r>
            <a:r>
              <a:rPr lang="en-US" sz="1650" dirty="0"/>
              <a:t> </a:t>
            </a:r>
            <a:r>
              <a:rPr lang="en-US" sz="1650" b="1" dirty="0"/>
              <a:t>online reputation (and security)</a:t>
            </a:r>
          </a:p>
          <a:p>
            <a:pPr marL="228600" indent="-22066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50" b="1" dirty="0"/>
              <a:t>A common visual identity </a:t>
            </a:r>
            <a:r>
              <a:rPr lang="en-US" sz="1650" i="1" dirty="0"/>
              <a:t>versus </a:t>
            </a:r>
            <a:r>
              <a:rPr lang="en-US" sz="1650" b="1" dirty="0"/>
              <a:t>varied needs of a diverse community</a:t>
            </a:r>
          </a:p>
          <a:p>
            <a:pPr marL="228600" indent="-22066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50" dirty="0"/>
              <a:t>“One-size-fits-all” </a:t>
            </a:r>
            <a:r>
              <a:rPr lang="en-US" sz="1650" b="1" dirty="0"/>
              <a:t>closed platforms </a:t>
            </a:r>
            <a:r>
              <a:rPr lang="en-US" sz="1650" i="1" dirty="0"/>
              <a:t>versus</a:t>
            </a:r>
            <a:r>
              <a:rPr lang="en-US" sz="1650" dirty="0"/>
              <a:t> maintenance-heavy </a:t>
            </a:r>
            <a:r>
              <a:rPr lang="en-US" sz="1650" b="1" dirty="0"/>
              <a:t>customizable platforms</a:t>
            </a:r>
          </a:p>
          <a:p>
            <a:pPr marL="228600" indent="-22066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50" b="1" dirty="0"/>
              <a:t>Centrally-hosted websites</a:t>
            </a:r>
            <a:r>
              <a:rPr lang="en-US" sz="1650" dirty="0"/>
              <a:t> </a:t>
            </a:r>
            <a:r>
              <a:rPr lang="en-US" sz="1650" i="1" dirty="0"/>
              <a:t>versus </a:t>
            </a:r>
            <a:r>
              <a:rPr lang="en-US" sz="1650" b="1" dirty="0"/>
              <a:t>self-hosted web servers</a:t>
            </a:r>
            <a:endParaRPr lang="en-US" sz="1650" b="1" i="1" dirty="0"/>
          </a:p>
          <a:p>
            <a:pPr marL="228600" indent="-22066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50" dirty="0"/>
              <a:t>Ensuring </a:t>
            </a:r>
            <a:r>
              <a:rPr lang="en-US" sz="1650" b="1" dirty="0"/>
              <a:t>long-term maintenance </a:t>
            </a:r>
            <a:r>
              <a:rPr lang="en-US" sz="1650" dirty="0"/>
              <a:t>and </a:t>
            </a:r>
            <a:r>
              <a:rPr lang="en-US" sz="1650" b="1" dirty="0"/>
              <a:t>ownership </a:t>
            </a:r>
            <a:r>
              <a:rPr lang="en-US" sz="1650" dirty="0"/>
              <a:t>of websites</a:t>
            </a:r>
          </a:p>
          <a:p>
            <a:pPr marL="228600" indent="-22066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50" b="1" dirty="0"/>
              <a:t>Archiving historical websites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1DC83-C12F-4592-1D03-7AE56DBB90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4869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4" y="4"/>
            <a:ext cx="913697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2"/>
          <p:cNvSpPr txBox="1">
            <a:spLocks noGrp="1"/>
          </p:cNvSpPr>
          <p:nvPr>
            <p:ph type="title"/>
          </p:nvPr>
        </p:nvSpPr>
        <p:spPr>
          <a:xfrm>
            <a:off x="311700" y="326412"/>
            <a:ext cx="8520600" cy="572700"/>
          </a:xfrm>
          <a:prstGeom prst="rect">
            <a:avLst/>
          </a:prstGeom>
          <a:solidFill>
            <a:srgbClr val="5D5D5D">
              <a:alpha val="50000"/>
            </a:srgb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b="1" dirty="0">
                <a:solidFill>
                  <a:schemeClr val="bg1"/>
                </a:solidFill>
                <a:latin typeface="Nunito Sans" pitchFamily="2" charset="77"/>
              </a:rPr>
              <a:t>Thank you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B2363A-AED3-1E7F-191F-38648560DF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949825"/>
            <a:ext cx="8520600" cy="36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635000" lvl="0" indent="-231775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635000" lvl="0" indent="-231775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CERN: the place where the Web was born</a:t>
            </a:r>
          </a:p>
          <a:p>
            <a:pPr marL="635000" lvl="0" indent="-231775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Web governance at CERN</a:t>
            </a:r>
          </a:p>
          <a:p>
            <a:pPr marL="635000" lvl="0" indent="-231775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i="1" noProof="0" dirty="0"/>
              <a:t>.</a:t>
            </a:r>
            <a:r>
              <a:rPr lang="en-US" i="1" noProof="0" dirty="0" err="1"/>
              <a:t>cern</a:t>
            </a:r>
            <a:r>
              <a:rPr lang="en-US" noProof="0" dirty="0"/>
              <a:t> top-level domain (TLD)</a:t>
            </a:r>
          </a:p>
          <a:p>
            <a:pPr marL="635000" lvl="0" indent="-231775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Web hosting at CERN</a:t>
            </a:r>
            <a:endParaRPr lang="en-US" noProof="0" dirty="0"/>
          </a:p>
          <a:p>
            <a:pPr marL="635000" lvl="0" indent="-231775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/>
              <a:t>Content </a:t>
            </a:r>
            <a:r>
              <a:rPr lang="en-US" noProof="0" dirty="0"/>
              <a:t>M</a:t>
            </a:r>
            <a:r>
              <a:rPr lang="en-US" noProof="0"/>
              <a:t>anagement </a:t>
            </a:r>
            <a:r>
              <a:rPr lang="en-US" noProof="0" dirty="0"/>
              <a:t>Systems: Drupal → WordPress</a:t>
            </a:r>
          </a:p>
          <a:p>
            <a:pPr marL="635000" lvl="0" indent="-231775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Web hosting platforms and their evolution</a:t>
            </a:r>
          </a:p>
          <a:p>
            <a:pPr marL="635000" lvl="0" indent="-231775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Upgrades and migrations: lessons learned</a:t>
            </a:r>
          </a:p>
          <a:p>
            <a:pPr marL="635000" lvl="0" indent="-231775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Conclusions and open questions</a:t>
            </a:r>
            <a:endParaRPr lang="en-US" noProof="0"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noProof="0" dirty="0">
                <a:solidFill>
                  <a:srgbClr val="3369A0"/>
                </a:solidFill>
                <a:latin typeface="Nunito Sans" pitchFamily="2" charset="77"/>
              </a:rPr>
              <a:t>Agenda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2D56C7-AC3D-0FE3-4A1D-C084BFDC09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CERN: the place where the Web was born in 1989</a:t>
            </a:r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8985" y="166907"/>
            <a:ext cx="1082173" cy="795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694" y="1246557"/>
            <a:ext cx="4714913" cy="3024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06953" y="1246557"/>
            <a:ext cx="4022831" cy="30171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411AFE-6F6D-1044-DFB8-7DE43B45EB7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96B790-9A41-B3CE-3DCD-C04C7845FAE5}"/>
              </a:ext>
            </a:extLst>
          </p:cNvPr>
          <p:cNvSpPr txBox="1"/>
          <p:nvPr/>
        </p:nvSpPr>
        <p:spPr>
          <a:xfrm>
            <a:off x="406108" y="4272143"/>
            <a:ext cx="414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Tim Berners-Lee, inventor of the World Wide Web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A98B0F-7CCA-7BE3-7BB9-305B401A4DBB}"/>
              </a:ext>
            </a:extLst>
          </p:cNvPr>
          <p:cNvSpPr txBox="1"/>
          <p:nvPr/>
        </p:nvSpPr>
        <p:spPr>
          <a:xfrm>
            <a:off x="5086589" y="4271109"/>
            <a:ext cx="3863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The first Web server (Tim’s desktop computer)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CERN’s “404 Not Found” page</a:t>
            </a:r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0425" y="779597"/>
            <a:ext cx="4580950" cy="4254226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7" name="Google Shape;7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0524" y="1324400"/>
            <a:ext cx="3221224" cy="23085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38FCEC-4E00-DC1A-265A-74BFE68BC3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Web’s 30</a:t>
            </a:r>
            <a:r>
              <a:rPr lang="en-US" sz="2500" b="1" baseline="30000" dirty="0">
                <a:solidFill>
                  <a:srgbClr val="3369A0"/>
                </a:solidFill>
                <a:latin typeface="Nunito Sans" pitchFamily="2" charset="77"/>
              </a:rPr>
              <a:t>th</a:t>
            </a: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 anniversary at CERN in 2019</a:t>
            </a:r>
          </a:p>
        </p:txBody>
      </p:sp>
      <p:pic>
        <p:nvPicPr>
          <p:cNvPr id="85" name="Google Shape;85;p17"/>
          <p:cNvPicPr preferRelativeResize="0"/>
          <p:nvPr/>
        </p:nvPicPr>
        <p:blipFill rotWithShape="1">
          <a:blip r:embed="rId3">
            <a:alphaModFix/>
          </a:blip>
          <a:srcRect l="12111" t="29634" r="15018" b="3229"/>
          <a:stretch/>
        </p:blipFill>
        <p:spPr>
          <a:xfrm>
            <a:off x="170959" y="1177658"/>
            <a:ext cx="4008010" cy="2769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77977" y="1177657"/>
            <a:ext cx="4629567" cy="2769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65809" y="0"/>
            <a:ext cx="978191" cy="759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501996-0FE2-BB32-948E-01D38C7B4F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Web governance at CERN </a:t>
            </a:r>
            <a:r>
              <a:rPr lang="en-US" sz="1800" b="1" dirty="0">
                <a:solidFill>
                  <a:srgbClr val="3369A0"/>
                </a:solidFill>
                <a:latin typeface="Nunito Sans" pitchFamily="2" charset="77"/>
              </a:rPr>
              <a:t>(since 2023)</a:t>
            </a:r>
            <a:endParaRPr lang="en-US" sz="2500" b="1" dirty="0">
              <a:solidFill>
                <a:srgbClr val="3369A0"/>
              </a:solidFill>
              <a:latin typeface="Nunito Sans" pitchFamily="2" charset="77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917E3-C78F-49CD-D585-FA4C00CD324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65C06B3-1104-CFA0-7D4E-4BF575E29800}"/>
              </a:ext>
            </a:extLst>
          </p:cNvPr>
          <p:cNvSpPr/>
          <p:nvPr/>
        </p:nvSpPr>
        <p:spPr>
          <a:xfrm>
            <a:off x="1164504" y="785092"/>
            <a:ext cx="6945023" cy="12746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solidFill>
                  <a:schemeClr val="tx1"/>
                </a:solidFill>
              </a:rPr>
              <a:t>Tier 1: CERN Web Governance Board</a:t>
            </a:r>
          </a:p>
          <a:p>
            <a:pPr algn="ctr">
              <a:spcAft>
                <a:spcPts val="1200"/>
              </a:spcAft>
            </a:pPr>
            <a:r>
              <a:rPr lang="en-US" sz="1200" b="1" dirty="0">
                <a:solidFill>
                  <a:schemeClr val="tx1"/>
                </a:solidFill>
              </a:rPr>
              <a:t>Mandate</a:t>
            </a:r>
            <a:r>
              <a:rPr lang="en-US" sz="1200" dirty="0">
                <a:solidFill>
                  <a:schemeClr val="tx1"/>
                </a:solidFill>
              </a:rPr>
              <a:t>: Ensure alignment of CERN’s web presence with the organizational strategy</a:t>
            </a:r>
          </a:p>
          <a:p>
            <a:pPr algn="ctr">
              <a:spcAft>
                <a:spcPts val="1200"/>
              </a:spcAft>
            </a:pPr>
            <a:r>
              <a:rPr lang="en-US" sz="1200" b="1" dirty="0">
                <a:solidFill>
                  <a:schemeClr val="tx1"/>
                </a:solidFill>
              </a:rPr>
              <a:t>Members</a:t>
            </a:r>
            <a:r>
              <a:rPr lang="en-US" sz="1200" dirty="0">
                <a:solidFill>
                  <a:schemeClr val="tx1"/>
                </a:solidFill>
              </a:rPr>
              <a:t>: Director for International Relations (co-chair), IT Department Head (co-chair), 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Sector Representatives, and co-chairs of the CERN Web Presence Committee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F003757-26AD-D485-1F5B-79FAE2EF35BA}"/>
              </a:ext>
            </a:extLst>
          </p:cNvPr>
          <p:cNvSpPr/>
          <p:nvPr/>
        </p:nvSpPr>
        <p:spPr>
          <a:xfrm>
            <a:off x="1164503" y="2180353"/>
            <a:ext cx="6945023" cy="127461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solidFill>
                  <a:schemeClr val="tx1"/>
                </a:solidFill>
              </a:rPr>
              <a:t>Tier 2: CERN Web Presence Committee</a:t>
            </a:r>
          </a:p>
          <a:p>
            <a:pPr algn="ctr">
              <a:spcAft>
                <a:spcPts val="1200"/>
              </a:spcAft>
            </a:pPr>
            <a:r>
              <a:rPr lang="en-US" sz="1200" b="1" dirty="0">
                <a:solidFill>
                  <a:schemeClr val="tx1"/>
                </a:solidFill>
              </a:rPr>
              <a:t>Mandate</a:t>
            </a:r>
            <a:r>
              <a:rPr lang="en-US" sz="1200" dirty="0">
                <a:solidFill>
                  <a:schemeClr val="tx1"/>
                </a:solidFill>
              </a:rPr>
              <a:t>: Ensure alignment of CERN’s web presence with the communications strategy 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and with existing web &amp; IT technology</a:t>
            </a:r>
          </a:p>
          <a:p>
            <a:pPr algn="ctr">
              <a:spcAft>
                <a:spcPts val="1200"/>
              </a:spcAft>
            </a:pPr>
            <a:r>
              <a:rPr lang="en-US" sz="1200" b="1" dirty="0">
                <a:solidFill>
                  <a:schemeClr val="tx1"/>
                </a:solidFill>
              </a:rPr>
              <a:t>Members</a:t>
            </a:r>
            <a:r>
              <a:rPr lang="en-US" sz="1200" dirty="0">
                <a:solidFill>
                  <a:schemeClr val="tx1"/>
                </a:solidFill>
              </a:rPr>
              <a:t>: IR-ECO Head of Media and Digital Communication (co-chair), IR-ECO Web Manager, IR-ECO Digital Editor, Head of IT-PW (co-chair), IT-PW Web Infrastructure Team Manager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A35CC9B-D850-4672-CF47-02530ADC1EE2}"/>
              </a:ext>
            </a:extLst>
          </p:cNvPr>
          <p:cNvSpPr/>
          <p:nvPr/>
        </p:nvSpPr>
        <p:spPr>
          <a:xfrm>
            <a:off x="1164503" y="3575614"/>
            <a:ext cx="6945023" cy="1274619"/>
          </a:xfrm>
          <a:prstGeom prst="round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US" sz="1200" b="1" dirty="0">
                <a:solidFill>
                  <a:schemeClr val="tx1"/>
                </a:solidFill>
              </a:rPr>
              <a:t>Departmental Web Representatives</a:t>
            </a:r>
          </a:p>
          <a:p>
            <a:pPr algn="ctr">
              <a:spcAft>
                <a:spcPts val="1200"/>
              </a:spcAft>
            </a:pPr>
            <a:r>
              <a:rPr lang="en-US" sz="1200" dirty="0">
                <a:solidFill>
                  <a:schemeClr val="tx1"/>
                </a:solidFill>
              </a:rPr>
              <a:t>Mandated by Heads of Department to provide support 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for the implementation of the web governance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.</a:t>
            </a:r>
            <a:r>
              <a:rPr lang="en-US" sz="2500" b="1" dirty="0" err="1">
                <a:solidFill>
                  <a:srgbClr val="3369A0"/>
                </a:solidFill>
                <a:latin typeface="Nunito Sans" pitchFamily="2" charset="77"/>
              </a:rPr>
              <a:t>cern</a:t>
            </a: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 top-level domain (TLD)</a:t>
            </a:r>
          </a:p>
        </p:txBody>
      </p:sp>
      <p:sp>
        <p:nvSpPr>
          <p:cNvPr id="159" name="Google Shape;159;p25"/>
          <p:cNvSpPr txBox="1">
            <a:spLocks noGrp="1"/>
          </p:cNvSpPr>
          <p:nvPr>
            <p:ph type="body" idx="1"/>
          </p:nvPr>
        </p:nvSpPr>
        <p:spPr>
          <a:xfrm>
            <a:off x="213064" y="949825"/>
            <a:ext cx="8808094" cy="36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noProof="0" dirty="0"/>
          </a:p>
          <a:p>
            <a:pPr lvl="0" algn="l" rtl="0">
              <a:spcBef>
                <a:spcPts val="12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CERN owns </a:t>
            </a:r>
            <a:r>
              <a:rPr lang="en-US" i="1" noProof="0" dirty="0"/>
              <a:t>.</a:t>
            </a:r>
            <a:r>
              <a:rPr lang="en-US" i="1" noProof="0" dirty="0" err="1"/>
              <a:t>cern</a:t>
            </a:r>
            <a:r>
              <a:rPr lang="en-US" noProof="0" dirty="0"/>
              <a:t> TLD </a:t>
            </a:r>
            <a:r>
              <a:rPr lang="en-US" u="sng" noProof="0" dirty="0">
                <a:solidFill>
                  <a:schemeClr val="hlink"/>
                </a:solidFill>
                <a:hlinkClick r:id="rId3"/>
              </a:rPr>
              <a:t>since 2015</a:t>
            </a:r>
            <a:endParaRPr lang="en-US" noProof="0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Used by CERN home page (</a:t>
            </a:r>
            <a:r>
              <a:rPr lang="en-US" u="sng" noProof="0" dirty="0">
                <a:solidFill>
                  <a:schemeClr val="hlink"/>
                </a:solidFill>
                <a:hlinkClick r:id="rId4"/>
              </a:rPr>
              <a:t>https://home.cern</a:t>
            </a:r>
            <a:r>
              <a:rPr lang="en-US" noProof="0" dirty="0"/>
              <a:t>) and other highly-visible websites</a:t>
            </a:r>
          </a:p>
          <a:p>
            <a:pPr lvl="1" algn="l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noProof="0" dirty="0"/>
              <a:t>E.g. </a:t>
            </a:r>
            <a:r>
              <a:rPr lang="en-US" noProof="0" dirty="0" err="1"/>
              <a:t>cms.cern</a:t>
            </a:r>
            <a:r>
              <a:rPr lang="en-US" noProof="0" dirty="0"/>
              <a:t>, </a:t>
            </a:r>
            <a:r>
              <a:rPr lang="en-US" noProof="0" dirty="0" err="1"/>
              <a:t>careers.cern</a:t>
            </a:r>
            <a:r>
              <a:rPr lang="en-US" noProof="0" dirty="0"/>
              <a:t>, </a:t>
            </a:r>
            <a:r>
              <a:rPr lang="en-US" noProof="0" dirty="0" err="1"/>
              <a:t>visits.cern</a:t>
            </a:r>
            <a:r>
              <a:rPr lang="en-US" noProof="0" dirty="0"/>
              <a:t>, </a:t>
            </a:r>
            <a:r>
              <a:rPr lang="en-US" noProof="0" dirty="0" err="1"/>
              <a:t>beams.cern</a:t>
            </a:r>
            <a:r>
              <a:rPr lang="en-US" noProof="0" dirty="0"/>
              <a:t> etc.</a:t>
            </a:r>
          </a:p>
          <a:p>
            <a:pPr lvl="1" algn="l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noProof="0" dirty="0"/>
              <a:t>At the same time, most CERN websites / webservers are at </a:t>
            </a:r>
            <a:r>
              <a:rPr lang="en-US" i="1" noProof="0" dirty="0"/>
              <a:t>.</a:t>
            </a:r>
            <a:r>
              <a:rPr lang="en-US" i="1" noProof="0" dirty="0" err="1"/>
              <a:t>cern.ch</a:t>
            </a:r>
            <a:r>
              <a:rPr lang="en-US" noProof="0" dirty="0"/>
              <a:t> 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Governed by the .</a:t>
            </a:r>
            <a:r>
              <a:rPr lang="en-US" noProof="0" dirty="0" err="1"/>
              <a:t>cern</a:t>
            </a:r>
            <a:r>
              <a:rPr lang="en-US" noProof="0" dirty="0"/>
              <a:t> Top Level Domain Board</a:t>
            </a:r>
          </a:p>
          <a:p>
            <a:pPr lvl="1" algn="l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noProof="0" dirty="0"/>
              <a:t>In particular, the Board reviews and approves requests for new </a:t>
            </a:r>
            <a:r>
              <a:rPr lang="en-US" i="1" noProof="0" dirty="0"/>
              <a:t>.</a:t>
            </a:r>
            <a:r>
              <a:rPr lang="en-US" i="1" noProof="0" dirty="0" err="1"/>
              <a:t>cern</a:t>
            </a:r>
            <a:r>
              <a:rPr lang="en-US" noProof="0" dirty="0"/>
              <a:t> domain, </a:t>
            </a:r>
            <a:br>
              <a:rPr lang="en-US" noProof="0" dirty="0"/>
            </a:br>
            <a:r>
              <a:rPr lang="en-US" noProof="0" dirty="0"/>
              <a:t>as described at </a:t>
            </a:r>
            <a:r>
              <a:rPr lang="en-US" u="sng" noProof="0" dirty="0">
                <a:solidFill>
                  <a:schemeClr val="hlink"/>
                </a:solidFill>
                <a:hlinkClick r:id="rId5"/>
              </a:rPr>
              <a:t>https://nic.cern/registration-policy/</a:t>
            </a:r>
            <a:r>
              <a:rPr lang="en-US" noProof="0" dirty="0"/>
              <a:t> 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More information at </a:t>
            </a:r>
            <a:r>
              <a:rPr lang="en-US" u="sng" noProof="0" dirty="0">
                <a:solidFill>
                  <a:schemeClr val="hlink"/>
                </a:solidFill>
                <a:hlinkClick r:id="rId6"/>
              </a:rPr>
              <a:t>https://nic.cern</a:t>
            </a:r>
            <a:r>
              <a:rPr lang="en-US" noProof="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D6562A-10D7-1111-D5F8-2F37937695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73923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solidFill>
                  <a:srgbClr val="3369A0"/>
                </a:solidFill>
                <a:latin typeface="Nunito Sans" pitchFamily="2" charset="77"/>
              </a:rPr>
              <a:t>Web hosting at CERN</a:t>
            </a:r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>
            <a:off x="311700" y="846313"/>
            <a:ext cx="8520600" cy="36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noProof="0" dirty="0"/>
              <a:t>Various platforms, hosting thousands </a:t>
            </a:r>
            <a:r>
              <a:rPr lang="en-US" dirty="0"/>
              <a:t>of websites, for different purposes:</a:t>
            </a:r>
            <a:endParaRPr lang="en-US" noProof="0" dirty="0"/>
          </a:p>
          <a:p>
            <a:pPr lvl="1"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static web pages (often used for service documentation)</a:t>
            </a:r>
          </a:p>
          <a:p>
            <a:pPr lvl="1"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dynamic web applications</a:t>
            </a:r>
          </a:p>
          <a:p>
            <a:pPr lvl="1"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Content Management Systems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/>
              <a:t>User can request and manage websites in the </a:t>
            </a:r>
            <a:r>
              <a:rPr lang="en-US" i="1" noProof="0" dirty="0"/>
              <a:t>Web Services Portal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/>
              <a:t>Authentication to websites is done </a:t>
            </a:r>
            <a:r>
              <a:rPr lang="en-US" dirty="0"/>
              <a:t>with the</a:t>
            </a:r>
            <a:r>
              <a:rPr lang="en-US" noProof="0" dirty="0"/>
              <a:t> </a:t>
            </a:r>
            <a:r>
              <a:rPr lang="en-US" i="1" noProof="0" dirty="0"/>
              <a:t>CERN SSO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Authorization (roles) for websites is managed in the </a:t>
            </a:r>
            <a:r>
              <a:rPr lang="en-US" i="1" noProof="0" dirty="0"/>
              <a:t>Application Portal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noProof="0" dirty="0"/>
              <a:t>Ownership and lifecycle is managed according to the website category:</a:t>
            </a:r>
          </a:p>
          <a:p>
            <a:pPr lvl="1" algn="l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b="1" noProof="0" dirty="0"/>
              <a:t>Official 	→ </a:t>
            </a:r>
            <a:r>
              <a:rPr lang="en-US" noProof="0" dirty="0"/>
              <a:t>get automatically re-assigned to the supervisor when the owner leaves</a:t>
            </a:r>
          </a:p>
          <a:p>
            <a:pPr lvl="1" algn="l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US" b="1" noProof="0" dirty="0"/>
              <a:t>Personal	</a:t>
            </a:r>
            <a:r>
              <a:rPr lang="en-US" noProof="0" dirty="0"/>
              <a:t>→ get deleted when owner leaves, cannot be assigned to another person</a:t>
            </a:r>
          </a:p>
          <a:p>
            <a:pPr lvl="1" algn="l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  <a:tabLst>
                <a:tab pos="1827213" algn="l"/>
                <a:tab pos="2049463" algn="l"/>
              </a:tabLst>
            </a:pPr>
            <a:r>
              <a:rPr lang="en-US" b="1" noProof="0" dirty="0"/>
              <a:t>Test     </a:t>
            </a:r>
            <a:r>
              <a:rPr lang="en-US" noProof="0" dirty="0"/>
              <a:t>	→ get blocked and then deleted after 6 months (but can be extended)</a:t>
            </a:r>
            <a:br>
              <a:rPr lang="en-US" noProof="0" dirty="0"/>
            </a:br>
            <a:r>
              <a:rPr lang="en-US" noProof="0" dirty="0"/>
              <a:t>		get deleted when owner leaves (but can be re-assigned to another person)</a:t>
            </a:r>
          </a:p>
          <a:p>
            <a:pPr lvl="1" algn="l" rtl="0"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endParaRPr lang="en-US" dirty="0"/>
          </a:p>
          <a:p>
            <a:pPr marL="114300" indent="0">
              <a:buSzPts val="1400"/>
              <a:buNone/>
            </a:pPr>
            <a:r>
              <a:rPr lang="en-US" i="1" noProof="0" dirty="0"/>
              <a:t>NB: web servers managed directly by their owners are not covered here.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D9A31F-AA86-B01E-89A2-0BDB10F0DD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</TotalTime>
  <Words>1663</Words>
  <Application>Microsoft Macintosh PowerPoint</Application>
  <PresentationFormat>On-screen Show (16:9)</PresentationFormat>
  <Paragraphs>178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Nunito Sans</vt:lpstr>
      <vt:lpstr>Wingdings</vt:lpstr>
      <vt:lpstr>Simple Light</vt:lpstr>
      <vt:lpstr>An update on the Web landscape at CERN</vt:lpstr>
      <vt:lpstr>Acknowledgements</vt:lpstr>
      <vt:lpstr>Agenda</vt:lpstr>
      <vt:lpstr>CERN: the place where the Web was born in 1989</vt:lpstr>
      <vt:lpstr>CERN’s “404 Not Found” page</vt:lpstr>
      <vt:lpstr>Web’s 30th anniversary at CERN in 2019</vt:lpstr>
      <vt:lpstr>Web governance at CERN (since 2023)</vt:lpstr>
      <vt:lpstr>.cern top-level domain (TLD)</vt:lpstr>
      <vt:lpstr>Web hosting at CERN</vt:lpstr>
      <vt:lpstr>Official websites 🤩</vt:lpstr>
      <vt:lpstr>Official websites 👍</vt:lpstr>
      <vt:lpstr>Official websites 😬</vt:lpstr>
      <vt:lpstr>Personal websites 🤦‍♂️</vt:lpstr>
      <vt:lpstr>Web Services Portal</vt:lpstr>
      <vt:lpstr>Content Management Systems: Drupal</vt:lpstr>
      <vt:lpstr>Moving from Drupal to WordPress</vt:lpstr>
      <vt:lpstr>Website hosting platforms</vt:lpstr>
      <vt:lpstr>Web hosting platforms - evolution in the recent years</vt:lpstr>
      <vt:lpstr>Upgrades and migrations: lessons learned</vt:lpstr>
      <vt:lpstr>Summary and conclusions</vt:lpstr>
      <vt:lpstr>Open questions and ongoing discussions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Sebastian Lopienski</cp:lastModifiedBy>
  <cp:revision>138</cp:revision>
  <dcterms:modified xsi:type="dcterms:W3CDTF">2025-11-05T06:59:01Z</dcterms:modified>
</cp:coreProperties>
</file>