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1" r:id="rId2"/>
    <p:sldId id="3685694" r:id="rId3"/>
    <p:sldId id="3685726" r:id="rId4"/>
    <p:sldId id="2039378058" r:id="rId5"/>
    <p:sldId id="3685736" r:id="rId6"/>
    <p:sldId id="2039378062" r:id="rId7"/>
    <p:sldId id="2039378083" r:id="rId8"/>
    <p:sldId id="264" r:id="rId9"/>
    <p:sldId id="259" r:id="rId10"/>
    <p:sldId id="2039378091" r:id="rId11"/>
    <p:sldId id="260" r:id="rId12"/>
    <p:sldId id="2039378092" r:id="rId13"/>
    <p:sldId id="2039378079" r:id="rId14"/>
    <p:sldId id="3685727" r:id="rId15"/>
    <p:sldId id="2039378089" r:id="rId16"/>
    <p:sldId id="2039378071" r:id="rId17"/>
    <p:sldId id="3685734" r:id="rId18"/>
    <p:sldId id="3685733" r:id="rId19"/>
    <p:sldId id="2039378069" r:id="rId20"/>
    <p:sldId id="2039378068" r:id="rId21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995CB69-74BC-43C0-BFF4-3BFCC13CF1ED}">
          <p14:sldIdLst>
            <p14:sldId id="261"/>
            <p14:sldId id="3685694"/>
            <p14:sldId id="3685726"/>
            <p14:sldId id="2039378058"/>
            <p14:sldId id="3685736"/>
            <p14:sldId id="2039378062"/>
            <p14:sldId id="2039378083"/>
            <p14:sldId id="264"/>
            <p14:sldId id="259"/>
            <p14:sldId id="2039378091"/>
            <p14:sldId id="260"/>
            <p14:sldId id="2039378092"/>
            <p14:sldId id="2039378079"/>
            <p14:sldId id="3685727"/>
            <p14:sldId id="2039378089"/>
            <p14:sldId id="2039378071"/>
            <p14:sldId id="3685734"/>
            <p14:sldId id="3685733"/>
            <p14:sldId id="2039378069"/>
            <p14:sldId id="2039378068"/>
          </p14:sldIdLst>
        </p14:section>
        <p14:section name="backup" id="{8382AA15-ECC9-4615-9DA2-797F17E0B47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jy" initials="s" lastIdx="1" clrIdx="0"/>
  <p:cmAuthor id="2" name="Jingyan Shi" initials="JS" lastIdx="1" clrIdx="1">
    <p:extLst>
      <p:ext uri="{19B8F6BF-5375-455C-9EA6-DF929625EA0E}">
        <p15:presenceInfo xmlns:p15="http://schemas.microsoft.com/office/powerpoint/2012/main" userId="S::jingyan.shi@cern.ch::9ea95231-a986-4bb2-a521-f92098dc57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12346D"/>
    <a:srgbClr val="8FAADC"/>
    <a:srgbClr val="5B9BD5"/>
    <a:srgbClr val="BFBFBF"/>
    <a:srgbClr val="F7E9E8"/>
    <a:srgbClr val="EDCDCB"/>
    <a:srgbClr val="4472C4"/>
    <a:srgbClr val="8F8F8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34" autoAdjust="0"/>
    <p:restoredTop sz="92993" autoAdjust="0"/>
  </p:normalViewPr>
  <p:slideViewPr>
    <p:cSldViewPr snapToGrid="0" snapToObjects="1">
      <p:cViewPr varScale="1">
        <p:scale>
          <a:sx n="106" d="100"/>
          <a:sy n="106" d="100"/>
        </p:scale>
        <p:origin x="660" y="3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31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23A1F-98B8-4253-A101-6A4562FB8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9D3E7-7E99-4299-ADF1-9247445E7AC6}" type="datetime1">
              <a:rPr kumimoji="1" lang="zh-CN" altLang="en-US" smtClean="0"/>
              <a:t>2025/11/5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0B27-4EE5-6442-9424-7A0329C3AC2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1</a:t>
            </a:fld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FD5C31C-6D57-48B7-9DA2-D488D53ACD7B}" type="datetime1">
              <a:rPr kumimoji="1" lang="zh-CN" altLang="en-US" smtClean="0"/>
              <a:t>2025/11/5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页眉占位符 6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79900D8-CEBB-4157-A051-8ECAE3FF8AB6}" type="datetime1">
              <a:rPr kumimoji="1" lang="zh-CN" altLang="en-US" smtClean="0"/>
              <a:t>2025/11/5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>
                <a:sym typeface="+mn-ea"/>
              </a:rPr>
              <a:t>Core Workflow – From Sharing to Secure Access</a:t>
            </a:r>
            <a:endParaRPr lang="en-US" altLang="zh-CN"/>
          </a:p>
          <a:p>
            <a:pPr marL="0" indent="0">
              <a:buNone/>
            </a:pPr>
            <a:r>
              <a:rPr lang="en-US" altLang="zh-CN" b="1">
                <a:sym typeface="+mn-ea"/>
              </a:rPr>
              <a:t>3-Step Closed Loop, Fully Controlled</a:t>
            </a:r>
            <a:endParaRPr lang="en-US" altLang="zh-CN" b="1"/>
          </a:p>
          <a:p>
            <a:pPr marL="0" indent="0">
              <a:buNone/>
            </a:pPr>
            <a:endParaRPr lang="en-US" altLang="zh-CN" b="1">
              <a:solidFill>
                <a:schemeClr val="accent1">
                  <a:lumMod val="75000"/>
                </a:schemeClr>
              </a:solidFill>
              <a:sym typeface="+mn-ea"/>
            </a:endParaRPr>
          </a:p>
          <a:p>
            <a:pPr marL="0" indent="0">
              <a:buNone/>
            </a:pPr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sym typeface="+mn-ea"/>
              </a:rPr>
              <a:t>1</a:t>
            </a: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sym typeface="+mn-ea"/>
              </a:rPr>
              <a:t>、</a:t>
            </a:r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sym typeface="+mn-ea"/>
              </a:rPr>
              <a:t>User Initiates Share</a:t>
            </a:r>
            <a:endParaRPr lang="en-US" altLang="zh-CN" b="1"/>
          </a:p>
          <a:p>
            <a:pPr marL="457200" lvl="1" indent="0">
              <a:buNone/>
            </a:pPr>
            <a:r>
              <a:rPr lang="en-US" altLang="zh-CN">
                <a:sym typeface="+mn-ea"/>
              </a:rPr>
              <a:t> Select file in INK → Set permissions &amp; expiry → Generate encrypted link</a:t>
            </a:r>
            <a:endParaRPr lang="en-US" altLang="zh-CN"/>
          </a:p>
          <a:p>
            <a:pPr marL="0" indent="0" algn="l" fontAlgn="auto">
              <a:spcBef>
                <a:spcPts val="1600"/>
              </a:spcBef>
              <a:buClrTx/>
              <a:buSzTx/>
              <a:buNone/>
            </a:pPr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sym typeface="+mn-ea"/>
              </a:rPr>
              <a:t>2</a:t>
            </a: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sym typeface="+mn-ea"/>
              </a:rPr>
              <a:t>、</a:t>
            </a:r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sym typeface="+mn-ea"/>
              </a:rPr>
              <a:t>Recipient Accesses Link</a:t>
            </a:r>
            <a:endParaRPr lang="en-US" altLang="zh-CN" b="1"/>
          </a:p>
          <a:p>
            <a:pPr marL="0" indent="0">
              <a:buNone/>
            </a:pPr>
            <a:r>
              <a:rPr lang="en-US" altLang="zh-CN">
                <a:sym typeface="+mn-ea"/>
              </a:rPr>
              <a:t>       Access link → INK validates → Issues JWT token</a:t>
            </a:r>
            <a:endParaRPr lang="en-US" altLang="zh-CN"/>
          </a:p>
          <a:p>
            <a:pPr marL="0" indent="0" algn="l" fontAlgn="auto">
              <a:spcBef>
                <a:spcPts val="1600"/>
              </a:spcBef>
              <a:buClrTx/>
              <a:buSzTx/>
              <a:buNone/>
            </a:pPr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sym typeface="+mn-ea"/>
              </a:rPr>
              <a:t>3</a:t>
            </a:r>
            <a:r>
              <a:rPr lang="zh-CN" altLang="en-US" b="1">
                <a:solidFill>
                  <a:schemeClr val="accent1">
                    <a:lumMod val="75000"/>
                  </a:schemeClr>
                </a:solidFill>
                <a:sym typeface="+mn-ea"/>
              </a:rPr>
              <a:t>、</a:t>
            </a:r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sym typeface="+mn-ea"/>
              </a:rPr>
              <a:t>Gateway Delivers File</a:t>
            </a:r>
            <a:endParaRPr lang="en-US" altLang="zh-CN" b="1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altLang="zh-CN">
                <a:sym typeface="+mn-ea"/>
              </a:rPr>
              <a:t>        FastAPI verifies JWT → Forwards via XRootD → Streams data back</a:t>
            </a:r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C8B54C0-2EAE-4376-A086-7BA81962844A}" type="datetime1">
              <a:rPr kumimoji="1" lang="zh-CN" altLang="en-US" smtClean="0"/>
              <a:t>2025/11/5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7FB0932-97D9-4ABC-97BF-DBC5FC29A98E}" type="datetime1">
              <a:rPr kumimoji="1" lang="zh-CN" altLang="en-US" smtClean="0"/>
              <a:t>2025/11/5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1248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1850" y="2670879"/>
            <a:ext cx="10515600" cy="164037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6000" b="1" dirty="0">
                <a:solidFill>
                  <a:schemeClr val="tx1"/>
                </a:solidFill>
                <a:latin typeface="Arial Black" panose="020B0A04020102020204" pitchFamily="34" charset="0"/>
                <a:ea typeface="楷体" panose="02010609060101010101" pitchFamily="49" charset="-122"/>
                <a:cs typeface="Lato Black" panose="020F0502020204030203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311251"/>
            <a:ext cx="10515600" cy="17784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7532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620" y="0"/>
            <a:ext cx="12192000" cy="753209"/>
          </a:xfrm>
          <a:prstGeom prst="rect">
            <a:avLst/>
          </a:prstGeom>
          <a:noFill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88844" y="57269"/>
            <a:ext cx="11824252" cy="623768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  <a:latin typeface="Arial Black" panose="020B0A04020102020204" pitchFamily="34" charset="0"/>
                <a:ea typeface="楷体" panose="02010609060101010101" pitchFamily="49" charset="-122"/>
                <a:cs typeface="Lato Black" panose="020F0502020204030203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3736" y="1017139"/>
            <a:ext cx="11001894" cy="4972787"/>
          </a:xfrm>
        </p:spPr>
        <p:txBody>
          <a:bodyPr/>
          <a:lstStyle>
            <a:lvl1pPr marL="342900" indent="-342900">
              <a:lnSpc>
                <a:spcPct val="11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3pPr>
            <a:lvl4pPr marL="16002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4pPr>
            <a:lvl5pPr marL="20574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8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日期占位符 16"/>
          <p:cNvSpPr>
            <a:spLocks noGrp="1"/>
          </p:cNvSpPr>
          <p:nvPr>
            <p:ph type="dt" sz="half" idx="2"/>
          </p:nvPr>
        </p:nvSpPr>
        <p:spPr>
          <a:xfrm>
            <a:off x="8467" y="6585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altLang="zh-CN" smtClean="0">
                <a:solidFill>
                  <a:srgbClr val="485F8A"/>
                </a:solidFill>
                <a:latin typeface="Abadi" panose="020B0604020104020204" pitchFamily="34" charset="0"/>
              </a:defRPr>
            </a:lvl1pPr>
          </a:lstStyle>
          <a:p>
            <a:fld id="{D8EABDE1-67BD-4FD9-AC09-CB6475E28276}" type="datetime1">
              <a:rPr lang="en-US" altLang="zh-CN" smtClean="0"/>
              <a:t>11/5/2025</a:t>
            </a:fld>
            <a:endParaRPr lang="zh-CN" altLang="en-US" dirty="0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9370080" y="65520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altLang="zh-CN" smtClean="0">
                <a:solidFill>
                  <a:schemeClr val="tx1"/>
                </a:solidFill>
                <a:latin typeface="Abadi" panose="020B0604020104020204" pitchFamily="34" charset="0"/>
              </a:defRPr>
            </a:lvl1pPr>
          </a:lstStyle>
          <a:p>
            <a:fld id="{E6B31BEF-C01E-4CA6-9D7D-67F43F13ADF2}" type="slidenum">
              <a:rPr lang="en-US" altLang="zh-CN" smtClean="0"/>
              <a:pPr/>
              <a:t>‹#›</a:t>
            </a:fld>
            <a:r>
              <a:rPr lang="en-US" altLang="zh-CN" dirty="0"/>
              <a:t>/20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D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346" y="6457950"/>
            <a:ext cx="1435504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22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522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0" name="日期占位符 3"/>
          <p:cNvSpPr txBox="1"/>
          <p:nvPr userDrawn="1"/>
        </p:nvSpPr>
        <p:spPr>
          <a:xfrm>
            <a:off x="9770772" y="6637866"/>
            <a:ext cx="1362187" cy="22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9370080" y="66077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457200" rtl="0" eaLnBrk="1" latinLnBrk="0" hangingPunct="1">
              <a:defRPr lang="zh-CN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6B31BEF-C01E-4CA6-9D7D-67F43F13ADF2}" type="slidenum">
              <a:rPr lang="en-US" altLang="zh-CN" smtClean="0"/>
              <a:t>‹#›</a:t>
            </a:fld>
            <a:r>
              <a:rPr lang="en-US" altLang="zh-CN" dirty="0"/>
              <a:t>/31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华文楷体" panose="02010600040101010101" pitchFamily="2" charset="-122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ijy@ihep.ac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ink.ihep.ac.cn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2883" y="1336323"/>
            <a:ext cx="11563349" cy="54704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zh-CN" sz="3600" dirty="0">
                <a:solidFill>
                  <a:schemeClr val="accent1">
                    <a:lumMod val="50000"/>
                  </a:schemeClr>
                </a:solidFill>
              </a:rPr>
              <a:t>New Features Implementation of</a:t>
            </a:r>
            <a:br>
              <a:rPr lang="en-US" altLang="zh-CN" sz="3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  <a:t> Interactive </a:t>
            </a:r>
            <a:r>
              <a:rPr lang="en-US" altLang="zh-CN" sz="4000" dirty="0" err="1">
                <a:solidFill>
                  <a:schemeClr val="accent1">
                    <a:lumMod val="50000"/>
                  </a:schemeClr>
                </a:solidFill>
              </a:rPr>
              <a:t>aNalysis</a:t>
            </a:r>
            <a: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4000" dirty="0" err="1">
                <a:solidFill>
                  <a:schemeClr val="accent1">
                    <a:lumMod val="50000"/>
                  </a:schemeClr>
                </a:solidFill>
              </a:rPr>
              <a:t>worKbench</a:t>
            </a:r>
            <a:b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</a:br>
            <a:endParaRPr lang="zh-CN" altLang="en-US" sz="4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11134" y="5280564"/>
            <a:ext cx="8272161" cy="12858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</a:pPr>
            <a:endParaRPr lang="zh-CN" altLang="zh-CN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3400" b="1" dirty="0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Jingyan Shi</a:t>
            </a:r>
            <a:endParaRPr lang="en-US" altLang="zh-CN" sz="2800" b="1" dirty="0">
              <a:solidFill>
                <a:schemeClr val="accent1">
                  <a:lumMod val="50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500" dirty="0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  <a:hlinkClick r:id="rId3"/>
              </a:rPr>
              <a:t>shijy@ihep.ac.cn</a:t>
            </a:r>
            <a:endParaRPr lang="en-US" altLang="zh-CN" sz="1500" dirty="0">
              <a:solidFill>
                <a:schemeClr val="accent1">
                  <a:lumMod val="50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On Behalf of the INK Team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1875100" y="6557579"/>
            <a:ext cx="8272161" cy="407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800" b="1" dirty="0" err="1">
                <a:solidFill>
                  <a:schemeClr val="bg1">
                    <a:lumMod val="65000"/>
                  </a:schemeClr>
                </a:solidFill>
                <a:latin typeface="Lato Heavy" panose="020F0502020204030203" pitchFamily="34" charset="0"/>
              </a:rPr>
              <a:t>Hepix</a:t>
            </a: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Lato Heavy" panose="020F0502020204030203" pitchFamily="34" charset="0"/>
              </a:rPr>
              <a:t> Fall 2025 </a:t>
            </a:r>
            <a:r>
              <a:rPr lang="en-US" sz="1800" b="1" dirty="0" err="1">
                <a:solidFill>
                  <a:schemeClr val="bg1">
                    <a:lumMod val="65000"/>
                  </a:schemeClr>
                </a:solidFill>
                <a:latin typeface="Lato Heavy" panose="020F0502020204030203" pitchFamily="34" charset="0"/>
              </a:rPr>
              <a:t>Workshoph</a:t>
            </a:r>
            <a:endParaRPr lang="en-US" altLang="zh-CN" sz="1800" b="1" dirty="0">
              <a:solidFill>
                <a:schemeClr val="bg1">
                  <a:lumMod val="65000"/>
                </a:schemeClr>
              </a:solidFill>
              <a:latin typeface="Lato Heavy" panose="020F0502020204030203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D93867-2807-4996-B85D-6860F4147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795" y="2008593"/>
            <a:ext cx="4907956" cy="327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8844" y="57269"/>
            <a:ext cx="11824252" cy="6237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Multiple User Credentials and Multiple Resource Token Translation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It bridges the frontend webpage and backend source.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It depends on backend resources authentication types,</a:t>
            </a:r>
            <a:r>
              <a:rPr lang="en-US" altLang="zh-CN" dirty="0"/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including Kerberos, Linux password, API key</a:t>
            </a:r>
            <a:r>
              <a:rPr lang="en-US" altLang="zh-CN" dirty="0">
                <a:solidFill>
                  <a:srgbClr val="C00000"/>
                </a:solidFill>
              </a:rPr>
              <a:t>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Solution for </a:t>
            </a:r>
            <a:r>
              <a:rPr lang="en-US" altLang="zh-CN" b="1" dirty="0">
                <a:solidFill>
                  <a:srgbClr val="2F5597"/>
                </a:solidFill>
              </a:rPr>
              <a:t>Kerberos </a:t>
            </a:r>
            <a:r>
              <a:rPr lang="en-US" altLang="zh-CN" dirty="0">
                <a:solidFill>
                  <a:srgbClr val="2F5597"/>
                </a:solidFill>
              </a:rPr>
              <a:t>usually is the hardest part</a:t>
            </a:r>
            <a:r>
              <a:rPr lang="en-US" altLang="zh-CN" dirty="0"/>
              <a:t>:</a:t>
            </a:r>
          </a:p>
          <a:p>
            <a:pPr lvl="1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For </a:t>
            </a:r>
            <a:r>
              <a:rPr lang="en-US" altLang="zh-CN" b="1" dirty="0" err="1">
                <a:solidFill>
                  <a:srgbClr val="2F5597"/>
                </a:solidFill>
              </a:rPr>
              <a:t>Oauth</a:t>
            </a:r>
            <a:r>
              <a:rPr lang="en-US" altLang="zh-CN" b="1" dirty="0">
                <a:solidFill>
                  <a:srgbClr val="2F5597"/>
                </a:solidFill>
              </a:rPr>
              <a:t>/SAML </a:t>
            </a:r>
            <a:r>
              <a:rPr lang="en-US" altLang="zh-CN" dirty="0">
                <a:solidFill>
                  <a:srgbClr val="2F5597"/>
                </a:solidFill>
              </a:rPr>
              <a:t>types frontend logins, a small plugin, developed to create </a:t>
            </a:r>
            <a:r>
              <a:rPr lang="en-US" altLang="zh-CN" dirty="0" err="1">
                <a:solidFill>
                  <a:srgbClr val="2F5597"/>
                </a:solidFill>
              </a:rPr>
              <a:t>kerberos</a:t>
            </a:r>
            <a:r>
              <a:rPr lang="en-US" altLang="zh-CN" dirty="0">
                <a:solidFill>
                  <a:srgbClr val="2F5597"/>
                </a:solidFill>
              </a:rPr>
              <a:t> ticket for each user when user is login, needs to be installed on SSO side. (A plugin for SSO login workflow.)</a:t>
            </a:r>
          </a:p>
          <a:p>
            <a:pPr lvl="1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For </a:t>
            </a:r>
            <a:r>
              <a:rPr lang="en-US" altLang="zh-CN" b="1" dirty="0">
                <a:solidFill>
                  <a:srgbClr val="2F5597"/>
                </a:solidFill>
              </a:rPr>
              <a:t>Linux password </a:t>
            </a:r>
            <a:r>
              <a:rPr lang="en-US" altLang="zh-CN" dirty="0">
                <a:solidFill>
                  <a:srgbClr val="2F5597"/>
                </a:solidFill>
              </a:rPr>
              <a:t>types logins, username and password must be allowed to generate krb5 credential. A backend API is handling the krb5 ticket generation.</a:t>
            </a:r>
          </a:p>
          <a:p>
            <a:pPr lvl="0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Solution for </a:t>
            </a:r>
            <a:r>
              <a:rPr lang="en-US" altLang="zh-CN" b="1" dirty="0">
                <a:solidFill>
                  <a:srgbClr val="2F5597"/>
                </a:solidFill>
              </a:rPr>
              <a:t>none </a:t>
            </a:r>
            <a:r>
              <a:rPr lang="en-US" altLang="zh-CN" b="1" dirty="0" err="1">
                <a:solidFill>
                  <a:srgbClr val="2F5597"/>
                </a:solidFill>
              </a:rPr>
              <a:t>kerberos</a:t>
            </a:r>
            <a:r>
              <a:rPr lang="en-US" altLang="zh-CN" dirty="0">
                <a:solidFill>
                  <a:srgbClr val="2F5597"/>
                </a:solidFill>
              </a:rPr>
              <a:t> cluster, usually Linux password type or GPU resources:</a:t>
            </a:r>
          </a:p>
          <a:p>
            <a:pPr lvl="1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For </a:t>
            </a:r>
            <a:r>
              <a:rPr lang="en-US" altLang="zh-CN" b="1" dirty="0">
                <a:solidFill>
                  <a:srgbClr val="2F5597"/>
                </a:solidFill>
              </a:rPr>
              <a:t>Linux password </a:t>
            </a:r>
            <a:r>
              <a:rPr lang="en-US" altLang="zh-CN" dirty="0">
                <a:solidFill>
                  <a:srgbClr val="2F5597"/>
                </a:solidFill>
              </a:rPr>
              <a:t>resource, backend will verify user with password once, and </a:t>
            </a:r>
            <a:r>
              <a:rPr lang="en-US" altLang="zh-CN" b="1" dirty="0">
                <a:solidFill>
                  <a:srgbClr val="2F5597"/>
                </a:solidFill>
              </a:rPr>
              <a:t>generate a temporary key</a:t>
            </a:r>
            <a:r>
              <a:rPr lang="en-US" altLang="zh-CN" dirty="0">
                <a:solidFill>
                  <a:srgbClr val="2F5597"/>
                </a:solidFill>
              </a:rPr>
              <a:t> (salted with a special </a:t>
            </a:r>
            <a:r>
              <a:rPr lang="en-US" altLang="zh-CN" dirty="0" err="1">
                <a:solidFill>
                  <a:srgbClr val="2F5597"/>
                </a:solidFill>
              </a:rPr>
              <a:t>uuid</a:t>
            </a:r>
            <a:r>
              <a:rPr lang="en-US" altLang="zh-CN" dirty="0">
                <a:solidFill>
                  <a:srgbClr val="2F5597"/>
                </a:solidFill>
              </a:rPr>
              <a:t> string and make username as payload) as the access token, return to frontend for future communication.</a:t>
            </a:r>
          </a:p>
          <a:p>
            <a:pPr lvl="1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For AI API key type resource, backend will verify user key to </a:t>
            </a:r>
            <a:r>
              <a:rPr lang="en-US" altLang="zh-CN" b="1" dirty="0">
                <a:solidFill>
                  <a:srgbClr val="2F5597"/>
                </a:solidFill>
              </a:rPr>
              <a:t>3rd party API</a:t>
            </a:r>
            <a:r>
              <a:rPr lang="en-US" altLang="zh-CN" dirty="0">
                <a:solidFill>
                  <a:srgbClr val="2F5597"/>
                </a:solidFill>
              </a:rPr>
              <a:t>, and the key will be used as the access token, for future frontend-backend communication.</a:t>
            </a:r>
          </a:p>
          <a:p>
            <a:pPr lvl="0">
              <a:buClr>
                <a:srgbClr val="2F5597"/>
              </a:buClr>
            </a:pPr>
            <a:r>
              <a:rPr lang="en-US" altLang="zh-CN" b="1" dirty="0">
                <a:solidFill>
                  <a:srgbClr val="C00000"/>
                </a:solidFill>
              </a:rPr>
              <a:t>All the type of backend resource token type could be configured in configuration file.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CBD68C3-DEEA-4DBD-90BD-6C0F300BAA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10</a:t>
            </a:fld>
            <a:r>
              <a:rPr lang="en-US" altLang="zh-CN" dirty="0"/>
              <a:t>/20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Customized Application Control for Users and Groups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4747" y="942606"/>
            <a:ext cx="11001894" cy="4972787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Each registered applications in INK has its own identity.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Each user and group has own applications permission identity list. Only allowed APPs could shown in the frontend webpage.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Permissions for Group:</a:t>
            </a:r>
          </a:p>
          <a:p>
            <a:pPr lvl="1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Rely on different experiment group, only experiment related APPs is permitted to this group.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Permissions for Single User:</a:t>
            </a:r>
          </a:p>
          <a:p>
            <a:pPr lvl="1"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Additional permission list for single user, only allowed APPs could be shown in webpage.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Backend will compose the permission identity list from database when user is access APPs.</a:t>
            </a:r>
          </a:p>
          <a:p>
            <a:pPr>
              <a:buClr>
                <a:srgbClr val="2F5597"/>
              </a:buClr>
            </a:pPr>
            <a:r>
              <a:rPr lang="en-US" altLang="zh-CN" dirty="0">
                <a:solidFill>
                  <a:srgbClr val="2F5597"/>
                </a:solidFill>
              </a:rPr>
              <a:t>Allow the third party user group support. At present, IHEP’s User Group Service is the backend for composing user permission list.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B2C3D6-F4A5-47FA-89B1-BE618F8E7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11</a:t>
            </a:fld>
            <a:r>
              <a:rPr lang="en-US" altLang="zh-CN" dirty="0"/>
              <a:t>/20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0B53DB-9AA2-4A43-B739-BBAD04E43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Customized Application Control for Users and Groups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92D17BFF-17FA-4044-9A6C-C48F67AD7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6066" y="3881349"/>
            <a:ext cx="7920219" cy="2499143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A58C5F-4E2C-4026-8B5F-3345D65E53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12</a:t>
            </a:fld>
            <a:r>
              <a:rPr lang="en-US" altLang="zh-CN" dirty="0"/>
              <a:t>/20</a:t>
            </a:r>
            <a:endParaRPr lang="zh-CN" altLang="en-US" dirty="0"/>
          </a:p>
        </p:txBody>
      </p:sp>
      <p:sp>
        <p:nvSpPr>
          <p:cNvPr id="10" name="对话气泡: 圆角矩形 9">
            <a:extLst>
              <a:ext uri="{FF2B5EF4-FFF2-40B4-BE49-F238E27FC236}">
                <a16:creationId xmlns:a16="http://schemas.microsoft.com/office/drawing/2014/main" id="{BF97DED7-DABD-4774-AD80-A58286BB482C}"/>
              </a:ext>
            </a:extLst>
          </p:cNvPr>
          <p:cNvSpPr/>
          <p:nvPr/>
        </p:nvSpPr>
        <p:spPr>
          <a:xfrm>
            <a:off x="9302840" y="3732315"/>
            <a:ext cx="1292090" cy="440254"/>
          </a:xfrm>
          <a:prstGeom prst="wedgeRoundRectCallout">
            <a:avLst>
              <a:gd name="adj1" fmla="val -57394"/>
              <a:gd name="adj2" fmla="val 13691"/>
              <a:gd name="adj3" fmla="val 16667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accent2">
                    <a:lumMod val="75000"/>
                  </a:schemeClr>
                </a:solidFill>
              </a:rPr>
              <a:t>BES User “</a:t>
            </a:r>
            <a:r>
              <a:rPr lang="en-US" altLang="zh-CN" sz="1400" dirty="0" err="1">
                <a:solidFill>
                  <a:schemeClr val="accent2">
                    <a:lumMod val="75000"/>
                  </a:schemeClr>
                </a:solidFill>
              </a:rPr>
              <a:t>songyx</a:t>
            </a:r>
            <a:r>
              <a:rPr lang="en-US" altLang="zh-CN" sz="1400" dirty="0">
                <a:solidFill>
                  <a:schemeClr val="accent2">
                    <a:lumMod val="75000"/>
                  </a:schemeClr>
                </a:solidFill>
              </a:rPr>
              <a:t>”</a:t>
            </a:r>
            <a:endParaRPr lang="zh-CN" alt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387975D-794F-430A-841D-64C236C8A0F2}"/>
              </a:ext>
            </a:extLst>
          </p:cNvPr>
          <p:cNvGrpSpPr/>
          <p:nvPr/>
        </p:nvGrpSpPr>
        <p:grpSpPr>
          <a:xfrm>
            <a:off x="1298161" y="912583"/>
            <a:ext cx="8998286" cy="2590949"/>
            <a:chOff x="227415" y="912583"/>
            <a:chExt cx="8998286" cy="2590949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FCCC2D94-F5BB-4B78-9D37-3234492FA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415" y="1124968"/>
              <a:ext cx="7577359" cy="2378564"/>
            </a:xfrm>
            <a:prstGeom prst="rect">
              <a:avLst/>
            </a:prstGeom>
          </p:spPr>
        </p:pic>
        <p:sp>
          <p:nvSpPr>
            <p:cNvPr id="9" name="对话气泡: 圆角矩形 8">
              <a:extLst>
                <a:ext uri="{FF2B5EF4-FFF2-40B4-BE49-F238E27FC236}">
                  <a16:creationId xmlns:a16="http://schemas.microsoft.com/office/drawing/2014/main" id="{AB37CA9C-E4E6-42AB-AD39-4B74A59E5701}"/>
                </a:ext>
              </a:extLst>
            </p:cNvPr>
            <p:cNvSpPr/>
            <p:nvPr/>
          </p:nvSpPr>
          <p:spPr>
            <a:xfrm>
              <a:off x="7933611" y="912583"/>
              <a:ext cx="1292090" cy="440254"/>
            </a:xfrm>
            <a:prstGeom prst="wedgeRoundRectCallout">
              <a:avLst>
                <a:gd name="adj1" fmla="val -64711"/>
                <a:gd name="adj2" fmla="val 25245"/>
                <a:gd name="adj3" fmla="val 16667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accent2">
                      <a:lumMod val="75000"/>
                    </a:schemeClr>
                  </a:solidFill>
                </a:rPr>
                <a:t>JUNO User “shijy”</a:t>
              </a:r>
              <a:endParaRPr lang="zh-CN" altLang="en-US" sz="1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87C1299B-D2E5-4C89-8FF9-780B7A2F3EE1}"/>
                </a:ext>
              </a:extLst>
            </p:cNvPr>
            <p:cNvSpPr/>
            <p:nvPr/>
          </p:nvSpPr>
          <p:spPr>
            <a:xfrm>
              <a:off x="356135" y="1704807"/>
              <a:ext cx="688206" cy="595631"/>
            </a:xfrm>
            <a:prstGeom prst="round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EFCC1422-A6F6-4594-B6C8-5D42C59143C3}"/>
                </a:ext>
              </a:extLst>
            </p:cNvPr>
            <p:cNvSpPr/>
            <p:nvPr/>
          </p:nvSpPr>
          <p:spPr>
            <a:xfrm>
              <a:off x="373779" y="2752357"/>
              <a:ext cx="688206" cy="595631"/>
            </a:xfrm>
            <a:prstGeom prst="round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1089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2C6D0C-00B3-44B1-9A45-CF08ACCEA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New features – Job Tracing (Undergoing)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DD8ABE-3274-465D-959D-E3DD29E34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571" y="776069"/>
            <a:ext cx="10993197" cy="3158092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Tracing jobs actions during the whole job life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Resource (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cpu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, disk, memory, network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etc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) consuming in real time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Further metrics: system calling from the job 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​​Workflow of Job Tracing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Job tracing query from User via INK web page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Locate the operation node of the job provided by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HTCondor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by the INK backend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Job tracing daemon collect the metrics and sends to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ElasticSearcg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/Prometheus/…. 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Tracing plot generated based on DataEase and showed in INK web page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31E29-2A3F-440C-9C8B-C908FD438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13</a:t>
            </a:fld>
            <a:r>
              <a:rPr lang="en-US" altLang="zh-CN" dirty="0"/>
              <a:t>/20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ECCEF2A-CEA7-4015-9337-47D38C82C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806" y="3866130"/>
            <a:ext cx="8552757" cy="299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72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62198B7-6CCB-4973-A6D6-CD1BD0E4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96"/>
            <a:ext cx="12192000" cy="661682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Design of Job Tracing in Details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9370080" y="6561056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14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Test Example for JUNO Experiment 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15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260">
            <a:extLst>
              <a:ext uri="{FF2B5EF4-FFF2-40B4-BE49-F238E27FC236}">
                <a16:creationId xmlns:a16="http://schemas.microsoft.com/office/drawing/2014/main" id="{CB21B89F-092A-4EF2-83A9-954D332AD32C}"/>
              </a:ext>
            </a:extLst>
          </p:cNvPr>
          <p:cNvSpPr txBox="1"/>
          <p:nvPr/>
        </p:nvSpPr>
        <p:spPr>
          <a:xfrm>
            <a:off x="165693" y="949003"/>
            <a:ext cx="5827653" cy="51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defTabSz="914400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  <a:defRPr sz="2400" b="1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1pPr>
            <a:lvl2pPr marL="685800" lvl="1" indent="-228600" defTabSz="914400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l"/>
              <a:defRPr sz="2000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2pPr>
            <a:lvl3pPr marL="1143000" lvl="2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1600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3pPr>
            <a:lvl4pPr marL="1600200" lvl="3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1200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4pPr>
            <a:lvl5pPr marL="2057400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800"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Tracing the JUNO analysis job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76869AA-FA5A-4887-A764-271FFBCB3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056" y="1648786"/>
            <a:ext cx="9124480" cy="499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33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956DD-909B-6F50-FB02-591FF45D6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D7477-49D4-9E89-6F98-A13814B5C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63120-3CA6-9B5D-DB99-437B8B01B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544" y="942606"/>
            <a:ext cx="5892694" cy="591539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Publicly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accessible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at IHEP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https://ink.ihep.ac.cn</a:t>
            </a: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First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official release: Mar. 2025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Total of 48 patch versions, 4 minor versions, and 2 major versions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C00000"/>
                </a:solidFill>
              </a:rPr>
              <a:t>Quite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positive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user feedback</a:t>
            </a:r>
            <a:r>
              <a:rPr lang="zh-CN" altLang="en-US" b="1" dirty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received!</a:t>
            </a:r>
            <a:endParaRPr lang="en-US" altLang="zh-CN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Deployed at local cluster of Lanzhou Site in Nov. 2025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Open source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in Oct. 2025</a:t>
            </a:r>
          </a:p>
          <a:p>
            <a:pPr marL="0" indent="0">
              <a:lnSpc>
                <a:spcPct val="120000"/>
              </a:lnSpc>
              <a:buClr>
                <a:schemeClr val="accent1">
                  <a:lumMod val="75000"/>
                </a:schemeClr>
              </a:buClr>
              <a:buNone/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https://github.com/INK-IHEP/fastink-code</a:t>
            </a:r>
            <a:endParaRPr lang="en-US" altLang="zh-CN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buClr>
                <a:schemeClr val="accent1">
                  <a:lumMod val="75000"/>
                </a:schemeClr>
              </a:buClr>
              <a:buNone/>
            </a:pP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BCD7-AEE5-5FDD-E86D-2157C46BF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70080" y="6562806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16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0210E3C-089B-404A-B1E9-90A751B0F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070" y="2103595"/>
            <a:ext cx="5795296" cy="3439046"/>
          </a:xfrm>
          <a:prstGeom prst="rect">
            <a:avLst/>
          </a:prstGeom>
        </p:spPr>
      </p:pic>
      <p:sp>
        <p:nvSpPr>
          <p:cNvPr id="8" name="对话气泡: 圆角矩形 7">
            <a:extLst>
              <a:ext uri="{FF2B5EF4-FFF2-40B4-BE49-F238E27FC236}">
                <a16:creationId xmlns:a16="http://schemas.microsoft.com/office/drawing/2014/main" id="{B7642B11-B631-4FFA-9695-933B98DD3B1B}"/>
              </a:ext>
            </a:extLst>
          </p:cNvPr>
          <p:cNvSpPr/>
          <p:nvPr/>
        </p:nvSpPr>
        <p:spPr>
          <a:xfrm>
            <a:off x="7428785" y="1658926"/>
            <a:ext cx="2686468" cy="440254"/>
          </a:xfrm>
          <a:prstGeom prst="wedgeRoundRectCallout">
            <a:avLst>
              <a:gd name="adj1" fmla="val -56246"/>
              <a:gd name="adj2" fmla="val 41387"/>
              <a:gd name="adj3" fmla="val 16667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accent2">
                    <a:lumMod val="75000"/>
                  </a:schemeClr>
                </a:solidFill>
              </a:rPr>
              <a:t>https://ink.hep.lzu.edu.cn</a:t>
            </a:r>
            <a:endParaRPr lang="zh-CN" alt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406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Next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Steps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544" y="942606"/>
            <a:ext cx="11001894" cy="591539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Performance optimization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More functions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Job tracing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Customization for the dedicated Experiment workflow (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AliCPT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。。。。。</a:t>
            </a: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17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3736" y="1027898"/>
            <a:ext cx="11001894" cy="304189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INK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focus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providing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an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interactive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usage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cluster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Provides users with a “frontend usage” for “backend resources”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Received positive feedback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users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since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first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release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published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New functions developed and further development is ongoing based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HEP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marL="0" indent="0">
              <a:lnSpc>
                <a:spcPct val="120000"/>
              </a:lnSpc>
              <a:buClr>
                <a:schemeClr val="accent1">
                  <a:lumMod val="75000"/>
                </a:schemeClr>
              </a:buClr>
              <a:buNone/>
            </a:pPr>
            <a:endParaRPr lang="en-US" altLang="zh-CN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endParaRPr lang="en-US" altLang="zh-CN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endParaRPr lang="zh-CN" alt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18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DE6DD08-2598-42C7-ABE3-804BCC40D211}"/>
              </a:ext>
            </a:extLst>
          </p:cNvPr>
          <p:cNvSpPr txBox="1"/>
          <p:nvPr/>
        </p:nvSpPr>
        <p:spPr>
          <a:xfrm>
            <a:off x="388501" y="4155071"/>
            <a:ext cx="11580821" cy="729430"/>
          </a:xfrm>
          <a:custGeom>
            <a:avLst/>
            <a:gdLst>
              <a:gd name="connsiteX0" fmla="*/ 0 w 11580821"/>
              <a:gd name="connsiteY0" fmla="*/ 0 h 729430"/>
              <a:gd name="connsiteX1" fmla="*/ 463233 w 11580821"/>
              <a:gd name="connsiteY1" fmla="*/ 0 h 729430"/>
              <a:gd name="connsiteX2" fmla="*/ 694849 w 11580821"/>
              <a:gd name="connsiteY2" fmla="*/ 0 h 729430"/>
              <a:gd name="connsiteX3" fmla="*/ 1505507 w 11580821"/>
              <a:gd name="connsiteY3" fmla="*/ 0 h 729430"/>
              <a:gd name="connsiteX4" fmla="*/ 1968740 w 11580821"/>
              <a:gd name="connsiteY4" fmla="*/ 0 h 729430"/>
              <a:gd name="connsiteX5" fmla="*/ 2431972 w 11580821"/>
              <a:gd name="connsiteY5" fmla="*/ 0 h 729430"/>
              <a:gd name="connsiteX6" fmla="*/ 3242630 w 11580821"/>
              <a:gd name="connsiteY6" fmla="*/ 0 h 729430"/>
              <a:gd name="connsiteX7" fmla="*/ 3590055 w 11580821"/>
              <a:gd name="connsiteY7" fmla="*/ 0 h 729430"/>
              <a:gd name="connsiteX8" fmla="*/ 4400712 w 11580821"/>
              <a:gd name="connsiteY8" fmla="*/ 0 h 729430"/>
              <a:gd name="connsiteX9" fmla="*/ 5211369 w 11580821"/>
              <a:gd name="connsiteY9" fmla="*/ 0 h 729430"/>
              <a:gd name="connsiteX10" fmla="*/ 5790411 w 11580821"/>
              <a:gd name="connsiteY10" fmla="*/ 0 h 729430"/>
              <a:gd name="connsiteX11" fmla="*/ 6601068 w 11580821"/>
              <a:gd name="connsiteY11" fmla="*/ 0 h 729430"/>
              <a:gd name="connsiteX12" fmla="*/ 7064301 w 11580821"/>
              <a:gd name="connsiteY12" fmla="*/ 0 h 729430"/>
              <a:gd name="connsiteX13" fmla="*/ 7527534 w 11580821"/>
              <a:gd name="connsiteY13" fmla="*/ 0 h 729430"/>
              <a:gd name="connsiteX14" fmla="*/ 8222383 w 11580821"/>
              <a:gd name="connsiteY14" fmla="*/ 0 h 729430"/>
              <a:gd name="connsiteX15" fmla="*/ 8685616 w 11580821"/>
              <a:gd name="connsiteY15" fmla="*/ 0 h 729430"/>
              <a:gd name="connsiteX16" fmla="*/ 9496273 w 11580821"/>
              <a:gd name="connsiteY16" fmla="*/ 0 h 729430"/>
              <a:gd name="connsiteX17" fmla="*/ 10306931 w 11580821"/>
              <a:gd name="connsiteY17" fmla="*/ 0 h 729430"/>
              <a:gd name="connsiteX18" fmla="*/ 10885972 w 11580821"/>
              <a:gd name="connsiteY18" fmla="*/ 0 h 729430"/>
              <a:gd name="connsiteX19" fmla="*/ 11580821 w 11580821"/>
              <a:gd name="connsiteY19" fmla="*/ 0 h 729430"/>
              <a:gd name="connsiteX20" fmla="*/ 11580821 w 11580821"/>
              <a:gd name="connsiteY20" fmla="*/ 342832 h 729430"/>
              <a:gd name="connsiteX21" fmla="*/ 11580821 w 11580821"/>
              <a:gd name="connsiteY21" fmla="*/ 729430 h 729430"/>
              <a:gd name="connsiteX22" fmla="*/ 10885972 w 11580821"/>
              <a:gd name="connsiteY22" fmla="*/ 729430 h 729430"/>
              <a:gd name="connsiteX23" fmla="*/ 10538547 w 11580821"/>
              <a:gd name="connsiteY23" fmla="*/ 729430 h 729430"/>
              <a:gd name="connsiteX24" fmla="*/ 9959506 w 11580821"/>
              <a:gd name="connsiteY24" fmla="*/ 729430 h 729430"/>
              <a:gd name="connsiteX25" fmla="*/ 9727890 w 11580821"/>
              <a:gd name="connsiteY25" fmla="*/ 729430 h 729430"/>
              <a:gd name="connsiteX26" fmla="*/ 9496273 w 11580821"/>
              <a:gd name="connsiteY26" fmla="*/ 729430 h 729430"/>
              <a:gd name="connsiteX27" fmla="*/ 8917232 w 11580821"/>
              <a:gd name="connsiteY27" fmla="*/ 729430 h 729430"/>
              <a:gd name="connsiteX28" fmla="*/ 8569808 w 11580821"/>
              <a:gd name="connsiteY28" fmla="*/ 729430 h 729430"/>
              <a:gd name="connsiteX29" fmla="*/ 7874958 w 11580821"/>
              <a:gd name="connsiteY29" fmla="*/ 729430 h 729430"/>
              <a:gd name="connsiteX30" fmla="*/ 7527534 w 11580821"/>
              <a:gd name="connsiteY30" fmla="*/ 729430 h 729430"/>
              <a:gd name="connsiteX31" fmla="*/ 6832684 w 11580821"/>
              <a:gd name="connsiteY31" fmla="*/ 729430 h 729430"/>
              <a:gd name="connsiteX32" fmla="*/ 6601068 w 11580821"/>
              <a:gd name="connsiteY32" fmla="*/ 729430 h 729430"/>
              <a:gd name="connsiteX33" fmla="*/ 5906219 w 11580821"/>
              <a:gd name="connsiteY33" fmla="*/ 729430 h 729430"/>
              <a:gd name="connsiteX34" fmla="*/ 5558794 w 11580821"/>
              <a:gd name="connsiteY34" fmla="*/ 729430 h 729430"/>
              <a:gd name="connsiteX35" fmla="*/ 5327178 w 11580821"/>
              <a:gd name="connsiteY35" fmla="*/ 729430 h 729430"/>
              <a:gd name="connsiteX36" fmla="*/ 4979753 w 11580821"/>
              <a:gd name="connsiteY36" fmla="*/ 729430 h 729430"/>
              <a:gd name="connsiteX37" fmla="*/ 4284904 w 11580821"/>
              <a:gd name="connsiteY37" fmla="*/ 729430 h 729430"/>
              <a:gd name="connsiteX38" fmla="*/ 3937479 w 11580821"/>
              <a:gd name="connsiteY38" fmla="*/ 729430 h 729430"/>
              <a:gd name="connsiteX39" fmla="*/ 3705863 w 11580821"/>
              <a:gd name="connsiteY39" fmla="*/ 729430 h 729430"/>
              <a:gd name="connsiteX40" fmla="*/ 3358438 w 11580821"/>
              <a:gd name="connsiteY40" fmla="*/ 729430 h 729430"/>
              <a:gd name="connsiteX41" fmla="*/ 2895205 w 11580821"/>
              <a:gd name="connsiteY41" fmla="*/ 729430 h 729430"/>
              <a:gd name="connsiteX42" fmla="*/ 2316164 w 11580821"/>
              <a:gd name="connsiteY42" fmla="*/ 729430 h 729430"/>
              <a:gd name="connsiteX43" fmla="*/ 1968740 w 11580821"/>
              <a:gd name="connsiteY43" fmla="*/ 729430 h 729430"/>
              <a:gd name="connsiteX44" fmla="*/ 1158082 w 11580821"/>
              <a:gd name="connsiteY44" fmla="*/ 729430 h 729430"/>
              <a:gd name="connsiteX45" fmla="*/ 579041 w 11580821"/>
              <a:gd name="connsiteY45" fmla="*/ 729430 h 729430"/>
              <a:gd name="connsiteX46" fmla="*/ 0 w 11580821"/>
              <a:gd name="connsiteY46" fmla="*/ 729430 h 729430"/>
              <a:gd name="connsiteX47" fmla="*/ 0 w 11580821"/>
              <a:gd name="connsiteY47" fmla="*/ 357421 h 729430"/>
              <a:gd name="connsiteX48" fmla="*/ 0 w 11580821"/>
              <a:gd name="connsiteY48" fmla="*/ 0 h 72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1580821" h="729430" extrusionOk="0">
                <a:moveTo>
                  <a:pt x="0" y="0"/>
                </a:moveTo>
                <a:cubicBezTo>
                  <a:pt x="160551" y="-48489"/>
                  <a:pt x="261498" y="41126"/>
                  <a:pt x="463233" y="0"/>
                </a:cubicBezTo>
                <a:cubicBezTo>
                  <a:pt x="664968" y="-41126"/>
                  <a:pt x="579207" y="16156"/>
                  <a:pt x="694849" y="0"/>
                </a:cubicBezTo>
                <a:cubicBezTo>
                  <a:pt x="810491" y="-16156"/>
                  <a:pt x="1124848" y="21996"/>
                  <a:pt x="1505507" y="0"/>
                </a:cubicBezTo>
                <a:cubicBezTo>
                  <a:pt x="1886166" y="-21996"/>
                  <a:pt x="1850728" y="16925"/>
                  <a:pt x="1968740" y="0"/>
                </a:cubicBezTo>
                <a:cubicBezTo>
                  <a:pt x="2086752" y="-16925"/>
                  <a:pt x="2282937" y="11133"/>
                  <a:pt x="2431972" y="0"/>
                </a:cubicBezTo>
                <a:cubicBezTo>
                  <a:pt x="2581007" y="-11133"/>
                  <a:pt x="3017570" y="42169"/>
                  <a:pt x="3242630" y="0"/>
                </a:cubicBezTo>
                <a:cubicBezTo>
                  <a:pt x="3467690" y="-42169"/>
                  <a:pt x="3486764" y="36906"/>
                  <a:pt x="3590055" y="0"/>
                </a:cubicBezTo>
                <a:cubicBezTo>
                  <a:pt x="3693346" y="-36906"/>
                  <a:pt x="4140295" y="20435"/>
                  <a:pt x="4400712" y="0"/>
                </a:cubicBezTo>
                <a:cubicBezTo>
                  <a:pt x="4661129" y="-20435"/>
                  <a:pt x="4893063" y="47390"/>
                  <a:pt x="5211369" y="0"/>
                </a:cubicBezTo>
                <a:cubicBezTo>
                  <a:pt x="5529675" y="-47390"/>
                  <a:pt x="5655656" y="9951"/>
                  <a:pt x="5790411" y="0"/>
                </a:cubicBezTo>
                <a:cubicBezTo>
                  <a:pt x="5925166" y="-9951"/>
                  <a:pt x="6391607" y="68685"/>
                  <a:pt x="6601068" y="0"/>
                </a:cubicBezTo>
                <a:cubicBezTo>
                  <a:pt x="6810529" y="-68685"/>
                  <a:pt x="6953737" y="19040"/>
                  <a:pt x="7064301" y="0"/>
                </a:cubicBezTo>
                <a:cubicBezTo>
                  <a:pt x="7174865" y="-19040"/>
                  <a:pt x="7333604" y="39928"/>
                  <a:pt x="7527534" y="0"/>
                </a:cubicBezTo>
                <a:cubicBezTo>
                  <a:pt x="7721464" y="-39928"/>
                  <a:pt x="7960311" y="22721"/>
                  <a:pt x="8222383" y="0"/>
                </a:cubicBezTo>
                <a:cubicBezTo>
                  <a:pt x="8484455" y="-22721"/>
                  <a:pt x="8538281" y="2951"/>
                  <a:pt x="8685616" y="0"/>
                </a:cubicBezTo>
                <a:cubicBezTo>
                  <a:pt x="8832951" y="-2951"/>
                  <a:pt x="9204029" y="20973"/>
                  <a:pt x="9496273" y="0"/>
                </a:cubicBezTo>
                <a:cubicBezTo>
                  <a:pt x="9788517" y="-20973"/>
                  <a:pt x="9950369" y="33689"/>
                  <a:pt x="10306931" y="0"/>
                </a:cubicBezTo>
                <a:cubicBezTo>
                  <a:pt x="10663493" y="-33689"/>
                  <a:pt x="10766452" y="67071"/>
                  <a:pt x="10885972" y="0"/>
                </a:cubicBezTo>
                <a:cubicBezTo>
                  <a:pt x="11005492" y="-67071"/>
                  <a:pt x="11260708" y="45517"/>
                  <a:pt x="11580821" y="0"/>
                </a:cubicBezTo>
                <a:cubicBezTo>
                  <a:pt x="11594340" y="115501"/>
                  <a:pt x="11540206" y="263764"/>
                  <a:pt x="11580821" y="342832"/>
                </a:cubicBezTo>
                <a:cubicBezTo>
                  <a:pt x="11621436" y="421900"/>
                  <a:pt x="11536066" y="633210"/>
                  <a:pt x="11580821" y="729430"/>
                </a:cubicBezTo>
                <a:cubicBezTo>
                  <a:pt x="11312742" y="742195"/>
                  <a:pt x="11209465" y="725870"/>
                  <a:pt x="10885972" y="729430"/>
                </a:cubicBezTo>
                <a:cubicBezTo>
                  <a:pt x="10562479" y="732990"/>
                  <a:pt x="10698733" y="702769"/>
                  <a:pt x="10538547" y="729430"/>
                </a:cubicBezTo>
                <a:cubicBezTo>
                  <a:pt x="10378361" y="756091"/>
                  <a:pt x="10185132" y="677044"/>
                  <a:pt x="9959506" y="729430"/>
                </a:cubicBezTo>
                <a:cubicBezTo>
                  <a:pt x="9733880" y="781816"/>
                  <a:pt x="9787761" y="705853"/>
                  <a:pt x="9727890" y="729430"/>
                </a:cubicBezTo>
                <a:cubicBezTo>
                  <a:pt x="9668019" y="753007"/>
                  <a:pt x="9551370" y="714320"/>
                  <a:pt x="9496273" y="729430"/>
                </a:cubicBezTo>
                <a:cubicBezTo>
                  <a:pt x="9441176" y="744540"/>
                  <a:pt x="9089918" y="710806"/>
                  <a:pt x="8917232" y="729430"/>
                </a:cubicBezTo>
                <a:cubicBezTo>
                  <a:pt x="8744546" y="748054"/>
                  <a:pt x="8738295" y="713602"/>
                  <a:pt x="8569808" y="729430"/>
                </a:cubicBezTo>
                <a:cubicBezTo>
                  <a:pt x="8401321" y="745258"/>
                  <a:pt x="8157971" y="681731"/>
                  <a:pt x="7874958" y="729430"/>
                </a:cubicBezTo>
                <a:cubicBezTo>
                  <a:pt x="7591945" y="777129"/>
                  <a:pt x="7637069" y="719230"/>
                  <a:pt x="7527534" y="729430"/>
                </a:cubicBezTo>
                <a:cubicBezTo>
                  <a:pt x="7417999" y="739630"/>
                  <a:pt x="7047182" y="707194"/>
                  <a:pt x="6832684" y="729430"/>
                </a:cubicBezTo>
                <a:cubicBezTo>
                  <a:pt x="6618186" y="751666"/>
                  <a:pt x="6666788" y="715718"/>
                  <a:pt x="6601068" y="729430"/>
                </a:cubicBezTo>
                <a:cubicBezTo>
                  <a:pt x="6535348" y="743142"/>
                  <a:pt x="6159073" y="722311"/>
                  <a:pt x="5906219" y="729430"/>
                </a:cubicBezTo>
                <a:cubicBezTo>
                  <a:pt x="5653365" y="736549"/>
                  <a:pt x="5705229" y="720819"/>
                  <a:pt x="5558794" y="729430"/>
                </a:cubicBezTo>
                <a:cubicBezTo>
                  <a:pt x="5412359" y="738041"/>
                  <a:pt x="5414265" y="708977"/>
                  <a:pt x="5327178" y="729430"/>
                </a:cubicBezTo>
                <a:cubicBezTo>
                  <a:pt x="5240091" y="749883"/>
                  <a:pt x="5132831" y="728828"/>
                  <a:pt x="4979753" y="729430"/>
                </a:cubicBezTo>
                <a:cubicBezTo>
                  <a:pt x="4826675" y="730032"/>
                  <a:pt x="4446073" y="701281"/>
                  <a:pt x="4284904" y="729430"/>
                </a:cubicBezTo>
                <a:cubicBezTo>
                  <a:pt x="4123735" y="757579"/>
                  <a:pt x="4031141" y="696078"/>
                  <a:pt x="3937479" y="729430"/>
                </a:cubicBezTo>
                <a:cubicBezTo>
                  <a:pt x="3843818" y="762782"/>
                  <a:pt x="3818475" y="721352"/>
                  <a:pt x="3705863" y="729430"/>
                </a:cubicBezTo>
                <a:cubicBezTo>
                  <a:pt x="3593251" y="737508"/>
                  <a:pt x="3479731" y="698284"/>
                  <a:pt x="3358438" y="729430"/>
                </a:cubicBezTo>
                <a:cubicBezTo>
                  <a:pt x="3237145" y="760576"/>
                  <a:pt x="3037708" y="695509"/>
                  <a:pt x="2895205" y="729430"/>
                </a:cubicBezTo>
                <a:cubicBezTo>
                  <a:pt x="2752702" y="763351"/>
                  <a:pt x="2462194" y="714543"/>
                  <a:pt x="2316164" y="729430"/>
                </a:cubicBezTo>
                <a:cubicBezTo>
                  <a:pt x="2170134" y="744317"/>
                  <a:pt x="2103886" y="711850"/>
                  <a:pt x="1968740" y="729430"/>
                </a:cubicBezTo>
                <a:cubicBezTo>
                  <a:pt x="1833594" y="747010"/>
                  <a:pt x="1405460" y="646276"/>
                  <a:pt x="1158082" y="729430"/>
                </a:cubicBezTo>
                <a:cubicBezTo>
                  <a:pt x="910704" y="812584"/>
                  <a:pt x="818143" y="673978"/>
                  <a:pt x="579041" y="729430"/>
                </a:cubicBezTo>
                <a:cubicBezTo>
                  <a:pt x="339939" y="784882"/>
                  <a:pt x="284713" y="711384"/>
                  <a:pt x="0" y="729430"/>
                </a:cubicBezTo>
                <a:cubicBezTo>
                  <a:pt x="-30064" y="566703"/>
                  <a:pt x="4309" y="462538"/>
                  <a:pt x="0" y="357421"/>
                </a:cubicBezTo>
                <a:cubicBezTo>
                  <a:pt x="-4309" y="252304"/>
                  <a:pt x="305" y="72776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Comments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 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and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 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suggestions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 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are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 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  <a:latin typeface="American Typewriter"/>
              </a:rPr>
              <a:t>welcomed!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C393E-0111-CFB6-4AE6-B39DD11E7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331381-A288-252D-825F-3014941F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Acknowledgement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4059B7-497A-76EB-916C-976D974D5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1017139"/>
            <a:ext cx="11480842" cy="497278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INK is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supported by the key national research and development program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 </a:t>
            </a: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"Intelligent Data Transmission and Operation Monitoring System for the Primordial Gravitational Wave Telescope"</a:t>
            </a:r>
            <a:endParaRPr lang="en-US" altLang="zh-CN" sz="4000" b="1" dirty="0">
              <a:solidFill>
                <a:schemeClr val="accent1">
                  <a:lumMod val="75000"/>
                </a:schemeClr>
              </a:solidFill>
              <a:latin typeface="American Typewriter" panose="02090604020004020304" pitchFamily="18" charset="77"/>
            </a:endParaRP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7932E4-13A1-13FA-2055-5A69925A0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19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4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9684" y="106429"/>
            <a:ext cx="11824252" cy="6237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65264" y="1923811"/>
            <a:ext cx="487363" cy="1848671"/>
            <a:chOff x="1752600" y="1293495"/>
            <a:chExt cx="487363" cy="1848671"/>
          </a:xfrm>
        </p:grpSpPr>
        <p:sp>
          <p:nvSpPr>
            <p:cNvPr id="7" name="正五边形 11"/>
            <p:cNvSpPr>
              <a:spLocks noChangeAspect="1"/>
            </p:cNvSpPr>
            <p:nvPr/>
          </p:nvSpPr>
          <p:spPr>
            <a:xfrm>
              <a:off x="1758950" y="1293495"/>
              <a:ext cx="481013" cy="422275"/>
            </a:xfrm>
            <a:prstGeom prst="pentag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/>
                <a:t>1</a:t>
              </a:r>
              <a:endParaRPr lang="zh-CN" altLang="en-US" sz="2800" dirty="0"/>
            </a:p>
          </p:txBody>
        </p:sp>
        <p:sp>
          <p:nvSpPr>
            <p:cNvPr id="8" name="正五边形 12"/>
            <p:cNvSpPr>
              <a:spLocks noChangeAspect="1"/>
            </p:cNvSpPr>
            <p:nvPr/>
          </p:nvSpPr>
          <p:spPr>
            <a:xfrm>
              <a:off x="1752600" y="1973936"/>
              <a:ext cx="481013" cy="422275"/>
            </a:xfrm>
            <a:prstGeom prst="pentagon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8" name="正五边形 11"/>
            <p:cNvSpPr>
              <a:spLocks noChangeAspect="1"/>
            </p:cNvSpPr>
            <p:nvPr/>
          </p:nvSpPr>
          <p:spPr>
            <a:xfrm>
              <a:off x="1758950" y="2719891"/>
              <a:ext cx="481013" cy="422275"/>
            </a:xfrm>
            <a:prstGeom prst="pentag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/>
                <a:t>3</a:t>
              </a:r>
              <a:endParaRPr lang="zh-CN" altLang="en-US" sz="2800" dirty="0"/>
            </a:p>
          </p:txBody>
        </p:sp>
      </p:grp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3139753" y="1931917"/>
            <a:ext cx="678099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Brief Introduction of INK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文本框 18"/>
          <p:cNvSpPr txBox="1">
            <a:spLocks noChangeArrowheads="1"/>
          </p:cNvSpPr>
          <p:nvPr/>
        </p:nvSpPr>
        <p:spPr bwMode="auto">
          <a:xfrm>
            <a:off x="3205165" y="3350207"/>
            <a:ext cx="6296041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Status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Next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Steps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文本框 22"/>
          <p:cNvSpPr txBox="1">
            <a:spLocks noChangeArrowheads="1"/>
          </p:cNvSpPr>
          <p:nvPr/>
        </p:nvSpPr>
        <p:spPr bwMode="auto">
          <a:xfrm>
            <a:off x="3200248" y="4093840"/>
            <a:ext cx="62404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2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正五边形 12">
            <a:extLst>
              <a:ext uri="{FF2B5EF4-FFF2-40B4-BE49-F238E27FC236}">
                <a16:creationId xmlns:a16="http://schemas.microsoft.com/office/drawing/2014/main" id="{58986571-18C8-2915-27E1-1020D24904E7}"/>
              </a:ext>
            </a:extLst>
          </p:cNvPr>
          <p:cNvSpPr>
            <a:spLocks noChangeAspect="1"/>
          </p:cNvSpPr>
          <p:nvPr/>
        </p:nvSpPr>
        <p:spPr>
          <a:xfrm>
            <a:off x="2399676" y="4133168"/>
            <a:ext cx="481013" cy="422275"/>
          </a:xfrm>
          <a:prstGeom prst="pentagon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文本框 18">
            <a:extLst>
              <a:ext uri="{FF2B5EF4-FFF2-40B4-BE49-F238E27FC236}">
                <a16:creationId xmlns:a16="http://schemas.microsoft.com/office/drawing/2014/main" id="{1BFE4E3E-522C-0B11-DF28-0B89DDC01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249" y="2588208"/>
            <a:ext cx="6396036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New Features Implementation 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BE03EA-B005-4EA3-7609-A918D3477F31}"/>
              </a:ext>
            </a:extLst>
          </p:cNvPr>
          <p:cNvSpPr txBox="1"/>
          <p:nvPr/>
        </p:nvSpPr>
        <p:spPr>
          <a:xfrm>
            <a:off x="2224356" y="873753"/>
            <a:ext cx="7442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accent2">
                    <a:lumMod val="75000"/>
                  </a:schemeClr>
                </a:solidFill>
                <a:latin typeface="ACADEMY ENGRAVED LET PLAIN:1.0" panose="02000000000000000000" pitchFamily="2" charset="0"/>
              </a:rPr>
              <a:t>I</a:t>
            </a:r>
            <a:r>
              <a:rPr lang="en-US" altLang="zh-CN" sz="3600" b="1" dirty="0">
                <a:solidFill>
                  <a:srgbClr val="2F5597"/>
                </a:solidFill>
                <a:latin typeface="ACADEMY ENGRAVED LET PLAIN:1.0" panose="02000000000000000000" pitchFamily="2" charset="0"/>
              </a:rPr>
              <a:t>nteractive</a:t>
            </a:r>
            <a:r>
              <a:rPr lang="zh-CN" altLang="en-US" sz="3600" b="1" dirty="0">
                <a:solidFill>
                  <a:srgbClr val="2F5597"/>
                </a:solidFill>
                <a:latin typeface="ACADEMY ENGRAVED LET PLAIN:1.0" panose="02000000000000000000" pitchFamily="2" charset="0"/>
              </a:rPr>
              <a:t> </a:t>
            </a:r>
            <a:r>
              <a:rPr lang="en-US" altLang="zh-CN" sz="3600" b="1" dirty="0" err="1">
                <a:solidFill>
                  <a:srgbClr val="2F5597"/>
                </a:solidFill>
                <a:latin typeface="ACADEMY ENGRAVED LET PLAIN:1.0" panose="02000000000000000000" pitchFamily="2" charset="0"/>
              </a:rPr>
              <a:t>a</a:t>
            </a:r>
            <a:r>
              <a:rPr lang="en-US" altLang="zh-CN" sz="3600" b="1" dirty="0" err="1">
                <a:solidFill>
                  <a:schemeClr val="accent2">
                    <a:lumMod val="75000"/>
                  </a:schemeClr>
                </a:solidFill>
                <a:latin typeface="ACADEMY ENGRAVED LET PLAIN:1.0" panose="02000000000000000000" pitchFamily="2" charset="0"/>
              </a:rPr>
              <a:t>N</a:t>
            </a:r>
            <a:r>
              <a:rPr lang="en-US" altLang="zh-CN" sz="3600" b="1" dirty="0" err="1">
                <a:solidFill>
                  <a:srgbClr val="2F5597"/>
                </a:solidFill>
                <a:latin typeface="ACADEMY ENGRAVED LET PLAIN:1.0" panose="02000000000000000000" pitchFamily="2" charset="0"/>
              </a:rPr>
              <a:t>alysis</a:t>
            </a:r>
            <a:r>
              <a:rPr lang="zh-CN" altLang="en-US" sz="3600" b="1" dirty="0">
                <a:solidFill>
                  <a:srgbClr val="2F5597"/>
                </a:solidFill>
                <a:latin typeface="ACADEMY ENGRAVED LET PLAIN:1.0" panose="02000000000000000000" pitchFamily="2" charset="0"/>
              </a:rPr>
              <a:t> </a:t>
            </a:r>
            <a:r>
              <a:rPr lang="en-US" altLang="zh-CN" sz="3600" b="1" dirty="0" err="1">
                <a:solidFill>
                  <a:srgbClr val="2F5597"/>
                </a:solidFill>
                <a:latin typeface="ACADEMY ENGRAVED LET PLAIN:1.0" panose="02000000000000000000" pitchFamily="2" charset="0"/>
              </a:rPr>
              <a:t>wor</a:t>
            </a:r>
            <a:r>
              <a:rPr lang="en-US" altLang="zh-CN" sz="3600" b="1" dirty="0" err="1">
                <a:solidFill>
                  <a:schemeClr val="accent2">
                    <a:lumMod val="75000"/>
                  </a:schemeClr>
                </a:solidFill>
                <a:latin typeface="ACADEMY ENGRAVED LET PLAIN:1.0" panose="02000000000000000000" pitchFamily="2" charset="0"/>
              </a:rPr>
              <a:t>K</a:t>
            </a:r>
            <a:r>
              <a:rPr lang="en-US" altLang="zh-CN" sz="3600" b="1" dirty="0" err="1">
                <a:solidFill>
                  <a:srgbClr val="2F5597"/>
                </a:solidFill>
                <a:latin typeface="ACADEMY ENGRAVED LET PLAIN:1.0" panose="02000000000000000000" pitchFamily="2" charset="0"/>
              </a:rPr>
              <a:t>bench</a:t>
            </a:r>
            <a:r>
              <a:rPr lang="zh-CN" altLang="en-US" sz="3600" b="1" dirty="0">
                <a:solidFill>
                  <a:srgbClr val="2F5597"/>
                </a:solidFill>
                <a:latin typeface="ACADEMY ENGRAVED LET PLAIN:1.0" panose="02000000000000000000" pitchFamily="2" charset="0"/>
              </a:rPr>
              <a:t> </a:t>
            </a:r>
            <a:r>
              <a:rPr lang="en-US" altLang="zh-CN" sz="3600" b="1" dirty="0">
                <a:solidFill>
                  <a:schemeClr val="accent2">
                    <a:lumMod val="75000"/>
                  </a:schemeClr>
                </a:solidFill>
                <a:latin typeface="ACADEMY ENGRAVED LET PLAIN:1.0" panose="02000000000000000000" pitchFamily="2" charset="0"/>
              </a:rPr>
              <a:t>(INK)</a:t>
            </a:r>
            <a:endParaRPr lang="en-CN" sz="3600" b="1" dirty="0">
              <a:solidFill>
                <a:schemeClr val="accent2">
                  <a:lumMod val="75000"/>
                </a:schemeClr>
              </a:solidFill>
              <a:latin typeface="ACADEMY ENGRAVED LET PLAIN:1.0" panose="02000000000000000000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974C9-EE75-418F-BC86-4FBD92C5E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20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0D66245-B042-5661-511B-602D1B5018B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ctr">
              <a:buNone/>
            </a:pPr>
            <a:r>
              <a:rPr lang="en-US" altLang="zh-CN" sz="7200" dirty="0">
                <a:solidFill>
                  <a:schemeClr val="accent1">
                    <a:lumMod val="75000"/>
                  </a:schemeClr>
                </a:solidFill>
              </a:rPr>
              <a:t>Thank You!</a:t>
            </a:r>
          </a:p>
          <a:p>
            <a:pPr marL="0" indent="0" algn="ctr">
              <a:buNone/>
            </a:pPr>
            <a:r>
              <a:rPr lang="en-US" altLang="zh-CN" sz="7200" dirty="0">
                <a:solidFill>
                  <a:schemeClr val="accent1">
                    <a:lumMod val="75000"/>
                  </a:schemeClr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90370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INK: Interactive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aNalysis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worKbench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fontScale="70000" lnSpcReduction="20000"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Provide computing and storage resource of the “ closed Cluster” to be accessible </a:t>
            </a:r>
            <a:r>
              <a:rPr lang="en-US" altLang="zh-CN" b="1" dirty="0">
                <a:solidFill>
                  <a:schemeClr val="accent2">
                    <a:lumMod val="75000"/>
                  </a:schemeClr>
                </a:solidFill>
              </a:rPr>
              <a:t>anytime, anywhere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Visionary goal: </a:t>
            </a:r>
            <a:r>
              <a:rPr lang="en-US" altLang="zh-CN" dirty="0">
                <a:solidFill>
                  <a:srgbClr val="2F5597"/>
                </a:solidFill>
              </a:rPr>
              <a:t>Enable the Scientific research with just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a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b="1" dirty="0">
                <a:solidFill>
                  <a:schemeClr val="accent2">
                    <a:lumMod val="75000"/>
                  </a:schemeClr>
                </a:solidFill>
              </a:rPr>
              <a:t>network</a:t>
            </a:r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zh-CN" b="1" dirty="0">
                <a:solidFill>
                  <a:schemeClr val="accent2">
                    <a:lumMod val="75000"/>
                  </a:schemeClr>
                </a:solidFill>
              </a:rPr>
              <a:t>connection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Shift  backend /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offline computing and storage resources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to the frontend /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interactive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Enable flexible integration of resources and applications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Provide customized interactive tools for HEP experiments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Offer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plus-and-play deployment solution for the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HEP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computing sites</a:t>
            </a:r>
            <a:endParaRPr lang="en-US" altLang="zh-CN" b="1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Functions developed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Scientific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research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with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just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a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web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page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Provide </a:t>
            </a:r>
            <a:r>
              <a:rPr lang="en-US" altLang="zh-CN" b="1" dirty="0">
                <a:solidFill>
                  <a:srgbClr val="2F5597"/>
                </a:solidFill>
              </a:rPr>
              <a:t>web-based</a:t>
            </a:r>
            <a:r>
              <a:rPr lang="en-US" altLang="zh-CN" dirty="0">
                <a:solidFill>
                  <a:srgbClr val="2F5597"/>
                </a:solidFill>
              </a:rPr>
              <a:t> interactive analysis tool based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on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cluster (</a:t>
            </a:r>
            <a:r>
              <a:rPr lang="en-US" altLang="zh-CN" dirty="0" err="1">
                <a:solidFill>
                  <a:srgbClr val="2F5597"/>
                </a:solidFill>
              </a:rPr>
              <a:t>HTCondor</a:t>
            </a:r>
            <a:r>
              <a:rPr lang="en-US" altLang="zh-CN" dirty="0">
                <a:solidFill>
                  <a:srgbClr val="2F5597"/>
                </a:solidFill>
              </a:rPr>
              <a:t>/</a:t>
            </a:r>
            <a:r>
              <a:rPr lang="en-US" altLang="zh-CN" dirty="0" err="1">
                <a:solidFill>
                  <a:srgbClr val="2F5597"/>
                </a:solidFill>
              </a:rPr>
              <a:t>Slurm</a:t>
            </a:r>
            <a:r>
              <a:rPr lang="en-US" altLang="zh-CN" dirty="0">
                <a:solidFill>
                  <a:srgbClr val="2F5597"/>
                </a:solidFill>
              </a:rPr>
              <a:t>)</a:t>
            </a:r>
          </a:p>
          <a:p>
            <a:pPr lvl="2"/>
            <a:r>
              <a:rPr lang="en-US" altLang="zh-CN" dirty="0">
                <a:solidFill>
                  <a:srgbClr val="2F5597"/>
                </a:solidFill>
              </a:rPr>
              <a:t>Leverage web technologies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: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 err="1">
                <a:solidFill>
                  <a:srgbClr val="2F5597"/>
                </a:solidFill>
              </a:rPr>
              <a:t>VSCode</a:t>
            </a:r>
            <a:r>
              <a:rPr lang="en-US" altLang="zh-CN" dirty="0">
                <a:solidFill>
                  <a:srgbClr val="2F5597"/>
                </a:solidFill>
              </a:rPr>
              <a:t>,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 err="1">
                <a:solidFill>
                  <a:srgbClr val="2F5597"/>
                </a:solidFill>
              </a:rPr>
              <a:t>Jupyter</a:t>
            </a:r>
            <a:r>
              <a:rPr lang="en-US" altLang="zh-CN" dirty="0">
                <a:solidFill>
                  <a:srgbClr val="2F5597"/>
                </a:solidFill>
              </a:rPr>
              <a:t>,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 err="1">
                <a:solidFill>
                  <a:srgbClr val="2F5597"/>
                </a:solidFill>
              </a:rPr>
              <a:t>Rootbrowse</a:t>
            </a:r>
            <a:r>
              <a:rPr lang="en-US" altLang="zh-CN" dirty="0">
                <a:solidFill>
                  <a:srgbClr val="2F5597"/>
                </a:solidFill>
              </a:rPr>
              <a:t>,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VNC,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 err="1">
                <a:solidFill>
                  <a:srgbClr val="2F5597"/>
                </a:solidFill>
              </a:rPr>
              <a:t>Enode</a:t>
            </a:r>
            <a:endParaRPr lang="en-US" altLang="zh-CN" dirty="0">
              <a:solidFill>
                <a:srgbClr val="2F5597"/>
              </a:solidFill>
            </a:endParaRPr>
          </a:p>
          <a:p>
            <a:pPr lvl="2"/>
            <a:r>
              <a:rPr lang="en-US" altLang="zh-CN" dirty="0">
                <a:solidFill>
                  <a:srgbClr val="2F5597"/>
                </a:solidFill>
              </a:rPr>
              <a:t>Run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on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the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dedicated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job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slot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: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no interference each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other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Enable </a:t>
            </a:r>
            <a:r>
              <a:rPr lang="en-US" altLang="zh-CN" b="1" dirty="0">
                <a:solidFill>
                  <a:srgbClr val="2F5597"/>
                </a:solidFill>
              </a:rPr>
              <a:t>external file system access</a:t>
            </a:r>
          </a:p>
          <a:p>
            <a:pPr lvl="2"/>
            <a:r>
              <a:rPr lang="en-US" altLang="zh-CN" dirty="0">
                <a:solidFill>
                  <a:srgbClr val="2F5597"/>
                </a:solidFill>
              </a:rPr>
              <a:t>Files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could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be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accessed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via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web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page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directly</a:t>
            </a:r>
          </a:p>
          <a:p>
            <a:pPr lvl="2"/>
            <a:r>
              <a:rPr lang="en-US" altLang="zh-CN" dirty="0">
                <a:solidFill>
                  <a:srgbClr val="2F5597"/>
                </a:solidFill>
              </a:rPr>
              <a:t>Upload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/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Download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/</a:t>
            </a:r>
            <a:r>
              <a:rPr lang="zh-CN" altLang="en-US" dirty="0">
                <a:solidFill>
                  <a:srgbClr val="2F5597"/>
                </a:solidFill>
              </a:rPr>
              <a:t> </a:t>
            </a:r>
            <a:r>
              <a:rPr lang="en-US" altLang="zh-CN" dirty="0">
                <a:solidFill>
                  <a:srgbClr val="2F5597"/>
                </a:solidFill>
              </a:rPr>
              <a:t>View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Provide </a:t>
            </a:r>
            <a:r>
              <a:rPr lang="en-US" altLang="zh-CN" b="1" dirty="0">
                <a:solidFill>
                  <a:srgbClr val="2F5597"/>
                </a:solidFill>
              </a:rPr>
              <a:t>API interfaces for cluster</a:t>
            </a:r>
            <a:r>
              <a:rPr lang="zh-CN" altLang="en-US" b="1" dirty="0">
                <a:solidFill>
                  <a:srgbClr val="2F5597"/>
                </a:solidFill>
              </a:rPr>
              <a:t> </a:t>
            </a:r>
            <a:r>
              <a:rPr lang="en-US" altLang="zh-CN" b="1" dirty="0">
                <a:solidFill>
                  <a:srgbClr val="2F5597"/>
                </a:solidFill>
              </a:rPr>
              <a:t>job submission and file access</a:t>
            </a:r>
            <a:r>
              <a:rPr lang="en-US" altLang="zh-CN" dirty="0">
                <a:solidFill>
                  <a:srgbClr val="2F5597"/>
                </a:solidFill>
              </a:rPr>
              <a:t> for the workflow of the experiment</a:t>
            </a:r>
          </a:p>
          <a:p>
            <a:pPr lvl="1"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Containerized</a:t>
            </a:r>
            <a:r>
              <a:rPr lang="en-US" altLang="zh-CN" dirty="0">
                <a:solidFill>
                  <a:srgbClr val="2F5597"/>
                </a:solidFill>
              </a:rPr>
              <a:t> deployment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3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3AFE5A7-BA4D-40DA-AC6F-AF8EF09F915E}"/>
              </a:ext>
            </a:extLst>
          </p:cNvPr>
          <p:cNvSpPr/>
          <p:nvPr/>
        </p:nvSpPr>
        <p:spPr>
          <a:xfrm>
            <a:off x="1933200" y="3454501"/>
            <a:ext cx="900000" cy="846000"/>
          </a:xfrm>
          <a:prstGeom prst="roundRect">
            <a:avLst/>
          </a:prstGeom>
          <a:solidFill>
            <a:srgbClr val="DAA6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200" b="1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Bussiness</a:t>
            </a:r>
            <a:r>
              <a:rPr lang="en-US" altLang="zh-CN" sz="1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Layer</a:t>
            </a:r>
            <a:endParaRPr lang="zh-CN" altLang="en-US" sz="12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98" name="直接箭头连接符 197">
            <a:extLst>
              <a:ext uri="{FF2B5EF4-FFF2-40B4-BE49-F238E27FC236}">
                <a16:creationId xmlns:a16="http://schemas.microsoft.com/office/drawing/2014/main" id="{EF42A882-627C-4257-AB4F-E474704491CD}"/>
              </a:ext>
            </a:extLst>
          </p:cNvPr>
          <p:cNvCxnSpPr>
            <a:cxnSpLocks/>
          </p:cNvCxnSpPr>
          <p:nvPr/>
        </p:nvCxnSpPr>
        <p:spPr>
          <a:xfrm>
            <a:off x="8368482" y="2181028"/>
            <a:ext cx="25685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箭头连接符 195">
            <a:extLst>
              <a:ext uri="{FF2B5EF4-FFF2-40B4-BE49-F238E27FC236}">
                <a16:creationId xmlns:a16="http://schemas.microsoft.com/office/drawing/2014/main" id="{B530DD1E-E114-41ED-9AED-408D4EDCFCC2}"/>
              </a:ext>
            </a:extLst>
          </p:cNvPr>
          <p:cNvCxnSpPr>
            <a:cxnSpLocks/>
          </p:cNvCxnSpPr>
          <p:nvPr/>
        </p:nvCxnSpPr>
        <p:spPr>
          <a:xfrm>
            <a:off x="8720573" y="2181600"/>
            <a:ext cx="25685" cy="2424764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箭头连接符 196">
            <a:extLst>
              <a:ext uri="{FF2B5EF4-FFF2-40B4-BE49-F238E27FC236}">
                <a16:creationId xmlns:a16="http://schemas.microsoft.com/office/drawing/2014/main" id="{E37E5EAA-BAC3-4A9B-B40D-D1F6A982D52C}"/>
              </a:ext>
            </a:extLst>
          </p:cNvPr>
          <p:cNvCxnSpPr>
            <a:cxnSpLocks/>
          </p:cNvCxnSpPr>
          <p:nvPr/>
        </p:nvCxnSpPr>
        <p:spPr>
          <a:xfrm>
            <a:off x="8544904" y="2181600"/>
            <a:ext cx="24390" cy="2424764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>
            <a:extLst>
              <a:ext uri="{FF2B5EF4-FFF2-40B4-BE49-F238E27FC236}">
                <a16:creationId xmlns:a16="http://schemas.microsoft.com/office/drawing/2014/main" id="{E7856D1D-CD77-4CA2-90E9-7009798A7CBF}"/>
              </a:ext>
            </a:extLst>
          </p:cNvPr>
          <p:cNvCxnSpPr>
            <a:cxnSpLocks/>
          </p:cNvCxnSpPr>
          <p:nvPr/>
        </p:nvCxnSpPr>
        <p:spPr>
          <a:xfrm>
            <a:off x="8901496" y="2181600"/>
            <a:ext cx="35297" cy="2450566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箭头连接符 122">
            <a:extLst>
              <a:ext uri="{FF2B5EF4-FFF2-40B4-BE49-F238E27FC236}">
                <a16:creationId xmlns:a16="http://schemas.microsoft.com/office/drawing/2014/main" id="{408E8BF9-B39A-4CCD-889E-6100ECDA9CC2}"/>
              </a:ext>
            </a:extLst>
          </p:cNvPr>
          <p:cNvCxnSpPr>
            <a:cxnSpLocks/>
          </p:cNvCxnSpPr>
          <p:nvPr/>
        </p:nvCxnSpPr>
        <p:spPr>
          <a:xfrm>
            <a:off x="9114431" y="2181600"/>
            <a:ext cx="36326" cy="2297153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054626CF-442D-4DE9-A684-03B5A3F2FCE3}"/>
              </a:ext>
            </a:extLst>
          </p:cNvPr>
          <p:cNvGrpSpPr/>
          <p:nvPr/>
        </p:nvGrpSpPr>
        <p:grpSpPr>
          <a:xfrm>
            <a:off x="8079723" y="4817192"/>
            <a:ext cx="1239951" cy="958751"/>
            <a:chOff x="6850025" y="5134992"/>
            <a:chExt cx="1489609" cy="974432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A768A897-15DE-4B6D-ACE4-2939C7A71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850025" y="5134992"/>
              <a:ext cx="800738" cy="804898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7BC9A65A-69A1-44CE-B7C9-A46D629CC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119814" y="5237645"/>
              <a:ext cx="800738" cy="804898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DA62EEB3-C303-4C15-95BD-42D441567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538896" y="5304526"/>
              <a:ext cx="800738" cy="804898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7D8D3B9-882D-4265-AC0D-659E42AD41E1}"/>
              </a:ext>
            </a:extLst>
          </p:cNvPr>
          <p:cNvGrpSpPr/>
          <p:nvPr/>
        </p:nvGrpSpPr>
        <p:grpSpPr>
          <a:xfrm>
            <a:off x="8125998" y="4456409"/>
            <a:ext cx="2216361" cy="490336"/>
            <a:chOff x="1834163" y="3721417"/>
            <a:chExt cx="2393323" cy="511542"/>
          </a:xfrm>
        </p:grpSpPr>
        <p:sp>
          <p:nvSpPr>
            <p:cNvPr id="16" name="标注: 十字箭头 15">
              <a:extLst>
                <a:ext uri="{FF2B5EF4-FFF2-40B4-BE49-F238E27FC236}">
                  <a16:creationId xmlns:a16="http://schemas.microsoft.com/office/drawing/2014/main" id="{F478BD81-029A-4739-902F-4654C90E2D11}"/>
                </a:ext>
              </a:extLst>
            </p:cNvPr>
            <p:cNvSpPr/>
            <p:nvPr/>
          </p:nvSpPr>
          <p:spPr>
            <a:xfrm>
              <a:off x="1834163" y="3721417"/>
              <a:ext cx="2213155" cy="511542"/>
            </a:xfrm>
            <a:prstGeom prst="quadArrowCallout">
              <a:avLst>
                <a:gd name="adj1" fmla="val 37030"/>
                <a:gd name="adj2" fmla="val 18515"/>
                <a:gd name="adj3" fmla="val 20720"/>
                <a:gd name="adj4" fmla="val 48123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47881A5B-4B83-4B57-82B9-38BA932CC5CA}"/>
                </a:ext>
              </a:extLst>
            </p:cNvPr>
            <p:cNvSpPr txBox="1"/>
            <p:nvPr/>
          </p:nvSpPr>
          <p:spPr>
            <a:xfrm>
              <a:off x="1916493" y="3835433"/>
              <a:ext cx="2310993" cy="256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Endpoint Conversion/Transfer</a:t>
              </a:r>
              <a:endParaRPr lang="zh-CN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双波形 23">
            <a:extLst>
              <a:ext uri="{FF2B5EF4-FFF2-40B4-BE49-F238E27FC236}">
                <a16:creationId xmlns:a16="http://schemas.microsoft.com/office/drawing/2014/main" id="{1FE4039C-79B6-4234-B179-230B3F2B19B8}"/>
              </a:ext>
            </a:extLst>
          </p:cNvPr>
          <p:cNvSpPr/>
          <p:nvPr/>
        </p:nvSpPr>
        <p:spPr>
          <a:xfrm>
            <a:off x="6266207" y="3905739"/>
            <a:ext cx="2010309" cy="381623"/>
          </a:xfrm>
          <a:prstGeom prst="doubleWave">
            <a:avLst/>
          </a:prstGeom>
          <a:solidFill>
            <a:srgbClr val="BEDEAA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Computing Resource Adapter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CB7D776C-14D6-4DCD-BFF3-27BDE3FF4C43}"/>
              </a:ext>
            </a:extLst>
          </p:cNvPr>
          <p:cNvGrpSpPr/>
          <p:nvPr/>
        </p:nvGrpSpPr>
        <p:grpSpPr>
          <a:xfrm>
            <a:off x="6755996" y="4610566"/>
            <a:ext cx="1250210" cy="1402239"/>
            <a:chOff x="7292359" y="4654104"/>
            <a:chExt cx="1250210" cy="1402239"/>
          </a:xfrm>
        </p:grpSpPr>
        <p:pic>
          <p:nvPicPr>
            <p:cNvPr id="32" name="Picture 45" descr="Kubernetes Logo , symbol, meaning, history, PNG, brand">
              <a:extLst>
                <a:ext uri="{FF2B5EF4-FFF2-40B4-BE49-F238E27FC236}">
                  <a16:creationId xmlns:a16="http://schemas.microsoft.com/office/drawing/2014/main" id="{9B859DCF-1EE6-429E-ABFD-BD4F5AA4E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2359" y="5361971"/>
              <a:ext cx="1239951" cy="694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1" descr="Slurm Workload Manager - Wikipedia">
              <a:extLst>
                <a:ext uri="{FF2B5EF4-FFF2-40B4-BE49-F238E27FC236}">
                  <a16:creationId xmlns:a16="http://schemas.microsoft.com/office/drawing/2014/main" id="{4AE259AC-5F52-4662-A1B6-0159D202A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0997" y="4976525"/>
              <a:ext cx="643935" cy="589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ondor High Throughput Computing">
              <a:extLst>
                <a:ext uri="{FF2B5EF4-FFF2-40B4-BE49-F238E27FC236}">
                  <a16:creationId xmlns:a16="http://schemas.microsoft.com/office/drawing/2014/main" id="{6ED24C87-9365-4505-A1F4-EB8CEF58BB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2618" y="4654104"/>
              <a:ext cx="1239951" cy="267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AutoShape 12" descr="计算机和硬件类别中的集群数据库机架图标图库矢量图©iconfinder 462732236">
            <a:extLst>
              <a:ext uri="{FF2B5EF4-FFF2-40B4-BE49-F238E27FC236}">
                <a16:creationId xmlns:a16="http://schemas.microsoft.com/office/drawing/2014/main" id="{D1FC03C2-716D-47E6-B487-0A69EA0B77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92684" y="368248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AutoShape 14" descr="计算机和硬件类别中的集群数据库机架图标图库矢量图©iconfinder 462732236">
            <a:extLst>
              <a:ext uri="{FF2B5EF4-FFF2-40B4-BE49-F238E27FC236}">
                <a16:creationId xmlns:a16="http://schemas.microsoft.com/office/drawing/2014/main" id="{759E8565-973E-4839-97C1-9F45CA1F24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19489" y="367962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5C5A5BC6-7FEF-4E2C-914F-E66E5E89EC65}"/>
              </a:ext>
            </a:extLst>
          </p:cNvPr>
          <p:cNvGrpSpPr/>
          <p:nvPr/>
        </p:nvGrpSpPr>
        <p:grpSpPr>
          <a:xfrm>
            <a:off x="6333335" y="2574045"/>
            <a:ext cx="1006516" cy="470071"/>
            <a:chOff x="5791919" y="2584482"/>
            <a:chExt cx="1006516" cy="470071"/>
          </a:xfrm>
        </p:grpSpPr>
        <p:sp>
          <p:nvSpPr>
            <p:cNvPr id="12" name="流程图: 磁盘 11">
              <a:extLst>
                <a:ext uri="{FF2B5EF4-FFF2-40B4-BE49-F238E27FC236}">
                  <a16:creationId xmlns:a16="http://schemas.microsoft.com/office/drawing/2014/main" id="{B95DEA65-04A4-4EA0-BDD5-641B4CE8C311}"/>
                </a:ext>
              </a:extLst>
            </p:cNvPr>
            <p:cNvSpPr/>
            <p:nvPr/>
          </p:nvSpPr>
          <p:spPr>
            <a:xfrm>
              <a:off x="5799717" y="2584482"/>
              <a:ext cx="960794" cy="461665"/>
            </a:xfrm>
            <a:prstGeom prst="flowChartMagneticDisk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27BC0242-06BA-4339-AC82-B17FEE650BA8}"/>
                </a:ext>
              </a:extLst>
            </p:cNvPr>
            <p:cNvSpPr txBox="1"/>
            <p:nvPr/>
          </p:nvSpPr>
          <p:spPr>
            <a:xfrm>
              <a:off x="5791919" y="2705740"/>
              <a:ext cx="1006516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Info / Parameter Configuration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3" name="双波形 72">
            <a:extLst>
              <a:ext uri="{FF2B5EF4-FFF2-40B4-BE49-F238E27FC236}">
                <a16:creationId xmlns:a16="http://schemas.microsoft.com/office/drawing/2014/main" id="{85ABD062-74DA-44BE-8030-F15701C9F68B}"/>
              </a:ext>
            </a:extLst>
          </p:cNvPr>
          <p:cNvSpPr/>
          <p:nvPr/>
        </p:nvSpPr>
        <p:spPr>
          <a:xfrm>
            <a:off x="2941492" y="3879990"/>
            <a:ext cx="1595644" cy="381623"/>
          </a:xfrm>
          <a:prstGeom prst="doubleWav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File System Adapter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6" name="双波形 75">
            <a:extLst>
              <a:ext uri="{FF2B5EF4-FFF2-40B4-BE49-F238E27FC236}">
                <a16:creationId xmlns:a16="http://schemas.microsoft.com/office/drawing/2014/main" id="{A91EDD44-D24C-4D69-B569-A47A9C82F8CF}"/>
              </a:ext>
            </a:extLst>
          </p:cNvPr>
          <p:cNvSpPr/>
          <p:nvPr/>
        </p:nvSpPr>
        <p:spPr>
          <a:xfrm>
            <a:off x="6369870" y="3516908"/>
            <a:ext cx="1762445" cy="381623"/>
          </a:xfrm>
          <a:prstGeom prst="doubleWav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Computing Usage  API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双波形 79">
            <a:extLst>
              <a:ext uri="{FF2B5EF4-FFF2-40B4-BE49-F238E27FC236}">
                <a16:creationId xmlns:a16="http://schemas.microsoft.com/office/drawing/2014/main" id="{B4FDF6AE-F3BD-4BDF-927B-09D29414AC39}"/>
              </a:ext>
            </a:extLst>
          </p:cNvPr>
          <p:cNvSpPr/>
          <p:nvPr/>
        </p:nvSpPr>
        <p:spPr>
          <a:xfrm>
            <a:off x="3024102" y="3496938"/>
            <a:ext cx="1414223" cy="381623"/>
          </a:xfrm>
          <a:prstGeom prst="doubleWav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File Access API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" name="双波形 91">
            <a:extLst>
              <a:ext uri="{FF2B5EF4-FFF2-40B4-BE49-F238E27FC236}">
                <a16:creationId xmlns:a16="http://schemas.microsoft.com/office/drawing/2014/main" id="{24230955-5574-4152-A2E3-BCD5D15BFF00}"/>
              </a:ext>
            </a:extLst>
          </p:cNvPr>
          <p:cNvSpPr/>
          <p:nvPr/>
        </p:nvSpPr>
        <p:spPr>
          <a:xfrm>
            <a:off x="4639092" y="3897529"/>
            <a:ext cx="1515318" cy="381623"/>
          </a:xfrm>
          <a:prstGeom prst="doubleWave">
            <a:avLst/>
          </a:prstGeom>
          <a:solidFill>
            <a:srgbClr val="DED900">
              <a:alpha val="3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App. Adapter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 descr="Lustre, uno de los sistemas de archivos utilizados en clusters y ...">
            <a:extLst>
              <a:ext uri="{FF2B5EF4-FFF2-40B4-BE49-F238E27FC236}">
                <a16:creationId xmlns:a16="http://schemas.microsoft.com/office/drawing/2014/main" id="{FFA0D77D-B038-4613-9EFE-EB5629A5B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887" y="4636019"/>
            <a:ext cx="1214917" cy="33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46D7C01-4D94-4FB6-BAA6-5CABA56B69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6192" y="4539077"/>
            <a:ext cx="1030523" cy="441653"/>
          </a:xfrm>
          <a:prstGeom prst="rect">
            <a:avLst/>
          </a:prstGeom>
        </p:spPr>
      </p:pic>
      <p:sp>
        <p:nvSpPr>
          <p:cNvPr id="68" name="双波形 67">
            <a:extLst>
              <a:ext uri="{FF2B5EF4-FFF2-40B4-BE49-F238E27FC236}">
                <a16:creationId xmlns:a16="http://schemas.microsoft.com/office/drawing/2014/main" id="{1C8A452F-5A4F-40D8-AA44-B0726A71D1B1}"/>
              </a:ext>
            </a:extLst>
          </p:cNvPr>
          <p:cNvSpPr/>
          <p:nvPr/>
        </p:nvSpPr>
        <p:spPr>
          <a:xfrm>
            <a:off x="4673865" y="3519108"/>
            <a:ext cx="1414223" cy="381623"/>
          </a:xfrm>
          <a:prstGeom prst="doubleWave">
            <a:avLst/>
          </a:prstGeom>
          <a:solidFill>
            <a:srgbClr val="FFFC71">
              <a:alpha val="45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App. Running API</a:t>
            </a:r>
            <a:endParaRPr lang="zh-CN" altLang="en-US" sz="1000" b="1" dirty="0"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4D90F601-5D3D-43BE-A020-3A78DBBE8510}"/>
              </a:ext>
            </a:extLst>
          </p:cNvPr>
          <p:cNvSpPr/>
          <p:nvPr/>
        </p:nvSpPr>
        <p:spPr>
          <a:xfrm>
            <a:off x="4956269" y="2793834"/>
            <a:ext cx="1225221" cy="344136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2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Plugin template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8" name="Picture 4" descr="chrome的图标PNG图片素材下载_chromePNG_熊猫办公">
            <a:extLst>
              <a:ext uri="{FF2B5EF4-FFF2-40B4-BE49-F238E27FC236}">
                <a16:creationId xmlns:a16="http://schemas.microsoft.com/office/drawing/2014/main" id="{2A8D1682-B553-4906-9B62-5632D08ED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085" y="1304687"/>
            <a:ext cx="678953" cy="67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microsoft-edge-logo-2020 - Walyou">
            <a:extLst>
              <a:ext uri="{FF2B5EF4-FFF2-40B4-BE49-F238E27FC236}">
                <a16:creationId xmlns:a16="http://schemas.microsoft.com/office/drawing/2014/main" id="{EEA7A336-D339-4611-9087-E7D5262C6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532" y="1347811"/>
            <a:ext cx="974431" cy="68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C7B971F-11C8-4156-8B13-02D1518CA8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34553" y="1251530"/>
            <a:ext cx="1158581" cy="73672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86DF005-0182-4810-BA91-521CE1F390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88036" y="1316264"/>
            <a:ext cx="696324" cy="69432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DBB50BD-53EF-444F-98D4-BC54E079DB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7734" y="1354875"/>
            <a:ext cx="830047" cy="580082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id="{0D80CBEA-4347-4B66-86E1-4FBD4D88C569}"/>
              </a:ext>
            </a:extLst>
          </p:cNvPr>
          <p:cNvGrpSpPr/>
          <p:nvPr/>
        </p:nvGrpSpPr>
        <p:grpSpPr>
          <a:xfrm>
            <a:off x="2913097" y="4997880"/>
            <a:ext cx="1541723" cy="744334"/>
            <a:chOff x="3834607" y="5655751"/>
            <a:chExt cx="1541723" cy="744334"/>
          </a:xfrm>
        </p:grpSpPr>
        <p:sp>
          <p:nvSpPr>
            <p:cNvPr id="91" name="流程图: 磁盘 90">
              <a:extLst>
                <a:ext uri="{FF2B5EF4-FFF2-40B4-BE49-F238E27FC236}">
                  <a16:creationId xmlns:a16="http://schemas.microsoft.com/office/drawing/2014/main" id="{A8AA866A-C82B-465B-A895-6BF49512C2C0}"/>
                </a:ext>
              </a:extLst>
            </p:cNvPr>
            <p:cNvSpPr/>
            <p:nvPr/>
          </p:nvSpPr>
          <p:spPr>
            <a:xfrm>
              <a:off x="4393767" y="5655751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流程图: 磁盘 83">
              <a:extLst>
                <a:ext uri="{FF2B5EF4-FFF2-40B4-BE49-F238E27FC236}">
                  <a16:creationId xmlns:a16="http://schemas.microsoft.com/office/drawing/2014/main" id="{F735167E-92D4-49FD-9E6E-62AB91482605}"/>
                </a:ext>
              </a:extLst>
            </p:cNvPr>
            <p:cNvSpPr/>
            <p:nvPr/>
          </p:nvSpPr>
          <p:spPr>
            <a:xfrm>
              <a:off x="4603655" y="5832000"/>
              <a:ext cx="356028" cy="220996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流程图: 磁盘 85">
              <a:extLst>
                <a:ext uri="{FF2B5EF4-FFF2-40B4-BE49-F238E27FC236}">
                  <a16:creationId xmlns:a16="http://schemas.microsoft.com/office/drawing/2014/main" id="{F79A4063-E5CC-45BE-9638-5CC60DA0E1CF}"/>
                </a:ext>
              </a:extLst>
            </p:cNvPr>
            <p:cNvSpPr/>
            <p:nvPr/>
          </p:nvSpPr>
          <p:spPr>
            <a:xfrm>
              <a:off x="4802802" y="5983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流程图: 磁盘 93">
              <a:extLst>
                <a:ext uri="{FF2B5EF4-FFF2-40B4-BE49-F238E27FC236}">
                  <a16:creationId xmlns:a16="http://schemas.microsoft.com/office/drawing/2014/main" id="{C817312F-66A0-4075-9001-ECAAF661502F}"/>
                </a:ext>
              </a:extLst>
            </p:cNvPr>
            <p:cNvSpPr/>
            <p:nvPr/>
          </p:nvSpPr>
          <p:spPr>
            <a:xfrm>
              <a:off x="4214542" y="58335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流程图: 磁盘 94">
              <a:extLst>
                <a:ext uri="{FF2B5EF4-FFF2-40B4-BE49-F238E27FC236}">
                  <a16:creationId xmlns:a16="http://schemas.microsoft.com/office/drawing/2014/main" id="{031583BC-9E4D-4930-AFD6-C80267F5B102}"/>
                </a:ext>
              </a:extLst>
            </p:cNvPr>
            <p:cNvSpPr/>
            <p:nvPr/>
          </p:nvSpPr>
          <p:spPr>
            <a:xfrm>
              <a:off x="4414815" y="59859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流程图: 磁盘 95">
              <a:extLst>
                <a:ext uri="{FF2B5EF4-FFF2-40B4-BE49-F238E27FC236}">
                  <a16:creationId xmlns:a16="http://schemas.microsoft.com/office/drawing/2014/main" id="{EAE07AB8-08BB-42EB-BA1E-BEB922D35DE6}"/>
                </a:ext>
              </a:extLst>
            </p:cNvPr>
            <p:cNvSpPr/>
            <p:nvPr/>
          </p:nvSpPr>
          <p:spPr>
            <a:xfrm>
              <a:off x="4622374" y="61383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流程图: 磁盘 105">
              <a:extLst>
                <a:ext uri="{FF2B5EF4-FFF2-40B4-BE49-F238E27FC236}">
                  <a16:creationId xmlns:a16="http://schemas.microsoft.com/office/drawing/2014/main" id="{6A800D92-3DCE-44EF-B454-AFE0FE07736E}"/>
                </a:ext>
              </a:extLst>
            </p:cNvPr>
            <p:cNvSpPr/>
            <p:nvPr/>
          </p:nvSpPr>
          <p:spPr>
            <a:xfrm>
              <a:off x="4023502" y="5981774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流程图: 磁盘 106">
              <a:extLst>
                <a:ext uri="{FF2B5EF4-FFF2-40B4-BE49-F238E27FC236}">
                  <a16:creationId xmlns:a16="http://schemas.microsoft.com/office/drawing/2014/main" id="{59BB5086-5357-4144-9D52-4BFF60616000}"/>
                </a:ext>
              </a:extLst>
            </p:cNvPr>
            <p:cNvSpPr/>
            <p:nvPr/>
          </p:nvSpPr>
          <p:spPr>
            <a:xfrm>
              <a:off x="4221825" y="61380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流程图: 磁盘 111">
              <a:extLst>
                <a:ext uri="{FF2B5EF4-FFF2-40B4-BE49-F238E27FC236}">
                  <a16:creationId xmlns:a16="http://schemas.microsoft.com/office/drawing/2014/main" id="{66D9767F-34CA-4BD4-B610-653A630AA611}"/>
                </a:ext>
              </a:extLst>
            </p:cNvPr>
            <p:cNvSpPr/>
            <p:nvPr/>
          </p:nvSpPr>
          <p:spPr>
            <a:xfrm>
              <a:off x="3834607" y="6136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流程图: 磁盘 86">
              <a:extLst>
                <a:ext uri="{FF2B5EF4-FFF2-40B4-BE49-F238E27FC236}">
                  <a16:creationId xmlns:a16="http://schemas.microsoft.com/office/drawing/2014/main" id="{F822AEE1-6C2A-4707-A194-83D1D6936455}"/>
                </a:ext>
              </a:extLst>
            </p:cNvPr>
            <p:cNvSpPr/>
            <p:nvPr/>
          </p:nvSpPr>
          <p:spPr>
            <a:xfrm>
              <a:off x="5020302" y="613835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D2C821E2-B1E8-4D7A-9306-71A9994D13E4}"/>
              </a:ext>
            </a:extLst>
          </p:cNvPr>
          <p:cNvGrpSpPr/>
          <p:nvPr/>
        </p:nvGrpSpPr>
        <p:grpSpPr>
          <a:xfrm>
            <a:off x="4522014" y="5010394"/>
            <a:ext cx="1541723" cy="744334"/>
            <a:chOff x="3834607" y="5655751"/>
            <a:chExt cx="1541723" cy="744334"/>
          </a:xfrm>
        </p:grpSpPr>
        <p:sp>
          <p:nvSpPr>
            <p:cNvPr id="97" name="流程图: 磁盘 96">
              <a:extLst>
                <a:ext uri="{FF2B5EF4-FFF2-40B4-BE49-F238E27FC236}">
                  <a16:creationId xmlns:a16="http://schemas.microsoft.com/office/drawing/2014/main" id="{12C2657F-AD30-4E27-A8D9-84C574A5BA32}"/>
                </a:ext>
              </a:extLst>
            </p:cNvPr>
            <p:cNvSpPr/>
            <p:nvPr/>
          </p:nvSpPr>
          <p:spPr>
            <a:xfrm>
              <a:off x="4393767" y="5655751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流程图: 磁盘 97">
              <a:extLst>
                <a:ext uri="{FF2B5EF4-FFF2-40B4-BE49-F238E27FC236}">
                  <a16:creationId xmlns:a16="http://schemas.microsoft.com/office/drawing/2014/main" id="{14BA0591-6F49-495B-BF09-C7557FA484B4}"/>
                </a:ext>
              </a:extLst>
            </p:cNvPr>
            <p:cNvSpPr/>
            <p:nvPr/>
          </p:nvSpPr>
          <p:spPr>
            <a:xfrm>
              <a:off x="4603655" y="5832000"/>
              <a:ext cx="356028" cy="220996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流程图: 磁盘 98">
              <a:extLst>
                <a:ext uri="{FF2B5EF4-FFF2-40B4-BE49-F238E27FC236}">
                  <a16:creationId xmlns:a16="http://schemas.microsoft.com/office/drawing/2014/main" id="{251923A5-010E-4AFB-8652-51430BBE453A}"/>
                </a:ext>
              </a:extLst>
            </p:cNvPr>
            <p:cNvSpPr/>
            <p:nvPr/>
          </p:nvSpPr>
          <p:spPr>
            <a:xfrm>
              <a:off x="4802802" y="5983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流程图: 磁盘 99">
              <a:extLst>
                <a:ext uri="{FF2B5EF4-FFF2-40B4-BE49-F238E27FC236}">
                  <a16:creationId xmlns:a16="http://schemas.microsoft.com/office/drawing/2014/main" id="{63807DD3-D3BE-41B8-8808-858D554085DD}"/>
                </a:ext>
              </a:extLst>
            </p:cNvPr>
            <p:cNvSpPr/>
            <p:nvPr/>
          </p:nvSpPr>
          <p:spPr>
            <a:xfrm>
              <a:off x="4214542" y="58335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流程图: 磁盘 100">
              <a:extLst>
                <a:ext uri="{FF2B5EF4-FFF2-40B4-BE49-F238E27FC236}">
                  <a16:creationId xmlns:a16="http://schemas.microsoft.com/office/drawing/2014/main" id="{47EC2C7A-F6B5-41A3-9FDB-617C606D581C}"/>
                </a:ext>
              </a:extLst>
            </p:cNvPr>
            <p:cNvSpPr/>
            <p:nvPr/>
          </p:nvSpPr>
          <p:spPr>
            <a:xfrm>
              <a:off x="4414815" y="59859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流程图: 磁盘 102">
              <a:extLst>
                <a:ext uri="{FF2B5EF4-FFF2-40B4-BE49-F238E27FC236}">
                  <a16:creationId xmlns:a16="http://schemas.microsoft.com/office/drawing/2014/main" id="{C0CBB9BC-A239-4B1C-BD96-22CF6DAF1C45}"/>
                </a:ext>
              </a:extLst>
            </p:cNvPr>
            <p:cNvSpPr/>
            <p:nvPr/>
          </p:nvSpPr>
          <p:spPr>
            <a:xfrm>
              <a:off x="4622374" y="6138348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流程图: 磁盘 103">
              <a:extLst>
                <a:ext uri="{FF2B5EF4-FFF2-40B4-BE49-F238E27FC236}">
                  <a16:creationId xmlns:a16="http://schemas.microsoft.com/office/drawing/2014/main" id="{085B21E6-AE9F-49AF-A065-5F34F4BA6336}"/>
                </a:ext>
              </a:extLst>
            </p:cNvPr>
            <p:cNvSpPr/>
            <p:nvPr/>
          </p:nvSpPr>
          <p:spPr>
            <a:xfrm>
              <a:off x="4023502" y="5981774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流程图: 磁盘 104">
              <a:extLst>
                <a:ext uri="{FF2B5EF4-FFF2-40B4-BE49-F238E27FC236}">
                  <a16:creationId xmlns:a16="http://schemas.microsoft.com/office/drawing/2014/main" id="{F08C7E0B-38EE-4CC9-B325-D8923952E18B}"/>
                </a:ext>
              </a:extLst>
            </p:cNvPr>
            <p:cNvSpPr/>
            <p:nvPr/>
          </p:nvSpPr>
          <p:spPr>
            <a:xfrm>
              <a:off x="4221825" y="61380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流程图: 磁盘 107">
              <a:extLst>
                <a:ext uri="{FF2B5EF4-FFF2-40B4-BE49-F238E27FC236}">
                  <a16:creationId xmlns:a16="http://schemas.microsoft.com/office/drawing/2014/main" id="{A8988E3B-0C08-4662-A68F-FE1164F547B4}"/>
                </a:ext>
              </a:extLst>
            </p:cNvPr>
            <p:cNvSpPr/>
            <p:nvPr/>
          </p:nvSpPr>
          <p:spPr>
            <a:xfrm>
              <a:off x="3834607" y="613620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流程图: 磁盘 108">
              <a:extLst>
                <a:ext uri="{FF2B5EF4-FFF2-40B4-BE49-F238E27FC236}">
                  <a16:creationId xmlns:a16="http://schemas.microsoft.com/office/drawing/2014/main" id="{F5D568B0-776B-4C7D-8AD9-1B8BDE80F9B5}"/>
                </a:ext>
              </a:extLst>
            </p:cNvPr>
            <p:cNvSpPr/>
            <p:nvPr/>
          </p:nvSpPr>
          <p:spPr>
            <a:xfrm>
              <a:off x="5020302" y="6138350"/>
              <a:ext cx="356028" cy="261735"/>
            </a:xfrm>
            <a:prstGeom prst="flowChartMagneticDisk">
              <a:avLst/>
            </a:prstGeom>
            <a:solidFill>
              <a:schemeClr val="bg1"/>
            </a:solidFill>
            <a:ln w="28575">
              <a:solidFill>
                <a:srgbClr val="2F6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E04E2079-D238-47EA-9F7F-9DA7A8576385}"/>
              </a:ext>
            </a:extLst>
          </p:cNvPr>
          <p:cNvGrpSpPr/>
          <p:nvPr/>
        </p:nvGrpSpPr>
        <p:grpSpPr>
          <a:xfrm>
            <a:off x="9370394" y="4838750"/>
            <a:ext cx="866362" cy="913848"/>
            <a:chOff x="8850912" y="5262210"/>
            <a:chExt cx="1194563" cy="965334"/>
          </a:xfrm>
        </p:grpSpPr>
        <p:pic>
          <p:nvPicPr>
            <p:cNvPr id="110" name="图片 109">
              <a:extLst>
                <a:ext uri="{FF2B5EF4-FFF2-40B4-BE49-F238E27FC236}">
                  <a16:creationId xmlns:a16="http://schemas.microsoft.com/office/drawing/2014/main" id="{F9A3748F-7EEE-4C17-A828-6AA10D1A5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850912" y="5422646"/>
              <a:ext cx="800738" cy="804898"/>
            </a:xfrm>
            <a:prstGeom prst="rect">
              <a:avLst/>
            </a:prstGeom>
          </p:spPr>
        </p:pic>
        <p:pic>
          <p:nvPicPr>
            <p:cNvPr id="113" name="图片 112">
              <a:extLst>
                <a:ext uri="{FF2B5EF4-FFF2-40B4-BE49-F238E27FC236}">
                  <a16:creationId xmlns:a16="http://schemas.microsoft.com/office/drawing/2014/main" id="{BF649FD0-A146-445E-BEE0-CFB9B6C6B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244737" y="5262210"/>
              <a:ext cx="800738" cy="804898"/>
            </a:xfrm>
            <a:prstGeom prst="rect">
              <a:avLst/>
            </a:prstGeom>
          </p:spPr>
        </p:pic>
      </p:grpSp>
      <p:pic>
        <p:nvPicPr>
          <p:cNvPr id="1036" name="Picture 12" descr="What Is NFS and How Does It Work? - EaseUS">
            <a:extLst>
              <a:ext uri="{FF2B5EF4-FFF2-40B4-BE49-F238E27FC236}">
                <a16:creationId xmlns:a16="http://schemas.microsoft.com/office/drawing/2014/main" id="{343E0D2B-040A-4603-BC32-80203C1AF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514" y="4624550"/>
            <a:ext cx="674513" cy="58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E2FBD61A-C532-41D5-A9A7-8F8E105435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28218" y="2169313"/>
            <a:ext cx="729521" cy="526364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id="{6C37D967-DED4-4617-87E8-8758DC45928D}"/>
              </a:ext>
            </a:extLst>
          </p:cNvPr>
          <p:cNvGrpSpPr/>
          <p:nvPr/>
        </p:nvGrpSpPr>
        <p:grpSpPr>
          <a:xfrm>
            <a:off x="7467885" y="2497020"/>
            <a:ext cx="1847134" cy="586167"/>
            <a:chOff x="7557621" y="2462778"/>
            <a:chExt cx="1847134" cy="586725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58B185CA-75D9-4DC2-9D46-32DEC0DC6641}"/>
                </a:ext>
              </a:extLst>
            </p:cNvPr>
            <p:cNvGrpSpPr/>
            <p:nvPr/>
          </p:nvGrpSpPr>
          <p:grpSpPr>
            <a:xfrm>
              <a:off x="7568248" y="2462778"/>
              <a:ext cx="1836507" cy="586725"/>
              <a:chOff x="8354828" y="2554280"/>
              <a:chExt cx="1836507" cy="586725"/>
            </a:xfrm>
          </p:grpSpPr>
          <p:sp>
            <p:nvSpPr>
              <p:cNvPr id="69" name="矩形: 圆角 68">
                <a:extLst>
                  <a:ext uri="{FF2B5EF4-FFF2-40B4-BE49-F238E27FC236}">
                    <a16:creationId xmlns:a16="http://schemas.microsoft.com/office/drawing/2014/main" id="{02B6F511-83E7-434B-B90F-CBA9D68FEE89}"/>
                  </a:ext>
                </a:extLst>
              </p:cNvPr>
              <p:cNvSpPr/>
              <p:nvPr/>
            </p:nvSpPr>
            <p:spPr>
              <a:xfrm>
                <a:off x="8354828" y="2554280"/>
                <a:ext cx="1836507" cy="58672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50000"/>
                    <a:alpha val="62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流程图: 磁盘 1">
                <a:extLst>
                  <a:ext uri="{FF2B5EF4-FFF2-40B4-BE49-F238E27FC236}">
                    <a16:creationId xmlns:a16="http://schemas.microsoft.com/office/drawing/2014/main" id="{62A9691D-1A72-40FD-8D88-203344B9276D}"/>
                  </a:ext>
                </a:extLst>
              </p:cNvPr>
              <p:cNvSpPr/>
              <p:nvPr/>
            </p:nvSpPr>
            <p:spPr>
              <a:xfrm>
                <a:off x="8463030" y="2682089"/>
                <a:ext cx="742800" cy="404842"/>
              </a:xfrm>
              <a:prstGeom prst="flowChartMagneticDisk">
                <a:avLst/>
              </a:prstGeom>
              <a:noFill/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zh-CN" altLang="en-US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六边形 73">
                <a:extLst>
                  <a:ext uri="{FF2B5EF4-FFF2-40B4-BE49-F238E27FC236}">
                    <a16:creationId xmlns:a16="http://schemas.microsoft.com/office/drawing/2014/main" id="{498360A6-A124-48B6-9C4B-3120BEA718C9}"/>
                  </a:ext>
                </a:extLst>
              </p:cNvPr>
              <p:cNvSpPr/>
              <p:nvPr/>
            </p:nvSpPr>
            <p:spPr>
              <a:xfrm>
                <a:off x="9270483" y="2696533"/>
                <a:ext cx="856198" cy="374742"/>
              </a:xfrm>
              <a:prstGeom prst="hexagon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altLang="zh-CN" sz="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User Identity</a:t>
                </a:r>
                <a:endParaRPr lang="zh-CN" altLang="en-US" sz="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78FD35EB-B7A0-489A-8B34-2CCC1DDD3E35}"/>
                </a:ext>
              </a:extLst>
            </p:cNvPr>
            <p:cNvSpPr txBox="1"/>
            <p:nvPr/>
          </p:nvSpPr>
          <p:spPr>
            <a:xfrm>
              <a:off x="7557621" y="2680395"/>
              <a:ext cx="964766" cy="339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altLang="zh-CN" sz="800" b="1" dirty="0"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User Permission DB</a:t>
              </a:r>
              <a:endParaRPr lang="zh-CN" altLang="en-US" sz="8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E4D92B84-0051-4B7E-93F2-13E99C392F80}"/>
              </a:ext>
            </a:extLst>
          </p:cNvPr>
          <p:cNvCxnSpPr>
            <a:cxnSpLocks/>
          </p:cNvCxnSpPr>
          <p:nvPr/>
        </p:nvCxnSpPr>
        <p:spPr>
          <a:xfrm>
            <a:off x="9769466" y="2181600"/>
            <a:ext cx="0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>
            <a:extLst>
              <a:ext uri="{FF2B5EF4-FFF2-40B4-BE49-F238E27FC236}">
                <a16:creationId xmlns:a16="http://schemas.microsoft.com/office/drawing/2014/main" id="{F4D5A572-741A-47D1-83FC-2B508AFBB768}"/>
              </a:ext>
            </a:extLst>
          </p:cNvPr>
          <p:cNvCxnSpPr>
            <a:cxnSpLocks/>
          </p:cNvCxnSpPr>
          <p:nvPr/>
        </p:nvCxnSpPr>
        <p:spPr>
          <a:xfrm>
            <a:off x="9357175" y="2181600"/>
            <a:ext cx="0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>
            <a:extLst>
              <a:ext uri="{FF2B5EF4-FFF2-40B4-BE49-F238E27FC236}">
                <a16:creationId xmlns:a16="http://schemas.microsoft.com/office/drawing/2014/main" id="{EB098722-DADE-47B9-813A-CF2DBD4AE2EA}"/>
              </a:ext>
            </a:extLst>
          </p:cNvPr>
          <p:cNvCxnSpPr>
            <a:cxnSpLocks/>
          </p:cNvCxnSpPr>
          <p:nvPr/>
        </p:nvCxnSpPr>
        <p:spPr>
          <a:xfrm>
            <a:off x="9556954" y="2181600"/>
            <a:ext cx="0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箭头连接符 124">
            <a:extLst>
              <a:ext uri="{FF2B5EF4-FFF2-40B4-BE49-F238E27FC236}">
                <a16:creationId xmlns:a16="http://schemas.microsoft.com/office/drawing/2014/main" id="{5196A1BD-5C71-4762-9641-94B30AF832BC}"/>
              </a:ext>
            </a:extLst>
          </p:cNvPr>
          <p:cNvCxnSpPr>
            <a:cxnSpLocks/>
          </p:cNvCxnSpPr>
          <p:nvPr/>
        </p:nvCxnSpPr>
        <p:spPr>
          <a:xfrm flipH="1">
            <a:off x="9943484" y="2181600"/>
            <a:ext cx="12069" cy="241200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箭头: 右 1047">
            <a:extLst>
              <a:ext uri="{FF2B5EF4-FFF2-40B4-BE49-F238E27FC236}">
                <a16:creationId xmlns:a16="http://schemas.microsoft.com/office/drawing/2014/main" id="{3135C982-7B1A-4763-8FE4-F7DB4EEB8069}"/>
              </a:ext>
            </a:extLst>
          </p:cNvPr>
          <p:cNvSpPr/>
          <p:nvPr/>
        </p:nvSpPr>
        <p:spPr>
          <a:xfrm rot="19953578" flipV="1">
            <a:off x="9135301" y="2190681"/>
            <a:ext cx="1954889" cy="136800"/>
          </a:xfrm>
          <a:prstGeom prst="rightArrow">
            <a:avLst>
              <a:gd name="adj1" fmla="val 50000"/>
              <a:gd name="adj2" fmla="val 153705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箭头: 右 169">
            <a:extLst>
              <a:ext uri="{FF2B5EF4-FFF2-40B4-BE49-F238E27FC236}">
                <a16:creationId xmlns:a16="http://schemas.microsoft.com/office/drawing/2014/main" id="{CFCAB50D-9C65-4C3C-AD3D-1105908BE2BA}"/>
              </a:ext>
            </a:extLst>
          </p:cNvPr>
          <p:cNvSpPr/>
          <p:nvPr/>
        </p:nvSpPr>
        <p:spPr>
          <a:xfrm rot="21049344" flipV="1">
            <a:off x="9254952" y="2565975"/>
            <a:ext cx="1779921" cy="136800"/>
          </a:xfrm>
          <a:prstGeom prst="rightArrow">
            <a:avLst>
              <a:gd name="adj1" fmla="val 50000"/>
              <a:gd name="adj2" fmla="val 153705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4B0E40FC-6F74-4605-806E-5AAC398BA4D0}"/>
              </a:ext>
            </a:extLst>
          </p:cNvPr>
          <p:cNvSpPr txBox="1"/>
          <p:nvPr/>
        </p:nvSpPr>
        <p:spPr>
          <a:xfrm>
            <a:off x="5535435" y="5716004"/>
            <a:ext cx="2063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Storage / Computing Pool</a:t>
            </a:r>
            <a:endParaRPr lang="zh-CN" altLang="en-US" sz="12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A6EA8EE8-613D-40FE-ADE4-42082733831B}"/>
              </a:ext>
            </a:extLst>
          </p:cNvPr>
          <p:cNvGrpSpPr/>
          <p:nvPr/>
        </p:nvGrpSpPr>
        <p:grpSpPr>
          <a:xfrm>
            <a:off x="10970915" y="1451480"/>
            <a:ext cx="770861" cy="635907"/>
            <a:chOff x="10970915" y="1474000"/>
            <a:chExt cx="770861" cy="635907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4C9F833E-160C-4C1B-A10C-E2BF6F52E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1017075" y="1474000"/>
              <a:ext cx="672826" cy="517352"/>
            </a:xfrm>
            <a:prstGeom prst="rect">
              <a:avLst/>
            </a:prstGeom>
          </p:spPr>
        </p:pic>
        <p:sp>
          <p:nvSpPr>
            <p:cNvPr id="1059" name="文本框 1058">
              <a:extLst>
                <a:ext uri="{FF2B5EF4-FFF2-40B4-BE49-F238E27FC236}">
                  <a16:creationId xmlns:a16="http://schemas.microsoft.com/office/drawing/2014/main" id="{A89CDB41-BFE8-4D35-85EF-4DB5135F5D98}"/>
                </a:ext>
              </a:extLst>
            </p:cNvPr>
            <p:cNvSpPr txBox="1"/>
            <p:nvPr/>
          </p:nvSpPr>
          <p:spPr>
            <a:xfrm>
              <a:off x="10970915" y="1863686"/>
              <a:ext cx="77086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>
                  <a:solidFill>
                    <a:srgbClr val="4472C3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SSO</a:t>
              </a:r>
              <a:endParaRPr lang="zh-CN" altLang="en-US" sz="1000" b="1" dirty="0">
                <a:solidFill>
                  <a:srgbClr val="4472C3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00136113-0F20-4F36-9C50-25E7B218F8F0}"/>
              </a:ext>
            </a:extLst>
          </p:cNvPr>
          <p:cNvGrpSpPr/>
          <p:nvPr/>
        </p:nvGrpSpPr>
        <p:grpSpPr>
          <a:xfrm>
            <a:off x="10891059" y="2810904"/>
            <a:ext cx="960889" cy="743996"/>
            <a:chOff x="10891059" y="2810904"/>
            <a:chExt cx="960889" cy="743996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353ACEEA-9FDD-44E6-A2C7-77A7DEB9F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985547" y="2810904"/>
              <a:ext cx="745059" cy="711149"/>
            </a:xfrm>
            <a:prstGeom prst="rect">
              <a:avLst/>
            </a:prstGeom>
          </p:spPr>
        </p:pic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9C3D52C8-1985-4E63-84DA-82578271F8F0}"/>
                </a:ext>
              </a:extLst>
            </p:cNvPr>
            <p:cNvSpPr txBox="1"/>
            <p:nvPr/>
          </p:nvSpPr>
          <p:spPr>
            <a:xfrm>
              <a:off x="10891059" y="3339456"/>
              <a:ext cx="96088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solidFill>
                    <a:srgbClr val="1E7FBC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Password Access</a:t>
              </a:r>
              <a:endParaRPr lang="zh-CN" altLang="en-US" sz="800" b="1" dirty="0">
                <a:solidFill>
                  <a:srgbClr val="1E7FB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1" name="箭头: 右 170">
            <a:extLst>
              <a:ext uri="{FF2B5EF4-FFF2-40B4-BE49-F238E27FC236}">
                <a16:creationId xmlns:a16="http://schemas.microsoft.com/office/drawing/2014/main" id="{539FB1E7-EE94-4E89-9E74-7042A66A712F}"/>
              </a:ext>
            </a:extLst>
          </p:cNvPr>
          <p:cNvSpPr/>
          <p:nvPr/>
        </p:nvSpPr>
        <p:spPr>
          <a:xfrm rot="406291" flipV="1">
            <a:off x="9256291" y="2913062"/>
            <a:ext cx="1871801" cy="135537"/>
          </a:xfrm>
          <a:prstGeom prst="rightArrow">
            <a:avLst>
              <a:gd name="adj1" fmla="val 47980"/>
              <a:gd name="adj2" fmla="val 153705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A3734295-FADA-4AA3-BBC3-9EFF94F637BF}"/>
              </a:ext>
            </a:extLst>
          </p:cNvPr>
          <p:cNvSpPr/>
          <p:nvPr/>
        </p:nvSpPr>
        <p:spPr>
          <a:xfrm>
            <a:off x="1933200" y="4721720"/>
            <a:ext cx="900000" cy="10308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Resource Supply  Layer</a:t>
            </a:r>
            <a:endParaRPr lang="zh-CN" altLang="en-US" sz="12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DFC9223-E595-4440-9ED3-93D566EF44B8}"/>
              </a:ext>
            </a:extLst>
          </p:cNvPr>
          <p:cNvSpPr/>
          <p:nvPr/>
        </p:nvSpPr>
        <p:spPr>
          <a:xfrm>
            <a:off x="1833302" y="4495582"/>
            <a:ext cx="8485217" cy="1452862"/>
          </a:xfrm>
          <a:prstGeom prst="rect">
            <a:avLst/>
          </a:prstGeom>
          <a:noFill/>
          <a:ln w="19050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86903A0-5F5A-4DD1-BC6E-0A9017AA6789}"/>
              </a:ext>
            </a:extLst>
          </p:cNvPr>
          <p:cNvSpPr/>
          <p:nvPr/>
        </p:nvSpPr>
        <p:spPr>
          <a:xfrm>
            <a:off x="1833301" y="3378669"/>
            <a:ext cx="6520726" cy="1062000"/>
          </a:xfrm>
          <a:prstGeom prst="rect">
            <a:avLst/>
          </a:prstGeom>
          <a:noFill/>
          <a:ln w="19050">
            <a:solidFill>
              <a:srgbClr val="FFE6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B0821E21-10E5-4A53-B262-2E9C1D61E82E}"/>
              </a:ext>
            </a:extLst>
          </p:cNvPr>
          <p:cNvSpPr/>
          <p:nvPr/>
        </p:nvSpPr>
        <p:spPr>
          <a:xfrm>
            <a:off x="1836467" y="2248532"/>
            <a:ext cx="4415296" cy="1062000"/>
          </a:xfrm>
          <a:prstGeom prst="rect">
            <a:avLst/>
          </a:prstGeom>
          <a:noFill/>
          <a:ln w="19050">
            <a:solidFill>
              <a:srgbClr val="B6C83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58F7F6AE-BD68-4073-A095-A90173E23565}"/>
              </a:ext>
            </a:extLst>
          </p:cNvPr>
          <p:cNvSpPr/>
          <p:nvPr/>
        </p:nvSpPr>
        <p:spPr>
          <a:xfrm>
            <a:off x="1836468" y="1113855"/>
            <a:ext cx="8288458" cy="106339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id="{1A002FC4-7041-4CC7-BDE9-C6A7B1E941E1}"/>
              </a:ext>
            </a:extLst>
          </p:cNvPr>
          <p:cNvSpPr/>
          <p:nvPr/>
        </p:nvSpPr>
        <p:spPr>
          <a:xfrm>
            <a:off x="1932175" y="1201220"/>
            <a:ext cx="900000" cy="84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User Interface</a:t>
            </a:r>
            <a:endParaRPr lang="zh-CN" altLang="en-US" sz="12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64F274DE-E979-4BE0-BC59-42F18D33B063}"/>
              </a:ext>
            </a:extLst>
          </p:cNvPr>
          <p:cNvSpPr/>
          <p:nvPr/>
        </p:nvSpPr>
        <p:spPr>
          <a:xfrm>
            <a:off x="1932176" y="2375378"/>
            <a:ext cx="900000" cy="845413"/>
          </a:xfrm>
          <a:prstGeom prst="roundRect">
            <a:avLst/>
          </a:prstGeom>
          <a:solidFill>
            <a:srgbClr val="96A52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Viewer   adaptor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B10BD835-9ECA-4BB7-8787-B3F885DC49B6}"/>
              </a:ext>
            </a:extLst>
          </p:cNvPr>
          <p:cNvSpPr/>
          <p:nvPr/>
        </p:nvSpPr>
        <p:spPr>
          <a:xfrm>
            <a:off x="3379870" y="2396890"/>
            <a:ext cx="861458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Web page Template 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29AAE15C-02C0-4B1D-9B32-4CE4F6ADD7A1}"/>
              </a:ext>
            </a:extLst>
          </p:cNvPr>
          <p:cNvSpPr/>
          <p:nvPr/>
        </p:nvSpPr>
        <p:spPr>
          <a:xfrm>
            <a:off x="2953340" y="2796560"/>
            <a:ext cx="861458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Menu Template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id="{DB5E5233-646D-422F-9865-9E010F9D50E4}"/>
              </a:ext>
            </a:extLst>
          </p:cNvPr>
          <p:cNvSpPr/>
          <p:nvPr/>
        </p:nvSpPr>
        <p:spPr>
          <a:xfrm>
            <a:off x="4431619" y="2396789"/>
            <a:ext cx="1231854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User interactive module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4F5313FB-5A84-4BC4-B82F-5CEC1BA667D1}"/>
              </a:ext>
            </a:extLst>
          </p:cNvPr>
          <p:cNvSpPr/>
          <p:nvPr/>
        </p:nvSpPr>
        <p:spPr>
          <a:xfrm>
            <a:off x="3929025" y="2796560"/>
            <a:ext cx="925139" cy="301722"/>
          </a:xfrm>
          <a:prstGeom prst="rect">
            <a:avLst/>
          </a:prstGeom>
          <a:noFill/>
          <a:ln w="25400">
            <a:solidFill>
              <a:srgbClr val="B6C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100"/>
              </a:lnSpc>
            </a:pP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ea typeface="华文仿宋" panose="02010600040101010101" pitchFamily="2" charset="-122"/>
                <a:cs typeface="Times New Roman" panose="02020603050405020304" pitchFamily="18" charset="0"/>
              </a:rPr>
              <a:t>Image/table display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ea typeface="华文仿宋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1" name="图片 110">
            <a:extLst>
              <a:ext uri="{FF2B5EF4-FFF2-40B4-BE49-F238E27FC236}">
                <a16:creationId xmlns:a16="http://schemas.microsoft.com/office/drawing/2014/main" id="{5B562D60-2029-4EE4-9A0C-C58E10B6413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67751" y="1379765"/>
            <a:ext cx="653387" cy="486879"/>
          </a:xfrm>
          <a:prstGeom prst="rect">
            <a:avLst/>
          </a:prstGeom>
        </p:spPr>
      </p:pic>
      <p:pic>
        <p:nvPicPr>
          <p:cNvPr id="114" name="图片 113">
            <a:extLst>
              <a:ext uri="{FF2B5EF4-FFF2-40B4-BE49-F238E27FC236}">
                <a16:creationId xmlns:a16="http://schemas.microsoft.com/office/drawing/2014/main" id="{94A6DEEB-A710-4C39-8779-44675DA9C14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43723" y="1353523"/>
            <a:ext cx="580416" cy="570940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id="{D312EFDF-E450-4D80-BF33-3A5F60B6C89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726978" y="1326944"/>
            <a:ext cx="494308" cy="583962"/>
          </a:xfrm>
          <a:prstGeom prst="rect">
            <a:avLst/>
          </a:prstGeom>
        </p:spPr>
      </p:pic>
      <p:pic>
        <p:nvPicPr>
          <p:cNvPr id="1030" name="Picture 6" descr="Free download | Safari Apple Web browser, safari, logo, icon Download ...">
            <a:extLst>
              <a:ext uri="{FF2B5EF4-FFF2-40B4-BE49-F238E27FC236}">
                <a16:creationId xmlns:a16="http://schemas.microsoft.com/office/drawing/2014/main" id="{2B93153C-452D-4EA9-97AD-273F124BE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82" y="1390770"/>
            <a:ext cx="575566" cy="57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标题 1">
            <a:extLst>
              <a:ext uri="{FF2B5EF4-FFF2-40B4-BE49-F238E27FC236}">
                <a16:creationId xmlns:a16="http://schemas.microsoft.com/office/drawing/2014/main" id="{35271441-8A13-41FB-9FD3-616A8B03F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Loose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Flexible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Architecture of INK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8BE6322C-B0FD-CB8C-81DA-6C981AAF4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70080" y="65520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4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7167BE-540B-D707-120E-1900C40846DE}"/>
              </a:ext>
            </a:extLst>
          </p:cNvPr>
          <p:cNvSpPr txBox="1"/>
          <p:nvPr/>
        </p:nvSpPr>
        <p:spPr>
          <a:xfrm>
            <a:off x="5046562" y="6308203"/>
            <a:ext cx="219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INK</a:t>
            </a:r>
            <a:r>
              <a:rPr lang="zh-CN" altLang="en-US" sz="1400" dirty="0"/>
              <a:t> </a:t>
            </a:r>
            <a:r>
              <a:rPr lang="en-US" altLang="zh-CN" sz="1400" dirty="0"/>
              <a:t>Modular</a:t>
            </a:r>
            <a:r>
              <a:rPr lang="zh-CN" altLang="en-US" sz="1400" dirty="0"/>
              <a:t> </a:t>
            </a:r>
            <a:r>
              <a:rPr lang="en-US" altLang="zh-CN" sz="1400" dirty="0"/>
              <a:t>Architecture</a:t>
            </a:r>
            <a:endParaRPr lang="en-CN" sz="1400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DB8356D0-8063-2C8F-544C-A156A67CFF46}"/>
              </a:ext>
            </a:extLst>
          </p:cNvPr>
          <p:cNvSpPr/>
          <p:nvPr/>
        </p:nvSpPr>
        <p:spPr>
          <a:xfrm>
            <a:off x="1245241" y="1113855"/>
            <a:ext cx="278759" cy="2196677"/>
          </a:xfrm>
          <a:custGeom>
            <a:avLst/>
            <a:gdLst>
              <a:gd name="connsiteX0" fmla="*/ 278759 w 278759"/>
              <a:gd name="connsiteY0" fmla="*/ 2196677 h 2196677"/>
              <a:gd name="connsiteX1" fmla="*/ 139379 w 278759"/>
              <a:gd name="connsiteY1" fmla="*/ 2173448 h 2196677"/>
              <a:gd name="connsiteX2" fmla="*/ 139380 w 278759"/>
              <a:gd name="connsiteY2" fmla="*/ 1121567 h 2196677"/>
              <a:gd name="connsiteX3" fmla="*/ 0 w 278759"/>
              <a:gd name="connsiteY3" fmla="*/ 1098338 h 2196677"/>
              <a:gd name="connsiteX4" fmla="*/ 139380 w 278759"/>
              <a:gd name="connsiteY4" fmla="*/ 1075109 h 2196677"/>
              <a:gd name="connsiteX5" fmla="*/ 139380 w 278759"/>
              <a:gd name="connsiteY5" fmla="*/ 570207 h 2196677"/>
              <a:gd name="connsiteX6" fmla="*/ 139380 w 278759"/>
              <a:gd name="connsiteY6" fmla="*/ 23229 h 2196677"/>
              <a:gd name="connsiteX7" fmla="*/ 278760 w 278759"/>
              <a:gd name="connsiteY7" fmla="*/ 0 h 2196677"/>
              <a:gd name="connsiteX8" fmla="*/ 278759 w 278759"/>
              <a:gd name="connsiteY8" fmla="*/ 2196677 h 2196677"/>
              <a:gd name="connsiteX0" fmla="*/ 278759 w 278759"/>
              <a:gd name="connsiteY0" fmla="*/ 2196677 h 2196677"/>
              <a:gd name="connsiteX1" fmla="*/ 139379 w 278759"/>
              <a:gd name="connsiteY1" fmla="*/ 2173448 h 2196677"/>
              <a:gd name="connsiteX2" fmla="*/ 139380 w 278759"/>
              <a:gd name="connsiteY2" fmla="*/ 1121567 h 2196677"/>
              <a:gd name="connsiteX3" fmla="*/ 0 w 278759"/>
              <a:gd name="connsiteY3" fmla="*/ 1098338 h 2196677"/>
              <a:gd name="connsiteX4" fmla="*/ 139380 w 278759"/>
              <a:gd name="connsiteY4" fmla="*/ 1075109 h 2196677"/>
              <a:gd name="connsiteX5" fmla="*/ 139380 w 278759"/>
              <a:gd name="connsiteY5" fmla="*/ 538650 h 2196677"/>
              <a:gd name="connsiteX6" fmla="*/ 139380 w 278759"/>
              <a:gd name="connsiteY6" fmla="*/ 23229 h 2196677"/>
              <a:gd name="connsiteX7" fmla="*/ 278760 w 278759"/>
              <a:gd name="connsiteY7" fmla="*/ 0 h 219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8759" h="2196677" stroke="0" extrusionOk="0">
                <a:moveTo>
                  <a:pt x="278759" y="2196677"/>
                </a:moveTo>
                <a:cubicBezTo>
                  <a:pt x="198653" y="2194747"/>
                  <a:pt x="137611" y="2186941"/>
                  <a:pt x="139379" y="2173448"/>
                </a:cubicBezTo>
                <a:cubicBezTo>
                  <a:pt x="188325" y="1833125"/>
                  <a:pt x="130716" y="1472470"/>
                  <a:pt x="139380" y="1121567"/>
                </a:cubicBezTo>
                <a:cubicBezTo>
                  <a:pt x="134025" y="1113968"/>
                  <a:pt x="74561" y="1111694"/>
                  <a:pt x="0" y="1098338"/>
                </a:cubicBezTo>
                <a:cubicBezTo>
                  <a:pt x="76689" y="1098180"/>
                  <a:pt x="142262" y="1089315"/>
                  <a:pt x="139380" y="1075109"/>
                </a:cubicBezTo>
                <a:cubicBezTo>
                  <a:pt x="135093" y="856574"/>
                  <a:pt x="150999" y="759080"/>
                  <a:pt x="139380" y="570207"/>
                </a:cubicBezTo>
                <a:cubicBezTo>
                  <a:pt x="127761" y="381334"/>
                  <a:pt x="149584" y="294197"/>
                  <a:pt x="139380" y="23229"/>
                </a:cubicBezTo>
                <a:cubicBezTo>
                  <a:pt x="138855" y="5390"/>
                  <a:pt x="200668" y="1550"/>
                  <a:pt x="278760" y="0"/>
                </a:cubicBezTo>
                <a:cubicBezTo>
                  <a:pt x="311934" y="750798"/>
                  <a:pt x="302538" y="1470168"/>
                  <a:pt x="278759" y="2196677"/>
                </a:cubicBezTo>
                <a:close/>
              </a:path>
              <a:path w="278759" h="2196677" fill="none" extrusionOk="0">
                <a:moveTo>
                  <a:pt x="278759" y="2196677"/>
                </a:moveTo>
                <a:cubicBezTo>
                  <a:pt x="200826" y="2198386"/>
                  <a:pt x="141537" y="2187880"/>
                  <a:pt x="139379" y="2173448"/>
                </a:cubicBezTo>
                <a:cubicBezTo>
                  <a:pt x="138699" y="1838985"/>
                  <a:pt x="206619" y="1432309"/>
                  <a:pt x="139380" y="1121567"/>
                </a:cubicBezTo>
                <a:cubicBezTo>
                  <a:pt x="134398" y="1116648"/>
                  <a:pt x="73692" y="1098513"/>
                  <a:pt x="0" y="1098338"/>
                </a:cubicBezTo>
                <a:cubicBezTo>
                  <a:pt x="77188" y="1098756"/>
                  <a:pt x="137380" y="1088993"/>
                  <a:pt x="139380" y="1075109"/>
                </a:cubicBezTo>
                <a:cubicBezTo>
                  <a:pt x="125349" y="866252"/>
                  <a:pt x="193181" y="740007"/>
                  <a:pt x="139380" y="538650"/>
                </a:cubicBezTo>
                <a:cubicBezTo>
                  <a:pt x="85579" y="337293"/>
                  <a:pt x="162109" y="183254"/>
                  <a:pt x="139380" y="23229"/>
                </a:cubicBezTo>
                <a:cubicBezTo>
                  <a:pt x="132731" y="23747"/>
                  <a:pt x="193588" y="-10873"/>
                  <a:pt x="278760" y="0"/>
                </a:cubicBezTo>
              </a:path>
              <a:path w="278759" h="2196677" fill="none" stroke="0" extrusionOk="0">
                <a:moveTo>
                  <a:pt x="278759" y="2196677"/>
                </a:moveTo>
                <a:cubicBezTo>
                  <a:pt x="200445" y="2196461"/>
                  <a:pt x="140220" y="2186965"/>
                  <a:pt x="139379" y="2173448"/>
                </a:cubicBezTo>
                <a:cubicBezTo>
                  <a:pt x="149298" y="1837586"/>
                  <a:pt x="144587" y="1526122"/>
                  <a:pt x="139380" y="1121567"/>
                </a:cubicBezTo>
                <a:cubicBezTo>
                  <a:pt x="143289" y="1114759"/>
                  <a:pt x="83439" y="1106253"/>
                  <a:pt x="0" y="1098338"/>
                </a:cubicBezTo>
                <a:cubicBezTo>
                  <a:pt x="78603" y="1096914"/>
                  <a:pt x="139845" y="1085750"/>
                  <a:pt x="139380" y="1075109"/>
                </a:cubicBezTo>
                <a:cubicBezTo>
                  <a:pt x="80567" y="836593"/>
                  <a:pt x="168664" y="713703"/>
                  <a:pt x="139380" y="570207"/>
                </a:cubicBezTo>
                <a:cubicBezTo>
                  <a:pt x="110096" y="426711"/>
                  <a:pt x="175210" y="291275"/>
                  <a:pt x="139380" y="23229"/>
                </a:cubicBezTo>
                <a:cubicBezTo>
                  <a:pt x="140180" y="-417"/>
                  <a:pt x="186849" y="8720"/>
                  <a:pt x="278760" y="0"/>
                </a:cubicBezTo>
              </a:path>
            </a:pathLst>
          </a:custGeom>
          <a:ln w="19050"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leftBrac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F7705B-BF6E-9E52-78D4-B790B250C840}"/>
              </a:ext>
            </a:extLst>
          </p:cNvPr>
          <p:cNvSpPr txBox="1"/>
          <p:nvPr/>
        </p:nvSpPr>
        <p:spPr>
          <a:xfrm>
            <a:off x="121007" y="1935836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chemeClr val="accent1">
                    <a:lumMod val="75000"/>
                  </a:schemeClr>
                </a:solidFill>
              </a:rPr>
              <a:t>Fron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tend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9FF23AEE-06DE-E8E9-1D90-CBA84D85DD62}"/>
              </a:ext>
            </a:extLst>
          </p:cNvPr>
          <p:cNvSpPr/>
          <p:nvPr/>
        </p:nvSpPr>
        <p:spPr>
          <a:xfrm>
            <a:off x="1275718" y="3478234"/>
            <a:ext cx="278759" cy="2196677"/>
          </a:xfrm>
          <a:custGeom>
            <a:avLst/>
            <a:gdLst>
              <a:gd name="connsiteX0" fmla="*/ 278759 w 278759"/>
              <a:gd name="connsiteY0" fmla="*/ 2196677 h 2196677"/>
              <a:gd name="connsiteX1" fmla="*/ 139379 w 278759"/>
              <a:gd name="connsiteY1" fmla="*/ 2173448 h 2196677"/>
              <a:gd name="connsiteX2" fmla="*/ 139380 w 278759"/>
              <a:gd name="connsiteY2" fmla="*/ 1121567 h 2196677"/>
              <a:gd name="connsiteX3" fmla="*/ 0 w 278759"/>
              <a:gd name="connsiteY3" fmla="*/ 1098338 h 2196677"/>
              <a:gd name="connsiteX4" fmla="*/ 139380 w 278759"/>
              <a:gd name="connsiteY4" fmla="*/ 1075109 h 2196677"/>
              <a:gd name="connsiteX5" fmla="*/ 139380 w 278759"/>
              <a:gd name="connsiteY5" fmla="*/ 570207 h 2196677"/>
              <a:gd name="connsiteX6" fmla="*/ 139380 w 278759"/>
              <a:gd name="connsiteY6" fmla="*/ 23229 h 2196677"/>
              <a:gd name="connsiteX7" fmla="*/ 278760 w 278759"/>
              <a:gd name="connsiteY7" fmla="*/ 0 h 2196677"/>
              <a:gd name="connsiteX8" fmla="*/ 278759 w 278759"/>
              <a:gd name="connsiteY8" fmla="*/ 2196677 h 2196677"/>
              <a:gd name="connsiteX0" fmla="*/ 278759 w 278759"/>
              <a:gd name="connsiteY0" fmla="*/ 2196677 h 2196677"/>
              <a:gd name="connsiteX1" fmla="*/ 139379 w 278759"/>
              <a:gd name="connsiteY1" fmla="*/ 2173448 h 2196677"/>
              <a:gd name="connsiteX2" fmla="*/ 139380 w 278759"/>
              <a:gd name="connsiteY2" fmla="*/ 1121567 h 2196677"/>
              <a:gd name="connsiteX3" fmla="*/ 0 w 278759"/>
              <a:gd name="connsiteY3" fmla="*/ 1098338 h 2196677"/>
              <a:gd name="connsiteX4" fmla="*/ 139380 w 278759"/>
              <a:gd name="connsiteY4" fmla="*/ 1075109 h 2196677"/>
              <a:gd name="connsiteX5" fmla="*/ 139380 w 278759"/>
              <a:gd name="connsiteY5" fmla="*/ 538650 h 2196677"/>
              <a:gd name="connsiteX6" fmla="*/ 139380 w 278759"/>
              <a:gd name="connsiteY6" fmla="*/ 23229 h 2196677"/>
              <a:gd name="connsiteX7" fmla="*/ 278760 w 278759"/>
              <a:gd name="connsiteY7" fmla="*/ 0 h 219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8759" h="2196677" stroke="0" extrusionOk="0">
                <a:moveTo>
                  <a:pt x="278759" y="2196677"/>
                </a:moveTo>
                <a:cubicBezTo>
                  <a:pt x="198653" y="2194747"/>
                  <a:pt x="137611" y="2186941"/>
                  <a:pt x="139379" y="2173448"/>
                </a:cubicBezTo>
                <a:cubicBezTo>
                  <a:pt x="188325" y="1833125"/>
                  <a:pt x="130716" y="1472470"/>
                  <a:pt x="139380" y="1121567"/>
                </a:cubicBezTo>
                <a:cubicBezTo>
                  <a:pt x="134025" y="1113968"/>
                  <a:pt x="74561" y="1111694"/>
                  <a:pt x="0" y="1098338"/>
                </a:cubicBezTo>
                <a:cubicBezTo>
                  <a:pt x="76689" y="1098180"/>
                  <a:pt x="142262" y="1089315"/>
                  <a:pt x="139380" y="1075109"/>
                </a:cubicBezTo>
                <a:cubicBezTo>
                  <a:pt x="135093" y="856574"/>
                  <a:pt x="150999" y="759080"/>
                  <a:pt x="139380" y="570207"/>
                </a:cubicBezTo>
                <a:cubicBezTo>
                  <a:pt x="127761" y="381334"/>
                  <a:pt x="149584" y="294197"/>
                  <a:pt x="139380" y="23229"/>
                </a:cubicBezTo>
                <a:cubicBezTo>
                  <a:pt x="138855" y="5390"/>
                  <a:pt x="200668" y="1550"/>
                  <a:pt x="278760" y="0"/>
                </a:cubicBezTo>
                <a:cubicBezTo>
                  <a:pt x="311934" y="750798"/>
                  <a:pt x="302538" y="1470168"/>
                  <a:pt x="278759" y="2196677"/>
                </a:cubicBezTo>
                <a:close/>
              </a:path>
              <a:path w="278759" h="2196677" fill="none" extrusionOk="0">
                <a:moveTo>
                  <a:pt x="278759" y="2196677"/>
                </a:moveTo>
                <a:cubicBezTo>
                  <a:pt x="200826" y="2198386"/>
                  <a:pt x="141537" y="2187880"/>
                  <a:pt x="139379" y="2173448"/>
                </a:cubicBezTo>
                <a:cubicBezTo>
                  <a:pt x="138699" y="1838985"/>
                  <a:pt x="206619" y="1432309"/>
                  <a:pt x="139380" y="1121567"/>
                </a:cubicBezTo>
                <a:cubicBezTo>
                  <a:pt x="134398" y="1116648"/>
                  <a:pt x="73692" y="1098513"/>
                  <a:pt x="0" y="1098338"/>
                </a:cubicBezTo>
                <a:cubicBezTo>
                  <a:pt x="77188" y="1098756"/>
                  <a:pt x="137380" y="1088993"/>
                  <a:pt x="139380" y="1075109"/>
                </a:cubicBezTo>
                <a:cubicBezTo>
                  <a:pt x="125349" y="866252"/>
                  <a:pt x="193181" y="740007"/>
                  <a:pt x="139380" y="538650"/>
                </a:cubicBezTo>
                <a:cubicBezTo>
                  <a:pt x="85579" y="337293"/>
                  <a:pt x="162109" y="183254"/>
                  <a:pt x="139380" y="23229"/>
                </a:cubicBezTo>
                <a:cubicBezTo>
                  <a:pt x="132731" y="23747"/>
                  <a:pt x="193588" y="-10873"/>
                  <a:pt x="278760" y="0"/>
                </a:cubicBezTo>
              </a:path>
              <a:path w="278759" h="2196677" fill="none" stroke="0" extrusionOk="0">
                <a:moveTo>
                  <a:pt x="278759" y="2196677"/>
                </a:moveTo>
                <a:cubicBezTo>
                  <a:pt x="200445" y="2196461"/>
                  <a:pt x="140220" y="2186965"/>
                  <a:pt x="139379" y="2173448"/>
                </a:cubicBezTo>
                <a:cubicBezTo>
                  <a:pt x="149298" y="1837586"/>
                  <a:pt x="144587" y="1526122"/>
                  <a:pt x="139380" y="1121567"/>
                </a:cubicBezTo>
                <a:cubicBezTo>
                  <a:pt x="143289" y="1114759"/>
                  <a:pt x="83439" y="1106253"/>
                  <a:pt x="0" y="1098338"/>
                </a:cubicBezTo>
                <a:cubicBezTo>
                  <a:pt x="78603" y="1096914"/>
                  <a:pt x="139845" y="1085750"/>
                  <a:pt x="139380" y="1075109"/>
                </a:cubicBezTo>
                <a:cubicBezTo>
                  <a:pt x="80567" y="836593"/>
                  <a:pt x="168664" y="713703"/>
                  <a:pt x="139380" y="570207"/>
                </a:cubicBezTo>
                <a:cubicBezTo>
                  <a:pt x="110096" y="426711"/>
                  <a:pt x="175210" y="291275"/>
                  <a:pt x="139380" y="23229"/>
                </a:cubicBezTo>
                <a:cubicBezTo>
                  <a:pt x="140180" y="-417"/>
                  <a:pt x="186849" y="8720"/>
                  <a:pt x="278760" y="0"/>
                </a:cubicBezTo>
              </a:path>
            </a:pathLst>
          </a:custGeom>
          <a:ln w="19050"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leftBrac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864C92-8759-F236-AF16-F167CF2E4D7D}"/>
              </a:ext>
            </a:extLst>
          </p:cNvPr>
          <p:cNvSpPr txBox="1"/>
          <p:nvPr/>
        </p:nvSpPr>
        <p:spPr>
          <a:xfrm>
            <a:off x="151484" y="4300215"/>
            <a:ext cx="10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Backend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5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78A1-ED4A-03A8-F839-E18630BC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Short Video of INK</a:t>
            </a:r>
            <a:endParaRPr lang="en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35A27-EEF5-BB93-7286-72B90B7CF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E6B31BEF-C01E-4CA6-9D7D-67F43F13ADF2}" type="slidenum">
              <a:rPr lang="en-US" altLang="zh-CN" smtClean="0">
                <a:solidFill>
                  <a:schemeClr val="accent5">
                    <a:lumMod val="75000"/>
                  </a:schemeClr>
                </a:solidFill>
              </a:rPr>
              <a:pPr/>
              <a:t>5</a:t>
            </a:fld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/20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CA17FAB6">
            <a:hlinkClick r:id="" action="ppaction://media"/>
            <a:extLst>
              <a:ext uri="{FF2B5EF4-FFF2-40B4-BE49-F238E27FC236}">
                <a16:creationId xmlns:a16="http://schemas.microsoft.com/office/drawing/2014/main" id="{1A7724C0-691D-4FAD-B80F-DB70E014D6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7103" y="1276741"/>
            <a:ext cx="96488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00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5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2C6D0C-00B3-44B1-9A45-CF08ACCEA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44" y="57269"/>
            <a:ext cx="12003156" cy="6237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New Feature – Secure File Sharing 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31E29-2A3F-440C-9C8B-C908FD438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6</a:t>
            </a:fld>
            <a:r>
              <a:rPr lang="en-US" altLang="zh-CN" dirty="0"/>
              <a:t>/20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53B0A5-1CC7-454E-A74C-D5A48CD78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755" y="1017139"/>
            <a:ext cx="4546526" cy="4630347"/>
          </a:xfrm>
          <a:prstGeom prst="rect">
            <a:avLst/>
          </a:prstGeo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id="{230A10C9-D15A-4DB9-8A06-361EE899D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828" y="1420131"/>
            <a:ext cx="7381927" cy="490855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Goal: Enable secure file sharing across EOS / </a:t>
            </a:r>
            <a:r>
              <a:rPr lang="en-US" altLang="zh-CN" b="1" dirty="0" err="1">
                <a:solidFill>
                  <a:srgbClr val="2F5597"/>
                </a:solidFill>
              </a:rPr>
              <a:t>Lustre</a:t>
            </a:r>
            <a:r>
              <a:rPr lang="en-US" altLang="zh-CN" b="1" dirty="0">
                <a:solidFill>
                  <a:srgbClr val="2F5597"/>
                </a:solidFill>
              </a:rPr>
              <a:t> / NFS 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   without recipient authentication</a:t>
            </a:r>
            <a:r>
              <a:rPr lang="zh-CN" altLang="en-US" dirty="0">
                <a:solidFill>
                  <a:srgbClr val="2F5597"/>
                </a:solidFill>
              </a:rPr>
              <a:t>（</a:t>
            </a:r>
            <a:r>
              <a:rPr lang="en-US" altLang="zh-CN" dirty="0">
                <a:solidFill>
                  <a:srgbClr val="2F5597"/>
                </a:solidFill>
              </a:rPr>
              <a:t>no login required</a:t>
            </a:r>
            <a:r>
              <a:rPr lang="zh-CN" altLang="en-US" dirty="0">
                <a:solidFill>
                  <a:srgbClr val="2F5597"/>
                </a:solidFill>
              </a:rPr>
              <a:t>）</a:t>
            </a:r>
            <a:endParaRPr lang="en-US" altLang="zh-CN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Core Components: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INK Frontend: Web UI to create shareable links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INK Backend: Permission control &amp; JWT issuance</a:t>
            </a:r>
          </a:p>
          <a:p>
            <a:pPr lvl="1"/>
            <a:r>
              <a:rPr lang="en-US" altLang="zh-CN" dirty="0" err="1">
                <a:solidFill>
                  <a:srgbClr val="2F5597"/>
                </a:solidFill>
              </a:rPr>
              <a:t>FastAPI</a:t>
            </a:r>
            <a:r>
              <a:rPr lang="en-US" altLang="zh-CN" dirty="0">
                <a:solidFill>
                  <a:srgbClr val="2F5597"/>
                </a:solidFill>
              </a:rPr>
              <a:t> Gateway: Security validation &amp; request proxy</a:t>
            </a:r>
          </a:p>
          <a:p>
            <a:pPr lvl="1"/>
            <a:r>
              <a:rPr lang="en-US" altLang="zh-CN" dirty="0" err="1">
                <a:solidFill>
                  <a:srgbClr val="2F5597"/>
                </a:solidFill>
              </a:rPr>
              <a:t>XRootD</a:t>
            </a:r>
            <a:r>
              <a:rPr lang="en-US" altLang="zh-CN" dirty="0">
                <a:solidFill>
                  <a:srgbClr val="2F5597"/>
                </a:solidFill>
              </a:rPr>
              <a:t>: Unified interface to diverse storage 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b="1" dirty="0">
                <a:solidFill>
                  <a:srgbClr val="2F5597"/>
                </a:solidFill>
              </a:rPr>
              <a:t>Key Strengths: 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Storage abstraction | Temporary access | Stateless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9020F1A-2EA3-44FD-AB44-76DE2D0365E8}"/>
              </a:ext>
            </a:extLst>
          </p:cNvPr>
          <p:cNvSpPr txBox="1"/>
          <p:nvPr/>
        </p:nvSpPr>
        <p:spPr>
          <a:xfrm>
            <a:off x="249584" y="837847"/>
            <a:ext cx="7056139" cy="937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defTabSz="914400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  <a:defRPr sz="2400" b="1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1pPr>
            <a:lvl2pPr marL="685800" lvl="1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2000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2pPr>
            <a:lvl3pPr marL="1143000" lvl="2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1600">
                <a:solidFill>
                  <a:srgbClr val="2F5597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3pPr>
            <a:lvl4pPr marL="1600200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1200"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4pPr>
            <a:lvl5pPr marL="2057400" indent="-228600" defTabSz="914400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800"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altLang="zh-CN" dirty="0">
                <a:solidFill>
                  <a:srgbClr val="C00000"/>
                </a:solidFill>
              </a:rPr>
              <a:t>Unified Access via </a:t>
            </a:r>
            <a:r>
              <a:rPr lang="en-US" altLang="zh-CN" dirty="0" err="1">
                <a:solidFill>
                  <a:srgbClr val="C00000"/>
                </a:solidFill>
              </a:rPr>
              <a:t>XRootD</a:t>
            </a:r>
            <a:r>
              <a:rPr lang="en-US" altLang="zh-CN" dirty="0">
                <a:solidFill>
                  <a:srgbClr val="C00000"/>
                </a:solidFill>
              </a:rPr>
              <a:t> + Krb5 + JWT</a:t>
            </a:r>
          </a:p>
        </p:txBody>
      </p:sp>
    </p:spTree>
    <p:extLst>
      <p:ext uri="{BB962C8B-B14F-4D97-AF65-F5344CB8AC3E}">
        <p14:creationId xmlns:p14="http://schemas.microsoft.com/office/powerpoint/2010/main" val="870890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Workflow of File Sharing</a:t>
            </a:r>
            <a:endParaRPr lang="en-US" altLang="zh-C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1238" y="2517935"/>
            <a:ext cx="11001894" cy="4972787"/>
          </a:xfrm>
        </p:spPr>
        <p:txBody>
          <a:bodyPr>
            <a:noAutofit/>
          </a:bodyPr>
          <a:lstStyle/>
          <a:p>
            <a:pPr marL="514350" indent="-514350">
              <a:buClr>
                <a:srgbClr val="2F5597"/>
              </a:buClr>
              <a:buAutoNum type="arabicPeriod"/>
            </a:pPr>
            <a:r>
              <a:rPr lang="en-US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  <a:sym typeface="+mn-ea"/>
              </a:rPr>
              <a:t>File Select: </a:t>
            </a:r>
            <a:r>
              <a:rPr lang="en-US" altLang="zh-CN" sz="1800" dirty="0">
                <a:solidFill>
                  <a:srgbClr val="2F5597"/>
                </a:solidFill>
              </a:rPr>
              <a:t>Users select file on the INK platform interface and request the generation of a sharing link.</a:t>
            </a:r>
          </a:p>
          <a:p>
            <a:pPr marL="514350" indent="-514350">
              <a:buClr>
                <a:srgbClr val="2F5597"/>
              </a:buClr>
              <a:buAutoNum type="arabicPeriod"/>
            </a:pPr>
            <a:r>
              <a:rPr lang="en-US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Sharing </a:t>
            </a:r>
            <a:r>
              <a:rPr lang="en-US" altLang="zh-CN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Link Generation</a:t>
            </a:r>
            <a:r>
              <a:rPr lang="en-US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: </a:t>
            </a:r>
            <a:r>
              <a:rPr lang="en-US" altLang="zh-CN" sz="1800" dirty="0">
                <a:solidFill>
                  <a:srgbClr val="2F5597"/>
                </a:solidFill>
              </a:rPr>
              <a:t>The INK platform generates and encrypts the sharing link based on user permissions and sharing requirements.</a:t>
            </a:r>
          </a:p>
          <a:p>
            <a:pPr marL="514350" indent="-514350">
              <a:buClr>
                <a:srgbClr val="2F5597"/>
              </a:buClr>
              <a:buAutoNum type="arabicPeriod"/>
            </a:pPr>
            <a:r>
              <a:rPr lang="en-US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Shared File Access: </a:t>
            </a:r>
            <a:r>
              <a:rPr lang="en-US" altLang="zh-CN" sz="1800" dirty="0">
                <a:solidFill>
                  <a:srgbClr val="2F5597"/>
                </a:solidFill>
              </a:rPr>
              <a:t>Recipients access the target file via a temporary URL. The website first verifies the link's validity; upon successful verification, it creates a JWT Token and sends the request to the </a:t>
            </a:r>
            <a:r>
              <a:rPr lang="en-US" altLang="zh-CN" sz="1800" dirty="0" err="1">
                <a:solidFill>
                  <a:srgbClr val="2F5597"/>
                </a:solidFill>
              </a:rPr>
              <a:t>FastAPI</a:t>
            </a:r>
            <a:r>
              <a:rPr lang="en-US" altLang="zh-CN" sz="1800" dirty="0">
                <a:solidFill>
                  <a:srgbClr val="2F5597"/>
                </a:solidFill>
              </a:rPr>
              <a:t> gateway for parsing and validation.</a:t>
            </a:r>
          </a:p>
          <a:p>
            <a:pPr marL="514350" indent="-514350">
              <a:buClr>
                <a:srgbClr val="2F5597"/>
              </a:buClr>
              <a:buAutoNum type="arabicPeriod"/>
            </a:pPr>
            <a:r>
              <a:rPr lang="en-US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Validation: </a:t>
            </a:r>
            <a:r>
              <a:rPr lang="en-US" altLang="zh-CN" sz="1800" dirty="0">
                <a:solidFill>
                  <a:srgbClr val="2F5597"/>
                </a:solidFill>
              </a:rPr>
              <a:t>The </a:t>
            </a:r>
            <a:r>
              <a:rPr lang="en-US" altLang="zh-CN" sz="1800" dirty="0" err="1">
                <a:solidFill>
                  <a:srgbClr val="2F5597"/>
                </a:solidFill>
              </a:rPr>
              <a:t>FastAPI</a:t>
            </a:r>
            <a:r>
              <a:rPr lang="en-US" altLang="zh-CN" sz="1800" dirty="0">
                <a:solidFill>
                  <a:srgbClr val="2F5597"/>
                </a:solidFill>
              </a:rPr>
              <a:t> gateway parses the JWT Token and performs verification, including signature validity, timeliness, and permission scope.</a:t>
            </a:r>
          </a:p>
          <a:p>
            <a:pPr marL="514350" indent="-514350">
              <a:buClr>
                <a:srgbClr val="2F5597"/>
              </a:buClr>
              <a:buAutoNum type="arabicPeriod"/>
            </a:pPr>
            <a:r>
              <a:rPr lang="en-US" sz="1800" b="1" dirty="0">
                <a:solidFill>
                  <a:srgbClr val="2F5597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File Delivery: </a:t>
            </a:r>
            <a:r>
              <a:rPr lang="en-US" altLang="zh-CN" sz="1800" dirty="0">
                <a:solidFill>
                  <a:srgbClr val="2F5597"/>
                </a:solidFill>
              </a:rPr>
              <a:t>Acting as a proxy, the </a:t>
            </a:r>
            <a:r>
              <a:rPr lang="en-US" altLang="zh-CN" sz="1800" dirty="0" err="1">
                <a:solidFill>
                  <a:srgbClr val="2F5597"/>
                </a:solidFill>
              </a:rPr>
              <a:t>FastAPI</a:t>
            </a:r>
            <a:r>
              <a:rPr lang="en-US" altLang="zh-CN" sz="1800" dirty="0">
                <a:solidFill>
                  <a:srgbClr val="2F5597"/>
                </a:solidFill>
              </a:rPr>
              <a:t> gateway interacts with the </a:t>
            </a:r>
            <a:r>
              <a:rPr lang="en-US" altLang="zh-CN" sz="1800" dirty="0" err="1">
                <a:solidFill>
                  <a:srgbClr val="2F5597"/>
                </a:solidFill>
              </a:rPr>
              <a:t>XRootD</a:t>
            </a:r>
            <a:r>
              <a:rPr lang="en-US" altLang="zh-CN" sz="1800" dirty="0">
                <a:solidFill>
                  <a:srgbClr val="2F5597"/>
                </a:solidFill>
              </a:rPr>
              <a:t> service and forwards the file data.</a:t>
            </a: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708" y="850975"/>
            <a:ext cx="5778497" cy="1984577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4CBE5BF8-020A-4720-A976-B77ACE419839}"/>
              </a:ext>
            </a:extLst>
          </p:cNvPr>
          <p:cNvGrpSpPr/>
          <p:nvPr/>
        </p:nvGrpSpPr>
        <p:grpSpPr>
          <a:xfrm>
            <a:off x="3210529" y="2056218"/>
            <a:ext cx="6198855" cy="556071"/>
            <a:chOff x="2524410" y="2809184"/>
            <a:chExt cx="6198855" cy="556071"/>
          </a:xfrm>
        </p:grpSpPr>
        <p:sp>
          <p:nvSpPr>
            <p:cNvPr id="6" name="Text 2"/>
            <p:cNvSpPr/>
            <p:nvPr/>
          </p:nvSpPr>
          <p:spPr>
            <a:xfrm>
              <a:off x="7411355" y="2809240"/>
              <a:ext cx="1311910" cy="278130"/>
            </a:xfrm>
            <a:prstGeom prst="rect">
              <a:avLst/>
            </a:prstGeom>
            <a:noFill/>
          </p:spPr>
          <p:txBody>
            <a:bodyPr wrap="square" lIns="0" tIns="0" rIns="0" bIns="0" rtlCol="0" anchor="t"/>
            <a:lstStyle/>
            <a:p>
              <a:pPr marL="0" indent="0" algn="ctr">
                <a:lnSpc>
                  <a:spcPts val="1850"/>
                </a:lnSpc>
                <a:buNone/>
              </a:pPr>
              <a:r>
                <a:rPr lang="en-US" sz="1450" b="1" dirty="0">
                  <a:solidFill>
                    <a:srgbClr val="272525"/>
                  </a:solidFill>
                  <a:latin typeface="Petrona Bold" pitchFamily="34" charset="0"/>
                  <a:ea typeface="Petrona Bold" pitchFamily="34" charset="-122"/>
                  <a:cs typeface="Petrona Bold" pitchFamily="34" charset="-120"/>
                  <a:sym typeface="+mn-ea"/>
                </a:rPr>
                <a:t>File Delivery</a:t>
              </a:r>
              <a:endParaRPr lang="en-US" sz="1450" dirty="0"/>
            </a:p>
          </p:txBody>
        </p:sp>
        <p:sp>
          <p:nvSpPr>
            <p:cNvPr id="8" name="Text 3"/>
            <p:cNvSpPr/>
            <p:nvPr/>
          </p:nvSpPr>
          <p:spPr>
            <a:xfrm>
              <a:off x="6194156" y="2818846"/>
              <a:ext cx="1311954" cy="278004"/>
            </a:xfrm>
            <a:prstGeom prst="rect">
              <a:avLst/>
            </a:prstGeom>
            <a:noFill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1850"/>
                </a:lnSpc>
                <a:buNone/>
              </a:pPr>
              <a:r>
                <a:rPr lang="en-US" sz="1450" b="1" dirty="0">
                  <a:solidFill>
                    <a:srgbClr val="272525"/>
                  </a:solidFill>
                  <a:latin typeface="Petrona Bold" pitchFamily="34" charset="0"/>
                  <a:ea typeface="Petrona Bold" pitchFamily="34" charset="-122"/>
                  <a:cs typeface="Petrona Bold" pitchFamily="34" charset="-120"/>
                  <a:sym typeface="+mn-ea"/>
                </a:rPr>
                <a:t>Validation</a:t>
              </a:r>
              <a:endParaRPr lang="en-US" sz="1450" dirty="0"/>
            </a:p>
          </p:txBody>
        </p:sp>
        <p:sp>
          <p:nvSpPr>
            <p:cNvPr id="10" name="Text 4"/>
            <p:cNvSpPr/>
            <p:nvPr/>
          </p:nvSpPr>
          <p:spPr>
            <a:xfrm>
              <a:off x="5203853" y="2809366"/>
              <a:ext cx="1311955" cy="278004"/>
            </a:xfrm>
            <a:prstGeom prst="rect">
              <a:avLst/>
            </a:prstGeom>
            <a:noFill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1850"/>
                </a:lnSpc>
                <a:buNone/>
              </a:pPr>
              <a:r>
                <a:rPr lang="en-US" sz="1450" b="1" dirty="0">
                  <a:solidFill>
                    <a:srgbClr val="272525"/>
                  </a:solidFill>
                  <a:latin typeface="Petrona Bold" pitchFamily="34" charset="0"/>
                  <a:ea typeface="Petrona Bold" pitchFamily="34" charset="-122"/>
                  <a:cs typeface="Petrona Bold" pitchFamily="34" charset="-120"/>
                  <a:sym typeface="+mn-ea"/>
                </a:rPr>
                <a:t>File Access</a:t>
              </a:r>
              <a:endParaRPr lang="en-US" sz="1450" dirty="0"/>
            </a:p>
          </p:txBody>
        </p:sp>
        <p:sp>
          <p:nvSpPr>
            <p:cNvPr id="12" name="Text 5"/>
            <p:cNvSpPr/>
            <p:nvPr/>
          </p:nvSpPr>
          <p:spPr>
            <a:xfrm>
              <a:off x="3875225" y="2809247"/>
              <a:ext cx="1311955" cy="556008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lvl="0" algn="ctr">
                <a:lnSpc>
                  <a:spcPts val="1850"/>
                </a:lnSpc>
                <a:buClrTx/>
                <a:buSzTx/>
                <a:buFontTx/>
              </a:pPr>
              <a:r>
                <a:rPr lang="en-US" sz="1450" b="1" dirty="0">
                  <a:solidFill>
                    <a:srgbClr val="272525"/>
                  </a:solidFill>
                  <a:latin typeface="Petrona Bold" pitchFamily="34" charset="0"/>
                  <a:ea typeface="Petrona Bold" pitchFamily="34" charset="-122"/>
                  <a:cs typeface="Petrona Bold" pitchFamily="34" charset="-120"/>
                  <a:sym typeface="+mn-ea"/>
                </a:rPr>
                <a:t>Link Generation</a:t>
              </a:r>
            </a:p>
            <a:p>
              <a:pPr lvl="0" algn="ctr">
                <a:lnSpc>
                  <a:spcPts val="1850"/>
                </a:lnSpc>
                <a:buClrTx/>
                <a:buSzTx/>
                <a:buFontTx/>
              </a:pPr>
              <a:endParaRPr lang="en-US" sz="14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  <a:sym typeface="+mn-ea"/>
              </a:endParaRPr>
            </a:p>
          </p:txBody>
        </p:sp>
        <p:sp>
          <p:nvSpPr>
            <p:cNvPr id="14" name="Text 6"/>
            <p:cNvSpPr/>
            <p:nvPr/>
          </p:nvSpPr>
          <p:spPr>
            <a:xfrm>
              <a:off x="2524410" y="2809184"/>
              <a:ext cx="1311955" cy="278004"/>
            </a:xfrm>
            <a:prstGeom prst="rect">
              <a:avLst/>
            </a:prstGeom>
            <a:noFill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1850"/>
                </a:lnSpc>
                <a:buNone/>
              </a:pPr>
              <a:r>
                <a:rPr lang="en-US" sz="1450" b="1" dirty="0">
                  <a:solidFill>
                    <a:srgbClr val="272525"/>
                  </a:solidFill>
                  <a:latin typeface="Petrona Bold" pitchFamily="34" charset="0"/>
                  <a:ea typeface="Petrona Bold" pitchFamily="34" charset="-122"/>
                  <a:cs typeface="Petrona Bold" pitchFamily="34" charset="-120"/>
                </a:rPr>
                <a:t>File Select</a:t>
              </a:r>
              <a:endParaRPr lang="en-US" sz="1450" dirty="0"/>
            </a:p>
          </p:txBody>
        </p:sp>
      </p:grp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6850CE-AB9E-4A15-8126-2FD6ED473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7</a:t>
            </a:fld>
            <a:r>
              <a:rPr lang="en-US" altLang="zh-CN" dirty="0"/>
              <a:t>/20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96900" y="405897"/>
            <a:ext cx="5384503" cy="387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3650"/>
              </a:lnSpc>
              <a:buNone/>
            </a:pPr>
            <a:endParaRPr lang="en-US" sz="2415" dirty="0"/>
          </a:p>
        </p:txBody>
      </p:sp>
      <p:sp>
        <p:nvSpPr>
          <p:cNvPr id="3" name="Text 1"/>
          <p:cNvSpPr/>
          <p:nvPr/>
        </p:nvSpPr>
        <p:spPr>
          <a:xfrm>
            <a:off x="596900" y="861708"/>
            <a:ext cx="4763592" cy="242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500" b="1" dirty="0">
                <a:solidFill>
                  <a:srgbClr val="2F5597"/>
                </a:solidFill>
                <a:latin typeface="MS Reference Sans Serif" panose="020B0604030504040204" pitchFamily="34" charset="0"/>
                <a:ea typeface="Montserrat Bold" pitchFamily="34" charset="-122"/>
                <a:cs typeface="Montserrat Bold" pitchFamily="34" charset="-120"/>
              </a:rPr>
              <a:t>No Authentication </a:t>
            </a:r>
            <a:r>
              <a:rPr lang="en-US" sz="2400" b="1" dirty="0">
                <a:solidFill>
                  <a:srgbClr val="C00000"/>
                </a:solidFill>
                <a:latin typeface="MS Reference Sans Serif" panose="020B0604030504040204" pitchFamily="34" charset="0"/>
                <a:ea typeface="Montserrat Bold" pitchFamily="34" charset="-122"/>
                <a:cs typeface="Montserrat Bold" pitchFamily="34" charset="-120"/>
              </a:rPr>
              <a:t>≠</a:t>
            </a:r>
            <a:r>
              <a:rPr lang="en-US" b="1" dirty="0">
                <a:solidFill>
                  <a:srgbClr val="C00000"/>
                </a:solidFill>
                <a:latin typeface="MS Reference Sans Serif" panose="020B0604030504040204" pitchFamily="34" charset="0"/>
                <a:ea typeface="Montserrat Bold" pitchFamily="34" charset="-122"/>
                <a:cs typeface="Montserrat Bold" pitchFamily="34" charset="-120"/>
              </a:rPr>
              <a:t> </a:t>
            </a:r>
            <a:r>
              <a:rPr lang="en-US" sz="1500" b="1" dirty="0">
                <a:solidFill>
                  <a:srgbClr val="2F5597"/>
                </a:solidFill>
                <a:latin typeface="MS Reference Sans Serif" panose="020B0604030504040204" pitchFamily="34" charset="0"/>
                <a:ea typeface="Montserrat Bold" pitchFamily="34" charset="-122"/>
                <a:cs typeface="Montserrat Bold" pitchFamily="34" charset="-120"/>
              </a:rPr>
              <a:t>No Security</a:t>
            </a:r>
            <a:endParaRPr lang="en-US" sz="1500" dirty="0">
              <a:solidFill>
                <a:srgbClr val="2F5597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843657" y="1510102"/>
            <a:ext cx="10742414" cy="25578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400" dirty="0">
                <a:solidFill>
                  <a:srgbClr val="2F5597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Precision security through </a:t>
            </a:r>
            <a:r>
              <a:rPr lang="en-US" sz="1400" b="1" dirty="0">
                <a:solidFill>
                  <a:srgbClr val="2F5597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stateless validation, cryptographic protection, and comprehensive audit trails</a:t>
            </a:r>
            <a:endParaRPr lang="en-US" sz="1400" dirty="0">
              <a:solidFill>
                <a:srgbClr val="2F5597"/>
              </a:solidFill>
            </a:endParaRPr>
          </a:p>
        </p:txBody>
      </p:sp>
      <p:sp>
        <p:nvSpPr>
          <p:cNvPr id="5" name="Shape 3"/>
          <p:cNvSpPr/>
          <p:nvPr/>
        </p:nvSpPr>
        <p:spPr>
          <a:xfrm>
            <a:off x="596900" y="1359687"/>
            <a:ext cx="19050" cy="639366"/>
          </a:xfrm>
          <a:prstGeom prst="rect">
            <a:avLst/>
          </a:prstGeom>
          <a:solidFill>
            <a:srgbClr val="2D2E34"/>
          </a:solidFill>
        </p:spPr>
      </p:sp>
      <p:sp>
        <p:nvSpPr>
          <p:cNvPr id="6" name="Shape 4"/>
          <p:cNvSpPr/>
          <p:nvPr/>
        </p:nvSpPr>
        <p:spPr>
          <a:xfrm>
            <a:off x="596900" y="2190843"/>
            <a:ext cx="3552329" cy="2002632"/>
          </a:xfrm>
          <a:prstGeom prst="roundRect">
            <a:avLst>
              <a:gd name="adj" fmla="val 4566"/>
            </a:avLst>
          </a:prstGeom>
          <a:solidFill>
            <a:srgbClr val="FFFFFF"/>
          </a:solidFill>
          <a:ln w="22860">
            <a:solidFill>
              <a:srgbClr val="A2B9F9"/>
            </a:solidFill>
            <a:prstDash val="solid"/>
          </a:ln>
        </p:spPr>
      </p:sp>
      <p:sp>
        <p:nvSpPr>
          <p:cNvPr id="7" name="Shape 5"/>
          <p:cNvSpPr/>
          <p:nvPr/>
        </p:nvSpPr>
        <p:spPr>
          <a:xfrm>
            <a:off x="577850" y="2190843"/>
            <a:ext cx="76200" cy="2002632"/>
          </a:xfrm>
          <a:prstGeom prst="roundRect">
            <a:avLst>
              <a:gd name="adj" fmla="val 33575"/>
            </a:avLst>
          </a:prstGeom>
          <a:solidFill>
            <a:srgbClr val="A2B9F9"/>
          </a:solidFill>
        </p:spPr>
      </p:sp>
      <p:sp>
        <p:nvSpPr>
          <p:cNvPr id="8" name="Text 6"/>
          <p:cNvSpPr/>
          <p:nvPr/>
        </p:nvSpPr>
        <p:spPr>
          <a:xfrm>
            <a:off x="843657" y="2188900"/>
            <a:ext cx="2276078" cy="242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500" b="1" dirty="0">
                <a:solidFill>
                  <a:srgbClr val="3D3838"/>
                </a:solidFill>
                <a:latin typeface="Montserrat Bold" pitchFamily="34" charset="0"/>
                <a:ea typeface="Montserrat Bold" pitchFamily="34" charset="-122"/>
                <a:cs typeface="Montserrat Bold" pitchFamily="34" charset="-120"/>
              </a:rPr>
              <a:t>Encrypted Share Links</a:t>
            </a:r>
            <a:endParaRPr lang="en-US" sz="1500" dirty="0"/>
          </a:p>
        </p:txBody>
      </p:sp>
      <p:sp>
        <p:nvSpPr>
          <p:cNvPr id="9" name="Text 7"/>
          <p:cNvSpPr/>
          <p:nvPr/>
        </p:nvSpPr>
        <p:spPr>
          <a:xfrm>
            <a:off x="824607" y="2553874"/>
            <a:ext cx="3193068" cy="12789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35" dirty="0">
                <a:solidFill>
                  <a:srgbClr val="3D3838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Cryptographically signed URLs prevent guessing attacks and unauthorized enumeration. Links contain embedded parameters that cannot be modified without detection.</a:t>
            </a:r>
            <a:endParaRPr lang="en-US" sz="1335" dirty="0"/>
          </a:p>
        </p:txBody>
      </p:sp>
      <p:sp>
        <p:nvSpPr>
          <p:cNvPr id="10" name="Shape 8"/>
          <p:cNvSpPr/>
          <p:nvPr/>
        </p:nvSpPr>
        <p:spPr>
          <a:xfrm>
            <a:off x="4319786" y="2190843"/>
            <a:ext cx="3552329" cy="2002632"/>
          </a:xfrm>
          <a:prstGeom prst="roundRect">
            <a:avLst>
              <a:gd name="adj" fmla="val 4566"/>
            </a:avLst>
          </a:prstGeom>
          <a:solidFill>
            <a:srgbClr val="FFFFFF"/>
          </a:solidFill>
          <a:ln w="22860">
            <a:solidFill>
              <a:srgbClr val="406FF4"/>
            </a:solidFill>
            <a:prstDash val="solid"/>
          </a:ln>
        </p:spPr>
      </p:sp>
      <p:sp>
        <p:nvSpPr>
          <p:cNvPr id="11" name="Shape 9"/>
          <p:cNvSpPr/>
          <p:nvPr/>
        </p:nvSpPr>
        <p:spPr>
          <a:xfrm>
            <a:off x="4300736" y="2190843"/>
            <a:ext cx="76200" cy="2002632"/>
          </a:xfrm>
          <a:prstGeom prst="roundRect">
            <a:avLst>
              <a:gd name="adj" fmla="val 33575"/>
            </a:avLst>
          </a:prstGeom>
          <a:solidFill>
            <a:srgbClr val="406FF4"/>
          </a:solidFill>
        </p:spPr>
      </p:sp>
      <p:sp>
        <p:nvSpPr>
          <p:cNvPr id="12" name="Text 10"/>
          <p:cNvSpPr/>
          <p:nvPr/>
        </p:nvSpPr>
        <p:spPr>
          <a:xfrm>
            <a:off x="4566543" y="2206265"/>
            <a:ext cx="2269332" cy="242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500" b="1" dirty="0">
                <a:solidFill>
                  <a:srgbClr val="3D3838"/>
                </a:solidFill>
                <a:latin typeface="Montserrat Bold" pitchFamily="34" charset="0"/>
                <a:ea typeface="Montserrat Bold" pitchFamily="34" charset="-122"/>
                <a:cs typeface="Montserrat Bold" pitchFamily="34" charset="-120"/>
              </a:rPr>
              <a:t>One-Time JWT Tokens</a:t>
            </a:r>
            <a:endParaRPr lang="en-US" sz="1500" dirty="0"/>
          </a:p>
        </p:txBody>
      </p:sp>
      <p:sp>
        <p:nvSpPr>
          <p:cNvPr id="13" name="Text 11"/>
          <p:cNvSpPr/>
          <p:nvPr/>
        </p:nvSpPr>
        <p:spPr>
          <a:xfrm>
            <a:off x="4566542" y="2586352"/>
            <a:ext cx="3193068" cy="12789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35" dirty="0">
                <a:solidFill>
                  <a:srgbClr val="3D3838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Stateless, short-lived tokens bound to specific file paths. Each access requires fresh validation, eliminating session hijacking risks and enabling precise access control.</a:t>
            </a:r>
            <a:endParaRPr lang="en-US" sz="1335" dirty="0"/>
          </a:p>
        </p:txBody>
      </p:sp>
      <p:sp>
        <p:nvSpPr>
          <p:cNvPr id="14" name="Shape 12"/>
          <p:cNvSpPr/>
          <p:nvPr/>
        </p:nvSpPr>
        <p:spPr>
          <a:xfrm>
            <a:off x="8042672" y="2190843"/>
            <a:ext cx="3552329" cy="2002632"/>
          </a:xfrm>
          <a:prstGeom prst="roundRect">
            <a:avLst>
              <a:gd name="adj" fmla="val 4566"/>
            </a:avLst>
          </a:prstGeom>
          <a:solidFill>
            <a:srgbClr val="FFFFFF"/>
          </a:solidFill>
          <a:ln w="22860">
            <a:solidFill>
              <a:srgbClr val="7095F6"/>
            </a:solidFill>
            <a:prstDash val="solid"/>
          </a:ln>
        </p:spPr>
      </p:sp>
      <p:sp>
        <p:nvSpPr>
          <p:cNvPr id="15" name="Shape 13"/>
          <p:cNvSpPr/>
          <p:nvPr/>
        </p:nvSpPr>
        <p:spPr>
          <a:xfrm>
            <a:off x="8023622" y="2190843"/>
            <a:ext cx="76200" cy="2002632"/>
          </a:xfrm>
          <a:prstGeom prst="roundRect">
            <a:avLst>
              <a:gd name="adj" fmla="val 33575"/>
            </a:avLst>
          </a:prstGeom>
          <a:solidFill>
            <a:srgbClr val="7095F6"/>
          </a:solidFill>
        </p:spPr>
      </p:sp>
      <p:sp>
        <p:nvSpPr>
          <p:cNvPr id="16" name="Text 14"/>
          <p:cNvSpPr/>
          <p:nvPr/>
        </p:nvSpPr>
        <p:spPr>
          <a:xfrm>
            <a:off x="8289429" y="2206264"/>
            <a:ext cx="2752626" cy="242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500" b="1" dirty="0">
                <a:solidFill>
                  <a:srgbClr val="3D3838"/>
                </a:solidFill>
                <a:latin typeface="Montserrat Bold" pitchFamily="34" charset="0"/>
                <a:ea typeface="Montserrat Bold" pitchFamily="34" charset="-122"/>
                <a:cs typeface="Montserrat Bold" pitchFamily="34" charset="-120"/>
              </a:rPr>
              <a:t>Gateway Double Validation</a:t>
            </a:r>
            <a:endParaRPr lang="en-US" sz="1500" dirty="0"/>
          </a:p>
        </p:txBody>
      </p:sp>
      <p:sp>
        <p:nvSpPr>
          <p:cNvPr id="17" name="Text 15"/>
          <p:cNvSpPr/>
          <p:nvPr/>
        </p:nvSpPr>
        <p:spPr>
          <a:xfrm>
            <a:off x="8289429" y="2583016"/>
            <a:ext cx="3249841" cy="12789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35" dirty="0">
                <a:solidFill>
                  <a:srgbClr val="3D3838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FastAPI gateway verifies token signature integrity, validates expiration timestamps, and confirms ownership permissions before forwarding any request to storage backends.</a:t>
            </a:r>
            <a:endParaRPr lang="en-US" sz="1335" dirty="0"/>
          </a:p>
        </p:txBody>
      </p:sp>
      <p:sp>
        <p:nvSpPr>
          <p:cNvPr id="18" name="Shape 16"/>
          <p:cNvSpPr/>
          <p:nvPr/>
        </p:nvSpPr>
        <p:spPr>
          <a:xfrm>
            <a:off x="596900" y="4364029"/>
            <a:ext cx="3514229" cy="1946751"/>
          </a:xfrm>
          <a:prstGeom prst="roundRect">
            <a:avLst>
              <a:gd name="adj" fmla="val 5235"/>
            </a:avLst>
          </a:prstGeom>
          <a:solidFill>
            <a:srgbClr val="FFFFFF"/>
          </a:solidFill>
          <a:ln w="22860">
            <a:solidFill>
              <a:srgbClr val="D0DBFC"/>
            </a:solidFill>
            <a:prstDash val="solid"/>
          </a:ln>
        </p:spPr>
      </p:sp>
      <p:sp>
        <p:nvSpPr>
          <p:cNvPr id="19" name="Shape 17"/>
          <p:cNvSpPr/>
          <p:nvPr/>
        </p:nvSpPr>
        <p:spPr>
          <a:xfrm>
            <a:off x="577850" y="4364030"/>
            <a:ext cx="76200" cy="1874586"/>
          </a:xfrm>
          <a:prstGeom prst="roundRect">
            <a:avLst>
              <a:gd name="adj" fmla="val 33575"/>
            </a:avLst>
          </a:prstGeom>
          <a:solidFill>
            <a:srgbClr val="D0DBFC"/>
          </a:solidFill>
        </p:spPr>
      </p:sp>
      <p:sp>
        <p:nvSpPr>
          <p:cNvPr id="20" name="Text 18"/>
          <p:cNvSpPr/>
          <p:nvPr/>
        </p:nvSpPr>
        <p:spPr>
          <a:xfrm>
            <a:off x="843657" y="4497333"/>
            <a:ext cx="2923878" cy="242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500" b="1" dirty="0">
                <a:solidFill>
                  <a:srgbClr val="3D3838"/>
                </a:solidFill>
                <a:latin typeface="Montserrat Bold" pitchFamily="34" charset="0"/>
                <a:ea typeface="Montserrat Bold" pitchFamily="34" charset="-122"/>
                <a:cs typeface="Montserrat Bold" pitchFamily="34" charset="-120"/>
              </a:rPr>
              <a:t>Rotating Cryptographic Keys</a:t>
            </a:r>
            <a:endParaRPr lang="en-US" sz="1500" dirty="0"/>
          </a:p>
        </p:txBody>
      </p:sp>
      <p:sp>
        <p:nvSpPr>
          <p:cNvPr id="21" name="Text 19"/>
          <p:cNvSpPr/>
          <p:nvPr/>
        </p:nvSpPr>
        <p:spPr>
          <a:xfrm>
            <a:off x="834078" y="4768845"/>
            <a:ext cx="3115965" cy="10231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35" dirty="0">
                <a:solidFill>
                  <a:srgbClr val="3D3838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Automatic key rotation schedules ensure long-term security resilience. Compromised keys have limited blast radius due to temporal scope restrictions.</a:t>
            </a:r>
            <a:endParaRPr lang="en-US" sz="1335" dirty="0"/>
          </a:p>
        </p:txBody>
      </p:sp>
      <p:sp>
        <p:nvSpPr>
          <p:cNvPr id="22" name="Shape 20"/>
          <p:cNvSpPr/>
          <p:nvPr/>
        </p:nvSpPr>
        <p:spPr>
          <a:xfrm>
            <a:off x="4338836" y="4364030"/>
            <a:ext cx="3533279" cy="1946751"/>
          </a:xfrm>
          <a:prstGeom prst="roundRect">
            <a:avLst>
              <a:gd name="adj" fmla="val 5235"/>
            </a:avLst>
          </a:prstGeom>
          <a:solidFill>
            <a:srgbClr val="FFFFFF"/>
          </a:solidFill>
          <a:ln w="22860">
            <a:solidFill>
              <a:srgbClr val="C6E7BD"/>
            </a:solidFill>
            <a:prstDash val="solid"/>
          </a:ln>
        </p:spPr>
      </p:sp>
      <p:sp>
        <p:nvSpPr>
          <p:cNvPr id="23" name="Shape 21"/>
          <p:cNvSpPr/>
          <p:nvPr/>
        </p:nvSpPr>
        <p:spPr>
          <a:xfrm>
            <a:off x="4300736" y="4373506"/>
            <a:ext cx="76200" cy="1836221"/>
          </a:xfrm>
          <a:prstGeom prst="roundRect">
            <a:avLst>
              <a:gd name="adj" fmla="val 33575"/>
            </a:avLst>
          </a:prstGeom>
          <a:solidFill>
            <a:srgbClr val="C6E7BD"/>
          </a:solidFill>
        </p:spPr>
      </p:sp>
      <p:sp>
        <p:nvSpPr>
          <p:cNvPr id="24" name="Text 22"/>
          <p:cNvSpPr/>
          <p:nvPr/>
        </p:nvSpPr>
        <p:spPr>
          <a:xfrm>
            <a:off x="4566543" y="4502660"/>
            <a:ext cx="2739628" cy="242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500" b="1" dirty="0">
                <a:solidFill>
                  <a:srgbClr val="3D3838"/>
                </a:solidFill>
                <a:latin typeface="Montserrat Bold" pitchFamily="34" charset="0"/>
                <a:ea typeface="Montserrat Bold" pitchFamily="34" charset="-122"/>
                <a:cs typeface="Montserrat Bold" pitchFamily="34" charset="-120"/>
              </a:rPr>
              <a:t>Comprehensive Audit Logs</a:t>
            </a:r>
            <a:endParaRPr lang="en-US" sz="1500" dirty="0"/>
          </a:p>
        </p:txBody>
      </p:sp>
      <p:sp>
        <p:nvSpPr>
          <p:cNvPr id="25" name="Text 23"/>
          <p:cNvSpPr/>
          <p:nvPr/>
        </p:nvSpPr>
        <p:spPr>
          <a:xfrm>
            <a:off x="4566543" y="4793889"/>
            <a:ext cx="3115965" cy="10231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35" dirty="0">
                <a:solidFill>
                  <a:srgbClr val="3D3838"/>
                </a:solidFill>
                <a:latin typeface="Source Sans 3" panose="020B0303030403020204" pitchFamily="34" charset="0"/>
                <a:ea typeface="Source Sans 3" panose="020B0303030403020204" pitchFamily="34" charset="-122"/>
                <a:cs typeface="Source Sans 3" panose="020B0303030403020204" pitchFamily="34" charset="-120"/>
              </a:rPr>
              <a:t>Full request traceability with immutable audit trails. Every access attempt, validation result, and file transfer is logged for compliance and forensic analysis.</a:t>
            </a:r>
            <a:endParaRPr lang="en-US" sz="1335" dirty="0"/>
          </a:p>
        </p:txBody>
      </p:sp>
      <p:sp>
        <p:nvSpPr>
          <p:cNvPr id="26" name="标题 25">
            <a:extLst>
              <a:ext uri="{FF2B5EF4-FFF2-40B4-BE49-F238E27FC236}">
                <a16:creationId xmlns:a16="http://schemas.microsoft.com/office/drawing/2014/main" id="{FCF6D629-0694-4A25-A0BA-D4E1DB394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74" y="113618"/>
            <a:ext cx="11824252" cy="5119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Multi-Layer Security for File sharing 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灯片编号占位符 26">
            <a:extLst>
              <a:ext uri="{FF2B5EF4-FFF2-40B4-BE49-F238E27FC236}">
                <a16:creationId xmlns:a16="http://schemas.microsoft.com/office/drawing/2014/main" id="{763BD3B8-F26C-49F1-8902-9B40DE9AE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8</a:t>
            </a:fld>
            <a:r>
              <a:rPr lang="en-US" altLang="zh-CN" dirty="0"/>
              <a:t>/20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844" y="57269"/>
            <a:ext cx="12082120" cy="6237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2400">
                <a:solidFill>
                  <a:schemeClr val="accent1">
                    <a:lumMod val="75000"/>
                  </a:schemeClr>
                </a:solidFill>
              </a:rPr>
              <a:t>New Feature: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Token-based Frontend-Backend </a:t>
            </a:r>
            <a:r>
              <a:rPr lang="en-US" altLang="zh-CN" sz="2400">
                <a:solidFill>
                  <a:schemeClr val="accent1">
                    <a:lumMod val="75000"/>
                  </a:schemeClr>
                </a:solidFill>
              </a:rPr>
              <a:t>Security Communication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8581" y="795955"/>
            <a:ext cx="6608140" cy="5822786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Allows frontend webpage users authenticated by different SSO credentials (e.g. </a:t>
            </a:r>
            <a:r>
              <a:rPr lang="en-US" altLang="zh-CN" dirty="0" err="1">
                <a:solidFill>
                  <a:srgbClr val="2F5597"/>
                </a:solidFill>
              </a:rPr>
              <a:t>Oauth</a:t>
            </a:r>
            <a:r>
              <a:rPr lang="en-US" altLang="zh-CN" dirty="0">
                <a:solidFill>
                  <a:srgbClr val="2F5597"/>
                </a:solidFill>
              </a:rPr>
              <a:t>, SAML, etc.).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In backend all the credentials need to be translated to backend resources token.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Backend needs to handle the credential-token mapping and create a valid token, stored in database and return to frontend.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C00000"/>
                </a:solidFill>
              </a:rPr>
              <a:t>Allows admin configure multi-type backend token,</a:t>
            </a:r>
            <a:r>
              <a:rPr lang="en-US" altLang="zh-CN" dirty="0">
                <a:solidFill>
                  <a:srgbClr val="2F5597"/>
                </a:solidFill>
              </a:rPr>
              <a:t> at present we have already supports: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Kerberos credential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Temporary key generated by Linux password.</a:t>
            </a:r>
          </a:p>
          <a:p>
            <a:pPr lvl="1"/>
            <a:r>
              <a:rPr lang="en-US" altLang="zh-CN" dirty="0">
                <a:solidFill>
                  <a:srgbClr val="2F5597"/>
                </a:solidFill>
              </a:rPr>
              <a:t>API key (</a:t>
            </a:r>
            <a:r>
              <a:rPr lang="en-US" altLang="zh-CN" dirty="0" err="1">
                <a:solidFill>
                  <a:srgbClr val="2F5597"/>
                </a:solidFill>
              </a:rPr>
              <a:t>ChatGPT</a:t>
            </a:r>
            <a:r>
              <a:rPr lang="en-US" altLang="zh-CN" dirty="0">
                <a:solidFill>
                  <a:srgbClr val="2F5597"/>
                </a:solidFill>
              </a:rPr>
              <a:t> style access key)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r>
              <a:rPr lang="en-US" altLang="zh-CN" dirty="0">
                <a:solidFill>
                  <a:srgbClr val="2F5597"/>
                </a:solidFill>
              </a:rPr>
              <a:t>After the token generated, frontend only use token to access backend and no longer needs original user credentials.</a:t>
            </a:r>
          </a:p>
          <a:p>
            <a:pPr>
              <a:lnSpc>
                <a:spcPct val="120000"/>
              </a:lnSpc>
              <a:buClr>
                <a:schemeClr val="accent1">
                  <a:lumMod val="75000"/>
                </a:schemeClr>
              </a:buClr>
            </a:pPr>
            <a:endParaRPr lang="en-US" altLang="zh-CN" dirty="0">
              <a:solidFill>
                <a:srgbClr val="2F5597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A0AAE4DC-7CF4-4782-A595-CEC72905F5AC}"/>
              </a:ext>
            </a:extLst>
          </p:cNvPr>
          <p:cNvGrpSpPr/>
          <p:nvPr/>
        </p:nvGrpSpPr>
        <p:grpSpPr>
          <a:xfrm>
            <a:off x="6812280" y="1204034"/>
            <a:ext cx="5355590" cy="4819650"/>
            <a:chOff x="6812280" y="1204034"/>
            <a:chExt cx="5355590" cy="4819650"/>
          </a:xfrm>
        </p:grpSpPr>
        <p:sp>
          <p:nvSpPr>
            <p:cNvPr id="6" name="矩形 5"/>
            <p:cNvSpPr/>
            <p:nvPr/>
          </p:nvSpPr>
          <p:spPr>
            <a:xfrm>
              <a:off x="8560435" y="1204034"/>
              <a:ext cx="2813685" cy="58610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Frontend Webpage </a:t>
              </a:r>
              <a:br>
                <a:rPr lang="en-US" altLang="zh-CN" dirty="0"/>
              </a:br>
              <a:r>
                <a:rPr lang="en-US" altLang="zh-CN" dirty="0"/>
                <a:t>Login User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8560435" y="3223969"/>
              <a:ext cx="2813685" cy="54991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Backend User Mapping</a:t>
              </a:r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8942070" y="1790139"/>
              <a:ext cx="0" cy="14338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7454265" y="1958414"/>
              <a:ext cx="15695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1. Request to create token by user credential</a:t>
              </a:r>
            </a:p>
          </p:txBody>
        </p:sp>
        <p:cxnSp>
          <p:nvCxnSpPr>
            <p:cNvPr id="10" name="直接箭头连接符 9"/>
            <p:cNvCxnSpPr/>
            <p:nvPr/>
          </p:nvCxnSpPr>
          <p:spPr>
            <a:xfrm flipV="1">
              <a:off x="9967595" y="1790139"/>
              <a:ext cx="0" cy="14338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273664" y="2046044"/>
              <a:ext cx="11921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3. Return frontend a valid token </a:t>
              </a:r>
            </a:p>
          </p:txBody>
        </p:sp>
        <p:cxnSp>
          <p:nvCxnSpPr>
            <p:cNvPr id="12" name="直接箭头连接符 11"/>
            <p:cNvCxnSpPr/>
            <p:nvPr/>
          </p:nvCxnSpPr>
          <p:spPr>
            <a:xfrm>
              <a:off x="10993120" y="1790139"/>
              <a:ext cx="0" cy="14338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8559800" y="5309309"/>
              <a:ext cx="2814320" cy="7143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Computing and Storage Resources</a:t>
              </a:r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H="1">
              <a:off x="9475470" y="3773879"/>
              <a:ext cx="1905" cy="1529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5" name="圆柱形 14"/>
            <p:cNvSpPr/>
            <p:nvPr/>
          </p:nvSpPr>
          <p:spPr>
            <a:xfrm>
              <a:off x="6812280" y="4195519"/>
              <a:ext cx="1283970" cy="695960"/>
            </a:xfrm>
            <a:prstGeom prst="can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Database</a:t>
              </a:r>
            </a:p>
          </p:txBody>
        </p:sp>
        <p:cxnSp>
          <p:nvCxnSpPr>
            <p:cNvPr id="16" name="直接箭头连接符 15"/>
            <p:cNvCxnSpPr>
              <a:stCxn id="15" idx="4"/>
            </p:cNvCxnSpPr>
            <p:nvPr/>
          </p:nvCxnSpPr>
          <p:spPr>
            <a:xfrm flipV="1">
              <a:off x="8096250" y="4539054"/>
              <a:ext cx="1389380" cy="444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9593263" y="3979331"/>
              <a:ext cx="132842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2. Map user and create resource token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572464" y="2043860"/>
              <a:ext cx="13573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4. Resource operations with token</a:t>
              </a:r>
            </a:p>
          </p:txBody>
        </p:sp>
        <p:cxnSp>
          <p:nvCxnSpPr>
            <p:cNvPr id="21" name="直接箭头连接符 20"/>
            <p:cNvCxnSpPr/>
            <p:nvPr/>
          </p:nvCxnSpPr>
          <p:spPr>
            <a:xfrm>
              <a:off x="10993120" y="3759909"/>
              <a:ext cx="0" cy="15074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0945495" y="3969459"/>
              <a:ext cx="12223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5. Access resources with token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7555" y="4219014"/>
              <a:ext cx="11334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/>
                <a:t>Store token</a:t>
              </a:r>
            </a:p>
          </p:txBody>
        </p:sp>
      </p:grp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EAB18AD-41B7-43BB-90BA-694A6C74F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t>9</a:t>
            </a:fld>
            <a:r>
              <a:rPr lang="en-US" altLang="zh-CN" dirty="0"/>
              <a:t>/20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M5NmE2MDFkNTg1OTJmM2ZiOTU3ZGFhZGYzM2M4Y2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Lato Heavy"/>
        <a:ea typeface="思源黑体 CN Medium"/>
        <a:cs typeface=""/>
      </a:majorFont>
      <a:minorFont>
        <a:latin typeface="Lato SemiLight"/>
        <a:ea typeface="思源黑体 CN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11851</TotalTime>
  <Words>1567</Words>
  <Application>Microsoft Office PowerPoint</Application>
  <PresentationFormat>宽屏</PresentationFormat>
  <Paragraphs>214</Paragraphs>
  <Slides>20</Slides>
  <Notes>6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ACADEMY ENGRAVED LET PLAIN:1.0</vt:lpstr>
      <vt:lpstr>American Typewriter</vt:lpstr>
      <vt:lpstr>Lato Heavy</vt:lpstr>
      <vt:lpstr>Lato SemiLight</vt:lpstr>
      <vt:lpstr>Petrona Bold</vt:lpstr>
      <vt:lpstr>Source Sans 3</vt:lpstr>
      <vt:lpstr>等线</vt:lpstr>
      <vt:lpstr>微软雅黑</vt:lpstr>
      <vt:lpstr>Abadi</vt:lpstr>
      <vt:lpstr>Aharoni</vt:lpstr>
      <vt:lpstr>Arial</vt:lpstr>
      <vt:lpstr>Arial Black</vt:lpstr>
      <vt:lpstr>Montserrat Bold</vt:lpstr>
      <vt:lpstr>MS Reference Sans Serif</vt:lpstr>
      <vt:lpstr>Source Sans Pro</vt:lpstr>
      <vt:lpstr>Times New Roman</vt:lpstr>
      <vt:lpstr>Wingdings</vt:lpstr>
      <vt:lpstr>Office 主题​​</vt:lpstr>
      <vt:lpstr>New Features Implementation of  Interactive aNalysis worKbench </vt:lpstr>
      <vt:lpstr>Outline</vt:lpstr>
      <vt:lpstr>INK: Interactive aNalysis worKbench</vt:lpstr>
      <vt:lpstr>Loose and Flexible Architecture of INK</vt:lpstr>
      <vt:lpstr>Short Video of INK</vt:lpstr>
      <vt:lpstr>New Feature – Secure File Sharing </vt:lpstr>
      <vt:lpstr>Workflow of File Sharing</vt:lpstr>
      <vt:lpstr>Multi-Layer Security for File sharing </vt:lpstr>
      <vt:lpstr>New Feature: Token-based Frontend-Backend Security Communication</vt:lpstr>
      <vt:lpstr>Multiple User Credentials and Multiple Resource Token Translation</vt:lpstr>
      <vt:lpstr>Customized Application Control for Users and Groups</vt:lpstr>
      <vt:lpstr>Customized Application Control for Users and Groups</vt:lpstr>
      <vt:lpstr>New features – Job Tracing (Undergoing)</vt:lpstr>
      <vt:lpstr>Design of Job Tracing in Details</vt:lpstr>
      <vt:lpstr>Test Example for JUNO Experiment </vt:lpstr>
      <vt:lpstr>Current Status</vt:lpstr>
      <vt:lpstr>Next Steps</vt:lpstr>
      <vt:lpstr>Summary</vt:lpstr>
      <vt:lpstr>Acknowledgement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Lc2ppi0_workshop</dc:title>
  <dc:creator>Yangu Li</dc:creator>
  <cp:lastModifiedBy>Jingyan Shi</cp:lastModifiedBy>
  <cp:revision>2676</cp:revision>
  <cp:lastPrinted>2018-10-09T13:01:00Z</cp:lastPrinted>
  <dcterms:created xsi:type="dcterms:W3CDTF">2018-08-22T08:31:00Z</dcterms:created>
  <dcterms:modified xsi:type="dcterms:W3CDTF">2025-11-05T02:07:52Z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0ED1FD5E4829472C89500BA22B722562_13</vt:lpwstr>
  </property>
  <property fmtid="{D5CDD505-2E9C-101B-9397-08002B2CF9AE}" pid="3" name="KSOProductBuildVer">
    <vt:lpwstr>2052-12.1.0.20305</vt:lpwstr>
  </property>
</Properties>
</file>