
<file path=[Content_Types].xml><?xml version="1.0" encoding="utf-8"?>
<Types xmlns="http://schemas.openxmlformats.org/package/2006/content-types">
  <Default Extension="gif" ContentType="image/gif"/>
  <Default Extension="jpeg" ContentType="image/jpeg"/>
  <Default Extension="jpg" ContentType="image/pn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image47.jpg" ContentType="image/jpeg"/>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23" r:id="rId2"/>
    <p:sldId id="2522" r:id="rId3"/>
    <p:sldId id="2527" r:id="rId4"/>
    <p:sldId id="2525" r:id="rId5"/>
    <p:sldId id="2528" r:id="rId6"/>
    <p:sldId id="2544" r:id="rId7"/>
    <p:sldId id="2545" r:id="rId8"/>
    <p:sldId id="2529" r:id="rId9"/>
    <p:sldId id="2532" r:id="rId10"/>
    <p:sldId id="2533" r:id="rId11"/>
    <p:sldId id="2534" r:id="rId12"/>
    <p:sldId id="258" r:id="rId13"/>
    <p:sldId id="2513" r:id="rId14"/>
    <p:sldId id="2514" r:id="rId15"/>
    <p:sldId id="2519" r:id="rId16"/>
    <p:sldId id="2515" r:id="rId17"/>
    <p:sldId id="2530" r:id="rId18"/>
    <p:sldId id="2531" r:id="rId19"/>
    <p:sldId id="2536" r:id="rId20"/>
    <p:sldId id="2537" r:id="rId21"/>
    <p:sldId id="2538" r:id="rId22"/>
    <p:sldId id="2539" r:id="rId23"/>
    <p:sldId id="2551" r:id="rId24"/>
    <p:sldId id="2547" r:id="rId25"/>
    <p:sldId id="2548" r:id="rId26"/>
    <p:sldId id="2549" r:id="rId27"/>
    <p:sldId id="2550" r:id="rId28"/>
    <p:sldId id="2552" r:id="rId29"/>
    <p:sldId id="2553" r:id="rId30"/>
    <p:sldId id="2554" r:id="rId31"/>
    <p:sldId id="2555" r:id="rId32"/>
    <p:sldId id="2556"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015" autoAdjust="0"/>
  </p:normalViewPr>
  <p:slideViewPr>
    <p:cSldViewPr snapToGrid="0">
      <p:cViewPr varScale="1">
        <p:scale>
          <a:sx n="66" d="100"/>
          <a:sy n="66" d="100"/>
        </p:scale>
        <p:origin x="351" y="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3826F0-D95C-4E71-80FE-688DD517553F}" type="datetimeFigureOut">
              <a:rPr lang="zh-CN" altLang="en-US" smtClean="0"/>
              <a:t>2025/11/4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BA27EC-9961-4D3A-9084-7A3FE774A780}"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a:t>
            </a:fld>
            <a:endParaRPr lang="zh-CN" altLang="en-US"/>
          </a:p>
        </p:txBody>
      </p:sp>
    </p:spTree>
    <p:extLst>
      <p:ext uri="{BB962C8B-B14F-4D97-AF65-F5344CB8AC3E}">
        <p14:creationId xmlns:p14="http://schemas.microsoft.com/office/powerpoint/2010/main" val="2083294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10</a:t>
            </a:fld>
            <a:endParaRPr lang="zh-CN" altLang="en-US"/>
          </a:p>
        </p:txBody>
      </p:sp>
    </p:spTree>
    <p:extLst>
      <p:ext uri="{BB962C8B-B14F-4D97-AF65-F5344CB8AC3E}">
        <p14:creationId xmlns:p14="http://schemas.microsoft.com/office/powerpoint/2010/main" val="3757749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12</a:t>
            </a:fld>
            <a:endParaRPr lang="zh-CN" altLang="en-US"/>
          </a:p>
        </p:txBody>
      </p:sp>
    </p:spTree>
    <p:extLst>
      <p:ext uri="{BB962C8B-B14F-4D97-AF65-F5344CB8AC3E}">
        <p14:creationId xmlns:p14="http://schemas.microsoft.com/office/powerpoint/2010/main" val="1947378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13</a:t>
            </a:fld>
            <a:endParaRPr lang="zh-CN" altLang="en-US"/>
          </a:p>
        </p:txBody>
      </p:sp>
    </p:spTree>
    <p:extLst>
      <p:ext uri="{BB962C8B-B14F-4D97-AF65-F5344CB8AC3E}">
        <p14:creationId xmlns:p14="http://schemas.microsoft.com/office/powerpoint/2010/main" val="1436477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14</a:t>
            </a:fld>
            <a:endParaRPr lang="zh-CN" altLang="en-US"/>
          </a:p>
        </p:txBody>
      </p:sp>
    </p:spTree>
    <p:extLst>
      <p:ext uri="{BB962C8B-B14F-4D97-AF65-F5344CB8AC3E}">
        <p14:creationId xmlns:p14="http://schemas.microsoft.com/office/powerpoint/2010/main" val="4245896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15</a:t>
            </a:fld>
            <a:endParaRPr lang="zh-CN" altLang="en-US"/>
          </a:p>
        </p:txBody>
      </p:sp>
    </p:spTree>
    <p:extLst>
      <p:ext uri="{BB962C8B-B14F-4D97-AF65-F5344CB8AC3E}">
        <p14:creationId xmlns:p14="http://schemas.microsoft.com/office/powerpoint/2010/main" val="35573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16</a:t>
            </a:fld>
            <a:endParaRPr lang="zh-CN" altLang="en-US"/>
          </a:p>
        </p:txBody>
      </p:sp>
    </p:spTree>
    <p:extLst>
      <p:ext uri="{BB962C8B-B14F-4D97-AF65-F5344CB8AC3E}">
        <p14:creationId xmlns:p14="http://schemas.microsoft.com/office/powerpoint/2010/main" val="2972159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17</a:t>
            </a:fld>
            <a:endParaRPr lang="zh-CN" altLang="en-US"/>
          </a:p>
        </p:txBody>
      </p:sp>
    </p:spTree>
    <p:extLst>
      <p:ext uri="{BB962C8B-B14F-4D97-AF65-F5344CB8AC3E}">
        <p14:creationId xmlns:p14="http://schemas.microsoft.com/office/powerpoint/2010/main" val="2806779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18</a:t>
            </a:fld>
            <a:endParaRPr lang="zh-CN" altLang="en-US"/>
          </a:p>
        </p:txBody>
      </p:sp>
    </p:spTree>
    <p:extLst>
      <p:ext uri="{BB962C8B-B14F-4D97-AF65-F5344CB8AC3E}">
        <p14:creationId xmlns:p14="http://schemas.microsoft.com/office/powerpoint/2010/main" val="616981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19</a:t>
            </a:fld>
            <a:endParaRPr lang="zh-CN" altLang="en-US"/>
          </a:p>
        </p:txBody>
      </p:sp>
    </p:spTree>
    <p:extLst>
      <p:ext uri="{BB962C8B-B14F-4D97-AF65-F5344CB8AC3E}">
        <p14:creationId xmlns:p14="http://schemas.microsoft.com/office/powerpoint/2010/main" val="39376291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20</a:t>
            </a:fld>
            <a:endParaRPr lang="zh-CN" altLang="en-US"/>
          </a:p>
        </p:txBody>
      </p:sp>
    </p:spTree>
    <p:extLst>
      <p:ext uri="{BB962C8B-B14F-4D97-AF65-F5344CB8AC3E}">
        <p14:creationId xmlns:p14="http://schemas.microsoft.com/office/powerpoint/2010/main" val="747169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2</a:t>
            </a:fld>
            <a:endParaRPr lang="zh-CN" altLang="en-US"/>
          </a:p>
        </p:txBody>
      </p:sp>
    </p:spTree>
    <p:extLst>
      <p:ext uri="{BB962C8B-B14F-4D97-AF65-F5344CB8AC3E}">
        <p14:creationId xmlns:p14="http://schemas.microsoft.com/office/powerpoint/2010/main" val="2094723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21</a:t>
            </a:fld>
            <a:endParaRPr lang="zh-CN" altLang="en-US"/>
          </a:p>
        </p:txBody>
      </p:sp>
    </p:spTree>
    <p:extLst>
      <p:ext uri="{BB962C8B-B14F-4D97-AF65-F5344CB8AC3E}">
        <p14:creationId xmlns:p14="http://schemas.microsoft.com/office/powerpoint/2010/main" val="3293199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22</a:t>
            </a:fld>
            <a:endParaRPr lang="zh-CN" altLang="en-US"/>
          </a:p>
        </p:txBody>
      </p:sp>
    </p:spTree>
    <p:extLst>
      <p:ext uri="{BB962C8B-B14F-4D97-AF65-F5344CB8AC3E}">
        <p14:creationId xmlns:p14="http://schemas.microsoft.com/office/powerpoint/2010/main" val="1159020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latin typeface="Abadi" panose="020B0604020104020204" pitchFamily="34" charset="0"/>
            </a:endParaRPr>
          </a:p>
        </p:txBody>
      </p:sp>
      <p:sp>
        <p:nvSpPr>
          <p:cNvPr id="4" name="灯片编号占位符 3"/>
          <p:cNvSpPr>
            <a:spLocks noGrp="1"/>
          </p:cNvSpPr>
          <p:nvPr>
            <p:ph type="sldNum" sz="quarter" idx="5"/>
          </p:nvPr>
        </p:nvSpPr>
        <p:spPr/>
        <p:txBody>
          <a:bodyPr/>
          <a:lstStyle/>
          <a:p>
            <a:fld id="{20BA27EC-9961-4D3A-9084-7A3FE774A780}" type="slidenum">
              <a:rPr lang="zh-CN" altLang="en-US" smtClean="0"/>
              <a:t>3</a:t>
            </a:fld>
            <a:endParaRPr lang="zh-CN" altLang="en-US"/>
          </a:p>
        </p:txBody>
      </p:sp>
    </p:spTree>
    <p:extLst>
      <p:ext uri="{BB962C8B-B14F-4D97-AF65-F5344CB8AC3E}">
        <p14:creationId xmlns:p14="http://schemas.microsoft.com/office/powerpoint/2010/main" val="540974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4</a:t>
            </a:fld>
            <a:endParaRPr lang="zh-CN" altLang="en-US"/>
          </a:p>
        </p:txBody>
      </p:sp>
    </p:spTree>
    <p:extLst>
      <p:ext uri="{BB962C8B-B14F-4D97-AF65-F5344CB8AC3E}">
        <p14:creationId xmlns:p14="http://schemas.microsoft.com/office/powerpoint/2010/main" val="1073858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5</a:t>
            </a:fld>
            <a:endParaRPr lang="zh-CN" altLang="en-US"/>
          </a:p>
        </p:txBody>
      </p:sp>
    </p:spTree>
    <p:extLst>
      <p:ext uri="{BB962C8B-B14F-4D97-AF65-F5344CB8AC3E}">
        <p14:creationId xmlns:p14="http://schemas.microsoft.com/office/powerpoint/2010/main" val="2849216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6</a:t>
            </a:fld>
            <a:endParaRPr lang="zh-CN" altLang="en-US"/>
          </a:p>
        </p:txBody>
      </p:sp>
    </p:spTree>
    <p:extLst>
      <p:ext uri="{BB962C8B-B14F-4D97-AF65-F5344CB8AC3E}">
        <p14:creationId xmlns:p14="http://schemas.microsoft.com/office/powerpoint/2010/main" val="536287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b="0" i="0" kern="1200" dirty="0">
              <a:solidFill>
                <a:srgbClr val="0D0D0D"/>
              </a:solidFill>
              <a:effectLst/>
              <a:latin typeface="Abadi" panose="020B0604020104020204" pitchFamily="34" charset="0"/>
              <a:ea typeface="+mn-ea"/>
              <a:cs typeface="+mn-cs"/>
            </a:endParaRPr>
          </a:p>
        </p:txBody>
      </p:sp>
      <p:sp>
        <p:nvSpPr>
          <p:cNvPr id="4" name="灯片编号占位符 3"/>
          <p:cNvSpPr>
            <a:spLocks noGrp="1"/>
          </p:cNvSpPr>
          <p:nvPr>
            <p:ph type="sldNum" sz="quarter" idx="5"/>
          </p:nvPr>
        </p:nvSpPr>
        <p:spPr/>
        <p:txBody>
          <a:bodyPr/>
          <a:lstStyle/>
          <a:p>
            <a:fld id="{20BA27EC-9961-4D3A-9084-7A3FE774A780}" type="slidenum">
              <a:rPr lang="zh-CN" altLang="en-US" smtClean="0"/>
              <a:t>7</a:t>
            </a:fld>
            <a:endParaRPr lang="zh-CN" altLang="en-US"/>
          </a:p>
        </p:txBody>
      </p:sp>
    </p:spTree>
    <p:extLst>
      <p:ext uri="{BB962C8B-B14F-4D97-AF65-F5344CB8AC3E}">
        <p14:creationId xmlns:p14="http://schemas.microsoft.com/office/powerpoint/2010/main" val="3639193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8</a:t>
            </a:fld>
            <a:endParaRPr lang="zh-CN" altLang="en-US"/>
          </a:p>
        </p:txBody>
      </p:sp>
    </p:spTree>
    <p:extLst>
      <p:ext uri="{BB962C8B-B14F-4D97-AF65-F5344CB8AC3E}">
        <p14:creationId xmlns:p14="http://schemas.microsoft.com/office/powerpoint/2010/main" val="4288593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0BA27EC-9961-4D3A-9084-7A3FE774A780}" type="slidenum">
              <a:rPr lang="zh-CN" altLang="en-US" smtClean="0"/>
              <a:t>9</a:t>
            </a:fld>
            <a:endParaRPr lang="zh-CN" altLang="en-US"/>
          </a:p>
        </p:txBody>
      </p:sp>
    </p:spTree>
    <p:extLst>
      <p:ext uri="{BB962C8B-B14F-4D97-AF65-F5344CB8AC3E}">
        <p14:creationId xmlns:p14="http://schemas.microsoft.com/office/powerpoint/2010/main" val="24659980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9C1283E-766E-4359-A513-ED141498A5D4}" type="datetime1">
              <a:rPr lang="en-US" altLang="zh-CN" smtClean="0"/>
              <a:t>11/4/2025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E2F480-0866-4C36-99B6-3656151950EC}" type="slidenum">
              <a:rPr lang="zh-CN" altLang="en-US" smtClean="0"/>
              <a:t>‹#›</a:t>
            </a:fld>
            <a:endParaRPr lang="zh-CN" altLang="en-US"/>
          </a:p>
        </p:txBody>
      </p:sp>
      <p:pic>
        <p:nvPicPr>
          <p:cNvPr id="7"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8941"/>
            <a:ext cx="51816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A51FEEE-2275-4CC3-95A0-91B51D10C413}" type="datetime1">
              <a:rPr lang="en-US" altLang="zh-CN" smtClean="0"/>
              <a:t>11/4/2025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8D3FF19-4CC4-48F0-821B-A8735B90080A}" type="datetime1">
              <a:rPr lang="en-US" altLang="zh-CN" smtClean="0"/>
              <a:t>11/4/2025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44624"/>
            <a:ext cx="10972800" cy="990600"/>
          </a:xfrm>
        </p:spPr>
        <p:txBody>
          <a:bodyPr/>
          <a:lstStyle>
            <a:lvl1pPr>
              <a:defRPr b="1">
                <a:latin typeface="Verdana" panose="020B0604030504040204" pitchFamily="34" charset="0"/>
                <a:ea typeface="微软雅黑" panose="020B0503020204020204" pitchFamily="34" charset="-122"/>
              </a:defRPr>
            </a:lvl1pPr>
          </a:lstStyle>
          <a:p>
            <a:r>
              <a:rPr kumimoji="0" lang="zh-CN" altLang="en-US" dirty="0"/>
              <a:t>单击此处编辑母版标题样式</a:t>
            </a:r>
            <a:endParaRPr kumimoji="0" lang="en-US" dirty="0"/>
          </a:p>
        </p:txBody>
      </p:sp>
      <p:sp>
        <p:nvSpPr>
          <p:cNvPr id="4" name="日期占位符 3"/>
          <p:cNvSpPr>
            <a:spLocks noGrp="1"/>
          </p:cNvSpPr>
          <p:nvPr>
            <p:ph type="dt" sz="half" idx="10"/>
          </p:nvPr>
        </p:nvSpPr>
        <p:spPr>
          <a:xfrm>
            <a:off x="8534400" y="6356350"/>
            <a:ext cx="3250232" cy="365760"/>
          </a:xfrm>
        </p:spPr>
        <p:txBody>
          <a:bodyPr/>
          <a:lstStyle>
            <a:lvl1pPr>
              <a:defRPr>
                <a:solidFill>
                  <a:schemeClr val="bg1">
                    <a:lumMod val="85000"/>
                  </a:schemeClr>
                </a:solidFill>
                <a:latin typeface="Verdana" panose="020B0604030504040204" pitchFamily="34" charset="0"/>
                <a:ea typeface="微软雅黑" panose="020B0503020204020204" pitchFamily="34" charset="-122"/>
              </a:defRPr>
            </a:lvl1pPr>
          </a:lstStyle>
          <a:p>
            <a:pPr algn="r"/>
            <a:fld id="{FF93B363-78AA-48D5-B536-A48C4B9E76E1}" type="datetime1">
              <a:rPr lang="en-US" altLang="zh-CN" smtClean="0">
                <a:ea typeface="Verdana" panose="020B0604030504040204" pitchFamily="34" charset="0"/>
              </a:rPr>
              <a:pPr algn="r"/>
              <a:t>11/4/2025</a:t>
            </a:fld>
            <a:endParaRPr lang="en-US" altLang="zh-CN" dirty="0">
              <a:ea typeface="Verdana" panose="020B0604030504040204" pitchFamily="34" charset="0"/>
            </a:endParaRPr>
          </a:p>
        </p:txBody>
      </p:sp>
      <p:sp>
        <p:nvSpPr>
          <p:cNvPr id="5" name="页脚占位符 4"/>
          <p:cNvSpPr>
            <a:spLocks noGrp="1"/>
          </p:cNvSpPr>
          <p:nvPr>
            <p:ph type="ftr" sz="quarter" idx="11"/>
          </p:nvPr>
        </p:nvSpPr>
        <p:spPr/>
        <p:txBody>
          <a:bodyPr/>
          <a:lstStyle>
            <a:lvl1pPr algn="ctr">
              <a:defRPr>
                <a:solidFill>
                  <a:schemeClr val="bg1">
                    <a:lumMod val="85000"/>
                  </a:schemeClr>
                </a:solidFill>
                <a:latin typeface="Verdana" panose="020B0604030504040204" pitchFamily="34" charset="0"/>
                <a:ea typeface="微软雅黑" panose="020B0503020204020204" pitchFamily="34" charset="-122"/>
              </a:defRPr>
            </a:lvl1pPr>
          </a:lstStyle>
          <a:p>
            <a:pPr algn="ctr"/>
            <a:r>
              <a:rPr lang="en-US" altLang="zh-CN" dirty="0">
                <a:ea typeface="Verdana" panose="020B0604030504040204" pitchFamily="34" charset="0"/>
              </a:rPr>
              <a:t>Data &amp; AI</a:t>
            </a:r>
          </a:p>
        </p:txBody>
      </p:sp>
      <p:sp>
        <p:nvSpPr>
          <p:cNvPr id="6" name="灯片编号占位符 5"/>
          <p:cNvSpPr>
            <a:spLocks noGrp="1"/>
          </p:cNvSpPr>
          <p:nvPr>
            <p:ph type="sldNum" sz="quarter" idx="12"/>
          </p:nvPr>
        </p:nvSpPr>
        <p:spPr/>
        <p:txBody>
          <a:bodyPr/>
          <a:lstStyle>
            <a:lvl1pPr>
              <a:defRPr>
                <a:latin typeface="Verdana" panose="020B0604030504040204" pitchFamily="34" charset="0"/>
                <a:ea typeface="微软雅黑" panose="020B0503020204020204" pitchFamily="34" charset="-122"/>
              </a:defRPr>
            </a:lvl1pPr>
          </a:lstStyle>
          <a:p>
            <a:fld id="{EA7C8D44-3667-46F6-9772-CC52308E2A7F}" type="slidenum">
              <a:rPr lang="en-US" smtClean="0">
                <a:ea typeface="Verdana" panose="020B0604030504040204" pitchFamily="34" charset="0"/>
              </a:rPr>
              <a:pPr/>
              <a:t>‹#›</a:t>
            </a:fld>
            <a:endParaRPr lang="en-US" dirty="0">
              <a:ea typeface="Verdana" panose="020B0604030504040204" pitchFamily="34" charset="0"/>
            </a:endParaRPr>
          </a:p>
        </p:txBody>
      </p:sp>
    </p:spTree>
    <p:extLst>
      <p:ext uri="{BB962C8B-B14F-4D97-AF65-F5344CB8AC3E}">
        <p14:creationId xmlns:p14="http://schemas.microsoft.com/office/powerpoint/2010/main" val="180935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421941" y="102589"/>
            <a:ext cx="8399635" cy="833499"/>
          </a:xfrm>
        </p:spPr>
        <p:txBody>
          <a:bodyPr/>
          <a:lstStyle>
            <a:lvl1pPr>
              <a:defRPr>
                <a:solidFill>
                  <a:srgbClr val="0070C0"/>
                </a:solidFill>
              </a:defRPr>
            </a:lvl1pPr>
          </a:lstStyle>
          <a:p>
            <a:r>
              <a:rPr lang="zh-CN" altLang="en-US" dirty="0"/>
              <a:t>单击此处编辑母版标题样式</a:t>
            </a:r>
          </a:p>
        </p:txBody>
      </p:sp>
      <p:sp>
        <p:nvSpPr>
          <p:cNvPr id="3" name="内容占位符 2"/>
          <p:cNvSpPr>
            <a:spLocks noGrp="1"/>
          </p:cNvSpPr>
          <p:nvPr>
            <p:ph idx="1" hasCustomPrompt="1"/>
          </p:nvPr>
        </p:nvSpPr>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121E3047-5A19-40F0-87B1-8F2E0BEDA3EE}" type="datetime1">
              <a:rPr lang="en-US" altLang="zh-CN" smtClean="0"/>
              <a:t>11/4/2025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3176B2D9-25B9-43FD-9945-17F31BFCD73C}" type="datetime1">
              <a:rPr lang="en-US" altLang="zh-CN" smtClean="0"/>
              <a:t>11/4/2025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A32341A-78C3-4B03-9B3E-E2748E1F0BE1}" type="datetime1">
              <a:rPr lang="en-US" altLang="zh-CN" smtClean="0"/>
              <a:t>11/4/2025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EE32316-0EDC-4A89-AE1A-4CB2CC2473F3}" type="datetime1">
              <a:rPr lang="en-US" altLang="zh-CN" smtClean="0"/>
              <a:t>11/4/2025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493CDC-4BE1-4656-B87B-FC9E4A9D1045}" type="datetime1">
              <a:rPr lang="en-US" altLang="zh-CN" smtClean="0"/>
              <a:t>11/4/2025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71681248-CC11-4F5D-A240-A7D9C38A3C8F}" type="datetime1">
              <a:rPr lang="en-US" altLang="zh-CN" smtClean="0"/>
              <a:t>11/4/2025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0CA61C6-E1DC-48DE-9401-6A83D369690D}" type="datetime1">
              <a:rPr lang="en-US" altLang="zh-CN" smtClean="0"/>
              <a:t>11/4/2025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E2F480-0866-4C36-99B6-3656151950E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矩形 14"/>
          <p:cNvSpPr/>
          <p:nvPr userDrawn="1"/>
        </p:nvSpPr>
        <p:spPr>
          <a:xfrm>
            <a:off x="0" y="6433955"/>
            <a:ext cx="12192000" cy="42134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2" name="标题占位符 1"/>
          <p:cNvSpPr>
            <a:spLocks noGrp="1"/>
          </p:cNvSpPr>
          <p:nvPr>
            <p:ph type="title"/>
          </p:nvPr>
        </p:nvSpPr>
        <p:spPr>
          <a:xfrm>
            <a:off x="1421942" y="30814"/>
            <a:ext cx="7340510" cy="88711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221187"/>
            <a:ext cx="10515600" cy="4955776"/>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743087" y="646206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1C2EA-5908-42D6-8DAC-D1ED68BFE081}" type="datetime1">
              <a:rPr lang="en-US" altLang="zh-CN" smtClean="0"/>
              <a:t>11/4/2025</a:t>
            </a:fld>
            <a:endParaRPr lang="zh-CN" altLang="en-US"/>
          </a:p>
        </p:txBody>
      </p:sp>
      <p:sp>
        <p:nvSpPr>
          <p:cNvPr id="5" name="页脚占位符 4"/>
          <p:cNvSpPr>
            <a:spLocks noGrp="1"/>
          </p:cNvSpPr>
          <p:nvPr>
            <p:ph type="ftr" sz="quarter" idx="3"/>
          </p:nvPr>
        </p:nvSpPr>
        <p:spPr>
          <a:xfrm>
            <a:off x="4229374" y="646206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402751" y="646206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2F480-0866-4C36-99B6-3656151950EC}" type="slidenum">
              <a:rPr lang="zh-CN" altLang="en-US" smtClean="0"/>
              <a:t>‹#›</a:t>
            </a:fld>
            <a:endParaRPr lang="zh-CN" altLang="en-US" dirty="0"/>
          </a:p>
        </p:txBody>
      </p:sp>
      <p:pic>
        <p:nvPicPr>
          <p:cNvPr id="9" name="图片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7159" y="224019"/>
            <a:ext cx="917922" cy="457018"/>
          </a:xfrm>
          <a:prstGeom prst="rect">
            <a:avLst/>
          </a:prstGeom>
        </p:spPr>
      </p:pic>
      <p:grpSp>
        <p:nvGrpSpPr>
          <p:cNvPr id="10" name="组合 9"/>
          <p:cNvGrpSpPr/>
          <p:nvPr userDrawn="1"/>
        </p:nvGrpSpPr>
        <p:grpSpPr>
          <a:xfrm>
            <a:off x="0" y="936321"/>
            <a:ext cx="12192000" cy="87076"/>
            <a:chOff x="0" y="821645"/>
            <a:chExt cx="9191194" cy="135018"/>
          </a:xfrm>
        </p:grpSpPr>
        <p:grpSp>
          <p:nvGrpSpPr>
            <p:cNvPr id="11" name="组合 10"/>
            <p:cNvGrpSpPr/>
            <p:nvPr/>
          </p:nvGrpSpPr>
          <p:grpSpPr>
            <a:xfrm>
              <a:off x="0" y="836712"/>
              <a:ext cx="9191194" cy="110437"/>
              <a:chOff x="0" y="836712"/>
              <a:chExt cx="9191194" cy="110437"/>
            </a:xfrm>
          </p:grpSpPr>
          <p:sp>
            <p:nvSpPr>
              <p:cNvPr id="13" name="矩形 12"/>
              <p:cNvSpPr/>
              <p:nvPr/>
            </p:nvSpPr>
            <p:spPr>
              <a:xfrm>
                <a:off x="922847" y="836712"/>
                <a:ext cx="8268347" cy="1104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sp>
            <p:nvSpPr>
              <p:cNvPr id="14" name="矩形 13"/>
              <p:cNvSpPr/>
              <p:nvPr/>
            </p:nvSpPr>
            <p:spPr>
              <a:xfrm>
                <a:off x="0" y="836713"/>
                <a:ext cx="975360" cy="11043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grpSp>
        <p:cxnSp>
          <p:nvCxnSpPr>
            <p:cNvPr id="12" name="直接连接符 11"/>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8" name="图片 17"/>
          <p:cNvPicPr>
            <a:picLocks noChangeAspect="1"/>
          </p:cNvPicPr>
          <p:nvPr userDrawn="1"/>
        </p:nvPicPr>
        <p:blipFill>
          <a:blip r:embed="rId15"/>
          <a:stretch>
            <a:fillRect/>
          </a:stretch>
        </p:blipFill>
        <p:spPr>
          <a:xfrm>
            <a:off x="10876378" y="167315"/>
            <a:ext cx="1235891" cy="6156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defTabSz="914400" rtl="0" eaLnBrk="1" latinLnBrk="0" hangingPunct="1">
        <a:lnSpc>
          <a:spcPct val="90000"/>
        </a:lnSpc>
        <a:spcBef>
          <a:spcPct val="0"/>
        </a:spcBef>
        <a:buNone/>
        <a:defRPr sz="4400" kern="1200">
          <a:solidFill>
            <a:srgbClr val="0070C0"/>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70C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microsoft.com/office/2007/relationships/hdphoto" Target="../media/hdphoto3.wdp"/><Relationship Id="rId5" Type="http://schemas.openxmlformats.org/officeDocument/2006/relationships/image" Target="../media/image24.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hdphoto" Target="../media/hdphoto6.wdp"/><Relationship Id="rId13"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1.png"/><Relationship Id="rId12" Type="http://schemas.microsoft.com/office/2007/relationships/hdphoto" Target="../media/hdphoto8.wdp"/><Relationship Id="rId2" Type="http://schemas.openxmlformats.org/officeDocument/2006/relationships/notesSlide" Target="../notesSlides/notesSlide12.xml"/><Relationship Id="rId16" Type="http://schemas.microsoft.com/office/2007/relationships/hdphoto" Target="../media/hdphoto10.wdp"/><Relationship Id="rId1" Type="http://schemas.openxmlformats.org/officeDocument/2006/relationships/slideLayout" Target="../slideLayouts/slideLayout12.xml"/><Relationship Id="rId6" Type="http://schemas.microsoft.com/office/2007/relationships/hdphoto" Target="../media/hdphoto5.wdp"/><Relationship Id="rId11" Type="http://schemas.openxmlformats.org/officeDocument/2006/relationships/image" Target="../media/image33.png"/><Relationship Id="rId5" Type="http://schemas.openxmlformats.org/officeDocument/2006/relationships/image" Target="../media/image30.png"/><Relationship Id="rId15" Type="http://schemas.openxmlformats.org/officeDocument/2006/relationships/image" Target="../media/image35.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32.png"/><Relationship Id="rId14" Type="http://schemas.microsoft.com/office/2007/relationships/hdphoto" Target="../media/hdphoto9.wdp"/></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6.xml.rels><?xml version="1.0" encoding="UTF-8" standalone="yes"?>
<Relationships xmlns="http://schemas.openxmlformats.org/package/2006/relationships"><Relationship Id="rId8" Type="http://schemas.openxmlformats.org/officeDocument/2006/relationships/image" Target="../media/image47.jp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59.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png"/><Relationship Id="rId4" Type="http://schemas.microsoft.com/office/2007/relationships/hdphoto" Target="../media/hdphoto1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65.png"/><Relationship Id="rId4" Type="http://schemas.microsoft.com/office/2007/relationships/hdphoto" Target="../media/hdphoto12.wdp"/></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image" Target="../media/image14.gif"/></Relationships>
</file>

<file path=ppt/slides/_rels/slide2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6.xml"/><Relationship Id="rId5" Type="http://schemas.openxmlformats.org/officeDocument/2006/relationships/image" Target="../media/image76.png"/><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gif"/></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504117D-BE14-41A8-B7C6-57BF7FD8B1C7}"/>
              </a:ext>
            </a:extLst>
          </p:cNvPr>
          <p:cNvSpPr>
            <a:spLocks noGrp="1"/>
          </p:cNvSpPr>
          <p:nvPr>
            <p:ph type="dt" sz="half" idx="10"/>
          </p:nvPr>
        </p:nvSpPr>
        <p:spPr/>
        <p:txBody>
          <a:bodyPr/>
          <a:lstStyle/>
          <a:p>
            <a:fld id="{BB493CDC-4BE1-4656-B87B-FC9E4A9D1045}" type="datetime1">
              <a:rPr lang="en-US" altLang="zh-CN" smtClean="0"/>
              <a:t>11/4/2025</a:t>
            </a:fld>
            <a:endParaRPr lang="zh-CN" altLang="en-US"/>
          </a:p>
        </p:txBody>
      </p:sp>
      <p:sp>
        <p:nvSpPr>
          <p:cNvPr id="3" name="灯片编号占位符 2">
            <a:extLst>
              <a:ext uri="{FF2B5EF4-FFF2-40B4-BE49-F238E27FC236}">
                <a16:creationId xmlns:a16="http://schemas.microsoft.com/office/drawing/2014/main" id="{770F2963-F72D-4AF6-9B1B-BE2A8E1200D9}"/>
              </a:ext>
            </a:extLst>
          </p:cNvPr>
          <p:cNvSpPr>
            <a:spLocks noGrp="1"/>
          </p:cNvSpPr>
          <p:nvPr>
            <p:ph type="sldNum" sz="quarter" idx="12"/>
          </p:nvPr>
        </p:nvSpPr>
        <p:spPr/>
        <p:txBody>
          <a:bodyPr/>
          <a:lstStyle/>
          <a:p>
            <a:fld id="{4BE2F480-0866-4C36-99B6-3656151950EC}" type="slidenum">
              <a:rPr lang="zh-CN" altLang="en-US" smtClean="0"/>
              <a:t>1</a:t>
            </a:fld>
            <a:endParaRPr lang="zh-CN" altLang="en-US"/>
          </a:p>
        </p:txBody>
      </p:sp>
      <p:pic>
        <p:nvPicPr>
          <p:cNvPr id="4" name="图片 3">
            <a:extLst>
              <a:ext uri="{FF2B5EF4-FFF2-40B4-BE49-F238E27FC236}">
                <a16:creationId xmlns:a16="http://schemas.microsoft.com/office/drawing/2014/main" id="{8D48C31A-A03E-4851-A132-4EBA894A7F9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16000" y="144000"/>
            <a:ext cx="750148" cy="720000"/>
          </a:xfrm>
          <a:prstGeom prst="rect">
            <a:avLst/>
          </a:prstGeom>
        </p:spPr>
      </p:pic>
      <p:grpSp>
        <p:nvGrpSpPr>
          <p:cNvPr id="5" name="组合 4">
            <a:extLst>
              <a:ext uri="{FF2B5EF4-FFF2-40B4-BE49-F238E27FC236}">
                <a16:creationId xmlns:a16="http://schemas.microsoft.com/office/drawing/2014/main" id="{C8DBBBF6-4DDA-416D-9683-A4BD6DB2D8A3}"/>
              </a:ext>
            </a:extLst>
          </p:cNvPr>
          <p:cNvGrpSpPr/>
          <p:nvPr/>
        </p:nvGrpSpPr>
        <p:grpSpPr>
          <a:xfrm>
            <a:off x="-21506" y="1725957"/>
            <a:ext cx="12219855" cy="2985255"/>
            <a:chOff x="0" y="1437446"/>
            <a:chExt cx="9144000" cy="2030729"/>
          </a:xfrm>
          <a:solidFill>
            <a:srgbClr val="0070C0"/>
          </a:solidFill>
        </p:grpSpPr>
        <p:sp>
          <p:nvSpPr>
            <p:cNvPr id="6" name="矩形 5">
              <a:extLst>
                <a:ext uri="{FF2B5EF4-FFF2-40B4-BE49-F238E27FC236}">
                  <a16:creationId xmlns:a16="http://schemas.microsoft.com/office/drawing/2014/main" id="{EED9170C-38DE-47CD-9014-558BCC4F340C}"/>
                </a:ext>
              </a:extLst>
            </p:cNvPr>
            <p:cNvSpPr/>
            <p:nvPr/>
          </p:nvSpPr>
          <p:spPr>
            <a:xfrm>
              <a:off x="1" y="1437446"/>
              <a:ext cx="9143999" cy="1797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583">
                <a:defRPr/>
              </a:pPr>
              <a:endParaRPr lang="zh-CN" altLang="en-US" sz="1800">
                <a:solidFill>
                  <a:prstClr val="white"/>
                </a:solidFill>
                <a:latin typeface="等线" panose="020F0502020204030204"/>
                <a:ea typeface="等线" panose="02010600030101010101" pitchFamily="2" charset="-122"/>
              </a:endParaRPr>
            </a:p>
          </p:txBody>
        </p:sp>
        <p:grpSp>
          <p:nvGrpSpPr>
            <p:cNvPr id="7" name="组合 6">
              <a:extLst>
                <a:ext uri="{FF2B5EF4-FFF2-40B4-BE49-F238E27FC236}">
                  <a16:creationId xmlns:a16="http://schemas.microsoft.com/office/drawing/2014/main" id="{4A56627F-578E-41F7-81B1-CDF275B586E5}"/>
                </a:ext>
              </a:extLst>
            </p:cNvPr>
            <p:cNvGrpSpPr/>
            <p:nvPr/>
          </p:nvGrpSpPr>
          <p:grpSpPr>
            <a:xfrm>
              <a:off x="0" y="3282755"/>
              <a:ext cx="4459544" cy="185420"/>
              <a:chOff x="-44" y="5824"/>
              <a:chExt cx="5299" cy="292"/>
            </a:xfrm>
            <a:grpFill/>
          </p:grpSpPr>
          <p:sp>
            <p:nvSpPr>
              <p:cNvPr id="8" name="任意多边形 9">
                <a:extLst>
                  <a:ext uri="{FF2B5EF4-FFF2-40B4-BE49-F238E27FC236}">
                    <a16:creationId xmlns:a16="http://schemas.microsoft.com/office/drawing/2014/main" id="{1E2AE051-F7E4-4425-AF64-615ECA77F5E0}"/>
                  </a:ext>
                </a:extLst>
              </p:cNvPr>
              <p:cNvSpPr/>
              <p:nvPr/>
            </p:nvSpPr>
            <p:spPr>
              <a:xfrm>
                <a:off x="-44" y="5824"/>
                <a:ext cx="2448" cy="292"/>
              </a:xfrm>
              <a:custGeom>
                <a:avLst/>
                <a:gdLst>
                  <a:gd name="connsiteX0" fmla="*/ 0 w 2448"/>
                  <a:gd name="connsiteY0" fmla="*/ 0 h 292"/>
                  <a:gd name="connsiteX1" fmla="*/ 2448 w 2448"/>
                  <a:gd name="connsiteY1" fmla="*/ 2 h 292"/>
                  <a:gd name="connsiteX2" fmla="*/ 2128 w 2448"/>
                  <a:gd name="connsiteY2" fmla="*/ 292 h 292"/>
                  <a:gd name="connsiteX3" fmla="*/ 0 w 2448"/>
                  <a:gd name="connsiteY3" fmla="*/ 292 h 292"/>
                  <a:gd name="connsiteX4" fmla="*/ 0 w 2448"/>
                  <a:gd name="connsiteY4" fmla="*/ 0 h 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 h="292">
                    <a:moveTo>
                      <a:pt x="0" y="0"/>
                    </a:moveTo>
                    <a:lnTo>
                      <a:pt x="2448" y="2"/>
                    </a:lnTo>
                    <a:lnTo>
                      <a:pt x="2128" y="292"/>
                    </a:lnTo>
                    <a:lnTo>
                      <a:pt x="0" y="2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583">
                  <a:defRPr/>
                </a:pPr>
                <a:endParaRPr lang="zh-CN" altLang="en-US" sz="1800">
                  <a:solidFill>
                    <a:prstClr val="white"/>
                  </a:solidFill>
                  <a:latin typeface="等线" panose="020F0502020204030204"/>
                  <a:ea typeface="等线" panose="02010600030101010101" pitchFamily="2" charset="-122"/>
                </a:endParaRPr>
              </a:p>
            </p:txBody>
          </p:sp>
          <p:sp>
            <p:nvSpPr>
              <p:cNvPr id="9" name="任意多边形 11">
                <a:extLst>
                  <a:ext uri="{FF2B5EF4-FFF2-40B4-BE49-F238E27FC236}">
                    <a16:creationId xmlns:a16="http://schemas.microsoft.com/office/drawing/2014/main" id="{790F2806-B379-437D-8DE5-8B0DB5FFEA50}"/>
                  </a:ext>
                </a:extLst>
              </p:cNvPr>
              <p:cNvSpPr/>
              <p:nvPr/>
            </p:nvSpPr>
            <p:spPr>
              <a:xfrm>
                <a:off x="2198" y="5826"/>
                <a:ext cx="1638" cy="290"/>
              </a:xfrm>
              <a:custGeom>
                <a:avLst/>
                <a:gdLst>
                  <a:gd name="connsiteX0" fmla="*/ 313 w 1638"/>
                  <a:gd name="connsiteY0" fmla="*/ 1 h 290"/>
                  <a:gd name="connsiteX1" fmla="*/ 1638 w 1638"/>
                  <a:gd name="connsiteY1" fmla="*/ 0 h 290"/>
                  <a:gd name="connsiteX2" fmla="*/ 1320 w 1638"/>
                  <a:gd name="connsiteY2" fmla="*/ 290 h 290"/>
                  <a:gd name="connsiteX3" fmla="*/ 0 w 1638"/>
                  <a:gd name="connsiteY3" fmla="*/ 286 h 290"/>
                  <a:gd name="connsiteX4" fmla="*/ 313 w 1638"/>
                  <a:gd name="connsiteY4" fmla="*/ 1 h 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 h="290">
                    <a:moveTo>
                      <a:pt x="313" y="1"/>
                    </a:moveTo>
                    <a:lnTo>
                      <a:pt x="1638" y="0"/>
                    </a:lnTo>
                    <a:lnTo>
                      <a:pt x="1320" y="290"/>
                    </a:lnTo>
                    <a:lnTo>
                      <a:pt x="0" y="286"/>
                    </a:lnTo>
                    <a:lnTo>
                      <a:pt x="313"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583">
                  <a:defRPr/>
                </a:pPr>
                <a:endParaRPr lang="zh-CN" altLang="en-US" sz="1800">
                  <a:solidFill>
                    <a:prstClr val="white"/>
                  </a:solidFill>
                  <a:latin typeface="等线" panose="020F0502020204030204"/>
                  <a:ea typeface="等线" panose="02010600030101010101" pitchFamily="2" charset="-122"/>
                </a:endParaRPr>
              </a:p>
            </p:txBody>
          </p:sp>
          <p:sp>
            <p:nvSpPr>
              <p:cNvPr id="10" name="任意多边形 13">
                <a:extLst>
                  <a:ext uri="{FF2B5EF4-FFF2-40B4-BE49-F238E27FC236}">
                    <a16:creationId xmlns:a16="http://schemas.microsoft.com/office/drawing/2014/main" id="{1E24285B-997D-4E94-B856-F84A900FB3E7}"/>
                  </a:ext>
                </a:extLst>
              </p:cNvPr>
              <p:cNvSpPr/>
              <p:nvPr/>
            </p:nvSpPr>
            <p:spPr>
              <a:xfrm>
                <a:off x="3617" y="5826"/>
                <a:ext cx="1638" cy="290"/>
              </a:xfrm>
              <a:custGeom>
                <a:avLst/>
                <a:gdLst>
                  <a:gd name="connsiteX0" fmla="*/ 313 w 1638"/>
                  <a:gd name="connsiteY0" fmla="*/ 1 h 290"/>
                  <a:gd name="connsiteX1" fmla="*/ 1638 w 1638"/>
                  <a:gd name="connsiteY1" fmla="*/ 0 h 290"/>
                  <a:gd name="connsiteX2" fmla="*/ 1320 w 1638"/>
                  <a:gd name="connsiteY2" fmla="*/ 290 h 290"/>
                  <a:gd name="connsiteX3" fmla="*/ 0 w 1638"/>
                  <a:gd name="connsiteY3" fmla="*/ 286 h 290"/>
                  <a:gd name="connsiteX4" fmla="*/ 313 w 1638"/>
                  <a:gd name="connsiteY4" fmla="*/ 1 h 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 h="290">
                    <a:moveTo>
                      <a:pt x="313" y="1"/>
                    </a:moveTo>
                    <a:lnTo>
                      <a:pt x="1638" y="0"/>
                    </a:lnTo>
                    <a:lnTo>
                      <a:pt x="1320" y="290"/>
                    </a:lnTo>
                    <a:lnTo>
                      <a:pt x="0" y="286"/>
                    </a:lnTo>
                    <a:lnTo>
                      <a:pt x="313" y="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583">
                  <a:defRPr/>
                </a:pPr>
                <a:endParaRPr lang="zh-CN" altLang="en-US" sz="1800">
                  <a:solidFill>
                    <a:prstClr val="white"/>
                  </a:solidFill>
                  <a:latin typeface="等线" panose="020F0502020204030204"/>
                  <a:ea typeface="等线" panose="02010600030101010101" pitchFamily="2" charset="-122"/>
                </a:endParaRPr>
              </a:p>
            </p:txBody>
          </p:sp>
        </p:grpSp>
      </p:grpSp>
      <p:sp>
        <p:nvSpPr>
          <p:cNvPr id="11" name="文本框 10">
            <a:extLst>
              <a:ext uri="{FF2B5EF4-FFF2-40B4-BE49-F238E27FC236}">
                <a16:creationId xmlns:a16="http://schemas.microsoft.com/office/drawing/2014/main" id="{905EEB44-268E-484D-8FF3-6C208FAA6EE7}"/>
              </a:ext>
            </a:extLst>
          </p:cNvPr>
          <p:cNvSpPr txBox="1"/>
          <p:nvPr/>
        </p:nvSpPr>
        <p:spPr>
          <a:xfrm>
            <a:off x="0" y="5080069"/>
            <a:ext cx="12196586" cy="1095941"/>
          </a:xfrm>
          <a:prstGeom prst="rect">
            <a:avLst/>
          </a:prstGeom>
          <a:noFill/>
        </p:spPr>
        <p:txBody>
          <a:bodyPr wrap="square" rtlCol="0">
            <a:spAutoFit/>
          </a:bodyPr>
          <a:lstStyle/>
          <a:p>
            <a:pPr algn="ctr" defTabSz="914583">
              <a:lnSpc>
                <a:spcPct val="120000"/>
              </a:lnSpc>
              <a:defRPr/>
            </a:pPr>
            <a:r>
              <a:rPr lang="en-US" altLang="zh-CN" sz="3201" b="1" dirty="0">
                <a:solidFill>
                  <a:srgbClr val="002060"/>
                </a:solidFill>
                <a:latin typeface="微软雅黑" panose="020B0503020204020204" pitchFamily="34" charset="-122"/>
                <a:ea typeface="微软雅黑" panose="020B0503020204020204" pitchFamily="34" charset="-122"/>
                <a:cs typeface="Arial" panose="020B0604020202020204" pitchFamily="34" charset="0"/>
              </a:rPr>
              <a:t>L.Q. Yin(</a:t>
            </a:r>
            <a:r>
              <a:rPr lang="zh-CN" altLang="en-US" sz="3201" b="1" dirty="0">
                <a:solidFill>
                  <a:srgbClr val="002060"/>
                </a:solidFill>
                <a:latin typeface="微软雅黑" panose="020B0503020204020204" pitchFamily="34" charset="-122"/>
                <a:ea typeface="微软雅黑" panose="020B0503020204020204" pitchFamily="34" charset="-122"/>
                <a:cs typeface="Arial" panose="020B0604020202020204" pitchFamily="34" charset="0"/>
              </a:rPr>
              <a:t>尹丽巧</a:t>
            </a:r>
            <a:r>
              <a:rPr lang="en-US" altLang="zh-CN" sz="3201" b="1" dirty="0">
                <a:solidFill>
                  <a:srgbClr val="002060"/>
                </a:solidFill>
                <a:latin typeface="微软雅黑" panose="020B0503020204020204" pitchFamily="34" charset="-122"/>
                <a:ea typeface="微软雅黑" panose="020B0503020204020204" pitchFamily="34" charset="-122"/>
                <a:cs typeface="Arial" panose="020B0604020202020204" pitchFamily="34" charset="0"/>
              </a:rPr>
              <a:t>)</a:t>
            </a:r>
          </a:p>
          <a:p>
            <a:pPr algn="ctr" defTabSz="914583">
              <a:lnSpc>
                <a:spcPct val="120000"/>
              </a:lnSpc>
              <a:defRPr/>
            </a:pPr>
            <a:r>
              <a:rPr lang="en-US" altLang="zh-CN" b="1" dirty="0">
                <a:solidFill>
                  <a:srgbClr val="002060"/>
                </a:solidFill>
                <a:latin typeface="Calibri" panose="020F0502020204030204" pitchFamily="34" charset="0"/>
                <a:cs typeface="Calibri" panose="020F0502020204030204" pitchFamily="34" charset="0"/>
              </a:rPr>
              <a:t>Institute of High Energy Physics, CAS, China</a:t>
            </a:r>
          </a:p>
        </p:txBody>
      </p:sp>
      <p:sp>
        <p:nvSpPr>
          <p:cNvPr id="12" name="TextBox 15">
            <a:extLst>
              <a:ext uri="{FF2B5EF4-FFF2-40B4-BE49-F238E27FC236}">
                <a16:creationId xmlns:a16="http://schemas.microsoft.com/office/drawing/2014/main" id="{A00409CF-95CB-452B-8F1C-72602E04E686}"/>
              </a:ext>
            </a:extLst>
          </p:cNvPr>
          <p:cNvSpPr txBox="1"/>
          <p:nvPr/>
        </p:nvSpPr>
        <p:spPr>
          <a:xfrm>
            <a:off x="1765" y="6436226"/>
            <a:ext cx="12194821" cy="369332"/>
          </a:xfrm>
          <a:prstGeom prst="rect">
            <a:avLst/>
          </a:prstGeom>
          <a:noFill/>
        </p:spPr>
        <p:txBody>
          <a:bodyPr wrap="square">
            <a:spAutoFit/>
          </a:bodyPr>
          <a:lstStyle/>
          <a:p>
            <a:pPr algn="ctr" defTabSz="914583">
              <a:defRPr/>
            </a:pPr>
            <a:r>
              <a:rPr lang="en-US" altLang="zh-CN" b="1" dirty="0"/>
              <a:t>Nov 3 – 7, 2025 @ </a:t>
            </a:r>
            <a:r>
              <a:rPr lang="en-US" altLang="zh-CN" b="1" dirty="0" err="1"/>
              <a:t>HEPiX</a:t>
            </a:r>
            <a:r>
              <a:rPr lang="en-US" altLang="zh-CN" b="1" dirty="0"/>
              <a:t> Fall 2025 Workshop</a:t>
            </a:r>
            <a:endParaRPr lang="zh-CN" altLang="en-US" sz="20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13" name="TextBox 8">
            <a:extLst>
              <a:ext uri="{FF2B5EF4-FFF2-40B4-BE49-F238E27FC236}">
                <a16:creationId xmlns:a16="http://schemas.microsoft.com/office/drawing/2014/main" id="{4AD9735B-B4C3-451A-89CD-DC487B5FD59C}"/>
              </a:ext>
            </a:extLst>
          </p:cNvPr>
          <p:cNvSpPr txBox="1"/>
          <p:nvPr/>
        </p:nvSpPr>
        <p:spPr>
          <a:xfrm>
            <a:off x="0" y="1725957"/>
            <a:ext cx="12198350" cy="2438405"/>
          </a:xfrm>
          <a:prstGeom prst="rect">
            <a:avLst/>
          </a:prstGeom>
          <a:noFill/>
        </p:spPr>
        <p:txBody>
          <a:bodyPr wrap="square" lIns="91359" tIns="45679" rIns="91359" bIns="45679" rtlCol="0">
            <a:spAutoFit/>
          </a:bodyPr>
          <a:lstStyle/>
          <a:p>
            <a:pPr algn="ctr">
              <a:lnSpc>
                <a:spcPct val="150000"/>
              </a:lnSpc>
            </a:pPr>
            <a:r>
              <a:rPr lang="en-US" altLang="zh-CN"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Data analysis and Software at LHAASO</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49771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1BF729-ED9E-427B-821F-05B6D44D54FC}"/>
              </a:ext>
            </a:extLst>
          </p:cNvPr>
          <p:cNvSpPr>
            <a:spLocks noGrp="1"/>
          </p:cNvSpPr>
          <p:nvPr>
            <p:ph type="title"/>
          </p:nvPr>
        </p:nvSpPr>
        <p:spPr/>
        <p:txBody>
          <a:bodyPr/>
          <a:lstStyle/>
          <a:p>
            <a:r>
              <a:rPr lang="en-US" altLang="zh-CN" sz="4400" b="1" dirty="0"/>
              <a:t>LHAASO Results (2) </a:t>
            </a:r>
            <a:endParaRPr lang="zh-CN" altLang="en-US" dirty="0"/>
          </a:p>
        </p:txBody>
      </p:sp>
      <p:sp>
        <p:nvSpPr>
          <p:cNvPr id="3" name="日期占位符 2">
            <a:extLst>
              <a:ext uri="{FF2B5EF4-FFF2-40B4-BE49-F238E27FC236}">
                <a16:creationId xmlns:a16="http://schemas.microsoft.com/office/drawing/2014/main" id="{6DF76C4C-8FC2-4EDF-9FF7-82280A449BBE}"/>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68CE2B4D-BBBF-4A1C-B842-D08E923DBFA2}"/>
              </a:ext>
            </a:extLst>
          </p:cNvPr>
          <p:cNvSpPr>
            <a:spLocks noGrp="1"/>
          </p:cNvSpPr>
          <p:nvPr>
            <p:ph type="sldNum" sz="quarter" idx="12"/>
          </p:nvPr>
        </p:nvSpPr>
        <p:spPr/>
        <p:txBody>
          <a:bodyPr/>
          <a:lstStyle/>
          <a:p>
            <a:fld id="{4BE2F480-0866-4C36-99B6-3656151950EC}" type="slidenum">
              <a:rPr lang="zh-CN" altLang="en-US" smtClean="0"/>
              <a:t>10</a:t>
            </a:fld>
            <a:endParaRPr lang="zh-CN" altLang="en-US"/>
          </a:p>
        </p:txBody>
      </p:sp>
      <p:sp>
        <p:nvSpPr>
          <p:cNvPr id="5" name="TextBox 6">
            <a:extLst>
              <a:ext uri="{FF2B5EF4-FFF2-40B4-BE49-F238E27FC236}">
                <a16:creationId xmlns:a16="http://schemas.microsoft.com/office/drawing/2014/main" id="{6F60E58E-70FF-4564-93F3-A11B4BD2D21F}"/>
              </a:ext>
            </a:extLst>
          </p:cNvPr>
          <p:cNvSpPr txBox="1"/>
          <p:nvPr/>
        </p:nvSpPr>
        <p:spPr bwMode="auto">
          <a:xfrm>
            <a:off x="350747" y="1447552"/>
            <a:ext cx="5520745" cy="2144048"/>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r>
              <a:rPr lang="en-US" altLang="zh-CN" sz="2400" b="1" dirty="0" err="1">
                <a:solidFill>
                  <a:srgbClr val="005DA2"/>
                </a:solidFill>
                <a:latin typeface="Calibri" panose="020F0502020204030204" pitchFamily="34" charset="0"/>
                <a:ea typeface="Calibri" panose="020F0502020204030204" pitchFamily="34" charset="0"/>
                <a:cs typeface="Calibri" panose="020F0502020204030204" pitchFamily="34" charset="0"/>
              </a:rPr>
              <a:t>TeV</a:t>
            </a:r>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 GRB Full Record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(Science, 2023)</a:t>
            </a:r>
          </a:p>
          <a:p>
            <a:pPr marL="285750" indent="-285750" algn="l">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First</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complete documentation of a </a:t>
            </a:r>
            <a:r>
              <a:rPr lang="en-US" altLang="zh-CN" b="0"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TeV</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GRB from massive star death</a:t>
            </a: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a:t>
            </a:r>
            <a:endPar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Precisely measured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entire high-energy photon burst.</a:t>
            </a:r>
            <a:endPar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First</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detection of rapid flux enhancement.</a:t>
            </a:r>
          </a:p>
          <a:p>
            <a:pPr marL="285750" indent="-285750" algn="l">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Record-breaking brightness</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explained.</a:t>
            </a:r>
          </a:p>
          <a:p>
            <a:pPr algn="just">
              <a:lnSpc>
                <a:spcPct val="110000"/>
              </a:lnSpc>
              <a:spcBef>
                <a:spcPts val="600"/>
              </a:spcBef>
            </a:pPr>
            <a:endParaRPr lang="zh-CN" altLang="en-US" sz="1400" i="1" dirty="0">
              <a:latin typeface="微软雅黑" panose="020B0503020204020204" pitchFamily="34" charset="-122"/>
              <a:ea typeface="微软雅黑" panose="020B0503020204020204" pitchFamily="34" charset="-122"/>
            </a:endParaRPr>
          </a:p>
        </p:txBody>
      </p:sp>
      <p:sp>
        <p:nvSpPr>
          <p:cNvPr id="6" name="TextBox 19">
            <a:extLst>
              <a:ext uri="{FF2B5EF4-FFF2-40B4-BE49-F238E27FC236}">
                <a16:creationId xmlns:a16="http://schemas.microsoft.com/office/drawing/2014/main" id="{FAED0469-AF0C-49A2-939A-73ACC443715D}"/>
              </a:ext>
            </a:extLst>
          </p:cNvPr>
          <p:cNvSpPr txBox="1"/>
          <p:nvPr/>
        </p:nvSpPr>
        <p:spPr bwMode="auto">
          <a:xfrm>
            <a:off x="350746" y="3816306"/>
            <a:ext cx="5520745" cy="2421047"/>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Brightest GRB Spectrum </a:t>
            </a:r>
            <a:r>
              <a:rPr lang="en-US" altLang="zh-CN" b="1" i="0" dirty="0">
                <a:solidFill>
                  <a:srgbClr val="0D0D0D"/>
                </a:solidFill>
                <a:effectLst/>
                <a:latin typeface="ui-sans-serif"/>
              </a:rPr>
              <a:t>(Science Advances, 2023)</a:t>
            </a:r>
            <a:endParaRPr lang="en-US" altLang="zh-CN" b="1" i="0" dirty="0">
              <a:solidFill>
                <a:srgbClr val="0D0D0D"/>
              </a:solidFill>
              <a:effectLst/>
              <a:latin typeface="PingFangSC-Semibold"/>
            </a:endParaRPr>
          </a:p>
          <a:p>
            <a:pPr marL="285750" indent="-285750" algn="l">
              <a:buFont typeface="Arial" panose="020B0604020202020204" pitchFamily="34" charset="0"/>
              <a:buChar char="•"/>
            </a:pPr>
            <a:r>
              <a:rPr lang="en-US" altLang="zh-CN" b="1" i="0" dirty="0">
                <a:solidFill>
                  <a:srgbClr val="0D0D0D"/>
                </a:solidFill>
                <a:effectLst/>
                <a:latin typeface="ui-sans-serif"/>
              </a:rPr>
              <a:t>First</a:t>
            </a:r>
            <a:r>
              <a:rPr lang="en-US" altLang="zh-CN" b="0" i="0" dirty="0">
                <a:solidFill>
                  <a:srgbClr val="0D0D0D"/>
                </a:solidFill>
                <a:effectLst/>
                <a:latin typeface="ui-sans-serif"/>
              </a:rPr>
              <a:t> 10 </a:t>
            </a:r>
            <a:r>
              <a:rPr lang="en-US" altLang="zh-CN" b="0" i="0" dirty="0" err="1">
                <a:solidFill>
                  <a:srgbClr val="0D0D0D"/>
                </a:solidFill>
                <a:effectLst/>
                <a:latin typeface="ui-sans-serif"/>
              </a:rPr>
              <a:t>TeV</a:t>
            </a:r>
            <a:r>
              <a:rPr lang="en-US" altLang="zh-CN" b="0" i="0" dirty="0">
                <a:solidFill>
                  <a:srgbClr val="0D0D0D"/>
                </a:solidFill>
                <a:effectLst/>
                <a:latin typeface="ui-sans-serif"/>
              </a:rPr>
              <a:t> GRB observation window opened.</a:t>
            </a:r>
          </a:p>
          <a:p>
            <a:pPr marL="285750" indent="-285750" algn="l">
              <a:buFont typeface="Arial" panose="020B0604020202020204" pitchFamily="34" charset="0"/>
              <a:buChar char="•"/>
            </a:pPr>
            <a:r>
              <a:rPr lang="en-US" altLang="zh-CN" b="0" i="0" dirty="0">
                <a:solidFill>
                  <a:srgbClr val="0D0D0D"/>
                </a:solidFill>
                <a:effectLst/>
                <a:latin typeface="ui-sans-serif"/>
              </a:rPr>
              <a:t>Spectrum extends to </a:t>
            </a:r>
            <a:r>
              <a:rPr lang="en-US" altLang="zh-CN" b="1" i="0" dirty="0">
                <a:solidFill>
                  <a:srgbClr val="0D0D0D"/>
                </a:solidFill>
                <a:effectLst/>
                <a:latin typeface="ui-sans-serif"/>
              </a:rPr>
              <a:t>13 </a:t>
            </a:r>
            <a:r>
              <a:rPr lang="en-US" altLang="zh-CN" b="1" i="0" dirty="0" err="1">
                <a:solidFill>
                  <a:srgbClr val="0D0D0D"/>
                </a:solidFill>
                <a:effectLst/>
                <a:latin typeface="ui-sans-serif"/>
              </a:rPr>
              <a:t>TeV</a:t>
            </a:r>
            <a:r>
              <a:rPr lang="en-US" altLang="zh-CN" b="0" i="0" dirty="0">
                <a:solidFill>
                  <a:srgbClr val="0D0D0D"/>
                </a:solidFill>
                <a:effectLst/>
                <a:latin typeface="ui-sans-serif"/>
              </a:rPr>
              <a:t>, challenging afterglow models.</a:t>
            </a:r>
          </a:p>
          <a:p>
            <a:pPr marL="285750" indent="-285750" algn="l">
              <a:buFont typeface="Arial" panose="020B0604020202020204" pitchFamily="34" charset="0"/>
              <a:buChar char="•"/>
            </a:pPr>
            <a:r>
              <a:rPr lang="en-US" altLang="zh-CN" b="1" i="0" dirty="0">
                <a:solidFill>
                  <a:srgbClr val="0D0D0D"/>
                </a:solidFill>
                <a:effectLst/>
                <a:latin typeface="ui-sans-serif"/>
              </a:rPr>
              <a:t>Less absorption</a:t>
            </a:r>
            <a:r>
              <a:rPr lang="en-US" altLang="zh-CN" b="0" i="0" dirty="0">
                <a:solidFill>
                  <a:srgbClr val="0D0D0D"/>
                </a:solidFill>
                <a:effectLst/>
                <a:latin typeface="ui-sans-serif"/>
              </a:rPr>
              <a:t> of 10 </a:t>
            </a:r>
            <a:r>
              <a:rPr lang="en-US" altLang="zh-CN" b="0" i="0" dirty="0" err="1">
                <a:solidFill>
                  <a:srgbClr val="0D0D0D"/>
                </a:solidFill>
                <a:effectLst/>
                <a:latin typeface="ui-sans-serif"/>
              </a:rPr>
              <a:t>TeV</a:t>
            </a:r>
            <a:r>
              <a:rPr lang="en-US" altLang="zh-CN" b="0" i="0" dirty="0">
                <a:solidFill>
                  <a:srgbClr val="0D0D0D"/>
                </a:solidFill>
                <a:effectLst/>
                <a:latin typeface="ui-sans-serif"/>
              </a:rPr>
              <a:t> gamma rays by infrared background light.</a:t>
            </a:r>
          </a:p>
          <a:p>
            <a:pPr algn="just">
              <a:lnSpc>
                <a:spcPct val="110000"/>
              </a:lnSpc>
              <a:spcBef>
                <a:spcPts val="600"/>
              </a:spcBef>
            </a:pPr>
            <a:endParaRPr lang="zh-CN" altLang="en-US" sz="1400" i="1" dirty="0">
              <a:latin typeface="微软雅黑" panose="020B0503020204020204" pitchFamily="34" charset="-122"/>
              <a:ea typeface="微软雅黑" panose="020B0503020204020204" pitchFamily="34" charset="-122"/>
            </a:endParaRPr>
          </a:p>
        </p:txBody>
      </p:sp>
      <p:pic>
        <p:nvPicPr>
          <p:cNvPr id="7" name="图片 3">
            <a:extLst>
              <a:ext uri="{FF2B5EF4-FFF2-40B4-BE49-F238E27FC236}">
                <a16:creationId xmlns:a16="http://schemas.microsoft.com/office/drawing/2014/main" id="{127F008F-D525-47F3-B9C4-670874C60B11}"/>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9032788" y="3156046"/>
            <a:ext cx="2679836" cy="3009258"/>
          </a:xfrm>
          <a:prstGeom prst="rect">
            <a:avLst/>
          </a:prstGeom>
        </p:spPr>
      </p:pic>
      <p:pic>
        <p:nvPicPr>
          <p:cNvPr id="8" name="Picture 22" descr="A poster of a meteorite shooting from earth&#10;&#10;Description automatically generated with medium confidence">
            <a:extLst>
              <a:ext uri="{FF2B5EF4-FFF2-40B4-BE49-F238E27FC236}">
                <a16:creationId xmlns:a16="http://schemas.microsoft.com/office/drawing/2014/main" id="{DCBB71AA-1901-42C7-8AB9-BDEBE548AE57}"/>
              </a:ext>
            </a:extLst>
          </p:cNvPr>
          <p:cNvPicPr>
            <a:picLocks noChangeAspect="1"/>
          </p:cNvPicPr>
          <p:nvPr/>
        </p:nvPicPr>
        <p:blipFill>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6072159" y="648935"/>
            <a:ext cx="2759962" cy="3741282"/>
          </a:xfrm>
          <a:prstGeom prst="rect">
            <a:avLst/>
          </a:prstGeom>
        </p:spPr>
      </p:pic>
      <p:pic>
        <p:nvPicPr>
          <p:cNvPr id="10" name="Picture 2" descr="MAGIC telescopes see most epic explosion - ICRAR">
            <a:extLst>
              <a:ext uri="{FF2B5EF4-FFF2-40B4-BE49-F238E27FC236}">
                <a16:creationId xmlns:a16="http://schemas.microsoft.com/office/drawing/2014/main" id="{642B033F-0638-4A5D-9659-DAE77EF64F3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66126" y="1388237"/>
            <a:ext cx="2304256" cy="129614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6">
            <a:extLst>
              <a:ext uri="{FF2B5EF4-FFF2-40B4-BE49-F238E27FC236}">
                <a16:creationId xmlns:a16="http://schemas.microsoft.com/office/drawing/2014/main" id="{8014466B-058F-4411-B29E-C11098D287F0}"/>
              </a:ext>
            </a:extLst>
          </p:cNvPr>
          <p:cNvSpPr txBox="1"/>
          <p:nvPr/>
        </p:nvSpPr>
        <p:spPr bwMode="auto">
          <a:xfrm>
            <a:off x="6726471" y="5026829"/>
            <a:ext cx="1716184" cy="745845"/>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indent="0" algn="ctr">
              <a:lnSpc>
                <a:spcPct val="110000"/>
              </a:lnSpc>
              <a:spcBef>
                <a:spcPts val="600"/>
              </a:spcBef>
              <a:spcAft>
                <a:spcPts val="600"/>
              </a:spcAft>
              <a:buNone/>
            </a:pPr>
            <a:r>
              <a:rPr lang="en-US" altLang="zh-CN" sz="2000" dirty="0">
                <a:solidFill>
                  <a:srgbClr val="005DA2"/>
                </a:solidFill>
                <a:latin typeface="微软雅黑" panose="020B0503020204020204" pitchFamily="34" charset="-122"/>
                <a:ea typeface="微软雅黑" panose="020B0503020204020204" pitchFamily="34" charset="-122"/>
              </a:rPr>
              <a:t>BOAT GRB: 221009A</a:t>
            </a:r>
            <a:endParaRPr lang="zh-CN" altLang="en-US" sz="2000" dirty="0">
              <a:solidFill>
                <a:srgbClr val="005DA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24665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162D73-F948-4336-9A2B-6431FD7EB7BA}"/>
              </a:ext>
            </a:extLst>
          </p:cNvPr>
          <p:cNvSpPr>
            <a:spLocks noGrp="1"/>
          </p:cNvSpPr>
          <p:nvPr>
            <p:ph type="title"/>
          </p:nvPr>
        </p:nvSpPr>
        <p:spPr/>
        <p:txBody>
          <a:bodyPr/>
          <a:lstStyle/>
          <a:p>
            <a:r>
              <a:rPr lang="en-US" altLang="zh-CN" sz="4400" b="1" dirty="0"/>
              <a:t>LHAASO Results (3) </a:t>
            </a:r>
            <a:endParaRPr lang="zh-CN" altLang="en-US" dirty="0"/>
          </a:p>
        </p:txBody>
      </p:sp>
      <p:sp>
        <p:nvSpPr>
          <p:cNvPr id="3" name="日期占位符 2">
            <a:extLst>
              <a:ext uri="{FF2B5EF4-FFF2-40B4-BE49-F238E27FC236}">
                <a16:creationId xmlns:a16="http://schemas.microsoft.com/office/drawing/2014/main" id="{A5BCF350-E2C1-4C7C-A660-8F8D51B1B5DA}"/>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9F9C6D34-0A38-4D96-A92C-758A2D672221}"/>
              </a:ext>
            </a:extLst>
          </p:cNvPr>
          <p:cNvSpPr>
            <a:spLocks noGrp="1"/>
          </p:cNvSpPr>
          <p:nvPr>
            <p:ph type="sldNum" sz="quarter" idx="12"/>
          </p:nvPr>
        </p:nvSpPr>
        <p:spPr/>
        <p:txBody>
          <a:bodyPr/>
          <a:lstStyle/>
          <a:p>
            <a:fld id="{4BE2F480-0866-4C36-99B6-3656151950EC}" type="slidenum">
              <a:rPr lang="zh-CN" altLang="en-US" smtClean="0"/>
              <a:t>11</a:t>
            </a:fld>
            <a:endParaRPr lang="zh-CN" altLang="en-US"/>
          </a:p>
        </p:txBody>
      </p:sp>
      <p:sp>
        <p:nvSpPr>
          <p:cNvPr id="5" name="TextBox 5">
            <a:extLst>
              <a:ext uri="{FF2B5EF4-FFF2-40B4-BE49-F238E27FC236}">
                <a16:creationId xmlns:a16="http://schemas.microsoft.com/office/drawing/2014/main" id="{9D790AB0-A052-4286-8E81-88DBF566A3B7}"/>
              </a:ext>
            </a:extLst>
          </p:cNvPr>
          <p:cNvSpPr txBox="1"/>
          <p:nvPr/>
        </p:nvSpPr>
        <p:spPr bwMode="auto">
          <a:xfrm>
            <a:off x="658837" y="1269554"/>
            <a:ext cx="6433621" cy="4960973"/>
          </a:xfrm>
          <a:prstGeom prst="rect">
            <a:avLst/>
          </a:prstGeom>
          <a:noFill/>
          <a:ln w="3175">
            <a:solidFill>
              <a:schemeClr val="bg1">
                <a:lumMod val="65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spcBef>
                <a:spcPts val="1200"/>
              </a:spcBef>
              <a:spcAft>
                <a:spcPts val="450"/>
              </a:spcAft>
            </a:pPr>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Precise Measurement of Cosmic Ray All-Particle Spectrum and Average Mass Number (⟨</a:t>
            </a:r>
            <a:r>
              <a:rPr lang="en-US" altLang="zh-CN" sz="2400" b="1" dirty="0" err="1">
                <a:solidFill>
                  <a:srgbClr val="005DA2"/>
                </a:solidFill>
                <a:latin typeface="Calibri" panose="020F0502020204030204" pitchFamily="34" charset="0"/>
                <a:ea typeface="Calibri" panose="020F0502020204030204" pitchFamily="34" charset="0"/>
                <a:cs typeface="Calibri" panose="020F0502020204030204" pitchFamily="34" charset="0"/>
              </a:rPr>
              <a:t>lnA</a:t>
            </a:r>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a:t>
            </a:r>
          </a:p>
          <a:p>
            <a:pPr marL="342900" indent="-342900" algn="l">
              <a:lnSpc>
                <a:spcPct val="150000"/>
              </a:lnSpc>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Most precise measurement</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of the cosmic ray all-particle spectrum in the energy range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300 </a:t>
            </a:r>
            <a:r>
              <a:rPr lang="en-US" altLang="zh-CN" b="1"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TeV</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 3 </a:t>
            </a:r>
            <a:r>
              <a:rPr lang="en-US" altLang="zh-CN" b="1"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PeV</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a:t>
            </a:r>
          </a:p>
          <a:p>
            <a:pPr marL="342900" indent="-342900" algn="l">
              <a:lnSpc>
                <a:spcPct val="150000"/>
              </a:lnSpc>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Most precise measurement</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of ⟨</a:t>
            </a:r>
            <a:r>
              <a:rPr lang="en-US" altLang="zh-CN" b="0"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lnA</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in the energy range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300 </a:t>
            </a:r>
            <a:r>
              <a:rPr lang="en-US" altLang="zh-CN" b="1"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TeV</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 3 </a:t>
            </a:r>
            <a:r>
              <a:rPr lang="en-US" altLang="zh-CN" b="1"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PeV</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a:t>
            </a:r>
          </a:p>
          <a:p>
            <a:pPr marL="342900" indent="-342900" algn="l">
              <a:lnSpc>
                <a:spcPct val="150000"/>
              </a:lnSpc>
              <a:buFont typeface="Arial" panose="020B0604020202020204" pitchFamily="34" charset="0"/>
              <a:buChar char="•"/>
            </a:pP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The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consistent trends</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of both measurements indicate an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unknown change in cosmic ray composition</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within this energy range.</a:t>
            </a:r>
          </a:p>
          <a:p>
            <a:pPr marL="342900" indent="-342900" algn="l">
              <a:lnSpc>
                <a:spcPct val="150000"/>
              </a:lnSpc>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Highlighted Publication: </a:t>
            </a:r>
            <a:r>
              <a:rPr lang="en-US" altLang="zh-CN" b="0" i="1"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Physical Review </a:t>
            </a:r>
            <a:r>
              <a:rPr lang="en-US" altLang="zh-CN" i="1" dirty="0">
                <a:solidFill>
                  <a:srgbClr val="0D0D0D"/>
                </a:solidFill>
                <a:latin typeface="Calibri" panose="020F0502020204030204" pitchFamily="34" charset="0"/>
                <a:ea typeface="Calibri" panose="020F0502020204030204" pitchFamily="34" charset="0"/>
                <a:cs typeface="Calibri" panose="020F0502020204030204" pitchFamily="34" charset="0"/>
              </a:rPr>
              <a:t>Letters 132, 131002 (2024)</a:t>
            </a:r>
          </a:p>
        </p:txBody>
      </p:sp>
      <p:pic>
        <p:nvPicPr>
          <p:cNvPr id="6" name="Picture 5" descr="FIG. 1.">
            <a:extLst>
              <a:ext uri="{FF2B5EF4-FFF2-40B4-BE49-F238E27FC236}">
                <a16:creationId xmlns:a16="http://schemas.microsoft.com/office/drawing/2014/main" id="{ECC56414-6353-4936-8AE6-09F937E750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6369" y="1171080"/>
            <a:ext cx="3593583" cy="252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FIG. 2.">
            <a:extLst>
              <a:ext uri="{FF2B5EF4-FFF2-40B4-BE49-F238E27FC236}">
                <a16:creationId xmlns:a16="http://schemas.microsoft.com/office/drawing/2014/main" id="{69B3728C-13DA-49CB-B586-0428B591A1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0384" y="3816571"/>
            <a:ext cx="3619390" cy="25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864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a:extLst>
              <a:ext uri="{FF2B5EF4-FFF2-40B4-BE49-F238E27FC236}">
                <a16:creationId xmlns:a16="http://schemas.microsoft.com/office/drawing/2014/main" id="{A8424249-0E2F-4917-B270-CC00EAB5530A}"/>
              </a:ext>
            </a:extLst>
          </p:cNvPr>
          <p:cNvPicPr>
            <a:picLocks noChangeAspect="1"/>
          </p:cNvPicPr>
          <p:nvPr/>
        </p:nvPicPr>
        <p:blipFill>
          <a:blip r:embed="rId3"/>
          <a:stretch>
            <a:fillRect/>
          </a:stretch>
        </p:blipFill>
        <p:spPr>
          <a:xfrm>
            <a:off x="5706975" y="1102424"/>
            <a:ext cx="5924916" cy="1944216"/>
          </a:xfrm>
          <a:prstGeom prst="rect">
            <a:avLst/>
          </a:prstGeom>
        </p:spPr>
      </p:pic>
      <p:sp>
        <p:nvSpPr>
          <p:cNvPr id="2" name="标题 1">
            <a:extLst>
              <a:ext uri="{FF2B5EF4-FFF2-40B4-BE49-F238E27FC236}">
                <a16:creationId xmlns:a16="http://schemas.microsoft.com/office/drawing/2014/main" id="{D5B5A76D-38D2-404F-B69B-11E2BF4D592F}"/>
              </a:ext>
            </a:extLst>
          </p:cNvPr>
          <p:cNvSpPr>
            <a:spLocks noGrp="1"/>
          </p:cNvSpPr>
          <p:nvPr>
            <p:ph type="title"/>
          </p:nvPr>
        </p:nvSpPr>
        <p:spPr>
          <a:xfrm>
            <a:off x="838200" y="102589"/>
            <a:ext cx="10793691" cy="833499"/>
          </a:xfrm>
        </p:spPr>
        <p:txBody>
          <a:bodyPr>
            <a:normAutofit/>
          </a:bodyPr>
          <a:lstStyle/>
          <a:p>
            <a:r>
              <a:rPr lang="en-US" altLang="zh-CN" sz="3600" dirty="0"/>
              <a:t>LHAASO Scientific Data Status - Annual Data Volume</a:t>
            </a:r>
            <a:endParaRPr lang="zh-CN" altLang="en-US" sz="3600" dirty="0"/>
          </a:p>
        </p:txBody>
      </p:sp>
      <p:sp>
        <p:nvSpPr>
          <p:cNvPr id="5" name="灯片编号占位符 4">
            <a:extLst>
              <a:ext uri="{FF2B5EF4-FFF2-40B4-BE49-F238E27FC236}">
                <a16:creationId xmlns:a16="http://schemas.microsoft.com/office/drawing/2014/main" id="{2C46CF94-33B7-48A3-9B68-52805E8F48C6}"/>
              </a:ext>
            </a:extLst>
          </p:cNvPr>
          <p:cNvSpPr>
            <a:spLocks noGrp="1"/>
          </p:cNvSpPr>
          <p:nvPr>
            <p:ph type="sldNum" sz="quarter" idx="12"/>
          </p:nvPr>
        </p:nvSpPr>
        <p:spPr/>
        <p:txBody>
          <a:bodyPr/>
          <a:lstStyle/>
          <a:p>
            <a:fld id="{4BE2F480-0866-4C36-99B6-3656151950EC}" type="slidenum">
              <a:rPr lang="zh-CN" altLang="en-US" smtClean="0"/>
              <a:t>12</a:t>
            </a:fld>
            <a:endParaRPr lang="zh-CN" altLang="en-US"/>
          </a:p>
        </p:txBody>
      </p:sp>
      <p:graphicFrame>
        <p:nvGraphicFramePr>
          <p:cNvPr id="6" name="Table 6">
            <a:extLst>
              <a:ext uri="{FF2B5EF4-FFF2-40B4-BE49-F238E27FC236}">
                <a16:creationId xmlns:a16="http://schemas.microsoft.com/office/drawing/2014/main" id="{8AF96583-6227-4596-9D20-4441C3F3E955}"/>
              </a:ext>
            </a:extLst>
          </p:cNvPr>
          <p:cNvGraphicFramePr>
            <a:graphicFrameLocks noGrp="1"/>
          </p:cNvGraphicFramePr>
          <p:nvPr>
            <p:extLst>
              <p:ext uri="{D42A27DB-BD31-4B8C-83A1-F6EECF244321}">
                <p14:modId xmlns:p14="http://schemas.microsoft.com/office/powerpoint/2010/main" val="3174350802"/>
              </p:ext>
            </p:extLst>
          </p:nvPr>
        </p:nvGraphicFramePr>
        <p:xfrm>
          <a:off x="197070" y="1340768"/>
          <a:ext cx="5141832" cy="4143624"/>
        </p:xfrm>
        <a:graphic>
          <a:graphicData uri="http://schemas.openxmlformats.org/drawingml/2006/table">
            <a:tbl>
              <a:tblPr firstRow="1" firstCol="1" lastRow="1" bandRow="1">
                <a:tableStyleId>{2A488322-F2BA-4B5B-9748-0D474271808F}</a:tableStyleId>
              </a:tblPr>
              <a:tblGrid>
                <a:gridCol w="1026852">
                  <a:extLst>
                    <a:ext uri="{9D8B030D-6E8A-4147-A177-3AD203B41FA5}">
                      <a16:colId xmlns:a16="http://schemas.microsoft.com/office/drawing/2014/main" val="3549062821"/>
                    </a:ext>
                  </a:extLst>
                </a:gridCol>
                <a:gridCol w="1361623">
                  <a:extLst>
                    <a:ext uri="{9D8B030D-6E8A-4147-A177-3AD203B41FA5}">
                      <a16:colId xmlns:a16="http://schemas.microsoft.com/office/drawing/2014/main" val="3679437358"/>
                    </a:ext>
                  </a:extLst>
                </a:gridCol>
                <a:gridCol w="1349036">
                  <a:extLst>
                    <a:ext uri="{9D8B030D-6E8A-4147-A177-3AD203B41FA5}">
                      <a16:colId xmlns:a16="http://schemas.microsoft.com/office/drawing/2014/main" val="3020382498"/>
                    </a:ext>
                  </a:extLst>
                </a:gridCol>
                <a:gridCol w="1404321">
                  <a:extLst>
                    <a:ext uri="{9D8B030D-6E8A-4147-A177-3AD203B41FA5}">
                      <a16:colId xmlns:a16="http://schemas.microsoft.com/office/drawing/2014/main" val="2379650444"/>
                    </a:ext>
                  </a:extLst>
                </a:gridCol>
              </a:tblGrid>
              <a:tr h="448696">
                <a:tc gridSpan="2">
                  <a:txBody>
                    <a:bodyPr/>
                    <a:lstStyle/>
                    <a:p>
                      <a:pPr algn="ctr">
                        <a:spcBef>
                          <a:spcPts val="230"/>
                        </a:spcBef>
                        <a:spcAft>
                          <a:spcPts val="230"/>
                        </a:spcAft>
                      </a:pPr>
                      <a:r>
                        <a:rPr lang="en-US" altLang="zh-CN" sz="1800" kern="100" dirty="0">
                          <a:effectLst/>
                          <a:latin typeface="微软雅黑" panose="020B0503020204020204" pitchFamily="34" charset="-122"/>
                          <a:ea typeface="微软雅黑" panose="020B0503020204020204" pitchFamily="34" charset="-122"/>
                        </a:rPr>
                        <a:t>Scientific Data Categories</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hMerge="1">
                  <a:txBody>
                    <a:bodyPr/>
                    <a:lstStyle/>
                    <a:p>
                      <a:pPr algn="ctr">
                        <a:spcBef>
                          <a:spcPts val="230"/>
                        </a:spcBef>
                        <a:spcAft>
                          <a:spcPts val="230"/>
                        </a:spcAft>
                      </a:pP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spcBef>
                          <a:spcPts val="230"/>
                        </a:spcBef>
                        <a:spcAft>
                          <a:spcPts val="230"/>
                        </a:spcAft>
                      </a:pPr>
                      <a:r>
                        <a:rPr lang="en-US" altLang="zh-CN" sz="1800" kern="100" dirty="0">
                          <a:effectLst/>
                          <a:latin typeface="微软雅黑" panose="020B0503020204020204" pitchFamily="34" charset="-122"/>
                          <a:ea typeface="微软雅黑" panose="020B0503020204020204" pitchFamily="34" charset="-122"/>
                        </a:rPr>
                        <a:t>events</a:t>
                      </a:r>
                      <a:r>
                        <a:rPr lang="zh-CN" altLang="en-US" sz="1800" kern="100" dirty="0">
                          <a:effectLst/>
                          <a:latin typeface="微软雅黑" panose="020B0503020204020204" pitchFamily="34" charset="-122"/>
                          <a:ea typeface="微软雅黑" panose="020B0503020204020204" pitchFamily="34" charset="-122"/>
                        </a:rPr>
                        <a:t> </a:t>
                      </a:r>
                      <a:r>
                        <a:rPr lang="en-US" altLang="zh-CN" sz="1800" kern="100" dirty="0">
                          <a:effectLst/>
                          <a:latin typeface="微软雅黑" panose="020B0503020204020204" pitchFamily="34" charset="-122"/>
                          <a:ea typeface="微软雅黑" panose="020B0503020204020204" pitchFamily="34" charset="-122"/>
                        </a:rPr>
                        <a:t>(billion)</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altLang="zh-CN" sz="1800" kern="100" dirty="0">
                          <a:effectLst/>
                          <a:latin typeface="微软雅黑" panose="020B0503020204020204" pitchFamily="34" charset="-122"/>
                          <a:ea typeface="微软雅黑" panose="020B0503020204020204" pitchFamily="34" charset="-122"/>
                        </a:rPr>
                        <a:t>storage (</a:t>
                      </a:r>
                      <a:r>
                        <a:rPr lang="en-US" sz="1800" kern="100" dirty="0">
                          <a:effectLst/>
                          <a:latin typeface="微软雅黑" panose="020B0503020204020204" pitchFamily="34" charset="-122"/>
                          <a:ea typeface="微软雅黑" panose="020B0503020204020204" pitchFamily="34" charset="-122"/>
                        </a:rPr>
                        <a:t>TB)</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76207914"/>
                  </a:ext>
                </a:extLst>
              </a:tr>
              <a:tr h="448696">
                <a:tc rowSpan="3">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WCDA</a:t>
                      </a:r>
                    </a:p>
                  </a:txBody>
                  <a:tcPr marL="68580" marR="68580" marT="0" marB="0" anchor="ctr">
                    <a:cell3D prstMaterial="dkEdge">
                      <a:bevel prst="cross"/>
                      <a:lightRig rig="flood" dir="t"/>
                    </a:cell3D>
                  </a:tcP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trigger</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1000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2000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1308414028"/>
                  </a:ext>
                </a:extLst>
              </a:tr>
              <a:tr h="448696">
                <a:tc vMerge="1">
                  <a:txBody>
                    <a:bodyPr/>
                    <a:lstStyle/>
                    <a:p>
                      <a:endParaRPr/>
                    </a:p>
                  </a:txBody>
                  <a:tcPr marL="68580" marR="68580" marT="0" marB="0" anchor="ct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non-trigger</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100000 (hit)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1500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5085296"/>
                  </a:ext>
                </a:extLst>
              </a:tr>
              <a:tr h="454112">
                <a:tc vMerge="1">
                  <a:txBody>
                    <a:bodyPr/>
                    <a:lstStyle/>
                    <a:p>
                      <a:endParaRPr dirty="0"/>
                    </a:p>
                  </a:txBody>
                  <a:tcPr marL="68580" marR="68580" marT="0" marB="0" anchor="ct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simulation</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0.2</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1000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1744451566"/>
                  </a:ext>
                </a:extLst>
              </a:tr>
              <a:tr h="448696">
                <a:tc rowSpan="2">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KM2A</a:t>
                      </a:r>
                    </a:p>
                  </a:txBody>
                  <a:tcPr marL="68580" marR="68580" marT="0" marB="0" anchor="ctr">
                    <a:cell3D prstMaterial="dkEdge">
                      <a:bevel prst="cross"/>
                      <a:lightRig rig="flood" dir="t"/>
                    </a:cell3D>
                  </a:tcP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trigger</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145</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800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2528141541"/>
                  </a:ext>
                </a:extLst>
              </a:tr>
              <a:tr h="448696">
                <a:tc vMerge="1">
                  <a:txBody>
                    <a:bodyPr/>
                    <a:lstStyle/>
                    <a:p>
                      <a:endParaRPr dirty="0"/>
                    </a:p>
                  </a:txBody>
                  <a:tcPr marL="68580" marR="68580" marT="0" marB="0" anchor="ct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simulation</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0.1</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300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1506618241"/>
                  </a:ext>
                </a:extLst>
              </a:tr>
              <a:tr h="448696">
                <a:tc rowSpan="2">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WFCTA</a:t>
                      </a:r>
                    </a:p>
                  </a:txBody>
                  <a:tcPr marL="68580" marR="68580" marT="0" marB="0" anchor="ctr">
                    <a:cell3D prstMaterial="dkEdge">
                      <a:bevel prst="cross"/>
                      <a:lightRig rig="flood" dir="t"/>
                    </a:cell3D>
                  </a:tcP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Observation</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0.1</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150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1406047856"/>
                  </a:ext>
                </a:extLst>
              </a:tr>
              <a:tr h="448696">
                <a:tc vMerge="1">
                  <a:txBody>
                    <a:bodyPr/>
                    <a:lstStyle/>
                    <a:p>
                      <a:endParaRPr dirty="0"/>
                    </a:p>
                  </a:txBody>
                  <a:tcPr marL="68580" marR="68580" marT="0" marB="0" anchor="ctr"/>
                </a:tc>
                <a:tc>
                  <a:txBody>
                    <a:bodyPr/>
                    <a:lstStyle/>
                    <a:p>
                      <a:pPr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simulation</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0.005</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1500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475181373"/>
                  </a:ext>
                </a:extLst>
              </a:tr>
              <a:tr h="448696">
                <a:tc>
                  <a:txBody>
                    <a:bodyPr/>
                    <a:lstStyle/>
                    <a:p>
                      <a:pPr algn="ctr">
                        <a:spcBef>
                          <a:spcPts val="230"/>
                        </a:spcBef>
                        <a:spcAft>
                          <a:spcPts val="230"/>
                        </a:spcAft>
                      </a:pPr>
                      <a:r>
                        <a:rPr lang="en-US" sz="1600" kern="100" dirty="0">
                          <a:effectLst/>
                          <a:latin typeface="微软雅黑" panose="020B0503020204020204" pitchFamily="34" charset="-122"/>
                          <a:ea typeface="微软雅黑" panose="020B0503020204020204" pitchFamily="34" charset="-122"/>
                        </a:rPr>
                        <a:t>Total</a:t>
                      </a:r>
                    </a:p>
                  </a:txBody>
                  <a:tcPr marL="68580" marR="68580" marT="0" marB="0" anchor="ctr">
                    <a:cell3D prstMaterial="dkEdge">
                      <a:bevel prst="cross"/>
                      <a:lightRig rig="flood" dir="t"/>
                    </a:cell3D>
                  </a:tcPr>
                </a:tc>
                <a:tc>
                  <a:txBody>
                    <a:bodyPr/>
                    <a:lstStyle/>
                    <a:p>
                      <a:pPr algn="ctr">
                        <a:spcBef>
                          <a:spcPts val="230"/>
                        </a:spcBef>
                        <a:spcAft>
                          <a:spcPts val="230"/>
                        </a:spcAft>
                      </a:pP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algn="ctr">
                        <a:spcBef>
                          <a:spcPts val="230"/>
                        </a:spcBef>
                        <a:spcAft>
                          <a:spcPts val="230"/>
                        </a:spcAft>
                      </a:pP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tc>
                  <a:txBody>
                    <a:bodyPr/>
                    <a:lstStyle/>
                    <a:p>
                      <a:pPr indent="266700" algn="ctr">
                        <a:spcBef>
                          <a:spcPts val="230"/>
                        </a:spcBef>
                        <a:spcAft>
                          <a:spcPts val="230"/>
                        </a:spcAft>
                      </a:pPr>
                      <a:r>
                        <a:rPr lang="en-US" altLang="zh-CN" sz="1600" kern="100" dirty="0">
                          <a:effectLst/>
                          <a:latin typeface="微软雅黑" panose="020B0503020204020204" pitchFamily="34" charset="-122"/>
                          <a:ea typeface="微软雅黑" panose="020B0503020204020204" pitchFamily="34" charset="-122"/>
                        </a:rPr>
                        <a:t>7250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cell3D prstMaterial="dkEdge">
                      <a:bevel prst="cross"/>
                      <a:lightRig rig="flood" dir="t"/>
                    </a:cell3D>
                  </a:tcPr>
                </a:tc>
                <a:extLst>
                  <a:ext uri="{0D108BD9-81ED-4DB2-BD59-A6C34878D82A}">
                    <a16:rowId xmlns:a16="http://schemas.microsoft.com/office/drawing/2014/main" val="3136929699"/>
                  </a:ext>
                </a:extLst>
              </a:tr>
            </a:tbl>
          </a:graphicData>
        </a:graphic>
      </p:graphicFrame>
      <p:sp>
        <p:nvSpPr>
          <p:cNvPr id="8" name="TextBox 9">
            <a:extLst>
              <a:ext uri="{FF2B5EF4-FFF2-40B4-BE49-F238E27FC236}">
                <a16:creationId xmlns:a16="http://schemas.microsoft.com/office/drawing/2014/main" id="{7DA4C0A3-3A2A-4FDE-8EA0-E6442C7DD79A}"/>
              </a:ext>
            </a:extLst>
          </p:cNvPr>
          <p:cNvSpPr txBox="1"/>
          <p:nvPr/>
        </p:nvSpPr>
        <p:spPr bwMode="auto">
          <a:xfrm>
            <a:off x="6005136" y="2952845"/>
            <a:ext cx="5858415" cy="2074029"/>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indent="0" algn="l">
              <a:lnSpc>
                <a:spcPct val="110000"/>
              </a:lnSpc>
              <a:spcBef>
                <a:spcPts val="1200"/>
              </a:spcBef>
              <a:buNone/>
            </a:pPr>
            <a:r>
              <a:rPr lang="en-US" altLang="zh-CN" b="1" dirty="0">
                <a:solidFill>
                  <a:schemeClr val="accent5">
                    <a:lumMod val="50000"/>
                  </a:schemeClr>
                </a:solidFill>
                <a:latin typeface="微软雅黑" panose="020B0503020204020204" pitchFamily="34" charset="-122"/>
                <a:ea typeface="微软雅黑" panose="020B0503020204020204" pitchFamily="34" charset="-122"/>
              </a:rPr>
              <a:t>WCDA On-site Real-time Processing Flow for Triggered Data:</a:t>
            </a:r>
            <a:r>
              <a:rPr lang="zh-CN" altLang="en-US" b="1"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sz="1600" dirty="0">
                <a:latin typeface="微软雅黑" panose="020B0503020204020204" pitchFamily="34" charset="-122"/>
                <a:ea typeface="微软雅黑" panose="020B0503020204020204" pitchFamily="34" charset="-122"/>
              </a:rPr>
              <a:t>Trigger</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15%</a:t>
            </a:r>
          </a:p>
          <a:p>
            <a:pPr marL="0" indent="0" algn="l">
              <a:lnSpc>
                <a:spcPct val="110000"/>
              </a:lnSpc>
              <a:spcBef>
                <a:spcPts val="600"/>
              </a:spcBef>
              <a:buNone/>
            </a:pPr>
            <a:r>
              <a:rPr lang="en-US" altLang="zh-CN" sz="1600" dirty="0">
                <a:latin typeface="微软雅黑" panose="020B0503020204020204" pitchFamily="34" charset="-122"/>
                <a:ea typeface="微软雅黑" panose="020B0503020204020204" pitchFamily="34" charset="-122"/>
              </a:rPr>
              <a:t>Compression</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50%</a:t>
            </a:r>
          </a:p>
          <a:p>
            <a:pPr marL="0" indent="0" algn="l">
              <a:lnSpc>
                <a:spcPct val="110000"/>
              </a:lnSpc>
              <a:spcBef>
                <a:spcPts val="600"/>
              </a:spcBef>
              <a:buNone/>
            </a:pPr>
            <a:r>
              <a:rPr lang="en-US" altLang="zh-CN" sz="1600" dirty="0">
                <a:latin typeface="微软雅黑" panose="020B0503020204020204" pitchFamily="34" charset="-122"/>
                <a:ea typeface="微软雅黑" panose="020B0503020204020204" pitchFamily="34" charset="-122"/>
              </a:rPr>
              <a:t>Noise Filtering</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37%</a:t>
            </a:r>
          </a:p>
          <a:p>
            <a:pPr marL="0" indent="0" algn="l">
              <a:lnSpc>
                <a:spcPct val="110000"/>
              </a:lnSpc>
              <a:spcBef>
                <a:spcPts val="600"/>
              </a:spcBef>
              <a:buNone/>
            </a:pPr>
            <a:r>
              <a:rPr lang="en-US" altLang="zh-CN" sz="1600" b="1" dirty="0">
                <a:solidFill>
                  <a:schemeClr val="accent5">
                    <a:lumMod val="50000"/>
                  </a:schemeClr>
                </a:solidFill>
                <a:latin typeface="微软雅黑" panose="020B0503020204020204" pitchFamily="34" charset="-122"/>
                <a:ea typeface="微软雅黑" panose="020B0503020204020204" pitchFamily="34" charset="-122"/>
              </a:rPr>
              <a:t>Total Reduction Ratio</a:t>
            </a:r>
            <a:r>
              <a:rPr lang="zh-CN" altLang="en-US" sz="1600" b="1" dirty="0">
                <a:solidFill>
                  <a:schemeClr val="accent5">
                    <a:lumMod val="50000"/>
                  </a:schemeClr>
                </a:solidFill>
                <a:latin typeface="微软雅黑" panose="020B0503020204020204" pitchFamily="34" charset="-122"/>
                <a:ea typeface="微软雅黑" panose="020B0503020204020204" pitchFamily="34" charset="-122"/>
              </a:rPr>
              <a:t>：</a:t>
            </a:r>
            <a:r>
              <a:rPr lang="en-US" altLang="zh-CN" sz="1600" b="1" dirty="0">
                <a:solidFill>
                  <a:schemeClr val="accent5">
                    <a:lumMod val="50000"/>
                  </a:schemeClr>
                </a:solidFill>
                <a:latin typeface="微软雅黑" panose="020B0503020204020204" pitchFamily="34" charset="-122"/>
                <a:ea typeface="微软雅黑" panose="020B0503020204020204" pitchFamily="34" charset="-122"/>
              </a:rPr>
              <a:t>2.8%</a:t>
            </a:r>
            <a:endParaRPr lang="zh-CN" altLang="en-US" sz="1600" b="1"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9" name="TextBox 10">
            <a:extLst>
              <a:ext uri="{FF2B5EF4-FFF2-40B4-BE49-F238E27FC236}">
                <a16:creationId xmlns:a16="http://schemas.microsoft.com/office/drawing/2014/main" id="{F7211D4B-C1CF-42D7-8A32-FF9584E4E90C}"/>
              </a:ext>
            </a:extLst>
          </p:cNvPr>
          <p:cNvSpPr txBox="1"/>
          <p:nvPr/>
        </p:nvSpPr>
        <p:spPr bwMode="auto">
          <a:xfrm>
            <a:off x="6096000" y="5026874"/>
            <a:ext cx="5325504" cy="1378454"/>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indent="0" algn="l">
              <a:lnSpc>
                <a:spcPct val="110000"/>
              </a:lnSpc>
              <a:spcBef>
                <a:spcPts val="1200"/>
              </a:spcBef>
              <a:buNone/>
            </a:pPr>
            <a:r>
              <a:rPr lang="en-US" altLang="zh-CN" b="1" dirty="0">
                <a:solidFill>
                  <a:schemeClr val="accent5">
                    <a:lumMod val="50000"/>
                  </a:schemeClr>
                </a:solidFill>
                <a:latin typeface="微软雅黑" panose="020B0503020204020204" pitchFamily="34" charset="-122"/>
                <a:ea typeface="微软雅黑" panose="020B0503020204020204" pitchFamily="34" charset="-122"/>
              </a:rPr>
              <a:t>WCDA</a:t>
            </a:r>
            <a:r>
              <a:rPr lang="zh-CN" altLang="en-US" b="1" dirty="0">
                <a:solidFill>
                  <a:schemeClr val="accent5">
                    <a:lumMod val="50000"/>
                  </a:schemeClr>
                </a:solidFill>
                <a:latin typeface="微软雅黑" panose="020B0503020204020204" pitchFamily="34" charset="-122"/>
                <a:ea typeface="微软雅黑" panose="020B0503020204020204" pitchFamily="34" charset="-122"/>
              </a:rPr>
              <a:t> </a:t>
            </a:r>
            <a:r>
              <a:rPr lang="en-US" altLang="zh-CN" b="1" dirty="0">
                <a:solidFill>
                  <a:schemeClr val="accent5">
                    <a:lumMod val="50000"/>
                  </a:schemeClr>
                </a:solidFill>
                <a:latin typeface="微软雅黑" panose="020B0503020204020204" pitchFamily="34" charset="-122"/>
                <a:ea typeface="微软雅黑" panose="020B0503020204020204" pitchFamily="34" charset="-122"/>
              </a:rPr>
              <a:t>On-site Real-time Processing Flow for Non-Triggered Data</a:t>
            </a:r>
            <a:r>
              <a:rPr lang="zh-CN" altLang="en-US" b="1"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sz="1600" dirty="0">
                <a:latin typeface="微软雅黑" panose="020B0503020204020204" pitchFamily="34" charset="-122"/>
                <a:ea typeface="微软雅黑" panose="020B0503020204020204" pitchFamily="34" charset="-122"/>
              </a:rPr>
              <a:t>Receives GCN signals, ~2.5 per week</a:t>
            </a:r>
          </a:p>
          <a:p>
            <a:pPr marL="0" indent="0" algn="l">
              <a:lnSpc>
                <a:spcPct val="110000"/>
              </a:lnSpc>
              <a:spcBef>
                <a:spcPts val="600"/>
              </a:spcBef>
              <a:buNone/>
            </a:pPr>
            <a:r>
              <a:rPr lang="en-US" altLang="zh-CN" sz="1600" dirty="0">
                <a:latin typeface="微软雅黑" panose="020B0503020204020204" pitchFamily="34" charset="-122"/>
                <a:ea typeface="微软雅黑" panose="020B0503020204020204" pitchFamily="34" charset="-122"/>
              </a:rPr>
              <a:t>Each event retains 0.5 + 2.0 hours of data</a:t>
            </a:r>
          </a:p>
        </p:txBody>
      </p:sp>
    </p:spTree>
    <p:extLst>
      <p:ext uri="{BB962C8B-B14F-4D97-AF65-F5344CB8AC3E}">
        <p14:creationId xmlns:p14="http://schemas.microsoft.com/office/powerpoint/2010/main" val="1465271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49B9-C509-E812-F6AA-DAFD1F24CF86}"/>
              </a:ext>
            </a:extLst>
          </p:cNvPr>
          <p:cNvSpPr>
            <a:spLocks noGrp="1"/>
          </p:cNvSpPr>
          <p:nvPr>
            <p:ph type="title"/>
          </p:nvPr>
        </p:nvSpPr>
        <p:spPr>
          <a:xfrm>
            <a:off x="1058137" y="44624"/>
            <a:ext cx="7589756" cy="990600"/>
          </a:xfrm>
        </p:spPr>
        <p:txBody>
          <a:bodyPr>
            <a:normAutofit/>
          </a:bodyPr>
          <a:lstStyle/>
          <a:p>
            <a:r>
              <a:rPr lang="en-US" altLang="zh-CN" sz="4000" dirty="0">
                <a:latin typeface="Calibri Light" panose="020F0302020204030204" pitchFamily="34" charset="0"/>
                <a:ea typeface="+mj-ea"/>
              </a:rPr>
              <a:t>Data Formats &amp; Storage Methods</a:t>
            </a:r>
            <a:endParaRPr lang="zh-CN" altLang="en-US" sz="4000" dirty="0">
              <a:latin typeface="Calibri Light" panose="020F0302020204030204" pitchFamily="34" charset="0"/>
              <a:ea typeface="+mj-ea"/>
            </a:endParaRPr>
          </a:p>
        </p:txBody>
      </p:sp>
      <p:sp>
        <p:nvSpPr>
          <p:cNvPr id="5" name="Slide Number Placeholder 4">
            <a:extLst>
              <a:ext uri="{FF2B5EF4-FFF2-40B4-BE49-F238E27FC236}">
                <a16:creationId xmlns:a16="http://schemas.microsoft.com/office/drawing/2014/main" id="{488B4AAD-813F-F172-5003-67A528914123}"/>
              </a:ext>
            </a:extLst>
          </p:cNvPr>
          <p:cNvSpPr>
            <a:spLocks noGrp="1"/>
          </p:cNvSpPr>
          <p:nvPr>
            <p:ph type="sldNum" sz="quarter" idx="12"/>
          </p:nvPr>
        </p:nvSpPr>
        <p:spPr/>
        <p:txBody>
          <a:bodyPr/>
          <a:lstStyle/>
          <a:p>
            <a:fld id="{EA7C8D44-3667-46F6-9772-CC52308E2A7F}" type="slidenum">
              <a:rPr lang="en-US" smtClean="0">
                <a:ea typeface="Verdana" panose="020B0604030504040204" pitchFamily="34" charset="0"/>
              </a:rPr>
              <a:pPr/>
              <a:t>13</a:t>
            </a:fld>
            <a:endParaRPr lang="en-US" dirty="0">
              <a:ea typeface="Verdana" panose="020B0604030504040204" pitchFamily="34" charset="0"/>
            </a:endParaRPr>
          </a:p>
        </p:txBody>
      </p:sp>
      <p:pic>
        <p:nvPicPr>
          <p:cNvPr id="3080" name="Picture 8" descr="List of Common File Formats and its uses - Techusers">
            <a:extLst>
              <a:ext uri="{FF2B5EF4-FFF2-40B4-BE49-F238E27FC236}">
                <a16:creationId xmlns:a16="http://schemas.microsoft.com/office/drawing/2014/main" id="{AC976DD7-49E7-70C8-D19A-4B046C625040}"/>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184148" y="993232"/>
            <a:ext cx="1512168" cy="79771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China NCS1000 Series Unified Data Storage factory and suppliers | Yunke">
            <a:extLst>
              <a:ext uri="{FF2B5EF4-FFF2-40B4-BE49-F238E27FC236}">
                <a16:creationId xmlns:a16="http://schemas.microsoft.com/office/drawing/2014/main" id="{9A9B1B46-9CD9-6458-A196-1B927E5AEA66}"/>
              </a:ext>
            </a:extLst>
          </p:cNvPr>
          <p:cNvPicPr>
            <a:picLocks noChangeAspect="1" noChangeArrowheads="1"/>
          </p:cNvPicPr>
          <p:nvPr/>
        </p:nvPicPr>
        <p:blipFill>
          <a:blip r:embed="rId5" cstate="print">
            <a:duotone>
              <a:schemeClr val="accent2">
                <a:shade val="45000"/>
                <a:satMod val="135000"/>
              </a:schemeClr>
              <a:prstClr val="white"/>
            </a:duotone>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999276" y="1196752"/>
            <a:ext cx="1944216" cy="833127"/>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nstalling CERN ROOT (2016) – Nick's Reasearch Page">
            <a:extLst>
              <a:ext uri="{FF2B5EF4-FFF2-40B4-BE49-F238E27FC236}">
                <a16:creationId xmlns:a16="http://schemas.microsoft.com/office/drawing/2014/main" id="{A2F08216-CA08-0384-10C1-0B1A31467C03}"/>
              </a:ext>
            </a:extLst>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25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46797" y="2540857"/>
            <a:ext cx="1397356" cy="477612"/>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FITS Support Office">
            <a:extLst>
              <a:ext uri="{FF2B5EF4-FFF2-40B4-BE49-F238E27FC236}">
                <a16:creationId xmlns:a16="http://schemas.microsoft.com/office/drawing/2014/main" id="{D00B49CF-E0FD-1571-B3C4-27DEACCBED42}"/>
              </a:ext>
            </a:extLst>
          </p:cNvPr>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36575" y="3378509"/>
            <a:ext cx="1407578" cy="406832"/>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Python基础】在pandas中利用hdf5高效存储数据-CSDN博客">
            <a:extLst>
              <a:ext uri="{FF2B5EF4-FFF2-40B4-BE49-F238E27FC236}">
                <a16:creationId xmlns:a16="http://schemas.microsoft.com/office/drawing/2014/main" id="{A60E7A53-EB40-29E2-CB19-A3CA25C44CBE}"/>
              </a:ext>
            </a:extLst>
          </p:cNvPr>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46797" y="3930242"/>
            <a:ext cx="1397356" cy="81641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158050B-A876-B4E6-A840-01FE041D97CA}"/>
              </a:ext>
            </a:extLst>
          </p:cNvPr>
          <p:cNvSpPr txBox="1"/>
          <p:nvPr/>
        </p:nvSpPr>
        <p:spPr bwMode="auto">
          <a:xfrm>
            <a:off x="2184148" y="1748955"/>
            <a:ext cx="3456384" cy="3975319"/>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indent="0">
              <a:lnSpc>
                <a:spcPct val="110000"/>
              </a:lnSpc>
              <a:spcBef>
                <a:spcPts val="600"/>
              </a:spcBef>
              <a:spcAft>
                <a:spcPts val="1200"/>
              </a:spcAft>
              <a:buNone/>
            </a:pPr>
            <a:r>
              <a:rPr lang="en-US" altLang="zh-CN" sz="2400" b="1" u="sng" dirty="0">
                <a:latin typeface="微软雅黑" panose="020B0503020204020204" pitchFamily="34" charset="-122"/>
                <a:ea typeface="微软雅黑" panose="020B0503020204020204" pitchFamily="34" charset="-122"/>
              </a:rPr>
              <a:t>Data Formats:</a:t>
            </a:r>
          </a:p>
          <a:p>
            <a:pPr marL="0" indent="0" algn="l">
              <a:lnSpc>
                <a:spcPct val="110000"/>
              </a:lnSpc>
              <a:spcBef>
                <a:spcPts val="600"/>
              </a:spcBef>
              <a:buNone/>
            </a:pP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Raw, simulated, and various generated data:</a:t>
            </a:r>
          </a:p>
          <a:p>
            <a:pPr marL="0" indent="0" algn="l">
              <a:lnSpc>
                <a:spcPct val="110000"/>
              </a:lnSpc>
              <a:spcBef>
                <a:spcPts val="600"/>
              </a:spcBef>
              <a:buNone/>
            </a:pPr>
            <a:r>
              <a:rPr lang="en-US" altLang="zh-CN" dirty="0" err="1">
                <a:latin typeface="微软雅黑" panose="020B0503020204020204" pitchFamily="34" charset="-122"/>
                <a:ea typeface="微软雅黑" panose="020B0503020204020204" pitchFamily="34" charset="-122"/>
              </a:rPr>
              <a:t>ROOT（</a:t>
            </a:r>
            <a:r>
              <a:rPr lang="en-US" altLang="zh-CN" b="0" i="0" dirty="0" err="1">
                <a:solidFill>
                  <a:srgbClr val="0F1115"/>
                </a:solidFill>
                <a:effectLst/>
                <a:latin typeface="quote-cjk-patch"/>
              </a:rPr>
              <a:t>Particle</a:t>
            </a:r>
            <a:r>
              <a:rPr lang="en-US" altLang="zh-CN" b="0" i="0" dirty="0">
                <a:solidFill>
                  <a:srgbClr val="0F1115"/>
                </a:solidFill>
                <a:effectLst/>
                <a:latin typeface="quote-cjk-patch"/>
              </a:rPr>
              <a:t> Physics field</a:t>
            </a:r>
            <a:r>
              <a:rPr lang="en-US" altLang="zh-CN" dirty="0">
                <a:latin typeface="微软雅黑" panose="020B0503020204020204" pitchFamily="34" charset="-122"/>
                <a:ea typeface="微软雅黑" panose="020B0503020204020204" pitchFamily="34" charset="-122"/>
              </a:rPr>
              <a:t>）</a:t>
            </a:r>
          </a:p>
          <a:p>
            <a:pPr marL="0" indent="0" algn="l">
              <a:lnSpc>
                <a:spcPct val="110000"/>
              </a:lnSpc>
              <a:spcBef>
                <a:spcPts val="600"/>
              </a:spcBef>
              <a:buNone/>
            </a:pPr>
            <a:endParaRPr lang="en-US" altLang="zh-CN"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Some data products (planned):</a:t>
            </a:r>
          </a:p>
          <a:p>
            <a:pPr marL="0" indent="0" algn="l">
              <a:lnSpc>
                <a:spcPct val="110000"/>
              </a:lnSpc>
              <a:spcBef>
                <a:spcPts val="600"/>
              </a:spcBef>
              <a:buNone/>
            </a:pPr>
            <a:r>
              <a:rPr lang="en-US" altLang="zh-CN" dirty="0" err="1">
                <a:latin typeface="微软雅黑" panose="020B0503020204020204" pitchFamily="34" charset="-122"/>
                <a:ea typeface="微软雅黑" panose="020B0503020204020204" pitchFamily="34" charset="-122"/>
              </a:rPr>
              <a:t>FITS（</a:t>
            </a:r>
            <a:r>
              <a:rPr lang="en-US" altLang="zh-CN" b="0" i="0" dirty="0" err="1">
                <a:solidFill>
                  <a:srgbClr val="0F1115"/>
                </a:solidFill>
                <a:effectLst/>
                <a:latin typeface="quote-cjk-patch"/>
              </a:rPr>
              <a:t>Astronomy</a:t>
            </a:r>
            <a:r>
              <a:rPr lang="en-US" altLang="zh-CN" b="0" i="0" dirty="0">
                <a:solidFill>
                  <a:srgbClr val="0F1115"/>
                </a:solidFill>
                <a:effectLst/>
                <a:latin typeface="quote-cjk-patch"/>
              </a:rPr>
              <a:t> field</a:t>
            </a:r>
            <a:r>
              <a:rPr lang="en-US" altLang="zh-CN" dirty="0">
                <a:latin typeface="微软雅黑" panose="020B0503020204020204" pitchFamily="34" charset="-122"/>
                <a:ea typeface="微软雅黑" panose="020B0503020204020204" pitchFamily="34" charset="-122"/>
              </a:rPr>
              <a:t>）</a:t>
            </a:r>
          </a:p>
          <a:p>
            <a:pPr marL="0" indent="0" algn="l">
              <a:lnSpc>
                <a:spcPct val="110000"/>
              </a:lnSpc>
              <a:spcBef>
                <a:spcPts val="600"/>
              </a:spcBef>
              <a:buNone/>
            </a:pPr>
            <a:r>
              <a:rPr lang="en-US" altLang="zh-CN" dirty="0">
                <a:latin typeface="微软雅黑" panose="020B0503020204020204" pitchFamily="34" charset="-122"/>
                <a:ea typeface="微软雅黑" panose="020B0503020204020204" pitchFamily="34" charset="-122"/>
              </a:rPr>
              <a:t>HDF5</a:t>
            </a:r>
            <a:r>
              <a:rPr lang="zh-CN" altLang="en-US" dirty="0">
                <a:latin typeface="微软雅黑" panose="020B0503020204020204" pitchFamily="34" charset="-122"/>
                <a:ea typeface="微软雅黑" panose="020B0503020204020204" pitchFamily="34" charset="-122"/>
              </a:rPr>
              <a:t>（</a:t>
            </a:r>
            <a:r>
              <a:rPr lang="en-US" altLang="zh-CN" b="0" i="0" dirty="0">
                <a:solidFill>
                  <a:srgbClr val="0F1115"/>
                </a:solidFill>
                <a:effectLst/>
                <a:latin typeface="quote-cjk-patch"/>
              </a:rPr>
              <a:t>For various types of complex big data</a:t>
            </a:r>
            <a:r>
              <a:rPr lang="zh-CN" altLang="en-US" dirty="0">
                <a:latin typeface="微软雅黑" panose="020B0503020204020204" pitchFamily="34" charset="-122"/>
                <a:ea typeface="微软雅黑" panose="020B0503020204020204" pitchFamily="34" charset="-122"/>
              </a:rPr>
              <a:t>）</a:t>
            </a:r>
          </a:p>
        </p:txBody>
      </p:sp>
      <p:sp>
        <p:nvSpPr>
          <p:cNvPr id="7" name="TextBox 6">
            <a:extLst>
              <a:ext uri="{FF2B5EF4-FFF2-40B4-BE49-F238E27FC236}">
                <a16:creationId xmlns:a16="http://schemas.microsoft.com/office/drawing/2014/main" id="{AEAFC763-51FA-1A4C-B923-2CD839557CB7}"/>
              </a:ext>
            </a:extLst>
          </p:cNvPr>
          <p:cNvSpPr txBox="1"/>
          <p:nvPr/>
        </p:nvSpPr>
        <p:spPr bwMode="auto">
          <a:xfrm>
            <a:off x="7999276" y="2132856"/>
            <a:ext cx="3137284" cy="3819828"/>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indent="0" algn="l">
              <a:lnSpc>
                <a:spcPct val="110000"/>
              </a:lnSpc>
              <a:spcBef>
                <a:spcPts val="600"/>
              </a:spcBef>
              <a:spcAft>
                <a:spcPts val="1200"/>
              </a:spcAft>
              <a:buNone/>
            </a:pPr>
            <a:r>
              <a:rPr lang="en-US" altLang="zh-CN" sz="2400" b="1" u="sng" dirty="0">
                <a:latin typeface="微软雅黑" panose="020B0503020204020204" pitchFamily="34" charset="-122"/>
                <a:ea typeface="微软雅黑" panose="020B0503020204020204" pitchFamily="34" charset="-122"/>
              </a:rPr>
              <a:t>Storage</a:t>
            </a:r>
            <a:r>
              <a:rPr lang="zh-CN" altLang="en-US" sz="2400" b="1" u="sng" dirty="0">
                <a:latin typeface="微软雅黑" panose="020B0503020204020204" pitchFamily="34" charset="-122"/>
                <a:ea typeface="微软雅黑" panose="020B0503020204020204" pitchFamily="34" charset="-122"/>
              </a:rPr>
              <a:t> </a:t>
            </a:r>
            <a:r>
              <a:rPr lang="en-US" altLang="zh-CN" sz="2400" b="1" u="sng" dirty="0">
                <a:latin typeface="微软雅黑" panose="020B0503020204020204" pitchFamily="34" charset="-122"/>
                <a:ea typeface="微软雅黑" panose="020B0503020204020204" pitchFamily="34" charset="-122"/>
              </a:rPr>
              <a:t>Methods:</a:t>
            </a:r>
          </a:p>
          <a:p>
            <a:pPr marL="0" indent="0" algn="l">
              <a:lnSpc>
                <a:spcPct val="110000"/>
              </a:lnSpc>
              <a:spcBef>
                <a:spcPts val="600"/>
              </a:spcBef>
              <a:buNone/>
            </a:pP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Raw</a:t>
            </a:r>
            <a:r>
              <a:rPr lang="zh-CN" altLang="en-US" sz="2000" b="1" dirty="0">
                <a:solidFill>
                  <a:schemeClr val="accent5">
                    <a:lumMod val="50000"/>
                  </a:schemeClr>
                </a:solidFill>
                <a:latin typeface="微软雅黑" panose="020B0503020204020204" pitchFamily="34" charset="-122"/>
                <a:ea typeface="微软雅黑" panose="020B0503020204020204" pitchFamily="34" charset="-122"/>
              </a:rPr>
              <a:t> </a:t>
            </a: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data</a:t>
            </a:r>
            <a:r>
              <a:rPr lang="zh-CN" altLang="en-US" sz="2000" b="1"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000"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dirty="0">
                <a:latin typeface="微软雅黑" panose="020B0503020204020204" pitchFamily="34" charset="-122"/>
                <a:ea typeface="微软雅黑" panose="020B0503020204020204" pitchFamily="34" charset="-122"/>
              </a:rPr>
              <a:t>Disk</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a:t>
            </a:r>
            <a:r>
              <a:rPr lang="en-US" altLang="zh-CN" b="0" i="0" dirty="0">
                <a:solidFill>
                  <a:srgbClr val="0F1115"/>
                </a:solidFill>
                <a:effectLst/>
                <a:latin typeface="quote-cjk-patch"/>
              </a:rPr>
              <a:t>majority)</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 Tape</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(all)</a:t>
            </a:r>
          </a:p>
          <a:p>
            <a:pPr marL="0" indent="0" algn="l">
              <a:lnSpc>
                <a:spcPct val="110000"/>
              </a:lnSpc>
              <a:spcBef>
                <a:spcPts val="600"/>
              </a:spcBef>
              <a:buNone/>
            </a:pPr>
            <a:endParaRPr lang="en-US" altLang="zh-CN" dirty="0">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Reconstructed Data</a:t>
            </a:r>
            <a:r>
              <a:rPr lang="zh-CN" altLang="en-US" sz="2000" b="1"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000"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dirty="0">
                <a:latin typeface="微软雅黑" panose="020B0503020204020204" pitchFamily="34" charset="-122"/>
                <a:ea typeface="微软雅黑" panose="020B0503020204020204" pitchFamily="34" charset="-122"/>
              </a:rPr>
              <a:t>Disk</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a:t>
            </a:r>
            <a:r>
              <a:rPr lang="en-US" altLang="zh-CN" b="0" i="0" dirty="0">
                <a:solidFill>
                  <a:srgbClr val="0F1115"/>
                </a:solidFill>
                <a:effectLst/>
                <a:latin typeface="quote-cjk-patch"/>
              </a:rPr>
              <a:t>majority)</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 Tape</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(non)</a:t>
            </a:r>
          </a:p>
          <a:p>
            <a:pPr marL="0" indent="0" algn="l">
              <a:lnSpc>
                <a:spcPct val="110000"/>
              </a:lnSpc>
              <a:spcBef>
                <a:spcPts val="600"/>
              </a:spcBef>
              <a:buNone/>
            </a:pPr>
            <a:endParaRPr lang="en-US" altLang="zh-CN" sz="2000"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sz="2000" b="1" dirty="0">
                <a:solidFill>
                  <a:schemeClr val="accent5">
                    <a:lumMod val="50000"/>
                  </a:schemeClr>
                </a:solidFill>
                <a:latin typeface="微软雅黑" panose="020B0503020204020204" pitchFamily="34" charset="-122"/>
                <a:ea typeface="微软雅黑" panose="020B0503020204020204" pitchFamily="34" charset="-122"/>
              </a:rPr>
              <a:t>Simulation Data</a:t>
            </a:r>
            <a:r>
              <a:rPr lang="zh-CN" altLang="en-US" sz="2000" b="1"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000" b="1" dirty="0">
              <a:solidFill>
                <a:schemeClr val="accent5">
                  <a:lumMod val="50000"/>
                </a:schemeClr>
              </a:solidFill>
              <a:latin typeface="微软雅黑" panose="020B0503020204020204" pitchFamily="34" charset="-122"/>
              <a:ea typeface="微软雅黑" panose="020B0503020204020204" pitchFamily="34" charset="-122"/>
            </a:endParaRPr>
          </a:p>
          <a:p>
            <a:pPr marL="0" indent="0" algn="l">
              <a:lnSpc>
                <a:spcPct val="110000"/>
              </a:lnSpc>
              <a:spcBef>
                <a:spcPts val="600"/>
              </a:spcBef>
              <a:buNone/>
            </a:pPr>
            <a:r>
              <a:rPr lang="en-US" altLang="zh-CN" dirty="0">
                <a:latin typeface="微软雅黑" panose="020B0503020204020204" pitchFamily="34" charset="-122"/>
                <a:ea typeface="微软雅黑" panose="020B0503020204020204" pitchFamily="34" charset="-122"/>
              </a:rPr>
              <a:t>Disk</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a:t>
            </a:r>
            <a:r>
              <a:rPr lang="en-US" altLang="zh-CN" b="0" i="0" dirty="0">
                <a:solidFill>
                  <a:srgbClr val="0F1115"/>
                </a:solidFill>
                <a:effectLst/>
                <a:latin typeface="quote-cjk-patch"/>
              </a:rPr>
              <a:t>majority)</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 Tape</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(non)</a:t>
            </a:r>
          </a:p>
        </p:txBody>
      </p:sp>
      <p:pic>
        <p:nvPicPr>
          <p:cNvPr id="3094" name="Picture 22" descr="SSD vs HDD: What's the Difference and Which Is Better? | 0Spam.com">
            <a:extLst>
              <a:ext uri="{FF2B5EF4-FFF2-40B4-BE49-F238E27FC236}">
                <a16:creationId xmlns:a16="http://schemas.microsoft.com/office/drawing/2014/main" id="{CA1D6261-0715-203D-44E2-60E3E145C628}"/>
              </a:ext>
            </a:extLst>
          </p:cNvPr>
          <p:cNvPicPr>
            <a:picLocks noChangeAspect="1" noChangeArrowheads="1"/>
          </p:cNvPicPr>
          <p:nvPr/>
        </p:nvPicPr>
        <p:blipFill>
          <a:blip r:embed="rId13" cstate="print">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6372921" y="2915203"/>
            <a:ext cx="1486360" cy="990601"/>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descr="LTO Tape – Long Term Data Protection – Seery Systems Group">
            <a:extLst>
              <a:ext uri="{FF2B5EF4-FFF2-40B4-BE49-F238E27FC236}">
                <a16:creationId xmlns:a16="http://schemas.microsoft.com/office/drawing/2014/main" id="{29BEB3AC-3CE8-042C-E510-674DA022087A}"/>
              </a:ext>
            </a:extLst>
          </p:cNvPr>
          <p:cNvPicPr>
            <a:picLocks noChangeAspect="1" noChangeArrowheads="1"/>
          </p:cNvPicPr>
          <p:nvPr/>
        </p:nvPicPr>
        <p:blipFill>
          <a:blip r:embed="rId15" cstate="print">
            <a:extLst>
              <a:ext uri="{BEBA8EAE-BF5A-486C-A8C5-ECC9F3942E4B}">
                <a14:imgProps xmlns:a14="http://schemas.microsoft.com/office/drawing/2010/main">
                  <a14:imgLayer r:embed="rId1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372921" y="4201527"/>
            <a:ext cx="1486360" cy="8341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4FAF200-E25B-0D15-A5B7-7BBA8894729C}"/>
              </a:ext>
            </a:extLst>
          </p:cNvPr>
          <p:cNvSpPr txBox="1"/>
          <p:nvPr/>
        </p:nvSpPr>
        <p:spPr bwMode="auto">
          <a:xfrm>
            <a:off x="1258253" y="5785783"/>
            <a:ext cx="6671025" cy="680507"/>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indent="0" algn="l">
              <a:lnSpc>
                <a:spcPct val="110000"/>
              </a:lnSpc>
              <a:spcBef>
                <a:spcPts val="1200"/>
              </a:spcBef>
              <a:buNone/>
            </a:pPr>
            <a:r>
              <a:rPr lang="en-US" altLang="zh-CN" b="1" dirty="0">
                <a:solidFill>
                  <a:srgbClr val="FF0000"/>
                </a:solidFill>
                <a:latin typeface="微软雅黑" panose="020B0503020204020204" pitchFamily="34" charset="-122"/>
                <a:ea typeface="微软雅黑" panose="020B0503020204020204" pitchFamily="34" charset="-122"/>
              </a:rPr>
              <a:t>Standard Data Format: HDF5 storing ROOT, or ROOT storing HDF5, or integrated interface programs</a:t>
            </a:r>
          </a:p>
        </p:txBody>
      </p:sp>
    </p:spTree>
    <p:extLst>
      <p:ext uri="{BB962C8B-B14F-4D97-AF65-F5344CB8AC3E}">
        <p14:creationId xmlns:p14="http://schemas.microsoft.com/office/powerpoint/2010/main" val="468024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F8522-77A8-FEB2-17A9-26DB1F4B3F36}"/>
              </a:ext>
            </a:extLst>
          </p:cNvPr>
          <p:cNvSpPr>
            <a:spLocks noGrp="1"/>
          </p:cNvSpPr>
          <p:nvPr>
            <p:ph type="title"/>
          </p:nvPr>
        </p:nvSpPr>
        <p:spPr>
          <a:xfrm>
            <a:off x="1117073" y="45161"/>
            <a:ext cx="8086928" cy="990600"/>
          </a:xfrm>
        </p:spPr>
        <p:txBody>
          <a:bodyPr/>
          <a:lstStyle/>
          <a:p>
            <a:r>
              <a:rPr lang="en-US" altLang="zh-CN" sz="4000" dirty="0">
                <a:latin typeface="Calibri Light" panose="020F0302020204030204" pitchFamily="34" charset="0"/>
                <a:ea typeface="+mj-ea"/>
              </a:rPr>
              <a:t>Data Transfer &amp; Computing Resources</a:t>
            </a:r>
            <a:endParaRPr lang="zh-CN" altLang="en-US" sz="4000" dirty="0">
              <a:latin typeface="Calibri Light" panose="020F0302020204030204" pitchFamily="34" charset="0"/>
              <a:ea typeface="+mj-ea"/>
            </a:endParaRPr>
          </a:p>
        </p:txBody>
      </p:sp>
      <p:sp>
        <p:nvSpPr>
          <p:cNvPr id="5" name="Slide Number Placeholder 4">
            <a:extLst>
              <a:ext uri="{FF2B5EF4-FFF2-40B4-BE49-F238E27FC236}">
                <a16:creationId xmlns:a16="http://schemas.microsoft.com/office/drawing/2014/main" id="{BAC22BD3-0495-A4EE-5A84-8ED7C1649B27}"/>
              </a:ext>
            </a:extLst>
          </p:cNvPr>
          <p:cNvSpPr>
            <a:spLocks noGrp="1"/>
          </p:cNvSpPr>
          <p:nvPr>
            <p:ph type="sldNum" sz="quarter" idx="12"/>
          </p:nvPr>
        </p:nvSpPr>
        <p:spPr/>
        <p:txBody>
          <a:bodyPr/>
          <a:lstStyle/>
          <a:p>
            <a:fld id="{EA7C8D44-3667-46F6-9772-CC52308E2A7F}" type="slidenum">
              <a:rPr lang="en-US" smtClean="0">
                <a:latin typeface="微软雅黑" panose="020B0503020204020204" pitchFamily="34" charset="-122"/>
              </a:rPr>
              <a:pPr/>
              <a:t>14</a:t>
            </a:fld>
            <a:endParaRPr lang="en-US" dirty="0">
              <a:latin typeface="微软雅黑" panose="020B0503020204020204" pitchFamily="34" charset="-122"/>
            </a:endParaRPr>
          </a:p>
        </p:txBody>
      </p:sp>
      <p:grpSp>
        <p:nvGrpSpPr>
          <p:cNvPr id="39" name="Group 38">
            <a:extLst>
              <a:ext uri="{FF2B5EF4-FFF2-40B4-BE49-F238E27FC236}">
                <a16:creationId xmlns:a16="http://schemas.microsoft.com/office/drawing/2014/main" id="{EA5C4B44-12D2-EF76-7725-8D1CADF68DF5}"/>
              </a:ext>
            </a:extLst>
          </p:cNvPr>
          <p:cNvGrpSpPr/>
          <p:nvPr/>
        </p:nvGrpSpPr>
        <p:grpSpPr>
          <a:xfrm>
            <a:off x="306971" y="1276530"/>
            <a:ext cx="11075338" cy="4703761"/>
            <a:chOff x="306971" y="1276530"/>
            <a:chExt cx="6460965" cy="4703761"/>
          </a:xfrm>
        </p:grpSpPr>
        <p:pic>
          <p:nvPicPr>
            <p:cNvPr id="8" name="图片 24">
              <a:extLst>
                <a:ext uri="{FF2B5EF4-FFF2-40B4-BE49-F238E27FC236}">
                  <a16:creationId xmlns:a16="http://schemas.microsoft.com/office/drawing/2014/main" id="{3FE232C5-D440-0F1E-EDAA-8107C97DF843}"/>
                </a:ext>
              </a:extLst>
            </p:cNvPr>
            <p:cNvPicPr>
              <a:picLocks noChangeAspect="1"/>
            </p:cNvPicPr>
            <p:nvPr/>
          </p:nvPicPr>
          <p:blipFill>
            <a:blip r:embed="rId3"/>
            <a:stretch>
              <a:fillRect/>
            </a:stretch>
          </p:blipFill>
          <p:spPr>
            <a:xfrm>
              <a:off x="644600" y="4777465"/>
              <a:ext cx="554856" cy="533524"/>
            </a:xfrm>
            <a:prstGeom prst="rect">
              <a:avLst/>
            </a:prstGeom>
          </p:spPr>
        </p:pic>
        <p:sp>
          <p:nvSpPr>
            <p:cNvPr id="9" name="文本框 25">
              <a:extLst>
                <a:ext uri="{FF2B5EF4-FFF2-40B4-BE49-F238E27FC236}">
                  <a16:creationId xmlns:a16="http://schemas.microsoft.com/office/drawing/2014/main" id="{C343E987-0762-44C8-B834-E82CE1230B88}"/>
                </a:ext>
              </a:extLst>
            </p:cNvPr>
            <p:cNvSpPr txBox="1"/>
            <p:nvPr/>
          </p:nvSpPr>
          <p:spPr>
            <a:xfrm>
              <a:off x="653422" y="5394702"/>
              <a:ext cx="487393" cy="584775"/>
            </a:xfrm>
            <a:prstGeom prst="rect">
              <a:avLst/>
            </a:prstGeom>
            <a:noFill/>
          </p:spPr>
          <p:txBody>
            <a:bodyPr wrap="none" rtlCol="0">
              <a:spAutoFit/>
            </a:bodyPr>
            <a:lstStyle/>
            <a:p>
              <a:pPr algn="ctr"/>
              <a:r>
                <a:rPr lang="en-US" altLang="zh-CN" sz="1600" dirty="0">
                  <a:latin typeface="微软雅黑" panose="020B0503020204020204" pitchFamily="34" charset="-122"/>
                  <a:ea typeface="微软雅黑" panose="020B0503020204020204" pitchFamily="34" charset="-122"/>
                </a:rPr>
                <a:t>User</a:t>
              </a:r>
            </a:p>
            <a:p>
              <a:pPr algn="ctr"/>
              <a:r>
                <a:rPr lang="en-US" altLang="zh-CN" sz="1600" dirty="0">
                  <a:latin typeface="微软雅黑" panose="020B0503020204020204" pitchFamily="34" charset="-122"/>
                  <a:ea typeface="微软雅黑" panose="020B0503020204020204" pitchFamily="34" charset="-122"/>
                </a:rPr>
                <a:t>(~200)</a:t>
              </a:r>
              <a:endParaRPr lang="zh-CN" altLang="en-US" sz="1600" dirty="0">
                <a:latin typeface="微软雅黑" panose="020B0503020204020204" pitchFamily="34" charset="-122"/>
                <a:ea typeface="微软雅黑" panose="020B0503020204020204" pitchFamily="34" charset="-122"/>
              </a:endParaRPr>
            </a:p>
          </p:txBody>
        </p:sp>
        <p:grpSp>
          <p:nvGrpSpPr>
            <p:cNvPr id="31" name="Group 30">
              <a:extLst>
                <a:ext uri="{FF2B5EF4-FFF2-40B4-BE49-F238E27FC236}">
                  <a16:creationId xmlns:a16="http://schemas.microsoft.com/office/drawing/2014/main" id="{2D07D9CA-D50E-B3A5-7AD1-E4B9D9694410}"/>
                </a:ext>
              </a:extLst>
            </p:cNvPr>
            <p:cNvGrpSpPr/>
            <p:nvPr/>
          </p:nvGrpSpPr>
          <p:grpSpPr>
            <a:xfrm>
              <a:off x="623392" y="1453852"/>
              <a:ext cx="934628" cy="547099"/>
              <a:chOff x="1078392" y="1453852"/>
              <a:chExt cx="934628" cy="547099"/>
            </a:xfrm>
          </p:grpSpPr>
          <p:sp>
            <p:nvSpPr>
              <p:cNvPr id="10" name="矩形 26">
                <a:extLst>
                  <a:ext uri="{FF2B5EF4-FFF2-40B4-BE49-F238E27FC236}">
                    <a16:creationId xmlns:a16="http://schemas.microsoft.com/office/drawing/2014/main" id="{6326BE0B-67F9-F7A1-B8F7-1F4FD34F341E}"/>
                  </a:ext>
                </a:extLst>
              </p:cNvPr>
              <p:cNvSpPr/>
              <p:nvPr/>
            </p:nvSpPr>
            <p:spPr>
              <a:xfrm>
                <a:off x="1078392" y="1453852"/>
                <a:ext cx="794446" cy="373022"/>
              </a:xfrm>
              <a:prstGeom prst="rect">
                <a:avLst/>
              </a:prstGeom>
              <a:solidFill>
                <a:srgbClr val="ACC23A"/>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1" name="矩形 27">
                <a:extLst>
                  <a:ext uri="{FF2B5EF4-FFF2-40B4-BE49-F238E27FC236}">
                    <a16:creationId xmlns:a16="http://schemas.microsoft.com/office/drawing/2014/main" id="{C4B03763-4201-09CE-5DD7-95AE9524972E}"/>
                  </a:ext>
                </a:extLst>
              </p:cNvPr>
              <p:cNvSpPr/>
              <p:nvPr/>
            </p:nvSpPr>
            <p:spPr>
              <a:xfrm>
                <a:off x="1142693" y="1556093"/>
                <a:ext cx="794446" cy="373022"/>
              </a:xfrm>
              <a:prstGeom prst="rect">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2" name="矩形 28">
                <a:extLst>
                  <a:ext uri="{FF2B5EF4-FFF2-40B4-BE49-F238E27FC236}">
                    <a16:creationId xmlns:a16="http://schemas.microsoft.com/office/drawing/2014/main" id="{BBC1B060-8CE2-7D77-E50D-D741842904BB}"/>
                  </a:ext>
                </a:extLst>
              </p:cNvPr>
              <p:cNvSpPr/>
              <p:nvPr/>
            </p:nvSpPr>
            <p:spPr>
              <a:xfrm>
                <a:off x="1218574" y="1627929"/>
                <a:ext cx="794446" cy="373022"/>
              </a:xfrm>
              <a:prstGeom prst="rect">
                <a:avLst/>
              </a:prstGeom>
              <a:solidFill>
                <a:srgbClr val="19B7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grpSp>
        <p:sp>
          <p:nvSpPr>
            <p:cNvPr id="13" name="文本框 29">
              <a:extLst>
                <a:ext uri="{FF2B5EF4-FFF2-40B4-BE49-F238E27FC236}">
                  <a16:creationId xmlns:a16="http://schemas.microsoft.com/office/drawing/2014/main" id="{89BC62EA-8F2C-8AB2-2B03-C9820A1D97D5}"/>
                </a:ext>
              </a:extLst>
            </p:cNvPr>
            <p:cNvSpPr txBox="1"/>
            <p:nvPr/>
          </p:nvSpPr>
          <p:spPr>
            <a:xfrm>
              <a:off x="306971" y="2040377"/>
              <a:ext cx="1525960" cy="584775"/>
            </a:xfrm>
            <a:prstGeom prst="rect">
              <a:avLst/>
            </a:prstGeom>
            <a:noFill/>
          </p:spPr>
          <p:txBody>
            <a:bodyPr wrap="square" rtlCol="0">
              <a:spAutoFit/>
            </a:bodyPr>
            <a:lstStyle/>
            <a:p>
              <a:pPr algn="ctr"/>
              <a:r>
                <a:rPr lang="en-US" altLang="zh-CN" sz="1600" dirty="0">
                  <a:latin typeface="微软雅黑" panose="020B0503020204020204" pitchFamily="34" charset="-122"/>
                  <a:ea typeface="微软雅黑" panose="020B0503020204020204" pitchFamily="34" charset="-122"/>
                </a:rPr>
                <a:t>Detector</a:t>
              </a:r>
            </a:p>
            <a:p>
              <a:pPr algn="ctr"/>
              <a:r>
                <a:rPr lang="en-US" altLang="zh-CN" sz="1600" dirty="0">
                  <a:latin typeface="微软雅黑" panose="020B0503020204020204" pitchFamily="34" charset="-122"/>
                  <a:ea typeface="微软雅黑" panose="020B0503020204020204" pitchFamily="34" charset="-122"/>
                </a:rPr>
                <a:t>(~10000</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channel)</a:t>
              </a:r>
              <a:endParaRPr lang="zh-CN" altLang="en-US" sz="1600" dirty="0">
                <a:latin typeface="微软雅黑" panose="020B0503020204020204" pitchFamily="34" charset="-122"/>
                <a:ea typeface="微软雅黑" panose="020B0503020204020204" pitchFamily="34" charset="-122"/>
              </a:endParaRPr>
            </a:p>
          </p:txBody>
        </p:sp>
        <p:pic>
          <p:nvPicPr>
            <p:cNvPr id="14" name="图片 30">
              <a:extLst>
                <a:ext uri="{FF2B5EF4-FFF2-40B4-BE49-F238E27FC236}">
                  <a16:creationId xmlns:a16="http://schemas.microsoft.com/office/drawing/2014/main" id="{E084B892-E010-257C-8235-A5FBF158DADB}"/>
                </a:ext>
              </a:extLst>
            </p:cNvPr>
            <p:cNvPicPr>
              <a:picLocks noChangeAspect="1"/>
            </p:cNvPicPr>
            <p:nvPr/>
          </p:nvPicPr>
          <p:blipFill>
            <a:blip r:embed="rId4"/>
            <a:stretch>
              <a:fillRect/>
            </a:stretch>
          </p:blipFill>
          <p:spPr>
            <a:xfrm>
              <a:off x="2286327" y="4702400"/>
              <a:ext cx="1836257" cy="901833"/>
            </a:xfrm>
            <a:prstGeom prst="rect">
              <a:avLst/>
            </a:prstGeom>
          </p:spPr>
        </p:pic>
        <p:sp>
          <p:nvSpPr>
            <p:cNvPr id="15" name="文本框 31">
              <a:extLst>
                <a:ext uri="{FF2B5EF4-FFF2-40B4-BE49-F238E27FC236}">
                  <a16:creationId xmlns:a16="http://schemas.microsoft.com/office/drawing/2014/main" id="{D638592E-1EDF-3F9D-435E-4232DCC87BDE}"/>
                </a:ext>
              </a:extLst>
            </p:cNvPr>
            <p:cNvSpPr txBox="1"/>
            <p:nvPr/>
          </p:nvSpPr>
          <p:spPr>
            <a:xfrm>
              <a:off x="2639616" y="5641737"/>
              <a:ext cx="836199" cy="338554"/>
            </a:xfrm>
            <a:prstGeom prst="rect">
              <a:avLst/>
            </a:prstGeom>
            <a:noFill/>
          </p:spPr>
          <p:txBody>
            <a:bodyPr wrap="none" rtlCol="0">
              <a:spAutoFit/>
            </a:bodyPr>
            <a:lstStyle/>
            <a:p>
              <a:r>
                <a:rPr lang="en-US" altLang="zh-CN" sz="1600" dirty="0">
                  <a:latin typeface="微软雅黑" panose="020B0503020204020204" pitchFamily="34" charset="-122"/>
                  <a:ea typeface="微软雅黑" panose="020B0503020204020204" pitchFamily="34" charset="-122"/>
                </a:rPr>
                <a:t>Login</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Nodes</a:t>
              </a:r>
              <a:endParaRPr lang="zh-CN" altLang="en-US" dirty="0">
                <a:latin typeface="微软雅黑" panose="020B0503020204020204" pitchFamily="34" charset="-122"/>
                <a:ea typeface="微软雅黑" panose="020B0503020204020204" pitchFamily="34" charset="-122"/>
              </a:endParaRPr>
            </a:p>
          </p:txBody>
        </p:sp>
        <p:pic>
          <p:nvPicPr>
            <p:cNvPr id="16" name="图片 32">
              <a:extLst>
                <a:ext uri="{FF2B5EF4-FFF2-40B4-BE49-F238E27FC236}">
                  <a16:creationId xmlns:a16="http://schemas.microsoft.com/office/drawing/2014/main" id="{47BAC878-B909-0DCE-F3AE-C238266628A7}"/>
                </a:ext>
              </a:extLst>
            </p:cNvPr>
            <p:cNvPicPr>
              <a:picLocks noChangeAspect="1"/>
            </p:cNvPicPr>
            <p:nvPr/>
          </p:nvPicPr>
          <p:blipFill>
            <a:blip r:embed="rId5"/>
            <a:stretch>
              <a:fillRect/>
            </a:stretch>
          </p:blipFill>
          <p:spPr>
            <a:xfrm>
              <a:off x="2830932" y="1279565"/>
              <a:ext cx="1241269" cy="1048990"/>
            </a:xfrm>
            <a:prstGeom prst="rect">
              <a:avLst/>
            </a:prstGeom>
          </p:spPr>
        </p:pic>
        <p:sp>
          <p:nvSpPr>
            <p:cNvPr id="17" name="文本框 33">
              <a:extLst>
                <a:ext uri="{FF2B5EF4-FFF2-40B4-BE49-F238E27FC236}">
                  <a16:creationId xmlns:a16="http://schemas.microsoft.com/office/drawing/2014/main" id="{18BA0744-4734-C418-EEC0-F3E8D13A86E0}"/>
                </a:ext>
              </a:extLst>
            </p:cNvPr>
            <p:cNvSpPr txBox="1"/>
            <p:nvPr/>
          </p:nvSpPr>
          <p:spPr>
            <a:xfrm>
              <a:off x="2016210" y="2370366"/>
              <a:ext cx="2104356" cy="584775"/>
            </a:xfrm>
            <a:prstGeom prst="rect">
              <a:avLst/>
            </a:prstGeom>
            <a:noFill/>
          </p:spPr>
          <p:txBody>
            <a:bodyPr wrap="none" rtlCol="0">
              <a:spAutoFit/>
            </a:bodyPr>
            <a:lstStyle/>
            <a:p>
              <a:pPr algn="ctr"/>
              <a:r>
                <a:rPr lang="en-US" altLang="zh-CN" sz="1600" dirty="0" err="1">
                  <a:latin typeface="微软雅黑" panose="020B0503020204020204" pitchFamily="34" charset="-122"/>
                  <a:ea typeface="微软雅黑" panose="020B0503020204020204" pitchFamily="34" charset="-122"/>
                </a:rPr>
                <a:t>Haizi</a:t>
              </a:r>
              <a:r>
                <a:rPr lang="en-US" altLang="zh-CN" sz="1600" dirty="0">
                  <a:latin typeface="微软雅黑" panose="020B0503020204020204" pitchFamily="34" charset="-122"/>
                  <a:ea typeface="微软雅黑" panose="020B0503020204020204" pitchFamily="34" charset="-122"/>
                </a:rPr>
                <a:t> Mountain Data Center </a:t>
              </a:r>
            </a:p>
            <a:p>
              <a:pPr algn="ctr"/>
              <a:r>
                <a:rPr lang="en-US" altLang="zh-CN" sz="1600" dirty="0">
                  <a:latin typeface="微软雅黑" panose="020B0503020204020204" pitchFamily="34" charset="-122"/>
                  <a:ea typeface="微软雅黑" panose="020B0503020204020204" pitchFamily="34" charset="-122"/>
                </a:rPr>
                <a:t>(~5000 CPU</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cores</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~7 PB storage)</a:t>
              </a:r>
              <a:endParaRPr lang="zh-CN" altLang="en-US" sz="1600" dirty="0">
                <a:latin typeface="微软雅黑" panose="020B0503020204020204" pitchFamily="34" charset="-122"/>
                <a:ea typeface="微软雅黑" panose="020B0503020204020204" pitchFamily="34" charset="-122"/>
              </a:endParaRPr>
            </a:p>
          </p:txBody>
        </p:sp>
        <p:pic>
          <p:nvPicPr>
            <p:cNvPr id="18" name="图片 34">
              <a:extLst>
                <a:ext uri="{FF2B5EF4-FFF2-40B4-BE49-F238E27FC236}">
                  <a16:creationId xmlns:a16="http://schemas.microsoft.com/office/drawing/2014/main" id="{022EA013-AC6B-418A-38A2-05F6546613E7}"/>
                </a:ext>
              </a:extLst>
            </p:cNvPr>
            <p:cNvPicPr>
              <a:picLocks noChangeAspect="1"/>
            </p:cNvPicPr>
            <p:nvPr/>
          </p:nvPicPr>
          <p:blipFill>
            <a:blip r:embed="rId6"/>
            <a:stretch>
              <a:fillRect/>
            </a:stretch>
          </p:blipFill>
          <p:spPr>
            <a:xfrm>
              <a:off x="4933388" y="3121649"/>
              <a:ext cx="1740211" cy="1119560"/>
            </a:xfrm>
            <a:prstGeom prst="rect">
              <a:avLst/>
            </a:prstGeom>
          </p:spPr>
        </p:pic>
        <p:sp>
          <p:nvSpPr>
            <p:cNvPr id="19" name="文本框 35">
              <a:extLst>
                <a:ext uri="{FF2B5EF4-FFF2-40B4-BE49-F238E27FC236}">
                  <a16:creationId xmlns:a16="http://schemas.microsoft.com/office/drawing/2014/main" id="{DAB3B1A7-4C51-B888-1A0B-82CA6A683762}"/>
                </a:ext>
              </a:extLst>
            </p:cNvPr>
            <p:cNvSpPr txBox="1"/>
            <p:nvPr/>
          </p:nvSpPr>
          <p:spPr>
            <a:xfrm>
              <a:off x="4871864" y="4223990"/>
              <a:ext cx="1896072" cy="1569660"/>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rPr>
                <a:t>Beijing</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Data</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Center</a:t>
              </a:r>
            </a:p>
            <a:p>
              <a:r>
                <a:rPr lang="en-US" altLang="zh-CN" sz="1600" dirty="0">
                  <a:latin typeface="微软雅黑" panose="020B0503020204020204" pitchFamily="34" charset="-122"/>
                  <a:ea typeface="微软雅黑" panose="020B0503020204020204" pitchFamily="34" charset="-122"/>
                </a:rPr>
                <a:t>(~15000 CPU</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Cores</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~60 PB Disks</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~80 PB</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tapes)</a:t>
              </a:r>
            </a:p>
            <a:p>
              <a:endParaRPr lang="en-US" altLang="zh-CN" sz="1600" dirty="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Dongguan Data </a:t>
              </a:r>
              <a:r>
                <a:rPr lang="en-US" altLang="zh-CN" sz="1600" dirty="0" err="1">
                  <a:latin typeface="微软雅黑" panose="020B0503020204020204" pitchFamily="34" charset="-122"/>
                  <a:ea typeface="微软雅黑" panose="020B0503020204020204" pitchFamily="34" charset="-122"/>
                </a:rPr>
                <a:t>Cetner</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18000 ARM cores, 8000 x86 cores</a:t>
              </a:r>
              <a:r>
                <a:rPr lang="zh-CN" altLang="en-US" sz="1600"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0" name="右箭头 17">
              <a:extLst>
                <a:ext uri="{FF2B5EF4-FFF2-40B4-BE49-F238E27FC236}">
                  <a16:creationId xmlns:a16="http://schemas.microsoft.com/office/drawing/2014/main" id="{4300BBA0-4D75-322E-65D6-74B7D54FE102}"/>
                </a:ext>
              </a:extLst>
            </p:cNvPr>
            <p:cNvSpPr/>
            <p:nvPr/>
          </p:nvSpPr>
          <p:spPr>
            <a:xfrm>
              <a:off x="1703512" y="1683071"/>
              <a:ext cx="1008112" cy="262737"/>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1" name="右箭头 35">
              <a:extLst>
                <a:ext uri="{FF2B5EF4-FFF2-40B4-BE49-F238E27FC236}">
                  <a16:creationId xmlns:a16="http://schemas.microsoft.com/office/drawing/2014/main" id="{A733AB4B-DFD8-2E8E-54EB-A0CE6B07B7C9}"/>
                </a:ext>
              </a:extLst>
            </p:cNvPr>
            <p:cNvSpPr/>
            <p:nvPr/>
          </p:nvSpPr>
          <p:spPr>
            <a:xfrm rot="1950801">
              <a:off x="3995318" y="2514917"/>
              <a:ext cx="1548270" cy="323831"/>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cxnSp>
          <p:nvCxnSpPr>
            <p:cNvPr id="22" name="直接箭头连接符 38">
              <a:extLst>
                <a:ext uri="{FF2B5EF4-FFF2-40B4-BE49-F238E27FC236}">
                  <a16:creationId xmlns:a16="http://schemas.microsoft.com/office/drawing/2014/main" id="{D82C0C7B-2153-13B6-F506-7F2D19E68BBD}"/>
                </a:ext>
              </a:extLst>
            </p:cNvPr>
            <p:cNvCxnSpPr>
              <a:cxnSpLocks/>
            </p:cNvCxnSpPr>
            <p:nvPr/>
          </p:nvCxnSpPr>
          <p:spPr>
            <a:xfrm>
              <a:off x="1343472" y="5153316"/>
              <a:ext cx="856077" cy="1"/>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39">
              <a:extLst>
                <a:ext uri="{FF2B5EF4-FFF2-40B4-BE49-F238E27FC236}">
                  <a16:creationId xmlns:a16="http://schemas.microsoft.com/office/drawing/2014/main" id="{BBF9AFEC-6EC5-52A6-C4F8-EC3062827AEE}"/>
                </a:ext>
              </a:extLst>
            </p:cNvPr>
            <p:cNvCxnSpPr>
              <a:cxnSpLocks/>
              <a:stCxn id="14" idx="3"/>
            </p:cNvCxnSpPr>
            <p:nvPr/>
          </p:nvCxnSpPr>
          <p:spPr>
            <a:xfrm flipV="1">
              <a:off x="4122584" y="4149080"/>
              <a:ext cx="730781" cy="1004237"/>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40">
              <a:extLst>
                <a:ext uri="{FF2B5EF4-FFF2-40B4-BE49-F238E27FC236}">
                  <a16:creationId xmlns:a16="http://schemas.microsoft.com/office/drawing/2014/main" id="{9D62EBAB-50C4-529E-290B-4B52C7445350}"/>
                </a:ext>
              </a:extLst>
            </p:cNvPr>
            <p:cNvCxnSpPr>
              <a:cxnSpLocks/>
            </p:cNvCxnSpPr>
            <p:nvPr/>
          </p:nvCxnSpPr>
          <p:spPr>
            <a:xfrm flipV="1">
              <a:off x="3204455" y="2996952"/>
              <a:ext cx="0" cy="1584176"/>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文本框 42">
              <a:extLst>
                <a:ext uri="{FF2B5EF4-FFF2-40B4-BE49-F238E27FC236}">
                  <a16:creationId xmlns:a16="http://schemas.microsoft.com/office/drawing/2014/main" id="{F7780E3D-5F9C-2B48-2D56-38607E33BC8A}"/>
                </a:ext>
              </a:extLst>
            </p:cNvPr>
            <p:cNvSpPr txBox="1"/>
            <p:nvPr/>
          </p:nvSpPr>
          <p:spPr>
            <a:xfrm>
              <a:off x="1558020" y="1276530"/>
              <a:ext cx="1158670" cy="523220"/>
            </a:xfrm>
            <a:prstGeom prst="rect">
              <a:avLst/>
            </a:prstGeom>
            <a:noFill/>
          </p:spPr>
          <p:txBody>
            <a:bodyPr wrap="square" rtlCol="0">
              <a:spAutoFit/>
            </a:bodyPr>
            <a:lstStyle/>
            <a:p>
              <a:pPr algn="ctr"/>
              <a:r>
                <a:rPr lang="en-US" altLang="zh-CN" sz="1400" dirty="0">
                  <a:solidFill>
                    <a:srgbClr val="7030A0"/>
                  </a:solidFill>
                  <a:latin typeface="微软雅黑" panose="020B0503020204020204" pitchFamily="34" charset="-122"/>
                  <a:ea typeface="微软雅黑" panose="020B0503020204020204" pitchFamily="34" charset="-122"/>
                </a:rPr>
                <a:t>DAQ</a:t>
              </a:r>
            </a:p>
            <a:p>
              <a:pPr algn="ctr"/>
              <a:r>
                <a:rPr lang="en-US" altLang="zh-CN" sz="1400" dirty="0">
                  <a:solidFill>
                    <a:srgbClr val="7030A0"/>
                  </a:solidFill>
                  <a:latin typeface="微软雅黑" panose="020B0503020204020204" pitchFamily="34" charset="-122"/>
                  <a:ea typeface="微软雅黑" panose="020B0503020204020204" pitchFamily="34" charset="-122"/>
                </a:rPr>
                <a:t>(~24 </a:t>
              </a:r>
              <a:r>
                <a:rPr lang="en-US" altLang="zh-CN" sz="1400" dirty="0" err="1">
                  <a:solidFill>
                    <a:srgbClr val="7030A0"/>
                  </a:solidFill>
                  <a:latin typeface="微软雅黑" panose="020B0503020204020204" pitchFamily="34" charset="-122"/>
                  <a:ea typeface="微软雅黑" panose="020B0503020204020204" pitchFamily="34" charset="-122"/>
                </a:rPr>
                <a:t>Gpbs</a:t>
              </a:r>
              <a:r>
                <a:rPr lang="en-US" altLang="zh-CN" sz="1400" dirty="0">
                  <a:solidFill>
                    <a:srgbClr val="7030A0"/>
                  </a:solidFill>
                  <a:latin typeface="微软雅黑" panose="020B0503020204020204" pitchFamily="34" charset="-122"/>
                  <a:ea typeface="微软雅黑" panose="020B0503020204020204" pitchFamily="34" charset="-122"/>
                </a:rPr>
                <a:t>)</a:t>
              </a:r>
              <a:endParaRPr lang="zh-CN" altLang="en-US" sz="1400" dirty="0">
                <a:solidFill>
                  <a:srgbClr val="7030A0"/>
                </a:solidFill>
                <a:latin typeface="微软雅黑" panose="020B0503020204020204" pitchFamily="34" charset="-122"/>
                <a:ea typeface="微软雅黑" panose="020B0503020204020204" pitchFamily="34" charset="-122"/>
              </a:endParaRPr>
            </a:p>
          </p:txBody>
        </p:sp>
        <p:sp>
          <p:nvSpPr>
            <p:cNvPr id="26" name="文本框 43">
              <a:extLst>
                <a:ext uri="{FF2B5EF4-FFF2-40B4-BE49-F238E27FC236}">
                  <a16:creationId xmlns:a16="http://schemas.microsoft.com/office/drawing/2014/main" id="{BD6D4396-463B-E1BF-F9A4-1EA0E66C7B71}"/>
                </a:ext>
              </a:extLst>
            </p:cNvPr>
            <p:cNvSpPr txBox="1"/>
            <p:nvPr/>
          </p:nvSpPr>
          <p:spPr>
            <a:xfrm rot="1917039">
              <a:off x="4597841" y="2021561"/>
              <a:ext cx="760453" cy="523220"/>
            </a:xfrm>
            <a:prstGeom prst="rect">
              <a:avLst/>
            </a:prstGeom>
            <a:noFill/>
          </p:spPr>
          <p:txBody>
            <a:bodyPr wrap="none" rtlCol="0">
              <a:spAutoFit/>
            </a:bodyPr>
            <a:lstStyle/>
            <a:p>
              <a:pPr algn="ctr"/>
              <a:r>
                <a:rPr lang="en-US" altLang="zh-CN" sz="1400" dirty="0">
                  <a:solidFill>
                    <a:srgbClr val="7030A0"/>
                  </a:solidFill>
                  <a:latin typeface="微软雅黑" panose="020B0503020204020204" pitchFamily="34" charset="-122"/>
                  <a:ea typeface="微软雅黑" panose="020B0503020204020204" pitchFamily="34" charset="-122"/>
                </a:rPr>
                <a:t>Data transfer</a:t>
              </a:r>
            </a:p>
            <a:p>
              <a:pPr algn="ctr"/>
              <a:r>
                <a:rPr lang="en-US" altLang="zh-CN" sz="1400" dirty="0">
                  <a:solidFill>
                    <a:srgbClr val="7030A0"/>
                  </a:solidFill>
                  <a:latin typeface="微软雅黑" panose="020B0503020204020204" pitchFamily="34" charset="-122"/>
                  <a:ea typeface="微软雅黑" panose="020B0503020204020204" pitchFamily="34" charset="-122"/>
                </a:rPr>
                <a:t>(~3</a:t>
              </a:r>
              <a:r>
                <a:rPr lang="zh-CN" altLang="en-US" sz="1400" dirty="0">
                  <a:solidFill>
                    <a:srgbClr val="7030A0"/>
                  </a:solidFill>
                  <a:latin typeface="微软雅黑" panose="020B0503020204020204" pitchFamily="34" charset="-122"/>
                  <a:ea typeface="微软雅黑" panose="020B0503020204020204" pitchFamily="34" charset="-122"/>
                </a:rPr>
                <a:t> </a:t>
              </a:r>
              <a:r>
                <a:rPr lang="en-US" altLang="zh-CN" sz="1400" dirty="0">
                  <a:solidFill>
                    <a:srgbClr val="7030A0"/>
                  </a:solidFill>
                  <a:latin typeface="微软雅黑" panose="020B0503020204020204" pitchFamily="34" charset="-122"/>
                  <a:ea typeface="微软雅黑" panose="020B0503020204020204" pitchFamily="34" charset="-122"/>
                </a:rPr>
                <a:t>Gbps)</a:t>
              </a:r>
              <a:endParaRPr lang="zh-CN" altLang="en-US" sz="1400" dirty="0">
                <a:solidFill>
                  <a:srgbClr val="7030A0"/>
                </a:solidFill>
                <a:latin typeface="微软雅黑" panose="020B0503020204020204" pitchFamily="34" charset="-122"/>
                <a:ea typeface="微软雅黑" panose="020B0503020204020204" pitchFamily="34" charset="-122"/>
              </a:endParaRPr>
            </a:p>
          </p:txBody>
        </p:sp>
        <p:sp>
          <p:nvSpPr>
            <p:cNvPr id="28" name="文本框 46">
              <a:extLst>
                <a:ext uri="{FF2B5EF4-FFF2-40B4-BE49-F238E27FC236}">
                  <a16:creationId xmlns:a16="http://schemas.microsoft.com/office/drawing/2014/main" id="{236C0BF3-FCFC-ECB6-1B94-A16DF06BBA8B}"/>
                </a:ext>
              </a:extLst>
            </p:cNvPr>
            <p:cNvSpPr txBox="1"/>
            <p:nvPr/>
          </p:nvSpPr>
          <p:spPr>
            <a:xfrm>
              <a:off x="1304757" y="4725144"/>
              <a:ext cx="659458" cy="307777"/>
            </a:xfrm>
            <a:prstGeom prst="rect">
              <a:avLst/>
            </a:prstGeom>
            <a:noFill/>
          </p:spPr>
          <p:txBody>
            <a:bodyPr wrap="none" rtlCol="0">
              <a:spAutoFit/>
            </a:bodyPr>
            <a:lstStyle/>
            <a:p>
              <a:r>
                <a:rPr lang="en-US" altLang="zh-CN" sz="1400" dirty="0">
                  <a:solidFill>
                    <a:srgbClr val="7030A0"/>
                  </a:solidFill>
                  <a:latin typeface="微软雅黑" panose="020B0503020204020204" pitchFamily="34" charset="-122"/>
                  <a:ea typeface="微软雅黑" panose="020B0503020204020204" pitchFamily="34" charset="-122"/>
                </a:rPr>
                <a:t>Job submit</a:t>
              </a:r>
              <a:endParaRPr lang="zh-CN" altLang="en-US" sz="1400" dirty="0">
                <a:solidFill>
                  <a:srgbClr val="7030A0"/>
                </a:solidFill>
                <a:latin typeface="微软雅黑" panose="020B0503020204020204" pitchFamily="34" charset="-122"/>
                <a:ea typeface="微软雅黑" panose="020B0503020204020204" pitchFamily="34" charset="-122"/>
              </a:endParaRPr>
            </a:p>
          </p:txBody>
        </p:sp>
      </p:grpSp>
      <p:sp>
        <p:nvSpPr>
          <p:cNvPr id="27" name="TextBox 26">
            <a:extLst>
              <a:ext uri="{FF2B5EF4-FFF2-40B4-BE49-F238E27FC236}">
                <a16:creationId xmlns:a16="http://schemas.microsoft.com/office/drawing/2014/main" id="{D578A585-6812-03AF-0B3E-1EC674BD188C}"/>
              </a:ext>
            </a:extLst>
          </p:cNvPr>
          <p:cNvSpPr txBox="1"/>
          <p:nvPr/>
        </p:nvSpPr>
        <p:spPr bwMode="auto">
          <a:xfrm>
            <a:off x="4008858" y="6033271"/>
            <a:ext cx="4555831" cy="375809"/>
          </a:xfrm>
          <a:prstGeom prst="rect">
            <a:avLst/>
          </a:prstGeom>
          <a:noFill/>
          <a:ln w="3175">
            <a:solidFill>
              <a:schemeClr val="bg1">
                <a:lumMod val="65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indent="0">
              <a:lnSpc>
                <a:spcPct val="110000"/>
              </a:lnSpc>
              <a:spcBef>
                <a:spcPts val="1800"/>
              </a:spcBef>
              <a:spcAft>
                <a:spcPts val="0"/>
              </a:spcAft>
              <a:buNone/>
            </a:pPr>
            <a:r>
              <a:rPr lang="en-US" altLang="zh-CN" b="1" dirty="0">
                <a:solidFill>
                  <a:srgbClr val="FF0000"/>
                </a:solidFill>
                <a:latin typeface="微软雅黑" panose="020B0503020204020204" pitchFamily="34" charset="-122"/>
                <a:ea typeface="微软雅黑" panose="020B0503020204020204" pitchFamily="34" charset="-122"/>
                <a:cs typeface="Tahoma" pitchFamily="34" charset="0"/>
              </a:rPr>
              <a:t>Data  Throughput</a:t>
            </a:r>
            <a:r>
              <a:rPr lang="zh-CN" altLang="en-US" b="1" dirty="0">
                <a:solidFill>
                  <a:srgbClr val="FF0000"/>
                </a:solidFill>
                <a:latin typeface="微软雅黑" panose="020B0503020204020204" pitchFamily="34" charset="-122"/>
                <a:ea typeface="微软雅黑" panose="020B0503020204020204" pitchFamily="34" charset="-122"/>
                <a:cs typeface="Tahoma" pitchFamily="34" charset="0"/>
              </a:rPr>
              <a:t>：</a:t>
            </a:r>
            <a:r>
              <a:rPr lang="en-US" altLang="zh-CN" b="1" dirty="0">
                <a:solidFill>
                  <a:srgbClr val="FF0000"/>
                </a:solidFill>
                <a:latin typeface="微软雅黑" panose="020B0503020204020204" pitchFamily="34" charset="-122"/>
                <a:ea typeface="微软雅黑" panose="020B0503020204020204" pitchFamily="34" charset="-122"/>
                <a:cs typeface="Tahoma" pitchFamily="34" charset="0"/>
              </a:rPr>
              <a:t>22 PB/Month</a:t>
            </a:r>
          </a:p>
        </p:txBody>
      </p:sp>
    </p:spTree>
    <p:extLst>
      <p:ext uri="{BB962C8B-B14F-4D97-AF65-F5344CB8AC3E}">
        <p14:creationId xmlns:p14="http://schemas.microsoft.com/office/powerpoint/2010/main" val="3170967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5095168-EC90-49DE-A8CD-660541C48C41}"/>
              </a:ext>
            </a:extLst>
          </p:cNvPr>
          <p:cNvSpPr>
            <a:spLocks noGrp="1"/>
          </p:cNvSpPr>
          <p:nvPr>
            <p:ph type="title"/>
          </p:nvPr>
        </p:nvSpPr>
        <p:spPr/>
        <p:txBody>
          <a:bodyPr/>
          <a:lstStyle/>
          <a:p>
            <a:r>
              <a:rPr lang="en-US" altLang="zh-CN" sz="4000" b="1" dirty="0"/>
              <a:t>Computing Resources</a:t>
            </a:r>
            <a:endParaRPr lang="zh-CN" altLang="en-US" sz="4000" b="1" dirty="0"/>
          </a:p>
        </p:txBody>
      </p:sp>
      <p:sp>
        <p:nvSpPr>
          <p:cNvPr id="3" name="内容占位符 2">
            <a:extLst>
              <a:ext uri="{FF2B5EF4-FFF2-40B4-BE49-F238E27FC236}">
                <a16:creationId xmlns:a16="http://schemas.microsoft.com/office/drawing/2014/main" id="{4B8DB6A3-F351-4DFA-9F88-F1546C97CA97}"/>
              </a:ext>
            </a:extLst>
          </p:cNvPr>
          <p:cNvSpPr>
            <a:spLocks noGrp="1"/>
          </p:cNvSpPr>
          <p:nvPr>
            <p:ph idx="1"/>
          </p:nvPr>
        </p:nvSpPr>
        <p:spPr>
          <a:xfrm>
            <a:off x="295604" y="1023458"/>
            <a:ext cx="11600792" cy="5503466"/>
          </a:xfrm>
        </p:spPr>
        <p:txBody>
          <a:bodyPr>
            <a:normAutofit fontScale="92500" lnSpcReduction="20000"/>
          </a:bodyPr>
          <a:lstStyle/>
          <a:p>
            <a:r>
              <a:rPr lang="en-US" altLang="zh-CN" sz="2400" b="1" dirty="0"/>
              <a:t>Large scale, numerous users, complex systems, high service requirements, rapid data growth</a:t>
            </a:r>
          </a:p>
          <a:p>
            <a:pPr lvl="1"/>
            <a:r>
              <a:rPr lang="en-US" altLang="zh-CN" sz="1800" dirty="0"/>
              <a:t>Hardware: 314 blade servers; 69 disk arrays; Large-scale tape library; Network &amp; security infrastructure</a:t>
            </a:r>
          </a:p>
          <a:p>
            <a:pPr lvl="1"/>
            <a:r>
              <a:rPr lang="en-US" altLang="zh-CN" sz="1800" dirty="0"/>
              <a:t>Locations/Resources: 3 primary data centers: </a:t>
            </a:r>
            <a:r>
              <a:rPr lang="en-US" altLang="zh-CN" sz="1800" dirty="0" err="1"/>
              <a:t>Haizishan</a:t>
            </a:r>
            <a:r>
              <a:rPr lang="en-US" altLang="zh-CN" sz="1800" dirty="0"/>
              <a:t> Observation Base, </a:t>
            </a:r>
            <a:r>
              <a:rPr lang="en-US" altLang="zh-CN" sz="1800" dirty="0" err="1"/>
              <a:t>Daocheng</a:t>
            </a:r>
            <a:r>
              <a:rPr lang="en-US" altLang="zh-CN" sz="1800" dirty="0"/>
              <a:t> Monitoring &amp; Control Base, Beijing IHEP; plus resources like the Dongguan Big Science Data Center</a:t>
            </a:r>
          </a:p>
          <a:p>
            <a:r>
              <a:rPr lang="en-US" altLang="zh-CN" sz="2400" b="1" dirty="0"/>
              <a:t>Capacity</a:t>
            </a:r>
          </a:p>
          <a:p>
            <a:pPr lvl="1"/>
            <a:r>
              <a:rPr lang="en-US" altLang="zh-CN" sz="1800" dirty="0"/>
              <a:t>60 PB Disk</a:t>
            </a:r>
          </a:p>
          <a:p>
            <a:pPr lvl="1"/>
            <a:r>
              <a:rPr lang="en-US" altLang="zh-CN" sz="1800" dirty="0"/>
              <a:t>51 PB Tape</a:t>
            </a:r>
          </a:p>
          <a:p>
            <a:pPr lvl="1"/>
            <a:r>
              <a:rPr lang="en-US" altLang="zh-CN" sz="1800" dirty="0"/>
              <a:t>3 Gbps Network</a:t>
            </a:r>
          </a:p>
          <a:p>
            <a:pPr lvl="1"/>
            <a:r>
              <a:rPr lang="en-US" altLang="zh-CN" sz="1800" dirty="0"/>
              <a:t>20,000 CPU cores</a:t>
            </a:r>
          </a:p>
          <a:p>
            <a:pPr lvl="1"/>
            <a:r>
              <a:rPr lang="pt-BR" altLang="zh-CN" sz="1800" dirty="0"/>
              <a:t>18000 ARM cores, 8000 x86 cores</a:t>
            </a:r>
            <a:r>
              <a:rPr lang="zh-CN" altLang="en-US" sz="1800" dirty="0"/>
              <a:t> </a:t>
            </a:r>
            <a:r>
              <a:rPr lang="en-US" altLang="zh-CN" sz="1800" dirty="0"/>
              <a:t>from</a:t>
            </a:r>
            <a:r>
              <a:rPr lang="zh-CN" altLang="en-US" sz="1800" dirty="0"/>
              <a:t> </a:t>
            </a:r>
            <a:r>
              <a:rPr lang="pt-BR" altLang="zh-CN" sz="1800" dirty="0"/>
              <a:t>Dongguan Data Cetner</a:t>
            </a:r>
            <a:endParaRPr lang="zh-CN" altLang="pt-BR" sz="1800" dirty="0"/>
          </a:p>
          <a:p>
            <a:r>
              <a:rPr lang="en-US" altLang="zh-CN" sz="2400" b="1" dirty="0"/>
              <a:t>Systems</a:t>
            </a:r>
          </a:p>
          <a:p>
            <a:pPr lvl="1"/>
            <a:r>
              <a:rPr lang="en-US" altLang="zh-CN" sz="1800" dirty="0"/>
              <a:t>Computing system, Storage system, Tape library system, Network system, Data transfer, and Data center infrastructure</a:t>
            </a:r>
          </a:p>
          <a:p>
            <a:r>
              <a:rPr lang="en-US" altLang="zh-CN" sz="2400" b="1" dirty="0"/>
              <a:t>Annual New Data: ~11 PB</a:t>
            </a:r>
          </a:p>
          <a:p>
            <a:r>
              <a:rPr lang="en-US" altLang="zh-CN" sz="2400" b="1" dirty="0"/>
              <a:t>Platform Data Throughput Capacity: 22 PB/month</a:t>
            </a:r>
            <a:endParaRPr lang="zh-CN" altLang="en-US" sz="2400" b="1" dirty="0"/>
          </a:p>
        </p:txBody>
      </p:sp>
      <p:sp>
        <p:nvSpPr>
          <p:cNvPr id="5" name="灯片编号占位符 4">
            <a:extLst>
              <a:ext uri="{FF2B5EF4-FFF2-40B4-BE49-F238E27FC236}">
                <a16:creationId xmlns:a16="http://schemas.microsoft.com/office/drawing/2014/main" id="{D74F325C-5241-49AE-90CD-3CD8C6D50070}"/>
              </a:ext>
            </a:extLst>
          </p:cNvPr>
          <p:cNvSpPr>
            <a:spLocks noGrp="1"/>
          </p:cNvSpPr>
          <p:nvPr>
            <p:ph type="sldNum" sz="quarter" idx="12"/>
          </p:nvPr>
        </p:nvSpPr>
        <p:spPr/>
        <p:txBody>
          <a:bodyPr/>
          <a:lstStyle/>
          <a:p>
            <a:fld id="{4BE2F480-0866-4C36-99B6-3656151950EC}" type="slidenum">
              <a:rPr lang="zh-CN" altLang="en-US" smtClean="0"/>
              <a:t>15</a:t>
            </a:fld>
            <a:endParaRPr lang="zh-CN" altLang="en-US"/>
          </a:p>
        </p:txBody>
      </p:sp>
      <p:pic>
        <p:nvPicPr>
          <p:cNvPr id="6" name="Picture 44">
            <a:extLst>
              <a:ext uri="{FF2B5EF4-FFF2-40B4-BE49-F238E27FC236}">
                <a16:creationId xmlns:a16="http://schemas.microsoft.com/office/drawing/2014/main" id="{07D81E62-ECEF-49E8-88E7-9DC84E407E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50" b="33717"/>
          <a:stretch/>
        </p:blipFill>
        <p:spPr>
          <a:xfrm>
            <a:off x="6096000" y="2565218"/>
            <a:ext cx="2749587" cy="1570226"/>
          </a:xfrm>
          <a:prstGeom prst="rect">
            <a:avLst/>
          </a:prstGeom>
        </p:spPr>
      </p:pic>
      <p:pic>
        <p:nvPicPr>
          <p:cNvPr id="7" name="Picture 46" descr="A hallway with rows of black cabinets&#10;&#10;Description automatically generated">
            <a:extLst>
              <a:ext uri="{FF2B5EF4-FFF2-40B4-BE49-F238E27FC236}">
                <a16:creationId xmlns:a16="http://schemas.microsoft.com/office/drawing/2014/main" id="{13755A1B-574D-4AA3-A2AD-307C9DB1964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8558" b="31468"/>
          <a:stretch/>
        </p:blipFill>
        <p:spPr>
          <a:xfrm>
            <a:off x="9040422" y="2530768"/>
            <a:ext cx="2661138" cy="1604676"/>
          </a:xfrm>
          <a:prstGeom prst="rect">
            <a:avLst/>
          </a:prstGeom>
        </p:spPr>
      </p:pic>
    </p:spTree>
    <p:extLst>
      <p:ext uri="{BB962C8B-B14F-4D97-AF65-F5344CB8AC3E}">
        <p14:creationId xmlns:p14="http://schemas.microsoft.com/office/powerpoint/2010/main" val="4028496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F1454-8B09-6EC0-AA5C-7DF1E19CD6D9}"/>
              </a:ext>
            </a:extLst>
          </p:cNvPr>
          <p:cNvSpPr>
            <a:spLocks noGrp="1"/>
          </p:cNvSpPr>
          <p:nvPr>
            <p:ph type="title"/>
          </p:nvPr>
        </p:nvSpPr>
        <p:spPr>
          <a:xfrm>
            <a:off x="1088177" y="74963"/>
            <a:ext cx="5852180" cy="990600"/>
          </a:xfrm>
        </p:spPr>
        <p:txBody>
          <a:bodyPr/>
          <a:lstStyle/>
          <a:p>
            <a:r>
              <a:rPr lang="en-US" altLang="zh-CN" sz="4000" dirty="0">
                <a:latin typeface="Calibri Light" panose="020F0302020204030204" pitchFamily="34" charset="0"/>
                <a:ea typeface="+mj-ea"/>
              </a:rPr>
              <a:t>Data Processing Software</a:t>
            </a:r>
            <a:endParaRPr lang="zh-CN" altLang="en-US" sz="4000" dirty="0">
              <a:latin typeface="Calibri Light" panose="020F0302020204030204" pitchFamily="34" charset="0"/>
              <a:ea typeface="+mj-ea"/>
            </a:endParaRPr>
          </a:p>
        </p:txBody>
      </p:sp>
      <p:sp>
        <p:nvSpPr>
          <p:cNvPr id="5" name="Slide Number Placeholder 4">
            <a:extLst>
              <a:ext uri="{FF2B5EF4-FFF2-40B4-BE49-F238E27FC236}">
                <a16:creationId xmlns:a16="http://schemas.microsoft.com/office/drawing/2014/main" id="{38780522-5B8F-FFBB-C0D0-C04F7B8AADB4}"/>
              </a:ext>
            </a:extLst>
          </p:cNvPr>
          <p:cNvSpPr>
            <a:spLocks noGrp="1"/>
          </p:cNvSpPr>
          <p:nvPr>
            <p:ph type="sldNum" sz="quarter" idx="12"/>
          </p:nvPr>
        </p:nvSpPr>
        <p:spPr/>
        <p:txBody>
          <a:bodyPr/>
          <a:lstStyle/>
          <a:p>
            <a:fld id="{EA7C8D44-3667-46F6-9772-CC52308E2A7F}" type="slidenum">
              <a:rPr lang="en-US" smtClean="0">
                <a:ea typeface="Verdana" panose="020B0604030504040204" pitchFamily="34" charset="0"/>
              </a:rPr>
              <a:pPr/>
              <a:t>16</a:t>
            </a:fld>
            <a:endParaRPr lang="en-US" dirty="0">
              <a:ea typeface="Verdana" panose="020B0604030504040204" pitchFamily="34" charset="0"/>
            </a:endParaRPr>
          </a:p>
        </p:txBody>
      </p:sp>
      <p:sp>
        <p:nvSpPr>
          <p:cNvPr id="6" name="内容占位符 2">
            <a:extLst>
              <a:ext uri="{FF2B5EF4-FFF2-40B4-BE49-F238E27FC236}">
                <a16:creationId xmlns:a16="http://schemas.microsoft.com/office/drawing/2014/main" id="{84E18FC1-36E1-2928-BFC1-3F992C7F81CB}"/>
              </a:ext>
            </a:extLst>
          </p:cNvPr>
          <p:cNvSpPr txBox="1">
            <a:spLocks/>
          </p:cNvSpPr>
          <p:nvPr/>
        </p:nvSpPr>
        <p:spPr>
          <a:xfrm>
            <a:off x="335183" y="974072"/>
            <a:ext cx="5852179" cy="5493683"/>
          </a:xfrm>
          <a:prstGeom prst="rect">
            <a:avLst/>
          </a:prstGeom>
          <a:ln w="3175">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vert="horz" wrap="square" rtlCol="0">
            <a:spAutoFit/>
          </a:bodyPr>
          <a:lstStyle>
            <a:lvl1pPr marL="274320" indent="-274320" algn="l" rtl="0" eaLnBrk="1" latinLnBrk="0" hangingPunct="1">
              <a:spcBef>
                <a:spcPts val="600"/>
              </a:spcBef>
              <a:spcAft>
                <a:spcPts val="200"/>
              </a:spcAft>
              <a:buClr>
                <a:schemeClr val="accent1"/>
              </a:buClr>
              <a:buSzPct val="76000"/>
              <a:buFont typeface="Wingdings" pitchFamily="2" charset="2"/>
              <a:buChar char="u"/>
              <a:defRPr kumimoji="0" sz="2200" b="1" kern="1200">
                <a:solidFill>
                  <a:schemeClr val="tx1"/>
                </a:solidFill>
                <a:latin typeface="Verdana" panose="020B0604030504040204" pitchFamily="34" charset="0"/>
                <a:ea typeface="微软雅黑" panose="020B0503020204020204" pitchFamily="34" charset="-122"/>
                <a:cs typeface="Tahoma" pitchFamily="34" charset="0"/>
              </a:defRPr>
            </a:lvl1pPr>
            <a:lvl2pPr marL="548640" indent="-274320" algn="l" rtl="0" eaLnBrk="1" latinLnBrk="0" hangingPunct="1">
              <a:spcBef>
                <a:spcPts val="500"/>
              </a:spcBef>
              <a:spcAft>
                <a:spcPts val="200"/>
              </a:spcAft>
              <a:buClr>
                <a:schemeClr val="accent2"/>
              </a:buClr>
              <a:buSzPct val="76000"/>
              <a:buFont typeface="Wingdings" pitchFamily="2" charset="2"/>
              <a:buChar char="n"/>
              <a:defRPr kumimoji="0" sz="2000" kern="1200">
                <a:solidFill>
                  <a:schemeClr val="tx1"/>
                </a:solidFill>
                <a:latin typeface="Verdana" panose="020B0604030504040204" pitchFamily="34" charset="0"/>
                <a:ea typeface="微软雅黑" panose="020B0503020204020204" pitchFamily="34" charset="-122"/>
                <a:cs typeface="+mn-cs"/>
              </a:defRPr>
            </a:lvl2pPr>
            <a:lvl3pPr marL="822960" indent="-228600" algn="l" rtl="0" eaLnBrk="1" latinLnBrk="0" hangingPunct="1">
              <a:spcBef>
                <a:spcPts val="500"/>
              </a:spcBef>
              <a:spcAft>
                <a:spcPts val="200"/>
              </a:spcAft>
              <a:buClr>
                <a:schemeClr val="bg1">
                  <a:shade val="50000"/>
                </a:schemeClr>
              </a:buClr>
              <a:buSzPct val="76000"/>
              <a:buFont typeface="Wingdings 3" pitchFamily="18" charset="2"/>
              <a:buChar char="}"/>
              <a:defRPr kumimoji="0" sz="1800" kern="1200">
                <a:solidFill>
                  <a:schemeClr val="tx1"/>
                </a:solidFill>
                <a:latin typeface="Verdana" panose="020B0604030504040204" pitchFamily="34" charset="0"/>
                <a:ea typeface="微软雅黑" panose="020B0503020204020204" pitchFamily="34" charset="-122"/>
                <a:cs typeface="+mn-cs"/>
              </a:defRPr>
            </a:lvl3pPr>
            <a:lvl4pPr marL="1097280" indent="-228600" algn="l" rtl="0" eaLnBrk="1" latinLnBrk="0" hangingPunct="1">
              <a:spcBef>
                <a:spcPts val="400"/>
              </a:spcBef>
              <a:spcAft>
                <a:spcPts val="200"/>
              </a:spcAft>
              <a:buClr>
                <a:schemeClr val="accent2">
                  <a:shade val="75000"/>
                </a:schemeClr>
              </a:buClr>
              <a:buSzPct val="70000"/>
              <a:buFont typeface="Wingdings"/>
              <a:buChar char=""/>
              <a:defRPr kumimoji="0" sz="1600" kern="1200">
                <a:solidFill>
                  <a:schemeClr val="tx1"/>
                </a:solidFill>
                <a:latin typeface="Verdana" panose="020B0604030504040204" pitchFamily="34" charset="0"/>
                <a:ea typeface="微软雅黑" panose="020B0503020204020204" pitchFamily="34" charset="-122"/>
                <a:cs typeface="+mn-cs"/>
              </a:defRPr>
            </a:lvl4pPr>
            <a:lvl5pPr marL="1371600" indent="-228600" algn="l" rtl="0" eaLnBrk="1" latinLnBrk="0" hangingPunct="1">
              <a:spcBef>
                <a:spcPts val="300"/>
              </a:spcBef>
              <a:spcAft>
                <a:spcPts val="200"/>
              </a:spcAft>
              <a:buClr>
                <a:schemeClr val="accent2"/>
              </a:buClr>
              <a:buSzPct val="70000"/>
              <a:buFont typeface="Wingdings"/>
              <a:buChar char=""/>
              <a:defRPr kumimoji="0" sz="1400" kern="1200">
                <a:solidFill>
                  <a:schemeClr val="tx1"/>
                </a:solidFill>
                <a:latin typeface="Verdana" panose="020B0604030504040204" pitchFamily="34" charset="0"/>
                <a:ea typeface="微软雅黑" panose="020B0503020204020204" pitchFamily="34" charset="-122"/>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lt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lt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lt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lt1"/>
                </a:solidFill>
                <a:latin typeface="+mn-lt"/>
                <a:ea typeface="+mn-ea"/>
                <a:cs typeface="+mn-cs"/>
              </a:defRPr>
            </a:lvl9pPr>
          </a:lstStyle>
          <a:p>
            <a:pPr marL="0" indent="0">
              <a:lnSpc>
                <a:spcPct val="130000"/>
              </a:lnSpc>
              <a:buNone/>
            </a:pPr>
            <a:r>
              <a:rPr lang="en-US" altLang="zh-CN" sz="2000" u="sng" dirty="0">
                <a:effectLst/>
                <a:latin typeface="微软雅黑" panose="020B0503020204020204" pitchFamily="34" charset="-122"/>
              </a:rPr>
              <a:t>Collaboration Software</a:t>
            </a:r>
          </a:p>
          <a:p>
            <a:pPr marL="0" indent="0">
              <a:lnSpc>
                <a:spcPct val="130000"/>
              </a:lnSpc>
              <a:buNone/>
            </a:pPr>
            <a:r>
              <a:rPr lang="en-US" altLang="zh-CN" sz="1800" dirty="0">
                <a:solidFill>
                  <a:schemeClr val="accent5">
                    <a:lumMod val="50000"/>
                  </a:schemeClr>
                </a:solidFill>
                <a:effectLst/>
                <a:latin typeface="微软雅黑" panose="020B0503020204020204" pitchFamily="34" charset="-122"/>
              </a:rPr>
              <a:t>reconstruction, simulation, and analysis software:</a:t>
            </a:r>
            <a:r>
              <a:rPr lang="en-US" altLang="zh-CN" sz="1600" b="0" dirty="0">
                <a:effectLst/>
                <a:latin typeface="微软雅黑" panose="020B0503020204020204" pitchFamily="34" charset="-122"/>
              </a:rPr>
              <a:t>（~350k lines of custom code</a:t>
            </a:r>
            <a:r>
              <a:rPr lang="zh-CN" altLang="en-US" sz="1600" b="0" dirty="0">
                <a:effectLst/>
                <a:latin typeface="微软雅黑" panose="020B0503020204020204" pitchFamily="34" charset="-122"/>
              </a:rPr>
              <a:t>）</a:t>
            </a:r>
            <a:endParaRPr lang="en-US" altLang="zh-CN" sz="1600" b="0" dirty="0">
              <a:latin typeface="微软雅黑" panose="020B0503020204020204" pitchFamily="34" charset="-122"/>
            </a:endParaRPr>
          </a:p>
          <a:p>
            <a:pPr marL="0" indent="0">
              <a:lnSpc>
                <a:spcPct val="110000"/>
              </a:lnSpc>
              <a:spcBef>
                <a:spcPts val="1800"/>
              </a:spcBef>
              <a:spcAft>
                <a:spcPts val="0"/>
              </a:spcAft>
              <a:buNone/>
            </a:pPr>
            <a:r>
              <a:rPr lang="en-US" altLang="zh-CN" sz="1800" dirty="0">
                <a:solidFill>
                  <a:schemeClr val="accent5">
                    <a:lumMod val="50000"/>
                  </a:schemeClr>
                </a:solidFill>
                <a:effectLst/>
                <a:latin typeface="微软雅黑" panose="020B0503020204020204" pitchFamily="34" charset="-122"/>
              </a:rPr>
              <a:t>Data analysis and processing control software:</a:t>
            </a:r>
            <a:r>
              <a:rPr lang="zh-CN" altLang="en-US" sz="1800" dirty="0">
                <a:solidFill>
                  <a:schemeClr val="accent5">
                    <a:lumMod val="50000"/>
                  </a:schemeClr>
                </a:solidFill>
                <a:effectLst/>
                <a:latin typeface="微软雅黑" panose="020B0503020204020204" pitchFamily="34" charset="-122"/>
              </a:rPr>
              <a:t>，</a:t>
            </a:r>
            <a:r>
              <a:rPr lang="en-US" altLang="zh-CN" sz="1800" dirty="0">
                <a:solidFill>
                  <a:schemeClr val="accent5">
                    <a:lumMod val="50000"/>
                  </a:schemeClr>
                </a:solidFill>
                <a:effectLst/>
                <a:latin typeface="微软雅黑" panose="020B0503020204020204" pitchFamily="34" charset="-122"/>
              </a:rPr>
              <a:t>python</a:t>
            </a:r>
            <a:r>
              <a:rPr lang="zh-CN" altLang="en-US" sz="1600" b="0" dirty="0">
                <a:latin typeface="微软雅黑" panose="020B0503020204020204" pitchFamily="34" charset="-122"/>
              </a:rPr>
              <a:t>（</a:t>
            </a:r>
            <a:r>
              <a:rPr lang="en-US" altLang="zh-CN" sz="1600" b="0" dirty="0">
                <a:latin typeface="微软雅黑" panose="020B0503020204020204" pitchFamily="34" charset="-122"/>
              </a:rPr>
              <a:t>~50k lines of custom code, plus numerous external libraries; gradually expanding</a:t>
            </a:r>
            <a:r>
              <a:rPr lang="zh-CN" altLang="en-US" sz="1600" b="0" dirty="0">
                <a:latin typeface="微软雅黑" panose="020B0503020204020204" pitchFamily="34" charset="-122"/>
              </a:rPr>
              <a:t>）</a:t>
            </a:r>
            <a:endParaRPr lang="en-US" altLang="zh-CN" sz="1600" b="0" dirty="0">
              <a:latin typeface="微软雅黑" panose="020B0503020204020204" pitchFamily="34" charset="-122"/>
            </a:endParaRPr>
          </a:p>
          <a:p>
            <a:pPr marL="0" indent="0">
              <a:lnSpc>
                <a:spcPct val="110000"/>
              </a:lnSpc>
              <a:spcBef>
                <a:spcPts val="1800"/>
              </a:spcBef>
              <a:spcAft>
                <a:spcPts val="0"/>
              </a:spcAft>
              <a:buNone/>
            </a:pPr>
            <a:r>
              <a:rPr lang="en-US" altLang="zh-CN" sz="1800" dirty="0">
                <a:solidFill>
                  <a:schemeClr val="accent5">
                    <a:lumMod val="50000"/>
                  </a:schemeClr>
                </a:solidFill>
                <a:latin typeface="微软雅黑" panose="020B0503020204020204" pitchFamily="34" charset="-122"/>
              </a:rPr>
              <a:t>Data processing control software</a:t>
            </a:r>
            <a:r>
              <a:rPr lang="zh-CN" altLang="en-US" sz="1800" dirty="0">
                <a:solidFill>
                  <a:schemeClr val="accent5">
                    <a:lumMod val="50000"/>
                  </a:schemeClr>
                </a:solidFill>
                <a:latin typeface="微软雅黑" panose="020B0503020204020204" pitchFamily="34" charset="-122"/>
              </a:rPr>
              <a:t>：</a:t>
            </a:r>
            <a:r>
              <a:rPr lang="en-US" altLang="zh-CN" sz="1800" dirty="0">
                <a:solidFill>
                  <a:schemeClr val="accent5">
                    <a:lumMod val="50000"/>
                  </a:schemeClr>
                </a:solidFill>
                <a:latin typeface="微软雅黑" panose="020B0503020204020204" pitchFamily="34" charset="-122"/>
              </a:rPr>
              <a:t>Shell script</a:t>
            </a:r>
            <a:r>
              <a:rPr lang="zh-CN" altLang="en-US" sz="1600" b="0" dirty="0">
                <a:latin typeface="微软雅黑" panose="020B0503020204020204" pitchFamily="34" charset="-122"/>
              </a:rPr>
              <a:t>（</a:t>
            </a:r>
            <a:r>
              <a:rPr lang="en-US" altLang="zh-CN" sz="1600" b="0" dirty="0">
                <a:latin typeface="微软雅黑" panose="020B0503020204020204" pitchFamily="34" charset="-122"/>
              </a:rPr>
              <a:t>~50k lines of custom code</a:t>
            </a:r>
            <a:r>
              <a:rPr lang="zh-CN" altLang="en-US" sz="1600" b="0" dirty="0">
                <a:latin typeface="微软雅黑" panose="020B0503020204020204" pitchFamily="34" charset="-122"/>
              </a:rPr>
              <a:t>）</a:t>
            </a:r>
            <a:endParaRPr lang="en-US" altLang="zh-CN" sz="1600" b="0" dirty="0">
              <a:latin typeface="微软雅黑" panose="020B0503020204020204" pitchFamily="34" charset="-122"/>
            </a:endParaRPr>
          </a:p>
          <a:p>
            <a:pPr marL="0" indent="0" algn="just">
              <a:lnSpc>
                <a:spcPct val="110000"/>
              </a:lnSpc>
              <a:spcBef>
                <a:spcPts val="1800"/>
              </a:spcBef>
              <a:spcAft>
                <a:spcPts val="0"/>
              </a:spcAft>
              <a:buNone/>
            </a:pPr>
            <a:r>
              <a:rPr lang="en-US" altLang="zh-CN" sz="1800" dirty="0">
                <a:solidFill>
                  <a:schemeClr val="accent5">
                    <a:lumMod val="50000"/>
                  </a:schemeClr>
                </a:solidFill>
                <a:latin typeface="微软雅黑" panose="020B0503020204020204" pitchFamily="34" charset="-122"/>
              </a:rPr>
              <a:t>External Libraries (ANYSW)</a:t>
            </a:r>
            <a:r>
              <a:rPr lang="zh-CN" altLang="en-US" sz="1800" dirty="0">
                <a:solidFill>
                  <a:schemeClr val="accent5">
                    <a:lumMod val="50000"/>
                  </a:schemeClr>
                </a:solidFill>
                <a:latin typeface="微软雅黑" panose="020B0503020204020204" pitchFamily="34" charset="-122"/>
              </a:rPr>
              <a:t>：</a:t>
            </a:r>
            <a:r>
              <a:rPr lang="en-US" altLang="zh-CN" sz="1100" b="0" dirty="0">
                <a:latin typeface="微软雅黑" panose="020B0503020204020204" pitchFamily="34" charset="-122"/>
              </a:rPr>
              <a:t>G++/GFORTRAN BOOST MYSQL POSTGRESQL CERNLIB CLHEP CASTOR COIN3D JAS SLALIB PAL ROOT CORSIKA GEANT4</a:t>
            </a:r>
          </a:p>
          <a:p>
            <a:pPr marL="0" indent="0" algn="dist">
              <a:lnSpc>
                <a:spcPct val="110000"/>
              </a:lnSpc>
              <a:spcAft>
                <a:spcPts val="0"/>
              </a:spcAft>
              <a:buNone/>
            </a:pPr>
            <a:r>
              <a:rPr lang="en-US" altLang="zh-CN" sz="1100" b="0" dirty="0">
                <a:latin typeface="微软雅黑" panose="020B0503020204020204" pitchFamily="34" charset="-122"/>
              </a:rPr>
              <a:t>BINUTILS CMAKE AUTOCONF AUTOMAKE READLINE ZLIB  XZ SZIP LZ4 TAR OPENSSL SSH2 CURL LIBFFI SQLITE PYTHON2 PYTHON3 OPENJPEG TIFF XMLTO IMLIB2 XML2 XMLTOMAN GIF PNG FREETYPE AFTERIMAGE EXPAT GRAPHVIZ CPPUNIT XERCESC FFTW GSL CFITSIO XROOTD LIBAIO ODBC PYTHIA6 PYTHIA8 DAWN VRML PCRE2 PCRE MONALISA LIBDAEMON INTLTOOL CAIRO AVAHI GL2PS VECCORE VECGEOM HDF5 LAPACK HEPRAPP LIBPAPER GS VIM WT ZEROMQ JSONCPP XSD SPDLOG SOCI REDIS HIREDIS RE2 PROTOBUF LIBEVEN</a:t>
            </a:r>
          </a:p>
        </p:txBody>
      </p:sp>
      <p:sp>
        <p:nvSpPr>
          <p:cNvPr id="7" name="内容占位符 2">
            <a:extLst>
              <a:ext uri="{FF2B5EF4-FFF2-40B4-BE49-F238E27FC236}">
                <a16:creationId xmlns:a16="http://schemas.microsoft.com/office/drawing/2014/main" id="{2C492341-37B7-2FB3-4329-56DA37F59879}"/>
              </a:ext>
            </a:extLst>
          </p:cNvPr>
          <p:cNvSpPr txBox="1">
            <a:spLocks/>
          </p:cNvSpPr>
          <p:nvPr/>
        </p:nvSpPr>
        <p:spPr>
          <a:xfrm>
            <a:off x="6384032" y="1989606"/>
            <a:ext cx="5256584" cy="4264373"/>
          </a:xfrm>
          <a:prstGeom prst="rect">
            <a:avLst/>
          </a:prstGeom>
          <a:ln w="3175">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vert="horz" wrap="square" rtlCol="0">
            <a:spAutoFit/>
          </a:bodyPr>
          <a:lstStyle>
            <a:lvl1pPr marL="274320" indent="-274320" algn="l" rtl="0" eaLnBrk="1" latinLnBrk="0" hangingPunct="1">
              <a:spcBef>
                <a:spcPts val="600"/>
              </a:spcBef>
              <a:spcAft>
                <a:spcPts val="200"/>
              </a:spcAft>
              <a:buClr>
                <a:schemeClr val="accent1"/>
              </a:buClr>
              <a:buSzPct val="76000"/>
              <a:buFont typeface="Wingdings" pitchFamily="2" charset="2"/>
              <a:buChar char="u"/>
              <a:defRPr kumimoji="0" sz="2200" b="1" kern="1200">
                <a:solidFill>
                  <a:schemeClr val="tx1"/>
                </a:solidFill>
                <a:latin typeface="Verdana" panose="020B0604030504040204" pitchFamily="34" charset="0"/>
                <a:ea typeface="微软雅黑" panose="020B0503020204020204" pitchFamily="34" charset="-122"/>
                <a:cs typeface="Tahoma" pitchFamily="34" charset="0"/>
              </a:defRPr>
            </a:lvl1pPr>
            <a:lvl2pPr marL="548640" indent="-274320" algn="l" rtl="0" eaLnBrk="1" latinLnBrk="0" hangingPunct="1">
              <a:spcBef>
                <a:spcPts val="500"/>
              </a:spcBef>
              <a:spcAft>
                <a:spcPts val="200"/>
              </a:spcAft>
              <a:buClr>
                <a:schemeClr val="accent2"/>
              </a:buClr>
              <a:buSzPct val="76000"/>
              <a:buFont typeface="Wingdings" pitchFamily="2" charset="2"/>
              <a:buChar char="n"/>
              <a:defRPr kumimoji="0" sz="2000" kern="1200">
                <a:solidFill>
                  <a:schemeClr val="tx1"/>
                </a:solidFill>
                <a:latin typeface="Verdana" panose="020B0604030504040204" pitchFamily="34" charset="0"/>
                <a:ea typeface="微软雅黑" panose="020B0503020204020204" pitchFamily="34" charset="-122"/>
                <a:cs typeface="+mn-cs"/>
              </a:defRPr>
            </a:lvl2pPr>
            <a:lvl3pPr marL="822960" indent="-228600" algn="l" rtl="0" eaLnBrk="1" latinLnBrk="0" hangingPunct="1">
              <a:spcBef>
                <a:spcPts val="500"/>
              </a:spcBef>
              <a:spcAft>
                <a:spcPts val="200"/>
              </a:spcAft>
              <a:buClr>
                <a:schemeClr val="bg1">
                  <a:shade val="50000"/>
                </a:schemeClr>
              </a:buClr>
              <a:buSzPct val="76000"/>
              <a:buFont typeface="Wingdings 3" pitchFamily="18" charset="2"/>
              <a:buChar char="}"/>
              <a:defRPr kumimoji="0" sz="1800" kern="1200">
                <a:solidFill>
                  <a:schemeClr val="tx1"/>
                </a:solidFill>
                <a:latin typeface="Verdana" panose="020B0604030504040204" pitchFamily="34" charset="0"/>
                <a:ea typeface="微软雅黑" panose="020B0503020204020204" pitchFamily="34" charset="-122"/>
                <a:cs typeface="+mn-cs"/>
              </a:defRPr>
            </a:lvl3pPr>
            <a:lvl4pPr marL="1097280" indent="-228600" algn="l" rtl="0" eaLnBrk="1" latinLnBrk="0" hangingPunct="1">
              <a:spcBef>
                <a:spcPts val="400"/>
              </a:spcBef>
              <a:spcAft>
                <a:spcPts val="200"/>
              </a:spcAft>
              <a:buClr>
                <a:schemeClr val="accent2">
                  <a:shade val="75000"/>
                </a:schemeClr>
              </a:buClr>
              <a:buSzPct val="70000"/>
              <a:buFont typeface="Wingdings"/>
              <a:buChar char=""/>
              <a:defRPr kumimoji="0" sz="1600" kern="1200">
                <a:solidFill>
                  <a:schemeClr val="tx1"/>
                </a:solidFill>
                <a:latin typeface="Verdana" panose="020B0604030504040204" pitchFamily="34" charset="0"/>
                <a:ea typeface="微软雅黑" panose="020B0503020204020204" pitchFamily="34" charset="-122"/>
                <a:cs typeface="+mn-cs"/>
              </a:defRPr>
            </a:lvl4pPr>
            <a:lvl5pPr marL="1371600" indent="-228600" algn="l" rtl="0" eaLnBrk="1" latinLnBrk="0" hangingPunct="1">
              <a:spcBef>
                <a:spcPts val="300"/>
              </a:spcBef>
              <a:spcAft>
                <a:spcPts val="200"/>
              </a:spcAft>
              <a:buClr>
                <a:schemeClr val="accent2"/>
              </a:buClr>
              <a:buSzPct val="70000"/>
              <a:buFont typeface="Wingdings"/>
              <a:buChar char=""/>
              <a:defRPr kumimoji="0" sz="1400" kern="1200">
                <a:solidFill>
                  <a:schemeClr val="tx1"/>
                </a:solidFill>
                <a:latin typeface="Verdana" panose="020B0604030504040204" pitchFamily="34" charset="0"/>
                <a:ea typeface="微软雅黑" panose="020B0503020204020204" pitchFamily="34" charset="-122"/>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lt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lt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lt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lt1"/>
                </a:solidFill>
                <a:latin typeface="+mn-lt"/>
                <a:ea typeface="+mn-ea"/>
                <a:cs typeface="+mn-cs"/>
              </a:defRPr>
            </a:lvl9pPr>
          </a:lstStyle>
          <a:p>
            <a:pPr marL="0" indent="0">
              <a:lnSpc>
                <a:spcPct val="130000"/>
              </a:lnSpc>
              <a:buNone/>
            </a:pPr>
            <a:r>
              <a:rPr lang="en-US" altLang="zh-CN" sz="2000" u="sng" dirty="0">
                <a:effectLst/>
                <a:latin typeface="微软雅黑" panose="020B0503020204020204" pitchFamily="34" charset="-122"/>
              </a:rPr>
              <a:t>OS Software</a:t>
            </a:r>
          </a:p>
          <a:p>
            <a:pPr marL="0" indent="0">
              <a:lnSpc>
                <a:spcPct val="130000"/>
              </a:lnSpc>
              <a:buNone/>
            </a:pPr>
            <a:r>
              <a:rPr lang="en-US" altLang="zh-CN" sz="1800" dirty="0">
                <a:solidFill>
                  <a:schemeClr val="accent5">
                    <a:lumMod val="50000"/>
                  </a:schemeClr>
                </a:solidFill>
                <a:latin typeface="微软雅黑" panose="020B0503020204020204" pitchFamily="34" charset="-122"/>
              </a:rPr>
              <a:t>OS</a:t>
            </a:r>
            <a:r>
              <a:rPr lang="zh-CN" altLang="en-US" sz="1800" dirty="0">
                <a:solidFill>
                  <a:schemeClr val="accent5">
                    <a:lumMod val="50000"/>
                  </a:schemeClr>
                </a:solidFill>
                <a:latin typeface="微软雅黑" panose="020B0503020204020204" pitchFamily="34" charset="-122"/>
              </a:rPr>
              <a:t>：</a:t>
            </a:r>
            <a:endParaRPr lang="en-US" altLang="zh-CN" sz="1800" dirty="0">
              <a:solidFill>
                <a:schemeClr val="accent5">
                  <a:lumMod val="50000"/>
                </a:schemeClr>
              </a:solidFill>
              <a:effectLst/>
              <a:latin typeface="微软雅黑" panose="020B0503020204020204" pitchFamily="34" charset="-122"/>
            </a:endParaRPr>
          </a:p>
          <a:p>
            <a:pPr marL="0" indent="0">
              <a:lnSpc>
                <a:spcPct val="110000"/>
              </a:lnSpc>
              <a:spcAft>
                <a:spcPts val="0"/>
              </a:spcAft>
              <a:buNone/>
            </a:pPr>
            <a:r>
              <a:rPr lang="en-US" altLang="zh-CN" sz="1600" b="0" dirty="0">
                <a:effectLst/>
                <a:latin typeface="微软雅黑" panose="020B0503020204020204" pitchFamily="34" charset="-122"/>
              </a:rPr>
              <a:t>CENTOS7</a:t>
            </a:r>
            <a:r>
              <a:rPr lang="zh-CN" altLang="en-US" sz="1600" b="0" dirty="0">
                <a:effectLst/>
                <a:latin typeface="微软雅黑" panose="020B0503020204020204" pitchFamily="34" charset="-122"/>
              </a:rPr>
              <a:t>、</a:t>
            </a:r>
            <a:r>
              <a:rPr lang="en-US" altLang="zh-CN" sz="1600" b="0" dirty="0">
                <a:effectLst/>
                <a:latin typeface="微软雅黑" panose="020B0503020204020204" pitchFamily="34" charset="-122"/>
              </a:rPr>
              <a:t>AlmaLinux9 </a:t>
            </a:r>
            <a:endParaRPr lang="en-US" altLang="zh-CN" sz="1600" b="0" dirty="0">
              <a:latin typeface="微软雅黑" panose="020B0503020204020204" pitchFamily="34" charset="-122"/>
            </a:endParaRPr>
          </a:p>
          <a:p>
            <a:pPr marL="0" indent="0">
              <a:lnSpc>
                <a:spcPct val="110000"/>
              </a:lnSpc>
              <a:spcBef>
                <a:spcPts val="1800"/>
              </a:spcBef>
              <a:spcAft>
                <a:spcPts val="0"/>
              </a:spcAft>
              <a:buNone/>
            </a:pPr>
            <a:r>
              <a:rPr lang="en-US" altLang="zh-CN" sz="1800" dirty="0">
                <a:solidFill>
                  <a:schemeClr val="accent5">
                    <a:lumMod val="50000"/>
                  </a:schemeClr>
                </a:solidFill>
                <a:effectLst/>
                <a:latin typeface="微软雅黑" panose="020B0503020204020204" pitchFamily="34" charset="-122"/>
              </a:rPr>
              <a:t>Job Control</a:t>
            </a:r>
            <a:r>
              <a:rPr lang="zh-CN" altLang="en-US" sz="1800" dirty="0">
                <a:solidFill>
                  <a:schemeClr val="accent5">
                    <a:lumMod val="50000"/>
                  </a:schemeClr>
                </a:solidFill>
                <a:effectLst/>
                <a:latin typeface="微软雅黑" panose="020B0503020204020204" pitchFamily="34" charset="-122"/>
              </a:rPr>
              <a:t>：</a:t>
            </a:r>
            <a:endParaRPr lang="en-US" altLang="zh-CN" sz="1800" dirty="0">
              <a:solidFill>
                <a:schemeClr val="accent5">
                  <a:lumMod val="50000"/>
                </a:schemeClr>
              </a:solidFill>
              <a:effectLst/>
              <a:latin typeface="微软雅黑" panose="020B0503020204020204" pitchFamily="34" charset="-122"/>
            </a:endParaRPr>
          </a:p>
          <a:p>
            <a:pPr marL="0" indent="0">
              <a:lnSpc>
                <a:spcPct val="110000"/>
              </a:lnSpc>
              <a:spcAft>
                <a:spcPts val="0"/>
              </a:spcAft>
              <a:buNone/>
            </a:pPr>
            <a:r>
              <a:rPr lang="en-US" altLang="zh-CN" sz="1600" b="0" dirty="0">
                <a:latin typeface="微软雅黑" panose="020B0503020204020204" pitchFamily="34" charset="-122"/>
              </a:rPr>
              <a:t>condor</a:t>
            </a:r>
            <a:r>
              <a:rPr lang="zh-CN" altLang="en-US" sz="1600" b="0" dirty="0">
                <a:latin typeface="微软雅黑" panose="020B0503020204020204" pitchFamily="34" charset="-122"/>
              </a:rPr>
              <a:t>、</a:t>
            </a:r>
            <a:r>
              <a:rPr lang="en-US" altLang="zh-CN" sz="1600" b="0" dirty="0" err="1">
                <a:latin typeface="微软雅黑" panose="020B0503020204020204" pitchFamily="34" charset="-122"/>
              </a:rPr>
              <a:t>slurm</a:t>
            </a:r>
            <a:r>
              <a:rPr lang="zh-CN" altLang="en-US" sz="1600" b="0" dirty="0">
                <a:latin typeface="微软雅黑" panose="020B0503020204020204" pitchFamily="34" charset="-122"/>
              </a:rPr>
              <a:t>、</a:t>
            </a:r>
            <a:r>
              <a:rPr lang="en-US" altLang="zh-CN" sz="1600" b="0" dirty="0">
                <a:latin typeface="微软雅黑" panose="020B0503020204020204" pitchFamily="34" charset="-122"/>
              </a:rPr>
              <a:t>Grid</a:t>
            </a:r>
          </a:p>
          <a:p>
            <a:pPr marL="0" indent="0">
              <a:lnSpc>
                <a:spcPct val="110000"/>
              </a:lnSpc>
              <a:spcBef>
                <a:spcPts val="1800"/>
              </a:spcBef>
              <a:spcAft>
                <a:spcPts val="0"/>
              </a:spcAft>
              <a:buNone/>
            </a:pPr>
            <a:r>
              <a:rPr lang="en-US" altLang="zh-CN" sz="1800" dirty="0">
                <a:solidFill>
                  <a:schemeClr val="accent5">
                    <a:lumMod val="50000"/>
                  </a:schemeClr>
                </a:solidFill>
                <a:latin typeface="微软雅黑" panose="020B0503020204020204" pitchFamily="34" charset="-122"/>
              </a:rPr>
              <a:t>File Systems, Tape Management: </a:t>
            </a:r>
          </a:p>
          <a:p>
            <a:pPr marL="0" indent="0">
              <a:lnSpc>
                <a:spcPct val="110000"/>
              </a:lnSpc>
              <a:spcAft>
                <a:spcPts val="0"/>
              </a:spcAft>
              <a:buNone/>
            </a:pPr>
            <a:r>
              <a:rPr lang="en-US" altLang="zh-CN" sz="1600" b="0" dirty="0">
                <a:latin typeface="微软雅黑" panose="020B0503020204020204" pitchFamily="34" charset="-122"/>
              </a:rPr>
              <a:t>EOS</a:t>
            </a:r>
            <a:r>
              <a:rPr lang="zh-CN" altLang="en-US" sz="1600" b="0" dirty="0">
                <a:latin typeface="微软雅黑" panose="020B0503020204020204" pitchFamily="34" charset="-122"/>
              </a:rPr>
              <a:t>、</a:t>
            </a:r>
            <a:r>
              <a:rPr lang="en-US" altLang="zh-CN" sz="1600" b="0" dirty="0">
                <a:latin typeface="微软雅黑" panose="020B0503020204020204" pitchFamily="34" charset="-122"/>
              </a:rPr>
              <a:t>luster</a:t>
            </a:r>
            <a:r>
              <a:rPr lang="zh-CN" altLang="en-US" sz="1600" b="0" dirty="0">
                <a:latin typeface="微软雅黑" panose="020B0503020204020204" pitchFamily="34" charset="-122"/>
              </a:rPr>
              <a:t>、</a:t>
            </a:r>
            <a:r>
              <a:rPr lang="en-US" altLang="zh-CN" sz="1600" b="0" dirty="0">
                <a:latin typeface="微软雅黑" panose="020B0503020204020204" pitchFamily="34" charset="-122"/>
              </a:rPr>
              <a:t>CTA</a:t>
            </a:r>
          </a:p>
          <a:p>
            <a:pPr marL="0" indent="0">
              <a:lnSpc>
                <a:spcPct val="110000"/>
              </a:lnSpc>
              <a:spcBef>
                <a:spcPts val="1800"/>
              </a:spcBef>
              <a:spcAft>
                <a:spcPts val="0"/>
              </a:spcAft>
              <a:buNone/>
            </a:pPr>
            <a:r>
              <a:rPr lang="fr-FR" altLang="zh-CN" sz="1800" dirty="0">
                <a:solidFill>
                  <a:schemeClr val="accent5">
                    <a:lumMod val="50000"/>
                  </a:schemeClr>
                </a:solidFill>
                <a:latin typeface="微软雅黑" panose="020B0503020204020204" pitchFamily="34" charset="-122"/>
              </a:rPr>
              <a:t>User Management, Computer Management, etc.</a:t>
            </a:r>
            <a:r>
              <a:rPr lang="zh-CN" altLang="en-US" sz="1800" dirty="0">
                <a:solidFill>
                  <a:schemeClr val="accent5">
                    <a:lumMod val="50000"/>
                  </a:schemeClr>
                </a:solidFill>
                <a:latin typeface="微软雅黑" panose="020B0503020204020204" pitchFamily="34" charset="-122"/>
              </a:rPr>
              <a:t>：</a:t>
            </a:r>
            <a:endParaRPr lang="en-US" altLang="zh-CN" sz="1800" dirty="0">
              <a:solidFill>
                <a:schemeClr val="accent5">
                  <a:lumMod val="50000"/>
                </a:schemeClr>
              </a:solidFill>
              <a:latin typeface="微软雅黑" panose="020B0503020204020204" pitchFamily="34" charset="-122"/>
            </a:endParaRPr>
          </a:p>
          <a:p>
            <a:pPr marL="0" indent="0">
              <a:lnSpc>
                <a:spcPct val="110000"/>
              </a:lnSpc>
              <a:spcAft>
                <a:spcPts val="0"/>
              </a:spcAft>
              <a:buNone/>
            </a:pPr>
            <a:r>
              <a:rPr lang="en-US" altLang="zh-CN" sz="1600" b="0" dirty="0">
                <a:latin typeface="微软雅黑" panose="020B0503020204020204" pitchFamily="34" charset="-122"/>
              </a:rPr>
              <a:t>......</a:t>
            </a:r>
          </a:p>
        </p:txBody>
      </p:sp>
      <p:grpSp>
        <p:nvGrpSpPr>
          <p:cNvPr id="33" name="Group 32">
            <a:extLst>
              <a:ext uri="{FF2B5EF4-FFF2-40B4-BE49-F238E27FC236}">
                <a16:creationId xmlns:a16="http://schemas.microsoft.com/office/drawing/2014/main" id="{EC4EA812-5F21-1BA1-5EB5-DCF17A49F091}"/>
              </a:ext>
            </a:extLst>
          </p:cNvPr>
          <p:cNvGrpSpPr/>
          <p:nvPr/>
        </p:nvGrpSpPr>
        <p:grpSpPr>
          <a:xfrm>
            <a:off x="6456040" y="1065563"/>
            <a:ext cx="5102814" cy="799166"/>
            <a:chOff x="6456040" y="1065563"/>
            <a:chExt cx="5102814" cy="799166"/>
          </a:xfrm>
        </p:grpSpPr>
        <p:grpSp>
          <p:nvGrpSpPr>
            <p:cNvPr id="30" name="Group 29">
              <a:extLst>
                <a:ext uri="{FF2B5EF4-FFF2-40B4-BE49-F238E27FC236}">
                  <a16:creationId xmlns:a16="http://schemas.microsoft.com/office/drawing/2014/main" id="{90464710-0418-4062-3376-C060F288A1C3}"/>
                </a:ext>
              </a:extLst>
            </p:cNvPr>
            <p:cNvGrpSpPr/>
            <p:nvPr/>
          </p:nvGrpSpPr>
          <p:grpSpPr>
            <a:xfrm>
              <a:off x="6456040" y="1288665"/>
              <a:ext cx="5102814" cy="576064"/>
              <a:chOff x="6456040" y="1576014"/>
              <a:chExt cx="5102814" cy="576064"/>
            </a:xfrm>
          </p:grpSpPr>
          <p:pic>
            <p:nvPicPr>
              <p:cNvPr id="19" name="Picture 18" descr="A black background with a black square&#10;&#10;Description automatically generated with medium confidence">
                <a:extLst>
                  <a:ext uri="{FF2B5EF4-FFF2-40B4-BE49-F238E27FC236}">
                    <a16:creationId xmlns:a16="http://schemas.microsoft.com/office/drawing/2014/main" id="{7401A54F-9EA0-718F-0E53-7D0488BD08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90" t="8412" r="3347" b="13261"/>
              <a:stretch/>
            </p:blipFill>
            <p:spPr>
              <a:xfrm>
                <a:off x="6456980" y="1576014"/>
                <a:ext cx="966754" cy="274320"/>
              </a:xfrm>
              <a:prstGeom prst="rect">
                <a:avLst/>
              </a:prstGeom>
            </p:spPr>
          </p:pic>
          <p:pic>
            <p:nvPicPr>
              <p:cNvPr id="21" name="Picture 20" descr="A blue and black logo&#10;&#10;Description automatically generated">
                <a:extLst>
                  <a:ext uri="{FF2B5EF4-FFF2-40B4-BE49-F238E27FC236}">
                    <a16:creationId xmlns:a16="http://schemas.microsoft.com/office/drawing/2014/main" id="{79D1FBAD-FB13-DE3A-D4C5-E5B8FCDB0B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6040" y="1877758"/>
                <a:ext cx="1407874" cy="274320"/>
              </a:xfrm>
              <a:prstGeom prst="rect">
                <a:avLst/>
              </a:prstGeom>
            </p:spPr>
          </p:pic>
          <p:pic>
            <p:nvPicPr>
              <p:cNvPr id="25" name="Picture 24" descr="A blue text with a dot&#10;&#10;Description automatically generated">
                <a:extLst>
                  <a:ext uri="{FF2B5EF4-FFF2-40B4-BE49-F238E27FC236}">
                    <a16:creationId xmlns:a16="http://schemas.microsoft.com/office/drawing/2014/main" id="{BF5B4842-C05C-AE00-7943-881FE20318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01960" y="1877758"/>
                <a:ext cx="1302354" cy="274320"/>
              </a:xfrm>
              <a:prstGeom prst="rect">
                <a:avLst/>
              </a:prstGeom>
            </p:spPr>
          </p:pic>
          <p:pic>
            <p:nvPicPr>
              <p:cNvPr id="27" name="Picture 26" descr="A black background with a yellow light&#10;&#10;Description automatically generated with medium confidence">
                <a:extLst>
                  <a:ext uri="{FF2B5EF4-FFF2-40B4-BE49-F238E27FC236}">
                    <a16:creationId xmlns:a16="http://schemas.microsoft.com/office/drawing/2014/main" id="{031FFCC6-A747-CF24-9DAB-868580DD25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71669" y="1576014"/>
                <a:ext cx="1160635" cy="274320"/>
              </a:xfrm>
              <a:prstGeom prst="rect">
                <a:avLst/>
              </a:prstGeom>
            </p:spPr>
          </p:pic>
          <p:pic>
            <p:nvPicPr>
              <p:cNvPr id="17" name="Picture 16" descr="A logo with a black background&#10;&#10;Description automatically generated">
                <a:extLst>
                  <a:ext uri="{FF2B5EF4-FFF2-40B4-BE49-F238E27FC236}">
                    <a16:creationId xmlns:a16="http://schemas.microsoft.com/office/drawing/2014/main" id="{30259171-A589-D199-1F30-AFA768FECB8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6974" b="8704"/>
              <a:stretch/>
            </p:blipFill>
            <p:spPr>
              <a:xfrm>
                <a:off x="9768408" y="1576014"/>
                <a:ext cx="737109" cy="274320"/>
              </a:xfrm>
              <a:prstGeom prst="rect">
                <a:avLst/>
              </a:prstGeom>
            </p:spPr>
          </p:pic>
          <p:pic>
            <p:nvPicPr>
              <p:cNvPr id="29" name="Picture 28" descr="A logo for a company&#10;&#10;Description automatically generated">
                <a:extLst>
                  <a:ext uri="{FF2B5EF4-FFF2-40B4-BE49-F238E27FC236}">
                    <a16:creationId xmlns:a16="http://schemas.microsoft.com/office/drawing/2014/main" id="{8F2967E4-E7BD-872C-1F67-FC7EA204F2F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7548" b="23381"/>
              <a:stretch/>
            </p:blipFill>
            <p:spPr>
              <a:xfrm>
                <a:off x="8360779" y="1877758"/>
                <a:ext cx="1160972" cy="274320"/>
              </a:xfrm>
              <a:prstGeom prst="rect">
                <a:avLst/>
              </a:prstGeom>
            </p:spPr>
          </p:pic>
          <p:pic>
            <p:nvPicPr>
              <p:cNvPr id="4110" name="Picture 14" descr="EOSCTA Docs">
                <a:extLst>
                  <a:ext uri="{FF2B5EF4-FFF2-40B4-BE49-F238E27FC236}">
                    <a16:creationId xmlns:a16="http://schemas.microsoft.com/office/drawing/2014/main" id="{9AB58B18-F518-CF9E-76CC-694431EC2F9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686318" y="1576014"/>
                <a:ext cx="872536" cy="274320"/>
              </a:xfrm>
              <a:prstGeom prst="rect">
                <a:avLst/>
              </a:prstGeom>
              <a:noFill/>
              <a:extLst>
                <a:ext uri="{909E8E84-426E-40DD-AFC4-6F175D3DCCD1}">
                  <a14:hiddenFill xmlns:a14="http://schemas.microsoft.com/office/drawing/2010/main">
                    <a:solidFill>
                      <a:srgbClr val="FFFFFF"/>
                    </a:solidFill>
                  </a14:hiddenFill>
                </a:ext>
              </a:extLst>
            </p:spPr>
          </p:pic>
        </p:grpSp>
        <p:pic>
          <p:nvPicPr>
            <p:cNvPr id="32" name="Picture 31" descr="A logo for a computer company&#10;&#10;Description automatically generated">
              <a:extLst>
                <a:ext uri="{FF2B5EF4-FFF2-40B4-BE49-F238E27FC236}">
                  <a16:creationId xmlns:a16="http://schemas.microsoft.com/office/drawing/2014/main" id="{24F3F3AD-83C4-C563-B0B2-D0E127FE2BF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4394" t="9021" r="13227" b="10433"/>
            <a:stretch/>
          </p:blipFill>
          <p:spPr>
            <a:xfrm>
              <a:off x="9027039" y="1065563"/>
              <a:ext cx="606243" cy="548640"/>
            </a:xfrm>
            <a:prstGeom prst="rect">
              <a:avLst/>
            </a:prstGeom>
          </p:spPr>
        </p:pic>
      </p:grpSp>
    </p:spTree>
    <p:extLst>
      <p:ext uri="{BB962C8B-B14F-4D97-AF65-F5344CB8AC3E}">
        <p14:creationId xmlns:p14="http://schemas.microsoft.com/office/powerpoint/2010/main" val="633151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F0C2E6-38E0-45EC-9400-4BF0C6966AA6}"/>
              </a:ext>
            </a:extLst>
          </p:cNvPr>
          <p:cNvSpPr>
            <a:spLocks noGrp="1"/>
          </p:cNvSpPr>
          <p:nvPr>
            <p:ph type="title"/>
          </p:nvPr>
        </p:nvSpPr>
        <p:spPr/>
        <p:txBody>
          <a:bodyPr>
            <a:normAutofit/>
          </a:bodyPr>
          <a:lstStyle/>
          <a:p>
            <a:r>
              <a:rPr lang="en-US" altLang="zh-CN" sz="4000" b="1" dirty="0"/>
              <a:t>LHAASO Simulation Data Next </a:t>
            </a:r>
            <a:endParaRPr lang="zh-CN" altLang="en-US" sz="4000" b="1" dirty="0"/>
          </a:p>
        </p:txBody>
      </p:sp>
      <p:sp>
        <p:nvSpPr>
          <p:cNvPr id="3" name="日期占位符 2">
            <a:extLst>
              <a:ext uri="{FF2B5EF4-FFF2-40B4-BE49-F238E27FC236}">
                <a16:creationId xmlns:a16="http://schemas.microsoft.com/office/drawing/2014/main" id="{2323BD29-098E-4C35-97C8-CE3BAAEBA7B2}"/>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96E5B2D3-190A-471E-8DA0-BC86B90897E9}"/>
              </a:ext>
            </a:extLst>
          </p:cNvPr>
          <p:cNvSpPr>
            <a:spLocks noGrp="1"/>
          </p:cNvSpPr>
          <p:nvPr>
            <p:ph type="sldNum" sz="quarter" idx="12"/>
          </p:nvPr>
        </p:nvSpPr>
        <p:spPr/>
        <p:txBody>
          <a:bodyPr/>
          <a:lstStyle/>
          <a:p>
            <a:fld id="{4BE2F480-0866-4C36-99B6-3656151950EC}" type="slidenum">
              <a:rPr lang="zh-CN" altLang="en-US" smtClean="0"/>
              <a:t>17</a:t>
            </a:fld>
            <a:endParaRPr lang="zh-CN" altLang="en-US"/>
          </a:p>
        </p:txBody>
      </p:sp>
      <p:sp>
        <p:nvSpPr>
          <p:cNvPr id="18" name="文本框 17">
            <a:extLst>
              <a:ext uri="{FF2B5EF4-FFF2-40B4-BE49-F238E27FC236}">
                <a16:creationId xmlns:a16="http://schemas.microsoft.com/office/drawing/2014/main" id="{6539D241-4794-44C4-BF78-CC2075D2ED52}"/>
              </a:ext>
            </a:extLst>
          </p:cNvPr>
          <p:cNvSpPr txBox="1"/>
          <p:nvPr/>
        </p:nvSpPr>
        <p:spPr>
          <a:xfrm>
            <a:off x="743087" y="4383264"/>
            <a:ext cx="6530132" cy="1849865"/>
          </a:xfrm>
          <a:prstGeom prst="rect">
            <a:avLst/>
          </a:prstGeom>
          <a:noFill/>
        </p:spPr>
        <p:txBody>
          <a:bodyPr wrap="square" rtlCol="0">
            <a:spAutoFit/>
          </a:bodyPr>
          <a:lstStyle/>
          <a:p>
            <a:pPr marL="342900" indent="-342900" algn="l">
              <a:buFont typeface="Wingdings" panose="05000000000000000000" pitchFamily="2" charset="2"/>
              <a:buChar char="p"/>
            </a:pPr>
            <a:r>
              <a:rPr lang="en-US" altLang="zh-CN" dirty="0">
                <a:latin typeface="Calibri" panose="020F0502020204030204" pitchFamily="34" charset="0"/>
                <a:ea typeface="Calibri" panose="020F0502020204030204" pitchFamily="34" charset="0"/>
                <a:cs typeface="Calibri" panose="020F0502020204030204" pitchFamily="34" charset="0"/>
              </a:rPr>
              <a:t>Energy</a:t>
            </a:r>
            <a:r>
              <a:rPr lang="zh-CN" altLang="en-US" dirty="0">
                <a:latin typeface="Calibri" panose="020F0502020204030204" pitchFamily="34" charset="0"/>
                <a:cs typeface="Calibri" panose="020F0502020204030204" pitchFamily="34" charset="0"/>
              </a:rPr>
              <a:t> </a:t>
            </a:r>
            <a:r>
              <a:rPr lang="en-US" altLang="zh-CN" dirty="0">
                <a:latin typeface="Calibri" panose="020F0502020204030204" pitchFamily="34" charset="0"/>
                <a:ea typeface="Calibri" panose="020F0502020204030204" pitchFamily="34" charset="0"/>
                <a:cs typeface="Calibri" panose="020F0502020204030204" pitchFamily="34" charset="0"/>
              </a:rPr>
              <a:t>@~5</a:t>
            </a:r>
            <a:r>
              <a:rPr lang="zh-CN" altLang="en-US" dirty="0">
                <a:latin typeface="Calibri" panose="020F0502020204030204" pitchFamily="34" charset="0"/>
                <a:cs typeface="Calibri" panose="020F0502020204030204" pitchFamily="34" charset="0"/>
              </a:rPr>
              <a:t>0</a:t>
            </a:r>
            <a:r>
              <a:rPr lang="en-US" altLang="zh-CN" dirty="0" err="1">
                <a:latin typeface="Calibri" panose="020F0502020204030204" pitchFamily="34" charset="0"/>
                <a:ea typeface="Calibri" panose="020F0502020204030204" pitchFamily="34" charset="0"/>
                <a:cs typeface="Calibri" panose="020F0502020204030204" pitchFamily="34" charset="0"/>
              </a:rPr>
              <a:t>PeV</a:t>
            </a:r>
            <a:r>
              <a:rPr lang="en-US" altLang="zh-CN" dirty="0">
                <a:latin typeface="Calibri" panose="020F0502020204030204" pitchFamily="34" charset="0"/>
                <a:ea typeface="Calibri" panose="020F0502020204030204" pitchFamily="34" charset="0"/>
                <a:cs typeface="Calibri" panose="020F0502020204030204" pitchFamily="34" charset="0"/>
              </a:rPr>
              <a:t>, </a:t>
            </a:r>
            <a:r>
              <a:rPr lang="en-US" altLang="zh-CN" b="0" i="0" dirty="0">
                <a:effectLst/>
                <a:latin typeface="Calibri" panose="020F0502020204030204" pitchFamily="34" charset="0"/>
                <a:ea typeface="Calibri" panose="020F0502020204030204" pitchFamily="34" charset="0"/>
                <a:cs typeface="Calibri" panose="020F0502020204030204" pitchFamily="34" charset="0"/>
              </a:rPr>
              <a:t>G4KM2A average runtime </a:t>
            </a:r>
            <a:r>
              <a:rPr lang="en-US" altLang="zh-CN" b="1" i="0" dirty="0">
                <a:effectLst/>
                <a:latin typeface="Calibri" panose="020F0502020204030204" pitchFamily="34" charset="0"/>
                <a:ea typeface="Calibri" panose="020F0502020204030204" pitchFamily="34" charset="0"/>
                <a:cs typeface="Calibri" panose="020F0502020204030204" pitchFamily="34" charset="0"/>
              </a:rPr>
              <a:t>6–7 hours;</a:t>
            </a:r>
            <a:r>
              <a:rPr lang="en-US" altLang="zh-CN" dirty="0">
                <a:latin typeface="Calibri" panose="020F0502020204030204" pitchFamily="34" charset="0"/>
                <a:ea typeface="Calibri" panose="020F0502020204030204" pitchFamily="34" charset="0"/>
                <a:cs typeface="Calibri" panose="020F0502020204030204" pitchFamily="34" charset="0"/>
              </a:rPr>
              <a:t> </a:t>
            </a:r>
            <a:r>
              <a:rPr lang="en-US" altLang="zh-CN" b="1" i="0" dirty="0">
                <a:effectLst/>
                <a:latin typeface="Calibri" panose="020F0502020204030204" pitchFamily="34" charset="0"/>
                <a:ea typeface="Calibri" panose="020F0502020204030204" pitchFamily="34" charset="0"/>
                <a:cs typeface="Calibri" panose="020F0502020204030204" pitchFamily="34" charset="0"/>
              </a:rPr>
              <a:t>~10% of events exceed 48 hours</a:t>
            </a:r>
            <a:r>
              <a:rPr lang="en-US" altLang="zh-CN" b="0" i="0" dirty="0">
                <a:effectLst/>
                <a:latin typeface="Calibri" panose="020F0502020204030204" pitchFamily="34" charset="0"/>
                <a:ea typeface="Calibri" panose="020F0502020204030204" pitchFamily="34" charset="0"/>
                <a:cs typeface="Calibri" panose="020F0502020204030204" pitchFamily="34" charset="0"/>
              </a:rPr>
              <a:t>.</a:t>
            </a:r>
            <a:endParaRPr lang="zh-CN" altLang="en-US" dirty="0">
              <a:latin typeface="Calibri" panose="020F0502020204030204" pitchFamily="34" charset="0"/>
              <a:cs typeface="Calibri" panose="020F0502020204030204" pitchFamily="34" charset="0"/>
            </a:endParaRPr>
          </a:p>
          <a:p>
            <a:pPr marL="285750" indent="-285750">
              <a:lnSpc>
                <a:spcPct val="150000"/>
              </a:lnSpc>
              <a:buFont typeface="Wingdings" panose="05000000000000000000" pitchFamily="2" charset="2"/>
              <a:buChar char="p"/>
            </a:pPr>
            <a:r>
              <a:rPr lang="en-US" altLang="zh-CN" dirty="0">
                <a:latin typeface="Calibri" panose="020F0502020204030204" pitchFamily="34" charset="0"/>
                <a:ea typeface="Calibri" panose="020F0502020204030204" pitchFamily="34" charset="0"/>
                <a:cs typeface="Calibri" panose="020F0502020204030204" pitchFamily="34" charset="0"/>
              </a:rPr>
              <a:t>Energy @~200PeV,G4KM2A </a:t>
            </a:r>
            <a:r>
              <a:rPr lang="en-US" altLang="zh-CN" b="0" i="0" dirty="0">
                <a:effectLst/>
                <a:latin typeface="Calibri" panose="020F0502020204030204" pitchFamily="34" charset="0"/>
                <a:ea typeface="Calibri" panose="020F0502020204030204" pitchFamily="34" charset="0"/>
                <a:cs typeface="Calibri" panose="020F0502020204030204" pitchFamily="34" charset="0"/>
              </a:rPr>
              <a:t>average runtime </a:t>
            </a:r>
            <a:r>
              <a:rPr lang="en-US" altLang="zh-CN" b="1" i="0" dirty="0">
                <a:effectLst/>
                <a:latin typeface="Calibri" panose="020F0502020204030204" pitchFamily="34" charset="0"/>
                <a:ea typeface="Calibri" panose="020F0502020204030204" pitchFamily="34" charset="0"/>
                <a:cs typeface="Calibri" panose="020F0502020204030204" pitchFamily="34" charset="0"/>
              </a:rPr>
              <a:t>50% of events require &gt;100 hours</a:t>
            </a:r>
            <a:r>
              <a:rPr lang="en-US" altLang="zh-CN" b="0" i="0" dirty="0">
                <a:effectLst/>
                <a:latin typeface="Calibri" panose="020F0502020204030204" pitchFamily="34" charset="0"/>
                <a:ea typeface="Calibri" panose="020F0502020204030204" pitchFamily="34" charset="0"/>
                <a:cs typeface="Calibri" panose="020F0502020204030204" pitchFamily="34" charset="0"/>
              </a:rPr>
              <a:t> of computation</a:t>
            </a:r>
            <a:endParaRPr lang="zh-CN" altLang="en-US" dirty="0">
              <a:latin typeface="Calibri" panose="020F0502020204030204" pitchFamily="34" charset="0"/>
              <a:cs typeface="Calibri" panose="020F0502020204030204" pitchFamily="34" charset="0"/>
            </a:endParaRPr>
          </a:p>
          <a:p>
            <a:pPr marL="285750" indent="-285750">
              <a:lnSpc>
                <a:spcPct val="150000"/>
              </a:lnSpc>
              <a:buFont typeface="Wingdings" panose="05000000000000000000" pitchFamily="2" charset="2"/>
              <a:buChar char="p"/>
            </a:pPr>
            <a:r>
              <a:rPr lang="en-US" altLang="zh-CN" b="0" i="0" dirty="0">
                <a:effectLst/>
                <a:latin typeface="Calibri" panose="020F0502020204030204" pitchFamily="34" charset="0"/>
                <a:ea typeface="Calibri" panose="020F0502020204030204" pitchFamily="34" charset="0"/>
                <a:cs typeface="Calibri" panose="020F0502020204030204" pitchFamily="34" charset="0"/>
              </a:rPr>
              <a:t>Requires </a:t>
            </a:r>
            <a:r>
              <a:rPr lang="en-US" altLang="zh-CN" b="1" i="0" dirty="0">
                <a:effectLst/>
                <a:latin typeface="Calibri" panose="020F0502020204030204" pitchFamily="34" charset="0"/>
                <a:ea typeface="Calibri" panose="020F0502020204030204" pitchFamily="34" charset="0"/>
                <a:cs typeface="Calibri" panose="020F0502020204030204" pitchFamily="34" charset="0"/>
              </a:rPr>
              <a:t>&gt;10⁸ hours</a:t>
            </a:r>
            <a:r>
              <a:rPr lang="en-US" altLang="zh-CN" b="0" i="0" dirty="0">
                <a:effectLst/>
                <a:latin typeface="Calibri" panose="020F0502020204030204" pitchFamily="34" charset="0"/>
                <a:ea typeface="Calibri" panose="020F0502020204030204" pitchFamily="34" charset="0"/>
                <a:cs typeface="Calibri" panose="020F0502020204030204" pitchFamily="34" charset="0"/>
              </a:rPr>
              <a:t> of total computing time.</a:t>
            </a:r>
            <a:endParaRPr lang="en-US" altLang="zh-CN" dirty="0">
              <a:latin typeface="Calibri" panose="020F0502020204030204" pitchFamily="34" charset="0"/>
              <a:ea typeface="Calibri" panose="020F0502020204030204" pitchFamily="34" charset="0"/>
              <a:cs typeface="Calibri" panose="020F0502020204030204" pitchFamily="34" charset="0"/>
            </a:endParaRPr>
          </a:p>
        </p:txBody>
      </p:sp>
      <p:pic>
        <p:nvPicPr>
          <p:cNvPr id="20" name="图片 19">
            <a:extLst>
              <a:ext uri="{FF2B5EF4-FFF2-40B4-BE49-F238E27FC236}">
                <a16:creationId xmlns:a16="http://schemas.microsoft.com/office/drawing/2014/main" id="{D32AEB6D-C30E-473D-95E3-F02392990DD1}"/>
              </a:ext>
            </a:extLst>
          </p:cNvPr>
          <p:cNvPicPr>
            <a:picLocks noChangeAspect="1"/>
          </p:cNvPicPr>
          <p:nvPr/>
        </p:nvPicPr>
        <p:blipFill rotWithShape="1">
          <a:blip r:embed="rId3">
            <a:extLst>
              <a:ext uri="{28A0092B-C50C-407E-A947-70E740481C1C}">
                <a14:useLocalDpi xmlns:a14="http://schemas.microsoft.com/office/drawing/2010/main" val="0"/>
              </a:ext>
            </a:extLst>
          </a:blip>
          <a:srcRect t="4346"/>
          <a:stretch/>
        </p:blipFill>
        <p:spPr>
          <a:xfrm>
            <a:off x="673985" y="1033802"/>
            <a:ext cx="10591877" cy="3120531"/>
          </a:xfrm>
          <a:prstGeom prst="rect">
            <a:avLst/>
          </a:prstGeom>
        </p:spPr>
      </p:pic>
      <p:pic>
        <p:nvPicPr>
          <p:cNvPr id="21" name="Picture 5" descr="FIG. 1.">
            <a:extLst>
              <a:ext uri="{FF2B5EF4-FFF2-40B4-BE49-F238E27FC236}">
                <a16:creationId xmlns:a16="http://schemas.microsoft.com/office/drawing/2014/main" id="{638A92D1-3D0E-429B-8F5A-1DB3F5426F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186" y="3958197"/>
            <a:ext cx="3850268" cy="27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418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313C80-997C-4BDF-99D2-4DFFC62C699D}"/>
              </a:ext>
            </a:extLst>
          </p:cNvPr>
          <p:cNvSpPr>
            <a:spLocks noGrp="1"/>
          </p:cNvSpPr>
          <p:nvPr>
            <p:ph type="title"/>
          </p:nvPr>
        </p:nvSpPr>
        <p:spPr>
          <a:xfrm>
            <a:off x="1421941" y="30814"/>
            <a:ext cx="8976569" cy="887113"/>
          </a:xfrm>
        </p:spPr>
        <p:txBody>
          <a:bodyPr>
            <a:noAutofit/>
          </a:bodyPr>
          <a:lstStyle/>
          <a:p>
            <a:r>
              <a:rPr lang="en-US" altLang="zh-CN" sz="2800" b="1" dirty="0"/>
              <a:t>Parallel Optimization of G4KM2A on Tianhe Supercomputer</a:t>
            </a:r>
            <a:endParaRPr lang="zh-CN" altLang="en-US" sz="2800" b="1" dirty="0"/>
          </a:p>
        </p:txBody>
      </p:sp>
      <p:sp>
        <p:nvSpPr>
          <p:cNvPr id="3" name="日期占位符 2">
            <a:extLst>
              <a:ext uri="{FF2B5EF4-FFF2-40B4-BE49-F238E27FC236}">
                <a16:creationId xmlns:a16="http://schemas.microsoft.com/office/drawing/2014/main" id="{F2EEB613-9081-40CC-A838-4EEE0B955544}"/>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EF9CD7C5-8BD7-40CA-A31F-97DE3262E6AA}"/>
              </a:ext>
            </a:extLst>
          </p:cNvPr>
          <p:cNvSpPr>
            <a:spLocks noGrp="1"/>
          </p:cNvSpPr>
          <p:nvPr>
            <p:ph type="sldNum" sz="quarter" idx="12"/>
          </p:nvPr>
        </p:nvSpPr>
        <p:spPr/>
        <p:txBody>
          <a:bodyPr/>
          <a:lstStyle/>
          <a:p>
            <a:fld id="{4BE2F480-0866-4C36-99B6-3656151950EC}" type="slidenum">
              <a:rPr lang="zh-CN" altLang="en-US" smtClean="0"/>
              <a:t>18</a:t>
            </a:fld>
            <a:endParaRPr lang="zh-CN" altLang="en-US"/>
          </a:p>
        </p:txBody>
      </p:sp>
      <p:sp>
        <p:nvSpPr>
          <p:cNvPr id="55" name="文本框 54">
            <a:extLst>
              <a:ext uri="{FF2B5EF4-FFF2-40B4-BE49-F238E27FC236}">
                <a16:creationId xmlns:a16="http://schemas.microsoft.com/office/drawing/2014/main" id="{040DB8D2-851C-45C8-A9F0-4BCE7936B647}"/>
              </a:ext>
            </a:extLst>
          </p:cNvPr>
          <p:cNvSpPr txBox="1"/>
          <p:nvPr/>
        </p:nvSpPr>
        <p:spPr>
          <a:xfrm>
            <a:off x="2584587" y="5768765"/>
            <a:ext cx="7629012" cy="369332"/>
          </a:xfrm>
          <a:prstGeom prst="rect">
            <a:avLst/>
          </a:prstGeom>
          <a:noFill/>
        </p:spPr>
        <p:txBody>
          <a:bodyPr wrap="none" rtlCol="0">
            <a:spAutoFit/>
          </a:bodyPr>
          <a:lstStyle/>
          <a:p>
            <a:r>
              <a:rPr lang="en-US" altLang="zh-CN" b="1" i="0" dirty="0">
                <a:solidFill>
                  <a:srgbClr val="0D0D0D"/>
                </a:solidFill>
                <a:effectLst/>
                <a:latin typeface="ui-sans-serif"/>
              </a:rPr>
              <a:t>Significantly enhances the simulation efficiency of cosmic rays above 100 </a:t>
            </a:r>
            <a:r>
              <a:rPr lang="en-US" altLang="zh-CN" b="1" i="0" dirty="0" err="1">
                <a:solidFill>
                  <a:srgbClr val="0D0D0D"/>
                </a:solidFill>
                <a:effectLst/>
                <a:latin typeface="ui-sans-serif"/>
              </a:rPr>
              <a:t>PeV</a:t>
            </a:r>
            <a:r>
              <a:rPr lang="en-US" altLang="zh-CN" b="1" dirty="0">
                <a:solidFill>
                  <a:srgbClr val="0D0D0D"/>
                </a:solidFill>
                <a:latin typeface="ui-sans-serif"/>
              </a:rPr>
              <a:t>. </a:t>
            </a:r>
            <a:endParaRPr lang="en-US" altLang="zh-CN" dirty="0">
              <a:latin typeface="微软雅黑" panose="020B0503020204020204" pitchFamily="34" charset="-122"/>
              <a:ea typeface="微软雅黑" panose="020B0503020204020204" pitchFamily="34" charset="-122"/>
            </a:endParaRPr>
          </a:p>
        </p:txBody>
      </p:sp>
      <p:pic>
        <p:nvPicPr>
          <p:cNvPr id="63" name="图片 62">
            <a:extLst>
              <a:ext uri="{FF2B5EF4-FFF2-40B4-BE49-F238E27FC236}">
                <a16:creationId xmlns:a16="http://schemas.microsoft.com/office/drawing/2014/main" id="{BFE089EF-0F94-4ACE-9A96-D9038C9153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629" y="1359068"/>
            <a:ext cx="6995804" cy="3426292"/>
          </a:xfrm>
          <a:prstGeom prst="rect">
            <a:avLst/>
          </a:prstGeom>
        </p:spPr>
      </p:pic>
      <p:pic>
        <p:nvPicPr>
          <p:cNvPr id="66" name="图片 65">
            <a:extLst>
              <a:ext uri="{FF2B5EF4-FFF2-40B4-BE49-F238E27FC236}">
                <a16:creationId xmlns:a16="http://schemas.microsoft.com/office/drawing/2014/main" id="{980C850B-B4BD-49B9-ABB5-F99FB4F4C848}"/>
              </a:ext>
            </a:extLst>
          </p:cNvPr>
          <p:cNvPicPr>
            <a:picLocks noChangeAspect="1"/>
          </p:cNvPicPr>
          <p:nvPr/>
        </p:nvPicPr>
        <p:blipFill>
          <a:blip r:embed="rId4"/>
          <a:stretch>
            <a:fillRect/>
          </a:stretch>
        </p:blipFill>
        <p:spPr>
          <a:xfrm>
            <a:off x="7807598" y="1390643"/>
            <a:ext cx="3457561" cy="2701422"/>
          </a:xfrm>
          <a:prstGeom prst="rect">
            <a:avLst/>
          </a:prstGeom>
        </p:spPr>
      </p:pic>
      <p:sp>
        <p:nvSpPr>
          <p:cNvPr id="68" name="文本框 67">
            <a:extLst>
              <a:ext uri="{FF2B5EF4-FFF2-40B4-BE49-F238E27FC236}">
                <a16:creationId xmlns:a16="http://schemas.microsoft.com/office/drawing/2014/main" id="{20CDA1D4-39DB-44F2-8133-2CB16F738D0A}"/>
              </a:ext>
            </a:extLst>
          </p:cNvPr>
          <p:cNvSpPr txBox="1"/>
          <p:nvPr/>
        </p:nvSpPr>
        <p:spPr>
          <a:xfrm>
            <a:off x="6991643" y="4123640"/>
            <a:ext cx="5089473" cy="1323439"/>
          </a:xfrm>
          <a:prstGeom prst="rect">
            <a:avLst/>
          </a:prstGeom>
          <a:noFill/>
        </p:spPr>
        <p:txBody>
          <a:bodyPr wrap="square">
            <a:spAutoFit/>
          </a:bodyPr>
          <a:lstStyle/>
          <a:p>
            <a:pPr algn="l"/>
            <a:r>
              <a:rPr lang="en-US" altLang="zh-CN" sz="1600" b="1" dirty="0">
                <a:latin typeface="Calibri" panose="020F0502020204030204" pitchFamily="34" charset="0"/>
                <a:ea typeface="Calibri" panose="020F0502020204030204" pitchFamily="34" charset="0"/>
                <a:cs typeface="Calibri" panose="020F0502020204030204" pitchFamily="34" charset="0"/>
              </a:rPr>
              <a:t>Performance Comparison:</a:t>
            </a:r>
          </a:p>
          <a:p>
            <a:pPr marL="285750" indent="-285750" algn="l">
              <a:buFont typeface="Arial" panose="020B0604020202020204" pitchFamily="34" charset="0"/>
              <a:buChar char="•"/>
            </a:pPr>
            <a:r>
              <a:rPr lang="en-US" altLang="zh-CN" sz="1600" dirty="0">
                <a:latin typeface="Calibri" panose="020F0502020204030204" pitchFamily="34" charset="0"/>
                <a:ea typeface="Calibri" panose="020F0502020204030204" pitchFamily="34" charset="0"/>
                <a:cs typeface="Calibri" panose="020F0502020204030204" pitchFamily="34" charset="0"/>
              </a:rPr>
              <a:t>Original G4KM2A (Single-Core Serial Version): 122.78 s</a:t>
            </a:r>
          </a:p>
          <a:p>
            <a:pPr marL="285750" indent="-285750" algn="l">
              <a:buFont typeface="Arial" panose="020B0604020202020204" pitchFamily="34" charset="0"/>
              <a:buChar char="•"/>
            </a:pPr>
            <a:r>
              <a:rPr lang="en-US" altLang="zh-CN" sz="1600" dirty="0">
                <a:latin typeface="Calibri" panose="020F0502020204030204" pitchFamily="34" charset="0"/>
                <a:ea typeface="Calibri" panose="020F0502020204030204" pitchFamily="34" charset="0"/>
                <a:cs typeface="Calibri" panose="020F0502020204030204" pitchFamily="34" charset="0"/>
              </a:rPr>
              <a:t>G4DMT-KM2A (16-Core Parallel Version): 9.2 s</a:t>
            </a:r>
          </a:p>
          <a:p>
            <a:pPr marL="285750" indent="-285750" algn="l">
              <a:buFont typeface="Arial" panose="020B0604020202020204" pitchFamily="34" charset="0"/>
              <a:buChar char="•"/>
            </a:pPr>
            <a:r>
              <a:rPr lang="en-US" altLang="zh-CN" sz="1600" dirty="0">
                <a:latin typeface="Calibri" panose="020F0502020204030204" pitchFamily="34" charset="0"/>
                <a:ea typeface="Calibri" panose="020F0502020204030204" pitchFamily="34" charset="0"/>
                <a:cs typeface="Calibri" panose="020F0502020204030204" pitchFamily="34" charset="0"/>
              </a:rPr>
              <a:t>Speedup: 13.34×</a:t>
            </a:r>
          </a:p>
          <a:p>
            <a:pPr marL="285750" indent="-285750" algn="l">
              <a:buFont typeface="Arial" panose="020B0604020202020204" pitchFamily="34" charset="0"/>
              <a:buChar char="•"/>
            </a:pPr>
            <a:r>
              <a:rPr lang="en-US" altLang="zh-CN" sz="1600" dirty="0">
                <a:latin typeface="Calibri" panose="020F0502020204030204" pitchFamily="34" charset="0"/>
                <a:ea typeface="Calibri" panose="020F0502020204030204" pitchFamily="34" charset="0"/>
                <a:cs typeface="Calibri" panose="020F0502020204030204" pitchFamily="34" charset="0"/>
              </a:rPr>
              <a:t>Parallel Efficiency: 83.3%</a:t>
            </a:r>
          </a:p>
        </p:txBody>
      </p:sp>
      <p:sp>
        <p:nvSpPr>
          <p:cNvPr id="10" name="文本框 9">
            <a:extLst>
              <a:ext uri="{FF2B5EF4-FFF2-40B4-BE49-F238E27FC236}">
                <a16:creationId xmlns:a16="http://schemas.microsoft.com/office/drawing/2014/main" id="{12D45DB2-A92E-40FA-A363-1CC908441309}"/>
              </a:ext>
            </a:extLst>
          </p:cNvPr>
          <p:cNvSpPr txBox="1"/>
          <p:nvPr/>
        </p:nvSpPr>
        <p:spPr>
          <a:xfrm>
            <a:off x="716118" y="4857169"/>
            <a:ext cx="5379882" cy="646331"/>
          </a:xfrm>
          <a:prstGeom prst="rect">
            <a:avLst/>
          </a:prstGeom>
          <a:noFill/>
        </p:spPr>
        <p:txBody>
          <a:bodyPr wrap="square">
            <a:spAutoFit/>
          </a:bodyPr>
          <a:lstStyle/>
          <a:p>
            <a:pPr marL="285750" indent="-285750" algn="l">
              <a:buFont typeface="Arial" panose="020B0604020202020204" pitchFamily="34" charset="0"/>
              <a:buChar char="•"/>
            </a:pPr>
            <a:r>
              <a:rPr lang="en-US" altLang="zh-CN" sz="1800" dirty="0">
                <a:latin typeface="Calibri" panose="020F0502020204030204" pitchFamily="34" charset="0"/>
                <a:ea typeface="Calibri" panose="020F0502020204030204" pitchFamily="34" charset="0"/>
                <a:cs typeface="Calibri" panose="020F0502020204030204" pitchFamily="34" charset="0"/>
              </a:rPr>
              <a:t>The parallel program is under optimization; </a:t>
            </a:r>
          </a:p>
          <a:p>
            <a:pPr marL="285750" indent="-285750" algn="l">
              <a:buFont typeface="Arial" panose="020B0604020202020204" pitchFamily="34" charset="0"/>
              <a:buChar char="•"/>
            </a:pPr>
            <a:r>
              <a:rPr lang="en-US" altLang="zh-CN" dirty="0">
                <a:latin typeface="Calibri" panose="020F0502020204030204" pitchFamily="34" charset="0"/>
                <a:ea typeface="Calibri" panose="020F0502020204030204" pitchFamily="34" charset="0"/>
                <a:cs typeface="Calibri" panose="020F0502020204030204" pitchFamily="34" charset="0"/>
              </a:rPr>
              <a:t>P</a:t>
            </a:r>
            <a:r>
              <a:rPr lang="en-US" altLang="zh-CN" sz="1800" dirty="0">
                <a:latin typeface="Calibri" panose="020F0502020204030204" pitchFamily="34" charset="0"/>
                <a:ea typeface="Calibri" panose="020F0502020204030204" pitchFamily="34" charset="0"/>
                <a:cs typeface="Calibri" panose="020F0502020204030204" pitchFamily="34" charset="0"/>
              </a:rPr>
              <a:t>lan to run on Tianhe supercomputer.</a:t>
            </a:r>
          </a:p>
        </p:txBody>
      </p:sp>
      <p:sp>
        <p:nvSpPr>
          <p:cNvPr id="6" name="文本框 5">
            <a:extLst>
              <a:ext uri="{FF2B5EF4-FFF2-40B4-BE49-F238E27FC236}">
                <a16:creationId xmlns:a16="http://schemas.microsoft.com/office/drawing/2014/main" id="{19CE2ED9-4448-429B-91B5-673E3A82D220}"/>
              </a:ext>
            </a:extLst>
          </p:cNvPr>
          <p:cNvSpPr txBox="1"/>
          <p:nvPr/>
        </p:nvSpPr>
        <p:spPr>
          <a:xfrm>
            <a:off x="10058400" y="1638886"/>
            <a:ext cx="1603717" cy="307777"/>
          </a:xfrm>
          <a:prstGeom prst="rect">
            <a:avLst/>
          </a:prstGeom>
          <a:noFill/>
        </p:spPr>
        <p:txBody>
          <a:bodyPr wrap="square" rtlCol="0">
            <a:spAutoFit/>
          </a:bodyPr>
          <a:lstStyle/>
          <a:p>
            <a:r>
              <a:rPr lang="en-US" altLang="zh-CN" sz="1400" b="1" dirty="0"/>
              <a:t>By Shun Xu (</a:t>
            </a:r>
            <a:r>
              <a:rPr lang="en-US" altLang="zh-CN" sz="1400" b="1" i="0" dirty="0">
                <a:solidFill>
                  <a:srgbClr val="000000"/>
                </a:solidFill>
                <a:effectLst/>
                <a:latin typeface="Inter"/>
              </a:rPr>
              <a:t>CNIC</a:t>
            </a:r>
            <a:r>
              <a:rPr lang="en-US" altLang="zh-CN" sz="1400" b="1" dirty="0"/>
              <a:t>)</a:t>
            </a:r>
            <a:endParaRPr lang="zh-CN" altLang="en-US" sz="1400" b="1" dirty="0"/>
          </a:p>
        </p:txBody>
      </p:sp>
    </p:spTree>
    <p:extLst>
      <p:ext uri="{BB962C8B-B14F-4D97-AF65-F5344CB8AC3E}">
        <p14:creationId xmlns:p14="http://schemas.microsoft.com/office/powerpoint/2010/main" val="2904182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6451D1-63C9-4A03-8EF0-78482A88AF33}"/>
              </a:ext>
            </a:extLst>
          </p:cNvPr>
          <p:cNvSpPr>
            <a:spLocks noGrp="1"/>
          </p:cNvSpPr>
          <p:nvPr>
            <p:ph type="title"/>
          </p:nvPr>
        </p:nvSpPr>
        <p:spPr>
          <a:xfrm>
            <a:off x="1421942" y="30814"/>
            <a:ext cx="8141158" cy="887113"/>
          </a:xfrm>
        </p:spPr>
        <p:txBody>
          <a:bodyPr>
            <a:normAutofit/>
          </a:bodyPr>
          <a:lstStyle/>
          <a:p>
            <a:r>
              <a:rPr lang="en-US" altLang="zh-CN" sz="4000" dirty="0"/>
              <a:t>LHAASO Intelligent Upgrading Project</a:t>
            </a:r>
            <a:endParaRPr lang="zh-CN" altLang="en-US" sz="4000" dirty="0"/>
          </a:p>
        </p:txBody>
      </p:sp>
      <p:sp>
        <p:nvSpPr>
          <p:cNvPr id="3" name="日期占位符 2">
            <a:extLst>
              <a:ext uri="{FF2B5EF4-FFF2-40B4-BE49-F238E27FC236}">
                <a16:creationId xmlns:a16="http://schemas.microsoft.com/office/drawing/2014/main" id="{A77404B4-31F9-4DDF-A61D-C4DC13B16905}"/>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6F3C685E-BCBE-439C-AB1D-4940CBEB37B0}"/>
              </a:ext>
            </a:extLst>
          </p:cNvPr>
          <p:cNvSpPr>
            <a:spLocks noGrp="1"/>
          </p:cNvSpPr>
          <p:nvPr>
            <p:ph type="sldNum" sz="quarter" idx="12"/>
          </p:nvPr>
        </p:nvSpPr>
        <p:spPr/>
        <p:txBody>
          <a:bodyPr/>
          <a:lstStyle/>
          <a:p>
            <a:fld id="{4BE2F480-0866-4C36-99B6-3656151950EC}" type="slidenum">
              <a:rPr lang="zh-CN" altLang="en-US" smtClean="0"/>
              <a:t>19</a:t>
            </a:fld>
            <a:endParaRPr lang="zh-CN" altLang="en-US"/>
          </a:p>
        </p:txBody>
      </p:sp>
      <p:sp>
        <p:nvSpPr>
          <p:cNvPr id="5" name="矩形 4">
            <a:extLst>
              <a:ext uri="{FF2B5EF4-FFF2-40B4-BE49-F238E27FC236}">
                <a16:creationId xmlns:a16="http://schemas.microsoft.com/office/drawing/2014/main" id="{5CBDDE70-C6F6-452B-8FE2-77B241AB5FE5}"/>
              </a:ext>
            </a:extLst>
          </p:cNvPr>
          <p:cNvSpPr/>
          <p:nvPr/>
        </p:nvSpPr>
        <p:spPr>
          <a:xfrm>
            <a:off x="2350634" y="5734790"/>
            <a:ext cx="7920000" cy="461665"/>
          </a:xfrm>
          <a:prstGeom prst="rect">
            <a:avLst/>
          </a:prstGeom>
          <a:ln w="19050">
            <a:solidFill>
              <a:schemeClr val="accent1">
                <a:shade val="50000"/>
              </a:schemeClr>
            </a:solidFill>
          </a:ln>
        </p:spPr>
        <p:txBody>
          <a:bodyPr wrap="square">
            <a:spAutoFit/>
          </a:bodyPr>
          <a:lstStyle/>
          <a:p>
            <a:pPr algn="ctr"/>
            <a:r>
              <a:rPr lang="en-US" altLang="zh-CN" sz="2400" b="1" i="0" dirty="0">
                <a:solidFill>
                  <a:srgbClr val="0D0D0D"/>
                </a:solidFill>
                <a:effectLst/>
                <a:latin typeface="ui-sans-serif"/>
              </a:rPr>
              <a:t>AI boosts LHAASO’s performance across all four modules</a:t>
            </a:r>
            <a:r>
              <a:rPr lang="zh-CN" altLang="en-US" sz="2400" b="1" i="0" dirty="0">
                <a:solidFill>
                  <a:srgbClr val="0D0D0D"/>
                </a:solidFill>
                <a:effectLst/>
                <a:latin typeface="ui-sans-serif"/>
              </a:rPr>
              <a:t>！</a:t>
            </a:r>
            <a:r>
              <a:rPr lang="en-US" altLang="zh-CN" sz="2400" dirty="0">
                <a:latin typeface="微软雅黑" panose="020B0503020204020204" pitchFamily="34" charset="-122"/>
                <a:ea typeface="微软雅黑" panose="020B0503020204020204" pitchFamily="34" charset="-122"/>
              </a:rPr>
              <a:t> </a:t>
            </a:r>
            <a:endParaRPr lang="zh-CN" altLang="en-US" sz="2400"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D3D30C1D-5F52-4B75-B26E-AC644DB1B7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92" y="1272336"/>
            <a:ext cx="11113550" cy="3960000"/>
          </a:xfrm>
          <a:prstGeom prst="rect">
            <a:avLst/>
          </a:prstGeom>
        </p:spPr>
      </p:pic>
    </p:spTree>
    <p:extLst>
      <p:ext uri="{BB962C8B-B14F-4D97-AF65-F5344CB8AC3E}">
        <p14:creationId xmlns:p14="http://schemas.microsoft.com/office/powerpoint/2010/main" val="2760525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EAA9C5-AD83-440B-AD5B-158729A72E3D}"/>
              </a:ext>
            </a:extLst>
          </p:cNvPr>
          <p:cNvSpPr>
            <a:spLocks noGrp="1"/>
          </p:cNvSpPr>
          <p:nvPr>
            <p:ph type="title"/>
          </p:nvPr>
        </p:nvSpPr>
        <p:spPr/>
        <p:txBody>
          <a:bodyPr>
            <a:normAutofit/>
          </a:bodyPr>
          <a:lstStyle/>
          <a:p>
            <a:r>
              <a:rPr lang="en-US" altLang="zh-CN" b="1" dirty="0">
                <a:solidFill>
                  <a:srgbClr val="005DA2"/>
                </a:solidFill>
                <a:latin typeface="Comic Sans MS" panose="030F0702030302020204" pitchFamily="66" charset="0"/>
                <a:ea typeface="微软雅黑" panose="020B0503020204020204" pitchFamily="34" charset="-122"/>
                <a:cs typeface="+mn-cs"/>
              </a:rPr>
              <a:t>Content</a:t>
            </a:r>
            <a:endParaRPr lang="zh-CN" altLang="en-US" b="1" dirty="0">
              <a:solidFill>
                <a:srgbClr val="005DA2"/>
              </a:solidFill>
              <a:latin typeface="Comic Sans MS" panose="030F0702030302020204" pitchFamily="66" charset="0"/>
              <a:ea typeface="微软雅黑" panose="020B0503020204020204" pitchFamily="34" charset="-122"/>
              <a:cs typeface="+mn-cs"/>
            </a:endParaRPr>
          </a:p>
        </p:txBody>
      </p:sp>
      <p:sp>
        <p:nvSpPr>
          <p:cNvPr id="3" name="日期占位符 2">
            <a:extLst>
              <a:ext uri="{FF2B5EF4-FFF2-40B4-BE49-F238E27FC236}">
                <a16:creationId xmlns:a16="http://schemas.microsoft.com/office/drawing/2014/main" id="{6D956D4F-F36E-40CE-B172-6159FAE4D366}"/>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08E5AC19-68B9-41BF-A8A7-C08112BC81E3}"/>
              </a:ext>
            </a:extLst>
          </p:cNvPr>
          <p:cNvSpPr>
            <a:spLocks noGrp="1"/>
          </p:cNvSpPr>
          <p:nvPr>
            <p:ph type="sldNum" sz="quarter" idx="12"/>
          </p:nvPr>
        </p:nvSpPr>
        <p:spPr/>
        <p:txBody>
          <a:bodyPr/>
          <a:lstStyle/>
          <a:p>
            <a:fld id="{4BE2F480-0866-4C36-99B6-3656151950EC}" type="slidenum">
              <a:rPr lang="zh-CN" altLang="en-US" smtClean="0"/>
              <a:t>2</a:t>
            </a:fld>
            <a:endParaRPr lang="zh-CN" altLang="en-US"/>
          </a:p>
        </p:txBody>
      </p:sp>
      <p:sp>
        <p:nvSpPr>
          <p:cNvPr id="5" name="矩形 4">
            <a:extLst>
              <a:ext uri="{FF2B5EF4-FFF2-40B4-BE49-F238E27FC236}">
                <a16:creationId xmlns:a16="http://schemas.microsoft.com/office/drawing/2014/main" id="{7ED08E0A-DA02-4A0C-957B-4FFAFD5B05FE}"/>
              </a:ext>
            </a:extLst>
          </p:cNvPr>
          <p:cNvSpPr/>
          <p:nvPr/>
        </p:nvSpPr>
        <p:spPr>
          <a:xfrm>
            <a:off x="1785700" y="1253204"/>
            <a:ext cx="7301015" cy="4873578"/>
          </a:xfrm>
          <a:prstGeom prst="rect">
            <a:avLst/>
          </a:prstGeom>
        </p:spPr>
        <p:txBody>
          <a:bodyPr wrap="square">
            <a:spAutoFit/>
          </a:bodyPr>
          <a:lstStyle/>
          <a:p>
            <a:pPr marL="514350" indent="-514350">
              <a:lnSpc>
                <a:spcPct val="200000"/>
              </a:lnSpc>
              <a:buFont typeface="Wingdings" panose="05000000000000000000" pitchFamily="2" charset="2"/>
              <a:buChar char="u"/>
            </a:pPr>
            <a:r>
              <a:rPr lang="en-US" altLang="zh-CN" sz="3200" b="1" dirty="0">
                <a:solidFill>
                  <a:srgbClr val="005DA2"/>
                </a:solidFill>
                <a:latin typeface="Comic Sans MS" panose="030F0702030302020204" pitchFamily="66" charset="0"/>
                <a:ea typeface="微软雅黑" panose="020B0503020204020204" pitchFamily="34" charset="-122"/>
              </a:rPr>
              <a:t>LHAASO</a:t>
            </a:r>
            <a:r>
              <a:rPr lang="zh-CN" altLang="en-US" sz="3200" b="1" dirty="0">
                <a:solidFill>
                  <a:srgbClr val="005DA2"/>
                </a:solidFill>
                <a:latin typeface="Comic Sans MS" panose="030F0702030302020204" pitchFamily="66" charset="0"/>
                <a:ea typeface="微软雅黑" panose="020B0503020204020204" pitchFamily="34" charset="-122"/>
              </a:rPr>
              <a:t> </a:t>
            </a:r>
            <a:r>
              <a:rPr lang="en-US" altLang="zh-CN" sz="3200" b="1" dirty="0">
                <a:solidFill>
                  <a:srgbClr val="005DA2"/>
                </a:solidFill>
                <a:latin typeface="Comic Sans MS" panose="030F0702030302020204" pitchFamily="66" charset="0"/>
                <a:ea typeface="微软雅黑" panose="020B0503020204020204" pitchFamily="34" charset="-122"/>
              </a:rPr>
              <a:t>Overview</a:t>
            </a:r>
          </a:p>
          <a:p>
            <a:pPr marL="514350" indent="-514350">
              <a:lnSpc>
                <a:spcPct val="200000"/>
              </a:lnSpc>
              <a:buFont typeface="Wingdings" panose="05000000000000000000" pitchFamily="2" charset="2"/>
              <a:buChar char="u"/>
            </a:pPr>
            <a:r>
              <a:rPr lang="en-US" altLang="zh-CN" sz="3200" b="1" dirty="0">
                <a:solidFill>
                  <a:srgbClr val="005DA2"/>
                </a:solidFill>
                <a:latin typeface="Comic Sans MS" panose="030F0702030302020204" pitchFamily="66" charset="0"/>
                <a:ea typeface="微软雅黑" panose="020B0503020204020204" pitchFamily="34" charset="-122"/>
              </a:rPr>
              <a:t>Scientific Goals &amp; Results</a:t>
            </a:r>
          </a:p>
          <a:p>
            <a:pPr marL="514350" indent="-514350">
              <a:lnSpc>
                <a:spcPct val="200000"/>
              </a:lnSpc>
              <a:buFont typeface="Wingdings" panose="05000000000000000000" pitchFamily="2" charset="2"/>
              <a:buChar char="u"/>
            </a:pPr>
            <a:r>
              <a:rPr lang="en-US" altLang="zh-CN" sz="3200" b="1" dirty="0">
                <a:solidFill>
                  <a:srgbClr val="005DA2"/>
                </a:solidFill>
                <a:latin typeface="Comic Sans MS" panose="030F0702030302020204" pitchFamily="66" charset="0"/>
                <a:ea typeface="微软雅黑" panose="020B0503020204020204" pitchFamily="34" charset="-122"/>
              </a:rPr>
              <a:t>Data &amp; Computing Resources</a:t>
            </a:r>
          </a:p>
          <a:p>
            <a:pPr marL="514350" indent="-514350">
              <a:lnSpc>
                <a:spcPct val="200000"/>
              </a:lnSpc>
              <a:buFont typeface="Wingdings" panose="05000000000000000000" pitchFamily="2" charset="2"/>
              <a:buChar char="u"/>
            </a:pPr>
            <a:r>
              <a:rPr lang="en-US" altLang="zh-CN" sz="3200" b="1" dirty="0">
                <a:solidFill>
                  <a:srgbClr val="005DA2"/>
                </a:solidFill>
                <a:latin typeface="Comic Sans MS" panose="030F0702030302020204" pitchFamily="66" charset="0"/>
                <a:ea typeface="微软雅黑" panose="020B0503020204020204" pitchFamily="34" charset="-122"/>
              </a:rPr>
              <a:t>Future Prospects</a:t>
            </a:r>
          </a:p>
          <a:p>
            <a:pPr marL="514350" indent="-514350">
              <a:lnSpc>
                <a:spcPct val="200000"/>
              </a:lnSpc>
              <a:buFont typeface="Wingdings" panose="05000000000000000000" pitchFamily="2" charset="2"/>
              <a:buChar char="u"/>
            </a:pPr>
            <a:r>
              <a:rPr lang="en-US" altLang="zh-CN" sz="3200" b="1" dirty="0">
                <a:solidFill>
                  <a:srgbClr val="005DA2"/>
                </a:solidFill>
                <a:latin typeface="Comic Sans MS" panose="030F0702030302020204" pitchFamily="66" charset="0"/>
                <a:ea typeface="微软雅黑" panose="020B0503020204020204" pitchFamily="34" charset="-122"/>
              </a:rPr>
              <a:t>Summary </a:t>
            </a:r>
            <a:endParaRPr lang="zh-CN" altLang="en-US" sz="3200" b="1" dirty="0">
              <a:solidFill>
                <a:srgbClr val="005DA2"/>
              </a:solidFill>
              <a:latin typeface="Comic Sans MS" panose="030F0702030302020204" pitchFamily="66" charset="0"/>
              <a:ea typeface="微软雅黑" panose="020B0503020204020204" pitchFamily="34" charset="-122"/>
            </a:endParaRPr>
          </a:p>
        </p:txBody>
      </p:sp>
    </p:spTree>
    <p:extLst>
      <p:ext uri="{BB962C8B-B14F-4D97-AF65-F5344CB8AC3E}">
        <p14:creationId xmlns:p14="http://schemas.microsoft.com/office/powerpoint/2010/main" val="468429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B8FD42-C064-4A91-98D9-AD9D55F61918}"/>
              </a:ext>
            </a:extLst>
          </p:cNvPr>
          <p:cNvSpPr>
            <a:spLocks noGrp="1"/>
          </p:cNvSpPr>
          <p:nvPr>
            <p:ph type="title"/>
          </p:nvPr>
        </p:nvSpPr>
        <p:spPr>
          <a:xfrm>
            <a:off x="1421942" y="30814"/>
            <a:ext cx="9100692" cy="887113"/>
          </a:xfrm>
        </p:spPr>
        <p:txBody>
          <a:bodyPr>
            <a:normAutofit/>
          </a:bodyPr>
          <a:lstStyle/>
          <a:p>
            <a:r>
              <a:rPr lang="en-US" altLang="zh-CN" sz="4400" dirty="0" err="1">
                <a:ea typeface="Calibri Light" panose="020F0302020204030204" pitchFamily="34" charset="0"/>
              </a:rPr>
              <a:t>ParticleNet</a:t>
            </a:r>
            <a:r>
              <a:rPr lang="en-US" altLang="zh-CN" sz="4400" dirty="0">
                <a:ea typeface="Calibri Light" panose="020F0302020204030204" pitchFamily="34" charset="0"/>
              </a:rPr>
              <a:t> for particle identification</a:t>
            </a:r>
            <a:endParaRPr lang="zh-CN" altLang="en-US" dirty="0"/>
          </a:p>
        </p:txBody>
      </p:sp>
      <p:sp>
        <p:nvSpPr>
          <p:cNvPr id="3" name="日期占位符 2">
            <a:extLst>
              <a:ext uri="{FF2B5EF4-FFF2-40B4-BE49-F238E27FC236}">
                <a16:creationId xmlns:a16="http://schemas.microsoft.com/office/drawing/2014/main" id="{7468F549-C85C-43DD-821C-9CA520F5063E}"/>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081586CF-483C-4973-A340-5268AF08E3E5}"/>
              </a:ext>
            </a:extLst>
          </p:cNvPr>
          <p:cNvSpPr>
            <a:spLocks noGrp="1"/>
          </p:cNvSpPr>
          <p:nvPr>
            <p:ph type="sldNum" sz="quarter" idx="12"/>
          </p:nvPr>
        </p:nvSpPr>
        <p:spPr/>
        <p:txBody>
          <a:bodyPr/>
          <a:lstStyle/>
          <a:p>
            <a:fld id="{4BE2F480-0866-4C36-99B6-3656151950EC}" type="slidenum">
              <a:rPr lang="zh-CN" altLang="en-US" smtClean="0"/>
              <a:t>20</a:t>
            </a:fld>
            <a:endParaRPr lang="zh-CN" altLang="en-US"/>
          </a:p>
        </p:txBody>
      </p:sp>
      <p:sp>
        <p:nvSpPr>
          <p:cNvPr id="5" name="模型：ParticleNet">
            <a:extLst>
              <a:ext uri="{FF2B5EF4-FFF2-40B4-BE49-F238E27FC236}">
                <a16:creationId xmlns:a16="http://schemas.microsoft.com/office/drawing/2014/main" id="{78C43647-4BF9-413B-ABAC-8F2E2B2B4573}"/>
              </a:ext>
            </a:extLst>
          </p:cNvPr>
          <p:cNvSpPr txBox="1"/>
          <p:nvPr/>
        </p:nvSpPr>
        <p:spPr>
          <a:xfrm>
            <a:off x="554559" y="981522"/>
            <a:ext cx="3584560" cy="508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nSpc>
                <a:spcPct val="120000"/>
              </a:lnSpc>
              <a:spcBef>
                <a:spcPts val="0"/>
              </a:spcBef>
              <a:defRPr sz="5200"/>
            </a:lvl1pPr>
          </a:lstStyle>
          <a:p>
            <a:endParaRPr sz="2400"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98141D7D-E60A-41A1-ABC7-9047089BE3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1942" y="1595188"/>
            <a:ext cx="4281342" cy="3189269"/>
          </a:xfrm>
          <a:prstGeom prst="rect">
            <a:avLst/>
          </a:prstGeom>
        </p:spPr>
      </p:pic>
      <p:pic>
        <p:nvPicPr>
          <p:cNvPr id="8" name="Screenshot 2025-07-13 at 08.46.20.png" descr="Screenshot 2025-07-13 at 08.46.20.png">
            <a:extLst>
              <a:ext uri="{FF2B5EF4-FFF2-40B4-BE49-F238E27FC236}">
                <a16:creationId xmlns:a16="http://schemas.microsoft.com/office/drawing/2014/main" id="{A0DE08E5-A011-4428-9AC2-518DDE4655F7}"/>
              </a:ext>
            </a:extLst>
          </p:cNvPr>
          <p:cNvPicPr>
            <a:picLocks noChangeAspect="1"/>
          </p:cNvPicPr>
          <p:nvPr/>
        </p:nvPicPr>
        <p:blipFill>
          <a:blip r:embed="rId4"/>
          <a:stretch>
            <a:fillRect/>
          </a:stretch>
        </p:blipFill>
        <p:spPr>
          <a:xfrm>
            <a:off x="6757015" y="1458841"/>
            <a:ext cx="3364310" cy="3210789"/>
          </a:xfrm>
          <a:prstGeom prst="rect">
            <a:avLst/>
          </a:prstGeom>
          <a:ln w="12700">
            <a:miter lim="400000"/>
          </a:ln>
        </p:spPr>
      </p:pic>
      <p:sp>
        <p:nvSpPr>
          <p:cNvPr id="9" name="不同方法的比较：有监督、无监督、大语言（迁移学习）">
            <a:extLst>
              <a:ext uri="{FF2B5EF4-FFF2-40B4-BE49-F238E27FC236}">
                <a16:creationId xmlns:a16="http://schemas.microsoft.com/office/drawing/2014/main" id="{C6A8948E-388A-4E1A-83A2-6D1405DE5FF1}"/>
              </a:ext>
            </a:extLst>
          </p:cNvPr>
          <p:cNvSpPr txBox="1"/>
          <p:nvPr/>
        </p:nvSpPr>
        <p:spPr>
          <a:xfrm>
            <a:off x="7234402" y="4881192"/>
            <a:ext cx="4235197" cy="10874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Method Comparison: </a:t>
            </a:r>
          </a:p>
          <a:p>
            <a:pPr indent="-342900">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Supervised Learning</a:t>
            </a:r>
          </a:p>
          <a:p>
            <a:pPr indent="-342900">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Unsupervised Learning</a:t>
            </a:r>
          </a:p>
          <a:p>
            <a:pPr indent="-342900">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Large Language Models (Transfer Learning)</a:t>
            </a:r>
          </a:p>
        </p:txBody>
      </p:sp>
      <p:sp>
        <p:nvSpPr>
          <p:cNvPr id="10" name="矩形 9">
            <a:extLst>
              <a:ext uri="{FF2B5EF4-FFF2-40B4-BE49-F238E27FC236}">
                <a16:creationId xmlns:a16="http://schemas.microsoft.com/office/drawing/2014/main" id="{13AAAA84-AC27-41CF-83F6-CBA2AF25EE15}"/>
              </a:ext>
            </a:extLst>
          </p:cNvPr>
          <p:cNvSpPr/>
          <p:nvPr/>
        </p:nvSpPr>
        <p:spPr>
          <a:xfrm>
            <a:off x="1490103" y="4881192"/>
            <a:ext cx="4802678" cy="1323439"/>
          </a:xfrm>
          <a:prstGeom prst="rect">
            <a:avLst/>
          </a:prstGeom>
        </p:spPr>
        <p:txBody>
          <a:bodyPr wrap="square">
            <a:spAutoFit/>
          </a:bodyPr>
          <a:lstStyle/>
          <a:p>
            <a:pPr marL="285750" indent="-285750" algn="l">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PNN method</a:t>
            </a:r>
          </a:p>
          <a:p>
            <a:pPr marL="285750" indent="-285750" algn="l">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Model Impact: Significantly improve </a:t>
            </a:r>
            <a:r>
              <a:rPr lang="el-GR"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γ/</a:t>
            </a: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p discrimination performance.</a:t>
            </a:r>
          </a:p>
          <a:p>
            <a:pPr marL="285750" indent="-285750" algn="l">
              <a:buFont typeface="Arial" panose="020B0604020202020204" pitchFamily="34" charset="0"/>
              <a:buChar char="•"/>
            </a:pP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Validation Requirement: Data-simulation validation studies are essential</a:t>
            </a:r>
          </a:p>
        </p:txBody>
      </p:sp>
      <p:sp>
        <p:nvSpPr>
          <p:cNvPr id="11" name="矩形 10">
            <a:extLst>
              <a:ext uri="{FF2B5EF4-FFF2-40B4-BE49-F238E27FC236}">
                <a16:creationId xmlns:a16="http://schemas.microsoft.com/office/drawing/2014/main" id="{245EF72A-7525-451C-993C-374BBFA4C537}"/>
              </a:ext>
            </a:extLst>
          </p:cNvPr>
          <p:cNvSpPr/>
          <p:nvPr/>
        </p:nvSpPr>
        <p:spPr>
          <a:xfrm>
            <a:off x="4496363" y="1151064"/>
            <a:ext cx="3199274" cy="307777"/>
          </a:xfrm>
          <a:prstGeom prst="rect">
            <a:avLst/>
          </a:prstGeom>
        </p:spPr>
        <p:txBody>
          <a:bodyPr wrap="none">
            <a:spAutoFit/>
          </a:bodyPr>
          <a:lstStyle/>
          <a:p>
            <a:pPr algn="ctr">
              <a:defRPr sz="2500"/>
            </a:pPr>
            <a:r>
              <a:rPr lang="en-US" altLang="zh-CN" sz="1400" b="1" dirty="0">
                <a:latin typeface="Calibri" panose="020F0502020204030204" pitchFamily="34" charset="0"/>
                <a:ea typeface="Calibri" panose="020F0502020204030204" pitchFamily="34" charset="0"/>
                <a:cs typeface="Calibri" panose="020F0502020204030204" pitchFamily="34" charset="0"/>
              </a:rPr>
              <a:t>By </a:t>
            </a:r>
            <a:r>
              <a:rPr lang="en-US" altLang="zh-CN" sz="1400" b="1" dirty="0" err="1">
                <a:latin typeface="Calibri" panose="020F0502020204030204" pitchFamily="34" charset="0"/>
                <a:ea typeface="Calibri" panose="020F0502020204030204" pitchFamily="34" charset="0"/>
                <a:cs typeface="Calibri" panose="020F0502020204030204" pitchFamily="34" charset="0"/>
              </a:rPr>
              <a:t>Yongfeng</a:t>
            </a:r>
            <a:r>
              <a:rPr lang="en-US" altLang="zh-CN" sz="1400" b="1" dirty="0">
                <a:latin typeface="Calibri" panose="020F0502020204030204" pitchFamily="34" charset="0"/>
                <a:ea typeface="Calibri" panose="020F0502020204030204" pitchFamily="34" charset="0"/>
                <a:cs typeface="Calibri" panose="020F0502020204030204" pitchFamily="34" charset="0"/>
              </a:rPr>
              <a:t> Zhu, </a:t>
            </a:r>
            <a:r>
              <a:rPr lang="en-US" altLang="zh-CN" sz="1400" b="1" dirty="0" err="1">
                <a:latin typeface="Calibri" panose="020F0502020204030204" pitchFamily="34" charset="0"/>
                <a:ea typeface="Calibri" panose="020F0502020204030204" pitchFamily="34" charset="0"/>
                <a:cs typeface="Calibri" panose="020F0502020204030204" pitchFamily="34" charset="0"/>
              </a:rPr>
              <a:t>Shicong</a:t>
            </a:r>
            <a:r>
              <a:rPr lang="en-US" altLang="zh-CN" sz="1400" b="1" dirty="0">
                <a:latin typeface="Calibri" panose="020F0502020204030204" pitchFamily="34" charset="0"/>
                <a:ea typeface="Calibri" panose="020F0502020204030204" pitchFamily="34" charset="0"/>
                <a:cs typeface="Calibri" panose="020F0502020204030204" pitchFamily="34" charset="0"/>
              </a:rPr>
              <a:t> Hu, et.al(IHEP)</a:t>
            </a:r>
            <a:endParaRPr lang="zh-CN" altLang="en-US" sz="1400" b="1" dirty="0">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2469997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4CEEB2F5-4F53-4140-BA8B-ED6FF9F5BC31}"/>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FBCB885C-640E-466F-881A-0E80F2F2ADE0}"/>
              </a:ext>
            </a:extLst>
          </p:cNvPr>
          <p:cNvSpPr>
            <a:spLocks noGrp="1"/>
          </p:cNvSpPr>
          <p:nvPr>
            <p:ph type="sldNum" sz="quarter" idx="12"/>
          </p:nvPr>
        </p:nvSpPr>
        <p:spPr/>
        <p:txBody>
          <a:bodyPr/>
          <a:lstStyle/>
          <a:p>
            <a:fld id="{4BE2F480-0866-4C36-99B6-3656151950EC}" type="slidenum">
              <a:rPr lang="zh-CN" altLang="en-US" smtClean="0"/>
              <a:t>21</a:t>
            </a:fld>
            <a:endParaRPr lang="zh-CN" altLang="en-US"/>
          </a:p>
        </p:txBody>
      </p:sp>
      <p:sp>
        <p:nvSpPr>
          <p:cNvPr id="5" name="标题 1">
            <a:extLst>
              <a:ext uri="{FF2B5EF4-FFF2-40B4-BE49-F238E27FC236}">
                <a16:creationId xmlns:a16="http://schemas.microsoft.com/office/drawing/2014/main" id="{0F7DAB74-9E20-42AA-B1A5-2CFCFEAD342D}"/>
              </a:ext>
            </a:extLst>
          </p:cNvPr>
          <p:cNvSpPr txBox="1">
            <a:spLocks/>
          </p:cNvSpPr>
          <p:nvPr/>
        </p:nvSpPr>
        <p:spPr>
          <a:xfrm>
            <a:off x="1108077" y="249749"/>
            <a:ext cx="10515599" cy="659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0070C0"/>
                </a:solidFill>
                <a:latin typeface="Calibri Light" panose="020F0302020204030204" pitchFamily="34" charset="0"/>
                <a:ea typeface="+mj-ea"/>
                <a:cs typeface="Calibri Light" panose="020F0302020204030204" pitchFamily="34" charset="0"/>
              </a:defRPr>
            </a:lvl1pPr>
          </a:lstStyle>
          <a:p>
            <a:r>
              <a:rPr lang="en-US" altLang="zh-CN" sz="3200" dirty="0"/>
              <a:t>Upcoming/Planned New Facilities</a:t>
            </a:r>
          </a:p>
        </p:txBody>
      </p:sp>
      <p:pic>
        <p:nvPicPr>
          <p:cNvPr id="6" name="图片 78">
            <a:extLst>
              <a:ext uri="{FF2B5EF4-FFF2-40B4-BE49-F238E27FC236}">
                <a16:creationId xmlns:a16="http://schemas.microsoft.com/office/drawing/2014/main" id="{27005686-8A08-4D06-AFAA-6E0475B471E7}"/>
              </a:ext>
            </a:extLst>
          </p:cNvPr>
          <p:cNvPicPr>
            <a:picLocks noChangeArrowheads="1"/>
          </p:cNvPicPr>
          <p:nvPr/>
        </p:nvPicPr>
        <p:blipFill>
          <a:blip r:embed="rId3" cstate="print">
            <a:extLst>
              <a:ext uri="{BEBA8EAE-BF5A-486C-A8C5-ECC9F3942E4B}">
                <a14:imgProps xmlns:a14="http://schemas.microsoft.com/office/drawing/2010/main">
                  <a14:imgLayer r:embed="rId4">
                    <a14:imgEffect>
                      <a14:colorTemperature colorTemp="4700"/>
                    </a14:imgEffect>
                    <a14:imgEffect>
                      <a14:brightnessContrast bright="40000" contrast="-20000"/>
                    </a14:imgEffect>
                  </a14:imgLayer>
                </a14:imgProps>
              </a:ext>
              <a:ext uri="{28A0092B-C50C-407E-A947-70E740481C1C}">
                <a14:useLocalDpi xmlns:a14="http://schemas.microsoft.com/office/drawing/2010/main" val="0"/>
              </a:ext>
            </a:extLst>
          </a:blip>
          <a:srcRect l="11429" r="3815"/>
          <a:stretch>
            <a:fillRect/>
          </a:stretch>
        </p:blipFill>
        <p:spPr bwMode="auto">
          <a:xfrm>
            <a:off x="447473" y="4101975"/>
            <a:ext cx="3038814" cy="19583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文本框 11">
            <a:extLst>
              <a:ext uri="{FF2B5EF4-FFF2-40B4-BE49-F238E27FC236}">
                <a16:creationId xmlns:a16="http://schemas.microsoft.com/office/drawing/2014/main" id="{8D52A885-6630-4348-A6DA-928702546AE3}"/>
              </a:ext>
            </a:extLst>
          </p:cNvPr>
          <p:cNvSpPr txBox="1"/>
          <p:nvPr/>
        </p:nvSpPr>
        <p:spPr>
          <a:xfrm>
            <a:off x="695400" y="1340768"/>
            <a:ext cx="5031496" cy="2234458"/>
          </a:xfrm>
          <a:prstGeom prst="rect">
            <a:avLst/>
          </a:prstGeom>
          <a:noFill/>
        </p:spPr>
        <p:txBody>
          <a:bodyPr wrap="square">
            <a:spAutoFit/>
          </a:bodyPr>
          <a:lstStyle/>
          <a:p>
            <a:pPr>
              <a:lnSpc>
                <a:spcPct val="120000"/>
              </a:lnSpc>
              <a:spcBef>
                <a:spcPts val="300"/>
              </a:spcBef>
            </a:pPr>
            <a:r>
              <a:rPr lang="en-US" altLang="zh-CN" b="1" u="sng" dirty="0">
                <a:solidFill>
                  <a:srgbClr val="005DA2"/>
                </a:solidFill>
                <a:latin typeface="Calibri" panose="020F0502020204030204" pitchFamily="34" charset="0"/>
                <a:ea typeface="Calibri" panose="020F0502020204030204" pitchFamily="34" charset="0"/>
                <a:cs typeface="Calibri" panose="020F0502020204030204" pitchFamily="34" charset="0"/>
              </a:rPr>
              <a:t>Large Array of imaging atmospheric Cherenkov Telescope</a:t>
            </a:r>
            <a:r>
              <a:rPr lang="zh-CN" altLang="en-US" b="1" u="sng" dirty="0">
                <a:solidFill>
                  <a:srgbClr val="005DA2"/>
                </a:solidFill>
                <a:latin typeface="Calibri" panose="020F0502020204030204" pitchFamily="34" charset="0"/>
                <a:ea typeface="微软雅黑" panose="020B0503020204020204" pitchFamily="34" charset="-122"/>
                <a:cs typeface="Calibri" panose="020F0502020204030204" pitchFamily="34" charset="0"/>
              </a:rPr>
              <a:t>（</a:t>
            </a:r>
            <a:r>
              <a:rPr lang="en-US" altLang="zh-CN" b="1" u="sng" dirty="0">
                <a:solidFill>
                  <a:srgbClr val="005DA2"/>
                </a:solidFill>
                <a:latin typeface="Calibri" panose="020F0502020204030204" pitchFamily="34" charset="0"/>
                <a:ea typeface="Calibri" panose="020F0502020204030204" pitchFamily="34" charset="0"/>
                <a:cs typeface="Calibri" panose="020F0502020204030204" pitchFamily="34" charset="0"/>
              </a:rPr>
              <a:t>LACT</a:t>
            </a:r>
            <a:r>
              <a:rPr lang="zh-CN" altLang="en-US" b="1" u="sng" dirty="0">
                <a:solidFill>
                  <a:srgbClr val="005DA2"/>
                </a:solidFill>
                <a:latin typeface="Calibri" panose="020F0502020204030204" pitchFamily="34" charset="0"/>
                <a:ea typeface="微软雅黑" panose="020B0503020204020204" pitchFamily="34" charset="-122"/>
                <a:cs typeface="Calibri" panose="020F0502020204030204" pitchFamily="34" charset="0"/>
              </a:rPr>
              <a:t>）</a:t>
            </a:r>
            <a:endParaRPr lang="zh-CN" altLang="en-US" u="sng" dirty="0">
              <a:solidFill>
                <a:srgbClr val="005DA2"/>
              </a:solidFill>
              <a:latin typeface="Calibri" panose="020F0502020204030204" pitchFamily="34" charset="0"/>
              <a:ea typeface="微软雅黑" panose="020B0503020204020204" pitchFamily="34" charset="-122"/>
              <a:cs typeface="Calibri" panose="020F0502020204030204" pitchFamily="34" charset="0"/>
            </a:endParaRP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Objective</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Enhance cosmic-ray accelerator identification by mapping fine structures of spatially extended gamma-ray sources.</a:t>
            </a: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Location</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Within LHAASO site.</a:t>
            </a: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Configuration</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32 Cherenkov telescopes (6m diameter each).</a:t>
            </a:r>
          </a:p>
        </p:txBody>
      </p:sp>
      <p:sp>
        <p:nvSpPr>
          <p:cNvPr id="8" name="文本框 13">
            <a:extLst>
              <a:ext uri="{FF2B5EF4-FFF2-40B4-BE49-F238E27FC236}">
                <a16:creationId xmlns:a16="http://schemas.microsoft.com/office/drawing/2014/main" id="{F15404AA-5CBB-47D8-A84E-A23B588E9F9E}"/>
              </a:ext>
            </a:extLst>
          </p:cNvPr>
          <p:cNvSpPr txBox="1"/>
          <p:nvPr/>
        </p:nvSpPr>
        <p:spPr>
          <a:xfrm>
            <a:off x="6372818" y="1281816"/>
            <a:ext cx="5031496" cy="2480679"/>
          </a:xfrm>
          <a:prstGeom prst="rect">
            <a:avLst/>
          </a:prstGeom>
          <a:noFill/>
        </p:spPr>
        <p:txBody>
          <a:bodyPr wrap="square">
            <a:spAutoFit/>
          </a:bodyPr>
          <a:lstStyle/>
          <a:p>
            <a:pPr>
              <a:lnSpc>
                <a:spcPct val="120000"/>
              </a:lnSpc>
              <a:spcBef>
                <a:spcPts val="300"/>
              </a:spcBef>
            </a:pPr>
            <a:r>
              <a:rPr lang="en-US" altLang="zh-CN" b="1" u="sng" dirty="0">
                <a:solidFill>
                  <a:srgbClr val="005DA2"/>
                </a:solidFill>
                <a:latin typeface="Calibri" panose="020F0502020204030204" pitchFamily="34" charset="0"/>
                <a:ea typeface="Calibri" panose="020F0502020204030204" pitchFamily="34" charset="0"/>
                <a:cs typeface="Calibri" panose="020F0502020204030204" pitchFamily="34" charset="0"/>
              </a:rPr>
              <a:t>High-energy Underwater Neutrino Telescope </a:t>
            </a:r>
            <a:r>
              <a:rPr lang="zh-CN" altLang="en-US" b="1" u="sng" dirty="0">
                <a:solidFill>
                  <a:srgbClr val="005DA2"/>
                </a:solidFill>
                <a:latin typeface="Calibri" panose="020F0502020204030204" pitchFamily="34" charset="0"/>
                <a:ea typeface="微软雅黑" panose="020B0503020204020204" pitchFamily="34" charset="-122"/>
                <a:cs typeface="Calibri" panose="020F0502020204030204" pitchFamily="34" charset="0"/>
              </a:rPr>
              <a:t>（</a:t>
            </a:r>
            <a:r>
              <a:rPr lang="en-US" altLang="zh-CN" b="1" u="sng" dirty="0">
                <a:solidFill>
                  <a:srgbClr val="005DA2"/>
                </a:solidFill>
                <a:latin typeface="Calibri" panose="020F0502020204030204" pitchFamily="34" charset="0"/>
                <a:ea typeface="Calibri" panose="020F0502020204030204" pitchFamily="34" charset="0"/>
                <a:cs typeface="Calibri" panose="020F0502020204030204" pitchFamily="34" charset="0"/>
              </a:rPr>
              <a:t>HUNT</a:t>
            </a:r>
            <a:r>
              <a:rPr lang="zh-CN" altLang="en-US" b="1" u="sng" dirty="0">
                <a:solidFill>
                  <a:srgbClr val="005DA2"/>
                </a:solidFill>
                <a:latin typeface="Calibri" panose="020F0502020204030204" pitchFamily="34" charset="0"/>
                <a:ea typeface="微软雅黑" panose="020B0503020204020204" pitchFamily="34" charset="-122"/>
                <a:cs typeface="Calibri" panose="020F0502020204030204" pitchFamily="34" charset="0"/>
              </a:rPr>
              <a:t>）</a:t>
            </a:r>
            <a:endParaRPr lang="zh-CN" altLang="en-US" u="sng" dirty="0">
              <a:solidFill>
                <a:srgbClr val="005DA2"/>
              </a:solidFill>
              <a:latin typeface="Calibri" panose="020F0502020204030204" pitchFamily="34" charset="0"/>
              <a:ea typeface="微软雅黑" panose="020B0503020204020204" pitchFamily="34" charset="-122"/>
              <a:cs typeface="Calibri" panose="020F0502020204030204" pitchFamily="34" charset="0"/>
            </a:endParaRP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Context</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Building on LHAASO's discovery of numerous </a:t>
            </a:r>
            <a:r>
              <a:rPr lang="en-US" altLang="zh-CN" sz="1600" dirty="0">
                <a:solidFill>
                  <a:srgbClr val="0D0D0D"/>
                </a:solidFill>
                <a:latin typeface="Calibri" panose="020F0502020204030204" pitchFamily="34" charset="0"/>
                <a:ea typeface="Calibri" panose="020F0502020204030204" pitchFamily="34" charset="0"/>
                <a:cs typeface="Calibri" panose="020F0502020204030204" pitchFamily="34" charset="0"/>
              </a:rPr>
              <a:t>UHE</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gamma-ray sources, HUNT aims to achieve the first hadronic confirmation of high-energy neutrino sources.</a:t>
            </a: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Expected Sites</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Lake Baikal, Russia / South China Sea.</a:t>
            </a:r>
          </a:p>
          <a:p>
            <a:pPr marL="285750" indent="-285750" algn="l">
              <a:buFont typeface="Arial" panose="020B0604020202020204" pitchFamily="34" charset="0"/>
              <a:buChar char="•"/>
            </a:pPr>
            <a:r>
              <a:rPr lang="en-US" altLang="zh-CN" sz="1600"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Scale</a:t>
            </a:r>
            <a:r>
              <a:rPr lang="en-US" altLang="zh-CN" sz="16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~40,000 optical modules distributed across 36 km³ volume.</a:t>
            </a:r>
          </a:p>
        </p:txBody>
      </p:sp>
      <p:pic>
        <p:nvPicPr>
          <p:cNvPr id="9" name="图片 1">
            <a:extLst>
              <a:ext uri="{FF2B5EF4-FFF2-40B4-BE49-F238E27FC236}">
                <a16:creationId xmlns:a16="http://schemas.microsoft.com/office/drawing/2014/main" id="{9969B815-F9E1-4E96-A004-6D40DCB0B0C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85" t="1369" r="2735" b="-2238"/>
          <a:stretch/>
        </p:blipFill>
        <p:spPr bwMode="auto">
          <a:xfrm>
            <a:off x="3486287" y="4128747"/>
            <a:ext cx="2003394" cy="204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a:extLst>
              <a:ext uri="{FF2B5EF4-FFF2-40B4-BE49-F238E27FC236}">
                <a16:creationId xmlns:a16="http://schemas.microsoft.com/office/drawing/2014/main" id="{81128118-351D-4A6B-B5B1-5BA83A9789B8}"/>
              </a:ext>
            </a:extLst>
          </p:cNvPr>
          <p:cNvPicPr>
            <a:picLocks noChangeAspect="1"/>
          </p:cNvPicPr>
          <p:nvPr/>
        </p:nvPicPr>
        <p:blipFill>
          <a:blip r:embed="rId6" cstate="screen"/>
          <a:stretch>
            <a:fillRect/>
          </a:stretch>
        </p:blipFill>
        <p:spPr>
          <a:xfrm>
            <a:off x="6372818" y="4134797"/>
            <a:ext cx="3351078" cy="2103309"/>
          </a:xfrm>
          <a:prstGeom prst="rect">
            <a:avLst/>
          </a:prstGeom>
        </p:spPr>
      </p:pic>
      <p:pic>
        <p:nvPicPr>
          <p:cNvPr id="11" name="图片 8">
            <a:extLst>
              <a:ext uri="{FF2B5EF4-FFF2-40B4-BE49-F238E27FC236}">
                <a16:creationId xmlns:a16="http://schemas.microsoft.com/office/drawing/2014/main" id="{DB4437B7-6AEA-4F44-B349-997780BE62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23896" y="4343572"/>
            <a:ext cx="1614356" cy="1232612"/>
          </a:xfrm>
          <a:prstGeom prst="rect">
            <a:avLst/>
          </a:prstGeom>
        </p:spPr>
      </p:pic>
    </p:spTree>
    <p:extLst>
      <p:ext uri="{BB962C8B-B14F-4D97-AF65-F5344CB8AC3E}">
        <p14:creationId xmlns:p14="http://schemas.microsoft.com/office/powerpoint/2010/main" val="3325044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059B36F2-ABC9-4B12-B0D2-92A69F9C441E}"/>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25F32429-AC41-47CF-9B8B-0F1C52755BA8}"/>
              </a:ext>
            </a:extLst>
          </p:cNvPr>
          <p:cNvSpPr>
            <a:spLocks noGrp="1"/>
          </p:cNvSpPr>
          <p:nvPr>
            <p:ph type="sldNum" sz="quarter" idx="12"/>
          </p:nvPr>
        </p:nvSpPr>
        <p:spPr/>
        <p:txBody>
          <a:bodyPr/>
          <a:lstStyle/>
          <a:p>
            <a:fld id="{4BE2F480-0866-4C36-99B6-3656151950EC}" type="slidenum">
              <a:rPr lang="zh-CN" altLang="en-US" smtClean="0"/>
              <a:t>22</a:t>
            </a:fld>
            <a:endParaRPr lang="zh-CN" altLang="en-US"/>
          </a:p>
        </p:txBody>
      </p:sp>
      <p:sp>
        <p:nvSpPr>
          <p:cNvPr id="5" name="Title 1">
            <a:extLst>
              <a:ext uri="{FF2B5EF4-FFF2-40B4-BE49-F238E27FC236}">
                <a16:creationId xmlns:a16="http://schemas.microsoft.com/office/drawing/2014/main" id="{D059B973-3D4F-4A8E-AD6B-5533DBCEF7FF}"/>
              </a:ext>
            </a:extLst>
          </p:cNvPr>
          <p:cNvSpPr txBox="1">
            <a:spLocks/>
          </p:cNvSpPr>
          <p:nvPr/>
        </p:nvSpPr>
        <p:spPr>
          <a:xfrm>
            <a:off x="1108077" y="189434"/>
            <a:ext cx="6108063" cy="56240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0070C0"/>
                </a:solidFill>
                <a:latin typeface="Calibri Light" panose="020F0302020204030204" pitchFamily="34" charset="0"/>
                <a:ea typeface="+mj-ea"/>
                <a:cs typeface="Calibri Light" panose="020F0302020204030204" pitchFamily="34" charset="0"/>
              </a:defRPr>
            </a:lvl1pPr>
          </a:lstStyle>
          <a:p>
            <a:r>
              <a:rPr lang="en-US" altLang="zh-CN" sz="4000" dirty="0"/>
              <a:t>Summary and Prospects</a:t>
            </a:r>
          </a:p>
        </p:txBody>
      </p:sp>
      <p:sp>
        <p:nvSpPr>
          <p:cNvPr id="6" name="矩形 5">
            <a:extLst>
              <a:ext uri="{FF2B5EF4-FFF2-40B4-BE49-F238E27FC236}">
                <a16:creationId xmlns:a16="http://schemas.microsoft.com/office/drawing/2014/main" id="{0DB66820-082A-43E0-AAF6-00B998E6744A}"/>
              </a:ext>
            </a:extLst>
          </p:cNvPr>
          <p:cNvSpPr/>
          <p:nvPr/>
        </p:nvSpPr>
        <p:spPr>
          <a:xfrm>
            <a:off x="1080171" y="1419588"/>
            <a:ext cx="10031658" cy="4374724"/>
          </a:xfrm>
          <a:prstGeom prst="rect">
            <a:avLst/>
          </a:prstGeom>
        </p:spPr>
        <p:txBody>
          <a:bodyPr wrap="square">
            <a:spAutoFit/>
          </a:bodyPr>
          <a:lstStyle/>
          <a:p>
            <a:pPr marL="342900" indent="-342900">
              <a:lnSpc>
                <a:spcPct val="130000"/>
              </a:lnSpc>
              <a:buFont typeface="Wingdings" panose="05000000000000000000" pitchFamily="2" charset="2"/>
              <a:buChar char="u"/>
            </a:pPr>
            <a:r>
              <a:rPr lang="en-US" altLang="zh-CN" sz="2400" b="1" dirty="0">
                <a:latin typeface="Calibri Light" panose="020F0302020204030204" pitchFamily="34" charset="0"/>
                <a:ea typeface="Calibri Light" panose="020F0302020204030204" pitchFamily="34" charset="0"/>
                <a:cs typeface="Calibri Light" panose="020F0302020204030204" pitchFamily="34" charset="0"/>
              </a:rPr>
              <a:t>LHAASO has been in full-array operation since July 2021. Over the next 20 years, it will measure gamma rays and cosmic rays from high-energy celestial bodies in the northern sky.</a:t>
            </a:r>
          </a:p>
          <a:p>
            <a:pPr marL="285750" indent="-285750" algn="l">
              <a:lnSpc>
                <a:spcPct val="130000"/>
              </a:lnSpc>
              <a:buFont typeface="Wingdings" panose="05000000000000000000" pitchFamily="2" charset="2"/>
              <a:buChar char="u"/>
            </a:pPr>
            <a:endParaRPr lang="en-US" altLang="zh-CN" sz="2400" b="1"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lgn="l">
              <a:lnSpc>
                <a:spcPct val="130000"/>
              </a:lnSpc>
              <a:buFont typeface="Wingdings" panose="05000000000000000000" pitchFamily="2" charset="2"/>
              <a:buChar char="u"/>
            </a:pPr>
            <a:r>
              <a:rPr lang="en-US" altLang="zh-CN" sz="2400" b="1" dirty="0">
                <a:latin typeface="Calibri Light" panose="020F0302020204030204" pitchFamily="34" charset="0"/>
                <a:ea typeface="Calibri Light" panose="020F0302020204030204" pitchFamily="34" charset="0"/>
                <a:cs typeface="Calibri Light" panose="020F0302020204030204" pitchFamily="34" charset="0"/>
              </a:rPr>
              <a:t>LHAASO offers broad potential for multi-disciplinary research, not only in particle astrophysics but also in computational sciences.</a:t>
            </a:r>
          </a:p>
          <a:p>
            <a:pPr marL="285750" indent="-285750" algn="l">
              <a:lnSpc>
                <a:spcPct val="130000"/>
              </a:lnSpc>
              <a:buFont typeface="Wingdings" panose="05000000000000000000" pitchFamily="2" charset="2"/>
              <a:buChar char="u"/>
            </a:pPr>
            <a:endParaRPr lang="en-US" altLang="zh-CN" sz="2400" b="1" dirty="0">
              <a:latin typeface="Calibri Light" panose="020F0302020204030204" pitchFamily="34" charset="0"/>
              <a:ea typeface="Calibri Light" panose="020F0302020204030204" pitchFamily="34" charset="0"/>
              <a:cs typeface="Calibri Light" panose="020F0302020204030204" pitchFamily="34" charset="0"/>
            </a:endParaRPr>
          </a:p>
          <a:p>
            <a:pPr marL="285750" indent="-285750" algn="l">
              <a:lnSpc>
                <a:spcPct val="130000"/>
              </a:lnSpc>
              <a:buFont typeface="Wingdings" panose="05000000000000000000" pitchFamily="2" charset="2"/>
              <a:buChar char="u"/>
            </a:pPr>
            <a:r>
              <a:rPr lang="en-US" altLang="zh-CN" sz="2400" b="1" dirty="0">
                <a:latin typeface="Calibri Light" panose="020F0302020204030204" pitchFamily="34" charset="0"/>
                <a:ea typeface="Calibri Light" panose="020F0302020204030204" pitchFamily="34" charset="0"/>
                <a:cs typeface="Calibri Light" panose="020F0302020204030204" pitchFamily="34" charset="0"/>
              </a:rPr>
              <a:t>Aiming at the original of cosmic ray, LHAASO, LACT and HUNT are expected to make significant  contributions and discoveries in the future!</a:t>
            </a:r>
          </a:p>
        </p:txBody>
      </p:sp>
    </p:spTree>
    <p:extLst>
      <p:ext uri="{BB962C8B-B14F-4D97-AF65-F5344CB8AC3E}">
        <p14:creationId xmlns:p14="http://schemas.microsoft.com/office/powerpoint/2010/main" val="108441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EC9A32-2BA4-4BA5-82D9-ED46FBD2FBB0}"/>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6C0C048E-9C6A-40F2-9DBD-F4B6638B8E9B}"/>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432461E-5917-4EF0-A1B0-FB8800C541FD}"/>
              </a:ext>
            </a:extLst>
          </p:cNvPr>
          <p:cNvSpPr>
            <a:spLocks noGrp="1"/>
          </p:cNvSpPr>
          <p:nvPr>
            <p:ph type="sldNum" sz="quarter" idx="12"/>
          </p:nvPr>
        </p:nvSpPr>
        <p:spPr/>
        <p:txBody>
          <a:bodyPr/>
          <a:lstStyle/>
          <a:p>
            <a:fld id="{4BE2F480-0866-4C36-99B6-3656151950EC}" type="slidenum">
              <a:rPr lang="zh-CN" altLang="en-US" smtClean="0"/>
              <a:t>23</a:t>
            </a:fld>
            <a:endParaRPr lang="zh-CN" altLang="en-US"/>
          </a:p>
        </p:txBody>
      </p:sp>
      <p:pic>
        <p:nvPicPr>
          <p:cNvPr id="5" name="图片 4">
            <a:extLst>
              <a:ext uri="{FF2B5EF4-FFF2-40B4-BE49-F238E27FC236}">
                <a16:creationId xmlns:a16="http://schemas.microsoft.com/office/drawing/2014/main" id="{27F8126C-A793-4059-A459-F6AC47744B47}"/>
              </a:ext>
            </a:extLst>
          </p:cNvPr>
          <p:cNvPicPr>
            <a:picLocks noChangeAspect="1"/>
          </p:cNvPicPr>
          <p:nvPr/>
        </p:nvPicPr>
        <p:blipFill>
          <a:blip r:embed="rId2"/>
          <a:stretch>
            <a:fillRect/>
          </a:stretch>
        </p:blipFill>
        <p:spPr>
          <a:xfrm>
            <a:off x="1507671" y="982162"/>
            <a:ext cx="9183007" cy="5760000"/>
          </a:xfrm>
          <a:prstGeom prst="rect">
            <a:avLst/>
          </a:prstGeom>
        </p:spPr>
      </p:pic>
    </p:spTree>
    <p:extLst>
      <p:ext uri="{BB962C8B-B14F-4D97-AF65-F5344CB8AC3E}">
        <p14:creationId xmlns:p14="http://schemas.microsoft.com/office/powerpoint/2010/main" val="2211908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74BC81-8C7B-41E0-BAA1-464947AD8983}"/>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BFB040C8-990A-4CC5-B0F6-056558264413}"/>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FFCFD147-09A0-45F9-A97E-1FEE53D04E78}"/>
              </a:ext>
            </a:extLst>
          </p:cNvPr>
          <p:cNvSpPr>
            <a:spLocks noGrp="1"/>
          </p:cNvSpPr>
          <p:nvPr>
            <p:ph type="sldNum" sz="quarter" idx="12"/>
          </p:nvPr>
        </p:nvSpPr>
        <p:spPr/>
        <p:txBody>
          <a:bodyPr/>
          <a:lstStyle/>
          <a:p>
            <a:fld id="{4BE2F480-0866-4C36-99B6-3656151950EC}" type="slidenum">
              <a:rPr lang="zh-CN" altLang="en-US" smtClean="0"/>
              <a:t>24</a:t>
            </a:fld>
            <a:endParaRPr lang="zh-CN" altLang="en-US"/>
          </a:p>
        </p:txBody>
      </p:sp>
      <p:pic>
        <p:nvPicPr>
          <p:cNvPr id="5" name="图片 4">
            <a:extLst>
              <a:ext uri="{FF2B5EF4-FFF2-40B4-BE49-F238E27FC236}">
                <a16:creationId xmlns:a16="http://schemas.microsoft.com/office/drawing/2014/main" id="{9779FDDD-DD75-4A0F-ABF8-F014542F6A4A}"/>
              </a:ext>
            </a:extLst>
          </p:cNvPr>
          <p:cNvPicPr>
            <a:picLocks noChangeAspect="1"/>
          </p:cNvPicPr>
          <p:nvPr/>
        </p:nvPicPr>
        <p:blipFill rotWithShape="1">
          <a:blip r:embed="rId2"/>
          <a:srcRect t="60205"/>
          <a:stretch/>
        </p:blipFill>
        <p:spPr>
          <a:xfrm>
            <a:off x="2044713" y="4018818"/>
            <a:ext cx="9871287" cy="2729781"/>
          </a:xfrm>
          <a:prstGeom prst="rect">
            <a:avLst/>
          </a:prstGeom>
        </p:spPr>
      </p:pic>
      <p:pic>
        <p:nvPicPr>
          <p:cNvPr id="6" name="图片 5">
            <a:extLst>
              <a:ext uri="{FF2B5EF4-FFF2-40B4-BE49-F238E27FC236}">
                <a16:creationId xmlns:a16="http://schemas.microsoft.com/office/drawing/2014/main" id="{42A9A207-41AD-4824-A6E4-135C4C640C70}"/>
              </a:ext>
            </a:extLst>
          </p:cNvPr>
          <p:cNvPicPr>
            <a:picLocks noChangeAspect="1"/>
          </p:cNvPicPr>
          <p:nvPr/>
        </p:nvPicPr>
        <p:blipFill rotWithShape="1">
          <a:blip r:embed="rId2"/>
          <a:srcRect t="9154" b="50293"/>
          <a:stretch/>
        </p:blipFill>
        <p:spPr>
          <a:xfrm>
            <a:off x="2260713" y="1053530"/>
            <a:ext cx="9871287" cy="2781802"/>
          </a:xfrm>
          <a:prstGeom prst="rect">
            <a:avLst/>
          </a:prstGeom>
        </p:spPr>
      </p:pic>
      <p:sp>
        <p:nvSpPr>
          <p:cNvPr id="7" name="文本框 6">
            <a:extLst>
              <a:ext uri="{FF2B5EF4-FFF2-40B4-BE49-F238E27FC236}">
                <a16:creationId xmlns:a16="http://schemas.microsoft.com/office/drawing/2014/main" id="{AA88F40A-C998-4352-9A61-2DB3C5584401}"/>
              </a:ext>
            </a:extLst>
          </p:cNvPr>
          <p:cNvSpPr txBox="1"/>
          <p:nvPr/>
        </p:nvSpPr>
        <p:spPr>
          <a:xfrm>
            <a:off x="122511" y="2205658"/>
            <a:ext cx="1800200" cy="3416320"/>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电磁粒子探测器（</a:t>
            </a:r>
            <a:r>
              <a:rPr lang="en-US" altLang="zh-CN" b="1" dirty="0">
                <a:latin typeface="微软雅黑" panose="020B0503020204020204" pitchFamily="34" charset="-122"/>
                <a:ea typeface="微软雅黑" panose="020B0503020204020204" pitchFamily="34" charset="-122"/>
              </a:rPr>
              <a:t>ED</a:t>
            </a:r>
            <a:r>
              <a:rPr lang="zh-CN" altLang="en-US" b="1" dirty="0">
                <a:latin typeface="微软雅黑" panose="020B0503020204020204" pitchFamily="34" charset="-122"/>
                <a:ea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a:p>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缪子探测器（</a:t>
            </a:r>
            <a:r>
              <a:rPr lang="en-US" altLang="zh-CN" b="1" dirty="0">
                <a:latin typeface="微软雅黑" panose="020B0503020204020204" pitchFamily="34" charset="-122"/>
                <a:ea typeface="微软雅黑" panose="020B0503020204020204" pitchFamily="34" charset="-122"/>
              </a:rPr>
              <a:t>MD</a:t>
            </a:r>
            <a:r>
              <a:rPr lang="zh-CN" altLang="en-US" b="1"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380777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EC9A32-2BA4-4BA5-82D9-ED46FBD2FBB0}"/>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6C0C048E-9C6A-40F2-9DBD-F4B6638B8E9B}"/>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432461E-5917-4EF0-A1B0-FB8800C541FD}"/>
              </a:ext>
            </a:extLst>
          </p:cNvPr>
          <p:cNvSpPr>
            <a:spLocks noGrp="1"/>
          </p:cNvSpPr>
          <p:nvPr>
            <p:ph type="sldNum" sz="quarter" idx="12"/>
          </p:nvPr>
        </p:nvSpPr>
        <p:spPr/>
        <p:txBody>
          <a:bodyPr/>
          <a:lstStyle/>
          <a:p>
            <a:fld id="{4BE2F480-0866-4C36-99B6-3656151950EC}" type="slidenum">
              <a:rPr lang="zh-CN" altLang="en-US" smtClean="0"/>
              <a:t>25</a:t>
            </a:fld>
            <a:endParaRPr lang="zh-CN" altLang="en-US"/>
          </a:p>
        </p:txBody>
      </p:sp>
      <p:pic>
        <p:nvPicPr>
          <p:cNvPr id="5" name="图片 4">
            <a:extLst>
              <a:ext uri="{FF2B5EF4-FFF2-40B4-BE49-F238E27FC236}">
                <a16:creationId xmlns:a16="http://schemas.microsoft.com/office/drawing/2014/main" id="{EF0832E9-7113-49CD-A5AA-8E009275803E}"/>
              </a:ext>
            </a:extLst>
          </p:cNvPr>
          <p:cNvPicPr>
            <a:picLocks noChangeAspect="1"/>
          </p:cNvPicPr>
          <p:nvPr/>
        </p:nvPicPr>
        <p:blipFill>
          <a:blip r:embed="rId2"/>
          <a:stretch>
            <a:fillRect/>
          </a:stretch>
        </p:blipFill>
        <p:spPr>
          <a:xfrm>
            <a:off x="790136" y="981882"/>
            <a:ext cx="10618077" cy="3240000"/>
          </a:xfrm>
          <a:prstGeom prst="rect">
            <a:avLst/>
          </a:prstGeom>
        </p:spPr>
      </p:pic>
      <p:pic>
        <p:nvPicPr>
          <p:cNvPr id="6" name="图片 4">
            <a:extLst>
              <a:ext uri="{FF2B5EF4-FFF2-40B4-BE49-F238E27FC236}">
                <a16:creationId xmlns:a16="http://schemas.microsoft.com/office/drawing/2014/main" id="{B9F210F3-A55D-4173-A9CF-4318C0C417ED}"/>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4461"/>
          <a:stretch/>
        </p:blipFill>
        <p:spPr>
          <a:xfrm>
            <a:off x="817740" y="4121715"/>
            <a:ext cx="3541396" cy="2488124"/>
          </a:xfrm>
          <a:prstGeom prst="rect">
            <a:avLst/>
          </a:prstGeom>
        </p:spPr>
      </p:pic>
      <p:pic>
        <p:nvPicPr>
          <p:cNvPr id="7" name="Picture 4" descr="Slideshow image">
            <a:extLst>
              <a:ext uri="{FF2B5EF4-FFF2-40B4-BE49-F238E27FC236}">
                <a16:creationId xmlns:a16="http://schemas.microsoft.com/office/drawing/2014/main" id="{1EB007C4-AE3F-4DD4-BA86-F0EB79DC510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9568" y="4065861"/>
            <a:ext cx="6179493" cy="27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6659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EC9A32-2BA4-4BA5-82D9-ED46FBD2FBB0}"/>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6C0C048E-9C6A-40F2-9DBD-F4B6638B8E9B}"/>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432461E-5917-4EF0-A1B0-FB8800C541FD}"/>
              </a:ext>
            </a:extLst>
          </p:cNvPr>
          <p:cNvSpPr>
            <a:spLocks noGrp="1"/>
          </p:cNvSpPr>
          <p:nvPr>
            <p:ph type="sldNum" sz="quarter" idx="12"/>
          </p:nvPr>
        </p:nvSpPr>
        <p:spPr/>
        <p:txBody>
          <a:bodyPr/>
          <a:lstStyle/>
          <a:p>
            <a:fld id="{4BE2F480-0866-4C36-99B6-3656151950EC}" type="slidenum">
              <a:rPr lang="zh-CN" altLang="en-US" smtClean="0"/>
              <a:t>26</a:t>
            </a:fld>
            <a:endParaRPr lang="zh-CN" altLang="en-US"/>
          </a:p>
        </p:txBody>
      </p:sp>
      <p:pic>
        <p:nvPicPr>
          <p:cNvPr id="5" name="Picture 2">
            <a:extLst>
              <a:ext uri="{FF2B5EF4-FFF2-40B4-BE49-F238E27FC236}">
                <a16:creationId xmlns:a16="http://schemas.microsoft.com/office/drawing/2014/main" id="{54593BDC-2214-4352-941C-C47890F21E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543" y="1107191"/>
            <a:ext cx="4104762"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内容占位符 5">
            <a:extLst>
              <a:ext uri="{FF2B5EF4-FFF2-40B4-BE49-F238E27FC236}">
                <a16:creationId xmlns:a16="http://schemas.microsoft.com/office/drawing/2014/main" id="{F81EDF58-3835-4BAD-9F71-C526656DA5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75711" y="1125538"/>
            <a:ext cx="7581647" cy="2340000"/>
          </a:xfrm>
          <a:prstGeom prst="rect">
            <a:avLst/>
          </a:prstGeom>
        </p:spPr>
      </p:pic>
      <p:pic>
        <p:nvPicPr>
          <p:cNvPr id="7" name="Picture 2">
            <a:extLst>
              <a:ext uri="{FF2B5EF4-FFF2-40B4-BE49-F238E27FC236}">
                <a16:creationId xmlns:a16="http://schemas.microsoft.com/office/drawing/2014/main" id="{64A9995C-B951-49B1-BFE5-A2B61F517A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7007" y="3271806"/>
            <a:ext cx="735905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806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EC9A32-2BA4-4BA5-82D9-ED46FBD2FBB0}"/>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6C0C048E-9C6A-40F2-9DBD-F4B6638B8E9B}"/>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432461E-5917-4EF0-A1B0-FB8800C541FD}"/>
              </a:ext>
            </a:extLst>
          </p:cNvPr>
          <p:cNvSpPr>
            <a:spLocks noGrp="1"/>
          </p:cNvSpPr>
          <p:nvPr>
            <p:ph type="sldNum" sz="quarter" idx="12"/>
          </p:nvPr>
        </p:nvSpPr>
        <p:spPr/>
        <p:txBody>
          <a:bodyPr/>
          <a:lstStyle/>
          <a:p>
            <a:fld id="{4BE2F480-0866-4C36-99B6-3656151950EC}" type="slidenum">
              <a:rPr lang="zh-CN" altLang="en-US" smtClean="0"/>
              <a:t>27</a:t>
            </a:fld>
            <a:endParaRPr lang="zh-CN" altLang="en-US"/>
          </a:p>
        </p:txBody>
      </p:sp>
      <p:pic>
        <p:nvPicPr>
          <p:cNvPr id="5" name="图片 4">
            <a:extLst>
              <a:ext uri="{FF2B5EF4-FFF2-40B4-BE49-F238E27FC236}">
                <a16:creationId xmlns:a16="http://schemas.microsoft.com/office/drawing/2014/main" id="{22AD6AEB-5C6E-4E4B-9445-9A3863629C06}"/>
              </a:ext>
            </a:extLst>
          </p:cNvPr>
          <p:cNvPicPr>
            <a:picLocks noChangeAspect="1"/>
          </p:cNvPicPr>
          <p:nvPr/>
        </p:nvPicPr>
        <p:blipFill>
          <a:blip r:embed="rId2"/>
          <a:stretch>
            <a:fillRect/>
          </a:stretch>
        </p:blipFill>
        <p:spPr>
          <a:xfrm>
            <a:off x="1086581" y="1269554"/>
            <a:ext cx="10313620" cy="5040000"/>
          </a:xfrm>
          <a:prstGeom prst="rect">
            <a:avLst/>
          </a:prstGeom>
          <a:solidFill>
            <a:schemeClr val="tx2">
              <a:lumMod val="40000"/>
              <a:lumOff val="60000"/>
            </a:schemeClr>
          </a:solidFill>
        </p:spPr>
      </p:pic>
    </p:spTree>
    <p:extLst>
      <p:ext uri="{BB962C8B-B14F-4D97-AF65-F5344CB8AC3E}">
        <p14:creationId xmlns:p14="http://schemas.microsoft.com/office/powerpoint/2010/main" val="3527620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E252B6-C8A2-469B-B106-73EA64DFB8DE}"/>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6826CFF3-BE33-4651-AC18-3FFA811912A1}"/>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98B507C9-EA78-475F-AF7B-EF64FA92320A}"/>
              </a:ext>
            </a:extLst>
          </p:cNvPr>
          <p:cNvSpPr>
            <a:spLocks noGrp="1"/>
          </p:cNvSpPr>
          <p:nvPr>
            <p:ph type="sldNum" sz="quarter" idx="12"/>
          </p:nvPr>
        </p:nvSpPr>
        <p:spPr/>
        <p:txBody>
          <a:bodyPr/>
          <a:lstStyle/>
          <a:p>
            <a:fld id="{4BE2F480-0866-4C36-99B6-3656151950EC}" type="slidenum">
              <a:rPr lang="zh-CN" altLang="en-US" smtClean="0"/>
              <a:t>28</a:t>
            </a:fld>
            <a:endParaRPr lang="zh-CN" altLang="en-US"/>
          </a:p>
        </p:txBody>
      </p:sp>
      <p:pic>
        <p:nvPicPr>
          <p:cNvPr id="5" name="图片 4">
            <a:extLst>
              <a:ext uri="{FF2B5EF4-FFF2-40B4-BE49-F238E27FC236}">
                <a16:creationId xmlns:a16="http://schemas.microsoft.com/office/drawing/2014/main" id="{4175801F-8A15-4A70-B189-B590CF327A56}"/>
              </a:ext>
            </a:extLst>
          </p:cNvPr>
          <p:cNvPicPr>
            <a:picLocks noChangeAspect="1"/>
          </p:cNvPicPr>
          <p:nvPr/>
        </p:nvPicPr>
        <p:blipFill>
          <a:blip r:embed="rId2"/>
          <a:stretch>
            <a:fillRect/>
          </a:stretch>
        </p:blipFill>
        <p:spPr>
          <a:xfrm>
            <a:off x="986607" y="1053530"/>
            <a:ext cx="10394483" cy="5760000"/>
          </a:xfrm>
          <a:prstGeom prst="rect">
            <a:avLst/>
          </a:prstGeom>
        </p:spPr>
      </p:pic>
    </p:spTree>
    <p:extLst>
      <p:ext uri="{BB962C8B-B14F-4D97-AF65-F5344CB8AC3E}">
        <p14:creationId xmlns:p14="http://schemas.microsoft.com/office/powerpoint/2010/main" val="1969426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0CF63D-42BF-4DDD-9078-46806CC7B03B}"/>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1F4C1509-DD1E-40BE-A700-E9727262668A}"/>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402C3D25-888A-4E3B-93C6-F9F4A1B7757F}"/>
              </a:ext>
            </a:extLst>
          </p:cNvPr>
          <p:cNvSpPr>
            <a:spLocks noGrp="1"/>
          </p:cNvSpPr>
          <p:nvPr>
            <p:ph type="sldNum" sz="quarter" idx="12"/>
          </p:nvPr>
        </p:nvSpPr>
        <p:spPr/>
        <p:txBody>
          <a:bodyPr/>
          <a:lstStyle/>
          <a:p>
            <a:fld id="{4BE2F480-0866-4C36-99B6-3656151950EC}" type="slidenum">
              <a:rPr lang="zh-CN" altLang="en-US" smtClean="0"/>
              <a:t>29</a:t>
            </a:fld>
            <a:endParaRPr lang="zh-CN" altLang="en-US"/>
          </a:p>
        </p:txBody>
      </p:sp>
      <p:sp>
        <p:nvSpPr>
          <p:cNvPr id="5" name="矩形 4">
            <a:extLst>
              <a:ext uri="{FF2B5EF4-FFF2-40B4-BE49-F238E27FC236}">
                <a16:creationId xmlns:a16="http://schemas.microsoft.com/office/drawing/2014/main" id="{35545679-FD85-4150-A0D0-B90DBF62A0AA}"/>
              </a:ext>
            </a:extLst>
          </p:cNvPr>
          <p:cNvSpPr/>
          <p:nvPr/>
        </p:nvSpPr>
        <p:spPr>
          <a:xfrm>
            <a:off x="338535" y="1331051"/>
            <a:ext cx="4802335" cy="3600986"/>
          </a:xfrm>
          <a:prstGeom prst="rect">
            <a:avLst/>
          </a:prstGeom>
        </p:spPr>
        <p:txBody>
          <a:bodyPr wrap="square">
            <a:spAutoFit/>
          </a:bodyPr>
          <a:lstStyle/>
          <a:p>
            <a:r>
              <a:rPr lang="zh-CN" altLang="en-US" b="1" dirty="0">
                <a:solidFill>
                  <a:srgbClr val="005DA2"/>
                </a:solidFill>
                <a:latin typeface="微软雅黑" panose="020B0503020204020204" pitchFamily="34" charset="-122"/>
                <a:ea typeface="微软雅黑" panose="020B0503020204020204" pitchFamily="34" charset="-122"/>
              </a:rPr>
              <a:t>WFCTA和WCDA、KM2A事例符合逻辑框图</a:t>
            </a:r>
          </a:p>
          <a:p>
            <a:pPr marL="285750" indent="-285750">
              <a:buFont typeface="Arial" panose="020B0604020202020204" pitchFamily="34" charset="0"/>
              <a:buChar char="•"/>
            </a:pPr>
            <a:endParaRPr lang="en-US" altLang="zh-CN" sz="18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rPr>
              <a:t>难点1：数据量庞大（&gt;3TB，~4000个文件/晚），且在LHAASO建设过程中文件格式等发生变化；以及计算资源方面的限制，如磁盘空间大小、eos应用等。</a:t>
            </a:r>
            <a:endParaRPr lang="en-US" altLang="zh-CN" sz="18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endParaRPr lang="zh-CN" altLang="en-US" sz="18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rPr>
              <a:t>难点2：随着LHAASO全阵列建设，数据分析全面展开，各物理分析组不断地对各子阵列数据进行优化和更新，如：WFCTA波形积分、KM2A不同标定版本数据等。</a:t>
            </a:r>
            <a:endParaRPr lang="en-US" altLang="zh-CN" sz="1800"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92D9195C-C15B-4AB8-8716-CB9BFF2BB7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2878" y="1126138"/>
            <a:ext cx="6919122" cy="5400000"/>
          </a:xfrm>
          <a:prstGeom prst="rect">
            <a:avLst/>
          </a:prstGeom>
        </p:spPr>
      </p:pic>
      <p:sp>
        <p:nvSpPr>
          <p:cNvPr id="7" name="矩形 6">
            <a:extLst>
              <a:ext uri="{FF2B5EF4-FFF2-40B4-BE49-F238E27FC236}">
                <a16:creationId xmlns:a16="http://schemas.microsoft.com/office/drawing/2014/main" id="{5C7135A4-E8FF-4581-AED4-E7FF3E3ED0A7}"/>
              </a:ext>
            </a:extLst>
          </p:cNvPr>
          <p:cNvSpPr/>
          <p:nvPr/>
        </p:nvSpPr>
        <p:spPr>
          <a:xfrm>
            <a:off x="338535" y="5355383"/>
            <a:ext cx="8543489" cy="777457"/>
          </a:xfrm>
          <a:prstGeom prst="rect">
            <a:avLst/>
          </a:prstGeom>
          <a:noFill/>
          <a:ln w="25400">
            <a:solidFill>
              <a:schemeClr val="accent1">
                <a:shade val="50000"/>
              </a:schemeClr>
            </a:solidFill>
          </a:ln>
        </p:spPr>
        <p:txBody>
          <a:bodyPr wrap="square">
            <a:spAutoFit/>
          </a:bodyPr>
          <a:lstStyle/>
          <a:p>
            <a:pPr marL="285750" indent="-285750">
              <a:lnSpc>
                <a:spcPct val="130000"/>
              </a:lnSpc>
              <a:buFont typeface="Wingdings" panose="05000000000000000000" pitchFamily="2" charset="2"/>
              <a:buChar char="u"/>
            </a:pPr>
            <a:r>
              <a:rPr lang="zh-CN" altLang="en-US" sz="1800" b="1" dirty="0">
                <a:solidFill>
                  <a:srgbClr val="005DA2"/>
                </a:solidFill>
                <a:latin typeface="微软雅黑" panose="020B0503020204020204" pitchFamily="34" charset="-122"/>
                <a:ea typeface="微软雅黑" panose="020B0503020204020204" pitchFamily="34" charset="-122"/>
              </a:rPr>
              <a:t>使用索引（Index）可以压缩符合时读取数据量，减小作业所需的内存和带宽。</a:t>
            </a:r>
          </a:p>
          <a:p>
            <a:pPr marL="285750" indent="-285750">
              <a:lnSpc>
                <a:spcPct val="130000"/>
              </a:lnSpc>
              <a:buFont typeface="Wingdings" panose="05000000000000000000" pitchFamily="2" charset="2"/>
              <a:buChar char="u"/>
            </a:pPr>
            <a:r>
              <a:rPr lang="zh-CN" altLang="en-US" sz="1800" b="1" dirty="0">
                <a:solidFill>
                  <a:srgbClr val="005DA2"/>
                </a:solidFill>
                <a:latin typeface="微软雅黑" panose="020B0503020204020204" pitchFamily="34" charset="-122"/>
                <a:ea typeface="微软雅黑" panose="020B0503020204020204" pitchFamily="34" charset="-122"/>
              </a:rPr>
              <a:t>根据索引检测KM2A和WCDA的原初事例率，判断探测器是否正常工作。</a:t>
            </a:r>
          </a:p>
        </p:txBody>
      </p:sp>
    </p:spTree>
    <p:extLst>
      <p:ext uri="{BB962C8B-B14F-4D97-AF65-F5344CB8AC3E}">
        <p14:creationId xmlns:p14="http://schemas.microsoft.com/office/powerpoint/2010/main" val="297804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C981BD-EAFC-434A-A92C-3446179426E0}"/>
              </a:ext>
            </a:extLst>
          </p:cNvPr>
          <p:cNvSpPr>
            <a:spLocks noGrp="1"/>
          </p:cNvSpPr>
          <p:nvPr>
            <p:ph type="title"/>
          </p:nvPr>
        </p:nvSpPr>
        <p:spPr>
          <a:xfrm>
            <a:off x="1421942" y="30814"/>
            <a:ext cx="9398458" cy="887113"/>
          </a:xfrm>
        </p:spPr>
        <p:txBody>
          <a:bodyPr>
            <a:normAutofit/>
          </a:bodyPr>
          <a:lstStyle/>
          <a:p>
            <a:r>
              <a:rPr lang="en-US" altLang="zh-CN" sz="4000" b="1" dirty="0"/>
              <a:t>L</a:t>
            </a:r>
            <a:r>
              <a:rPr lang="en-US" altLang="zh-CN" sz="4000" dirty="0"/>
              <a:t>arge </a:t>
            </a:r>
            <a:r>
              <a:rPr lang="en-US" altLang="zh-CN" sz="4000" b="1" dirty="0"/>
              <a:t>H</a:t>
            </a:r>
            <a:r>
              <a:rPr lang="en-US" altLang="zh-CN" sz="4000" dirty="0"/>
              <a:t>igh </a:t>
            </a:r>
            <a:r>
              <a:rPr lang="en-US" altLang="zh-CN" sz="4000" b="1" dirty="0"/>
              <a:t>A</a:t>
            </a:r>
            <a:r>
              <a:rPr lang="en-US" altLang="zh-CN" sz="4000" dirty="0"/>
              <a:t>ltitude </a:t>
            </a:r>
            <a:r>
              <a:rPr lang="en-US" altLang="zh-CN" sz="4000" b="1" dirty="0"/>
              <a:t>A</a:t>
            </a:r>
            <a:r>
              <a:rPr lang="en-US" altLang="zh-CN" sz="4000" dirty="0"/>
              <a:t>ir </a:t>
            </a:r>
            <a:r>
              <a:rPr lang="en-US" altLang="zh-CN" sz="4000" b="1" dirty="0"/>
              <a:t>S</a:t>
            </a:r>
            <a:r>
              <a:rPr lang="en-US" altLang="zh-CN" sz="4000" dirty="0"/>
              <a:t>hower </a:t>
            </a:r>
            <a:r>
              <a:rPr lang="en-US" altLang="zh-CN" sz="4000" b="1" dirty="0"/>
              <a:t>O</a:t>
            </a:r>
            <a:r>
              <a:rPr lang="en-US" altLang="zh-CN" sz="4000" dirty="0"/>
              <a:t>bservatory</a:t>
            </a:r>
            <a:endParaRPr lang="zh-CN" altLang="en-US" sz="4000" dirty="0"/>
          </a:p>
        </p:txBody>
      </p:sp>
      <p:sp>
        <p:nvSpPr>
          <p:cNvPr id="3" name="日期占位符 2">
            <a:extLst>
              <a:ext uri="{FF2B5EF4-FFF2-40B4-BE49-F238E27FC236}">
                <a16:creationId xmlns:a16="http://schemas.microsoft.com/office/drawing/2014/main" id="{6DA4C35B-D551-40EC-B202-EA89BA450D37}"/>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51E65690-058D-418F-8D6D-C6CBCC143739}"/>
              </a:ext>
            </a:extLst>
          </p:cNvPr>
          <p:cNvSpPr>
            <a:spLocks noGrp="1"/>
          </p:cNvSpPr>
          <p:nvPr>
            <p:ph type="sldNum" sz="quarter" idx="12"/>
          </p:nvPr>
        </p:nvSpPr>
        <p:spPr/>
        <p:txBody>
          <a:bodyPr/>
          <a:lstStyle/>
          <a:p>
            <a:fld id="{4BE2F480-0866-4C36-99B6-3656151950EC}" type="slidenum">
              <a:rPr lang="zh-CN" altLang="en-US" smtClean="0"/>
              <a:t>3</a:t>
            </a:fld>
            <a:endParaRPr lang="zh-CN" altLang="en-US"/>
          </a:p>
        </p:txBody>
      </p:sp>
      <p:pic>
        <p:nvPicPr>
          <p:cNvPr id="5" name="图片 4">
            <a:extLst>
              <a:ext uri="{FF2B5EF4-FFF2-40B4-BE49-F238E27FC236}">
                <a16:creationId xmlns:a16="http://schemas.microsoft.com/office/drawing/2014/main" id="{CD1E1E81-8F8F-4401-9F8C-064D392E31CD}"/>
              </a:ext>
            </a:extLst>
          </p:cNvPr>
          <p:cNvPicPr>
            <a:picLocks noChangeAspect="1"/>
          </p:cNvPicPr>
          <p:nvPr/>
        </p:nvPicPr>
        <p:blipFill rotWithShape="1">
          <a:blip r:embed="rId3"/>
          <a:srcRect b="8400"/>
          <a:stretch/>
        </p:blipFill>
        <p:spPr>
          <a:xfrm>
            <a:off x="482551" y="1125538"/>
            <a:ext cx="11220450" cy="5688632"/>
          </a:xfrm>
          <a:prstGeom prst="rect">
            <a:avLst/>
          </a:prstGeom>
        </p:spPr>
      </p:pic>
      <p:sp>
        <p:nvSpPr>
          <p:cNvPr id="6" name="副标题 2">
            <a:extLst>
              <a:ext uri="{FF2B5EF4-FFF2-40B4-BE49-F238E27FC236}">
                <a16:creationId xmlns:a16="http://schemas.microsoft.com/office/drawing/2014/main" id="{E89458BB-D78A-48FE-B34D-5C702EFF8A7B}"/>
              </a:ext>
            </a:extLst>
          </p:cNvPr>
          <p:cNvSpPr txBox="1">
            <a:spLocks/>
          </p:cNvSpPr>
          <p:nvPr/>
        </p:nvSpPr>
        <p:spPr>
          <a:xfrm>
            <a:off x="488999" y="1241769"/>
            <a:ext cx="7893001" cy="29797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Location</a:t>
            </a:r>
            <a:r>
              <a:rPr lang="zh-CN" altLang="en-US"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North </a:t>
            </a:r>
            <a:r>
              <a:rPr lang="pt-BR"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29</a:t>
            </a:r>
            <a:r>
              <a:rPr lang="pt-BR" altLang="zh-CN" sz="2400" b="1" baseline="300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o</a:t>
            </a:r>
            <a:r>
              <a:rPr lang="pt-BR"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21’ 27.6” , </a:t>
            </a:r>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East</a:t>
            </a:r>
            <a:r>
              <a:rPr lang="pt-BR"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100</a:t>
            </a:r>
            <a:r>
              <a:rPr lang="pt-BR" altLang="zh-CN" sz="2400" b="1" baseline="300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o</a:t>
            </a:r>
            <a:r>
              <a:rPr lang="pt-BR"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08’19.6” </a:t>
            </a:r>
          </a:p>
          <a:p>
            <a:r>
              <a:rPr lang="en-US" altLang="zh-CN" sz="2400" b="1" dirty="0" err="1">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Mt.Haizi</a:t>
            </a:r>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 in Sichuan province, China.</a:t>
            </a:r>
          </a:p>
          <a:p>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Altitude</a:t>
            </a:r>
            <a:r>
              <a:rPr lang="zh-CN" altLang="en-US"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t>
            </a:r>
            <a:r>
              <a:rPr lang="pt-BR"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4410</a:t>
            </a:r>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m </a:t>
            </a:r>
            <a:r>
              <a:rPr lang="en-US" altLang="zh-CN" sz="2400" b="1" dirty="0" err="1">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a.s.l</a:t>
            </a:r>
            <a:endPar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2400" b="1" dirty="0" err="1">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Aera</a:t>
            </a:r>
            <a:r>
              <a:rPr lang="zh-CN" altLang="en-US"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1.3 km</a:t>
            </a:r>
            <a:r>
              <a:rPr lang="en-US" altLang="zh-CN" sz="2400" b="1" baseline="300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2</a:t>
            </a:r>
          </a:p>
        </p:txBody>
      </p:sp>
      <p:pic>
        <p:nvPicPr>
          <p:cNvPr id="7" name="Picture 8" descr="A diagram of a grid&#10;&#10;Description automatically generated">
            <a:extLst>
              <a:ext uri="{FF2B5EF4-FFF2-40B4-BE49-F238E27FC236}">
                <a16:creationId xmlns:a16="http://schemas.microsoft.com/office/drawing/2014/main" id="{A83AA75A-D674-4522-9C08-CC7E1EB552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19255" y="3161708"/>
            <a:ext cx="5328592" cy="3652462"/>
          </a:xfrm>
          <a:prstGeom prst="rect">
            <a:avLst/>
          </a:prstGeom>
        </p:spPr>
      </p:pic>
      <p:sp>
        <p:nvSpPr>
          <p:cNvPr id="9" name="文本框 8">
            <a:extLst>
              <a:ext uri="{FF2B5EF4-FFF2-40B4-BE49-F238E27FC236}">
                <a16:creationId xmlns:a16="http://schemas.microsoft.com/office/drawing/2014/main" id="{3EEF78BC-CE34-470F-AF32-A56E3AA4208D}"/>
              </a:ext>
            </a:extLst>
          </p:cNvPr>
          <p:cNvSpPr txBox="1"/>
          <p:nvPr/>
        </p:nvSpPr>
        <p:spPr>
          <a:xfrm>
            <a:off x="746563" y="4773008"/>
            <a:ext cx="5349437" cy="1689052"/>
          </a:xfrm>
          <a:prstGeom prst="rect">
            <a:avLst/>
          </a:prstGeom>
          <a:solidFill>
            <a:schemeClr val="accent3">
              <a:lumMod val="60000"/>
              <a:lumOff val="40000"/>
              <a:alpha val="53000"/>
            </a:schemeClr>
          </a:solidFill>
        </p:spPr>
        <p:txBody>
          <a:bodyPr wrap="square" rtlCol="0">
            <a:spAutoFit/>
          </a:bodyPr>
          <a:lstStyle/>
          <a:p>
            <a:pPr marL="342900" indent="-342900">
              <a:lnSpc>
                <a:spcPct val="150000"/>
              </a:lnSpc>
              <a:buFont typeface="Wingdings" panose="05000000000000000000" pitchFamily="2" charset="2"/>
              <a:buChar char="l"/>
            </a:pPr>
            <a:r>
              <a:rPr lang="en-US" altLang="zh-CN" sz="2400" b="1" dirty="0">
                <a:solidFill>
                  <a:srgbClr val="C00000"/>
                </a:solidFill>
                <a:latin typeface="微软雅黑" panose="020B0503020204020204" pitchFamily="34" charset="-122"/>
                <a:ea typeface="微软雅黑" panose="020B0503020204020204" pitchFamily="34" charset="-122"/>
              </a:rPr>
              <a:t>2009, first proposed</a:t>
            </a:r>
          </a:p>
          <a:p>
            <a:pPr marL="342900" indent="-342900">
              <a:lnSpc>
                <a:spcPct val="150000"/>
              </a:lnSpc>
              <a:buFont typeface="Wingdings" panose="05000000000000000000" pitchFamily="2" charset="2"/>
              <a:buChar char="l"/>
            </a:pPr>
            <a:r>
              <a:rPr lang="en-US" altLang="zh-CN" sz="2400" b="1" dirty="0">
                <a:solidFill>
                  <a:srgbClr val="C00000"/>
                </a:solidFill>
                <a:latin typeface="微软雅黑" panose="020B0503020204020204" pitchFamily="34" charset="-122"/>
                <a:ea typeface="微软雅黑" panose="020B0503020204020204" pitchFamily="34" charset="-122"/>
              </a:rPr>
              <a:t>2017, construction began</a:t>
            </a:r>
          </a:p>
          <a:p>
            <a:pPr marL="342900" indent="-342900">
              <a:lnSpc>
                <a:spcPct val="150000"/>
              </a:lnSpc>
              <a:buFont typeface="Wingdings" panose="05000000000000000000" pitchFamily="2" charset="2"/>
              <a:buChar char="l"/>
            </a:pPr>
            <a:r>
              <a:rPr lang="en-US" altLang="zh-CN" sz="2400" b="1" dirty="0">
                <a:solidFill>
                  <a:srgbClr val="C00000"/>
                </a:solidFill>
                <a:latin typeface="微软雅黑" panose="020B0503020204020204" pitchFamily="34" charset="-122"/>
                <a:ea typeface="微软雅黑" panose="020B0503020204020204" pitchFamily="34" charset="-122"/>
              </a:rPr>
              <a:t>2021, full array was completed</a:t>
            </a:r>
          </a:p>
        </p:txBody>
      </p:sp>
    </p:spTree>
    <p:extLst>
      <p:ext uri="{BB962C8B-B14F-4D97-AF65-F5344CB8AC3E}">
        <p14:creationId xmlns:p14="http://schemas.microsoft.com/office/powerpoint/2010/main" val="24017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DF395E-A814-4A3F-8078-D613ACDF4FE9}"/>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36CCC9DA-21FC-4DDF-BB79-4CBEF3213691}"/>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B6EBE58C-8DAF-4F32-9FF6-CB683300BD95}"/>
              </a:ext>
            </a:extLst>
          </p:cNvPr>
          <p:cNvSpPr>
            <a:spLocks noGrp="1"/>
          </p:cNvSpPr>
          <p:nvPr>
            <p:ph type="sldNum" sz="quarter" idx="12"/>
          </p:nvPr>
        </p:nvSpPr>
        <p:spPr/>
        <p:txBody>
          <a:bodyPr/>
          <a:lstStyle/>
          <a:p>
            <a:fld id="{4BE2F480-0866-4C36-99B6-3656151950EC}" type="slidenum">
              <a:rPr lang="zh-CN" altLang="en-US" smtClean="0"/>
              <a:t>30</a:t>
            </a:fld>
            <a:endParaRPr lang="zh-CN" altLang="en-US"/>
          </a:p>
        </p:txBody>
      </p:sp>
      <p:sp>
        <p:nvSpPr>
          <p:cNvPr id="5" name="矩形 4">
            <a:extLst>
              <a:ext uri="{FF2B5EF4-FFF2-40B4-BE49-F238E27FC236}">
                <a16:creationId xmlns:a16="http://schemas.microsoft.com/office/drawing/2014/main" id="{E4D98176-2B95-4130-869F-C40F0100A06E}"/>
              </a:ext>
            </a:extLst>
          </p:cNvPr>
          <p:cNvSpPr/>
          <p:nvPr/>
        </p:nvSpPr>
        <p:spPr>
          <a:xfrm>
            <a:off x="266527" y="1125538"/>
            <a:ext cx="7010027" cy="1631216"/>
          </a:xfrm>
          <a:prstGeom prst="rect">
            <a:avLst/>
          </a:prstGeom>
        </p:spPr>
        <p:txBody>
          <a:bodyPr wrap="square">
            <a:spAutoFit/>
          </a:bodyPr>
          <a:lstStyle/>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利用月影的中心位置检验阵列指向精度：&lt;0.1°</a:t>
            </a:r>
          </a:p>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利用月影扩展尺度（</a:t>
            </a:r>
            <a:r>
              <a:rPr lang="en-US" altLang="zh-CN" sz="2000" dirty="0">
                <a:latin typeface="微软雅黑" panose="020B0503020204020204" pitchFamily="34" charset="-122"/>
                <a:ea typeface="微软雅黑" panose="020B0503020204020204" pitchFamily="34" charset="-122"/>
              </a:rPr>
              <a:t>SED</a:t>
            </a:r>
            <a:r>
              <a:rPr lang="zh-CN" altLang="en-US" sz="2000" dirty="0">
                <a:latin typeface="微软雅黑" panose="020B0503020204020204" pitchFamily="34" charset="-122"/>
                <a:ea typeface="微软雅黑" panose="020B0503020204020204" pitchFamily="34" charset="-122"/>
              </a:rPr>
              <a:t>）得到的阵列角分辨。</a:t>
            </a:r>
            <a:endParaRPr lang="en-US" altLang="zh-CN" sz="20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endParaRPr lang="zh-CN" altLang="en-US" sz="20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Crab的长期监测显示，阵列的指向精度及角分辨，在全年运行期间满足指标要求，且无明显变化。</a:t>
            </a:r>
          </a:p>
        </p:txBody>
      </p:sp>
      <p:pic>
        <p:nvPicPr>
          <p:cNvPr id="6" name="图片 5">
            <a:extLst>
              <a:ext uri="{FF2B5EF4-FFF2-40B4-BE49-F238E27FC236}">
                <a16:creationId xmlns:a16="http://schemas.microsoft.com/office/drawing/2014/main" id="{FA3DA34A-CCFC-4AA9-B9CD-A63B809A9F3F}"/>
              </a:ext>
            </a:extLst>
          </p:cNvPr>
          <p:cNvPicPr>
            <a:picLocks noChangeAspect="1"/>
          </p:cNvPicPr>
          <p:nvPr/>
        </p:nvPicPr>
        <p:blipFill>
          <a:blip r:embed="rId2"/>
          <a:stretch>
            <a:fillRect/>
          </a:stretch>
        </p:blipFill>
        <p:spPr>
          <a:xfrm>
            <a:off x="626567" y="2925738"/>
            <a:ext cx="8562292" cy="3816000"/>
          </a:xfrm>
          <a:prstGeom prst="rect">
            <a:avLst/>
          </a:prstGeom>
        </p:spPr>
      </p:pic>
      <p:sp>
        <p:nvSpPr>
          <p:cNvPr id="7" name="文本框 6">
            <a:extLst>
              <a:ext uri="{FF2B5EF4-FFF2-40B4-BE49-F238E27FC236}">
                <a16:creationId xmlns:a16="http://schemas.microsoft.com/office/drawing/2014/main" id="{0C07CA2F-D71B-43E7-B122-E1104EF04450}"/>
              </a:ext>
            </a:extLst>
          </p:cNvPr>
          <p:cNvSpPr txBox="1"/>
          <p:nvPr/>
        </p:nvSpPr>
        <p:spPr>
          <a:xfrm>
            <a:off x="9249017" y="3717826"/>
            <a:ext cx="2160241" cy="707886"/>
          </a:xfrm>
          <a:prstGeom prst="rect">
            <a:avLst/>
          </a:prstGeom>
          <a:noFill/>
        </p:spPr>
        <p:txBody>
          <a:bodyPr wrap="square" rtlCol="0">
            <a:spAutoFit/>
          </a:bodyPr>
          <a:lstStyle/>
          <a:p>
            <a:r>
              <a:rPr lang="zh-CN" altLang="en-US" sz="2000" dirty="0">
                <a:solidFill>
                  <a:srgbClr val="005DA2"/>
                </a:solidFill>
                <a:latin typeface="微软雅黑" panose="020B0503020204020204" pitchFamily="34" charset="-122"/>
                <a:ea typeface="微软雅黑" panose="020B0503020204020204" pitchFamily="34" charset="-122"/>
              </a:rPr>
              <a:t>对</a:t>
            </a:r>
            <a:r>
              <a:rPr lang="en-US" altLang="zh-CN" sz="2000" dirty="0">
                <a:solidFill>
                  <a:srgbClr val="005DA2"/>
                </a:solidFill>
                <a:latin typeface="微软雅黑" panose="020B0503020204020204" pitchFamily="34" charset="-122"/>
                <a:ea typeface="微软雅黑" panose="020B0503020204020204" pitchFamily="34" charset="-122"/>
              </a:rPr>
              <a:t>γ</a:t>
            </a:r>
            <a:r>
              <a:rPr lang="zh-CN" altLang="en-US" sz="2000" dirty="0">
                <a:solidFill>
                  <a:srgbClr val="005DA2"/>
                </a:solidFill>
                <a:latin typeface="微软雅黑" panose="020B0503020204020204" pitchFamily="34" charset="-122"/>
                <a:ea typeface="微软雅黑" panose="020B0503020204020204" pitchFamily="34" charset="-122"/>
              </a:rPr>
              <a:t>射线重建质量的监测</a:t>
            </a:r>
          </a:p>
        </p:txBody>
      </p:sp>
      <p:sp>
        <p:nvSpPr>
          <p:cNvPr id="8" name="文本框 7">
            <a:extLst>
              <a:ext uri="{FF2B5EF4-FFF2-40B4-BE49-F238E27FC236}">
                <a16:creationId xmlns:a16="http://schemas.microsoft.com/office/drawing/2014/main" id="{47BF94D7-357B-4FC6-B9A4-AC065BFA8B12}"/>
              </a:ext>
            </a:extLst>
          </p:cNvPr>
          <p:cNvSpPr txBox="1"/>
          <p:nvPr/>
        </p:nvSpPr>
        <p:spPr>
          <a:xfrm>
            <a:off x="9239960" y="5258558"/>
            <a:ext cx="2619855" cy="707886"/>
          </a:xfrm>
          <a:prstGeom prst="rect">
            <a:avLst/>
          </a:prstGeom>
          <a:noFill/>
        </p:spPr>
        <p:txBody>
          <a:bodyPr wrap="square" rtlCol="0">
            <a:spAutoFit/>
          </a:bodyPr>
          <a:lstStyle/>
          <a:p>
            <a:r>
              <a:rPr lang="zh-CN" altLang="en-US" sz="2000" dirty="0">
                <a:solidFill>
                  <a:srgbClr val="005DA2"/>
                </a:solidFill>
                <a:latin typeface="微软雅黑" panose="020B0503020204020204" pitchFamily="34" charset="-122"/>
                <a:ea typeface="微软雅黑" panose="020B0503020204020204" pitchFamily="34" charset="-122"/>
              </a:rPr>
              <a:t>对宇宙线（带电粒子）重建质量的监测</a:t>
            </a:r>
          </a:p>
        </p:txBody>
      </p:sp>
      <p:pic>
        <p:nvPicPr>
          <p:cNvPr id="9" name="图片 8">
            <a:extLst>
              <a:ext uri="{FF2B5EF4-FFF2-40B4-BE49-F238E27FC236}">
                <a16:creationId xmlns:a16="http://schemas.microsoft.com/office/drawing/2014/main" id="{F60E2AF0-F7A6-4865-B482-26607E02BA6B}"/>
              </a:ext>
            </a:extLst>
          </p:cNvPr>
          <p:cNvPicPr>
            <a:picLocks noChangeAspect="1"/>
          </p:cNvPicPr>
          <p:nvPr/>
        </p:nvPicPr>
        <p:blipFill>
          <a:blip r:embed="rId3"/>
          <a:stretch>
            <a:fillRect/>
          </a:stretch>
        </p:blipFill>
        <p:spPr>
          <a:xfrm>
            <a:off x="7469422" y="956754"/>
            <a:ext cx="4569677" cy="1980000"/>
          </a:xfrm>
          <a:prstGeom prst="rect">
            <a:avLst/>
          </a:prstGeom>
        </p:spPr>
      </p:pic>
    </p:spTree>
    <p:extLst>
      <p:ext uri="{BB962C8B-B14F-4D97-AF65-F5344CB8AC3E}">
        <p14:creationId xmlns:p14="http://schemas.microsoft.com/office/powerpoint/2010/main" val="1541742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53BFA5-CCA7-4B13-AF9A-A616D041A009}"/>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D4F71893-ACF3-4D75-85BA-907789E0BAB0}"/>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5FC1019-5F5F-4996-8C3F-16A6249827CD}"/>
              </a:ext>
            </a:extLst>
          </p:cNvPr>
          <p:cNvSpPr>
            <a:spLocks noGrp="1"/>
          </p:cNvSpPr>
          <p:nvPr>
            <p:ph type="sldNum" sz="quarter" idx="12"/>
          </p:nvPr>
        </p:nvSpPr>
        <p:spPr/>
        <p:txBody>
          <a:bodyPr/>
          <a:lstStyle/>
          <a:p>
            <a:fld id="{4BE2F480-0866-4C36-99B6-3656151950EC}" type="slidenum">
              <a:rPr lang="zh-CN" altLang="en-US" smtClean="0"/>
              <a:t>31</a:t>
            </a:fld>
            <a:endParaRPr lang="zh-CN" altLang="en-US"/>
          </a:p>
        </p:txBody>
      </p:sp>
      <p:sp>
        <p:nvSpPr>
          <p:cNvPr id="5" name="矩形 4">
            <a:extLst>
              <a:ext uri="{FF2B5EF4-FFF2-40B4-BE49-F238E27FC236}">
                <a16:creationId xmlns:a16="http://schemas.microsoft.com/office/drawing/2014/main" id="{37EEC402-7488-4EE1-BE00-264C7151FCF9}"/>
              </a:ext>
            </a:extLst>
          </p:cNvPr>
          <p:cNvSpPr/>
          <p:nvPr/>
        </p:nvSpPr>
        <p:spPr>
          <a:xfrm>
            <a:off x="266527" y="1125538"/>
            <a:ext cx="7010027" cy="1631216"/>
          </a:xfrm>
          <a:prstGeom prst="rect">
            <a:avLst/>
          </a:prstGeom>
        </p:spPr>
        <p:txBody>
          <a:bodyPr wrap="square">
            <a:spAutoFit/>
          </a:bodyPr>
          <a:lstStyle/>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利用月影的中心位置检验阵列指向精度：&lt;0.1°</a:t>
            </a:r>
          </a:p>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利用月影扩展尺度（</a:t>
            </a:r>
            <a:r>
              <a:rPr lang="en-US" altLang="zh-CN" sz="2000" dirty="0">
                <a:latin typeface="微软雅黑" panose="020B0503020204020204" pitchFamily="34" charset="-122"/>
                <a:ea typeface="微软雅黑" panose="020B0503020204020204" pitchFamily="34" charset="-122"/>
              </a:rPr>
              <a:t>SED</a:t>
            </a:r>
            <a:r>
              <a:rPr lang="zh-CN" altLang="en-US" sz="2000" dirty="0">
                <a:latin typeface="微软雅黑" panose="020B0503020204020204" pitchFamily="34" charset="-122"/>
                <a:ea typeface="微软雅黑" panose="020B0503020204020204" pitchFamily="34" charset="-122"/>
              </a:rPr>
              <a:t>）得到的阵列角分辨。</a:t>
            </a:r>
            <a:endParaRPr lang="en-US" altLang="zh-CN" sz="20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endParaRPr lang="zh-CN" altLang="en-US" sz="20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Crab的长期监测显示，阵列的指向精度及角分辨，在全年运行期间满足指标要求，且无明显变化。</a:t>
            </a:r>
          </a:p>
        </p:txBody>
      </p:sp>
      <p:pic>
        <p:nvPicPr>
          <p:cNvPr id="6" name="图片 5">
            <a:extLst>
              <a:ext uri="{FF2B5EF4-FFF2-40B4-BE49-F238E27FC236}">
                <a16:creationId xmlns:a16="http://schemas.microsoft.com/office/drawing/2014/main" id="{EFB0B2DA-6618-46B9-BB17-75CAA31348BE}"/>
              </a:ext>
            </a:extLst>
          </p:cNvPr>
          <p:cNvPicPr>
            <a:picLocks noChangeAspect="1"/>
          </p:cNvPicPr>
          <p:nvPr/>
        </p:nvPicPr>
        <p:blipFill>
          <a:blip r:embed="rId2"/>
          <a:stretch>
            <a:fillRect/>
          </a:stretch>
        </p:blipFill>
        <p:spPr>
          <a:xfrm>
            <a:off x="626567" y="2925738"/>
            <a:ext cx="8562292" cy="3816000"/>
          </a:xfrm>
          <a:prstGeom prst="rect">
            <a:avLst/>
          </a:prstGeom>
        </p:spPr>
      </p:pic>
      <p:sp>
        <p:nvSpPr>
          <p:cNvPr id="7" name="文本框 6">
            <a:extLst>
              <a:ext uri="{FF2B5EF4-FFF2-40B4-BE49-F238E27FC236}">
                <a16:creationId xmlns:a16="http://schemas.microsoft.com/office/drawing/2014/main" id="{F8CC14A8-EDF0-4D2C-8030-FC3B37A090CD}"/>
              </a:ext>
            </a:extLst>
          </p:cNvPr>
          <p:cNvSpPr txBox="1"/>
          <p:nvPr/>
        </p:nvSpPr>
        <p:spPr>
          <a:xfrm>
            <a:off x="9249017" y="3717826"/>
            <a:ext cx="2160241" cy="707886"/>
          </a:xfrm>
          <a:prstGeom prst="rect">
            <a:avLst/>
          </a:prstGeom>
          <a:noFill/>
        </p:spPr>
        <p:txBody>
          <a:bodyPr wrap="square" rtlCol="0">
            <a:spAutoFit/>
          </a:bodyPr>
          <a:lstStyle/>
          <a:p>
            <a:r>
              <a:rPr lang="zh-CN" altLang="en-US" sz="2000" dirty="0">
                <a:solidFill>
                  <a:srgbClr val="005DA2"/>
                </a:solidFill>
                <a:latin typeface="微软雅黑" panose="020B0503020204020204" pitchFamily="34" charset="-122"/>
                <a:ea typeface="微软雅黑" panose="020B0503020204020204" pitchFamily="34" charset="-122"/>
              </a:rPr>
              <a:t>对</a:t>
            </a:r>
            <a:r>
              <a:rPr lang="en-US" altLang="zh-CN" sz="2000" dirty="0">
                <a:solidFill>
                  <a:srgbClr val="005DA2"/>
                </a:solidFill>
                <a:latin typeface="微软雅黑" panose="020B0503020204020204" pitchFamily="34" charset="-122"/>
                <a:ea typeface="微软雅黑" panose="020B0503020204020204" pitchFamily="34" charset="-122"/>
              </a:rPr>
              <a:t>γ</a:t>
            </a:r>
            <a:r>
              <a:rPr lang="zh-CN" altLang="en-US" sz="2000" dirty="0">
                <a:solidFill>
                  <a:srgbClr val="005DA2"/>
                </a:solidFill>
                <a:latin typeface="微软雅黑" panose="020B0503020204020204" pitchFamily="34" charset="-122"/>
                <a:ea typeface="微软雅黑" panose="020B0503020204020204" pitchFamily="34" charset="-122"/>
              </a:rPr>
              <a:t>射线重建质量的监测</a:t>
            </a:r>
          </a:p>
        </p:txBody>
      </p:sp>
      <p:sp>
        <p:nvSpPr>
          <p:cNvPr id="8" name="文本框 7">
            <a:extLst>
              <a:ext uri="{FF2B5EF4-FFF2-40B4-BE49-F238E27FC236}">
                <a16:creationId xmlns:a16="http://schemas.microsoft.com/office/drawing/2014/main" id="{46A8617A-DE82-4CBE-A072-ADBE54D2F79B}"/>
              </a:ext>
            </a:extLst>
          </p:cNvPr>
          <p:cNvSpPr txBox="1"/>
          <p:nvPr/>
        </p:nvSpPr>
        <p:spPr>
          <a:xfrm>
            <a:off x="9239960" y="5258558"/>
            <a:ext cx="2619855" cy="707886"/>
          </a:xfrm>
          <a:prstGeom prst="rect">
            <a:avLst/>
          </a:prstGeom>
          <a:noFill/>
        </p:spPr>
        <p:txBody>
          <a:bodyPr wrap="square" rtlCol="0">
            <a:spAutoFit/>
          </a:bodyPr>
          <a:lstStyle/>
          <a:p>
            <a:r>
              <a:rPr lang="zh-CN" altLang="en-US" sz="2000" dirty="0">
                <a:solidFill>
                  <a:srgbClr val="005DA2"/>
                </a:solidFill>
                <a:latin typeface="微软雅黑" panose="020B0503020204020204" pitchFamily="34" charset="-122"/>
                <a:ea typeface="微软雅黑" panose="020B0503020204020204" pitchFamily="34" charset="-122"/>
              </a:rPr>
              <a:t>对宇宙线（带电粒子）重建质量的监测</a:t>
            </a:r>
          </a:p>
        </p:txBody>
      </p:sp>
      <p:pic>
        <p:nvPicPr>
          <p:cNvPr id="9" name="图片 8">
            <a:extLst>
              <a:ext uri="{FF2B5EF4-FFF2-40B4-BE49-F238E27FC236}">
                <a16:creationId xmlns:a16="http://schemas.microsoft.com/office/drawing/2014/main" id="{4084755C-77A3-4C53-AF3A-A9CFF48EAAE2}"/>
              </a:ext>
            </a:extLst>
          </p:cNvPr>
          <p:cNvPicPr>
            <a:picLocks noChangeAspect="1"/>
          </p:cNvPicPr>
          <p:nvPr/>
        </p:nvPicPr>
        <p:blipFill>
          <a:blip r:embed="rId3"/>
          <a:stretch>
            <a:fillRect/>
          </a:stretch>
        </p:blipFill>
        <p:spPr>
          <a:xfrm>
            <a:off x="7469422" y="956754"/>
            <a:ext cx="4569677" cy="1980000"/>
          </a:xfrm>
          <a:prstGeom prst="rect">
            <a:avLst/>
          </a:prstGeom>
        </p:spPr>
      </p:pic>
    </p:spTree>
    <p:extLst>
      <p:ext uri="{BB962C8B-B14F-4D97-AF65-F5344CB8AC3E}">
        <p14:creationId xmlns:p14="http://schemas.microsoft.com/office/powerpoint/2010/main" val="3429955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6F700C-643B-49CD-90FA-7B9BA6A9353D}"/>
              </a:ext>
            </a:extLst>
          </p:cNvPr>
          <p:cNvSpPr>
            <a:spLocks noGrp="1"/>
          </p:cNvSpPr>
          <p:nvPr>
            <p:ph type="title"/>
          </p:nvPr>
        </p:nvSpPr>
        <p:spPr/>
        <p:txBody>
          <a:bodyPr/>
          <a:lstStyle/>
          <a:p>
            <a:endParaRPr lang="zh-CN" altLang="en-US"/>
          </a:p>
        </p:txBody>
      </p:sp>
      <p:sp>
        <p:nvSpPr>
          <p:cNvPr id="3" name="日期占位符 2">
            <a:extLst>
              <a:ext uri="{FF2B5EF4-FFF2-40B4-BE49-F238E27FC236}">
                <a16:creationId xmlns:a16="http://schemas.microsoft.com/office/drawing/2014/main" id="{E14DE316-BB69-49E6-B4EA-9B46ED070F21}"/>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99BB2B4A-6D8D-4697-B558-A7CB42DCBAFF}"/>
              </a:ext>
            </a:extLst>
          </p:cNvPr>
          <p:cNvSpPr>
            <a:spLocks noGrp="1"/>
          </p:cNvSpPr>
          <p:nvPr>
            <p:ph type="sldNum" sz="quarter" idx="12"/>
          </p:nvPr>
        </p:nvSpPr>
        <p:spPr/>
        <p:txBody>
          <a:bodyPr/>
          <a:lstStyle/>
          <a:p>
            <a:fld id="{4BE2F480-0866-4C36-99B6-3656151950EC}" type="slidenum">
              <a:rPr lang="zh-CN" altLang="en-US" smtClean="0"/>
              <a:t>32</a:t>
            </a:fld>
            <a:endParaRPr lang="zh-CN" altLang="en-US"/>
          </a:p>
        </p:txBody>
      </p:sp>
      <p:pic>
        <p:nvPicPr>
          <p:cNvPr id="5" name="图片 4">
            <a:extLst>
              <a:ext uri="{FF2B5EF4-FFF2-40B4-BE49-F238E27FC236}">
                <a16:creationId xmlns:a16="http://schemas.microsoft.com/office/drawing/2014/main" id="{8AD341A8-334A-45B5-9D45-EC820CEF41BD}"/>
              </a:ext>
            </a:extLst>
          </p:cNvPr>
          <p:cNvPicPr>
            <a:picLocks noChangeAspect="1"/>
          </p:cNvPicPr>
          <p:nvPr/>
        </p:nvPicPr>
        <p:blipFill>
          <a:blip r:embed="rId2"/>
          <a:stretch>
            <a:fillRect/>
          </a:stretch>
        </p:blipFill>
        <p:spPr>
          <a:xfrm>
            <a:off x="965873" y="3830196"/>
            <a:ext cx="4152112" cy="2880000"/>
          </a:xfrm>
          <a:prstGeom prst="rect">
            <a:avLst/>
          </a:prstGeom>
        </p:spPr>
      </p:pic>
      <p:sp>
        <p:nvSpPr>
          <p:cNvPr id="6" name="矩形 5">
            <a:extLst>
              <a:ext uri="{FF2B5EF4-FFF2-40B4-BE49-F238E27FC236}">
                <a16:creationId xmlns:a16="http://schemas.microsoft.com/office/drawing/2014/main" id="{12ADA078-D4B4-4AAB-BF58-A74C15F109AF}"/>
              </a:ext>
            </a:extLst>
          </p:cNvPr>
          <p:cNvSpPr/>
          <p:nvPr/>
        </p:nvSpPr>
        <p:spPr>
          <a:xfrm>
            <a:off x="842591" y="1125538"/>
            <a:ext cx="4275394" cy="2617961"/>
          </a:xfrm>
          <a:prstGeom prst="rect">
            <a:avLst/>
          </a:prstGeom>
        </p:spPr>
        <p:txBody>
          <a:bodyPr wrap="square">
            <a:spAutoFit/>
          </a:bodyPr>
          <a:lstStyle/>
          <a:p>
            <a:pPr marL="342900" indent="-342900">
              <a:lnSpc>
                <a:spcPct val="130000"/>
              </a:lnSpc>
              <a:buFont typeface="Wingdings" panose="05000000000000000000" pitchFamily="2" charset="2"/>
              <a:buChar char="u"/>
            </a:pPr>
            <a:r>
              <a:rPr lang="zh-CN" altLang="en-US" sz="2000" b="1" dirty="0">
                <a:solidFill>
                  <a:srgbClr val="0070C0"/>
                </a:solidFill>
                <a:latin typeface="微软雅黑" panose="020B0503020204020204" pitchFamily="34" charset="-122"/>
                <a:ea typeface="微软雅黑" panose="020B0503020204020204" pitchFamily="34" charset="-122"/>
                <a:sym typeface="Wingdings" panose="05000000000000000000" pitchFamily="2" charset="2"/>
              </a:rPr>
              <a:t>望远镜的运行环境和状态挑选</a:t>
            </a:r>
          </a:p>
          <a:p>
            <a:pPr marL="742950" lvl="1" indent="-285750">
              <a:lnSpc>
                <a:spcPct val="130000"/>
              </a:lnSpc>
              <a:buFont typeface="Arial" panose="020B0604020202020204" pitchFamily="34" charset="0"/>
              <a:buChar char="•"/>
            </a:pPr>
            <a:r>
              <a:rPr lang="zh-CN" altLang="en-US" sz="1800" b="1" dirty="0">
                <a:solidFill>
                  <a:srgbClr val="005DA2"/>
                </a:solidFill>
                <a:latin typeface="微软雅黑" panose="020B0503020204020204" pitchFamily="34" charset="-122"/>
                <a:ea typeface="微软雅黑" panose="020B0503020204020204" pitchFamily="34" charset="-122"/>
                <a:sym typeface="Wingdings" panose="05000000000000000000" pitchFamily="2" charset="2"/>
              </a:rPr>
              <a:t>云天仪（</a:t>
            </a:r>
            <a:r>
              <a:rPr lang="en-US" altLang="zh-CN" sz="1800" b="1" dirty="0">
                <a:solidFill>
                  <a:srgbClr val="005DA2"/>
                </a:solidFill>
                <a:latin typeface="微软雅黑" panose="020B0503020204020204" pitchFamily="34" charset="-122"/>
                <a:ea typeface="微软雅黑" panose="020B0503020204020204" pitchFamily="34" charset="-122"/>
                <a:sym typeface="Wingdings" panose="05000000000000000000" pitchFamily="2" charset="2"/>
              </a:rPr>
              <a:t>&lt;-65</a:t>
            </a:r>
            <a:r>
              <a:rPr lang="zh-CN" altLang="en-US" sz="1800" b="1" dirty="0">
                <a:solidFill>
                  <a:srgbClr val="005DA2"/>
                </a:solidFill>
                <a:latin typeface="微软雅黑" panose="020B0503020204020204" pitchFamily="34" charset="-122"/>
                <a:ea typeface="微软雅黑" panose="020B0503020204020204" pitchFamily="34" charset="-122"/>
                <a:sym typeface="Wingdings" panose="05000000000000000000" pitchFamily="2" charset="2"/>
              </a:rPr>
              <a:t>）</a:t>
            </a:r>
            <a:endParaRPr lang="en-US" altLang="zh-CN" sz="1800" b="1" dirty="0">
              <a:solidFill>
                <a:srgbClr val="005DA2"/>
              </a:solidFill>
              <a:latin typeface="微软雅黑" panose="020B0503020204020204" pitchFamily="34" charset="-122"/>
              <a:ea typeface="微软雅黑" panose="020B0503020204020204" pitchFamily="34" charset="-122"/>
              <a:sym typeface="Wingdings" panose="05000000000000000000" pitchFamily="2" charset="2"/>
            </a:endParaRPr>
          </a:p>
          <a:p>
            <a:pPr marL="742950" lvl="1" indent="-285750">
              <a:lnSpc>
                <a:spcPct val="130000"/>
              </a:lnSpc>
              <a:buFont typeface="Arial" panose="020B0604020202020204" pitchFamily="34" charset="0"/>
              <a:buChar char="•"/>
            </a:pPr>
            <a:r>
              <a:rPr lang="en-US" altLang="zh-CN" sz="1800" dirty="0">
                <a:latin typeface="微软雅黑" panose="020B0503020204020204" pitchFamily="34" charset="-122"/>
                <a:ea typeface="微软雅黑" panose="020B0503020204020204" pitchFamily="34" charset="-122"/>
                <a:sym typeface="Wingdings" panose="05000000000000000000" pitchFamily="2" charset="2"/>
              </a:rPr>
              <a:t>DAQ</a:t>
            </a:r>
          </a:p>
          <a:p>
            <a:pPr marL="742950" lvl="1" indent="-285750">
              <a:lnSpc>
                <a:spcPct val="130000"/>
              </a:lnSpc>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sym typeface="Wingdings" panose="05000000000000000000" pitchFamily="2" charset="2"/>
              </a:rPr>
              <a:t>开关门</a:t>
            </a:r>
            <a:endParaRPr lang="en-US" altLang="zh-CN" sz="1800" dirty="0">
              <a:latin typeface="微软雅黑" panose="020B0503020204020204" pitchFamily="34" charset="-122"/>
              <a:ea typeface="微软雅黑" panose="020B0503020204020204" pitchFamily="34" charset="-122"/>
              <a:sym typeface="Wingdings" panose="05000000000000000000" pitchFamily="2" charset="2"/>
            </a:endParaRPr>
          </a:p>
          <a:p>
            <a:pPr marL="742950" lvl="1" indent="-285750">
              <a:lnSpc>
                <a:spcPct val="130000"/>
              </a:lnSpc>
              <a:buFont typeface="Arial" panose="020B0604020202020204" pitchFamily="34" charset="0"/>
              <a:buChar char="•"/>
            </a:pPr>
            <a:r>
              <a:rPr lang="zh-CN" altLang="en-US" sz="1800" b="1" dirty="0">
                <a:solidFill>
                  <a:srgbClr val="0070C0"/>
                </a:solidFill>
                <a:latin typeface="微软雅黑" panose="020B0503020204020204" pitchFamily="34" charset="-122"/>
                <a:ea typeface="微软雅黑" panose="020B0503020204020204" pitchFamily="34" charset="-122"/>
                <a:sym typeface="Wingdings" panose="05000000000000000000" pitchFamily="2" charset="2"/>
              </a:rPr>
              <a:t>月亮与望远镜夹角（</a:t>
            </a:r>
            <a:r>
              <a:rPr lang="en-US" altLang="zh-CN" sz="1800" b="1" dirty="0">
                <a:solidFill>
                  <a:srgbClr val="0070C0"/>
                </a:solidFill>
                <a:latin typeface="微软雅黑" panose="020B0503020204020204" pitchFamily="34" charset="-122"/>
                <a:ea typeface="微软雅黑" panose="020B0503020204020204" pitchFamily="34" charset="-122"/>
                <a:sym typeface="Wingdings" panose="05000000000000000000" pitchFamily="2" charset="2"/>
              </a:rPr>
              <a:t>&gt;30°</a:t>
            </a:r>
            <a:r>
              <a:rPr lang="zh-CN" altLang="en-US" sz="1800" b="1" dirty="0">
                <a:solidFill>
                  <a:srgbClr val="0070C0"/>
                </a:solidFill>
                <a:latin typeface="微软雅黑" panose="020B0503020204020204" pitchFamily="34" charset="-122"/>
                <a:ea typeface="微软雅黑" panose="020B0503020204020204" pitchFamily="34" charset="-122"/>
                <a:sym typeface="Wingdings" panose="05000000000000000000" pitchFamily="2" charset="2"/>
              </a:rPr>
              <a:t>） </a:t>
            </a:r>
            <a:endParaRPr lang="en-US" altLang="zh-CN" sz="1800" b="1" dirty="0">
              <a:solidFill>
                <a:srgbClr val="0070C0"/>
              </a:solidFill>
              <a:latin typeface="微软雅黑" panose="020B0503020204020204" pitchFamily="34" charset="-122"/>
              <a:ea typeface="微软雅黑" panose="020B0503020204020204" pitchFamily="34" charset="-122"/>
              <a:sym typeface="Wingdings" panose="05000000000000000000" pitchFamily="2" charset="2"/>
            </a:endParaRPr>
          </a:p>
          <a:p>
            <a:pPr marL="742950" lvl="1" indent="-285750">
              <a:lnSpc>
                <a:spcPct val="130000"/>
              </a:lnSpc>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sym typeface="Wingdings" panose="05000000000000000000" pitchFamily="2" charset="2"/>
              </a:rPr>
              <a:t>高压电压</a:t>
            </a:r>
            <a:r>
              <a:rPr lang="en-US" altLang="zh-CN" sz="1800" dirty="0">
                <a:latin typeface="微软雅黑" panose="020B0503020204020204" pitchFamily="34" charset="-122"/>
                <a:ea typeface="微软雅黑" panose="020B0503020204020204" pitchFamily="34" charset="-122"/>
                <a:sym typeface="Wingdings" panose="05000000000000000000" pitchFamily="2" charset="2"/>
              </a:rPr>
              <a:t>&gt;75V</a:t>
            </a:r>
          </a:p>
          <a:p>
            <a:pPr marL="742950" lvl="1" indent="-285750">
              <a:lnSpc>
                <a:spcPct val="130000"/>
              </a:lnSpc>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sym typeface="Wingdings" panose="05000000000000000000" pitchFamily="2" charset="2"/>
              </a:rPr>
              <a:t>高压电流</a:t>
            </a:r>
            <a:r>
              <a:rPr lang="en-US" altLang="zh-CN" sz="1800" dirty="0">
                <a:latin typeface="微软雅黑" panose="020B0503020204020204" pitchFamily="34" charset="-122"/>
                <a:ea typeface="微软雅黑" panose="020B0503020204020204" pitchFamily="34" charset="-122"/>
                <a:sym typeface="Wingdings" panose="05000000000000000000" pitchFamily="2" charset="2"/>
              </a:rPr>
              <a:t>&lt;1.5A</a:t>
            </a:r>
            <a:endParaRPr lang="en-US" altLang="zh-CN" sz="2000" dirty="0">
              <a:latin typeface="微软雅黑" panose="020B0503020204020204" pitchFamily="34" charset="-122"/>
              <a:ea typeface="微软雅黑" panose="020B0503020204020204" pitchFamily="34" charset="-122"/>
              <a:sym typeface="Wingdings" panose="05000000000000000000" pitchFamily="2" charset="2"/>
            </a:endParaRPr>
          </a:p>
        </p:txBody>
      </p:sp>
      <p:grpSp>
        <p:nvGrpSpPr>
          <p:cNvPr id="7" name="组合 6">
            <a:extLst>
              <a:ext uri="{FF2B5EF4-FFF2-40B4-BE49-F238E27FC236}">
                <a16:creationId xmlns:a16="http://schemas.microsoft.com/office/drawing/2014/main" id="{9582DABE-E05F-4445-96A5-66FA6B1D1CAD}"/>
              </a:ext>
            </a:extLst>
          </p:cNvPr>
          <p:cNvGrpSpPr/>
          <p:nvPr/>
        </p:nvGrpSpPr>
        <p:grpSpPr>
          <a:xfrm>
            <a:off x="5461656" y="1013785"/>
            <a:ext cx="5174023" cy="5652488"/>
            <a:chOff x="5220000" y="909434"/>
            <a:chExt cx="5174023" cy="5652488"/>
          </a:xfrm>
        </p:grpSpPr>
        <p:pic>
          <p:nvPicPr>
            <p:cNvPr id="8" name="图片 7">
              <a:extLst>
                <a:ext uri="{FF2B5EF4-FFF2-40B4-BE49-F238E27FC236}">
                  <a16:creationId xmlns:a16="http://schemas.microsoft.com/office/drawing/2014/main" id="{E646318D-C46B-40C0-9D25-E5D5DFC191EF}"/>
                </a:ext>
              </a:extLst>
            </p:cNvPr>
            <p:cNvPicPr>
              <a:picLocks noChangeAspect="1"/>
            </p:cNvPicPr>
            <p:nvPr/>
          </p:nvPicPr>
          <p:blipFill>
            <a:blip r:embed="rId3"/>
            <a:stretch>
              <a:fillRect/>
            </a:stretch>
          </p:blipFill>
          <p:spPr>
            <a:xfrm>
              <a:off x="5220000" y="909434"/>
              <a:ext cx="5173906" cy="1980000"/>
            </a:xfrm>
            <a:prstGeom prst="rect">
              <a:avLst/>
            </a:prstGeom>
          </p:spPr>
        </p:pic>
        <p:pic>
          <p:nvPicPr>
            <p:cNvPr id="9" name="图片 8">
              <a:extLst>
                <a:ext uri="{FF2B5EF4-FFF2-40B4-BE49-F238E27FC236}">
                  <a16:creationId xmlns:a16="http://schemas.microsoft.com/office/drawing/2014/main" id="{5D3BFB25-7676-4DDE-9160-F3BAD17D2DD8}"/>
                </a:ext>
              </a:extLst>
            </p:cNvPr>
            <p:cNvPicPr>
              <a:picLocks noChangeAspect="1"/>
            </p:cNvPicPr>
            <p:nvPr/>
          </p:nvPicPr>
          <p:blipFill>
            <a:blip r:embed="rId4"/>
            <a:stretch>
              <a:fillRect/>
            </a:stretch>
          </p:blipFill>
          <p:spPr>
            <a:xfrm>
              <a:off x="5292000" y="2726419"/>
              <a:ext cx="5102023" cy="1980000"/>
            </a:xfrm>
            <a:prstGeom prst="rect">
              <a:avLst/>
            </a:prstGeom>
          </p:spPr>
        </p:pic>
        <p:pic>
          <p:nvPicPr>
            <p:cNvPr id="10" name="图片 9">
              <a:extLst>
                <a:ext uri="{FF2B5EF4-FFF2-40B4-BE49-F238E27FC236}">
                  <a16:creationId xmlns:a16="http://schemas.microsoft.com/office/drawing/2014/main" id="{1BB92666-D718-4CD2-B86C-77D2B64FF41B}"/>
                </a:ext>
              </a:extLst>
            </p:cNvPr>
            <p:cNvPicPr>
              <a:picLocks noChangeAspect="1"/>
            </p:cNvPicPr>
            <p:nvPr/>
          </p:nvPicPr>
          <p:blipFill>
            <a:blip r:embed="rId5"/>
            <a:stretch>
              <a:fillRect/>
            </a:stretch>
          </p:blipFill>
          <p:spPr>
            <a:xfrm>
              <a:off x="5220000" y="4581922"/>
              <a:ext cx="5154639" cy="1980000"/>
            </a:xfrm>
            <a:prstGeom prst="rect">
              <a:avLst/>
            </a:prstGeom>
          </p:spPr>
        </p:pic>
      </p:grpSp>
      <p:sp>
        <p:nvSpPr>
          <p:cNvPr id="11" name="文本框 10">
            <a:extLst>
              <a:ext uri="{FF2B5EF4-FFF2-40B4-BE49-F238E27FC236}">
                <a16:creationId xmlns:a16="http://schemas.microsoft.com/office/drawing/2014/main" id="{55739C64-E596-429A-8777-E2707394C1EB}"/>
              </a:ext>
            </a:extLst>
          </p:cNvPr>
          <p:cNvSpPr txBox="1"/>
          <p:nvPr/>
        </p:nvSpPr>
        <p:spPr>
          <a:xfrm>
            <a:off x="10707687" y="1629594"/>
            <a:ext cx="1224136" cy="4401205"/>
          </a:xfrm>
          <a:prstGeom prst="rect">
            <a:avLst/>
          </a:prstGeom>
          <a:noFill/>
        </p:spPr>
        <p:txBody>
          <a:bodyPr wrap="square" rtlCol="0">
            <a:spAutoFit/>
          </a:bodyPr>
          <a:lstStyle/>
          <a:p>
            <a:r>
              <a:rPr lang="zh-CN" altLang="en-US" sz="2000" dirty="0">
                <a:solidFill>
                  <a:srgbClr val="005DA2"/>
                </a:solidFill>
                <a:latin typeface="微软雅黑" panose="020B0503020204020204" pitchFamily="34" charset="-122"/>
                <a:ea typeface="微软雅黑" panose="020B0503020204020204" pitchFamily="34" charset="-122"/>
              </a:rPr>
              <a:t>事例率</a:t>
            </a:r>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r>
              <a:rPr lang="en-US" altLang="zh-CN" sz="2000" dirty="0">
                <a:solidFill>
                  <a:srgbClr val="005DA2"/>
                </a:solidFill>
                <a:latin typeface="微软雅黑" panose="020B0503020204020204" pitchFamily="34" charset="-122"/>
                <a:ea typeface="微软雅黑" panose="020B0503020204020204" pitchFamily="34" charset="-122"/>
              </a:rPr>
              <a:t>L/W</a:t>
            </a: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endParaRPr lang="en-US" altLang="zh-CN" sz="2000"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005DA2"/>
                </a:solidFill>
                <a:latin typeface="微软雅黑" panose="020B0503020204020204" pitchFamily="34" charset="-122"/>
                <a:ea typeface="微软雅黑" panose="020B0503020204020204" pitchFamily="34" charset="-122"/>
              </a:rPr>
              <a:t>符合时间</a:t>
            </a:r>
          </a:p>
        </p:txBody>
      </p:sp>
    </p:spTree>
    <p:extLst>
      <p:ext uri="{BB962C8B-B14F-4D97-AF65-F5344CB8AC3E}">
        <p14:creationId xmlns:p14="http://schemas.microsoft.com/office/powerpoint/2010/main" val="3720015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F1F12C-48F4-4B93-9A61-923534BCEEA3}"/>
              </a:ext>
            </a:extLst>
          </p:cNvPr>
          <p:cNvSpPr>
            <a:spLocks noGrp="1"/>
          </p:cNvSpPr>
          <p:nvPr>
            <p:ph type="title"/>
          </p:nvPr>
        </p:nvSpPr>
        <p:spPr/>
        <p:txBody>
          <a:bodyPr>
            <a:normAutofit/>
          </a:bodyPr>
          <a:lstStyle/>
          <a:p>
            <a:r>
              <a:rPr lang="en-US" altLang="zh-CN" sz="4000" dirty="0"/>
              <a:t>Cosmic ray</a:t>
            </a:r>
            <a:endParaRPr lang="zh-CN" altLang="en-US" sz="4000" dirty="0"/>
          </a:p>
        </p:txBody>
      </p:sp>
      <p:sp>
        <p:nvSpPr>
          <p:cNvPr id="4" name="日期占位符 3">
            <a:extLst>
              <a:ext uri="{FF2B5EF4-FFF2-40B4-BE49-F238E27FC236}">
                <a16:creationId xmlns:a16="http://schemas.microsoft.com/office/drawing/2014/main" id="{895A1C91-011F-434D-BF9F-A2F0DB2490BD}"/>
              </a:ext>
            </a:extLst>
          </p:cNvPr>
          <p:cNvSpPr>
            <a:spLocks noGrp="1"/>
          </p:cNvSpPr>
          <p:nvPr>
            <p:ph type="dt" sz="half" idx="10"/>
          </p:nvPr>
        </p:nvSpPr>
        <p:spPr/>
        <p:txBody>
          <a:bodyPr/>
          <a:lstStyle/>
          <a:p>
            <a:fld id="{121E3047-5A19-40F0-87B1-8F2E0BEDA3EE}" type="datetime1">
              <a:rPr lang="en-US" altLang="zh-CN" smtClean="0"/>
              <a:t>11/4/2025</a:t>
            </a:fld>
            <a:endParaRPr lang="zh-CN" altLang="en-US"/>
          </a:p>
        </p:txBody>
      </p:sp>
      <p:sp>
        <p:nvSpPr>
          <p:cNvPr id="5" name="灯片编号占位符 4">
            <a:extLst>
              <a:ext uri="{FF2B5EF4-FFF2-40B4-BE49-F238E27FC236}">
                <a16:creationId xmlns:a16="http://schemas.microsoft.com/office/drawing/2014/main" id="{69D7A98C-46EE-49EF-A97B-06440DA5954E}"/>
              </a:ext>
            </a:extLst>
          </p:cNvPr>
          <p:cNvSpPr>
            <a:spLocks noGrp="1"/>
          </p:cNvSpPr>
          <p:nvPr>
            <p:ph type="sldNum" sz="quarter" idx="12"/>
          </p:nvPr>
        </p:nvSpPr>
        <p:spPr/>
        <p:txBody>
          <a:bodyPr/>
          <a:lstStyle/>
          <a:p>
            <a:fld id="{4BE2F480-0866-4C36-99B6-3656151950EC}" type="slidenum">
              <a:rPr lang="zh-CN" altLang="en-US" smtClean="0"/>
              <a:t>4</a:t>
            </a:fld>
            <a:endParaRPr lang="zh-CN" altLang="en-US"/>
          </a:p>
        </p:txBody>
      </p:sp>
      <p:grpSp>
        <p:nvGrpSpPr>
          <p:cNvPr id="6" name="组合 5">
            <a:extLst>
              <a:ext uri="{FF2B5EF4-FFF2-40B4-BE49-F238E27FC236}">
                <a16:creationId xmlns:a16="http://schemas.microsoft.com/office/drawing/2014/main" id="{F4DDE35C-C61B-480E-B80B-F03D63F3C53A}"/>
              </a:ext>
            </a:extLst>
          </p:cNvPr>
          <p:cNvGrpSpPr/>
          <p:nvPr/>
        </p:nvGrpSpPr>
        <p:grpSpPr>
          <a:xfrm>
            <a:off x="591209" y="1053530"/>
            <a:ext cx="4932048" cy="5616000"/>
            <a:chOff x="72000" y="1224000"/>
            <a:chExt cx="4932048" cy="5616000"/>
          </a:xfrm>
        </p:grpSpPr>
        <p:pic>
          <p:nvPicPr>
            <p:cNvPr id="7" name="Picture 2" descr="E:\各种报告\毕业论文\Latex Template - v2\figures\all_particle_spectrum.png">
              <a:extLst>
                <a:ext uri="{FF2B5EF4-FFF2-40B4-BE49-F238E27FC236}">
                  <a16:creationId xmlns:a16="http://schemas.microsoft.com/office/drawing/2014/main" id="{BFEB6341-83AA-4D28-BC86-5E3A9C7838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00" y="1620000"/>
              <a:ext cx="4435325" cy="5220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10">
                  <a:extLst>
                    <a:ext uri="{FF2B5EF4-FFF2-40B4-BE49-F238E27FC236}">
                      <a16:creationId xmlns:a16="http://schemas.microsoft.com/office/drawing/2014/main" id="{516CA7CC-61E6-4620-A36B-2F2B47C45555}"/>
                    </a:ext>
                  </a:extLst>
                </p:cNvPr>
                <p:cNvSpPr txBox="1"/>
                <p:nvPr/>
              </p:nvSpPr>
              <p:spPr>
                <a:xfrm>
                  <a:off x="827584" y="4881354"/>
                  <a:ext cx="1265789" cy="707886"/>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l-GR" altLang="zh-CN" sz="2000" b="0" i="1" smtClean="0">
                            <a:solidFill>
                              <a:srgbClr val="0070C0"/>
                            </a:solidFill>
                            <a:effectLst/>
                            <a:latin typeface="Cambria Math"/>
                            <a:ea typeface="Cambria Math"/>
                          </a:rPr>
                          <m:t>𝛷</m:t>
                        </m:r>
                        <m:r>
                          <a:rPr lang="el-GR" altLang="zh-CN" sz="2000" b="0" i="1" smtClean="0">
                            <a:solidFill>
                              <a:srgbClr val="0070C0"/>
                            </a:solidFill>
                            <a:effectLst/>
                            <a:latin typeface="Cambria Math"/>
                            <a:ea typeface="Cambria Math"/>
                          </a:rPr>
                          <m:t>∝</m:t>
                        </m:r>
                        <m:sSup>
                          <m:sSupPr>
                            <m:ctrlPr>
                              <a:rPr lang="el-GR" altLang="zh-CN" sz="2000" i="1" smtClean="0">
                                <a:solidFill>
                                  <a:srgbClr val="0070C0"/>
                                </a:solidFill>
                                <a:effectLst/>
                                <a:latin typeface="Cambria Math" panose="02040503050406030204" pitchFamily="18" charset="0"/>
                                <a:ea typeface="Cambria Math"/>
                              </a:rPr>
                            </m:ctrlPr>
                          </m:sSupPr>
                          <m:e>
                            <m:r>
                              <a:rPr lang="en-US" altLang="zh-CN" sz="2000" b="0" i="1" smtClean="0">
                                <a:solidFill>
                                  <a:srgbClr val="0070C0"/>
                                </a:solidFill>
                                <a:effectLst/>
                                <a:latin typeface="Cambria Math"/>
                                <a:ea typeface="Cambria Math"/>
                              </a:rPr>
                              <m:t>𝐸</m:t>
                            </m:r>
                          </m:e>
                          <m:sup>
                            <m:r>
                              <a:rPr lang="en-US" altLang="zh-CN" sz="2000" b="0" i="1" smtClean="0">
                                <a:solidFill>
                                  <a:srgbClr val="0070C0"/>
                                </a:solidFill>
                                <a:effectLst/>
                                <a:latin typeface="Cambria Math"/>
                                <a:ea typeface="Cambria Math"/>
                              </a:rPr>
                              <m:t>−</m:t>
                            </m:r>
                            <m:r>
                              <a:rPr lang="zh-CN" altLang="en-US" sz="2000" b="0" i="1" smtClean="0">
                                <a:solidFill>
                                  <a:srgbClr val="0070C0"/>
                                </a:solidFill>
                                <a:effectLst/>
                                <a:latin typeface="Cambria Math"/>
                                <a:ea typeface="Cambria Math"/>
                              </a:rPr>
                              <m:t>𝛾</m:t>
                            </m:r>
                          </m:sup>
                        </m:sSup>
                      </m:oMath>
                    </m:oMathPara>
                  </a14:m>
                  <a:endParaRPr lang="en-US" altLang="zh-CN" sz="2000" i="1" dirty="0">
                    <a:solidFill>
                      <a:srgbClr val="0070C0"/>
                    </a:solidFill>
                    <a:effectLst/>
                    <a:ea typeface="Cambria Math"/>
                  </a:endParaRPr>
                </a:p>
                <a:p>
                  <a:pPr algn="ctr"/>
                  <a14:m>
                    <m:oMath xmlns:m="http://schemas.openxmlformats.org/officeDocument/2006/math">
                      <m:r>
                        <a:rPr lang="zh-CN" altLang="en-US" sz="2000" b="0" i="1" smtClean="0">
                          <a:solidFill>
                            <a:srgbClr val="0070C0"/>
                          </a:solidFill>
                          <a:latin typeface="Cambria Math"/>
                          <a:ea typeface="Cambria Math"/>
                        </a:rPr>
                        <m:t>𝛾</m:t>
                      </m:r>
                    </m:oMath>
                  </a14:m>
                  <a:r>
                    <a:rPr lang="en-US" altLang="zh-CN" sz="2000" i="1" dirty="0">
                      <a:solidFill>
                        <a:srgbClr val="0070C0"/>
                      </a:solidFill>
                      <a:effectLst/>
                    </a:rPr>
                    <a:t>=2.7</a:t>
                  </a:r>
                  <a:endParaRPr lang="zh-CN" altLang="en-US" sz="2000" i="1" dirty="0">
                    <a:solidFill>
                      <a:srgbClr val="0070C0"/>
                    </a:solidFill>
                    <a:effectLs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827584" y="4881354"/>
                  <a:ext cx="1265789" cy="707886"/>
                </a:xfrm>
                <a:prstGeom prst="rect">
                  <a:avLst/>
                </a:prstGeom>
                <a:blipFill rotWithShape="1">
                  <a:blip r:embed="rId5" cstate="print"/>
                  <a:stretch>
                    <a:fillRect b="-14655"/>
                  </a:stretch>
                </a:blipFill>
              </p:spPr>
              <p:txBody>
                <a:bodyPr/>
                <a:lstStyle/>
                <a:p>
                  <a:r>
                    <a:rPr lang="zh-CN" altLang="en-US">
                      <a:noFill/>
                    </a:rPr>
                    <a:t> </a:t>
                  </a:r>
                </a:p>
              </p:txBody>
            </p:sp>
          </mc:Fallback>
        </mc:AlternateContent>
        <p:sp>
          <p:nvSpPr>
            <p:cNvPr id="9" name="TextBox 12">
              <a:extLst>
                <a:ext uri="{FF2B5EF4-FFF2-40B4-BE49-F238E27FC236}">
                  <a16:creationId xmlns:a16="http://schemas.microsoft.com/office/drawing/2014/main" id="{F1340F43-0C72-4950-9AB7-06E9F35DBF31}"/>
                </a:ext>
              </a:extLst>
            </p:cNvPr>
            <p:cNvSpPr txBox="1"/>
            <p:nvPr/>
          </p:nvSpPr>
          <p:spPr>
            <a:xfrm>
              <a:off x="3563888" y="5066020"/>
              <a:ext cx="1440160"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1</a:t>
              </a:r>
              <a:r>
                <a:rPr lang="zh-CN" altLang="en-US" sz="1400" b="1" kern="0" dirty="0">
                  <a:solidFill>
                    <a:srgbClr val="0070C0"/>
                  </a:solidFill>
                  <a:latin typeface="Calibri" panose="020F0502020204030204" pitchFamily="34" charset="0"/>
                  <a:cs typeface="Calibri" panose="020F0502020204030204" pitchFamily="34" charset="0"/>
                </a:rPr>
                <a:t> </a:t>
              </a:r>
              <a:r>
                <a:rPr lang="en-US" altLang="zh-CN" sz="1400" b="1" kern="0" dirty="0">
                  <a:solidFill>
                    <a:srgbClr val="0070C0"/>
                  </a:solidFill>
                  <a:latin typeface="Calibri" panose="020F0502020204030204" pitchFamily="34" charset="0"/>
                  <a:ea typeface="Calibri" panose="020F0502020204030204" pitchFamily="34" charset="0"/>
                  <a:cs typeface="Calibri" panose="020F0502020204030204" pitchFamily="34" charset="0"/>
                </a:rPr>
                <a:t>particle</a:t>
              </a:r>
              <a:r>
                <a:rPr lang="zh-CN" altLang="en-US" sz="1400" b="1" kern="0" dirty="0">
                  <a:solidFill>
                    <a:srgbClr val="0070C0"/>
                  </a:solidFill>
                  <a:latin typeface="Calibri" panose="020F0502020204030204" pitchFamily="34" charset="0"/>
                  <a:cs typeface="Calibri" panose="020F0502020204030204" pitchFamily="34" charset="0"/>
                </a:rPr>
                <a:t> </a:t>
              </a:r>
              <a:r>
                <a:rPr lang="en-US" altLang="zh-CN" sz="1400" b="1" kern="0" dirty="0">
                  <a:solidFill>
                    <a:srgbClr val="0070C0"/>
                  </a:solidFill>
                  <a:latin typeface="Calibri" panose="020F0502020204030204" pitchFamily="34" charset="0"/>
                  <a:ea typeface="Calibri" panose="020F0502020204030204" pitchFamily="34" charset="0"/>
                  <a:cs typeface="Calibri" panose="020F0502020204030204" pitchFamily="34" charset="0"/>
                </a:rPr>
                <a:t>/</a:t>
              </a:r>
              <a:r>
                <a:rPr lang="zh-CN" altLang="en-US" sz="1400" b="1" kern="0" dirty="0">
                  <a:solidFill>
                    <a:srgbClr val="0070C0"/>
                  </a:solidFill>
                  <a:latin typeface="Calibri" panose="020F0502020204030204" pitchFamily="34" charset="0"/>
                  <a:cs typeface="Calibri" panose="020F0502020204030204" pitchFamily="34" charset="0"/>
                </a:rPr>
                <a:t> </a:t>
              </a:r>
              <a:r>
                <a:rPr lang="en-US" altLang="zh-CN" sz="1400" b="1" kern="0" dirty="0">
                  <a:solidFill>
                    <a:srgbClr val="0070C0"/>
                  </a:solidFill>
                  <a:latin typeface="Calibri" panose="020F0502020204030204" pitchFamily="34" charset="0"/>
                  <a:ea typeface="Calibri" panose="020F0502020204030204" pitchFamily="34" charset="0"/>
                  <a:cs typeface="Calibri" panose="020F0502020204030204" pitchFamily="34" charset="0"/>
                </a:rPr>
                <a:t>k</a:t>
              </a:r>
              <a:r>
                <a:rPr kumimoji="0" lang="en-US" altLang="zh-CN" sz="1400" b="1" i="0" u="none" strike="noStrike" kern="0" cap="none" spc="0" normalizeH="0" baseline="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m</a:t>
              </a:r>
              <a:r>
                <a:rPr kumimoji="0" lang="en-US" altLang="zh-CN" sz="1400" b="1" i="0" u="none" strike="noStrike" kern="0" cap="none" spc="0" normalizeH="0" baseline="3000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2 </a:t>
              </a:r>
              <a:r>
                <a:rPr kumimoji="0" lang="en-US" altLang="zh-CN" sz="1400" b="1" i="0" u="none" strike="noStrike" kern="0" cap="none" spc="0" normalizeH="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/year</a:t>
              </a:r>
              <a:endParaRPr kumimoji="0" lang="en-GB" altLang="zh-CN" sz="1400" b="1" i="0" u="none" strike="noStrike" kern="0" cap="none" spc="0" normalizeH="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0" name="Picture 15" descr="http://www.devonandsomersetballoons.co.uk/Sites/Devon%20and%20Somerset%20Balloons/library/files/1-dands_balloon.png">
              <a:extLst>
                <a:ext uri="{FF2B5EF4-FFF2-40B4-BE49-F238E27FC236}">
                  <a16:creationId xmlns:a16="http://schemas.microsoft.com/office/drawing/2014/main" id="{90A8B96D-BF1E-4CA7-A6F8-3AC77F105A62}"/>
                </a:ext>
              </a:extLst>
            </p:cNvPr>
            <p:cNvPicPr>
              <a:picLocks noChangeAspect="1" noChangeArrowheads="1"/>
            </p:cNvPicPr>
            <p:nvPr/>
          </p:nvPicPr>
          <p:blipFill>
            <a:blip r:embed="rId6" cstate="print"/>
            <a:srcRect/>
            <a:stretch>
              <a:fillRect/>
            </a:stretch>
          </p:blipFill>
          <p:spPr bwMode="auto">
            <a:xfrm>
              <a:off x="648000" y="1224000"/>
              <a:ext cx="578660" cy="701872"/>
            </a:xfrm>
            <a:prstGeom prst="rect">
              <a:avLst/>
            </a:prstGeom>
            <a:noFill/>
          </p:spPr>
        </p:pic>
        <p:sp>
          <p:nvSpPr>
            <p:cNvPr id="11" name="TextBox 13">
              <a:extLst>
                <a:ext uri="{FF2B5EF4-FFF2-40B4-BE49-F238E27FC236}">
                  <a16:creationId xmlns:a16="http://schemas.microsoft.com/office/drawing/2014/main" id="{D23C8BF7-497D-4F06-BB78-F0DDA9E1D5A6}"/>
                </a:ext>
              </a:extLst>
            </p:cNvPr>
            <p:cNvSpPr txBox="1"/>
            <p:nvPr/>
          </p:nvSpPr>
          <p:spPr>
            <a:xfrm>
              <a:off x="2228701" y="3300931"/>
              <a:ext cx="189218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1</a:t>
              </a:r>
              <a:r>
                <a:rPr lang="zh-CN" altLang="en-US" sz="1400" b="1" kern="0" dirty="0">
                  <a:solidFill>
                    <a:srgbClr val="0070C0"/>
                  </a:solidFill>
                  <a:latin typeface="Calibri" panose="020F0502020204030204" pitchFamily="34" charset="0"/>
                  <a:cs typeface="Calibri" panose="020F0502020204030204" pitchFamily="34" charset="0"/>
                </a:rPr>
                <a:t> </a:t>
              </a:r>
              <a:r>
                <a:rPr lang="en-US" altLang="zh-CN" sz="1400" b="1" kern="0" dirty="0">
                  <a:solidFill>
                    <a:srgbClr val="0070C0"/>
                  </a:solidFill>
                  <a:latin typeface="Calibri" panose="020F0502020204030204" pitchFamily="34" charset="0"/>
                  <a:ea typeface="Calibri" panose="020F0502020204030204" pitchFamily="34" charset="0"/>
                  <a:cs typeface="Calibri" panose="020F0502020204030204" pitchFamily="34" charset="0"/>
                </a:rPr>
                <a:t>particle</a:t>
              </a:r>
              <a:r>
                <a:rPr lang="zh-CN" altLang="en-US" sz="1400" b="1" kern="0" dirty="0">
                  <a:solidFill>
                    <a:srgbClr val="0070C0"/>
                  </a:solidFill>
                  <a:latin typeface="Calibri" panose="020F0502020204030204" pitchFamily="34" charset="0"/>
                  <a:cs typeface="Calibri" panose="020F0502020204030204" pitchFamily="34" charset="0"/>
                </a:rPr>
                <a:t> </a:t>
              </a:r>
              <a:r>
                <a:rPr lang="en-US" altLang="zh-CN" sz="1400" b="1" kern="0" dirty="0">
                  <a:solidFill>
                    <a:srgbClr val="0070C0"/>
                  </a:solidFill>
                  <a:latin typeface="Calibri" panose="020F0502020204030204" pitchFamily="34" charset="0"/>
                  <a:ea typeface="Calibri" panose="020F0502020204030204" pitchFamily="34" charset="0"/>
                  <a:cs typeface="Calibri" panose="020F0502020204030204" pitchFamily="34" charset="0"/>
                </a:rPr>
                <a:t>/</a:t>
              </a:r>
              <a:r>
                <a:rPr lang="zh-CN" altLang="en-US" sz="1400" b="1" kern="0" dirty="0">
                  <a:solidFill>
                    <a:srgbClr val="0070C0"/>
                  </a:solidFill>
                  <a:latin typeface="Calibri" panose="020F0502020204030204" pitchFamily="34" charset="0"/>
                  <a:cs typeface="Calibri" panose="020F0502020204030204" pitchFamily="34" charset="0"/>
                </a:rPr>
                <a:t> </a:t>
              </a:r>
              <a:r>
                <a:rPr kumimoji="0" lang="en-US" altLang="zh-CN" sz="1400" b="1" i="0" u="none" strike="noStrike" kern="0" cap="none" spc="0" normalizeH="0" baseline="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m</a:t>
              </a:r>
              <a:r>
                <a:rPr kumimoji="0" lang="en-US" altLang="zh-CN" sz="1400" b="1" i="0" u="none" strike="noStrike" kern="0" cap="none" spc="0" normalizeH="0" baseline="3000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2 </a:t>
              </a:r>
              <a:r>
                <a:rPr kumimoji="0" lang="en-US" altLang="zh-CN" sz="1400" b="1" i="0" u="none" strike="noStrike" kern="0" cap="none" spc="0" normalizeH="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rPr>
                <a:t>/year</a:t>
              </a:r>
              <a:endParaRPr kumimoji="0" lang="en-GB" sz="1400" b="1" i="0" u="none" strike="noStrike" kern="0" cap="none" spc="0" normalizeH="0" noProof="0" dirty="0">
                <a:ln>
                  <a:noFill/>
                </a:ln>
                <a:solidFill>
                  <a:srgbClr val="0070C0"/>
                </a:solidFill>
                <a:uLnTx/>
                <a:uFillTx/>
                <a:latin typeface="Calibri" panose="020F0502020204030204" pitchFamily="34" charset="0"/>
                <a:ea typeface="Calibri" panose="020F0502020204030204" pitchFamily="34" charset="0"/>
                <a:cs typeface="Calibri" panose="020F0502020204030204" pitchFamily="34" charset="0"/>
              </a:endParaRPr>
            </a:p>
          </p:txBody>
        </p:sp>
      </p:grpSp>
      <p:sp>
        <p:nvSpPr>
          <p:cNvPr id="12" name="文本框 11">
            <a:extLst>
              <a:ext uri="{FF2B5EF4-FFF2-40B4-BE49-F238E27FC236}">
                <a16:creationId xmlns:a16="http://schemas.microsoft.com/office/drawing/2014/main" id="{06508483-1A55-4A82-973F-0055B539BC2F}"/>
              </a:ext>
            </a:extLst>
          </p:cNvPr>
          <p:cNvSpPr txBox="1"/>
          <p:nvPr/>
        </p:nvSpPr>
        <p:spPr>
          <a:xfrm>
            <a:off x="5775768" y="1175307"/>
            <a:ext cx="5825023" cy="5109091"/>
          </a:xfrm>
          <a:prstGeom prst="rect">
            <a:avLst/>
          </a:prstGeom>
          <a:noFill/>
        </p:spPr>
        <p:txBody>
          <a:bodyPr wrap="square" rtlCol="0">
            <a:spAutoFit/>
          </a:bodyPr>
          <a:lstStyle/>
          <a:p>
            <a:pPr>
              <a:lnSpc>
                <a:spcPct val="150000"/>
              </a:lnSpc>
            </a:pPr>
            <a:r>
              <a:rPr lang="en-US" altLang="zh-CN" sz="2000" b="1" dirty="0">
                <a:solidFill>
                  <a:srgbClr val="005DA2"/>
                </a:solidFill>
                <a:latin typeface="Calibri" panose="020F0502020204030204" pitchFamily="34" charset="0"/>
                <a:ea typeface="Calibri" panose="020F0502020204030204" pitchFamily="34" charset="0"/>
                <a:cs typeface="Calibri" panose="020F0502020204030204" pitchFamily="34" charset="0"/>
              </a:rPr>
              <a:t>High-energy particles from outer space</a:t>
            </a:r>
          </a:p>
          <a:p>
            <a:pPr marL="285750" indent="-285750">
              <a:buFont typeface="Arial" panose="020B0604020202020204" pitchFamily="34" charset="0"/>
              <a:buChar char="•"/>
            </a:pPr>
            <a:r>
              <a:rPr lang="en-US" altLang="zh-CN" dirty="0">
                <a:latin typeface="Calibri" panose="020F0502020204030204" pitchFamily="34" charset="0"/>
                <a:ea typeface="Calibri" panose="020F0502020204030204" pitchFamily="34" charset="0"/>
                <a:cs typeface="Calibri" panose="020F0502020204030204" pitchFamily="34" charset="0"/>
              </a:rPr>
              <a:t>Charged nuclei such as proton, helium, ... ;</a:t>
            </a:r>
          </a:p>
          <a:p>
            <a:pPr marL="285750" indent="-285750">
              <a:buFont typeface="Arial" panose="020B0604020202020204" pitchFamily="34" charset="0"/>
              <a:buChar char="•"/>
            </a:pPr>
            <a:r>
              <a:rPr lang="en-US" altLang="zh-CN" dirty="0">
                <a:latin typeface="Calibri" panose="020F0502020204030204" pitchFamily="34" charset="0"/>
                <a:ea typeface="Calibri" panose="020F0502020204030204" pitchFamily="34" charset="0"/>
                <a:cs typeface="Calibri" panose="020F0502020204030204" pitchFamily="34" charset="0"/>
              </a:rPr>
              <a:t>gamma rays, electrons, and neutrinos.</a:t>
            </a:r>
          </a:p>
          <a:p>
            <a:endParaRPr lang="en-US" altLang="zh-CN" sz="1800" dirty="0">
              <a:latin typeface="Calibri" panose="020F0502020204030204" pitchFamily="34" charset="0"/>
              <a:ea typeface="Calibri" panose="020F0502020204030204" pitchFamily="34" charset="0"/>
              <a:cs typeface="Calibri" panose="020F0502020204030204" pitchFamily="34" charset="0"/>
            </a:endParaRPr>
          </a:p>
          <a:p>
            <a:pPr>
              <a:lnSpc>
                <a:spcPct val="150000"/>
              </a:lnSpc>
            </a:pPr>
            <a:r>
              <a:rPr lang="en-US" altLang="zh-CN" sz="2000" b="1" dirty="0">
                <a:solidFill>
                  <a:srgbClr val="005DA2"/>
                </a:solidFill>
                <a:latin typeface="Calibri" panose="020F0502020204030204" pitchFamily="34" charset="0"/>
                <a:ea typeface="Calibri" panose="020F0502020204030204" pitchFamily="34" charset="0"/>
                <a:cs typeface="Calibri" panose="020F0502020204030204" pitchFamily="34" charset="0"/>
              </a:rPr>
              <a:t>Energy Spectrum</a:t>
            </a:r>
          </a:p>
          <a:p>
            <a:pPr marL="285750" indent="-285750">
              <a:buFont typeface="Arial" panose="020B0604020202020204" pitchFamily="34" charset="0"/>
              <a:buChar char="•"/>
            </a:pP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Power-law with index of -2.7</a:t>
            </a:r>
            <a:r>
              <a:rPr lang="zh-CN" altLang="en-US" dirty="0">
                <a:solidFill>
                  <a:srgbClr val="0D0D0D"/>
                </a:solidFill>
                <a:latin typeface="Calibri" panose="020F0502020204030204" pitchFamily="34" charset="0"/>
                <a:cs typeface="Calibri" panose="020F0502020204030204" pitchFamily="34" charset="0"/>
              </a:rPr>
              <a:t>；</a:t>
            </a:r>
            <a:endPar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zh-CN" dirty="0">
                <a:solidFill>
                  <a:srgbClr val="0D0D0D"/>
                </a:solidFill>
                <a:latin typeface="ui-sans-serif"/>
              </a:rPr>
              <a:t>S</a:t>
            </a:r>
            <a:r>
              <a:rPr lang="en-US" altLang="zh-CN" b="0" i="0" dirty="0">
                <a:solidFill>
                  <a:srgbClr val="0D0D0D"/>
                </a:solidFill>
                <a:effectLst/>
                <a:latin typeface="ui-sans-serif"/>
              </a:rPr>
              <a:t>panning 10 orders of magnitude in energy and 30 orders of magnitude in flux</a:t>
            </a: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There are fine structures, which are closely related to their origin, acceleration, and propagation </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mechanisms.</a:t>
            </a:r>
            <a:endParaRPr lang="en-US" altLang="zh-CN" sz="1800" dirty="0">
              <a:latin typeface="Calibri" panose="020F0502020204030204" pitchFamily="34" charset="0"/>
              <a:ea typeface="Calibri" panose="020F0502020204030204" pitchFamily="34" charset="0"/>
              <a:cs typeface="Calibri" panose="020F0502020204030204" pitchFamily="34" charset="0"/>
            </a:endParaRPr>
          </a:p>
          <a:p>
            <a:endParaRPr lang="en-US" altLang="zh-CN" sz="2000" b="1" dirty="0">
              <a:solidFill>
                <a:srgbClr val="005DA2"/>
              </a:solidFill>
              <a:latin typeface="Calibri" panose="020F0502020204030204" pitchFamily="34" charset="0"/>
              <a:ea typeface="Calibri" panose="020F0502020204030204" pitchFamily="34" charset="0"/>
              <a:cs typeface="Calibri" panose="020F0502020204030204" pitchFamily="34" charset="0"/>
            </a:endParaRPr>
          </a:p>
          <a:p>
            <a:pPr>
              <a:lnSpc>
                <a:spcPct val="150000"/>
              </a:lnSpc>
            </a:pPr>
            <a:r>
              <a:rPr lang="en-US" altLang="zh-CN" sz="2000" b="1" dirty="0">
                <a:solidFill>
                  <a:srgbClr val="005DA2"/>
                </a:solidFill>
                <a:latin typeface="Calibri" panose="020F0502020204030204" pitchFamily="34" charset="0"/>
                <a:ea typeface="Calibri" panose="020F0502020204030204" pitchFamily="34" charset="0"/>
                <a:cs typeface="Calibri" panose="020F0502020204030204" pitchFamily="34" charset="0"/>
              </a:rPr>
              <a:t>Detection Techniques</a:t>
            </a:r>
          </a:p>
          <a:p>
            <a:pPr marL="285750" indent="-285750">
              <a:buFont typeface="Arial" panose="020B0604020202020204" pitchFamily="34" charset="0"/>
              <a:buChar char="•"/>
            </a:pPr>
            <a:r>
              <a:rPr lang="en-US" altLang="zh-CN" sz="18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Direct measurement in space using balloons, satellites, etc</a:t>
            </a: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a:t>
            </a:r>
            <a:endParaRPr lang="en-US" altLang="zh-CN" sz="18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altLang="zh-CN" sz="18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Indirect measurement on the ground through Extensive Air Showers (EAS).</a:t>
            </a:r>
            <a:endParaRPr lang="zh-CN" altLang="en-US" sz="1800" dirty="0">
              <a:latin typeface="Calibri" panose="020F0502020204030204" pitchFamily="34" charset="0"/>
              <a:ea typeface="微软雅黑" panose="020B0503020204020204" pitchFamily="34" charset="-122"/>
              <a:cs typeface="Calibri" panose="020F0502020204030204" pitchFamily="34" charset="0"/>
            </a:endParaRPr>
          </a:p>
        </p:txBody>
      </p:sp>
    </p:spTree>
    <p:extLst>
      <p:ext uri="{BB962C8B-B14F-4D97-AF65-F5344CB8AC3E}">
        <p14:creationId xmlns:p14="http://schemas.microsoft.com/office/powerpoint/2010/main" val="138910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6489DC-5B32-4226-987A-24FAACE7906A}"/>
              </a:ext>
            </a:extLst>
          </p:cNvPr>
          <p:cNvSpPr>
            <a:spLocks noGrp="1"/>
          </p:cNvSpPr>
          <p:nvPr>
            <p:ph type="title"/>
          </p:nvPr>
        </p:nvSpPr>
        <p:spPr/>
        <p:txBody>
          <a:bodyPr>
            <a:normAutofit/>
          </a:bodyPr>
          <a:lstStyle/>
          <a:p>
            <a:r>
              <a:rPr lang="en-US" altLang="zh-CN" sz="4000" dirty="0"/>
              <a:t>Extensive Air Shower</a:t>
            </a:r>
            <a:endParaRPr lang="zh-CN" altLang="en-US" sz="4000" dirty="0"/>
          </a:p>
        </p:txBody>
      </p:sp>
      <p:sp>
        <p:nvSpPr>
          <p:cNvPr id="3" name="日期占位符 2">
            <a:extLst>
              <a:ext uri="{FF2B5EF4-FFF2-40B4-BE49-F238E27FC236}">
                <a16:creationId xmlns:a16="http://schemas.microsoft.com/office/drawing/2014/main" id="{D1C4C8E3-1074-49AE-8D5B-DE66C90DC1F7}"/>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7DDF01E3-DCDB-4B04-9935-A081B640D55C}"/>
              </a:ext>
            </a:extLst>
          </p:cNvPr>
          <p:cNvSpPr>
            <a:spLocks noGrp="1"/>
          </p:cNvSpPr>
          <p:nvPr>
            <p:ph type="sldNum" sz="quarter" idx="12"/>
          </p:nvPr>
        </p:nvSpPr>
        <p:spPr/>
        <p:txBody>
          <a:bodyPr/>
          <a:lstStyle/>
          <a:p>
            <a:fld id="{4BE2F480-0866-4C36-99B6-3656151950EC}" type="slidenum">
              <a:rPr lang="zh-CN" altLang="en-US" smtClean="0"/>
              <a:t>5</a:t>
            </a:fld>
            <a:endParaRPr lang="zh-CN" altLang="en-US"/>
          </a:p>
        </p:txBody>
      </p:sp>
      <p:sp>
        <p:nvSpPr>
          <p:cNvPr id="6" name="矩形 5">
            <a:extLst>
              <a:ext uri="{FF2B5EF4-FFF2-40B4-BE49-F238E27FC236}">
                <a16:creationId xmlns:a16="http://schemas.microsoft.com/office/drawing/2014/main" id="{F8B43CB6-8C22-4946-8E0F-B3341F5A0CEB}"/>
              </a:ext>
            </a:extLst>
          </p:cNvPr>
          <p:cNvSpPr/>
          <p:nvPr/>
        </p:nvSpPr>
        <p:spPr>
          <a:xfrm>
            <a:off x="7117266" y="2521672"/>
            <a:ext cx="4298639" cy="2585323"/>
          </a:xfrm>
          <a:prstGeom prst="rect">
            <a:avLst/>
          </a:prstGeom>
        </p:spPr>
        <p:txBody>
          <a:bodyPr wrap="square">
            <a:spAutoFit/>
          </a:bodyPr>
          <a:lstStyle/>
          <a:p>
            <a:pPr marL="285750" indent="-285750" algn="l">
              <a:buFont typeface="Arial" panose="020B0604020202020204" pitchFamily="34" charset="0"/>
              <a:buChar char="•"/>
            </a:pPr>
            <a:r>
              <a:rPr lang="en-US" altLang="zh-CN" b="0" i="0">
                <a:solidFill>
                  <a:srgbClr val="0D0D0D"/>
                </a:solidFill>
                <a:effectLst/>
                <a:latin typeface="Calibri" panose="020F0502020204030204" pitchFamily="34" charset="0"/>
                <a:ea typeface="Calibri" panose="020F0502020204030204" pitchFamily="34" charset="0"/>
                <a:cs typeface="Calibri" panose="020F0502020204030204" pitchFamily="34" charset="0"/>
              </a:rPr>
              <a:t>Primary cosmic rays interact with air nuclei, creating secondary particle showers.</a:t>
            </a:r>
          </a:p>
          <a:p>
            <a:pPr marL="285750" indent="-285750" algn="l">
              <a:buFont typeface="Arial" panose="020B0604020202020204" pitchFamily="34" charset="0"/>
              <a:buChar char="•"/>
            </a:pPr>
            <a:endParaRPr lang="en-US" altLang="zh-CN" b="0" i="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altLang="zh-CN" b="0" i="0">
                <a:solidFill>
                  <a:srgbClr val="0D0D0D"/>
                </a:solidFill>
                <a:effectLst/>
                <a:latin typeface="Calibri" panose="020F0502020204030204" pitchFamily="34" charset="0"/>
                <a:ea typeface="Calibri" panose="020F0502020204030204" pitchFamily="34" charset="0"/>
                <a:cs typeface="Calibri" panose="020F0502020204030204" pitchFamily="34" charset="0"/>
              </a:rPr>
              <a:t>Use different particle detectors to measure the arrival times &amp; quantities.</a:t>
            </a:r>
          </a:p>
          <a:p>
            <a:pPr marL="285750" indent="-285750" algn="l">
              <a:buFont typeface="Arial" panose="020B0604020202020204" pitchFamily="34" charset="0"/>
              <a:buChar char="•"/>
            </a:pPr>
            <a:endParaRPr lang="en-US" altLang="zh-CN" b="0" i="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altLang="zh-CN">
                <a:solidFill>
                  <a:srgbClr val="0D0D0D"/>
                </a:solidFill>
                <a:latin typeface="Calibri" panose="020F0502020204030204" pitchFamily="34" charset="0"/>
                <a:ea typeface="Calibri" panose="020F0502020204030204" pitchFamily="34" charset="0"/>
                <a:cs typeface="Calibri" panose="020F0502020204030204" pitchFamily="34" charset="0"/>
              </a:rPr>
              <a:t>Reconstruct the</a:t>
            </a:r>
            <a:r>
              <a:rPr lang="en-US" altLang="zh-CN" b="0" i="0">
                <a:solidFill>
                  <a:srgbClr val="0D0D0D"/>
                </a:solidFill>
                <a:effectLst/>
                <a:latin typeface="Calibri" panose="020F0502020204030204" pitchFamily="34" charset="0"/>
                <a:ea typeface="Calibri" panose="020F0502020204030204" pitchFamily="34" charset="0"/>
                <a:cs typeface="Calibri" panose="020F0502020204030204" pitchFamily="34" charset="0"/>
              </a:rPr>
              <a:t> primary cosmic ray info (direction, energy, component).</a:t>
            </a:r>
            <a:endPar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7" name="Content Placeholder 3">
            <a:extLst>
              <a:ext uri="{FF2B5EF4-FFF2-40B4-BE49-F238E27FC236}">
                <a16:creationId xmlns:a16="http://schemas.microsoft.com/office/drawing/2014/main" id="{14969808-A62B-4CA6-A469-7047B87455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46" r="-1" b="6386"/>
          <a:stretch/>
        </p:blipFill>
        <p:spPr>
          <a:xfrm>
            <a:off x="344203" y="2128878"/>
            <a:ext cx="6284167" cy="3067962"/>
          </a:xfrm>
          <a:prstGeom prst="rect">
            <a:avLst/>
          </a:prstGeom>
        </p:spPr>
      </p:pic>
    </p:spTree>
    <p:extLst>
      <p:ext uri="{BB962C8B-B14F-4D97-AF65-F5344CB8AC3E}">
        <p14:creationId xmlns:p14="http://schemas.microsoft.com/office/powerpoint/2010/main" val="2741729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B6FD32-D36B-44FE-B7EF-9620A8B0E68F}"/>
              </a:ext>
            </a:extLst>
          </p:cNvPr>
          <p:cNvSpPr>
            <a:spLocks noGrp="1"/>
          </p:cNvSpPr>
          <p:nvPr>
            <p:ph type="title"/>
          </p:nvPr>
        </p:nvSpPr>
        <p:spPr/>
        <p:txBody>
          <a:bodyPr/>
          <a:lstStyle/>
          <a:p>
            <a:r>
              <a:rPr lang="en-US" altLang="zh-CN" sz="4400" dirty="0"/>
              <a:t>LHAASO Detector Arrays</a:t>
            </a:r>
            <a:endParaRPr lang="zh-CN" altLang="en-US" dirty="0"/>
          </a:p>
        </p:txBody>
      </p:sp>
      <p:sp>
        <p:nvSpPr>
          <p:cNvPr id="3" name="日期占位符 2">
            <a:extLst>
              <a:ext uri="{FF2B5EF4-FFF2-40B4-BE49-F238E27FC236}">
                <a16:creationId xmlns:a16="http://schemas.microsoft.com/office/drawing/2014/main" id="{864DB19B-4E08-44AC-A178-CA69C492E102}"/>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36EFA63A-75CD-44AB-93B3-65CFB8215CED}"/>
              </a:ext>
            </a:extLst>
          </p:cNvPr>
          <p:cNvSpPr>
            <a:spLocks noGrp="1"/>
          </p:cNvSpPr>
          <p:nvPr>
            <p:ph type="sldNum" sz="quarter" idx="12"/>
          </p:nvPr>
        </p:nvSpPr>
        <p:spPr/>
        <p:txBody>
          <a:bodyPr/>
          <a:lstStyle/>
          <a:p>
            <a:fld id="{4BE2F480-0866-4C36-99B6-3656151950EC}" type="slidenum">
              <a:rPr lang="zh-CN" altLang="en-US" smtClean="0"/>
              <a:t>6</a:t>
            </a:fld>
            <a:endParaRPr lang="zh-CN" altLang="en-US"/>
          </a:p>
        </p:txBody>
      </p:sp>
      <p:grpSp>
        <p:nvGrpSpPr>
          <p:cNvPr id="5" name="组合 4">
            <a:extLst>
              <a:ext uri="{FF2B5EF4-FFF2-40B4-BE49-F238E27FC236}">
                <a16:creationId xmlns:a16="http://schemas.microsoft.com/office/drawing/2014/main" id="{AFB727CB-CD78-460F-94B0-FBE157CD9B6B}"/>
              </a:ext>
            </a:extLst>
          </p:cNvPr>
          <p:cNvGrpSpPr/>
          <p:nvPr/>
        </p:nvGrpSpPr>
        <p:grpSpPr>
          <a:xfrm>
            <a:off x="265448" y="1380801"/>
            <a:ext cx="3882808" cy="1166974"/>
            <a:chOff x="4946415" y="4844059"/>
            <a:chExt cx="2027200" cy="562939"/>
          </a:xfrm>
        </p:grpSpPr>
        <p:sp>
          <p:nvSpPr>
            <p:cNvPr id="6" name="矩形 5">
              <a:extLst>
                <a:ext uri="{FF2B5EF4-FFF2-40B4-BE49-F238E27FC236}">
                  <a16:creationId xmlns:a16="http://schemas.microsoft.com/office/drawing/2014/main" id="{6AC60EF0-CE28-498B-8CAD-1C2A3A7F029B}"/>
                </a:ext>
              </a:extLst>
            </p:cNvPr>
            <p:cNvSpPr/>
            <p:nvPr/>
          </p:nvSpPr>
          <p:spPr>
            <a:xfrm>
              <a:off x="4946415" y="4844059"/>
              <a:ext cx="1901319" cy="562939"/>
            </a:xfrm>
            <a:prstGeom prst="rect">
              <a:avLst/>
            </a:prstGeom>
            <a:solidFill>
              <a:srgbClr val="063772"/>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42">
                <a:defRPr/>
              </a:pPr>
              <a:endParaRPr lang="zh-CN" altLang="en-US">
                <a:solidFill>
                  <a:prstClr val="white"/>
                </a:solidFill>
                <a:latin typeface="Calibri" panose="020F0502020204030204"/>
                <a:ea typeface="宋体" panose="02010600030101010101" pitchFamily="2" charset="-122"/>
              </a:endParaRPr>
            </a:p>
          </p:txBody>
        </p:sp>
        <p:sp>
          <p:nvSpPr>
            <p:cNvPr id="7" name="文本框 6">
              <a:extLst>
                <a:ext uri="{FF2B5EF4-FFF2-40B4-BE49-F238E27FC236}">
                  <a16:creationId xmlns:a16="http://schemas.microsoft.com/office/drawing/2014/main" id="{FD779753-A338-4E02-A740-A20BE6A85EDD}"/>
                </a:ext>
              </a:extLst>
            </p:cNvPr>
            <p:cNvSpPr txBox="1"/>
            <p:nvPr/>
          </p:nvSpPr>
          <p:spPr>
            <a:xfrm>
              <a:off x="5975987" y="5141666"/>
              <a:ext cx="997628" cy="264863"/>
            </a:xfrm>
            <a:prstGeom prst="rect">
              <a:avLst/>
            </a:prstGeom>
            <a:noFill/>
            <a:effectLst/>
          </p:spPr>
          <p:txBody>
            <a:bodyPr wrap="square" rtlCol="0">
              <a:spAutoFit/>
            </a:bodyPr>
            <a:lstStyle/>
            <a:p>
              <a:pPr algn="ctr" defTabSz="914042">
                <a:lnSpc>
                  <a:spcPct val="130000"/>
                </a:lnSpc>
                <a:defRPr/>
              </a:pPr>
              <a:r>
                <a:rPr lang="en-US" altLang="zh-CN" sz="1200" b="1" dirty="0">
                  <a:solidFill>
                    <a:prstClr val="white"/>
                  </a:solidFill>
                  <a:latin typeface="微软雅黑" panose="020B0503020204020204" pitchFamily="34" charset="-122"/>
                  <a:ea typeface="微软雅黑" panose="020B0503020204020204" pitchFamily="34" charset="-122"/>
                </a:rPr>
                <a:t>Muon Detectors</a:t>
              </a:r>
            </a:p>
            <a:p>
              <a:pPr algn="ctr" defTabSz="914042">
                <a:lnSpc>
                  <a:spcPct val="130000"/>
                </a:lnSpc>
                <a:defRPr/>
              </a:pPr>
              <a:r>
                <a:rPr lang="en-US" altLang="zh-CN" sz="1200" b="1" dirty="0">
                  <a:solidFill>
                    <a:prstClr val="white"/>
                  </a:solidFill>
                  <a:latin typeface="微软雅黑" panose="020B0503020204020204" pitchFamily="34" charset="-122"/>
                  <a:ea typeface="微软雅黑" panose="020B0503020204020204" pitchFamily="34" charset="-122"/>
                </a:rPr>
                <a:t>(MD)</a:t>
              </a:r>
            </a:p>
          </p:txBody>
        </p:sp>
      </p:grpSp>
      <p:sp>
        <p:nvSpPr>
          <p:cNvPr id="8" name="文本框 7">
            <a:extLst>
              <a:ext uri="{FF2B5EF4-FFF2-40B4-BE49-F238E27FC236}">
                <a16:creationId xmlns:a16="http://schemas.microsoft.com/office/drawing/2014/main" id="{ECC34B9C-BD39-460B-9390-ADA11F23EEDE}"/>
              </a:ext>
            </a:extLst>
          </p:cNvPr>
          <p:cNvSpPr txBox="1"/>
          <p:nvPr/>
        </p:nvSpPr>
        <p:spPr>
          <a:xfrm>
            <a:off x="269559" y="1970762"/>
            <a:ext cx="2410217" cy="584775"/>
          </a:xfrm>
          <a:prstGeom prst="rect">
            <a:avLst/>
          </a:prstGeom>
          <a:noFill/>
          <a:effectLst/>
        </p:spPr>
        <p:txBody>
          <a:bodyPr wrap="square" rtlCol="0">
            <a:spAutoFit/>
          </a:bodyPr>
          <a:lstStyle/>
          <a:p>
            <a:pPr algn="l"/>
            <a:r>
              <a:rPr lang="en-US" altLang="zh-CN" sz="1600" b="1" i="0" dirty="0">
                <a:solidFill>
                  <a:schemeClr val="bg1"/>
                </a:solidFill>
                <a:effectLst/>
                <a:latin typeface="ui-sans-serif"/>
              </a:rPr>
              <a:t>Electromagnetic Particle Detectors (ED)</a:t>
            </a:r>
            <a:endParaRPr lang="en-US" altLang="zh-CN" sz="1600" b="0" i="0" dirty="0">
              <a:solidFill>
                <a:schemeClr val="bg1"/>
              </a:solidFill>
              <a:effectLst/>
              <a:latin typeface="ui-sans-serif"/>
            </a:endParaRPr>
          </a:p>
        </p:txBody>
      </p:sp>
      <p:grpSp>
        <p:nvGrpSpPr>
          <p:cNvPr id="9" name="组合 8">
            <a:extLst>
              <a:ext uri="{FF2B5EF4-FFF2-40B4-BE49-F238E27FC236}">
                <a16:creationId xmlns:a16="http://schemas.microsoft.com/office/drawing/2014/main" id="{185B6794-9F1B-4DC1-88FA-6DD23D9AD6A6}"/>
              </a:ext>
            </a:extLst>
          </p:cNvPr>
          <p:cNvGrpSpPr/>
          <p:nvPr/>
        </p:nvGrpSpPr>
        <p:grpSpPr>
          <a:xfrm>
            <a:off x="4081862" y="1386546"/>
            <a:ext cx="3956617" cy="1188035"/>
            <a:chOff x="4938937" y="4844059"/>
            <a:chExt cx="1908798" cy="769997"/>
          </a:xfrm>
          <a:solidFill>
            <a:srgbClr val="063772"/>
          </a:solidFill>
        </p:grpSpPr>
        <p:sp>
          <p:nvSpPr>
            <p:cNvPr id="10" name="矩形 9">
              <a:extLst>
                <a:ext uri="{FF2B5EF4-FFF2-40B4-BE49-F238E27FC236}">
                  <a16:creationId xmlns:a16="http://schemas.microsoft.com/office/drawing/2014/main" id="{7B0140AE-C2F9-4E2E-B27F-6D374E8BCE55}"/>
                </a:ext>
              </a:extLst>
            </p:cNvPr>
            <p:cNvSpPr/>
            <p:nvPr/>
          </p:nvSpPr>
          <p:spPr>
            <a:xfrm>
              <a:off x="4938937" y="4844059"/>
              <a:ext cx="1908798" cy="562941"/>
            </a:xfrm>
            <a:prstGeom prst="rect">
              <a:avLst/>
            </a:prstGeom>
            <a:grp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42">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3D35B59B-6CC9-42F8-B559-B6CCF530822B}"/>
                </a:ext>
              </a:extLst>
            </p:cNvPr>
            <p:cNvSpPr txBox="1"/>
            <p:nvPr/>
          </p:nvSpPr>
          <p:spPr>
            <a:xfrm>
              <a:off x="4938937" y="4864808"/>
              <a:ext cx="1908798" cy="749248"/>
            </a:xfrm>
            <a:prstGeom prst="rect">
              <a:avLst/>
            </a:prstGeom>
            <a:grpFill/>
            <a:effectLst/>
          </p:spPr>
          <p:txBody>
            <a:bodyPr wrap="square" rtlCol="0">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Water Cherenkov Detector Array</a:t>
              </a:r>
            </a:p>
            <a:p>
              <a:pPr algn="ctr" defTabSz="914042">
                <a:lnSpc>
                  <a:spcPct val="130000"/>
                </a:lnSpc>
                <a:defRPr/>
              </a:pPr>
              <a:r>
                <a:rPr lang="en-US" altLang="zh-CN" b="1" dirty="0">
                  <a:solidFill>
                    <a:prstClr val="white"/>
                  </a:solidFill>
                  <a:latin typeface="微软雅黑" panose="020B0503020204020204" pitchFamily="34" charset="-122"/>
                  <a:ea typeface="微软雅黑" panose="020B0503020204020204" pitchFamily="34" charset="-122"/>
                </a:rPr>
                <a:t>(WCDA)</a:t>
              </a:r>
            </a:p>
          </p:txBody>
        </p:sp>
      </p:grpSp>
      <p:grpSp>
        <p:nvGrpSpPr>
          <p:cNvPr id="12" name="组合 11">
            <a:extLst>
              <a:ext uri="{FF2B5EF4-FFF2-40B4-BE49-F238E27FC236}">
                <a16:creationId xmlns:a16="http://schemas.microsoft.com/office/drawing/2014/main" id="{C2B9EAA3-6C37-4105-8429-F8AC58C61AC7}"/>
              </a:ext>
            </a:extLst>
          </p:cNvPr>
          <p:cNvGrpSpPr/>
          <p:nvPr/>
        </p:nvGrpSpPr>
        <p:grpSpPr>
          <a:xfrm>
            <a:off x="8135683" y="1386549"/>
            <a:ext cx="3790869" cy="1231637"/>
            <a:chOff x="4951323" y="4827675"/>
            <a:chExt cx="1896411" cy="798253"/>
          </a:xfrm>
        </p:grpSpPr>
        <p:sp>
          <p:nvSpPr>
            <p:cNvPr id="13" name="矩形 12">
              <a:extLst>
                <a:ext uri="{FF2B5EF4-FFF2-40B4-BE49-F238E27FC236}">
                  <a16:creationId xmlns:a16="http://schemas.microsoft.com/office/drawing/2014/main" id="{5B6CB0B9-15E5-4AAC-A6E1-9B8F596224BE}"/>
                </a:ext>
              </a:extLst>
            </p:cNvPr>
            <p:cNvSpPr/>
            <p:nvPr/>
          </p:nvSpPr>
          <p:spPr>
            <a:xfrm>
              <a:off x="4976767" y="4827675"/>
              <a:ext cx="1870967" cy="765628"/>
            </a:xfrm>
            <a:prstGeom prst="rect">
              <a:avLst/>
            </a:prstGeom>
            <a:solidFill>
              <a:srgbClr val="063772"/>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42">
                <a:defRPr/>
              </a:pPr>
              <a:endParaRPr lang="zh-CN" altLang="en-US">
                <a:solidFill>
                  <a:prstClr val="white"/>
                </a:solidFill>
                <a:latin typeface="Calibri" panose="020F0502020204030204"/>
                <a:ea typeface="宋体" panose="02010600030101010101" pitchFamily="2" charset="-122"/>
              </a:endParaRPr>
            </a:p>
          </p:txBody>
        </p:sp>
        <p:sp>
          <p:nvSpPr>
            <p:cNvPr id="14" name="文本框 13">
              <a:extLst>
                <a:ext uri="{FF2B5EF4-FFF2-40B4-BE49-F238E27FC236}">
                  <a16:creationId xmlns:a16="http://schemas.microsoft.com/office/drawing/2014/main" id="{F8E1AF61-8607-4A20-9C62-00CCF981505E}"/>
                </a:ext>
              </a:extLst>
            </p:cNvPr>
            <p:cNvSpPr txBox="1"/>
            <p:nvPr/>
          </p:nvSpPr>
          <p:spPr>
            <a:xfrm>
              <a:off x="5099465" y="5130548"/>
              <a:ext cx="1591792" cy="293232"/>
            </a:xfrm>
            <a:prstGeom prst="rect">
              <a:avLst/>
            </a:prstGeom>
            <a:noFill/>
            <a:effectLst/>
          </p:spPr>
          <p:txBody>
            <a:bodyPr wrap="square" rtlCol="0">
              <a:spAutoFit/>
            </a:bodyPr>
            <a:lstStyle/>
            <a:p>
              <a:pPr algn="ctr" defTabSz="914042">
                <a:lnSpc>
                  <a:spcPct val="130000"/>
                </a:lnSpc>
                <a:defRPr/>
              </a:pPr>
              <a:endParaRPr lang="en-US" altLang="zh-CN" b="1" dirty="0">
                <a:solidFill>
                  <a:srgbClr val="FFFF00"/>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03B973AA-885C-464E-BCC1-ADB0BFEF2DA4}"/>
                </a:ext>
              </a:extLst>
            </p:cNvPr>
            <p:cNvSpPr txBox="1"/>
            <p:nvPr/>
          </p:nvSpPr>
          <p:spPr>
            <a:xfrm>
              <a:off x="4951323" y="4876682"/>
              <a:ext cx="1838327" cy="749246"/>
            </a:xfrm>
            <a:prstGeom prst="rect">
              <a:avLst/>
            </a:prstGeom>
            <a:noFill/>
            <a:effectLst/>
          </p:spPr>
          <p:txBody>
            <a:bodyPr wrap="square" rtlCol="0">
              <a:spAutoFit/>
            </a:bodyPr>
            <a:lstStyle/>
            <a:p>
              <a:pPr algn="ctr"/>
              <a:r>
                <a:rPr lang="en-US" altLang="zh-CN" sz="2400" b="1" dirty="0">
                  <a:solidFill>
                    <a:prstClr val="white"/>
                  </a:solidFill>
                  <a:latin typeface="微软雅黑" panose="020B0503020204020204" pitchFamily="34" charset="-122"/>
                  <a:ea typeface="微软雅黑" panose="020B0503020204020204" pitchFamily="34" charset="-122"/>
                </a:rPr>
                <a:t>Wide FOV Cherenkov Telescope Array</a:t>
              </a:r>
            </a:p>
            <a:p>
              <a:pPr algn="ctr" defTabSz="914042">
                <a:lnSpc>
                  <a:spcPct val="130000"/>
                </a:lnSpc>
                <a:defRPr/>
              </a:pPr>
              <a:r>
                <a:rPr lang="en-US" altLang="zh-CN" b="1" dirty="0">
                  <a:solidFill>
                    <a:prstClr val="white"/>
                  </a:solidFill>
                  <a:latin typeface="微软雅黑" panose="020B0503020204020204" pitchFamily="34" charset="-122"/>
                  <a:ea typeface="微软雅黑" panose="020B0503020204020204" pitchFamily="34" charset="-122"/>
                </a:rPr>
                <a:t>(WFCTA)</a:t>
              </a:r>
            </a:p>
          </p:txBody>
        </p:sp>
      </p:grpSp>
      <p:pic>
        <p:nvPicPr>
          <p:cNvPr id="16" name="图片 15">
            <a:extLst>
              <a:ext uri="{FF2B5EF4-FFF2-40B4-BE49-F238E27FC236}">
                <a16:creationId xmlns:a16="http://schemas.microsoft.com/office/drawing/2014/main" id="{7E995EF9-F88A-4149-8BE0-A782B8DADF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257" y="2710519"/>
            <a:ext cx="3585787" cy="2348528"/>
          </a:xfrm>
          <a:prstGeom prst="rect">
            <a:avLst/>
          </a:prstGeom>
        </p:spPr>
      </p:pic>
      <p:pic>
        <p:nvPicPr>
          <p:cNvPr id="17" name="图片 16">
            <a:extLst>
              <a:ext uri="{FF2B5EF4-FFF2-40B4-BE49-F238E27FC236}">
                <a16:creationId xmlns:a16="http://schemas.microsoft.com/office/drawing/2014/main" id="{B27154B2-BC60-4245-B162-0C3724ABF6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86612" y="2719171"/>
            <a:ext cx="3739940" cy="2329522"/>
          </a:xfrm>
          <a:prstGeom prst="rect">
            <a:avLst/>
          </a:prstGeom>
        </p:spPr>
      </p:pic>
      <p:pic>
        <p:nvPicPr>
          <p:cNvPr id="18" name="图片 17">
            <a:extLst>
              <a:ext uri="{FF2B5EF4-FFF2-40B4-BE49-F238E27FC236}">
                <a16:creationId xmlns:a16="http://schemas.microsoft.com/office/drawing/2014/main" id="{CC66420C-4AA6-409B-8A1A-AFDAB3726A2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461"/>
          <a:stretch/>
        </p:blipFill>
        <p:spPr>
          <a:xfrm>
            <a:off x="4056406" y="2729526"/>
            <a:ext cx="3956617" cy="2329521"/>
          </a:xfrm>
          <a:prstGeom prst="rect">
            <a:avLst/>
          </a:prstGeom>
        </p:spPr>
      </p:pic>
      <p:sp>
        <p:nvSpPr>
          <p:cNvPr id="19" name="文本框 18">
            <a:extLst>
              <a:ext uri="{FF2B5EF4-FFF2-40B4-BE49-F238E27FC236}">
                <a16:creationId xmlns:a16="http://schemas.microsoft.com/office/drawing/2014/main" id="{9CE0AA08-C77E-4E55-8929-44098C2D4BB0}"/>
              </a:ext>
            </a:extLst>
          </p:cNvPr>
          <p:cNvSpPr txBox="1"/>
          <p:nvPr/>
        </p:nvSpPr>
        <p:spPr>
          <a:xfrm>
            <a:off x="165089" y="1382623"/>
            <a:ext cx="3740007" cy="738664"/>
          </a:xfrm>
          <a:prstGeom prst="rect">
            <a:avLst/>
          </a:prstGeom>
          <a:noFill/>
          <a:effectLst/>
        </p:spPr>
        <p:txBody>
          <a:bodyPr wrap="square" rtlCol="0">
            <a:spAutoFit/>
          </a:bodyPr>
          <a:lstStyle/>
          <a:p>
            <a:pPr algn="ctr" defTabSz="914042">
              <a:defRPr/>
            </a:pPr>
            <a:r>
              <a:rPr lang="en-US" altLang="zh-CN" b="1" dirty="0">
                <a:solidFill>
                  <a:prstClr val="white"/>
                </a:solidFill>
                <a:latin typeface="微软雅黑" panose="020B0503020204020204" pitchFamily="34" charset="-122"/>
                <a:ea typeface="微软雅黑" panose="020B0503020204020204" pitchFamily="34" charset="-122"/>
              </a:rPr>
              <a:t> </a:t>
            </a:r>
            <a:r>
              <a:rPr lang="en-US" altLang="zh-CN" sz="2400" b="1" dirty="0">
                <a:solidFill>
                  <a:prstClr val="white"/>
                </a:solidFill>
                <a:latin typeface="微软雅黑" panose="020B0503020204020204" pitchFamily="34" charset="-122"/>
                <a:ea typeface="微软雅黑" panose="020B0503020204020204" pitchFamily="34" charset="-122"/>
              </a:rPr>
              <a:t>square kilometer array</a:t>
            </a:r>
          </a:p>
          <a:p>
            <a:pPr algn="ctr" defTabSz="914042">
              <a:defRPr/>
            </a:pPr>
            <a:r>
              <a:rPr lang="en-US" altLang="zh-CN" b="1" dirty="0">
                <a:solidFill>
                  <a:prstClr val="white"/>
                </a:solidFill>
                <a:latin typeface="微软雅黑" panose="020B0503020204020204" pitchFamily="34" charset="-122"/>
                <a:ea typeface="微软雅黑" panose="020B0503020204020204" pitchFamily="34" charset="-122"/>
              </a:rPr>
              <a:t>(KM2A)</a:t>
            </a:r>
          </a:p>
        </p:txBody>
      </p:sp>
      <p:sp>
        <p:nvSpPr>
          <p:cNvPr id="20" name="矩形 19">
            <a:extLst>
              <a:ext uri="{FF2B5EF4-FFF2-40B4-BE49-F238E27FC236}">
                <a16:creationId xmlns:a16="http://schemas.microsoft.com/office/drawing/2014/main" id="{A461C289-3605-4266-8DB2-7E4F1F3221DD}"/>
              </a:ext>
            </a:extLst>
          </p:cNvPr>
          <p:cNvSpPr/>
          <p:nvPr/>
        </p:nvSpPr>
        <p:spPr>
          <a:xfrm>
            <a:off x="587769" y="2934557"/>
            <a:ext cx="1207383" cy="405304"/>
          </a:xfrm>
          <a:prstGeom prst="rect">
            <a:avLst/>
          </a:prstGeom>
          <a:gradFill flip="none" rotWithShape="1">
            <a:gsLst>
              <a:gs pos="0">
                <a:srgbClr val="9ACBE9">
                  <a:tint val="66000"/>
                  <a:satMod val="160000"/>
                </a:srgbClr>
              </a:gs>
              <a:gs pos="50000">
                <a:srgbClr val="9ACBE9">
                  <a:tint val="44500"/>
                  <a:satMod val="160000"/>
                </a:srgbClr>
              </a:gs>
              <a:gs pos="100000">
                <a:srgbClr val="9ACBE9">
                  <a:tint val="23500"/>
                  <a:satMod val="160000"/>
                </a:srgbClr>
              </a:gs>
            </a:gsLst>
            <a:lin ang="2700000" scaled="1"/>
            <a:tileRect/>
          </a:gradFill>
        </p:spPr>
        <p:txBody>
          <a:bodyPr wrap="none">
            <a:spAutoFit/>
          </a:bodyPr>
          <a:lstStyle/>
          <a:p>
            <a:pPr algn="ctr" defTabSz="914042">
              <a:lnSpc>
                <a:spcPct val="130000"/>
              </a:lnSpc>
              <a:defRPr/>
            </a:pPr>
            <a:r>
              <a:rPr lang="en-US" altLang="zh-CN" sz="1733" b="1" dirty="0">
                <a:solidFill>
                  <a:srgbClr val="C00000"/>
                </a:solidFill>
                <a:latin typeface="微软雅黑" panose="020B0503020204020204" pitchFamily="34" charset="-122"/>
                <a:ea typeface="微软雅黑" panose="020B0503020204020204" pitchFamily="34" charset="-122"/>
              </a:rPr>
              <a:t>5216</a:t>
            </a:r>
            <a:r>
              <a:rPr lang="zh-CN" altLang="en-US" sz="1733" b="1" dirty="0">
                <a:solidFill>
                  <a:srgbClr val="C00000"/>
                </a:solidFill>
                <a:latin typeface="微软雅黑" panose="020B0503020204020204" pitchFamily="34" charset="-122"/>
                <a:ea typeface="微软雅黑" panose="020B0503020204020204" pitchFamily="34" charset="-122"/>
              </a:rPr>
              <a:t> </a:t>
            </a:r>
            <a:r>
              <a:rPr lang="x-none" altLang="zh-CN" sz="1733" b="1" dirty="0">
                <a:solidFill>
                  <a:srgbClr val="C00000"/>
                </a:solidFill>
                <a:latin typeface="微软雅黑" panose="020B0503020204020204" pitchFamily="34" charset="-122"/>
                <a:ea typeface="微软雅黑" panose="020B0503020204020204" pitchFamily="34" charset="-122"/>
              </a:rPr>
              <a:t>E</a:t>
            </a:r>
            <a:r>
              <a:rPr lang="en-US" altLang="zh-CN" sz="1733" b="1" dirty="0">
                <a:solidFill>
                  <a:srgbClr val="C00000"/>
                </a:solidFill>
                <a:latin typeface="微软雅黑" panose="020B0503020204020204" pitchFamily="34" charset="-122"/>
                <a:ea typeface="微软雅黑" panose="020B0503020204020204" pitchFamily="34" charset="-122"/>
              </a:rPr>
              <a:t>Ds</a:t>
            </a:r>
          </a:p>
        </p:txBody>
      </p:sp>
      <p:sp>
        <p:nvSpPr>
          <p:cNvPr id="21" name="矩形 20">
            <a:extLst>
              <a:ext uri="{FF2B5EF4-FFF2-40B4-BE49-F238E27FC236}">
                <a16:creationId xmlns:a16="http://schemas.microsoft.com/office/drawing/2014/main" id="{975870E1-5D8B-4C69-B864-EF47AE409895}"/>
              </a:ext>
            </a:extLst>
          </p:cNvPr>
          <p:cNvSpPr/>
          <p:nvPr/>
        </p:nvSpPr>
        <p:spPr>
          <a:xfrm>
            <a:off x="2218989" y="4389107"/>
            <a:ext cx="1309974" cy="405304"/>
          </a:xfrm>
          <a:prstGeom prst="rect">
            <a:avLst/>
          </a:prstGeom>
          <a:gradFill flip="none" rotWithShape="1">
            <a:gsLst>
              <a:gs pos="0">
                <a:srgbClr val="9ACBE9">
                  <a:tint val="66000"/>
                  <a:satMod val="160000"/>
                </a:srgbClr>
              </a:gs>
              <a:gs pos="50000">
                <a:srgbClr val="9ACBE9">
                  <a:tint val="44500"/>
                  <a:satMod val="160000"/>
                </a:srgbClr>
              </a:gs>
              <a:gs pos="100000">
                <a:srgbClr val="9ACBE9">
                  <a:tint val="23500"/>
                  <a:satMod val="160000"/>
                </a:srgbClr>
              </a:gs>
            </a:gsLst>
            <a:lin ang="2700000" scaled="1"/>
            <a:tileRect/>
          </a:gradFill>
        </p:spPr>
        <p:txBody>
          <a:bodyPr wrap="none">
            <a:spAutoFit/>
          </a:bodyPr>
          <a:lstStyle/>
          <a:p>
            <a:pPr algn="ctr" defTabSz="914042">
              <a:lnSpc>
                <a:spcPct val="130000"/>
              </a:lnSpc>
              <a:defRPr/>
            </a:pPr>
            <a:r>
              <a:rPr lang="en-US" altLang="zh-CN" sz="1733" b="1" dirty="0">
                <a:solidFill>
                  <a:srgbClr val="C00000"/>
                </a:solidFill>
                <a:latin typeface="微软雅黑" panose="020B0503020204020204" pitchFamily="34" charset="-122"/>
                <a:ea typeface="微软雅黑" panose="020B0503020204020204" pitchFamily="34" charset="-122"/>
              </a:rPr>
              <a:t>1188</a:t>
            </a:r>
            <a:r>
              <a:rPr lang="zh-CN" altLang="en-US" sz="1733" b="1" dirty="0">
                <a:solidFill>
                  <a:srgbClr val="C00000"/>
                </a:solidFill>
                <a:latin typeface="微软雅黑" panose="020B0503020204020204" pitchFamily="34" charset="-122"/>
                <a:ea typeface="微软雅黑" panose="020B0503020204020204" pitchFamily="34" charset="-122"/>
              </a:rPr>
              <a:t> </a:t>
            </a:r>
            <a:r>
              <a:rPr lang="x-none" altLang="zh-CN" sz="1733" b="1" dirty="0">
                <a:solidFill>
                  <a:srgbClr val="C00000"/>
                </a:solidFill>
                <a:latin typeface="微软雅黑" panose="020B0503020204020204" pitchFamily="34" charset="-122"/>
                <a:ea typeface="微软雅黑" panose="020B0503020204020204" pitchFamily="34" charset="-122"/>
              </a:rPr>
              <a:t>M</a:t>
            </a:r>
            <a:r>
              <a:rPr lang="en-US" altLang="zh-CN" sz="1733" b="1" dirty="0">
                <a:solidFill>
                  <a:srgbClr val="C00000"/>
                </a:solidFill>
                <a:latin typeface="微软雅黑" panose="020B0503020204020204" pitchFamily="34" charset="-122"/>
                <a:ea typeface="微软雅黑" panose="020B0503020204020204" pitchFamily="34" charset="-122"/>
              </a:rPr>
              <a:t>Ds</a:t>
            </a:r>
          </a:p>
        </p:txBody>
      </p:sp>
      <p:sp>
        <p:nvSpPr>
          <p:cNvPr id="22" name="矩形 21">
            <a:extLst>
              <a:ext uri="{FF2B5EF4-FFF2-40B4-BE49-F238E27FC236}">
                <a16:creationId xmlns:a16="http://schemas.microsoft.com/office/drawing/2014/main" id="{74BA19BA-FFD0-4931-A42C-096EA930197A}"/>
              </a:ext>
            </a:extLst>
          </p:cNvPr>
          <p:cNvSpPr/>
          <p:nvPr/>
        </p:nvSpPr>
        <p:spPr>
          <a:xfrm>
            <a:off x="5603142" y="3665058"/>
            <a:ext cx="1293816" cy="405304"/>
          </a:xfrm>
          <a:prstGeom prst="rect">
            <a:avLst/>
          </a:prstGeom>
          <a:gradFill flip="none" rotWithShape="1">
            <a:gsLst>
              <a:gs pos="0">
                <a:srgbClr val="9ACBE9">
                  <a:tint val="66000"/>
                  <a:satMod val="160000"/>
                </a:srgbClr>
              </a:gs>
              <a:gs pos="50000">
                <a:srgbClr val="9ACBE9">
                  <a:tint val="44500"/>
                  <a:satMod val="160000"/>
                </a:srgbClr>
              </a:gs>
              <a:gs pos="100000">
                <a:srgbClr val="9ACBE9">
                  <a:tint val="23500"/>
                  <a:satMod val="160000"/>
                </a:srgbClr>
              </a:gs>
            </a:gsLst>
            <a:lin ang="2700000" scaled="1"/>
            <a:tileRect/>
          </a:gradFill>
        </p:spPr>
        <p:txBody>
          <a:bodyPr wrap="none">
            <a:spAutoFit/>
          </a:bodyPr>
          <a:lstStyle/>
          <a:p>
            <a:pPr algn="ctr" defTabSz="914042">
              <a:lnSpc>
                <a:spcPct val="130000"/>
              </a:lnSpc>
              <a:defRPr/>
            </a:pPr>
            <a:r>
              <a:rPr lang="en-US" altLang="zh-CN" sz="1733" b="1" dirty="0">
                <a:solidFill>
                  <a:srgbClr val="C00000"/>
                </a:solidFill>
                <a:latin typeface="微软雅黑" panose="020B0503020204020204" pitchFamily="34" charset="-122"/>
                <a:ea typeface="微软雅黑" panose="020B0503020204020204" pitchFamily="34" charset="-122"/>
              </a:rPr>
              <a:t>3120</a:t>
            </a:r>
            <a:r>
              <a:rPr lang="zh-CN" altLang="en-US" sz="1733" b="1" dirty="0">
                <a:solidFill>
                  <a:srgbClr val="C00000"/>
                </a:solidFill>
                <a:latin typeface="微软雅黑" panose="020B0503020204020204" pitchFamily="34" charset="-122"/>
                <a:ea typeface="微软雅黑" panose="020B0503020204020204" pitchFamily="34" charset="-122"/>
              </a:rPr>
              <a:t> </a:t>
            </a:r>
            <a:r>
              <a:rPr lang="en-US" altLang="zh-CN" sz="1733" b="1" dirty="0">
                <a:solidFill>
                  <a:srgbClr val="C00000"/>
                </a:solidFill>
                <a:latin typeface="微软雅黑" panose="020B0503020204020204" pitchFamily="34" charset="-122"/>
                <a:ea typeface="微软雅黑" panose="020B0503020204020204" pitchFamily="34" charset="-122"/>
              </a:rPr>
              <a:t>cells</a:t>
            </a:r>
          </a:p>
        </p:txBody>
      </p:sp>
      <p:sp>
        <p:nvSpPr>
          <p:cNvPr id="23" name="矩形 22">
            <a:extLst>
              <a:ext uri="{FF2B5EF4-FFF2-40B4-BE49-F238E27FC236}">
                <a16:creationId xmlns:a16="http://schemas.microsoft.com/office/drawing/2014/main" id="{3B140F9D-2D96-408B-83AE-1A761598998E}"/>
              </a:ext>
            </a:extLst>
          </p:cNvPr>
          <p:cNvSpPr/>
          <p:nvPr/>
        </p:nvSpPr>
        <p:spPr>
          <a:xfrm>
            <a:off x="8406770" y="2841370"/>
            <a:ext cx="1695336" cy="405304"/>
          </a:xfrm>
          <a:prstGeom prst="rect">
            <a:avLst/>
          </a:prstGeom>
          <a:gradFill flip="none" rotWithShape="1">
            <a:gsLst>
              <a:gs pos="0">
                <a:srgbClr val="9ACBE9">
                  <a:tint val="66000"/>
                  <a:satMod val="160000"/>
                </a:srgbClr>
              </a:gs>
              <a:gs pos="50000">
                <a:srgbClr val="9ACBE9">
                  <a:tint val="44500"/>
                  <a:satMod val="160000"/>
                </a:srgbClr>
              </a:gs>
              <a:gs pos="100000">
                <a:srgbClr val="9ACBE9">
                  <a:tint val="23500"/>
                  <a:satMod val="160000"/>
                </a:srgbClr>
              </a:gs>
            </a:gsLst>
            <a:lin ang="2700000" scaled="1"/>
            <a:tileRect/>
          </a:gradFill>
        </p:spPr>
        <p:txBody>
          <a:bodyPr wrap="none">
            <a:spAutoFit/>
          </a:bodyPr>
          <a:lstStyle/>
          <a:p>
            <a:pPr algn="ctr" defTabSz="914042">
              <a:lnSpc>
                <a:spcPct val="130000"/>
              </a:lnSpc>
              <a:defRPr/>
            </a:pPr>
            <a:r>
              <a:rPr lang="x-none" altLang="zh-CN" sz="1733" b="1" dirty="0">
                <a:solidFill>
                  <a:srgbClr val="C00000"/>
                </a:solidFill>
                <a:latin typeface="微软雅黑" panose="020B0503020204020204" pitchFamily="34" charset="-122"/>
                <a:ea typeface="微软雅黑" panose="020B0503020204020204" pitchFamily="34" charset="-122"/>
              </a:rPr>
              <a:t>18</a:t>
            </a:r>
            <a:r>
              <a:rPr lang="en-US" altLang="zh-CN" sz="1733" b="1" dirty="0">
                <a:solidFill>
                  <a:srgbClr val="C00000"/>
                </a:solidFill>
                <a:latin typeface="微软雅黑" panose="020B0503020204020204" pitchFamily="34" charset="-122"/>
                <a:ea typeface="微软雅黑" panose="020B0503020204020204" pitchFamily="34" charset="-122"/>
              </a:rPr>
              <a:t> telescopes</a:t>
            </a:r>
          </a:p>
        </p:txBody>
      </p:sp>
      <p:sp>
        <p:nvSpPr>
          <p:cNvPr id="24" name="文本框 23">
            <a:extLst>
              <a:ext uri="{FF2B5EF4-FFF2-40B4-BE49-F238E27FC236}">
                <a16:creationId xmlns:a16="http://schemas.microsoft.com/office/drawing/2014/main" id="{A1C07AFF-229C-4419-A678-E767C9896CB8}"/>
              </a:ext>
            </a:extLst>
          </p:cNvPr>
          <p:cNvSpPr txBox="1"/>
          <p:nvPr/>
        </p:nvSpPr>
        <p:spPr>
          <a:xfrm>
            <a:off x="307970" y="5196813"/>
            <a:ext cx="3567072" cy="830997"/>
          </a:xfrm>
          <a:prstGeom prst="rect">
            <a:avLst/>
          </a:prstGeom>
          <a:solidFill>
            <a:srgbClr val="00B050"/>
          </a:solidFill>
        </p:spPr>
        <p:txBody>
          <a:bodyPr wrap="square" rtlCol="0">
            <a:spAutoFit/>
          </a:bodyPr>
          <a:lstStyle/>
          <a:p>
            <a:pPr algn="ctr"/>
            <a:r>
              <a:rPr lang="en-US" altLang="zh-CN" sz="2400" b="1" dirty="0">
                <a:solidFill>
                  <a:srgbClr val="C00000"/>
                </a:solidFill>
                <a:latin typeface="+mn-ea"/>
              </a:rPr>
              <a:t>The most sensitive UHE gamma-ray detector</a:t>
            </a:r>
            <a:endParaRPr lang="zh-CN" altLang="en-US" sz="2400" b="1" dirty="0">
              <a:solidFill>
                <a:srgbClr val="C00000"/>
              </a:solidFill>
              <a:latin typeface="+mn-ea"/>
            </a:endParaRPr>
          </a:p>
        </p:txBody>
      </p:sp>
      <p:sp>
        <p:nvSpPr>
          <p:cNvPr id="25" name="文本框 24">
            <a:extLst>
              <a:ext uri="{FF2B5EF4-FFF2-40B4-BE49-F238E27FC236}">
                <a16:creationId xmlns:a16="http://schemas.microsoft.com/office/drawing/2014/main" id="{E85B9163-53AF-4FC0-94A1-FD35275E8FD7}"/>
              </a:ext>
            </a:extLst>
          </p:cNvPr>
          <p:cNvSpPr txBox="1"/>
          <p:nvPr/>
        </p:nvSpPr>
        <p:spPr>
          <a:xfrm>
            <a:off x="4081862" y="5196813"/>
            <a:ext cx="3956617" cy="830997"/>
          </a:xfrm>
          <a:prstGeom prst="rect">
            <a:avLst/>
          </a:prstGeom>
          <a:solidFill>
            <a:srgbClr val="00B050"/>
          </a:solidFill>
        </p:spPr>
        <p:txBody>
          <a:bodyPr wrap="square" rtlCol="0">
            <a:spAutoFit/>
          </a:bodyPr>
          <a:lstStyle/>
          <a:p>
            <a:pPr algn="ctr"/>
            <a:r>
              <a:rPr lang="en-US" altLang="zh-CN" sz="2400" b="1" dirty="0">
                <a:solidFill>
                  <a:srgbClr val="C00000"/>
                </a:solidFill>
                <a:latin typeface="+mn-ea"/>
              </a:rPr>
              <a:t>The most sensitive VHE gamma-ray detector</a:t>
            </a:r>
            <a:endParaRPr lang="zh-CN" altLang="en-US" sz="2400" b="1" dirty="0">
              <a:solidFill>
                <a:srgbClr val="C00000"/>
              </a:solidFill>
              <a:latin typeface="+mn-ea"/>
            </a:endParaRPr>
          </a:p>
        </p:txBody>
      </p:sp>
      <p:sp>
        <p:nvSpPr>
          <p:cNvPr id="26" name="文本框 25">
            <a:extLst>
              <a:ext uri="{FF2B5EF4-FFF2-40B4-BE49-F238E27FC236}">
                <a16:creationId xmlns:a16="http://schemas.microsoft.com/office/drawing/2014/main" id="{F70246BB-7635-48F2-96D3-1AF5B28148A1}"/>
              </a:ext>
            </a:extLst>
          </p:cNvPr>
          <p:cNvSpPr txBox="1"/>
          <p:nvPr/>
        </p:nvSpPr>
        <p:spPr>
          <a:xfrm>
            <a:off x="8211689" y="5196813"/>
            <a:ext cx="3689718" cy="923330"/>
          </a:xfrm>
          <a:prstGeom prst="rect">
            <a:avLst/>
          </a:prstGeom>
          <a:solidFill>
            <a:srgbClr val="00B050"/>
          </a:solidFill>
        </p:spPr>
        <p:txBody>
          <a:bodyPr wrap="square" rtlCol="0">
            <a:spAutoFit/>
          </a:bodyPr>
          <a:lstStyle/>
          <a:p>
            <a:pPr algn="ctr"/>
            <a:r>
              <a:rPr lang="en-US" altLang="zh-CN" b="1" dirty="0">
                <a:solidFill>
                  <a:srgbClr val="C00000"/>
                </a:solidFill>
                <a:latin typeface="+mn-ea"/>
              </a:rPr>
              <a:t>The highest degree of complexity cosmic ray detector with the broadest energy coverage</a:t>
            </a:r>
          </a:p>
        </p:txBody>
      </p:sp>
    </p:spTree>
    <p:extLst>
      <p:ext uri="{BB962C8B-B14F-4D97-AF65-F5344CB8AC3E}">
        <p14:creationId xmlns:p14="http://schemas.microsoft.com/office/powerpoint/2010/main" val="47906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284F3E4-FF40-4830-A245-4245A13FAF4A}"/>
              </a:ext>
            </a:extLst>
          </p:cNvPr>
          <p:cNvSpPr>
            <a:spLocks noGrp="1"/>
          </p:cNvSpPr>
          <p:nvPr>
            <p:ph type="title"/>
          </p:nvPr>
        </p:nvSpPr>
        <p:spPr/>
        <p:txBody>
          <a:bodyPr/>
          <a:lstStyle/>
          <a:p>
            <a:r>
              <a:rPr lang="en-US" altLang="zh-CN" dirty="0"/>
              <a:t>Images of shower events</a:t>
            </a:r>
            <a:endParaRPr lang="zh-CN" altLang="en-US" dirty="0"/>
          </a:p>
        </p:txBody>
      </p:sp>
      <p:sp>
        <p:nvSpPr>
          <p:cNvPr id="3" name="日期占位符 2">
            <a:extLst>
              <a:ext uri="{FF2B5EF4-FFF2-40B4-BE49-F238E27FC236}">
                <a16:creationId xmlns:a16="http://schemas.microsoft.com/office/drawing/2014/main" id="{3AD25423-A1F3-4438-BED3-F3D6A2E72B7B}"/>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5018C269-38E6-4E01-8109-26503DF95F07}"/>
              </a:ext>
            </a:extLst>
          </p:cNvPr>
          <p:cNvSpPr>
            <a:spLocks noGrp="1"/>
          </p:cNvSpPr>
          <p:nvPr>
            <p:ph type="sldNum" sz="quarter" idx="12"/>
          </p:nvPr>
        </p:nvSpPr>
        <p:spPr/>
        <p:txBody>
          <a:bodyPr/>
          <a:lstStyle/>
          <a:p>
            <a:fld id="{4BE2F480-0866-4C36-99B6-3656151950EC}" type="slidenum">
              <a:rPr lang="zh-CN" altLang="en-US" smtClean="0"/>
              <a:t>7</a:t>
            </a:fld>
            <a:endParaRPr lang="zh-CN" altLang="en-US"/>
          </a:p>
        </p:txBody>
      </p:sp>
      <p:pic>
        <p:nvPicPr>
          <p:cNvPr id="7" name="Picture 2" descr="Slideshow image">
            <a:extLst>
              <a:ext uri="{FF2B5EF4-FFF2-40B4-BE49-F238E27FC236}">
                <a16:creationId xmlns:a16="http://schemas.microsoft.com/office/drawing/2014/main" id="{CC5E2C99-7AC7-4A05-97D1-F64999B437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141" y="1067185"/>
            <a:ext cx="6803567" cy="2880000"/>
          </a:xfrm>
          <a:prstGeom prst="rect">
            <a:avLst/>
          </a:prstGeom>
          <a:noFill/>
          <a:ln w="3175">
            <a:solidFill>
              <a:schemeClr val="bg1">
                <a:lumMod val="65000"/>
              </a:schemeClr>
            </a:solidFill>
          </a:ln>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CF2DB19D-0E6F-4A7D-A0DE-25826A37CB3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4687" y="3976498"/>
            <a:ext cx="5887251" cy="288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lideshow image">
            <a:extLst>
              <a:ext uri="{FF2B5EF4-FFF2-40B4-BE49-F238E27FC236}">
                <a16:creationId xmlns:a16="http://schemas.microsoft.com/office/drawing/2014/main" id="{7C6C321C-9AEE-498F-A317-4D790F2C335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9762" y="1130933"/>
            <a:ext cx="4078500" cy="32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145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D1BE70-3D0D-4EEA-9691-A562858749A1}"/>
              </a:ext>
            </a:extLst>
          </p:cNvPr>
          <p:cNvSpPr>
            <a:spLocks noGrp="1"/>
          </p:cNvSpPr>
          <p:nvPr>
            <p:ph type="title"/>
          </p:nvPr>
        </p:nvSpPr>
        <p:spPr>
          <a:xfrm>
            <a:off x="1421942" y="30814"/>
            <a:ext cx="8811506" cy="887113"/>
          </a:xfrm>
        </p:spPr>
        <p:txBody>
          <a:bodyPr>
            <a:normAutofit/>
          </a:bodyPr>
          <a:lstStyle/>
          <a:p>
            <a:r>
              <a:rPr lang="en-US" altLang="zh-CN" sz="4000" dirty="0"/>
              <a:t>LHAASO Science -- Origin of Cosmic Rays </a:t>
            </a:r>
            <a:endParaRPr lang="zh-CN" altLang="en-US" sz="4000" dirty="0"/>
          </a:p>
        </p:txBody>
      </p:sp>
      <p:sp>
        <p:nvSpPr>
          <p:cNvPr id="3" name="日期占位符 2">
            <a:extLst>
              <a:ext uri="{FF2B5EF4-FFF2-40B4-BE49-F238E27FC236}">
                <a16:creationId xmlns:a16="http://schemas.microsoft.com/office/drawing/2014/main" id="{65D5B915-9BA7-4911-83BB-BD02B691FFFC}"/>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6D48A40B-39B6-4C98-8F9E-6D4A6C48E38F}"/>
              </a:ext>
            </a:extLst>
          </p:cNvPr>
          <p:cNvSpPr>
            <a:spLocks noGrp="1"/>
          </p:cNvSpPr>
          <p:nvPr>
            <p:ph type="sldNum" sz="quarter" idx="12"/>
          </p:nvPr>
        </p:nvSpPr>
        <p:spPr/>
        <p:txBody>
          <a:bodyPr/>
          <a:lstStyle/>
          <a:p>
            <a:fld id="{4BE2F480-0866-4C36-99B6-3656151950EC}" type="slidenum">
              <a:rPr lang="zh-CN" altLang="en-US" smtClean="0"/>
              <a:t>8</a:t>
            </a:fld>
            <a:endParaRPr lang="zh-CN" altLang="en-US"/>
          </a:p>
        </p:txBody>
      </p:sp>
      <p:grpSp>
        <p:nvGrpSpPr>
          <p:cNvPr id="6" name="组合 5">
            <a:extLst>
              <a:ext uri="{FF2B5EF4-FFF2-40B4-BE49-F238E27FC236}">
                <a16:creationId xmlns:a16="http://schemas.microsoft.com/office/drawing/2014/main" id="{99B0FCCC-5D62-4332-822A-0AD604B612C3}"/>
              </a:ext>
            </a:extLst>
          </p:cNvPr>
          <p:cNvGrpSpPr/>
          <p:nvPr/>
        </p:nvGrpSpPr>
        <p:grpSpPr>
          <a:xfrm>
            <a:off x="9966066" y="971815"/>
            <a:ext cx="1954654" cy="1809739"/>
            <a:chOff x="7733780" y="1084528"/>
            <a:chExt cx="1954654" cy="1809739"/>
          </a:xfrm>
        </p:grpSpPr>
        <p:sp>
          <p:nvSpPr>
            <p:cNvPr id="7" name="Text Box 4">
              <a:extLst>
                <a:ext uri="{FF2B5EF4-FFF2-40B4-BE49-F238E27FC236}">
                  <a16:creationId xmlns:a16="http://schemas.microsoft.com/office/drawing/2014/main" id="{DDBCE65E-D6A4-427B-9EE2-A0876B47040F}"/>
                </a:ext>
              </a:extLst>
            </p:cNvPr>
            <p:cNvSpPr txBox="1">
              <a:spLocks noChangeArrowheads="1"/>
            </p:cNvSpPr>
            <p:nvPr/>
          </p:nvSpPr>
          <p:spPr bwMode="auto">
            <a:xfrm>
              <a:off x="8388288" y="2524935"/>
              <a:ext cx="564578"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20000"/>
                </a:spcBef>
                <a:buClr>
                  <a:schemeClr val="folHlink"/>
                </a:buClr>
                <a:buSzPct val="75000"/>
                <a:buFont typeface="Monotype Sorts" pitchFamily="2" charset="2"/>
                <a:buNone/>
                <a:defRPr/>
              </a:pP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SNR</a:t>
              </a:r>
              <a:endParaRPr lang="es-ES" dirty="0">
                <a:solidFill>
                  <a:srgbClr val="0D0D0D"/>
                </a:solidFill>
                <a:latin typeface="Calibri" panose="020F0502020204030204" pitchFamily="34" charset="0"/>
                <a:ea typeface="Calibri" panose="020F0502020204030204" pitchFamily="34" charset="0"/>
                <a:cs typeface="Calibri" panose="020F0502020204030204" pitchFamily="34" charset="0"/>
              </a:endParaRPr>
            </a:p>
          </p:txBody>
        </p:sp>
        <p:pic>
          <p:nvPicPr>
            <p:cNvPr id="8" name="Picture 11" descr="CXO_CasA">
              <a:hlinkClick r:id="" action="ppaction://noaction"/>
              <a:extLst>
                <a:ext uri="{FF2B5EF4-FFF2-40B4-BE49-F238E27FC236}">
                  <a16:creationId xmlns:a16="http://schemas.microsoft.com/office/drawing/2014/main" id="{C7ECD84A-D57D-4F01-8EDF-09DAAFC42173}"/>
                </a:ext>
              </a:extLst>
            </p:cNvPr>
            <p:cNvPicPr>
              <a:picLocks noChangeAspect="1" noChangeArrowheads="1"/>
            </p:cNvPicPr>
            <p:nvPr/>
          </p:nvPicPr>
          <p:blipFill>
            <a:blip r:embed="rId3" cstate="print"/>
            <a:srcRect/>
            <a:stretch>
              <a:fillRect/>
            </a:stretch>
          </p:blipFill>
          <p:spPr bwMode="auto">
            <a:xfrm>
              <a:off x="7733780" y="1084528"/>
              <a:ext cx="1954654" cy="1447800"/>
            </a:xfrm>
            <a:prstGeom prst="rect">
              <a:avLst/>
            </a:prstGeom>
            <a:noFill/>
            <a:ln w="6350">
              <a:solidFill>
                <a:schemeClr val="tx1"/>
              </a:solidFill>
              <a:miter lim="800000"/>
              <a:headEnd/>
              <a:tailEnd/>
            </a:ln>
          </p:spPr>
        </p:pic>
      </p:grpSp>
      <p:grpSp>
        <p:nvGrpSpPr>
          <p:cNvPr id="9" name="组合 8">
            <a:extLst>
              <a:ext uri="{FF2B5EF4-FFF2-40B4-BE49-F238E27FC236}">
                <a16:creationId xmlns:a16="http://schemas.microsoft.com/office/drawing/2014/main" id="{95FDB6AA-365D-4F22-BAD2-9E64A8322BAD}"/>
              </a:ext>
            </a:extLst>
          </p:cNvPr>
          <p:cNvGrpSpPr/>
          <p:nvPr/>
        </p:nvGrpSpPr>
        <p:grpSpPr>
          <a:xfrm>
            <a:off x="8035445" y="1738274"/>
            <a:ext cx="1785071" cy="1721909"/>
            <a:chOff x="7627243" y="3383814"/>
            <a:chExt cx="1785071" cy="1721909"/>
          </a:xfrm>
        </p:grpSpPr>
        <p:sp>
          <p:nvSpPr>
            <p:cNvPr id="10" name="Text Box 5">
              <a:extLst>
                <a:ext uri="{FF2B5EF4-FFF2-40B4-BE49-F238E27FC236}">
                  <a16:creationId xmlns:a16="http://schemas.microsoft.com/office/drawing/2014/main" id="{C7208C4A-6822-486B-88FD-2B40F67C7A1C}"/>
                </a:ext>
              </a:extLst>
            </p:cNvPr>
            <p:cNvSpPr txBox="1">
              <a:spLocks noChangeArrowheads="1"/>
            </p:cNvSpPr>
            <p:nvPr/>
          </p:nvSpPr>
          <p:spPr bwMode="auto">
            <a:xfrm>
              <a:off x="7627243" y="4797946"/>
              <a:ext cx="1785071"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75000"/>
                </a:lnSpc>
                <a:spcBef>
                  <a:spcPct val="20000"/>
                </a:spcBef>
                <a:buClr>
                  <a:schemeClr val="folHlink"/>
                </a:buClr>
                <a:buSzPct val="75000"/>
                <a:buFont typeface="Monotype Sorts" pitchFamily="2" charset="2"/>
                <a:buNone/>
                <a:defRPr/>
              </a:pPr>
              <a:r>
                <a:rPr lang="en-US" altLang="zh-CN" b="0" i="0" dirty="0">
                  <a:solidFill>
                    <a:srgbClr val="0D0D0D"/>
                  </a:solidFill>
                  <a:effectLst/>
                  <a:latin typeface="ui-sans-serif"/>
                </a:rPr>
                <a:t>WIMPs</a:t>
              </a:r>
              <a:endParaRPr kumimoji="1" lang="es-ES" sz="1800" dirty="0">
                <a:solidFill>
                  <a:schemeClr val="tx2"/>
                </a:solidFill>
                <a:latin typeface="微软雅黑" panose="020B0503020204020204" pitchFamily="34" charset="-122"/>
                <a:ea typeface="微软雅黑" panose="020B0503020204020204" pitchFamily="34" charset="-122"/>
              </a:endParaRPr>
            </a:p>
          </p:txBody>
        </p:sp>
        <p:pic>
          <p:nvPicPr>
            <p:cNvPr id="11" name="Picture 16" descr="GC">
              <a:extLst>
                <a:ext uri="{FF2B5EF4-FFF2-40B4-BE49-F238E27FC236}">
                  <a16:creationId xmlns:a16="http://schemas.microsoft.com/office/drawing/2014/main" id="{743A3EDE-D104-4DE2-80D6-551B0B91FBD1}"/>
                </a:ext>
              </a:extLst>
            </p:cNvPr>
            <p:cNvPicPr>
              <a:picLocks noChangeAspect="1" noChangeArrowheads="1"/>
            </p:cNvPicPr>
            <p:nvPr/>
          </p:nvPicPr>
          <p:blipFill>
            <a:blip r:embed="rId4" cstate="print"/>
            <a:srcRect/>
            <a:stretch>
              <a:fillRect/>
            </a:stretch>
          </p:blipFill>
          <p:spPr bwMode="auto">
            <a:xfrm>
              <a:off x="7627243" y="3383814"/>
              <a:ext cx="1785071" cy="1371600"/>
            </a:xfrm>
            <a:prstGeom prst="rect">
              <a:avLst/>
            </a:prstGeom>
            <a:noFill/>
            <a:ln w="9525">
              <a:solidFill>
                <a:schemeClr val="tx1"/>
              </a:solidFill>
              <a:miter lim="800000"/>
              <a:headEnd/>
              <a:tailEnd/>
            </a:ln>
            <a:effectLst/>
          </p:spPr>
        </p:pic>
      </p:grpSp>
      <p:grpSp>
        <p:nvGrpSpPr>
          <p:cNvPr id="12" name="组合 11">
            <a:extLst>
              <a:ext uri="{FF2B5EF4-FFF2-40B4-BE49-F238E27FC236}">
                <a16:creationId xmlns:a16="http://schemas.microsoft.com/office/drawing/2014/main" id="{D34FB1DB-35DD-4FC7-B3D7-270C9CFB9D04}"/>
              </a:ext>
            </a:extLst>
          </p:cNvPr>
          <p:cNvGrpSpPr/>
          <p:nvPr/>
        </p:nvGrpSpPr>
        <p:grpSpPr>
          <a:xfrm>
            <a:off x="9806042" y="3190972"/>
            <a:ext cx="2193639" cy="2061828"/>
            <a:chOff x="10097124" y="3885262"/>
            <a:chExt cx="2193639" cy="2061828"/>
          </a:xfrm>
        </p:grpSpPr>
        <p:sp>
          <p:nvSpPr>
            <p:cNvPr id="13" name="Text Box 13">
              <a:extLst>
                <a:ext uri="{FF2B5EF4-FFF2-40B4-BE49-F238E27FC236}">
                  <a16:creationId xmlns:a16="http://schemas.microsoft.com/office/drawing/2014/main" id="{2E093029-7B40-4C3B-93D9-7DDE8CE28368}"/>
                </a:ext>
              </a:extLst>
            </p:cNvPr>
            <p:cNvSpPr txBox="1">
              <a:spLocks noChangeArrowheads="1"/>
            </p:cNvSpPr>
            <p:nvPr/>
          </p:nvSpPr>
          <p:spPr bwMode="auto">
            <a:xfrm>
              <a:off x="10097124" y="5356159"/>
              <a:ext cx="2193639" cy="5909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spcBef>
                  <a:spcPct val="20000"/>
                </a:spcBef>
                <a:buClr>
                  <a:schemeClr val="folHlink"/>
                </a:buClr>
                <a:buSzPct val="75000"/>
                <a:buFont typeface="Monotype Sorts" pitchFamily="2" charset="2"/>
                <a:buNone/>
                <a:defRPr/>
              </a:pP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EBL</a:t>
              </a:r>
              <a:r>
                <a:rPr lang="zh-CN" altLang="en-US" dirty="0">
                  <a:solidFill>
                    <a:srgbClr val="0D0D0D"/>
                  </a:solidFill>
                  <a:latin typeface="Calibri" panose="020F0502020204030204" pitchFamily="34" charset="0"/>
                  <a:cs typeface="Calibri" panose="020F0502020204030204" pitchFamily="34" charset="0"/>
                </a:rPr>
                <a:t> </a:t>
              </a: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and</a:t>
              </a:r>
              <a:r>
                <a:rPr lang="zh-CN" altLang="en-US" dirty="0">
                  <a:solidFill>
                    <a:srgbClr val="0D0D0D"/>
                  </a:solidFill>
                  <a:latin typeface="Calibri" panose="020F0502020204030204" pitchFamily="34" charset="0"/>
                  <a:cs typeface="Calibri" panose="020F0502020204030204" pitchFamily="34" charset="0"/>
                </a:rPr>
                <a:t> </a:t>
              </a: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Gamma-Ray Horizon</a:t>
              </a:r>
            </a:p>
          </p:txBody>
        </p:sp>
        <p:pic>
          <p:nvPicPr>
            <p:cNvPr id="14" name="Picture 17" descr="ghorizon">
              <a:extLst>
                <a:ext uri="{FF2B5EF4-FFF2-40B4-BE49-F238E27FC236}">
                  <a16:creationId xmlns:a16="http://schemas.microsoft.com/office/drawing/2014/main" id="{9D46437A-79D9-439E-B9E6-490411487A1D}"/>
                </a:ext>
              </a:extLst>
            </p:cNvPr>
            <p:cNvPicPr>
              <a:picLocks noChangeAspect="1" noChangeArrowheads="1"/>
            </p:cNvPicPr>
            <p:nvPr/>
          </p:nvPicPr>
          <p:blipFill>
            <a:blip r:embed="rId5" cstate="print"/>
            <a:srcRect/>
            <a:stretch>
              <a:fillRect/>
            </a:stretch>
          </p:blipFill>
          <p:spPr bwMode="auto">
            <a:xfrm>
              <a:off x="10254413" y="3885262"/>
              <a:ext cx="1943937" cy="1430337"/>
            </a:xfrm>
            <a:prstGeom prst="rect">
              <a:avLst/>
            </a:prstGeom>
            <a:noFill/>
            <a:ln w="12700">
              <a:solidFill>
                <a:srgbClr val="000000"/>
              </a:solidFill>
              <a:miter lim="800000"/>
              <a:headEnd/>
              <a:tailEnd/>
            </a:ln>
          </p:spPr>
        </p:pic>
      </p:grpSp>
      <p:grpSp>
        <p:nvGrpSpPr>
          <p:cNvPr id="15" name="组合 14">
            <a:extLst>
              <a:ext uri="{FF2B5EF4-FFF2-40B4-BE49-F238E27FC236}">
                <a16:creationId xmlns:a16="http://schemas.microsoft.com/office/drawing/2014/main" id="{8B326449-A766-4574-9A45-44A634737BA7}"/>
              </a:ext>
            </a:extLst>
          </p:cNvPr>
          <p:cNvGrpSpPr/>
          <p:nvPr/>
        </p:nvGrpSpPr>
        <p:grpSpPr>
          <a:xfrm>
            <a:off x="6365876" y="5402082"/>
            <a:ext cx="1915146" cy="1431833"/>
            <a:chOff x="6365876" y="5402082"/>
            <a:chExt cx="1915146" cy="1431833"/>
          </a:xfrm>
        </p:grpSpPr>
        <p:pic>
          <p:nvPicPr>
            <p:cNvPr id="16" name="图片 15">
              <a:extLst>
                <a:ext uri="{FF2B5EF4-FFF2-40B4-BE49-F238E27FC236}">
                  <a16:creationId xmlns:a16="http://schemas.microsoft.com/office/drawing/2014/main" id="{FE655AAA-6C96-4CCC-8C66-60D534D18B9B}"/>
                </a:ext>
              </a:extLst>
            </p:cNvPr>
            <p:cNvPicPr>
              <a:picLocks noChangeAspect="1"/>
            </p:cNvPicPr>
            <p:nvPr/>
          </p:nvPicPr>
          <p:blipFill>
            <a:blip r:embed="rId6"/>
            <a:stretch>
              <a:fillRect/>
            </a:stretch>
          </p:blipFill>
          <p:spPr>
            <a:xfrm>
              <a:off x="6365876" y="5402082"/>
              <a:ext cx="1915146" cy="1044000"/>
            </a:xfrm>
            <a:prstGeom prst="rect">
              <a:avLst/>
            </a:prstGeom>
          </p:spPr>
        </p:pic>
        <p:sp>
          <p:nvSpPr>
            <p:cNvPr id="17" name="Text Box 5">
              <a:extLst>
                <a:ext uri="{FF2B5EF4-FFF2-40B4-BE49-F238E27FC236}">
                  <a16:creationId xmlns:a16="http://schemas.microsoft.com/office/drawing/2014/main" id="{6CA4DF16-A7B9-40EE-98B4-0A9467A85CE1}"/>
                </a:ext>
              </a:extLst>
            </p:cNvPr>
            <p:cNvSpPr txBox="1">
              <a:spLocks noChangeArrowheads="1"/>
            </p:cNvSpPr>
            <p:nvPr/>
          </p:nvSpPr>
          <p:spPr bwMode="auto">
            <a:xfrm>
              <a:off x="6508012" y="6526138"/>
              <a:ext cx="1679395"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75000"/>
                </a:lnSpc>
                <a:spcBef>
                  <a:spcPct val="20000"/>
                </a:spcBef>
                <a:buClr>
                  <a:schemeClr val="folHlink"/>
                </a:buClr>
                <a:buSzPct val="75000"/>
                <a:buFont typeface="Monotype Sorts" pitchFamily="2" charset="2"/>
                <a:buNone/>
                <a:defRPr/>
              </a:pPr>
              <a:r>
                <a:rPr lang="zh-CN" altLang="en-US" sz="1800" dirty="0">
                  <a:solidFill>
                    <a:srgbClr val="0D0D0D"/>
                  </a:solidFill>
                  <a:latin typeface="Calibri" panose="020F0502020204030204" pitchFamily="34" charset="0"/>
                  <a:cs typeface="Calibri" panose="020F0502020204030204" pitchFamily="34" charset="0"/>
                </a:rPr>
                <a:t>IMF</a:t>
              </a:r>
              <a:endParaRPr kumimoji="1" lang="es-ES" sz="1800" dirty="0">
                <a:solidFill>
                  <a:schemeClr val="tx2"/>
                </a:solidFill>
                <a:latin typeface="微软雅黑" panose="020B0503020204020204" pitchFamily="34" charset="-122"/>
                <a:ea typeface="微软雅黑" panose="020B0503020204020204" pitchFamily="34" charset="-122"/>
              </a:endParaRPr>
            </a:p>
          </p:txBody>
        </p:sp>
      </p:grpSp>
      <p:grpSp>
        <p:nvGrpSpPr>
          <p:cNvPr id="18" name="组合 17">
            <a:extLst>
              <a:ext uri="{FF2B5EF4-FFF2-40B4-BE49-F238E27FC236}">
                <a16:creationId xmlns:a16="http://schemas.microsoft.com/office/drawing/2014/main" id="{5B1F839A-28AE-4CC1-8F7E-28407D0A4DCD}"/>
              </a:ext>
            </a:extLst>
          </p:cNvPr>
          <p:cNvGrpSpPr/>
          <p:nvPr/>
        </p:nvGrpSpPr>
        <p:grpSpPr>
          <a:xfrm>
            <a:off x="8740260" y="5257773"/>
            <a:ext cx="2162602" cy="1561078"/>
            <a:chOff x="8740260" y="5257773"/>
            <a:chExt cx="2162602" cy="1561078"/>
          </a:xfrm>
        </p:grpSpPr>
        <p:pic>
          <p:nvPicPr>
            <p:cNvPr id="19" name="图片 18">
              <a:extLst>
                <a:ext uri="{FF2B5EF4-FFF2-40B4-BE49-F238E27FC236}">
                  <a16:creationId xmlns:a16="http://schemas.microsoft.com/office/drawing/2014/main" id="{5D37CA6A-B312-4EB4-B69B-8FE052588D1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89824" y="5257773"/>
              <a:ext cx="2113038" cy="1260000"/>
            </a:xfrm>
            <a:prstGeom prst="rect">
              <a:avLst/>
            </a:prstGeom>
          </p:spPr>
        </p:pic>
        <p:sp>
          <p:nvSpPr>
            <p:cNvPr id="20" name="Text Box 5">
              <a:extLst>
                <a:ext uri="{FF2B5EF4-FFF2-40B4-BE49-F238E27FC236}">
                  <a16:creationId xmlns:a16="http://schemas.microsoft.com/office/drawing/2014/main" id="{72742036-71D3-46BF-9F02-6162A9221BE4}"/>
                </a:ext>
              </a:extLst>
            </p:cNvPr>
            <p:cNvSpPr txBox="1">
              <a:spLocks noChangeArrowheads="1"/>
            </p:cNvSpPr>
            <p:nvPr/>
          </p:nvSpPr>
          <p:spPr bwMode="auto">
            <a:xfrm>
              <a:off x="8740260" y="6511074"/>
              <a:ext cx="1679395"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75000"/>
                </a:lnSpc>
                <a:spcBef>
                  <a:spcPct val="20000"/>
                </a:spcBef>
                <a:buClr>
                  <a:schemeClr val="folHlink"/>
                </a:buClr>
                <a:buSzPct val="75000"/>
                <a:buFont typeface="Monotype Sorts" pitchFamily="2" charset="2"/>
                <a:buNone/>
                <a:defRPr/>
              </a:pPr>
              <a:r>
                <a:rPr lang="en-US" altLang="zh-CN" sz="1800" dirty="0">
                  <a:solidFill>
                    <a:srgbClr val="0D0D0D"/>
                  </a:solidFill>
                  <a:latin typeface="Calibri" panose="020F0502020204030204" pitchFamily="34" charset="0"/>
                  <a:ea typeface="Calibri" panose="020F0502020204030204" pitchFamily="34" charset="0"/>
                  <a:cs typeface="Calibri" panose="020F0502020204030204" pitchFamily="34" charset="0"/>
                </a:rPr>
                <a:t>Anisotropy</a:t>
              </a:r>
              <a:endParaRPr kumimoji="1" lang="es-ES" sz="1800" dirty="0">
                <a:solidFill>
                  <a:schemeClr val="tx2"/>
                </a:solidFill>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a16="http://schemas.microsoft.com/office/drawing/2014/main" id="{817588E5-1C2E-4582-808E-DFDBF0270EC8}"/>
              </a:ext>
            </a:extLst>
          </p:cNvPr>
          <p:cNvGrpSpPr/>
          <p:nvPr/>
        </p:nvGrpSpPr>
        <p:grpSpPr>
          <a:xfrm>
            <a:off x="6846103" y="3593367"/>
            <a:ext cx="2438730" cy="1838090"/>
            <a:chOff x="6540765" y="3556007"/>
            <a:chExt cx="2438730" cy="1838090"/>
          </a:xfrm>
        </p:grpSpPr>
        <p:pic>
          <p:nvPicPr>
            <p:cNvPr id="22" name="Picture 3">
              <a:extLst>
                <a:ext uri="{FF2B5EF4-FFF2-40B4-BE49-F238E27FC236}">
                  <a16:creationId xmlns:a16="http://schemas.microsoft.com/office/drawing/2014/main" id="{460C13C5-F2EC-4D9E-9055-C9CFA26C038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40765" y="3556007"/>
              <a:ext cx="2438730" cy="12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 Box 5">
              <a:extLst>
                <a:ext uri="{FF2B5EF4-FFF2-40B4-BE49-F238E27FC236}">
                  <a16:creationId xmlns:a16="http://schemas.microsoft.com/office/drawing/2014/main" id="{9D157B85-9248-4059-9F6F-440A8B55D302}"/>
                </a:ext>
              </a:extLst>
            </p:cNvPr>
            <p:cNvSpPr txBox="1">
              <a:spLocks noChangeArrowheads="1"/>
            </p:cNvSpPr>
            <p:nvPr/>
          </p:nvSpPr>
          <p:spPr bwMode="auto">
            <a:xfrm>
              <a:off x="6841015" y="4877289"/>
              <a:ext cx="2113038" cy="5168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75000"/>
                </a:lnSpc>
                <a:spcBef>
                  <a:spcPct val="20000"/>
                </a:spcBef>
                <a:buClr>
                  <a:schemeClr val="folHlink"/>
                </a:buClr>
                <a:buSzPct val="75000"/>
                <a:buFont typeface="Monotype Sorts" pitchFamily="2" charset="2"/>
                <a:buNone/>
                <a:defRPr/>
              </a:pPr>
              <a:r>
                <a:rPr lang="en-US" dirty="0">
                  <a:solidFill>
                    <a:srgbClr val="0D0D0D"/>
                  </a:solidFill>
                  <a:latin typeface="Calibri" panose="020F0502020204030204" pitchFamily="34" charset="0"/>
                  <a:ea typeface="Calibri" panose="020F0502020204030204" pitchFamily="34" charset="0"/>
                  <a:cs typeface="Calibri" panose="020F0502020204030204" pitchFamily="34" charset="0"/>
                </a:rPr>
                <a:t>Component energy spectra</a:t>
              </a:r>
              <a:endParaRPr lang="es-ES" dirty="0">
                <a:solidFill>
                  <a:srgbClr val="0D0D0D"/>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5" name="矩形 4">
            <a:extLst>
              <a:ext uri="{FF2B5EF4-FFF2-40B4-BE49-F238E27FC236}">
                <a16:creationId xmlns:a16="http://schemas.microsoft.com/office/drawing/2014/main" id="{90E98616-2687-4343-B5AC-6BAF82565E90}"/>
              </a:ext>
            </a:extLst>
          </p:cNvPr>
          <p:cNvSpPr/>
          <p:nvPr/>
        </p:nvSpPr>
        <p:spPr>
          <a:xfrm>
            <a:off x="323389" y="1258534"/>
            <a:ext cx="7223346" cy="4758226"/>
          </a:xfrm>
          <a:prstGeom prst="rect">
            <a:avLst/>
          </a:prstGeom>
        </p:spPr>
        <p:txBody>
          <a:bodyPr wrap="square">
            <a:spAutoFit/>
          </a:bodyPr>
          <a:lstStyle/>
          <a:p>
            <a:pPr marL="342900" indent="-342900">
              <a:lnSpc>
                <a:spcPct val="120000"/>
              </a:lnSpc>
              <a:buFont typeface="Wingdings" panose="05000000000000000000" pitchFamily="2" charset="2"/>
              <a:buChar char="u"/>
            </a:pPr>
            <a:r>
              <a:rPr lang="en-US" altLang="zh-CN" b="1" dirty="0">
                <a:solidFill>
                  <a:srgbClr val="005DA2"/>
                </a:solidFill>
                <a:latin typeface="微软雅黑" panose="020B0503020204020204" pitchFamily="34" charset="-122"/>
                <a:ea typeface="微软雅黑" panose="020B0503020204020204" pitchFamily="34" charset="-122"/>
              </a:rPr>
              <a:t>VHE</a:t>
            </a:r>
            <a:r>
              <a:rPr lang="zh-CN" altLang="en-US" b="1" dirty="0">
                <a:solidFill>
                  <a:srgbClr val="005DA2"/>
                </a:solidFill>
                <a:latin typeface="微软雅黑" panose="020B0503020204020204" pitchFamily="34" charset="-122"/>
                <a:ea typeface="微软雅黑" panose="020B0503020204020204" pitchFamily="34" charset="-122"/>
              </a:rPr>
              <a:t> / </a:t>
            </a:r>
            <a:r>
              <a:rPr lang="en-US" altLang="zh-CN" b="1" dirty="0">
                <a:solidFill>
                  <a:srgbClr val="005DA2"/>
                </a:solidFill>
                <a:latin typeface="微软雅黑" panose="020B0503020204020204" pitchFamily="34" charset="-122"/>
                <a:ea typeface="微软雅黑" panose="020B0503020204020204" pitchFamily="34" charset="-122"/>
              </a:rPr>
              <a:t>UHE Gamma-Ray Sky Survey (</a:t>
            </a:r>
            <a:r>
              <a:rPr lang="zh-CN" altLang="en-US" b="1" dirty="0">
                <a:solidFill>
                  <a:srgbClr val="005DA2"/>
                </a:solidFill>
                <a:latin typeface="微软雅黑" panose="020B0503020204020204" pitchFamily="34" charset="-122"/>
                <a:ea typeface="微软雅黑" panose="020B0503020204020204" pitchFamily="34" charset="-122"/>
              </a:rPr>
              <a:t>100 GeV-1 PeV</a:t>
            </a:r>
            <a:r>
              <a:rPr lang="en-US" altLang="zh-CN" b="1" dirty="0">
                <a:solidFill>
                  <a:srgbClr val="005DA2"/>
                </a:solidFill>
                <a:latin typeface="微软雅黑" panose="020B0503020204020204" pitchFamily="34" charset="-122"/>
                <a:ea typeface="微软雅黑" panose="020B0503020204020204" pitchFamily="34" charset="-122"/>
              </a:rPr>
              <a:t>):</a:t>
            </a:r>
            <a:endParaRPr lang="zh-CN" altLang="en-US" b="1" dirty="0">
              <a:solidFill>
                <a:srgbClr val="005DA2"/>
              </a:solidFill>
              <a:latin typeface="微软雅黑" panose="020B0503020204020204" pitchFamily="34" charset="-122"/>
              <a:ea typeface="微软雅黑" panose="020B0503020204020204" pitchFamily="34" charset="-122"/>
            </a:endParaRPr>
          </a:p>
          <a:p>
            <a:pPr marL="952500" lvl="1" indent="-342900">
              <a:lnSpc>
                <a:spcPct val="120000"/>
              </a:lnSpc>
              <a:buFont typeface="Arial" panose="020B0604020202020204" pitchFamily="34" charset="0"/>
              <a:buChar char="─"/>
            </a:pPr>
            <a:r>
              <a:rPr lang="en-US" altLang="zh-CN" sz="20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Galactic sources</a:t>
            </a:r>
            <a:r>
              <a:rPr lang="en-US" altLang="zh-CN" sz="2000" b="0" i="0" dirty="0">
                <a:solidFill>
                  <a:srgbClr val="0D0D0D"/>
                </a:solidFill>
                <a:effectLst/>
                <a:latin typeface="Calibri" panose="020F0502020204030204" pitchFamily="34" charset="0"/>
                <a:ea typeface="微软雅黑" panose="020B0503020204020204" pitchFamily="34" charset="-122"/>
                <a:cs typeface="Calibri" panose="020F0502020204030204" pitchFamily="34" charset="0"/>
              </a:rPr>
              <a:t>;</a:t>
            </a:r>
            <a:endParaRPr lang="zh-CN" altLang="en-US" sz="2000" dirty="0">
              <a:latin typeface="Calibri" panose="020F0502020204030204" pitchFamily="34" charset="0"/>
              <a:ea typeface="微软雅黑" panose="020B0503020204020204" pitchFamily="34" charset="-122"/>
              <a:cs typeface="Calibri" panose="020F0502020204030204" pitchFamily="34" charset="0"/>
            </a:endParaRPr>
          </a:p>
          <a:p>
            <a:pPr marL="952500" lvl="1" indent="-342900">
              <a:lnSpc>
                <a:spcPct val="120000"/>
              </a:lnSpc>
              <a:buFont typeface="Arial" panose="020B0604020202020204" pitchFamily="34" charset="0"/>
              <a:buChar char="─"/>
            </a:pPr>
            <a:r>
              <a:rPr lang="en-US" altLang="zh-CN" sz="20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Extragalactic sources and flares</a:t>
            </a:r>
            <a:r>
              <a:rPr lang="en-US" altLang="zh-CN" sz="2000" b="0" i="0" dirty="0">
                <a:solidFill>
                  <a:srgbClr val="0D0D0D"/>
                </a:solidFill>
                <a:effectLst/>
                <a:latin typeface="Calibri" panose="020F0502020204030204" pitchFamily="34" charset="0"/>
                <a:ea typeface="微软雅黑" panose="020B0503020204020204" pitchFamily="34" charset="-122"/>
                <a:cs typeface="Calibri" panose="020F0502020204030204" pitchFamily="34" charset="0"/>
              </a:rPr>
              <a:t>;</a:t>
            </a:r>
            <a:endParaRPr lang="zh-CN" altLang="en-US" sz="2000" dirty="0">
              <a:latin typeface="Calibri" panose="020F0502020204030204" pitchFamily="34" charset="0"/>
              <a:ea typeface="微软雅黑" panose="020B0503020204020204" pitchFamily="34" charset="-122"/>
              <a:cs typeface="Calibri" panose="020F0502020204030204" pitchFamily="34" charset="0"/>
            </a:endParaRPr>
          </a:p>
          <a:p>
            <a:pPr marL="952500" lvl="1" indent="-342900">
              <a:lnSpc>
                <a:spcPct val="120000"/>
              </a:lnSpc>
              <a:buFont typeface="Arial" panose="020B0604020202020204" pitchFamily="34" charset="0"/>
              <a:buChar char="─"/>
            </a:pPr>
            <a:r>
              <a:rPr lang="en-US" altLang="zh-CN" sz="2000" dirty="0">
                <a:latin typeface="Calibri" panose="020F0502020204030204" pitchFamily="34" charset="0"/>
                <a:ea typeface="Calibri" panose="020F0502020204030204" pitchFamily="34" charset="0"/>
                <a:cs typeface="Calibri" panose="020F0502020204030204" pitchFamily="34" charset="0"/>
              </a:rPr>
              <a:t>VHE </a:t>
            </a:r>
            <a:r>
              <a:rPr lang="en-US" altLang="zh-CN" sz="20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radiation from gamma-ray bursts</a:t>
            </a:r>
            <a:r>
              <a:rPr lang="en-US" altLang="zh-CN" sz="2000" b="0" i="0" dirty="0">
                <a:solidFill>
                  <a:srgbClr val="0D0D0D"/>
                </a:solidFill>
                <a:effectLst/>
                <a:latin typeface="Calibri" panose="020F0502020204030204" pitchFamily="34" charset="0"/>
                <a:ea typeface="微软雅黑" panose="020B0503020204020204" pitchFamily="34" charset="-122"/>
                <a:cs typeface="Calibri" panose="020F0502020204030204" pitchFamily="34" charset="0"/>
              </a:rPr>
              <a:t>;</a:t>
            </a:r>
            <a:endParaRPr lang="zh-CN" altLang="en-US" sz="2000" dirty="0">
              <a:latin typeface="Calibri" panose="020F0502020204030204" pitchFamily="34" charset="0"/>
              <a:ea typeface="微软雅黑" panose="020B0503020204020204" pitchFamily="34" charset="-122"/>
              <a:cs typeface="Calibri" panose="020F0502020204030204" pitchFamily="34" charset="0"/>
            </a:endParaRPr>
          </a:p>
          <a:p>
            <a:pPr marL="952500" lvl="1" indent="-342900">
              <a:lnSpc>
                <a:spcPct val="120000"/>
              </a:lnSpc>
              <a:buFont typeface="Arial" panose="020B0604020202020204" pitchFamily="34" charset="0"/>
              <a:buChar char="─"/>
            </a:pPr>
            <a:r>
              <a:rPr lang="en-US" altLang="zh-CN" sz="2000"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Diffuse gamma rays</a:t>
            </a:r>
            <a:r>
              <a:rPr lang="zh-CN" altLang="en-US" sz="2000" dirty="0">
                <a:latin typeface="Calibri" panose="020F0502020204030204" pitchFamily="34" charset="0"/>
                <a:ea typeface="微软雅黑" panose="020B0503020204020204" pitchFamily="34" charset="-122"/>
                <a:cs typeface="Calibri" panose="020F0502020204030204" pitchFamily="34" charset="0"/>
              </a:rPr>
              <a:t>。</a:t>
            </a:r>
          </a:p>
          <a:p>
            <a:pPr marL="342900" indent="-342900">
              <a:lnSpc>
                <a:spcPct val="120000"/>
              </a:lnSpc>
              <a:buFont typeface="Wingdings" panose="05000000000000000000" pitchFamily="2" charset="2"/>
              <a:buChar char="u"/>
            </a:pPr>
            <a:r>
              <a:rPr lang="en-US" altLang="zh-CN" b="1" dirty="0">
                <a:solidFill>
                  <a:srgbClr val="005DA2"/>
                </a:solidFill>
                <a:latin typeface="微软雅黑" panose="020B0503020204020204" pitchFamily="34" charset="-122"/>
                <a:ea typeface="微软雅黑" panose="020B0503020204020204" pitchFamily="34" charset="-122"/>
              </a:rPr>
              <a:t>Energy Spectrum (</a:t>
            </a:r>
            <a:r>
              <a:rPr lang="en-US" altLang="zh-CN" b="1" dirty="0" err="1">
                <a:solidFill>
                  <a:srgbClr val="005DA2"/>
                </a:solidFill>
                <a:latin typeface="微软雅黑" panose="020B0503020204020204" pitchFamily="34" charset="-122"/>
                <a:ea typeface="微软雅黑" panose="020B0503020204020204" pitchFamily="34" charset="-122"/>
              </a:rPr>
              <a:t>TeV-EeV</a:t>
            </a:r>
            <a:r>
              <a:rPr lang="en-US" altLang="zh-CN" b="1" dirty="0">
                <a:solidFill>
                  <a:srgbClr val="005DA2"/>
                </a:solidFill>
                <a:latin typeface="微软雅黑" panose="020B0503020204020204" pitchFamily="34" charset="-122"/>
                <a:ea typeface="微软雅黑" panose="020B0503020204020204" pitchFamily="34" charset="-122"/>
              </a:rPr>
              <a:t>):</a:t>
            </a:r>
            <a:endParaRPr lang="zh-CN" altLang="en-US" b="1" dirty="0">
              <a:solidFill>
                <a:srgbClr val="005DA2"/>
              </a:solidFill>
              <a:latin typeface="微软雅黑" panose="020B0503020204020204" pitchFamily="34" charset="-122"/>
              <a:ea typeface="微软雅黑" panose="020B0503020204020204" pitchFamily="34" charset="-122"/>
            </a:endParaRP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All particle spectrum &amp; component spectra;</a:t>
            </a: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Anisotropy;</a:t>
            </a:r>
            <a:endParaRPr lang="zh-CN" altLang="en-US" sz="2000" dirty="0">
              <a:solidFill>
                <a:srgbClr val="0D0D0D"/>
              </a:solidFill>
              <a:latin typeface="Calibri" panose="020F0502020204030204" pitchFamily="34" charset="0"/>
              <a:cs typeface="Calibri" panose="020F0502020204030204" pitchFamily="34" charset="0"/>
            </a:endParaRP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Cosmic electron energy spectrum.</a:t>
            </a:r>
          </a:p>
          <a:p>
            <a:pPr marL="342900" indent="-342900">
              <a:lnSpc>
                <a:spcPct val="120000"/>
              </a:lnSpc>
              <a:buFont typeface="Wingdings" panose="05000000000000000000" pitchFamily="2" charset="2"/>
              <a:buChar char="u"/>
            </a:pPr>
            <a:r>
              <a:rPr lang="en-US" altLang="zh-CN" b="1" dirty="0">
                <a:solidFill>
                  <a:srgbClr val="005DA2"/>
                </a:solidFill>
                <a:latin typeface="微软雅黑" panose="020B0503020204020204" pitchFamily="34" charset="-122"/>
                <a:ea typeface="微软雅黑" panose="020B0503020204020204" pitchFamily="34" charset="-122"/>
              </a:rPr>
              <a:t>Others:</a:t>
            </a:r>
            <a:endParaRPr lang="zh-CN" altLang="en-US" b="1" dirty="0">
              <a:solidFill>
                <a:srgbClr val="005DA2"/>
              </a:solidFill>
              <a:latin typeface="微软雅黑" panose="020B0503020204020204" pitchFamily="34" charset="-122"/>
              <a:ea typeface="微软雅黑" panose="020B0503020204020204" pitchFamily="34" charset="-122"/>
            </a:endParaRP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dark matter;</a:t>
            </a:r>
            <a:endParaRPr lang="zh-CN" altLang="en-US" sz="2000" dirty="0">
              <a:solidFill>
                <a:srgbClr val="0D0D0D"/>
              </a:solidFill>
              <a:latin typeface="Calibri" panose="020F0502020204030204" pitchFamily="34" charset="0"/>
              <a:cs typeface="Calibri" panose="020F0502020204030204" pitchFamily="34" charset="0"/>
            </a:endParaRP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Solar storms;</a:t>
            </a:r>
          </a:p>
          <a:p>
            <a:pPr marL="952500" lvl="1" indent="-342900">
              <a:lnSpc>
                <a:spcPct val="120000"/>
              </a:lnSpc>
              <a:buFont typeface="Arial" panose="020B0604020202020204" pitchFamily="34" charset="0"/>
              <a:buChar char="─"/>
            </a:pP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The interplanetary magnetic field</a:t>
            </a:r>
            <a:r>
              <a:rPr lang="zh-CN" altLang="en-US" sz="2000" dirty="0">
                <a:solidFill>
                  <a:srgbClr val="0D0D0D"/>
                </a:solidFill>
                <a:latin typeface="Calibri" panose="020F0502020204030204" pitchFamily="34" charset="0"/>
                <a:ea typeface="Calibri" panose="020F0502020204030204" pitchFamily="34" charset="0"/>
                <a:cs typeface="Calibri" panose="020F0502020204030204" pitchFamily="34" charset="0"/>
              </a:rPr>
              <a:t> </a:t>
            </a:r>
            <a:r>
              <a:rPr lang="en-US" altLang="zh-CN" sz="2000" dirty="0">
                <a:solidFill>
                  <a:srgbClr val="0D0D0D"/>
                </a:solidFill>
                <a:latin typeface="Calibri" panose="020F0502020204030204" pitchFamily="34" charset="0"/>
                <a:ea typeface="Calibri" panose="020F0502020204030204" pitchFamily="34" charset="0"/>
                <a:cs typeface="Calibri" panose="020F0502020204030204" pitchFamily="34" charset="0"/>
              </a:rPr>
              <a:t>(</a:t>
            </a:r>
            <a:r>
              <a:rPr lang="zh-CN" altLang="en-US" sz="2000" dirty="0">
                <a:solidFill>
                  <a:srgbClr val="0D0D0D"/>
                </a:solidFill>
                <a:latin typeface="Calibri" panose="020F0502020204030204" pitchFamily="34" charset="0"/>
                <a:cs typeface="Calibri" panose="020F0502020204030204" pitchFamily="34" charset="0"/>
              </a:rPr>
              <a:t>IMF</a:t>
            </a:r>
            <a:r>
              <a:rPr lang="en-US" altLang="zh-CN" sz="2000" dirty="0">
                <a:solidFill>
                  <a:srgbClr val="0D0D0D"/>
                </a:solidFill>
                <a:latin typeface="Calibri" panose="020F0502020204030204" pitchFamily="34" charset="0"/>
                <a:cs typeface="Calibri" panose="020F0502020204030204" pitchFamily="34" charset="0"/>
              </a:rPr>
              <a:t>).</a:t>
            </a:r>
            <a:endParaRPr lang="zh-CN" altLang="en-US" sz="2000" dirty="0">
              <a:solidFill>
                <a:srgbClr val="0D0D0D"/>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40040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87DBD9-D675-4008-862D-50B333E52DEE}"/>
              </a:ext>
            </a:extLst>
          </p:cNvPr>
          <p:cNvSpPr>
            <a:spLocks noGrp="1"/>
          </p:cNvSpPr>
          <p:nvPr>
            <p:ph type="title"/>
          </p:nvPr>
        </p:nvSpPr>
        <p:spPr/>
        <p:txBody>
          <a:bodyPr>
            <a:normAutofit/>
          </a:bodyPr>
          <a:lstStyle/>
          <a:p>
            <a:r>
              <a:rPr lang="en-US" altLang="zh-CN" sz="4000" b="1" dirty="0"/>
              <a:t>LHAASO Results (1) </a:t>
            </a:r>
            <a:endParaRPr lang="zh-CN" altLang="en-US" sz="4000" b="1" dirty="0"/>
          </a:p>
        </p:txBody>
      </p:sp>
      <p:sp>
        <p:nvSpPr>
          <p:cNvPr id="3" name="日期占位符 2">
            <a:extLst>
              <a:ext uri="{FF2B5EF4-FFF2-40B4-BE49-F238E27FC236}">
                <a16:creationId xmlns:a16="http://schemas.microsoft.com/office/drawing/2014/main" id="{8EE473F4-A8A8-45F2-8E46-E9842AFBD0E2}"/>
              </a:ext>
            </a:extLst>
          </p:cNvPr>
          <p:cNvSpPr>
            <a:spLocks noGrp="1"/>
          </p:cNvSpPr>
          <p:nvPr>
            <p:ph type="dt" sz="half" idx="10"/>
          </p:nvPr>
        </p:nvSpPr>
        <p:spPr/>
        <p:txBody>
          <a:bodyPr/>
          <a:lstStyle/>
          <a:p>
            <a:fld id="{0D5EBFD3-F30D-4632-9E3F-4394D74B1A94}" type="datetime1">
              <a:rPr lang="en-US" altLang="zh-CN" smtClean="0"/>
              <a:t>11/4/2025</a:t>
            </a:fld>
            <a:endParaRPr lang="zh-CN" altLang="en-US"/>
          </a:p>
        </p:txBody>
      </p:sp>
      <p:sp>
        <p:nvSpPr>
          <p:cNvPr id="4" name="灯片编号占位符 3">
            <a:extLst>
              <a:ext uri="{FF2B5EF4-FFF2-40B4-BE49-F238E27FC236}">
                <a16:creationId xmlns:a16="http://schemas.microsoft.com/office/drawing/2014/main" id="{E165B023-909E-4EEE-B425-906066DD9E8A}"/>
              </a:ext>
            </a:extLst>
          </p:cNvPr>
          <p:cNvSpPr>
            <a:spLocks noGrp="1"/>
          </p:cNvSpPr>
          <p:nvPr>
            <p:ph type="sldNum" sz="quarter" idx="12"/>
          </p:nvPr>
        </p:nvSpPr>
        <p:spPr/>
        <p:txBody>
          <a:bodyPr/>
          <a:lstStyle/>
          <a:p>
            <a:fld id="{4BE2F480-0866-4C36-99B6-3656151950EC}" type="slidenum">
              <a:rPr lang="zh-CN" altLang="en-US" smtClean="0"/>
              <a:t>9</a:t>
            </a:fld>
            <a:endParaRPr lang="zh-CN" altLang="en-US"/>
          </a:p>
        </p:txBody>
      </p:sp>
      <p:sp>
        <p:nvSpPr>
          <p:cNvPr id="5" name="TextBox 6">
            <a:extLst>
              <a:ext uri="{FF2B5EF4-FFF2-40B4-BE49-F238E27FC236}">
                <a16:creationId xmlns:a16="http://schemas.microsoft.com/office/drawing/2014/main" id="{33DD65DA-73E5-431B-9A25-673E9F739E73}"/>
              </a:ext>
            </a:extLst>
          </p:cNvPr>
          <p:cNvSpPr txBox="1"/>
          <p:nvPr/>
        </p:nvSpPr>
        <p:spPr bwMode="auto">
          <a:xfrm>
            <a:off x="604469" y="1620208"/>
            <a:ext cx="6162864" cy="3650358"/>
          </a:xfrm>
          <a:prstGeom prst="rect">
            <a:avLst/>
          </a:prstGeom>
          <a:noFill/>
          <a:ln w="3175">
            <a:solidFill>
              <a:schemeClr val="bg1">
                <a:lumMod val="65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l">
              <a:lnSpc>
                <a:spcPct val="150000"/>
              </a:lnSpc>
            </a:pPr>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Discovery of the First “</a:t>
            </a:r>
            <a:r>
              <a:rPr lang="en-US" altLang="zh-CN" sz="2400" b="1" dirty="0" err="1">
                <a:solidFill>
                  <a:srgbClr val="005DA2"/>
                </a:solidFill>
                <a:latin typeface="Calibri" panose="020F0502020204030204" pitchFamily="34" charset="0"/>
                <a:ea typeface="Calibri" panose="020F0502020204030204" pitchFamily="34" charset="0"/>
                <a:cs typeface="Calibri" panose="020F0502020204030204" pitchFamily="34" charset="0"/>
              </a:rPr>
              <a:t>PeVatron</a:t>
            </a:r>
            <a:r>
              <a:rPr lang="en-US" altLang="zh-CN" sz="2400" b="1" dirty="0">
                <a:solidFill>
                  <a:srgbClr val="005DA2"/>
                </a:solidFill>
                <a:latin typeface="Calibri" panose="020F0502020204030204" pitchFamily="34" charset="0"/>
                <a:ea typeface="Calibri" panose="020F0502020204030204" pitchFamily="34" charset="0"/>
                <a:cs typeface="Calibri" panose="020F0502020204030204" pitchFamily="34" charset="0"/>
              </a:rPr>
              <a:t>” and Highest-Energy Photons</a:t>
            </a:r>
          </a:p>
          <a:p>
            <a:pPr marL="285750" indent="-285750" algn="l">
              <a:lnSpc>
                <a:spcPct val="150000"/>
              </a:lnSpc>
              <a:buFont typeface="Arial" panose="020B0604020202020204" pitchFamily="34" charset="0"/>
              <a:buChar char="•"/>
            </a:pPr>
            <a:r>
              <a:rPr lang="en-US" altLang="zh-CN" sz="1800" b="1" dirty="0">
                <a:solidFill>
                  <a:srgbClr val="005DA2"/>
                </a:solidFill>
                <a:latin typeface="Calibri" panose="020F0502020204030204" pitchFamily="34" charset="0"/>
                <a:ea typeface="Calibri" panose="020F0502020204030204" pitchFamily="34" charset="0"/>
                <a:cs typeface="Calibri" panose="020F0502020204030204" pitchFamily="34" charset="0"/>
              </a:rPr>
              <a:t>Open</a:t>
            </a:r>
            <a:r>
              <a:rPr lang="zh-CN" altLang="en-US" sz="1800" b="1" dirty="0">
                <a:solidFill>
                  <a:srgbClr val="005DA2"/>
                </a:solidFill>
                <a:latin typeface="Calibri" panose="020F0502020204030204" pitchFamily="34" charset="0"/>
                <a:ea typeface="Calibri" panose="020F0502020204030204" pitchFamily="34" charset="0"/>
                <a:cs typeface="Calibri" panose="020F0502020204030204" pitchFamily="34" charset="0"/>
              </a:rPr>
              <a:t> </a:t>
            </a:r>
            <a:r>
              <a:rPr lang="en-US" altLang="zh-CN" sz="1800" b="1" dirty="0">
                <a:solidFill>
                  <a:srgbClr val="005DA2"/>
                </a:solidFill>
                <a:latin typeface="Calibri" panose="020F0502020204030204" pitchFamily="34" charset="0"/>
                <a:ea typeface="Calibri" panose="020F0502020204030204" pitchFamily="34" charset="0"/>
                <a:cs typeface="Calibri" panose="020F0502020204030204" pitchFamily="34" charset="0"/>
              </a:rPr>
              <a:t>UHE Gamma-Ray Sky</a:t>
            </a:r>
            <a:endPar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lgn="l">
              <a:lnSpc>
                <a:spcPct val="150000"/>
              </a:lnSpc>
              <a:buFont typeface="Arial" panose="020B0604020202020204" pitchFamily="34" charset="0"/>
              <a:buChar char="•"/>
            </a:pP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Revealed the </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widespread existence of “</a:t>
            </a:r>
            <a:r>
              <a:rPr lang="en-US" altLang="zh-CN" b="1" i="0" dirty="0" err="1">
                <a:solidFill>
                  <a:srgbClr val="0D0D0D"/>
                </a:solidFill>
                <a:effectLst/>
                <a:latin typeface="Calibri" panose="020F0502020204030204" pitchFamily="34" charset="0"/>
                <a:ea typeface="Calibri" panose="020F0502020204030204" pitchFamily="34" charset="0"/>
                <a:cs typeface="Calibri" panose="020F0502020204030204" pitchFamily="34" charset="0"/>
              </a:rPr>
              <a:t>PeVatrons</a:t>
            </a: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within the Milky Way.</a:t>
            </a:r>
          </a:p>
          <a:p>
            <a:pPr marL="285750" indent="-285750" algn="l">
              <a:lnSpc>
                <a:spcPct val="150000"/>
              </a:lnSpc>
              <a:buFont typeface="Arial" panose="020B0604020202020204" pitchFamily="34" charset="0"/>
              <a:buChar char="•"/>
            </a:pPr>
            <a:r>
              <a:rPr lang="en-US" altLang="zh-CN" b="1"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Challenged previous understanding</a:t>
            </a:r>
            <a:r>
              <a:rPr lang="en-US" altLang="zh-CN" b="0" i="0" dirty="0">
                <a:solidFill>
                  <a:srgbClr val="0D0D0D"/>
                </a:solidFill>
                <a:effectLst/>
                <a:latin typeface="Calibri" panose="020F0502020204030204" pitchFamily="34" charset="0"/>
                <a:ea typeface="Calibri" panose="020F0502020204030204" pitchFamily="34" charset="0"/>
                <a:cs typeface="Calibri" panose="020F0502020204030204" pitchFamily="34" charset="0"/>
              </a:rPr>
              <a:t> of particle acceleration limits for celestial objects in our Galaxy.</a:t>
            </a:r>
          </a:p>
          <a:p>
            <a:pPr marL="285750" indent="-285750">
              <a:lnSpc>
                <a:spcPct val="150000"/>
              </a:lnSpc>
              <a:buFont typeface="Arial" panose="020B0604020202020204" pitchFamily="34" charset="0"/>
              <a:buChar char="•"/>
            </a:pPr>
            <a:r>
              <a:rPr lang="en-US" altLang="zh-CN" dirty="0">
                <a:solidFill>
                  <a:srgbClr val="0D0D0D"/>
                </a:solidFill>
                <a:latin typeface="Calibri" panose="020F0502020204030204" pitchFamily="34" charset="0"/>
                <a:ea typeface="Calibri" panose="020F0502020204030204" pitchFamily="34" charset="0"/>
                <a:cs typeface="Calibri" panose="020F0502020204030204" pitchFamily="34" charset="0"/>
              </a:rPr>
              <a:t>Nature 594, 33 (2021)</a:t>
            </a:r>
            <a:endParaRPr lang="zh-CN" altLang="en-US" dirty="0">
              <a:solidFill>
                <a:srgbClr val="0D0D0D"/>
              </a:solidFill>
              <a:latin typeface="Calibri" panose="020F0502020204030204" pitchFamily="34" charset="0"/>
              <a:cs typeface="Calibri" panose="020F0502020204030204" pitchFamily="34" charset="0"/>
            </a:endParaRPr>
          </a:p>
        </p:txBody>
      </p:sp>
      <p:pic>
        <p:nvPicPr>
          <p:cNvPr id="6" name="图片 20">
            <a:extLst>
              <a:ext uri="{FF2B5EF4-FFF2-40B4-BE49-F238E27FC236}">
                <a16:creationId xmlns:a16="http://schemas.microsoft.com/office/drawing/2014/main" id="{855CF8B5-38C2-4DA2-9ACB-37AD84344B4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7147986" y="2210229"/>
            <a:ext cx="4509529" cy="3060337"/>
          </a:xfrm>
          <a:prstGeom prst="rect">
            <a:avLst/>
          </a:prstGeom>
        </p:spPr>
      </p:pic>
    </p:spTree>
    <p:extLst>
      <p:ext uri="{BB962C8B-B14F-4D97-AF65-F5344CB8AC3E}">
        <p14:creationId xmlns:p14="http://schemas.microsoft.com/office/powerpoint/2010/main" val="407794020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TotalTime>
  <Words>2017</Words>
  <Application>Microsoft Office PowerPoint</Application>
  <PresentationFormat>宽屏</PresentationFormat>
  <Paragraphs>374</Paragraphs>
  <Slides>32</Slides>
  <Notes>21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32</vt:i4>
      </vt:variant>
    </vt:vector>
  </HeadingPairs>
  <TitlesOfParts>
    <vt:vector size="48" baseType="lpstr">
      <vt:lpstr>Inter</vt:lpstr>
      <vt:lpstr>Monotype Sorts</vt:lpstr>
      <vt:lpstr>PingFangSC-Semibold</vt:lpstr>
      <vt:lpstr>quote-cjk-patch</vt:lpstr>
      <vt:lpstr>ui-sans-serif</vt:lpstr>
      <vt:lpstr>等线</vt:lpstr>
      <vt:lpstr>微软雅黑</vt:lpstr>
      <vt:lpstr>Abadi</vt:lpstr>
      <vt:lpstr>Arial</vt:lpstr>
      <vt:lpstr>Calibri</vt:lpstr>
      <vt:lpstr>Calibri Light</vt:lpstr>
      <vt:lpstr>Cambria Math</vt:lpstr>
      <vt:lpstr>Comic Sans MS</vt:lpstr>
      <vt:lpstr>Verdana</vt:lpstr>
      <vt:lpstr>Wingdings</vt:lpstr>
      <vt:lpstr>Office 主题​​</vt:lpstr>
      <vt:lpstr>PowerPoint 演示文稿</vt:lpstr>
      <vt:lpstr>Content</vt:lpstr>
      <vt:lpstr>Large High Altitude Air Shower Observatory</vt:lpstr>
      <vt:lpstr>Cosmic ray</vt:lpstr>
      <vt:lpstr>Extensive Air Shower</vt:lpstr>
      <vt:lpstr>LHAASO Detector Arrays</vt:lpstr>
      <vt:lpstr>Images of shower events</vt:lpstr>
      <vt:lpstr>LHAASO Science -- Origin of Cosmic Rays </vt:lpstr>
      <vt:lpstr>LHAASO Results (1) </vt:lpstr>
      <vt:lpstr>LHAASO Results (2) </vt:lpstr>
      <vt:lpstr>LHAASO Results (3) </vt:lpstr>
      <vt:lpstr>LHAASO Scientific Data Status - Annual Data Volume</vt:lpstr>
      <vt:lpstr>Data Formats &amp; Storage Methods</vt:lpstr>
      <vt:lpstr>Data Transfer &amp; Computing Resources</vt:lpstr>
      <vt:lpstr>Computing Resources</vt:lpstr>
      <vt:lpstr>Data Processing Software</vt:lpstr>
      <vt:lpstr>LHAASO Simulation Data Next </vt:lpstr>
      <vt:lpstr>Parallel Optimization of G4KM2A on Tianhe Supercomputer</vt:lpstr>
      <vt:lpstr>LHAASO Intelligent Upgrading Project</vt:lpstr>
      <vt:lpstr>ParticleNet for particle identification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LHAASO  Computing Platform  </dc:title>
  <dc:creator>haibo</dc:creator>
  <cp:lastModifiedBy>liqiao yin</cp:lastModifiedBy>
  <cp:revision>132</cp:revision>
  <dcterms:created xsi:type="dcterms:W3CDTF">2024-10-25T02:49:28Z</dcterms:created>
  <dcterms:modified xsi:type="dcterms:W3CDTF">2025-11-04T03:55:08Z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
  </property>
  <property fmtid="{D5CDD505-2E9C-101B-9397-08002B2CF9AE}" pid="3" name="KSOProductBuildVer">
    <vt:lpwstr>2052-0.0.0.0</vt:lpwstr>
  </property>
</Properties>
</file>