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94" r:id="rId2"/>
    <p:sldId id="328" r:id="rId3"/>
    <p:sldId id="355" r:id="rId4"/>
    <p:sldId id="333" r:id="rId5"/>
    <p:sldId id="266" r:id="rId6"/>
    <p:sldId id="312" r:id="rId7"/>
    <p:sldId id="352" r:id="rId8"/>
    <p:sldId id="264" r:id="rId9"/>
    <p:sldId id="272" r:id="rId10"/>
    <p:sldId id="354" r:id="rId11"/>
    <p:sldId id="342" r:id="rId12"/>
    <p:sldId id="341" r:id="rId13"/>
    <p:sldId id="316" r:id="rId14"/>
  </p:sldIdLst>
  <p:sldSz cx="12192000" cy="6858000"/>
  <p:notesSz cx="6797675" cy="9926638"/>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FF9933"/>
    <a:srgbClr val="6656A2"/>
    <a:srgbClr val="6C0000"/>
    <a:srgbClr val="CCFFFF"/>
    <a:srgbClr val="FFCC66"/>
    <a:srgbClr val="99CC00"/>
    <a:srgbClr val="99FF33"/>
    <a:srgbClr val="CCFF33"/>
    <a:srgbClr val="74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544" autoAdjust="0"/>
    <p:restoredTop sz="61934" autoAdjust="0"/>
  </p:normalViewPr>
  <p:slideViewPr>
    <p:cSldViewPr snapToGrid="0">
      <p:cViewPr varScale="1">
        <p:scale>
          <a:sx n="54" d="100"/>
          <a:sy n="54" d="100"/>
        </p:scale>
        <p:origin x="196" y="24"/>
      </p:cViewPr>
      <p:guideLst>
        <p:guide orient="horz" pos="2160"/>
        <p:guide pos="3840"/>
      </p:guideLst>
    </p:cSldViewPr>
  </p:slideViewPr>
  <p:notesTextViewPr>
    <p:cViewPr>
      <p:scale>
        <a:sx n="1" d="1"/>
        <a:sy n="1" d="1"/>
      </p:scale>
      <p:origin x="0" y="0"/>
    </p:cViewPr>
  </p:notesTextViewPr>
  <p:sorterViewPr>
    <p:cViewPr>
      <p:scale>
        <a:sx n="100" d="100"/>
        <a:sy n="100" d="100"/>
      </p:scale>
      <p:origin x="0" y="-132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18C43336-3DDF-4E57-B3E2-745AB71D466B}" type="datetimeFigureOut">
              <a:rPr lang="el-GR" smtClean="0"/>
              <a:t>29/6/2025</a:t>
            </a:fld>
            <a:endParaRPr lang="el-GR"/>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81BCAE06-847B-43BA-96A2-F430ACBD3FC6}" type="slidenum">
              <a:rPr lang="el-GR" smtClean="0"/>
              <a:t>‹#›</a:t>
            </a:fld>
            <a:endParaRPr lang="el-GR"/>
          </a:p>
        </p:txBody>
      </p:sp>
    </p:spTree>
    <p:extLst>
      <p:ext uri="{BB962C8B-B14F-4D97-AF65-F5344CB8AC3E}">
        <p14:creationId xmlns:p14="http://schemas.microsoft.com/office/powerpoint/2010/main" val="4286576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81BCAE06-847B-43BA-96A2-F430ACBD3FC6}" type="slidenum">
              <a:rPr lang="el-GR" smtClean="0"/>
              <a:t>10</a:t>
            </a:fld>
            <a:endParaRPr lang="el-GR"/>
          </a:p>
        </p:txBody>
      </p:sp>
    </p:spTree>
    <p:extLst>
      <p:ext uri="{BB962C8B-B14F-4D97-AF65-F5344CB8AC3E}">
        <p14:creationId xmlns:p14="http://schemas.microsoft.com/office/powerpoint/2010/main" val="3253650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Photo top left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An educational cosmic ray telescope usually consists of 3 particle detectors forming a horizontal triangle at the ground level with a typical distance between detectors of about 10-20 meters. By measuring the relative time that the shower particles pass through the detector units (this information is provided by the particle detectors) and using simple geometry, the direction of the shower axis and consequently of the primary particle can be reconstructed with an accuracy of a few degrees. The Physics Laboratory of HOU constructed a low cost (≈ 3000 Euros), small-scale and portable cosmic ray telescope, the µCosmics detector. The </a:t>
            </a:r>
            <a:r>
              <a:rPr lang="el-GR" sz="1200" dirty="0"/>
              <a:t>μ</a:t>
            </a:r>
            <a:r>
              <a:rPr lang="en-US" sz="1200" dirty="0"/>
              <a:t>Cosmics detector (Photo Top</a:t>
            </a:r>
            <a:r>
              <a:rPr lang="en-US" sz="1200" baseline="0" dirty="0"/>
              <a:t> Left</a:t>
            </a:r>
            <a:r>
              <a:rPr lang="en-US" sz="1200" dirty="0"/>
              <a:t>) comprises three detector units, a PC-based oscilloscope and a PC for monitoring and storing the data. The detector unit is very small, easy to carry and weighs about 6 kg. The resolution of the µCosmics telescope is about 5 degrees while the recording rate is about 10 showers per hour, which is sufficient even for the short duration of a high school class period.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Photo</a:t>
            </a:r>
            <a:r>
              <a:rPr lang="en-US" sz="1200" baseline="0" dirty="0"/>
              <a:t> Top Right</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μNet project</a:t>
            </a:r>
            <a:r>
              <a:rPr lang="en-US" sz="1200" baseline="0" dirty="0"/>
              <a:t> </a:t>
            </a:r>
            <a:r>
              <a:rPr lang="en-US" sz="1200" dirty="0"/>
              <a:t>aims at the active involvement of high school students in experimental procedures of Astroparticle physics and especially in Cosmic Ray physics. In the framework of μNet, 20 educational cosmic ray telescopes are installed at Greek high school laboratories, while remote operated devices deployed at the HOU campus are available to more than 50 schools per year. The schools equipped with μCosmics detectors as well as the schools participating in distance education activities, constitute the μNet network, the 1st Greek school network of educational cosmic ray telescopes. There are many educational activities than can be performed using the </a:t>
            </a:r>
            <a:r>
              <a:rPr lang="el-GR" sz="1200" dirty="0"/>
              <a:t>μ</a:t>
            </a:r>
            <a:r>
              <a:rPr lang="en-US" sz="1200" dirty="0"/>
              <a:t>Cosmics</a:t>
            </a:r>
            <a:r>
              <a:rPr lang="en-US" sz="1200" baseline="0" dirty="0"/>
              <a:t> detector. The most important is that the students construct the detector by themselves (assembly). Other activities include the calibration of the detector units, layout geometries studies, atmospheric muon flux calculations as well as Data Monitoring and air shower reconstruction</a:t>
            </a:r>
            <a:endParaRPr lang="en-US" sz="1200" dirty="0"/>
          </a:p>
          <a:p>
            <a:endParaRPr lang="en-US" dirty="0"/>
          </a:p>
          <a:p>
            <a:r>
              <a:rPr lang="en-US" dirty="0"/>
              <a:t>Bottom</a:t>
            </a:r>
            <a:r>
              <a:rPr lang="en-US" baseline="0" dirty="0"/>
              <a:t> Figure</a:t>
            </a:r>
          </a:p>
          <a:p>
            <a:r>
              <a:rPr lang="en-US" sz="1200" dirty="0"/>
              <a:t>The first step for the </a:t>
            </a:r>
            <a:r>
              <a:rPr lang="el-GR" sz="1200" dirty="0"/>
              <a:t>μ</a:t>
            </a:r>
            <a:r>
              <a:rPr lang="en-US" sz="1200" dirty="0"/>
              <a:t>Net project was a five-day educational program implemented in 2018 and 2019 in the framework of two summer schools organized by the HOU Physics Laboratory. In this first attempt, the comments we received from the students were very positive and the overall picture was very encouraging. In 2020, a pilot program was applied for the 2020-2021 school term. The pilot project aimed to develop a small school network of educational cosmic ray telescopes in 5 high schools in the prefecture of Achaia (where HOU is located). Due to COVID-19 the entire training program was conducted by distance. According to the evaluation, the objectives of the pilot program were achieved to a very high degree. </a:t>
            </a:r>
          </a:p>
          <a:p>
            <a:r>
              <a:rPr lang="en-US" sz="1200" dirty="0"/>
              <a:t>As a preparatory phase of the project, we organized for the school term (2021-2022) a rather small network of schools aiming to the establishment of the experimental educational activities and the development of the necessary educational material. The 1</a:t>
            </a:r>
            <a:r>
              <a:rPr lang="en-US" sz="1200" baseline="30000" dirty="0"/>
              <a:t>st</a:t>
            </a:r>
            <a:r>
              <a:rPr lang="en-US" sz="1200" dirty="0"/>
              <a:t> year of operation of the </a:t>
            </a:r>
            <a:r>
              <a:rPr lang="el-GR" sz="1200" dirty="0"/>
              <a:t>μ</a:t>
            </a:r>
            <a:r>
              <a:rPr lang="en-US" sz="1200" dirty="0"/>
              <a:t>Net was the school year 2022-2023. More than 500 pupils participated in the educational activities from 60 schools from all over Greece. 40 schools operated the educational telescopes by distance, while 20 schools had the opportunity to host a telescope in their lab.</a:t>
            </a:r>
            <a:r>
              <a:rPr lang="en-US" sz="1200" dirty="0">
                <a:effectLst/>
                <a:latin typeface="Times New Roman" panose="02020603050405020304" pitchFamily="18" charset="0"/>
                <a:ea typeface="PMingLiU" panose="02020500000000000000" pitchFamily="18" charset="-120"/>
              </a:rPr>
              <a:t> </a:t>
            </a:r>
          </a:p>
          <a:p>
            <a:r>
              <a:rPr lang="en-US" sz="1200" dirty="0">
                <a:effectLst/>
                <a:latin typeface="Times New Roman" panose="02020603050405020304" pitchFamily="18" charset="0"/>
                <a:ea typeface="PMingLiU" panose="02020500000000000000" pitchFamily="18" charset="-120"/>
              </a:rPr>
              <a:t>After the successful operation the 1</a:t>
            </a:r>
            <a:r>
              <a:rPr lang="en-US" sz="1200" baseline="30000" dirty="0">
                <a:effectLst/>
                <a:latin typeface="Times New Roman" panose="02020603050405020304" pitchFamily="18" charset="0"/>
                <a:ea typeface="PMingLiU" panose="02020500000000000000" pitchFamily="18" charset="-120"/>
              </a:rPr>
              <a:t>st</a:t>
            </a:r>
            <a:r>
              <a:rPr lang="en-US" sz="1200" dirty="0">
                <a:effectLst/>
                <a:latin typeface="Times New Roman" panose="02020603050405020304" pitchFamily="18" charset="0"/>
                <a:ea typeface="PMingLiU" panose="02020500000000000000" pitchFamily="18" charset="-120"/>
              </a:rPr>
              <a:t> year the </a:t>
            </a:r>
            <a:r>
              <a:rPr lang="el-GR" sz="1200" dirty="0">
                <a:effectLst/>
                <a:latin typeface="Times New Roman" panose="02020603050405020304" pitchFamily="18" charset="0"/>
                <a:ea typeface="PMingLiU" panose="02020500000000000000" pitchFamily="18" charset="-120"/>
              </a:rPr>
              <a:t>μ</a:t>
            </a:r>
            <a:r>
              <a:rPr lang="en-US" sz="1200" dirty="0">
                <a:effectLst/>
                <a:latin typeface="Times New Roman" panose="02020603050405020304" pitchFamily="18" charset="0"/>
                <a:ea typeface="PMingLiU" panose="02020500000000000000" pitchFamily="18" charset="-120"/>
              </a:rPr>
              <a:t>Net</a:t>
            </a:r>
            <a:r>
              <a:rPr lang="en-US" sz="1200" baseline="0" dirty="0">
                <a:effectLst/>
                <a:latin typeface="Times New Roman" panose="02020603050405020304" pitchFamily="18" charset="0"/>
                <a:ea typeface="PMingLiU" panose="02020500000000000000" pitchFamily="18" charset="-120"/>
              </a:rPr>
              <a:t> school network organized a workshop at the Hellenic Open University campus. During the workshop the students presented their work to the public.</a:t>
            </a:r>
            <a:endParaRPr lang="en-US" sz="1200" dirty="0"/>
          </a:p>
          <a:p>
            <a:endParaRPr lang="en-US" dirty="0"/>
          </a:p>
          <a:p>
            <a:r>
              <a:rPr lang="en-US" sz="1200" dirty="0"/>
              <a:t>The µNet project got funding (100 </a:t>
            </a:r>
            <a:r>
              <a:rPr lang="en-US" sz="1200" dirty="0" err="1"/>
              <a:t>kEuros</a:t>
            </a:r>
            <a:r>
              <a:rPr lang="en-US" sz="1200" dirty="0"/>
              <a:t>) by the Hellenic Foundation for Research and Innovation in the thematic area “Research &amp; Innovation Hubs in Education”. </a:t>
            </a:r>
            <a:endParaRPr lang="el-GR" dirty="0"/>
          </a:p>
        </p:txBody>
      </p:sp>
      <p:sp>
        <p:nvSpPr>
          <p:cNvPr id="4" name="Θέση αριθμού διαφάνειας 3"/>
          <p:cNvSpPr>
            <a:spLocks noGrp="1"/>
          </p:cNvSpPr>
          <p:nvPr>
            <p:ph type="sldNum" sz="quarter" idx="10"/>
          </p:nvPr>
        </p:nvSpPr>
        <p:spPr/>
        <p:txBody>
          <a:bodyPr/>
          <a:lstStyle/>
          <a:p>
            <a:fld id="{6F526405-4CA9-4491-9CFB-47C2AF4BA14C}" type="slidenum">
              <a:rPr lang="el-GR" smtClean="0"/>
              <a:t>12</a:t>
            </a:fld>
            <a:endParaRPr lang="el-GR"/>
          </a:p>
        </p:txBody>
      </p:sp>
    </p:spTree>
    <p:extLst>
      <p:ext uri="{BB962C8B-B14F-4D97-AF65-F5344CB8AC3E}">
        <p14:creationId xmlns:p14="http://schemas.microsoft.com/office/powerpoint/2010/main" val="1194040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525C8-AF16-D8A3-C9D8-2A72A383FD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a:extLst>
              <a:ext uri="{FF2B5EF4-FFF2-40B4-BE49-F238E27FC236}">
                <a16:creationId xmlns:a16="http://schemas.microsoft.com/office/drawing/2014/main" id="{C1147DCC-D295-7951-8EE3-11329E5CCD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l-GR"/>
          </a:p>
        </p:txBody>
      </p:sp>
      <p:sp>
        <p:nvSpPr>
          <p:cNvPr id="4" name="Date Placeholder 3">
            <a:extLst>
              <a:ext uri="{FF2B5EF4-FFF2-40B4-BE49-F238E27FC236}">
                <a16:creationId xmlns:a16="http://schemas.microsoft.com/office/drawing/2014/main" id="{22DBE0A3-0A9E-2188-0CCD-6FE6A85603B8}"/>
              </a:ext>
            </a:extLst>
          </p:cNvPr>
          <p:cNvSpPr>
            <a:spLocks noGrp="1"/>
          </p:cNvSpPr>
          <p:nvPr>
            <p:ph type="dt" sz="half" idx="10"/>
          </p:nvPr>
        </p:nvSpPr>
        <p:spPr/>
        <p:txBody>
          <a:bodyPr/>
          <a:lstStyle/>
          <a:p>
            <a:fld id="{EF6FFFE1-4165-4EAC-9219-71F26D450E30}" type="datetimeFigureOut">
              <a:rPr lang="el-GR" smtClean="0"/>
              <a:t>29/6/2025</a:t>
            </a:fld>
            <a:endParaRPr lang="el-GR"/>
          </a:p>
        </p:txBody>
      </p:sp>
      <p:sp>
        <p:nvSpPr>
          <p:cNvPr id="5" name="Footer Placeholder 4">
            <a:extLst>
              <a:ext uri="{FF2B5EF4-FFF2-40B4-BE49-F238E27FC236}">
                <a16:creationId xmlns:a16="http://schemas.microsoft.com/office/drawing/2014/main" id="{754697E8-804E-CC90-9654-C91FBA4F44DA}"/>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039CAAD4-61D4-CB41-884D-7AC31DE32526}"/>
              </a:ext>
            </a:extLst>
          </p:cNvPr>
          <p:cNvSpPr>
            <a:spLocks noGrp="1"/>
          </p:cNvSpPr>
          <p:nvPr>
            <p:ph type="sldNum" sz="quarter" idx="12"/>
          </p:nvPr>
        </p:nvSpPr>
        <p:spPr/>
        <p:txBody>
          <a:bodyPr/>
          <a:lstStyle/>
          <a:p>
            <a:fld id="{C7299693-8089-4151-AD11-58311FB0F7EF}" type="slidenum">
              <a:rPr lang="el-GR" smtClean="0"/>
              <a:t>‹#›</a:t>
            </a:fld>
            <a:endParaRPr lang="el-GR"/>
          </a:p>
        </p:txBody>
      </p:sp>
    </p:spTree>
    <p:extLst>
      <p:ext uri="{BB962C8B-B14F-4D97-AF65-F5344CB8AC3E}">
        <p14:creationId xmlns:p14="http://schemas.microsoft.com/office/powerpoint/2010/main" val="2742227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6F034-EFBF-D054-D28C-1ED738F5104A}"/>
              </a:ext>
            </a:extLst>
          </p:cNvPr>
          <p:cNvSpPr>
            <a:spLocks noGrp="1"/>
          </p:cNvSpPr>
          <p:nvPr>
            <p:ph type="title"/>
          </p:nvPr>
        </p:nvSpPr>
        <p:spPr/>
        <p:txBody>
          <a:bodyPr/>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B8AC108A-03E5-9D75-1C98-28D3FF49A9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FC931401-05B4-D9F7-A0BE-6F8B49E8F1D1}"/>
              </a:ext>
            </a:extLst>
          </p:cNvPr>
          <p:cNvSpPr>
            <a:spLocks noGrp="1"/>
          </p:cNvSpPr>
          <p:nvPr>
            <p:ph type="dt" sz="half" idx="10"/>
          </p:nvPr>
        </p:nvSpPr>
        <p:spPr/>
        <p:txBody>
          <a:bodyPr/>
          <a:lstStyle/>
          <a:p>
            <a:fld id="{EF6FFFE1-4165-4EAC-9219-71F26D450E30}" type="datetimeFigureOut">
              <a:rPr lang="el-GR" smtClean="0"/>
              <a:t>29/6/2025</a:t>
            </a:fld>
            <a:endParaRPr lang="el-GR"/>
          </a:p>
        </p:txBody>
      </p:sp>
      <p:sp>
        <p:nvSpPr>
          <p:cNvPr id="5" name="Footer Placeholder 4">
            <a:extLst>
              <a:ext uri="{FF2B5EF4-FFF2-40B4-BE49-F238E27FC236}">
                <a16:creationId xmlns:a16="http://schemas.microsoft.com/office/drawing/2014/main" id="{483CF234-7433-93D2-11FB-771A7EEBA6E8}"/>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E835167A-C328-9E8A-A6D1-857FF726B1C4}"/>
              </a:ext>
            </a:extLst>
          </p:cNvPr>
          <p:cNvSpPr>
            <a:spLocks noGrp="1"/>
          </p:cNvSpPr>
          <p:nvPr>
            <p:ph type="sldNum" sz="quarter" idx="12"/>
          </p:nvPr>
        </p:nvSpPr>
        <p:spPr/>
        <p:txBody>
          <a:bodyPr/>
          <a:lstStyle/>
          <a:p>
            <a:fld id="{C7299693-8089-4151-AD11-58311FB0F7EF}" type="slidenum">
              <a:rPr lang="el-GR" smtClean="0"/>
              <a:t>‹#›</a:t>
            </a:fld>
            <a:endParaRPr lang="el-GR"/>
          </a:p>
        </p:txBody>
      </p:sp>
    </p:spTree>
    <p:extLst>
      <p:ext uri="{BB962C8B-B14F-4D97-AF65-F5344CB8AC3E}">
        <p14:creationId xmlns:p14="http://schemas.microsoft.com/office/powerpoint/2010/main" val="148170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66A82F9-9263-72EE-68A1-22AC3630354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FE06BCAD-F70E-1CFC-E764-B35D3529C34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8BBF987A-6A2B-1654-4E82-FCDB31E3E17E}"/>
              </a:ext>
            </a:extLst>
          </p:cNvPr>
          <p:cNvSpPr>
            <a:spLocks noGrp="1"/>
          </p:cNvSpPr>
          <p:nvPr>
            <p:ph type="dt" sz="half" idx="10"/>
          </p:nvPr>
        </p:nvSpPr>
        <p:spPr/>
        <p:txBody>
          <a:bodyPr/>
          <a:lstStyle/>
          <a:p>
            <a:fld id="{EF6FFFE1-4165-4EAC-9219-71F26D450E30}" type="datetimeFigureOut">
              <a:rPr lang="el-GR" smtClean="0"/>
              <a:t>29/6/2025</a:t>
            </a:fld>
            <a:endParaRPr lang="el-GR"/>
          </a:p>
        </p:txBody>
      </p:sp>
      <p:sp>
        <p:nvSpPr>
          <p:cNvPr id="5" name="Footer Placeholder 4">
            <a:extLst>
              <a:ext uri="{FF2B5EF4-FFF2-40B4-BE49-F238E27FC236}">
                <a16:creationId xmlns:a16="http://schemas.microsoft.com/office/drawing/2014/main" id="{4B8E94A1-6529-8D42-C979-E59167793ACB}"/>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05091F4D-5451-C96B-FBF5-2478ADD9BA44}"/>
              </a:ext>
            </a:extLst>
          </p:cNvPr>
          <p:cNvSpPr>
            <a:spLocks noGrp="1"/>
          </p:cNvSpPr>
          <p:nvPr>
            <p:ph type="sldNum" sz="quarter" idx="12"/>
          </p:nvPr>
        </p:nvSpPr>
        <p:spPr/>
        <p:txBody>
          <a:bodyPr/>
          <a:lstStyle/>
          <a:p>
            <a:fld id="{C7299693-8089-4151-AD11-58311FB0F7EF}" type="slidenum">
              <a:rPr lang="el-GR" smtClean="0"/>
              <a:t>‹#›</a:t>
            </a:fld>
            <a:endParaRPr lang="el-GR"/>
          </a:p>
        </p:txBody>
      </p:sp>
    </p:spTree>
    <p:extLst>
      <p:ext uri="{BB962C8B-B14F-4D97-AF65-F5344CB8AC3E}">
        <p14:creationId xmlns:p14="http://schemas.microsoft.com/office/powerpoint/2010/main" val="12154935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2931123" y="162313"/>
            <a:ext cx="9260121" cy="686809"/>
          </a:xfrm>
          <a:prstGeom prst="rect">
            <a:avLst/>
          </a:prstGeom>
        </p:spPr>
        <p:txBody>
          <a:bodyPr lIns="0" tIns="0" rIns="0" bIns="0" anchor="ctr">
            <a:noAutofit/>
          </a:bodyPr>
          <a:lstStyle/>
          <a:p>
            <a:endParaRPr lang="el-GR" sz="2359" b="0" strike="noStrike" spc="-1">
              <a:solidFill>
                <a:srgbClr val="840000"/>
              </a:solidFill>
              <a:latin typeface="Latin Modern Sans"/>
            </a:endParaRPr>
          </a:p>
        </p:txBody>
      </p:sp>
      <p:sp>
        <p:nvSpPr>
          <p:cNvPr id="51" name="PlaceHolder 2"/>
          <p:cNvSpPr>
            <a:spLocks noGrp="1"/>
          </p:cNvSpPr>
          <p:nvPr>
            <p:ph type="subTitle"/>
          </p:nvPr>
        </p:nvSpPr>
        <p:spPr>
          <a:xfrm>
            <a:off x="737135" y="1216204"/>
            <a:ext cx="10757467" cy="4340974"/>
          </a:xfrm>
          <a:prstGeom prst="rect">
            <a:avLst/>
          </a:prstGeom>
        </p:spPr>
        <p:txBody>
          <a:bodyPr lIns="0" tIns="0" rIns="0" bIns="0" anchor="ctr">
            <a:noAutofit/>
          </a:bodyPr>
          <a:lstStyle/>
          <a:p>
            <a:pPr algn="ctr"/>
            <a:endParaRPr lang="el-GR" sz="2903" b="0" strike="noStrike" spc="-1">
              <a:latin typeface="Arial"/>
            </a:endParaRPr>
          </a:p>
        </p:txBody>
      </p:sp>
    </p:spTree>
    <p:extLst>
      <p:ext uri="{BB962C8B-B14F-4D97-AF65-F5344CB8AC3E}">
        <p14:creationId xmlns:p14="http://schemas.microsoft.com/office/powerpoint/2010/main" val="433520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78E13-432D-708E-0CC6-4E0E9A4FB825}"/>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40630578-1D5A-FEE2-FEAF-5D864B7175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41B70DB9-4A02-9ACA-C676-9F3E73BE69A7}"/>
              </a:ext>
            </a:extLst>
          </p:cNvPr>
          <p:cNvSpPr>
            <a:spLocks noGrp="1"/>
          </p:cNvSpPr>
          <p:nvPr>
            <p:ph type="dt" sz="half" idx="10"/>
          </p:nvPr>
        </p:nvSpPr>
        <p:spPr/>
        <p:txBody>
          <a:bodyPr/>
          <a:lstStyle/>
          <a:p>
            <a:fld id="{EF6FFFE1-4165-4EAC-9219-71F26D450E30}" type="datetimeFigureOut">
              <a:rPr lang="el-GR" smtClean="0"/>
              <a:t>29/6/2025</a:t>
            </a:fld>
            <a:endParaRPr lang="el-GR"/>
          </a:p>
        </p:txBody>
      </p:sp>
      <p:sp>
        <p:nvSpPr>
          <p:cNvPr id="5" name="Footer Placeholder 4">
            <a:extLst>
              <a:ext uri="{FF2B5EF4-FFF2-40B4-BE49-F238E27FC236}">
                <a16:creationId xmlns:a16="http://schemas.microsoft.com/office/drawing/2014/main" id="{3EC086F3-C152-2CFD-BEAD-ED9D6BF21490}"/>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F51E8FA4-B265-760A-ECA2-1E2DCEB4EC2C}"/>
              </a:ext>
            </a:extLst>
          </p:cNvPr>
          <p:cNvSpPr>
            <a:spLocks noGrp="1"/>
          </p:cNvSpPr>
          <p:nvPr>
            <p:ph type="sldNum" sz="quarter" idx="12"/>
          </p:nvPr>
        </p:nvSpPr>
        <p:spPr/>
        <p:txBody>
          <a:bodyPr/>
          <a:lstStyle/>
          <a:p>
            <a:fld id="{C7299693-8089-4151-AD11-58311FB0F7EF}" type="slidenum">
              <a:rPr lang="el-GR" smtClean="0"/>
              <a:t>‹#›</a:t>
            </a:fld>
            <a:endParaRPr lang="el-GR"/>
          </a:p>
        </p:txBody>
      </p:sp>
    </p:spTree>
    <p:extLst>
      <p:ext uri="{BB962C8B-B14F-4D97-AF65-F5344CB8AC3E}">
        <p14:creationId xmlns:p14="http://schemas.microsoft.com/office/powerpoint/2010/main" val="2237888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ADEB-9FC0-A630-A614-03508772056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l-GR"/>
          </a:p>
        </p:txBody>
      </p:sp>
      <p:sp>
        <p:nvSpPr>
          <p:cNvPr id="3" name="Text Placeholder 2">
            <a:extLst>
              <a:ext uri="{FF2B5EF4-FFF2-40B4-BE49-F238E27FC236}">
                <a16:creationId xmlns:a16="http://schemas.microsoft.com/office/drawing/2014/main" id="{B42F4BAA-E684-E6BE-D1F4-3E11982D46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A52F1C-855B-76D6-3F91-4DE23B71E400}"/>
              </a:ext>
            </a:extLst>
          </p:cNvPr>
          <p:cNvSpPr>
            <a:spLocks noGrp="1"/>
          </p:cNvSpPr>
          <p:nvPr>
            <p:ph type="dt" sz="half" idx="10"/>
          </p:nvPr>
        </p:nvSpPr>
        <p:spPr/>
        <p:txBody>
          <a:bodyPr/>
          <a:lstStyle/>
          <a:p>
            <a:fld id="{EF6FFFE1-4165-4EAC-9219-71F26D450E30}" type="datetimeFigureOut">
              <a:rPr lang="el-GR" smtClean="0"/>
              <a:t>29/6/2025</a:t>
            </a:fld>
            <a:endParaRPr lang="el-GR"/>
          </a:p>
        </p:txBody>
      </p:sp>
      <p:sp>
        <p:nvSpPr>
          <p:cNvPr id="5" name="Footer Placeholder 4">
            <a:extLst>
              <a:ext uri="{FF2B5EF4-FFF2-40B4-BE49-F238E27FC236}">
                <a16:creationId xmlns:a16="http://schemas.microsoft.com/office/drawing/2014/main" id="{1EE44643-593A-830E-FCF1-00981E262D2F}"/>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F20433F6-D651-0AFD-87EC-056DE32CED65}"/>
              </a:ext>
            </a:extLst>
          </p:cNvPr>
          <p:cNvSpPr>
            <a:spLocks noGrp="1"/>
          </p:cNvSpPr>
          <p:nvPr>
            <p:ph type="sldNum" sz="quarter" idx="12"/>
          </p:nvPr>
        </p:nvSpPr>
        <p:spPr/>
        <p:txBody>
          <a:bodyPr/>
          <a:lstStyle/>
          <a:p>
            <a:fld id="{C7299693-8089-4151-AD11-58311FB0F7EF}" type="slidenum">
              <a:rPr lang="el-GR" smtClean="0"/>
              <a:t>‹#›</a:t>
            </a:fld>
            <a:endParaRPr lang="el-GR"/>
          </a:p>
        </p:txBody>
      </p:sp>
    </p:spTree>
    <p:extLst>
      <p:ext uri="{BB962C8B-B14F-4D97-AF65-F5344CB8AC3E}">
        <p14:creationId xmlns:p14="http://schemas.microsoft.com/office/powerpoint/2010/main" val="1125163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05BA6-86BE-24EB-0E80-D716EFC7F260}"/>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B097F3A9-6DD4-80DF-D2C4-FA686C4F0AB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a:extLst>
              <a:ext uri="{FF2B5EF4-FFF2-40B4-BE49-F238E27FC236}">
                <a16:creationId xmlns:a16="http://schemas.microsoft.com/office/drawing/2014/main" id="{C7EB23AD-683E-9CFE-F0CF-32027CAA37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a:extLst>
              <a:ext uri="{FF2B5EF4-FFF2-40B4-BE49-F238E27FC236}">
                <a16:creationId xmlns:a16="http://schemas.microsoft.com/office/drawing/2014/main" id="{9119E4D7-1C30-634E-5136-1AFCB992DE6A}"/>
              </a:ext>
            </a:extLst>
          </p:cNvPr>
          <p:cNvSpPr>
            <a:spLocks noGrp="1"/>
          </p:cNvSpPr>
          <p:nvPr>
            <p:ph type="dt" sz="half" idx="10"/>
          </p:nvPr>
        </p:nvSpPr>
        <p:spPr/>
        <p:txBody>
          <a:bodyPr/>
          <a:lstStyle/>
          <a:p>
            <a:fld id="{EF6FFFE1-4165-4EAC-9219-71F26D450E30}" type="datetimeFigureOut">
              <a:rPr lang="el-GR" smtClean="0"/>
              <a:t>29/6/2025</a:t>
            </a:fld>
            <a:endParaRPr lang="el-GR"/>
          </a:p>
        </p:txBody>
      </p:sp>
      <p:sp>
        <p:nvSpPr>
          <p:cNvPr id="6" name="Footer Placeholder 5">
            <a:extLst>
              <a:ext uri="{FF2B5EF4-FFF2-40B4-BE49-F238E27FC236}">
                <a16:creationId xmlns:a16="http://schemas.microsoft.com/office/drawing/2014/main" id="{BFCC1F83-9B10-C589-A3E3-E2CB19644012}"/>
              </a:ext>
            </a:extLst>
          </p:cNvPr>
          <p:cNvSpPr>
            <a:spLocks noGrp="1"/>
          </p:cNvSpPr>
          <p:nvPr>
            <p:ph type="ftr" sz="quarter" idx="11"/>
          </p:nvPr>
        </p:nvSpPr>
        <p:spPr/>
        <p:txBody>
          <a:bodyPr/>
          <a:lstStyle/>
          <a:p>
            <a:endParaRPr lang="el-GR"/>
          </a:p>
        </p:txBody>
      </p:sp>
      <p:sp>
        <p:nvSpPr>
          <p:cNvPr id="7" name="Slide Number Placeholder 6">
            <a:extLst>
              <a:ext uri="{FF2B5EF4-FFF2-40B4-BE49-F238E27FC236}">
                <a16:creationId xmlns:a16="http://schemas.microsoft.com/office/drawing/2014/main" id="{1FE1D59F-3278-DB34-E4F1-7AD35D551342}"/>
              </a:ext>
            </a:extLst>
          </p:cNvPr>
          <p:cNvSpPr>
            <a:spLocks noGrp="1"/>
          </p:cNvSpPr>
          <p:nvPr>
            <p:ph type="sldNum" sz="quarter" idx="12"/>
          </p:nvPr>
        </p:nvSpPr>
        <p:spPr/>
        <p:txBody>
          <a:bodyPr/>
          <a:lstStyle/>
          <a:p>
            <a:fld id="{C7299693-8089-4151-AD11-58311FB0F7EF}" type="slidenum">
              <a:rPr lang="el-GR" smtClean="0"/>
              <a:t>‹#›</a:t>
            </a:fld>
            <a:endParaRPr lang="el-GR"/>
          </a:p>
        </p:txBody>
      </p:sp>
    </p:spTree>
    <p:extLst>
      <p:ext uri="{BB962C8B-B14F-4D97-AF65-F5344CB8AC3E}">
        <p14:creationId xmlns:p14="http://schemas.microsoft.com/office/powerpoint/2010/main" val="2935174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0CD50-A588-4A6E-5011-C3D4125D3C77}"/>
              </a:ext>
            </a:extLst>
          </p:cNvPr>
          <p:cNvSpPr>
            <a:spLocks noGrp="1"/>
          </p:cNvSpPr>
          <p:nvPr>
            <p:ph type="title"/>
          </p:nvPr>
        </p:nvSpPr>
        <p:spPr>
          <a:xfrm>
            <a:off x="839788" y="365125"/>
            <a:ext cx="10515600" cy="1325563"/>
          </a:xfrm>
        </p:spPr>
        <p:txBody>
          <a:bodyPr/>
          <a:lstStyle/>
          <a:p>
            <a:r>
              <a:rPr lang="en-US"/>
              <a:t>Click to edit Master title style</a:t>
            </a:r>
            <a:endParaRPr lang="el-GR"/>
          </a:p>
        </p:txBody>
      </p:sp>
      <p:sp>
        <p:nvSpPr>
          <p:cNvPr id="3" name="Text Placeholder 2">
            <a:extLst>
              <a:ext uri="{FF2B5EF4-FFF2-40B4-BE49-F238E27FC236}">
                <a16:creationId xmlns:a16="http://schemas.microsoft.com/office/drawing/2014/main" id="{AB86EB19-5062-619F-04D8-F8E27A2E39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117F581-34F9-8766-2C7D-59265780DD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a:extLst>
              <a:ext uri="{FF2B5EF4-FFF2-40B4-BE49-F238E27FC236}">
                <a16:creationId xmlns:a16="http://schemas.microsoft.com/office/drawing/2014/main" id="{EC151CA8-EFA9-65A8-0004-28C60C4D19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8E9FE3-1E4D-D698-F9E2-D89B6268A86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a:extLst>
              <a:ext uri="{FF2B5EF4-FFF2-40B4-BE49-F238E27FC236}">
                <a16:creationId xmlns:a16="http://schemas.microsoft.com/office/drawing/2014/main" id="{4598AE3F-B03B-565A-FAFA-D65841F0FE75}"/>
              </a:ext>
            </a:extLst>
          </p:cNvPr>
          <p:cNvSpPr>
            <a:spLocks noGrp="1"/>
          </p:cNvSpPr>
          <p:nvPr>
            <p:ph type="dt" sz="half" idx="10"/>
          </p:nvPr>
        </p:nvSpPr>
        <p:spPr/>
        <p:txBody>
          <a:bodyPr/>
          <a:lstStyle/>
          <a:p>
            <a:fld id="{EF6FFFE1-4165-4EAC-9219-71F26D450E30}" type="datetimeFigureOut">
              <a:rPr lang="el-GR" smtClean="0"/>
              <a:t>29/6/2025</a:t>
            </a:fld>
            <a:endParaRPr lang="el-GR"/>
          </a:p>
        </p:txBody>
      </p:sp>
      <p:sp>
        <p:nvSpPr>
          <p:cNvPr id="8" name="Footer Placeholder 7">
            <a:extLst>
              <a:ext uri="{FF2B5EF4-FFF2-40B4-BE49-F238E27FC236}">
                <a16:creationId xmlns:a16="http://schemas.microsoft.com/office/drawing/2014/main" id="{85B87BD7-A579-2119-7020-8041A5E1A164}"/>
              </a:ext>
            </a:extLst>
          </p:cNvPr>
          <p:cNvSpPr>
            <a:spLocks noGrp="1"/>
          </p:cNvSpPr>
          <p:nvPr>
            <p:ph type="ftr" sz="quarter" idx="11"/>
          </p:nvPr>
        </p:nvSpPr>
        <p:spPr/>
        <p:txBody>
          <a:bodyPr/>
          <a:lstStyle/>
          <a:p>
            <a:endParaRPr lang="el-GR"/>
          </a:p>
        </p:txBody>
      </p:sp>
      <p:sp>
        <p:nvSpPr>
          <p:cNvPr id="9" name="Slide Number Placeholder 8">
            <a:extLst>
              <a:ext uri="{FF2B5EF4-FFF2-40B4-BE49-F238E27FC236}">
                <a16:creationId xmlns:a16="http://schemas.microsoft.com/office/drawing/2014/main" id="{BD850147-CC34-9779-FA9D-EE702D4CA594}"/>
              </a:ext>
            </a:extLst>
          </p:cNvPr>
          <p:cNvSpPr>
            <a:spLocks noGrp="1"/>
          </p:cNvSpPr>
          <p:nvPr>
            <p:ph type="sldNum" sz="quarter" idx="12"/>
          </p:nvPr>
        </p:nvSpPr>
        <p:spPr/>
        <p:txBody>
          <a:bodyPr/>
          <a:lstStyle/>
          <a:p>
            <a:fld id="{C7299693-8089-4151-AD11-58311FB0F7EF}" type="slidenum">
              <a:rPr lang="el-GR" smtClean="0"/>
              <a:t>‹#›</a:t>
            </a:fld>
            <a:endParaRPr lang="el-GR"/>
          </a:p>
        </p:txBody>
      </p:sp>
    </p:spTree>
    <p:extLst>
      <p:ext uri="{BB962C8B-B14F-4D97-AF65-F5344CB8AC3E}">
        <p14:creationId xmlns:p14="http://schemas.microsoft.com/office/powerpoint/2010/main" val="1457909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151C4-4275-0282-D5F0-0BFAAEE78683}"/>
              </a:ext>
            </a:extLst>
          </p:cNvPr>
          <p:cNvSpPr>
            <a:spLocks noGrp="1"/>
          </p:cNvSpPr>
          <p:nvPr>
            <p:ph type="title"/>
          </p:nvPr>
        </p:nvSpPr>
        <p:spPr/>
        <p:txBody>
          <a:bodyPr/>
          <a:lstStyle/>
          <a:p>
            <a:r>
              <a:rPr lang="en-US"/>
              <a:t>Click to edit Master title style</a:t>
            </a:r>
            <a:endParaRPr lang="el-GR"/>
          </a:p>
        </p:txBody>
      </p:sp>
      <p:sp>
        <p:nvSpPr>
          <p:cNvPr id="3" name="Date Placeholder 2">
            <a:extLst>
              <a:ext uri="{FF2B5EF4-FFF2-40B4-BE49-F238E27FC236}">
                <a16:creationId xmlns:a16="http://schemas.microsoft.com/office/drawing/2014/main" id="{AAEA4BF6-0F92-7D84-9C72-DFB572A152A2}"/>
              </a:ext>
            </a:extLst>
          </p:cNvPr>
          <p:cNvSpPr>
            <a:spLocks noGrp="1"/>
          </p:cNvSpPr>
          <p:nvPr>
            <p:ph type="dt" sz="half" idx="10"/>
          </p:nvPr>
        </p:nvSpPr>
        <p:spPr/>
        <p:txBody>
          <a:bodyPr/>
          <a:lstStyle/>
          <a:p>
            <a:fld id="{EF6FFFE1-4165-4EAC-9219-71F26D450E30}" type="datetimeFigureOut">
              <a:rPr lang="el-GR" smtClean="0"/>
              <a:t>29/6/2025</a:t>
            </a:fld>
            <a:endParaRPr lang="el-GR"/>
          </a:p>
        </p:txBody>
      </p:sp>
      <p:sp>
        <p:nvSpPr>
          <p:cNvPr id="4" name="Footer Placeholder 3">
            <a:extLst>
              <a:ext uri="{FF2B5EF4-FFF2-40B4-BE49-F238E27FC236}">
                <a16:creationId xmlns:a16="http://schemas.microsoft.com/office/drawing/2014/main" id="{0E1D3A19-B2DA-6FF1-C67E-C225AB73DF5A}"/>
              </a:ext>
            </a:extLst>
          </p:cNvPr>
          <p:cNvSpPr>
            <a:spLocks noGrp="1"/>
          </p:cNvSpPr>
          <p:nvPr>
            <p:ph type="ftr" sz="quarter" idx="11"/>
          </p:nvPr>
        </p:nvSpPr>
        <p:spPr/>
        <p:txBody>
          <a:bodyPr/>
          <a:lstStyle/>
          <a:p>
            <a:endParaRPr lang="el-GR"/>
          </a:p>
        </p:txBody>
      </p:sp>
      <p:sp>
        <p:nvSpPr>
          <p:cNvPr id="5" name="Slide Number Placeholder 4">
            <a:extLst>
              <a:ext uri="{FF2B5EF4-FFF2-40B4-BE49-F238E27FC236}">
                <a16:creationId xmlns:a16="http://schemas.microsoft.com/office/drawing/2014/main" id="{DF001515-ED5A-616A-D24D-3E27C3A07CE0}"/>
              </a:ext>
            </a:extLst>
          </p:cNvPr>
          <p:cNvSpPr>
            <a:spLocks noGrp="1"/>
          </p:cNvSpPr>
          <p:nvPr>
            <p:ph type="sldNum" sz="quarter" idx="12"/>
          </p:nvPr>
        </p:nvSpPr>
        <p:spPr/>
        <p:txBody>
          <a:bodyPr/>
          <a:lstStyle/>
          <a:p>
            <a:fld id="{C7299693-8089-4151-AD11-58311FB0F7EF}" type="slidenum">
              <a:rPr lang="el-GR" smtClean="0"/>
              <a:t>‹#›</a:t>
            </a:fld>
            <a:endParaRPr lang="el-GR"/>
          </a:p>
        </p:txBody>
      </p:sp>
    </p:spTree>
    <p:extLst>
      <p:ext uri="{BB962C8B-B14F-4D97-AF65-F5344CB8AC3E}">
        <p14:creationId xmlns:p14="http://schemas.microsoft.com/office/powerpoint/2010/main" val="2540214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DC4D2D-E942-63B6-B6AF-C260C997BD2F}"/>
              </a:ext>
            </a:extLst>
          </p:cNvPr>
          <p:cNvSpPr>
            <a:spLocks noGrp="1"/>
          </p:cNvSpPr>
          <p:nvPr>
            <p:ph type="dt" sz="half" idx="10"/>
          </p:nvPr>
        </p:nvSpPr>
        <p:spPr/>
        <p:txBody>
          <a:bodyPr/>
          <a:lstStyle/>
          <a:p>
            <a:fld id="{EF6FFFE1-4165-4EAC-9219-71F26D450E30}" type="datetimeFigureOut">
              <a:rPr lang="el-GR" smtClean="0"/>
              <a:t>29/6/2025</a:t>
            </a:fld>
            <a:endParaRPr lang="el-GR"/>
          </a:p>
        </p:txBody>
      </p:sp>
      <p:sp>
        <p:nvSpPr>
          <p:cNvPr id="3" name="Footer Placeholder 2">
            <a:extLst>
              <a:ext uri="{FF2B5EF4-FFF2-40B4-BE49-F238E27FC236}">
                <a16:creationId xmlns:a16="http://schemas.microsoft.com/office/drawing/2014/main" id="{3EC972DA-4990-04A7-642C-EF334567223E}"/>
              </a:ext>
            </a:extLst>
          </p:cNvPr>
          <p:cNvSpPr>
            <a:spLocks noGrp="1"/>
          </p:cNvSpPr>
          <p:nvPr>
            <p:ph type="ftr" sz="quarter" idx="11"/>
          </p:nvPr>
        </p:nvSpPr>
        <p:spPr/>
        <p:txBody>
          <a:bodyPr/>
          <a:lstStyle/>
          <a:p>
            <a:endParaRPr lang="el-GR"/>
          </a:p>
        </p:txBody>
      </p:sp>
      <p:sp>
        <p:nvSpPr>
          <p:cNvPr id="4" name="Slide Number Placeholder 3">
            <a:extLst>
              <a:ext uri="{FF2B5EF4-FFF2-40B4-BE49-F238E27FC236}">
                <a16:creationId xmlns:a16="http://schemas.microsoft.com/office/drawing/2014/main" id="{39C9F882-B061-8989-A132-9FD262E23D8E}"/>
              </a:ext>
            </a:extLst>
          </p:cNvPr>
          <p:cNvSpPr>
            <a:spLocks noGrp="1"/>
          </p:cNvSpPr>
          <p:nvPr>
            <p:ph type="sldNum" sz="quarter" idx="12"/>
          </p:nvPr>
        </p:nvSpPr>
        <p:spPr/>
        <p:txBody>
          <a:bodyPr/>
          <a:lstStyle/>
          <a:p>
            <a:fld id="{C7299693-8089-4151-AD11-58311FB0F7EF}" type="slidenum">
              <a:rPr lang="el-GR" smtClean="0"/>
              <a:t>‹#›</a:t>
            </a:fld>
            <a:endParaRPr lang="el-GR"/>
          </a:p>
        </p:txBody>
      </p:sp>
    </p:spTree>
    <p:extLst>
      <p:ext uri="{BB962C8B-B14F-4D97-AF65-F5344CB8AC3E}">
        <p14:creationId xmlns:p14="http://schemas.microsoft.com/office/powerpoint/2010/main" val="482555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E2DDE-838F-63B2-2F59-D3C1E7FAF4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a:extLst>
              <a:ext uri="{FF2B5EF4-FFF2-40B4-BE49-F238E27FC236}">
                <a16:creationId xmlns:a16="http://schemas.microsoft.com/office/drawing/2014/main" id="{1912D8B5-7B64-DC01-14AA-910ADB4349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a:extLst>
              <a:ext uri="{FF2B5EF4-FFF2-40B4-BE49-F238E27FC236}">
                <a16:creationId xmlns:a16="http://schemas.microsoft.com/office/drawing/2014/main" id="{DF43FB0D-B304-765E-9D09-037F989FEF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194122-A47F-CE64-6FF3-A428795E7D46}"/>
              </a:ext>
            </a:extLst>
          </p:cNvPr>
          <p:cNvSpPr>
            <a:spLocks noGrp="1"/>
          </p:cNvSpPr>
          <p:nvPr>
            <p:ph type="dt" sz="half" idx="10"/>
          </p:nvPr>
        </p:nvSpPr>
        <p:spPr/>
        <p:txBody>
          <a:bodyPr/>
          <a:lstStyle/>
          <a:p>
            <a:fld id="{EF6FFFE1-4165-4EAC-9219-71F26D450E30}" type="datetimeFigureOut">
              <a:rPr lang="el-GR" smtClean="0"/>
              <a:t>29/6/2025</a:t>
            </a:fld>
            <a:endParaRPr lang="el-GR"/>
          </a:p>
        </p:txBody>
      </p:sp>
      <p:sp>
        <p:nvSpPr>
          <p:cNvPr id="6" name="Footer Placeholder 5">
            <a:extLst>
              <a:ext uri="{FF2B5EF4-FFF2-40B4-BE49-F238E27FC236}">
                <a16:creationId xmlns:a16="http://schemas.microsoft.com/office/drawing/2014/main" id="{15401DE0-F2D7-9EDE-00D4-D82484CBA49F}"/>
              </a:ext>
            </a:extLst>
          </p:cNvPr>
          <p:cNvSpPr>
            <a:spLocks noGrp="1"/>
          </p:cNvSpPr>
          <p:nvPr>
            <p:ph type="ftr" sz="quarter" idx="11"/>
          </p:nvPr>
        </p:nvSpPr>
        <p:spPr/>
        <p:txBody>
          <a:bodyPr/>
          <a:lstStyle/>
          <a:p>
            <a:endParaRPr lang="el-GR"/>
          </a:p>
        </p:txBody>
      </p:sp>
      <p:sp>
        <p:nvSpPr>
          <p:cNvPr id="7" name="Slide Number Placeholder 6">
            <a:extLst>
              <a:ext uri="{FF2B5EF4-FFF2-40B4-BE49-F238E27FC236}">
                <a16:creationId xmlns:a16="http://schemas.microsoft.com/office/drawing/2014/main" id="{60E4974E-4DDF-170A-E21A-9AA596999606}"/>
              </a:ext>
            </a:extLst>
          </p:cNvPr>
          <p:cNvSpPr>
            <a:spLocks noGrp="1"/>
          </p:cNvSpPr>
          <p:nvPr>
            <p:ph type="sldNum" sz="quarter" idx="12"/>
          </p:nvPr>
        </p:nvSpPr>
        <p:spPr/>
        <p:txBody>
          <a:bodyPr/>
          <a:lstStyle/>
          <a:p>
            <a:fld id="{C7299693-8089-4151-AD11-58311FB0F7EF}" type="slidenum">
              <a:rPr lang="el-GR" smtClean="0"/>
              <a:t>‹#›</a:t>
            </a:fld>
            <a:endParaRPr lang="el-GR"/>
          </a:p>
        </p:txBody>
      </p:sp>
    </p:spTree>
    <p:extLst>
      <p:ext uri="{BB962C8B-B14F-4D97-AF65-F5344CB8AC3E}">
        <p14:creationId xmlns:p14="http://schemas.microsoft.com/office/powerpoint/2010/main" val="2275035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57FA9-0DE1-5559-F6D1-29C05537D1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a:extLst>
              <a:ext uri="{FF2B5EF4-FFF2-40B4-BE49-F238E27FC236}">
                <a16:creationId xmlns:a16="http://schemas.microsoft.com/office/drawing/2014/main" id="{C9216676-30C8-DD22-4EA8-8C270EA09F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a:extLst>
              <a:ext uri="{FF2B5EF4-FFF2-40B4-BE49-F238E27FC236}">
                <a16:creationId xmlns:a16="http://schemas.microsoft.com/office/drawing/2014/main" id="{41230932-3F0F-1CB8-2D2F-168855017C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08AC14-EB86-65F1-290B-61B4B3D6DB02}"/>
              </a:ext>
            </a:extLst>
          </p:cNvPr>
          <p:cNvSpPr>
            <a:spLocks noGrp="1"/>
          </p:cNvSpPr>
          <p:nvPr>
            <p:ph type="dt" sz="half" idx="10"/>
          </p:nvPr>
        </p:nvSpPr>
        <p:spPr/>
        <p:txBody>
          <a:bodyPr/>
          <a:lstStyle/>
          <a:p>
            <a:fld id="{EF6FFFE1-4165-4EAC-9219-71F26D450E30}" type="datetimeFigureOut">
              <a:rPr lang="el-GR" smtClean="0"/>
              <a:t>29/6/2025</a:t>
            </a:fld>
            <a:endParaRPr lang="el-GR"/>
          </a:p>
        </p:txBody>
      </p:sp>
      <p:sp>
        <p:nvSpPr>
          <p:cNvPr id="6" name="Footer Placeholder 5">
            <a:extLst>
              <a:ext uri="{FF2B5EF4-FFF2-40B4-BE49-F238E27FC236}">
                <a16:creationId xmlns:a16="http://schemas.microsoft.com/office/drawing/2014/main" id="{7B7B8251-28C2-395A-C1F3-2FB498CE6184}"/>
              </a:ext>
            </a:extLst>
          </p:cNvPr>
          <p:cNvSpPr>
            <a:spLocks noGrp="1"/>
          </p:cNvSpPr>
          <p:nvPr>
            <p:ph type="ftr" sz="quarter" idx="11"/>
          </p:nvPr>
        </p:nvSpPr>
        <p:spPr/>
        <p:txBody>
          <a:bodyPr/>
          <a:lstStyle/>
          <a:p>
            <a:endParaRPr lang="el-GR"/>
          </a:p>
        </p:txBody>
      </p:sp>
      <p:sp>
        <p:nvSpPr>
          <p:cNvPr id="7" name="Slide Number Placeholder 6">
            <a:extLst>
              <a:ext uri="{FF2B5EF4-FFF2-40B4-BE49-F238E27FC236}">
                <a16:creationId xmlns:a16="http://schemas.microsoft.com/office/drawing/2014/main" id="{A53D93FE-AE8E-6E34-32E7-B4E54C37C3CB}"/>
              </a:ext>
            </a:extLst>
          </p:cNvPr>
          <p:cNvSpPr>
            <a:spLocks noGrp="1"/>
          </p:cNvSpPr>
          <p:nvPr>
            <p:ph type="sldNum" sz="quarter" idx="12"/>
          </p:nvPr>
        </p:nvSpPr>
        <p:spPr/>
        <p:txBody>
          <a:bodyPr/>
          <a:lstStyle/>
          <a:p>
            <a:fld id="{C7299693-8089-4151-AD11-58311FB0F7EF}" type="slidenum">
              <a:rPr lang="el-GR" smtClean="0"/>
              <a:t>‹#›</a:t>
            </a:fld>
            <a:endParaRPr lang="el-GR"/>
          </a:p>
        </p:txBody>
      </p:sp>
    </p:spTree>
    <p:extLst>
      <p:ext uri="{BB962C8B-B14F-4D97-AF65-F5344CB8AC3E}">
        <p14:creationId xmlns:p14="http://schemas.microsoft.com/office/powerpoint/2010/main" val="2890598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81345D-B99E-3A99-C667-72A1975CC3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a:extLst>
              <a:ext uri="{FF2B5EF4-FFF2-40B4-BE49-F238E27FC236}">
                <a16:creationId xmlns:a16="http://schemas.microsoft.com/office/drawing/2014/main" id="{8BB00E1F-7C5F-56BB-5C67-DBD8BF575F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DB7A26BD-CB46-F585-C6B2-54E30D999F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6FFFE1-4165-4EAC-9219-71F26D450E30}" type="datetimeFigureOut">
              <a:rPr lang="el-GR" smtClean="0"/>
              <a:t>29/6/2025</a:t>
            </a:fld>
            <a:endParaRPr lang="el-GR"/>
          </a:p>
        </p:txBody>
      </p:sp>
      <p:sp>
        <p:nvSpPr>
          <p:cNvPr id="5" name="Footer Placeholder 4">
            <a:extLst>
              <a:ext uri="{FF2B5EF4-FFF2-40B4-BE49-F238E27FC236}">
                <a16:creationId xmlns:a16="http://schemas.microsoft.com/office/drawing/2014/main" id="{55488211-B126-D539-C081-0E95F75D29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a:extLst>
              <a:ext uri="{FF2B5EF4-FFF2-40B4-BE49-F238E27FC236}">
                <a16:creationId xmlns:a16="http://schemas.microsoft.com/office/drawing/2014/main" id="{18AC48ED-4C7D-BB32-4039-070DF0DD16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299693-8089-4151-AD11-58311FB0F7EF}" type="slidenum">
              <a:rPr lang="el-GR" smtClean="0"/>
              <a:t>‹#›</a:t>
            </a:fld>
            <a:endParaRPr lang="el-GR"/>
          </a:p>
        </p:txBody>
      </p:sp>
    </p:spTree>
    <p:extLst>
      <p:ext uri="{BB962C8B-B14F-4D97-AF65-F5344CB8AC3E}">
        <p14:creationId xmlns:p14="http://schemas.microsoft.com/office/powerpoint/2010/main" val="314240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6.emf"/><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hyperlink" Target="http://portal.discoverthecosmos/.eu" TargetMode="External"/><Relationship Id="rId7" Type="http://schemas.openxmlformats.org/officeDocument/2006/relationships/hyperlink" Target="http://www.reinforceeu.eu/-%3ecitizen" TargetMode="External"/><Relationship Id="rId2" Type="http://schemas.openxmlformats.org/officeDocument/2006/relationships/hyperlink" Target="http://www.learningwithatlas-portal.eu/" TargetMode="External"/><Relationship Id="rId1" Type="http://schemas.openxmlformats.org/officeDocument/2006/relationships/slideLayout" Target="../slideLayouts/slideLayout7.xml"/><Relationship Id="rId6" Type="http://schemas.openxmlformats.org/officeDocument/2006/relationships/hyperlink" Target="http://www.frontiers-project.eu/" TargetMode="External"/><Relationship Id="rId5" Type="http://schemas.openxmlformats.org/officeDocument/2006/relationships/hyperlink" Target="http://inspiring-science-education.org/" TargetMode="External"/><Relationship Id="rId4" Type="http://schemas.openxmlformats.org/officeDocument/2006/relationships/hyperlink" Target="http://www.go-lab-project.e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92" name="TextBox 91"/>
          <p:cNvSpPr txBox="1"/>
          <p:nvPr/>
        </p:nvSpPr>
        <p:spPr>
          <a:xfrm>
            <a:off x="1244331" y="2103257"/>
            <a:ext cx="10075654" cy="2527445"/>
          </a:xfrm>
          <a:prstGeom prst="rect">
            <a:avLst/>
          </a:prstGeom>
          <a:noFill/>
          <a:ln w="0">
            <a:noFill/>
          </a:ln>
        </p:spPr>
        <p:txBody>
          <a:bodyPr lIns="0" tIns="0" rIns="0" bIns="0" anchor="ctr">
            <a:noAutofit/>
          </a:bodyPr>
          <a:lstStyle/>
          <a:p>
            <a:pPr algn="ctr"/>
            <a:endParaRPr lang="en-US" sz="3600" b="1" dirty="0">
              <a:effectLst>
                <a:outerShdw blurRad="38100" dist="38100" dir="2700000" algn="tl">
                  <a:srgbClr val="000000">
                    <a:alpha val="43137"/>
                  </a:srgbClr>
                </a:outerShdw>
              </a:effectLst>
            </a:endParaRPr>
          </a:p>
          <a:p>
            <a:pPr algn="ctr"/>
            <a:endParaRPr lang="en-US" sz="3600" b="1" dirty="0">
              <a:effectLst>
                <a:outerShdw blurRad="38100" dist="38100" dir="2700000" algn="tl">
                  <a:srgbClr val="000000">
                    <a:alpha val="43137"/>
                  </a:srgbClr>
                </a:outerShdw>
              </a:effectLst>
            </a:endParaRPr>
          </a:p>
          <a:p>
            <a:pPr algn="ctr"/>
            <a:endParaRPr lang="en-US" sz="3600" b="1" dirty="0">
              <a:effectLst>
                <a:outerShdw blurRad="38100" dist="38100" dir="2700000" algn="tl">
                  <a:srgbClr val="000000">
                    <a:alpha val="43137"/>
                  </a:srgbClr>
                </a:outerShdw>
              </a:effectLst>
            </a:endParaRPr>
          </a:p>
          <a:p>
            <a:pPr algn="ctr"/>
            <a:r>
              <a:rPr lang="el-GR" sz="4400" b="1" dirty="0">
                <a:effectLst>
                  <a:outerShdw blurRad="38100" dist="38100" dir="2700000" algn="tl">
                    <a:srgbClr val="000000">
                      <a:alpha val="43137"/>
                    </a:srgbClr>
                  </a:outerShdw>
                </a:effectLst>
              </a:rPr>
              <a:t>ΕΚΔΗΛΩΣΕΙΣ </a:t>
            </a:r>
            <a:r>
              <a:rPr lang="en-US" sz="4400" b="1" dirty="0">
                <a:effectLst>
                  <a:outerShdw blurRad="38100" dist="38100" dir="2700000" algn="tl">
                    <a:srgbClr val="000000">
                      <a:alpha val="43137"/>
                    </a:srgbClr>
                  </a:outerShdw>
                </a:effectLst>
              </a:rPr>
              <a:t>OUTREACH </a:t>
            </a:r>
            <a:r>
              <a:rPr lang="el-GR" sz="4400" b="1" dirty="0">
                <a:effectLst>
                  <a:outerShdw blurRad="38100" dist="38100" dir="2700000" algn="tl">
                    <a:srgbClr val="000000">
                      <a:alpha val="43137"/>
                    </a:srgbClr>
                  </a:outerShdw>
                </a:effectLst>
              </a:rPr>
              <a:t>2024-2025</a:t>
            </a:r>
            <a:endParaRPr lang="en-US" sz="4400" b="1" dirty="0">
              <a:effectLst>
                <a:outerShdw blurRad="38100" dist="38100" dir="2700000" algn="tl">
                  <a:srgbClr val="000000">
                    <a:alpha val="43137"/>
                  </a:srgbClr>
                </a:outerShdw>
              </a:effectLst>
            </a:endParaRPr>
          </a:p>
          <a:p>
            <a:pPr algn="ctr"/>
            <a:r>
              <a:rPr lang="el-GR" sz="4400" b="1" spc="-1" dirty="0">
                <a:solidFill>
                  <a:srgbClr val="840000"/>
                </a:solidFill>
                <a:effectLst>
                  <a:outerShdw blurRad="38100" dist="38100" dir="2700000" algn="tl">
                    <a:srgbClr val="000000">
                      <a:alpha val="43137"/>
                    </a:srgbClr>
                  </a:outerShdw>
                </a:effectLst>
                <a:latin typeface="Calibri" pitchFamily="34" charset="0"/>
                <a:ea typeface="Noto Sans CJK SC Regular"/>
                <a:cs typeface="Calibri" pitchFamily="34" charset="0"/>
              </a:rPr>
              <a:t>και οι εορτασμοί των 70 χρόνων του </a:t>
            </a:r>
            <a:r>
              <a:rPr lang="en-US" sz="4400" b="1" spc="-1" dirty="0">
                <a:solidFill>
                  <a:srgbClr val="840000"/>
                </a:solidFill>
                <a:effectLst>
                  <a:outerShdw blurRad="38100" dist="38100" dir="2700000" algn="tl">
                    <a:srgbClr val="000000">
                      <a:alpha val="43137"/>
                    </a:srgbClr>
                  </a:outerShdw>
                </a:effectLst>
                <a:latin typeface="Calibri" pitchFamily="34" charset="0"/>
                <a:ea typeface="Noto Sans CJK SC Regular"/>
                <a:cs typeface="Calibri" pitchFamily="34" charset="0"/>
              </a:rPr>
              <a:t>CERN</a:t>
            </a:r>
            <a:endParaRPr lang="en-US" sz="2800" b="1" spc="-1" dirty="0">
              <a:solidFill>
                <a:srgbClr val="840000"/>
              </a:solidFill>
              <a:latin typeface="Calibri" pitchFamily="34" charset="0"/>
              <a:ea typeface="Noto Sans CJK SC Regular"/>
              <a:cs typeface="Calibri" pitchFamily="34" charset="0"/>
            </a:endParaRPr>
          </a:p>
          <a:p>
            <a:pPr algn="ctr"/>
            <a:endParaRPr lang="en-US" sz="2800" b="1" spc="-1" dirty="0">
              <a:solidFill>
                <a:srgbClr val="840000"/>
              </a:solidFill>
              <a:latin typeface="Calibri" pitchFamily="34" charset="0"/>
              <a:ea typeface="Noto Sans CJK SC Regular"/>
              <a:cs typeface="Calibri" pitchFamily="34" charset="0"/>
            </a:endParaRPr>
          </a:p>
          <a:p>
            <a:pPr algn="ctr"/>
            <a:endParaRPr lang="en-US" sz="2800" b="1" spc="-1" dirty="0">
              <a:solidFill>
                <a:srgbClr val="840000"/>
              </a:solidFill>
              <a:latin typeface="Calibri" pitchFamily="34" charset="0"/>
              <a:ea typeface="Noto Sans CJK SC Regular"/>
              <a:cs typeface="Calibri" pitchFamily="34" charset="0"/>
            </a:endParaRPr>
          </a:p>
          <a:p>
            <a:pPr algn="ctr"/>
            <a:endParaRPr lang="en-US" sz="2800" b="1" spc="-1" dirty="0">
              <a:solidFill>
                <a:srgbClr val="840000"/>
              </a:solidFill>
              <a:latin typeface="Calibri" pitchFamily="34" charset="0"/>
              <a:ea typeface="Noto Sans CJK SC Regular"/>
              <a:cs typeface="Calibri" pitchFamily="34" charset="0"/>
            </a:endParaRPr>
          </a:p>
        </p:txBody>
      </p:sp>
      <p:sp>
        <p:nvSpPr>
          <p:cNvPr id="94" name="TextBox 93"/>
          <p:cNvSpPr txBox="1"/>
          <p:nvPr/>
        </p:nvSpPr>
        <p:spPr>
          <a:xfrm>
            <a:off x="1479466" y="926415"/>
            <a:ext cx="3379546" cy="954107"/>
          </a:xfrm>
          <a:prstGeom prst="rect">
            <a:avLst/>
          </a:prstGeom>
          <a:noFill/>
          <a:ln w="0">
            <a:noFill/>
          </a:ln>
        </p:spPr>
        <p:txBody>
          <a:bodyPr lIns="81646" tIns="40823" rIns="81646" bIns="40823">
            <a:noAutofit/>
          </a:bodyPr>
          <a:lstStyle/>
          <a:p>
            <a:pPr>
              <a:spcBef>
                <a:spcPts val="257"/>
              </a:spcBef>
            </a:pPr>
            <a:r>
              <a:rPr lang="en-US" sz="1452" spc="152" dirty="0">
                <a:solidFill>
                  <a:srgbClr val="333333"/>
                </a:solidFill>
                <a:latin typeface="Roboto"/>
                <a:ea typeface="Noto Sans CJK SC"/>
              </a:rPr>
              <a:t>HELLENIC REPUBLIC</a:t>
            </a:r>
            <a:endParaRPr lang="el-GR" sz="1452" spc="-1" dirty="0">
              <a:latin typeface="Roboto"/>
            </a:endParaRPr>
          </a:p>
          <a:p>
            <a:pPr>
              <a:spcBef>
                <a:spcPts val="257"/>
              </a:spcBef>
            </a:pPr>
            <a:r>
              <a:rPr lang="en-US" sz="1452" spc="112" dirty="0">
                <a:solidFill>
                  <a:srgbClr val="333333"/>
                </a:solidFill>
                <a:latin typeface="Roboto"/>
                <a:ea typeface="Noto Sans CJK SC"/>
              </a:rPr>
              <a:t>National &amp; </a:t>
            </a:r>
            <a:r>
              <a:rPr lang="en-US" sz="1452" spc="112" dirty="0" err="1">
                <a:solidFill>
                  <a:srgbClr val="333333"/>
                </a:solidFill>
                <a:latin typeface="Roboto"/>
                <a:ea typeface="Noto Sans CJK SC"/>
              </a:rPr>
              <a:t>Kapodistrian</a:t>
            </a:r>
            <a:endParaRPr lang="el-GR" sz="1452" spc="-1" dirty="0">
              <a:latin typeface="Roboto"/>
            </a:endParaRPr>
          </a:p>
          <a:p>
            <a:pPr>
              <a:spcBef>
                <a:spcPts val="257"/>
              </a:spcBef>
            </a:pPr>
            <a:r>
              <a:rPr lang="en-US" sz="1452" spc="204" dirty="0">
                <a:solidFill>
                  <a:srgbClr val="333333"/>
                </a:solidFill>
                <a:latin typeface="Roboto"/>
                <a:ea typeface="Noto Sans CJK SC"/>
              </a:rPr>
              <a:t>University of Athens        </a:t>
            </a:r>
            <a:endParaRPr lang="el-GR" sz="1452" spc="-1" dirty="0">
              <a:latin typeface="Roboto"/>
            </a:endParaRPr>
          </a:p>
        </p:txBody>
      </p:sp>
      <p:pic>
        <p:nvPicPr>
          <p:cNvPr id="95" name="Picture 94"/>
          <p:cNvPicPr/>
          <p:nvPr/>
        </p:nvPicPr>
        <p:blipFill>
          <a:blip r:embed="rId2"/>
          <a:stretch/>
        </p:blipFill>
        <p:spPr>
          <a:xfrm>
            <a:off x="10676296" y="408354"/>
            <a:ext cx="1287378" cy="1566537"/>
          </a:xfrm>
          <a:prstGeom prst="rect">
            <a:avLst/>
          </a:prstGeom>
          <a:ln w="0">
            <a:noFill/>
          </a:ln>
        </p:spPr>
      </p:pic>
      <p:sp>
        <p:nvSpPr>
          <p:cNvPr id="6" name="TextBox 5">
            <a:extLst>
              <a:ext uri="{FF2B5EF4-FFF2-40B4-BE49-F238E27FC236}">
                <a16:creationId xmlns:a16="http://schemas.microsoft.com/office/drawing/2014/main" id="{072964D0-C900-AEF2-BA34-BD9493DC48CB}"/>
              </a:ext>
            </a:extLst>
          </p:cNvPr>
          <p:cNvSpPr txBox="1"/>
          <p:nvPr/>
        </p:nvSpPr>
        <p:spPr>
          <a:xfrm>
            <a:off x="280925" y="4912680"/>
            <a:ext cx="10840276" cy="584775"/>
          </a:xfrm>
          <a:prstGeom prst="rect">
            <a:avLst/>
          </a:prstGeom>
          <a:noFill/>
        </p:spPr>
        <p:txBody>
          <a:bodyPr wrap="none" rtlCol="0">
            <a:spAutoFit/>
          </a:bodyPr>
          <a:lstStyle/>
          <a:p>
            <a:pPr algn="ctr"/>
            <a:r>
              <a:rPr lang="en-US" sz="3200" b="1" spc="-1" dirty="0">
                <a:solidFill>
                  <a:srgbClr val="840000"/>
                </a:solidFill>
                <a:latin typeface="Calibri" pitchFamily="34" charset="0"/>
                <a:ea typeface="Noto Sans CJK SC Regular"/>
                <a:cs typeface="Calibri" pitchFamily="34" charset="0"/>
              </a:rPr>
              <a:t>         </a:t>
            </a:r>
            <a:r>
              <a:rPr lang="el-GR" sz="3200" b="1" spc="-1" dirty="0">
                <a:solidFill>
                  <a:srgbClr val="840000"/>
                </a:solidFill>
                <a:latin typeface="Calibri" pitchFamily="34" charset="0"/>
                <a:ea typeface="Noto Sans CJK SC Regular"/>
                <a:cs typeface="Calibri" pitchFamily="34" charset="0"/>
              </a:rPr>
              <a:t>Χ.Κουρκουμέλη/ΕΚΠΑ και αντιπρόσωπος στο </a:t>
            </a:r>
            <a:r>
              <a:rPr lang="en-US" sz="3200" b="1" spc="-1" dirty="0">
                <a:solidFill>
                  <a:srgbClr val="840000"/>
                </a:solidFill>
                <a:latin typeface="Calibri" pitchFamily="34" charset="0"/>
                <a:ea typeface="Noto Sans CJK SC Regular"/>
                <a:cs typeface="Calibri" pitchFamily="34" charset="0"/>
              </a:rPr>
              <a:t>IPPOG</a:t>
            </a:r>
            <a:r>
              <a:rPr lang="en-US" sz="2800" b="1" spc="-1" dirty="0">
                <a:solidFill>
                  <a:srgbClr val="840000"/>
                </a:solidFill>
                <a:latin typeface="Calibri" pitchFamily="34" charset="0"/>
                <a:ea typeface="Noto Sans CJK SC Regular"/>
                <a:cs typeface="Calibri" pitchFamily="34" charset="0"/>
              </a:rPr>
              <a:t>            </a:t>
            </a:r>
            <a:endParaRPr lang="el-GR" sz="2800" dirty="0"/>
          </a:p>
        </p:txBody>
      </p:sp>
      <p:pic>
        <p:nvPicPr>
          <p:cNvPr id="2" name="Picture 1">
            <a:extLst>
              <a:ext uri="{FF2B5EF4-FFF2-40B4-BE49-F238E27FC236}">
                <a16:creationId xmlns:a16="http://schemas.microsoft.com/office/drawing/2014/main" id="{3591530C-4530-5635-E534-D731AC896A01}"/>
              </a:ext>
            </a:extLst>
          </p:cNvPr>
          <p:cNvPicPr/>
          <p:nvPr/>
        </p:nvPicPr>
        <p:blipFill>
          <a:blip r:embed="rId3"/>
          <a:stretch/>
        </p:blipFill>
        <p:spPr>
          <a:xfrm>
            <a:off x="366598" y="378646"/>
            <a:ext cx="1019646" cy="1442633"/>
          </a:xfrm>
          <a:prstGeom prst="rect">
            <a:avLst/>
          </a:prstGeom>
          <a:ln w="0">
            <a:noFill/>
          </a:ln>
        </p:spPr>
      </p:pic>
      <p:sp>
        <p:nvSpPr>
          <p:cNvPr id="7" name="TextBox 6">
            <a:extLst>
              <a:ext uri="{FF2B5EF4-FFF2-40B4-BE49-F238E27FC236}">
                <a16:creationId xmlns:a16="http://schemas.microsoft.com/office/drawing/2014/main" id="{7323AE27-B2A2-1E05-580B-D656E205C39D}"/>
              </a:ext>
            </a:extLst>
          </p:cNvPr>
          <p:cNvSpPr txBox="1"/>
          <p:nvPr/>
        </p:nvSpPr>
        <p:spPr>
          <a:xfrm>
            <a:off x="3194179" y="6181608"/>
            <a:ext cx="4694234" cy="523220"/>
          </a:xfrm>
          <a:prstGeom prst="rect">
            <a:avLst/>
          </a:prstGeom>
          <a:solidFill>
            <a:schemeClr val="bg1"/>
          </a:solidFill>
        </p:spPr>
        <p:txBody>
          <a:bodyPr wrap="none" rtlCol="0">
            <a:spAutoFit/>
          </a:bodyPr>
          <a:lstStyle/>
          <a:p>
            <a:r>
              <a:rPr lang="el-GR" sz="2800" dirty="0"/>
              <a:t>Συνέδριο ΕΕΣΦΥΕ Ιούλιος 2025</a:t>
            </a:r>
          </a:p>
        </p:txBody>
      </p:sp>
      <p:pic>
        <p:nvPicPr>
          <p:cNvPr id="4" name="Picture 3" descr="A blue ribbon with a black background&#10;&#10;Description automatically generated">
            <a:extLst>
              <a:ext uri="{FF2B5EF4-FFF2-40B4-BE49-F238E27FC236}">
                <a16:creationId xmlns:a16="http://schemas.microsoft.com/office/drawing/2014/main" id="{237E9A12-8AB9-2DEC-12B3-FD0804ED5B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73693" y="506627"/>
            <a:ext cx="1556537" cy="157346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BA5F1D35-D73F-0EB3-BA23-FD49C8B21F20}"/>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3D495B93-1E0E-1B1D-34E8-B942EED0613F}"/>
              </a:ext>
            </a:extLst>
          </p:cNvPr>
          <p:cNvSpPr txBox="1"/>
          <p:nvPr/>
        </p:nvSpPr>
        <p:spPr>
          <a:xfrm>
            <a:off x="78059" y="832307"/>
            <a:ext cx="12071232" cy="3108543"/>
          </a:xfrm>
          <a:prstGeom prst="rect">
            <a:avLst/>
          </a:prstGeom>
          <a:solidFill>
            <a:schemeClr val="bg2">
              <a:lumMod val="90000"/>
            </a:schemeClr>
          </a:solidFill>
        </p:spPr>
        <p:txBody>
          <a:bodyPr wrap="square" rtlCol="0">
            <a:spAutoFit/>
          </a:bodyPr>
          <a:lstStyle/>
          <a:p>
            <a:pPr algn="just"/>
            <a:r>
              <a:rPr lang="en-US" sz="2800" b="1" dirty="0">
                <a:solidFill>
                  <a:srgbClr val="C00000"/>
                </a:solidFill>
                <a:latin typeface="Calibri" panose="020F0502020204030204" pitchFamily="34" charset="0"/>
                <a:ea typeface="Calibri" panose="020F0502020204030204" pitchFamily="34" charset="0"/>
                <a:cs typeface="Calibri" panose="020F0502020204030204" pitchFamily="34" charset="0"/>
              </a:rPr>
              <a:t>M</a:t>
            </a:r>
            <a:r>
              <a:rPr lang="el-GR" sz="2800" b="1" dirty="0">
                <a:solidFill>
                  <a:srgbClr val="C00000"/>
                </a:solidFill>
                <a:latin typeface="Calibri" panose="020F0502020204030204" pitchFamily="34" charset="0"/>
                <a:ea typeface="Calibri" panose="020F0502020204030204" pitchFamily="34" charset="0"/>
                <a:cs typeface="Calibri" panose="020F0502020204030204" pitchFamily="34" charset="0"/>
              </a:rPr>
              <a:t>έσα σε περίπου δύο χρόνια με δεκάδες εκδηλώσεις σε διαφορετικές πόλεις και δύο μακροχρόνιες εκθέσεις σε  Αθήνα/Θεσσαλονίκη </a:t>
            </a:r>
            <a:r>
              <a:rPr lang="en-US" sz="2800" b="1" dirty="0">
                <a:solidFill>
                  <a:srgbClr val="C00000"/>
                </a:solidFill>
                <a:latin typeface="Calibri" panose="020F0502020204030204" pitchFamily="34" charset="0"/>
                <a:ea typeface="Calibri" panose="020F0502020204030204" pitchFamily="34" charset="0"/>
                <a:cs typeface="Calibri" panose="020F0502020204030204" pitchFamily="34" charset="0"/>
              </a:rPr>
              <a:t>:</a:t>
            </a:r>
          </a:p>
          <a:p>
            <a:pPr marL="571500" indent="-571500" algn="just">
              <a:buFont typeface="Wingdings" panose="05000000000000000000" pitchFamily="2" charset="2"/>
              <a:buChar char="q"/>
            </a:pPr>
            <a:r>
              <a:rPr lang="el-GR" sz="2800" b="1" dirty="0">
                <a:solidFill>
                  <a:srgbClr val="C00000"/>
                </a:solidFill>
                <a:latin typeface="Calibri" panose="020F0502020204030204" pitchFamily="34" charset="0"/>
                <a:ea typeface="Calibri" panose="020F0502020204030204" pitchFamily="34" charset="0"/>
                <a:cs typeface="Calibri" panose="020F0502020204030204" pitchFamily="34" charset="0"/>
              </a:rPr>
              <a:t>3</a:t>
            </a:r>
            <a:r>
              <a:rPr lang="en-US" sz="2800" b="1" dirty="0">
                <a:solidFill>
                  <a:srgbClr val="C00000"/>
                </a:solidFill>
                <a:latin typeface="Calibri" panose="020F0502020204030204" pitchFamily="34" charset="0"/>
                <a:ea typeface="Calibri" panose="020F0502020204030204" pitchFamily="34" charset="0"/>
                <a:cs typeface="Calibri" panose="020F0502020204030204" pitchFamily="34" charset="0"/>
              </a:rPr>
              <a:t>,500 </a:t>
            </a:r>
            <a:r>
              <a:rPr lang="el-GR" sz="2800" b="1" dirty="0">
                <a:solidFill>
                  <a:srgbClr val="C00000"/>
                </a:solidFill>
                <a:latin typeface="Calibri" panose="020F0502020204030204" pitchFamily="34" charset="0"/>
                <a:ea typeface="Calibri" panose="020F0502020204030204" pitchFamily="34" charset="0"/>
                <a:cs typeface="Calibri" panose="020F0502020204030204" pitchFamily="34" charset="0"/>
              </a:rPr>
              <a:t>μαθητές και φοιτητές</a:t>
            </a:r>
            <a:endParaRPr lang="en-US" sz="2800" b="1" dirty="0">
              <a:solidFill>
                <a:srgbClr val="C00000"/>
              </a:solidFill>
              <a:latin typeface="Calibri" panose="020F0502020204030204" pitchFamily="34" charset="0"/>
              <a:ea typeface="Calibri" panose="020F0502020204030204" pitchFamily="34" charset="0"/>
              <a:cs typeface="Calibri" panose="020F0502020204030204" pitchFamily="34" charset="0"/>
            </a:endParaRPr>
          </a:p>
          <a:p>
            <a:pPr marL="571500" indent="-571500" algn="just">
              <a:buFont typeface="Wingdings" panose="05000000000000000000" pitchFamily="2" charset="2"/>
              <a:buChar char="q"/>
            </a:pPr>
            <a:r>
              <a:rPr lang="en-US" sz="2800" b="1" dirty="0">
                <a:solidFill>
                  <a:srgbClr val="C00000"/>
                </a:solidFill>
                <a:latin typeface="Calibri" panose="020F0502020204030204" pitchFamily="34" charset="0"/>
                <a:ea typeface="Calibri" panose="020F0502020204030204" pitchFamily="34" charset="0"/>
                <a:cs typeface="Calibri" panose="020F0502020204030204" pitchFamily="34" charset="0"/>
              </a:rPr>
              <a:t>500 </a:t>
            </a:r>
            <a:r>
              <a:rPr lang="el-GR" sz="2800" b="1" dirty="0">
                <a:solidFill>
                  <a:srgbClr val="C00000"/>
                </a:solidFill>
                <a:latin typeface="Calibri" panose="020F0502020204030204" pitchFamily="34" charset="0"/>
                <a:ea typeface="Calibri" panose="020F0502020204030204" pitchFamily="34" charset="0"/>
                <a:cs typeface="Calibri" panose="020F0502020204030204" pitchFamily="34" charset="0"/>
              </a:rPr>
              <a:t>καθηγητές</a:t>
            </a:r>
            <a:endParaRPr lang="en-US" sz="2800" b="1" dirty="0">
              <a:solidFill>
                <a:srgbClr val="C00000"/>
              </a:solidFill>
              <a:latin typeface="Calibri" panose="020F0502020204030204" pitchFamily="34" charset="0"/>
              <a:ea typeface="Calibri" panose="020F0502020204030204" pitchFamily="34" charset="0"/>
              <a:cs typeface="Calibri" panose="020F0502020204030204" pitchFamily="34" charset="0"/>
            </a:endParaRPr>
          </a:p>
          <a:p>
            <a:pPr marL="571500" indent="-571500" algn="just">
              <a:buFont typeface="Wingdings" panose="05000000000000000000" pitchFamily="2" charset="2"/>
              <a:buChar char="q"/>
            </a:pPr>
            <a:r>
              <a:rPr lang="el-GR" sz="2800" b="1" dirty="0">
                <a:solidFill>
                  <a:srgbClr val="C00000"/>
                </a:solidFill>
                <a:latin typeface="Calibri" panose="020F0502020204030204" pitchFamily="34" charset="0"/>
                <a:ea typeface="Calibri" panose="020F0502020204030204" pitchFamily="34" charset="0"/>
                <a:cs typeface="Calibri" panose="020F0502020204030204" pitchFamily="34" charset="0"/>
              </a:rPr>
              <a:t>μερικές χιλιάδες απο το ευρύ κοινό</a:t>
            </a:r>
            <a:r>
              <a:rPr lang="en-US" sz="2800" b="1" dirty="0">
                <a:solidFill>
                  <a:srgbClr val="C00000"/>
                </a:solidFill>
                <a:latin typeface="Calibri" panose="020F0502020204030204" pitchFamily="34" charset="0"/>
                <a:ea typeface="Calibri" panose="020F0502020204030204" pitchFamily="34" charset="0"/>
                <a:cs typeface="Calibri" panose="020F0502020204030204" pitchFamily="34" charset="0"/>
              </a:rPr>
              <a:t> </a:t>
            </a:r>
          </a:p>
          <a:p>
            <a:pPr algn="just"/>
            <a:r>
              <a:rPr lang="el-GR" sz="2800" b="1">
                <a:solidFill>
                  <a:srgbClr val="C00000"/>
                </a:solidFill>
                <a:latin typeface="Calibri" panose="020F0502020204030204" pitchFamily="34" charset="0"/>
                <a:ea typeface="Calibri" panose="020F0502020204030204" pitchFamily="34" charset="0"/>
                <a:cs typeface="Calibri" panose="020F0502020204030204" pitchFamily="34" charset="0"/>
              </a:rPr>
              <a:t>ενημερώθηκαν- </a:t>
            </a:r>
            <a:r>
              <a:rPr lang="el-GR" sz="2800" b="1" dirty="0">
                <a:solidFill>
                  <a:srgbClr val="C00000"/>
                </a:solidFill>
                <a:latin typeface="Calibri" panose="020F0502020204030204" pitchFamily="34" charset="0"/>
                <a:ea typeface="Calibri" panose="020F0502020204030204" pitchFamily="34" charset="0"/>
                <a:cs typeface="Calibri" panose="020F0502020204030204" pitchFamily="34" charset="0"/>
              </a:rPr>
              <a:t>κάποιες φορές διαδραστικά- γιά το</a:t>
            </a:r>
            <a:r>
              <a:rPr lang="en-US" sz="2800" b="1" dirty="0">
                <a:solidFill>
                  <a:srgbClr val="C00000"/>
                </a:solidFill>
                <a:latin typeface="Calibri" panose="020F0502020204030204" pitchFamily="34" charset="0"/>
                <a:ea typeface="Calibri" panose="020F0502020204030204" pitchFamily="34" charset="0"/>
                <a:cs typeface="Calibri" panose="020F0502020204030204" pitchFamily="34" charset="0"/>
              </a:rPr>
              <a:t> CERN</a:t>
            </a:r>
            <a:r>
              <a:rPr lang="el-GR" sz="2800" b="1" dirty="0">
                <a:solidFill>
                  <a:srgbClr val="C00000"/>
                </a:solidFill>
                <a:latin typeface="Calibri" panose="020F0502020204030204" pitchFamily="34" charset="0"/>
                <a:ea typeface="Calibri" panose="020F0502020204030204" pitchFamily="34" charset="0"/>
                <a:cs typeface="Calibri" panose="020F0502020204030204" pitchFamily="34" charset="0"/>
              </a:rPr>
              <a:t>, την αποστολή του και τα πειράματά του.</a:t>
            </a:r>
            <a:endParaRPr lang="el-GR" sz="2800" dirty="0">
              <a:solidFill>
                <a:srgbClr val="C00000"/>
              </a:solidFill>
              <a:latin typeface="Calibri" panose="020F0502020204030204" pitchFamily="34" charset="0"/>
              <a:ea typeface="Calibri" panose="020F0502020204030204" pitchFamily="34" charset="0"/>
              <a:cs typeface="Calibri" panose="020F0502020204030204" pitchFamily="34" charset="0"/>
            </a:endParaRPr>
          </a:p>
        </p:txBody>
      </p:sp>
      <p:sp>
        <p:nvSpPr>
          <p:cNvPr id="4" name="Title 1">
            <a:extLst>
              <a:ext uri="{FF2B5EF4-FFF2-40B4-BE49-F238E27FC236}">
                <a16:creationId xmlns:a16="http://schemas.microsoft.com/office/drawing/2014/main" id="{3ED82B18-4378-BC53-5F0E-BA7FE45796CB}"/>
              </a:ext>
            </a:extLst>
          </p:cNvPr>
          <p:cNvSpPr txBox="1">
            <a:spLocks/>
          </p:cNvSpPr>
          <p:nvPr/>
        </p:nvSpPr>
        <p:spPr>
          <a:xfrm>
            <a:off x="3527720" y="0"/>
            <a:ext cx="3995734" cy="721860"/>
          </a:xfrm>
          <a:prstGeom prst="rect">
            <a:avLst/>
          </a:prstGeom>
          <a:solidFill>
            <a:schemeClr val="bg1"/>
          </a:solidFill>
        </p:spPr>
        <p:txBody>
          <a:bodyPr vert="horz" lIns="0" tIns="0" rIns="0" bIns="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66" dirty="0">
                <a:solidFill>
                  <a:srgbClr val="C00000"/>
                </a:solidFill>
                <a:effectLst>
                  <a:outerShdw blurRad="38100" dist="38100" dir="2700000" algn="tl">
                    <a:srgbClr val="000000">
                      <a:alpha val="43137"/>
                    </a:srgbClr>
                  </a:outerShdw>
                </a:effectLst>
              </a:rPr>
              <a:t>     </a:t>
            </a:r>
            <a:r>
              <a:rPr lang="el-GR" sz="3600" b="1" dirty="0">
                <a:solidFill>
                  <a:srgbClr val="C00000"/>
                </a:solidFill>
                <a:effectLst>
                  <a:outerShdw blurRad="38100" dist="38100" dir="2700000" algn="tl">
                    <a:srgbClr val="000000">
                      <a:alpha val="43137"/>
                    </a:srgbClr>
                  </a:outerShdw>
                </a:effectLst>
              </a:rPr>
              <a:t>ΣΥΜΠΕΡΑΣΜΑΤΑ</a:t>
            </a:r>
            <a:endParaRPr lang="en-US" sz="3600" b="1" dirty="0">
              <a:solidFill>
                <a:srgbClr val="C00000"/>
              </a:solidFill>
            </a:endParaRPr>
          </a:p>
        </p:txBody>
      </p:sp>
      <p:sp>
        <p:nvSpPr>
          <p:cNvPr id="7" name="TextBox 6">
            <a:extLst>
              <a:ext uri="{FF2B5EF4-FFF2-40B4-BE49-F238E27FC236}">
                <a16:creationId xmlns:a16="http://schemas.microsoft.com/office/drawing/2014/main" id="{B50AE02A-470B-4732-B846-3B1A9CFA582D}"/>
              </a:ext>
            </a:extLst>
          </p:cNvPr>
          <p:cNvSpPr txBox="1"/>
          <p:nvPr/>
        </p:nvSpPr>
        <p:spPr>
          <a:xfrm>
            <a:off x="78059" y="3940850"/>
            <a:ext cx="12035882" cy="7201972"/>
          </a:xfrm>
          <a:prstGeom prst="rect">
            <a:avLst/>
          </a:prstGeom>
          <a:solidFill>
            <a:srgbClr val="66FF33"/>
          </a:solidFill>
        </p:spPr>
        <p:txBody>
          <a:bodyPr wrap="square" rtlCol="0">
            <a:spAutoFit/>
          </a:bodyPr>
          <a:lstStyle/>
          <a:p>
            <a:r>
              <a:rPr lang="el-GR" sz="3000" b="1" dirty="0"/>
              <a:t>Συγχρόνως έγινε τεράστια προσπάθεια μέσω του </a:t>
            </a:r>
            <a:r>
              <a:rPr lang="en-US" sz="3000" b="1" dirty="0"/>
              <a:t>IPPOG </a:t>
            </a:r>
            <a:r>
              <a:rPr lang="el-GR" sz="3000" b="1" dirty="0"/>
              <a:t> να περάσει σαν «σύσταση» στο </a:t>
            </a:r>
            <a:r>
              <a:rPr lang="en-US" sz="3000" b="1" dirty="0"/>
              <a:t>ESPPU2026 </a:t>
            </a:r>
            <a:r>
              <a:rPr lang="el-GR" sz="3000" b="1" dirty="0"/>
              <a:t>η δημιουργία ενός </a:t>
            </a:r>
            <a:r>
              <a:rPr lang="en-US" sz="3000" b="1" dirty="0"/>
              <a:t>Open Data WG</a:t>
            </a:r>
            <a:r>
              <a:rPr lang="el-GR" sz="3000" b="1" dirty="0"/>
              <a:t> για την επιστημονική παιδεία/πληροφόρηση στους πολίτες</a:t>
            </a:r>
            <a:endParaRPr lang="en-US" sz="3000" b="1" dirty="0"/>
          </a:p>
          <a:p>
            <a:r>
              <a:rPr lang="el-GR" sz="3000" dirty="0"/>
              <a:t>			</a:t>
            </a:r>
            <a:r>
              <a:rPr lang="el-GR" dirty="0"/>
              <a:t>																																																																																																																				</a:t>
            </a:r>
            <a:r>
              <a:rPr lang="en-US" dirty="0"/>
              <a:t>																																																																																																																			</a:t>
            </a:r>
            <a:endParaRPr lang="el-GR" dirty="0"/>
          </a:p>
        </p:txBody>
      </p:sp>
      <p:pic>
        <p:nvPicPr>
          <p:cNvPr id="9" name="Picture 8">
            <a:extLst>
              <a:ext uri="{FF2B5EF4-FFF2-40B4-BE49-F238E27FC236}">
                <a16:creationId xmlns:a16="http://schemas.microsoft.com/office/drawing/2014/main" id="{6D9C6440-8ADE-2253-2435-2DB6C3D24EF3}"/>
              </a:ext>
            </a:extLst>
          </p:cNvPr>
          <p:cNvPicPr>
            <a:picLocks noChangeAspect="1"/>
          </p:cNvPicPr>
          <p:nvPr/>
        </p:nvPicPr>
        <p:blipFill>
          <a:blip r:embed="rId3"/>
          <a:stretch>
            <a:fillRect/>
          </a:stretch>
        </p:blipFill>
        <p:spPr>
          <a:xfrm>
            <a:off x="78059" y="5529352"/>
            <a:ext cx="11957823" cy="1328647"/>
          </a:xfrm>
          <a:prstGeom prst="rect">
            <a:avLst/>
          </a:prstGeom>
        </p:spPr>
      </p:pic>
    </p:spTree>
    <p:extLst>
      <p:ext uri="{BB962C8B-B14F-4D97-AF65-F5344CB8AC3E}">
        <p14:creationId xmlns:p14="http://schemas.microsoft.com/office/powerpoint/2010/main" val="1408787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C049BAA-AFEE-3800-FD6E-4E7F5A8CC871}"/>
              </a:ext>
            </a:extLst>
          </p:cNvPr>
          <p:cNvSpPr txBox="1"/>
          <p:nvPr/>
        </p:nvSpPr>
        <p:spPr>
          <a:xfrm>
            <a:off x="500743" y="1469571"/>
            <a:ext cx="2385589" cy="923330"/>
          </a:xfrm>
          <a:prstGeom prst="rect">
            <a:avLst/>
          </a:prstGeom>
          <a:noFill/>
        </p:spPr>
        <p:txBody>
          <a:bodyPr wrap="none" rtlCol="0">
            <a:spAutoFit/>
          </a:bodyPr>
          <a:lstStyle/>
          <a:p>
            <a:r>
              <a:rPr lang="en-US" sz="5400" dirty="0"/>
              <a:t>Back up</a:t>
            </a:r>
            <a:endParaRPr lang="el-GR" sz="5400" dirty="0"/>
          </a:p>
        </p:txBody>
      </p:sp>
    </p:spTree>
    <p:extLst>
      <p:ext uri="{BB962C8B-B14F-4D97-AF65-F5344CB8AC3E}">
        <p14:creationId xmlns:p14="http://schemas.microsoft.com/office/powerpoint/2010/main" val="1405826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TextBox 3"/>
          <p:cNvSpPr txBox="1"/>
          <p:nvPr/>
        </p:nvSpPr>
        <p:spPr>
          <a:xfrm>
            <a:off x="-82296" y="-78208"/>
            <a:ext cx="12274296" cy="1233657"/>
          </a:xfrm>
          <a:prstGeom prst="rect">
            <a:avLst/>
          </a:prstGeom>
          <a:solidFill>
            <a:schemeClr val="bg1"/>
          </a:solidFill>
        </p:spPr>
        <p:txBody>
          <a:bodyPr wrap="square" lIns="429247" tIns="214623" rIns="429247" bIns="214623" rtlCol="0">
            <a:spAutoFit/>
          </a:bodyPr>
          <a:lstStyle/>
          <a:p>
            <a:pPr algn="ctr"/>
            <a:r>
              <a:rPr lang="en-US" sz="2400" b="1" dirty="0">
                <a:solidFill>
                  <a:schemeClr val="bg2">
                    <a:lumMod val="25000"/>
                  </a:schemeClr>
                </a:solidFill>
              </a:rPr>
              <a:t>The </a:t>
            </a:r>
            <a:r>
              <a:rPr lang="en-US" sz="2800" b="1" dirty="0">
                <a:solidFill>
                  <a:schemeClr val="bg2">
                    <a:lumMod val="25000"/>
                  </a:schemeClr>
                </a:solidFill>
              </a:rPr>
              <a:t>μNet</a:t>
            </a:r>
            <a:r>
              <a:rPr lang="en-US" sz="2400" b="1" dirty="0">
                <a:solidFill>
                  <a:schemeClr val="bg2">
                    <a:lumMod val="25000"/>
                  </a:schemeClr>
                </a:solidFill>
              </a:rPr>
              <a:t> Outreach Project </a:t>
            </a:r>
            <a:endParaRPr lang="el-GR" sz="2400" b="1" dirty="0">
              <a:solidFill>
                <a:schemeClr val="bg2">
                  <a:lumMod val="25000"/>
                </a:schemeClr>
              </a:solidFill>
            </a:endParaRPr>
          </a:p>
          <a:p>
            <a:pPr algn="ctr"/>
            <a:r>
              <a:rPr lang="en-US" sz="2400" b="1" dirty="0">
                <a:solidFill>
                  <a:schemeClr val="bg2">
                    <a:lumMod val="25000"/>
                  </a:schemeClr>
                </a:solidFill>
              </a:rPr>
              <a:t>An Extended School Network of Air Shower Detectors in Greece</a:t>
            </a:r>
          </a:p>
        </p:txBody>
      </p:sp>
      <p:pic>
        <p:nvPicPr>
          <p:cNvPr id="5" name="Picture 6"/>
          <p:cNvPicPr>
            <a:picLocks noChangeAspect="1"/>
          </p:cNvPicPr>
          <p:nvPr/>
        </p:nvPicPr>
        <p:blipFill>
          <a:blip r:embed="rId3">
            <a:clrChange>
              <a:clrFrom>
                <a:srgbClr val="FFFFFF"/>
              </a:clrFrom>
              <a:clrTo>
                <a:srgbClr val="FFFFFF">
                  <a:alpha val="0"/>
                </a:srgbClr>
              </a:clrTo>
            </a:clrChange>
            <a:alphaModFix/>
          </a:blip>
          <a:stretch>
            <a:fillRect/>
          </a:stretch>
        </p:blipFill>
        <p:spPr>
          <a:xfrm>
            <a:off x="10375900" y="153757"/>
            <a:ext cx="1816100" cy="741237"/>
          </a:xfrm>
          <a:prstGeom prst="rect">
            <a:avLst/>
          </a:prstGeom>
        </p:spPr>
      </p:pic>
      <p:pic>
        <p:nvPicPr>
          <p:cNvPr id="6" name="Picture 7"/>
          <p:cNvPicPr>
            <a:picLocks noChangeAspect="1"/>
          </p:cNvPicPr>
          <p:nvPr/>
        </p:nvPicPr>
        <p:blipFill>
          <a:blip r:embed="rId4"/>
          <a:stretch>
            <a:fillRect/>
          </a:stretch>
        </p:blipFill>
        <p:spPr>
          <a:xfrm>
            <a:off x="216260" y="153757"/>
            <a:ext cx="1777361" cy="773343"/>
          </a:xfrm>
          <a:prstGeom prst="rect">
            <a:avLst/>
          </a:prstGeom>
        </p:spPr>
      </p:pic>
      <p:sp>
        <p:nvSpPr>
          <p:cNvPr id="12" name="Ορθογώνιο 11"/>
          <p:cNvSpPr/>
          <p:nvPr/>
        </p:nvSpPr>
        <p:spPr>
          <a:xfrm>
            <a:off x="1292450" y="1144193"/>
            <a:ext cx="2482154"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dirty="0"/>
              <a:t>The μCosmics telescope </a:t>
            </a:r>
            <a:endParaRPr lang="el-GR" dirty="0"/>
          </a:p>
        </p:txBody>
      </p:sp>
      <p:sp>
        <p:nvSpPr>
          <p:cNvPr id="20" name="Ορθογώνιο 19"/>
          <p:cNvSpPr/>
          <p:nvPr/>
        </p:nvSpPr>
        <p:spPr>
          <a:xfrm>
            <a:off x="1249833" y="3955366"/>
            <a:ext cx="3143361"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dirty="0">
                <a:solidFill>
                  <a:schemeClr val="dk1"/>
                </a:solidFill>
              </a:rPr>
              <a:t>The </a:t>
            </a:r>
            <a:r>
              <a:rPr lang="el-GR" dirty="0">
                <a:solidFill>
                  <a:schemeClr val="dk1"/>
                </a:solidFill>
              </a:rPr>
              <a:t>μ</a:t>
            </a:r>
            <a:r>
              <a:rPr lang="en-US" dirty="0">
                <a:solidFill>
                  <a:schemeClr val="dk1"/>
                </a:solidFill>
              </a:rPr>
              <a:t>Net educational activities </a:t>
            </a:r>
            <a:endParaRPr lang="el-GR" dirty="0">
              <a:solidFill>
                <a:schemeClr val="dk1"/>
              </a:solidFill>
            </a:endParaRPr>
          </a:p>
        </p:txBody>
      </p:sp>
      <p:pic>
        <p:nvPicPr>
          <p:cNvPr id="14" name="Picture 167" descr="Macintosh HD:Users:leisos:Desktop:Screen Shot 2021-10-12 at 09.55.50.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139" y="4376710"/>
            <a:ext cx="4939755" cy="2491737"/>
          </a:xfrm>
          <a:prstGeom prst="rect">
            <a:avLst/>
          </a:prstGeom>
          <a:noFill/>
          <a:ln>
            <a:noFill/>
          </a:ln>
        </p:spPr>
      </p:pic>
      <p:pic>
        <p:nvPicPr>
          <p:cNvPr id="11" name="Picture 9"/>
          <p:cNvPicPr>
            <a:picLocks noChangeAspect="1"/>
          </p:cNvPicPr>
          <p:nvPr/>
        </p:nvPicPr>
        <p:blipFill rotWithShape="1">
          <a:blip r:embed="rId6"/>
          <a:srcRect l="1667" t="5418" r="33137"/>
          <a:stretch/>
        </p:blipFill>
        <p:spPr>
          <a:xfrm>
            <a:off x="49005" y="1437622"/>
            <a:ext cx="4946021" cy="2491738"/>
          </a:xfrm>
          <a:prstGeom prst="rect">
            <a:avLst/>
          </a:prstGeom>
        </p:spPr>
      </p:pic>
      <p:sp>
        <p:nvSpPr>
          <p:cNvPr id="31" name="Ορθογώνιο 30"/>
          <p:cNvSpPr/>
          <p:nvPr/>
        </p:nvSpPr>
        <p:spPr>
          <a:xfrm>
            <a:off x="5477978" y="2063030"/>
            <a:ext cx="6605099"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l-GR" dirty="0">
                <a:solidFill>
                  <a:schemeClr val="dk1"/>
                </a:solidFill>
              </a:rPr>
              <a:t>μ</a:t>
            </a:r>
            <a:r>
              <a:rPr lang="en-US" dirty="0">
                <a:solidFill>
                  <a:schemeClr val="dk1"/>
                </a:solidFill>
              </a:rPr>
              <a:t>Net </a:t>
            </a:r>
            <a:r>
              <a:rPr lang="en-US" dirty="0"/>
              <a:t>in action</a:t>
            </a:r>
          </a:p>
        </p:txBody>
      </p:sp>
      <p:grpSp>
        <p:nvGrpSpPr>
          <p:cNvPr id="3" name="Ομάδα 2"/>
          <p:cNvGrpSpPr/>
          <p:nvPr/>
        </p:nvGrpSpPr>
        <p:grpSpPr>
          <a:xfrm>
            <a:off x="5153346" y="2632991"/>
            <a:ext cx="3340977" cy="3585295"/>
            <a:chOff x="302769" y="4473385"/>
            <a:chExt cx="2122444" cy="2289944"/>
          </a:xfrm>
        </p:grpSpPr>
        <p:pic>
          <p:nvPicPr>
            <p:cNvPr id="23" name="Εικόνα 22">
              <a:extLst>
                <a:ext uri="{FF2B5EF4-FFF2-40B4-BE49-F238E27FC236}">
                  <a16:creationId xmlns:a16="http://schemas.microsoft.com/office/drawing/2014/main" id="{F1154E25-1667-EA73-E65F-5C0089006BBF}"/>
                </a:ext>
              </a:extLst>
            </p:cNvPr>
            <p:cNvPicPr>
              <a:picLocks noChangeAspect="1"/>
            </p:cNvPicPr>
            <p:nvPr/>
          </p:nvPicPr>
          <p:blipFill>
            <a:blip r:embed="rId7"/>
            <a:stretch>
              <a:fillRect/>
            </a:stretch>
          </p:blipFill>
          <p:spPr>
            <a:xfrm>
              <a:off x="302769" y="4473385"/>
              <a:ext cx="2122444" cy="2289944"/>
            </a:xfrm>
            <a:prstGeom prst="rect">
              <a:avLst/>
            </a:prstGeom>
            <a:ln w="38100">
              <a:solidFill>
                <a:schemeClr val="accent1">
                  <a:lumMod val="75000"/>
                </a:schemeClr>
              </a:solidFill>
            </a:ln>
          </p:spPr>
        </p:pic>
        <p:sp>
          <p:nvSpPr>
            <p:cNvPr id="2" name="Ορθογώνιο 1"/>
            <p:cNvSpPr/>
            <p:nvPr/>
          </p:nvSpPr>
          <p:spPr>
            <a:xfrm>
              <a:off x="314127" y="6393998"/>
              <a:ext cx="2103461" cy="261610"/>
            </a:xfrm>
            <a:prstGeom prst="rect">
              <a:avLst/>
            </a:prstGeom>
          </p:spPr>
          <p:txBody>
            <a:bodyPr wrap="none">
              <a:spAutoFit/>
            </a:bodyPr>
            <a:lstStyle/>
            <a:p>
              <a:pPr marL="285750" indent="-285750">
                <a:buFont typeface="Arial" panose="020B0604020202020204" pitchFamily="34" charset="0"/>
                <a:buChar char="•"/>
              </a:pPr>
              <a:r>
                <a:rPr lang="en-US" sz="1050" b="1" dirty="0"/>
                <a:t>500 students participated    </a:t>
              </a:r>
              <a:endParaRPr lang="el-GR" sz="1050" b="1" dirty="0"/>
            </a:p>
          </p:txBody>
        </p:sp>
      </p:grpSp>
      <p:sp>
        <p:nvSpPr>
          <p:cNvPr id="7" name="TextBox 6">
            <a:extLst>
              <a:ext uri="{FF2B5EF4-FFF2-40B4-BE49-F238E27FC236}">
                <a16:creationId xmlns:a16="http://schemas.microsoft.com/office/drawing/2014/main" id="{BB54A246-82BC-4FB0-C06F-8CD719EAF987}"/>
              </a:ext>
            </a:extLst>
          </p:cNvPr>
          <p:cNvSpPr txBox="1"/>
          <p:nvPr/>
        </p:nvSpPr>
        <p:spPr>
          <a:xfrm>
            <a:off x="10001558" y="1347204"/>
            <a:ext cx="2105833" cy="369332"/>
          </a:xfrm>
          <a:prstGeom prst="rect">
            <a:avLst/>
          </a:prstGeom>
          <a:solidFill>
            <a:srgbClr val="FFFF00"/>
          </a:solidFill>
        </p:spPr>
        <p:txBody>
          <a:bodyPr wrap="none" rtlCol="0">
            <a:spAutoFit/>
          </a:bodyPr>
          <a:lstStyle/>
          <a:p>
            <a:r>
              <a:rPr lang="en-US" dirty="0" err="1"/>
              <a:t>A.Leisios</a:t>
            </a:r>
            <a:r>
              <a:rPr lang="en-US" dirty="0"/>
              <a:t>/</a:t>
            </a:r>
            <a:r>
              <a:rPr lang="en-US" dirty="0" err="1"/>
              <a:t>HOUPatras</a:t>
            </a:r>
            <a:endParaRPr lang="el-GR" dirty="0"/>
          </a:p>
        </p:txBody>
      </p:sp>
      <p:sp>
        <p:nvSpPr>
          <p:cNvPr id="8" name="Oval 7">
            <a:extLst>
              <a:ext uri="{FF2B5EF4-FFF2-40B4-BE49-F238E27FC236}">
                <a16:creationId xmlns:a16="http://schemas.microsoft.com/office/drawing/2014/main" id="{82B1C089-2D19-F1F5-E186-129DE25DB1B6}"/>
              </a:ext>
            </a:extLst>
          </p:cNvPr>
          <p:cNvSpPr/>
          <p:nvPr/>
        </p:nvSpPr>
        <p:spPr>
          <a:xfrm rot="5400000">
            <a:off x="5945904" y="4995490"/>
            <a:ext cx="661885" cy="1597738"/>
          </a:xfrm>
          <a:prstGeom prst="ellipse">
            <a:avLst/>
          </a:prstGeom>
          <a:noFill/>
          <a:ln w="41275" cmpd="sng">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5743E6E6-51BB-B6AF-0490-10AC8667547F}"/>
              </a:ext>
            </a:extLst>
          </p:cNvPr>
          <p:cNvPicPr>
            <a:picLocks noChangeAspect="1"/>
          </p:cNvPicPr>
          <p:nvPr/>
        </p:nvPicPr>
        <p:blipFill>
          <a:blip r:embed="rId8"/>
          <a:stretch>
            <a:fillRect/>
          </a:stretch>
        </p:blipFill>
        <p:spPr>
          <a:xfrm>
            <a:off x="8652643" y="2914508"/>
            <a:ext cx="3427301" cy="3135123"/>
          </a:xfrm>
          <a:prstGeom prst="rect">
            <a:avLst/>
          </a:prstGeom>
        </p:spPr>
      </p:pic>
      <p:sp>
        <p:nvSpPr>
          <p:cNvPr id="19" name="Oval 18">
            <a:extLst>
              <a:ext uri="{FF2B5EF4-FFF2-40B4-BE49-F238E27FC236}">
                <a16:creationId xmlns:a16="http://schemas.microsoft.com/office/drawing/2014/main" id="{0EDFD677-FF14-416C-64D7-9C5C3E28D4F1}"/>
              </a:ext>
            </a:extLst>
          </p:cNvPr>
          <p:cNvSpPr/>
          <p:nvPr/>
        </p:nvSpPr>
        <p:spPr>
          <a:xfrm rot="5400000">
            <a:off x="5675565" y="3145459"/>
            <a:ext cx="409595" cy="905570"/>
          </a:xfrm>
          <a:prstGeom prst="ellipse">
            <a:avLst/>
          </a:prstGeom>
          <a:noFill/>
          <a:ln w="41275" cmpd="sng">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9215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2F31E64-610D-F68C-0816-8ED905B7FC02}"/>
              </a:ext>
            </a:extLst>
          </p:cNvPr>
          <p:cNvSpPr txBox="1">
            <a:spLocks/>
          </p:cNvSpPr>
          <p:nvPr/>
        </p:nvSpPr>
        <p:spPr>
          <a:xfrm>
            <a:off x="540892" y="103936"/>
            <a:ext cx="11110216" cy="686809"/>
          </a:xfrm>
          <a:prstGeom prst="rect">
            <a:avLst/>
          </a:prstGeom>
          <a:solidFill>
            <a:schemeClr val="bg1"/>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rgbClr val="C00000"/>
                </a:solidFill>
              </a:rPr>
              <a:t>      </a:t>
            </a:r>
            <a:r>
              <a:rPr lang="en-US" sz="3600" b="1" dirty="0">
                <a:solidFill>
                  <a:srgbClr val="C00000"/>
                </a:solidFill>
                <a:effectLst>
                  <a:outerShdw blurRad="38100" dist="38100" dir="2700000" algn="tl">
                    <a:srgbClr val="000000">
                      <a:alpha val="43137"/>
                    </a:srgbClr>
                  </a:outerShdw>
                </a:effectLst>
              </a:rPr>
              <a:t>EU projects-&gt; educational content/scenarios (since 2008)</a:t>
            </a:r>
          </a:p>
        </p:txBody>
      </p:sp>
      <p:sp>
        <p:nvSpPr>
          <p:cNvPr id="6" name="TextBox 5">
            <a:extLst>
              <a:ext uri="{FF2B5EF4-FFF2-40B4-BE49-F238E27FC236}">
                <a16:creationId xmlns:a16="http://schemas.microsoft.com/office/drawing/2014/main" id="{A1284A83-5B83-42A1-C387-DE39B63CE80A}"/>
              </a:ext>
            </a:extLst>
          </p:cNvPr>
          <p:cNvSpPr txBox="1"/>
          <p:nvPr/>
        </p:nvSpPr>
        <p:spPr>
          <a:xfrm rot="10800000" flipV="1">
            <a:off x="308959" y="560201"/>
            <a:ext cx="12029690" cy="2868799"/>
          </a:xfrm>
          <a:prstGeom prst="rect">
            <a:avLst/>
          </a:prstGeom>
          <a:noFill/>
        </p:spPr>
        <p:txBody>
          <a:bodyPr wrap="square" rtlCol="0">
            <a:spAutoFit/>
          </a:bodyPr>
          <a:lstStyle/>
          <a:p>
            <a:pPr>
              <a:lnSpc>
                <a:spcPct val="150000"/>
              </a:lnSpc>
            </a:pPr>
            <a:r>
              <a:rPr lang="en-US" sz="3800" dirty="0">
                <a:solidFill>
                  <a:srgbClr val="FFFF00"/>
                </a:solidFill>
                <a:effectLst>
                  <a:outerShdw blurRad="38100" dist="38100" dir="2700000" algn="tl">
                    <a:srgbClr val="C0C0C0"/>
                  </a:outerShdw>
                </a:effectLst>
              </a:rPr>
              <a:t>                        Coordinated by NKUA/IASA</a:t>
            </a:r>
          </a:p>
          <a:p>
            <a:pPr marL="457200" indent="-457200">
              <a:lnSpc>
                <a:spcPct val="150000"/>
              </a:lnSpc>
              <a:buFont typeface="Wingdings" panose="05000000000000000000" pitchFamily="2" charset="2"/>
              <a:buChar char="Ø"/>
            </a:pPr>
            <a:r>
              <a:rPr lang="en-US" sz="3000" b="1" dirty="0">
                <a:solidFill>
                  <a:srgbClr val="66FF33"/>
                </a:solidFill>
              </a:rPr>
              <a:t>Learning with ATLAS@CERN</a:t>
            </a:r>
            <a:r>
              <a:rPr lang="en-US" sz="3000" dirty="0">
                <a:solidFill>
                  <a:srgbClr val="66FF33"/>
                </a:solidFill>
                <a:effectLst>
                  <a:outerShdw blurRad="38100" dist="38100" dir="2700000" algn="tl">
                    <a:srgbClr val="C0C0C0"/>
                  </a:outerShdw>
                </a:effectLst>
              </a:rPr>
              <a:t>, </a:t>
            </a:r>
            <a:r>
              <a:rPr lang="en-US" sz="3000" dirty="0">
                <a:solidFill>
                  <a:srgbClr val="66FF33"/>
                </a:solidFill>
                <a:effectLst>
                  <a:outerShdw blurRad="38100" dist="38100" dir="2700000" algn="tl">
                    <a:srgbClr val="C0C0C0"/>
                  </a:outerShdw>
                </a:effectLst>
                <a:hlinkClick r:id="rId2">
                  <a:extLst>
                    <a:ext uri="{A12FA001-AC4F-418D-AE19-62706E023703}">
                      <ahyp:hlinkClr xmlns:ahyp="http://schemas.microsoft.com/office/drawing/2018/hyperlinkcolor" val="tx"/>
                    </a:ext>
                  </a:extLst>
                </a:hlinkClick>
              </a:rPr>
              <a:t>http://www.learningwithatlas-portal.eu/</a:t>
            </a:r>
            <a:endParaRPr lang="en-US" sz="3000" dirty="0">
              <a:solidFill>
                <a:srgbClr val="66FF33"/>
              </a:solidFill>
              <a:effectLst>
                <a:outerShdw blurRad="38100" dist="38100" dir="2700000" algn="tl">
                  <a:srgbClr val="C0C0C0"/>
                </a:outerShdw>
              </a:effectLst>
            </a:endParaRPr>
          </a:p>
          <a:p>
            <a:pPr marL="457200" indent="-457200">
              <a:buFont typeface="Wingdings" panose="05000000000000000000" pitchFamily="2" charset="2"/>
              <a:buChar char="Ø"/>
            </a:pPr>
            <a:r>
              <a:rPr lang="en-US" sz="3000" dirty="0">
                <a:solidFill>
                  <a:srgbClr val="66FF33"/>
                </a:solidFill>
              </a:rPr>
              <a:t>Discover the COSMOS</a:t>
            </a:r>
            <a:r>
              <a:rPr lang="en-US" sz="3000" b="1" dirty="0">
                <a:solidFill>
                  <a:srgbClr val="66FF33"/>
                </a:solidFill>
              </a:rPr>
              <a:t>, </a:t>
            </a:r>
            <a:r>
              <a:rPr lang="en-US" sz="3000" b="1" dirty="0">
                <a:solidFill>
                  <a:srgbClr val="66FF33"/>
                </a:solidFill>
                <a:hlinkClick r:id="rId3">
                  <a:extLst>
                    <a:ext uri="{A12FA001-AC4F-418D-AE19-62706E023703}">
                      <ahyp:hlinkClr xmlns:ahyp="http://schemas.microsoft.com/office/drawing/2018/hyperlinkcolor" val="tx"/>
                    </a:ext>
                  </a:extLst>
                </a:hlinkClick>
              </a:rPr>
              <a:t>http://portal.discoverthecosmos.eu</a:t>
            </a:r>
            <a:r>
              <a:rPr lang="en-US" sz="3000" b="1" dirty="0">
                <a:solidFill>
                  <a:srgbClr val="66FF33"/>
                </a:solidFill>
              </a:rPr>
              <a:t>/ </a:t>
            </a:r>
          </a:p>
          <a:p>
            <a:pPr>
              <a:lnSpc>
                <a:spcPct val="150000"/>
              </a:lnSpc>
            </a:pPr>
            <a:r>
              <a:rPr lang="en-US" sz="3600" b="1" dirty="0">
                <a:solidFill>
                  <a:srgbClr val="FFFF00"/>
                </a:solidFill>
              </a:rPr>
              <a:t>                                       Partner</a:t>
            </a:r>
          </a:p>
        </p:txBody>
      </p:sp>
      <p:sp>
        <p:nvSpPr>
          <p:cNvPr id="3" name="TextBox 2">
            <a:extLst>
              <a:ext uri="{FF2B5EF4-FFF2-40B4-BE49-F238E27FC236}">
                <a16:creationId xmlns:a16="http://schemas.microsoft.com/office/drawing/2014/main" id="{BEBF62B5-36A1-0874-157A-CE4D7B3B89BF}"/>
              </a:ext>
            </a:extLst>
          </p:cNvPr>
          <p:cNvSpPr txBox="1"/>
          <p:nvPr/>
        </p:nvSpPr>
        <p:spPr>
          <a:xfrm>
            <a:off x="457200" y="3272668"/>
            <a:ext cx="11425841" cy="3370153"/>
          </a:xfrm>
          <a:prstGeom prst="rect">
            <a:avLst/>
          </a:prstGeom>
          <a:noFill/>
        </p:spPr>
        <p:txBody>
          <a:bodyPr wrap="square" rtlCol="0">
            <a:spAutoFit/>
          </a:bodyPr>
          <a:lstStyle/>
          <a:p>
            <a:pPr marL="457200" indent="-457200">
              <a:lnSpc>
                <a:spcPct val="150000"/>
              </a:lnSpc>
              <a:buFont typeface="Wingdings" panose="05000000000000000000" pitchFamily="2" charset="2"/>
              <a:buChar char="Ø"/>
            </a:pPr>
            <a:r>
              <a:rPr lang="en-US" sz="3000" dirty="0">
                <a:solidFill>
                  <a:srgbClr val="66FF33"/>
                </a:solidFill>
                <a:effectLst>
                  <a:outerShdw blurRad="38100" dist="38100" dir="2700000" algn="tl">
                    <a:srgbClr val="C0C0C0"/>
                  </a:outerShdw>
                </a:effectLst>
              </a:rPr>
              <a:t>PATHWAY IBSE </a:t>
            </a:r>
            <a:r>
              <a:rPr lang="en-US" sz="3000" b="1" dirty="0">
                <a:solidFill>
                  <a:srgbClr val="66FF33"/>
                </a:solidFill>
                <a:effectLst>
                  <a:outerShdw blurRad="38100" dist="38100" dir="2700000" algn="tl">
                    <a:srgbClr val="C0C0C0"/>
                  </a:outerShdw>
                </a:effectLst>
              </a:rPr>
              <a:t>Project, </a:t>
            </a:r>
            <a:r>
              <a:rPr lang="en-US" sz="3000" b="1" u="sng" dirty="0">
                <a:solidFill>
                  <a:srgbClr val="66FF33"/>
                </a:solidFill>
              </a:rPr>
              <a:t>http://www.pathway-project.eu/</a:t>
            </a:r>
            <a:r>
              <a:rPr lang="en-US" sz="3000" b="1" u="sng" dirty="0">
                <a:solidFill>
                  <a:srgbClr val="66FF33"/>
                </a:solidFill>
                <a:effectLst>
                  <a:outerShdw blurRad="38100" dist="38100" dir="2700000" algn="tl">
                    <a:srgbClr val="C0C0C0"/>
                  </a:outerShdw>
                </a:effectLst>
              </a:rPr>
              <a:t> </a:t>
            </a:r>
            <a:endParaRPr lang="en-US" sz="3000" b="1" u="sng" dirty="0">
              <a:solidFill>
                <a:srgbClr val="66FF33"/>
              </a:solidFill>
            </a:endParaRPr>
          </a:p>
          <a:p>
            <a:pPr marL="457200" indent="-457200">
              <a:buFont typeface="Wingdings" panose="05000000000000000000" pitchFamily="2" charset="2"/>
              <a:buChar char="Ø"/>
            </a:pPr>
            <a:r>
              <a:rPr lang="en-US" sz="3000" dirty="0">
                <a:solidFill>
                  <a:srgbClr val="66FF33"/>
                </a:solidFill>
              </a:rPr>
              <a:t>Go-lab</a:t>
            </a:r>
            <a:r>
              <a:rPr lang="en-US" sz="3000" b="1" dirty="0">
                <a:solidFill>
                  <a:srgbClr val="66FF33"/>
                </a:solidFill>
              </a:rPr>
              <a:t>, </a:t>
            </a:r>
            <a:r>
              <a:rPr lang="en-US" sz="3000" b="1" dirty="0">
                <a:solidFill>
                  <a:srgbClr val="66FF33"/>
                </a:solidFill>
                <a:hlinkClick r:id="rId4">
                  <a:extLst>
                    <a:ext uri="{A12FA001-AC4F-418D-AE19-62706E023703}">
                      <ahyp:hlinkClr xmlns:ahyp="http://schemas.microsoft.com/office/drawing/2018/hyperlinkcolor" val="tx"/>
                    </a:ext>
                  </a:extLst>
                </a:hlinkClick>
              </a:rPr>
              <a:t>http://www.go-lab-project.eu/</a:t>
            </a:r>
            <a:endParaRPr lang="en-US" sz="3000" b="1" dirty="0">
              <a:solidFill>
                <a:srgbClr val="66FF33"/>
              </a:solidFill>
            </a:endParaRPr>
          </a:p>
          <a:p>
            <a:pPr marL="457200" indent="-457200">
              <a:buFont typeface="Wingdings" panose="05000000000000000000" pitchFamily="2" charset="2"/>
              <a:buChar char="Ø"/>
            </a:pPr>
            <a:r>
              <a:rPr lang="en-US" sz="3000" b="1" dirty="0">
                <a:solidFill>
                  <a:srgbClr val="66FF33"/>
                </a:solidFill>
              </a:rPr>
              <a:t>Inspiring Science education, </a:t>
            </a:r>
            <a:r>
              <a:rPr lang="en-GB" sz="3000" b="1" dirty="0">
                <a:solidFill>
                  <a:srgbClr val="66FF33"/>
                </a:solidFill>
                <a:hlinkClick r:id="rId5">
                  <a:extLst>
                    <a:ext uri="{A12FA001-AC4F-418D-AE19-62706E023703}">
                      <ahyp:hlinkClr xmlns:ahyp="http://schemas.microsoft.com/office/drawing/2018/hyperlinkcolor" val="tx"/>
                    </a:ext>
                  </a:extLst>
                </a:hlinkClick>
              </a:rPr>
              <a:t>http://inspiring-science-education.org/</a:t>
            </a:r>
            <a:endParaRPr lang="en-GB" sz="3000" b="1" dirty="0">
              <a:solidFill>
                <a:srgbClr val="66FF33"/>
              </a:solidFill>
            </a:endParaRPr>
          </a:p>
          <a:p>
            <a:pPr marL="457200" indent="-457200">
              <a:buFont typeface="Wingdings" panose="05000000000000000000" pitchFamily="2" charset="2"/>
              <a:buChar char="Ø"/>
            </a:pPr>
            <a:r>
              <a:rPr lang="en-US" sz="3000" b="1" dirty="0">
                <a:solidFill>
                  <a:srgbClr val="66FF33"/>
                </a:solidFill>
              </a:rPr>
              <a:t>CREATIONS</a:t>
            </a:r>
            <a:r>
              <a:rPr lang="en-US" sz="3000" dirty="0">
                <a:solidFill>
                  <a:srgbClr val="66FF33"/>
                </a:solidFill>
              </a:rPr>
              <a:t> </a:t>
            </a:r>
            <a:r>
              <a:rPr lang="en-US" sz="3000" b="1" dirty="0">
                <a:solidFill>
                  <a:srgbClr val="66FF33"/>
                </a:solidFill>
              </a:rPr>
              <a:t>project, </a:t>
            </a:r>
            <a:r>
              <a:rPr lang="en-US" sz="3000" b="1" u="sng" dirty="0">
                <a:solidFill>
                  <a:srgbClr val="66FF33"/>
                </a:solidFill>
              </a:rPr>
              <a:t>http://creations-project.eu/ </a:t>
            </a:r>
          </a:p>
          <a:p>
            <a:pPr marL="457200" indent="-457200">
              <a:buFont typeface="Wingdings" panose="05000000000000000000" pitchFamily="2" charset="2"/>
              <a:buChar char="Ø"/>
            </a:pPr>
            <a:r>
              <a:rPr lang="en-GB" sz="3000" b="1" dirty="0">
                <a:solidFill>
                  <a:srgbClr val="66FF33"/>
                </a:solidFill>
                <a:effectLst/>
                <a:ea typeface="Times New Roman" panose="02020603050405020304" pitchFamily="18" charset="0"/>
              </a:rPr>
              <a:t>The Frontiers Project (Erasmus+), </a:t>
            </a:r>
            <a:r>
              <a:rPr lang="en-GB" sz="3000" b="1" dirty="0">
                <a:solidFill>
                  <a:srgbClr val="66FF33"/>
                </a:solidFill>
                <a:effectLst/>
                <a:ea typeface="Times New Roman" panose="02020603050405020304" pitchFamily="18" charset="0"/>
                <a:hlinkClick r:id="rId6">
                  <a:extLst>
                    <a:ext uri="{A12FA001-AC4F-418D-AE19-62706E023703}">
                      <ahyp:hlinkClr xmlns:ahyp="http://schemas.microsoft.com/office/drawing/2018/hyperlinkcolor" val="tx"/>
                    </a:ext>
                  </a:extLst>
                </a:hlinkClick>
              </a:rPr>
              <a:t>http://www.frontiers-project.eu</a:t>
            </a:r>
            <a:r>
              <a:rPr lang="en-GB" sz="3000" b="1" dirty="0">
                <a:solidFill>
                  <a:srgbClr val="66FF33"/>
                </a:solidFill>
                <a:effectLst/>
                <a:ea typeface="Times New Roman" panose="02020603050405020304" pitchFamily="18" charset="0"/>
              </a:rPr>
              <a:t>/</a:t>
            </a:r>
            <a:endParaRPr lang="el-GR" sz="3000" b="1" dirty="0">
              <a:solidFill>
                <a:srgbClr val="66FF33"/>
              </a:solidFill>
              <a:effectLst/>
              <a:ea typeface="Times New Roman" panose="02020603050405020304" pitchFamily="18" charset="0"/>
            </a:endParaRPr>
          </a:p>
          <a:p>
            <a:pPr marL="457200" indent="-457200">
              <a:buFont typeface="Wingdings" panose="05000000000000000000" pitchFamily="2" charset="2"/>
              <a:buChar char="Ø"/>
            </a:pPr>
            <a:r>
              <a:rPr lang="en-GB" sz="3000" b="1" dirty="0">
                <a:solidFill>
                  <a:srgbClr val="66FF33"/>
                </a:solidFill>
                <a:effectLst/>
                <a:ea typeface="Times New Roman" panose="02020603050405020304" pitchFamily="18" charset="0"/>
              </a:rPr>
              <a:t>REINFORCE,</a:t>
            </a:r>
            <a:r>
              <a:rPr lang="en-GB" sz="3000" b="1" u="sng" dirty="0">
                <a:solidFill>
                  <a:srgbClr val="66FF33"/>
                </a:solidFill>
                <a:effectLst/>
                <a:ea typeface="Times New Roman" panose="02020603050405020304" pitchFamily="18" charset="0"/>
              </a:rPr>
              <a:t> </a:t>
            </a:r>
            <a:r>
              <a:rPr lang="en-GB" sz="3000" b="1" u="sng" dirty="0">
                <a:solidFill>
                  <a:srgbClr val="66FF33"/>
                </a:solidFill>
                <a:effectLst/>
                <a:ea typeface="Times New Roman" panose="02020603050405020304" pitchFamily="18" charset="0"/>
                <a:hlinkClick r:id="rId7">
                  <a:extLst>
                    <a:ext uri="{A12FA001-AC4F-418D-AE19-62706E023703}">
                      <ahyp:hlinkClr xmlns:ahyp="http://schemas.microsoft.com/office/drawing/2018/hyperlinkcolor" val="tx"/>
                    </a:ext>
                  </a:extLst>
                </a:hlinkClick>
              </a:rPr>
              <a:t>http://www.reinforceeu.eu/-&gt;</a:t>
            </a:r>
            <a:r>
              <a:rPr lang="en-GB" sz="3000" b="1" u="sng" dirty="0">
                <a:effectLst/>
                <a:highlight>
                  <a:srgbClr val="FFFF00"/>
                </a:highlight>
                <a:ea typeface="Times New Roman" panose="02020603050405020304" pitchFamily="18" charset="0"/>
                <a:hlinkClick r:id="rId7">
                  <a:extLst>
                    <a:ext uri="{A12FA001-AC4F-418D-AE19-62706E023703}">
                      <ahyp:hlinkClr xmlns:ahyp="http://schemas.microsoft.com/office/drawing/2018/hyperlinkcolor" val="tx"/>
                    </a:ext>
                  </a:extLst>
                </a:hlinkClick>
              </a:rPr>
              <a:t>citizen</a:t>
            </a:r>
            <a:r>
              <a:rPr lang="en-GB" sz="3000" b="1" u="sng" dirty="0">
                <a:effectLst/>
                <a:highlight>
                  <a:srgbClr val="FFFF00"/>
                </a:highlight>
                <a:ea typeface="Times New Roman" panose="02020603050405020304" pitchFamily="18" charset="0"/>
              </a:rPr>
              <a:t> science</a:t>
            </a:r>
            <a:endParaRPr lang="en-US" sz="3000" b="1" dirty="0">
              <a:highlight>
                <a:srgbClr val="FFFF00"/>
              </a:highlight>
            </a:endParaRPr>
          </a:p>
          <a:p>
            <a:endParaRPr lang="el-GR" dirty="0"/>
          </a:p>
        </p:txBody>
      </p:sp>
    </p:spTree>
    <p:extLst>
      <p:ext uri="{BB962C8B-B14F-4D97-AF65-F5344CB8AC3E}">
        <p14:creationId xmlns:p14="http://schemas.microsoft.com/office/powerpoint/2010/main" val="1117638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734A0C-AFD8-88C2-48BA-A840C062F76A}"/>
              </a:ext>
            </a:extLst>
          </p:cNvPr>
          <p:cNvSpPr txBox="1"/>
          <p:nvPr/>
        </p:nvSpPr>
        <p:spPr>
          <a:xfrm>
            <a:off x="-166610" y="873111"/>
            <a:ext cx="12660710" cy="5447645"/>
          </a:xfrm>
          <a:prstGeom prst="rect">
            <a:avLst/>
          </a:prstGeom>
          <a:noFill/>
        </p:spPr>
        <p:txBody>
          <a:bodyPr wrap="none" rtlCol="0">
            <a:spAutoFit/>
          </a:bodyPr>
          <a:lstStyle/>
          <a:p>
            <a:pPr marL="457200" indent="-457200">
              <a:buFont typeface="Wingdings" panose="05000000000000000000" pitchFamily="2" charset="2"/>
              <a:buChar char="Ø"/>
            </a:pPr>
            <a:r>
              <a:rPr lang="el-GR" sz="3200" dirty="0">
                <a:solidFill>
                  <a:srgbClr val="FF9933"/>
                </a:solidFill>
              </a:rPr>
              <a:t>Σχολεία</a:t>
            </a:r>
            <a:endParaRPr lang="en-US" sz="3200" dirty="0">
              <a:solidFill>
                <a:srgbClr val="FF9933"/>
              </a:solidFill>
            </a:endParaRPr>
          </a:p>
          <a:p>
            <a:pPr marL="914400" lvl="1" indent="-457200">
              <a:buFont typeface="Wingdings" panose="05000000000000000000" pitchFamily="2" charset="2"/>
              <a:buChar char="Ø"/>
            </a:pPr>
            <a:r>
              <a:rPr lang="en-US" sz="3200" dirty="0">
                <a:solidFill>
                  <a:srgbClr val="66FF33"/>
                </a:solidFill>
              </a:rPr>
              <a:t>IPPOG International masterclasses (</a:t>
            </a:r>
            <a:r>
              <a:rPr lang="el-GR" sz="3200" dirty="0">
                <a:solidFill>
                  <a:srgbClr val="66FF33"/>
                </a:solidFill>
              </a:rPr>
              <a:t>σε 7 μέρη</a:t>
            </a:r>
            <a:r>
              <a:rPr lang="en-US" sz="2800" dirty="0">
                <a:solidFill>
                  <a:srgbClr val="66FF33"/>
                </a:solidFill>
              </a:rPr>
              <a:t>, ~</a:t>
            </a:r>
            <a:r>
              <a:rPr lang="el-GR" sz="2800" dirty="0">
                <a:solidFill>
                  <a:srgbClr val="66FF33"/>
                </a:solidFill>
              </a:rPr>
              <a:t>6</a:t>
            </a:r>
            <a:r>
              <a:rPr lang="en-US" sz="2800" dirty="0">
                <a:solidFill>
                  <a:srgbClr val="66FF33"/>
                </a:solidFill>
              </a:rPr>
              <a:t>00 </a:t>
            </a:r>
            <a:r>
              <a:rPr lang="el-GR" sz="2800" dirty="0">
                <a:solidFill>
                  <a:srgbClr val="66FF33"/>
                </a:solidFill>
              </a:rPr>
              <a:t>μαθητές/χρόνο</a:t>
            </a:r>
            <a:r>
              <a:rPr lang="en-US" sz="2800" dirty="0">
                <a:solidFill>
                  <a:srgbClr val="66FF33"/>
                </a:solidFill>
              </a:rPr>
              <a:t>)</a:t>
            </a:r>
            <a:endParaRPr lang="en-US" sz="2800" dirty="0">
              <a:solidFill>
                <a:srgbClr val="CCFFFF"/>
              </a:solidFill>
            </a:endParaRPr>
          </a:p>
          <a:p>
            <a:pPr marL="914400" lvl="1" indent="-457200">
              <a:buFont typeface="Wingdings" panose="05000000000000000000" pitchFamily="2" charset="2"/>
              <a:buChar char="Ø"/>
            </a:pPr>
            <a:r>
              <a:rPr lang="en-US" sz="3200" dirty="0">
                <a:solidFill>
                  <a:srgbClr val="66FF33"/>
                </a:solidFill>
              </a:rPr>
              <a:t>Mini-masterclasses (</a:t>
            </a:r>
            <a:r>
              <a:rPr lang="el-GR" sz="3200" dirty="0">
                <a:solidFill>
                  <a:srgbClr val="66FF33"/>
                </a:solidFill>
              </a:rPr>
              <a:t>επίτοπου σε σχολεία</a:t>
            </a:r>
            <a:r>
              <a:rPr lang="en-US" sz="3200" dirty="0">
                <a:solidFill>
                  <a:srgbClr val="66FF33"/>
                </a:solidFill>
              </a:rPr>
              <a:t> </a:t>
            </a:r>
            <a:r>
              <a:rPr lang="el-GR" sz="3200" dirty="0">
                <a:solidFill>
                  <a:srgbClr val="66FF33"/>
                </a:solidFill>
              </a:rPr>
              <a:t>της Αττικής</a:t>
            </a:r>
            <a:r>
              <a:rPr lang="en-US" sz="3200" dirty="0">
                <a:solidFill>
                  <a:srgbClr val="66FF33"/>
                </a:solidFill>
              </a:rPr>
              <a:t> </a:t>
            </a:r>
            <a:r>
              <a:rPr lang="el-GR" sz="3200" dirty="0">
                <a:solidFill>
                  <a:srgbClr val="66FF33"/>
                </a:solidFill>
              </a:rPr>
              <a:t>και όχι μόνο</a:t>
            </a:r>
            <a:r>
              <a:rPr lang="en-US" sz="3200" dirty="0">
                <a:solidFill>
                  <a:srgbClr val="66FF33"/>
                </a:solidFill>
              </a:rPr>
              <a:t>)</a:t>
            </a:r>
            <a:endParaRPr lang="el-GR" sz="3200" dirty="0">
              <a:solidFill>
                <a:srgbClr val="66FF33"/>
              </a:solidFill>
            </a:endParaRPr>
          </a:p>
          <a:p>
            <a:pPr marL="914400" lvl="1" indent="-457200">
              <a:buFont typeface="Wingdings" panose="05000000000000000000" pitchFamily="2" charset="2"/>
              <a:buChar char="Ø"/>
            </a:pPr>
            <a:r>
              <a:rPr lang="el-GR" sz="3200" dirty="0">
                <a:solidFill>
                  <a:srgbClr val="66FF33"/>
                </a:solidFill>
              </a:rPr>
              <a:t>Διαλέξεις σε επισκέψεις σχολείων στο ΕΚΠΑ και ΕΜΠ</a:t>
            </a:r>
          </a:p>
          <a:p>
            <a:pPr marL="914400" lvl="1" indent="-457200">
              <a:buFont typeface="Wingdings" panose="05000000000000000000" pitchFamily="2" charset="2"/>
              <a:buChar char="Ø"/>
            </a:pPr>
            <a:r>
              <a:rPr lang="el-GR" sz="3200" dirty="0">
                <a:solidFill>
                  <a:srgbClr val="66FF33"/>
                </a:solidFill>
              </a:rPr>
              <a:t>μ</a:t>
            </a:r>
            <a:r>
              <a:rPr lang="en-US" sz="3200" dirty="0">
                <a:solidFill>
                  <a:srgbClr val="66FF33"/>
                </a:solidFill>
              </a:rPr>
              <a:t>Net </a:t>
            </a:r>
            <a:r>
              <a:rPr lang="en-US" sz="2600" dirty="0">
                <a:solidFill>
                  <a:srgbClr val="66FF33"/>
                </a:solidFill>
              </a:rPr>
              <a:t>(</a:t>
            </a:r>
            <a:r>
              <a:rPr lang="el-GR" sz="2600" dirty="0">
                <a:solidFill>
                  <a:srgbClr val="66FF33"/>
                </a:solidFill>
              </a:rPr>
              <a:t>ΕΑΠ Δικτύο τηλεσκοπίων μυονίων κατασκευασμένα από μαθητές)</a:t>
            </a:r>
            <a:endParaRPr lang="en-US" sz="2600" dirty="0">
              <a:solidFill>
                <a:srgbClr val="66FF33"/>
              </a:solidFill>
            </a:endParaRPr>
          </a:p>
          <a:p>
            <a:pPr marL="914400" lvl="1" indent="-457200">
              <a:buFont typeface="Wingdings" panose="05000000000000000000" pitchFamily="2" charset="2"/>
              <a:buChar char="Ø"/>
            </a:pPr>
            <a:r>
              <a:rPr lang="el-GR" sz="3000" dirty="0">
                <a:solidFill>
                  <a:srgbClr val="66FF33"/>
                </a:solidFill>
              </a:rPr>
              <a:t>Ομαδικές Επισκέψεις στο </a:t>
            </a:r>
            <a:r>
              <a:rPr lang="en-US" sz="3000" dirty="0">
                <a:solidFill>
                  <a:srgbClr val="66FF33"/>
                </a:solidFill>
              </a:rPr>
              <a:t>CERN </a:t>
            </a:r>
            <a:r>
              <a:rPr lang="el-GR" sz="3000" dirty="0">
                <a:solidFill>
                  <a:srgbClr val="66FF33"/>
                </a:solidFill>
              </a:rPr>
              <a:t>(επίτοπου η εικονικές)  </a:t>
            </a:r>
          </a:p>
          <a:p>
            <a:pPr marL="914400" lvl="1" indent="-457200">
              <a:buFont typeface="Wingdings" panose="05000000000000000000" pitchFamily="2" charset="2"/>
              <a:buChar char="Ø"/>
            </a:pPr>
            <a:r>
              <a:rPr lang="en-US" sz="3200" dirty="0">
                <a:solidFill>
                  <a:srgbClr val="FF9933"/>
                </a:solidFill>
              </a:rPr>
              <a:t>STEM</a:t>
            </a:r>
            <a:r>
              <a:rPr lang="el-GR" sz="3200" dirty="0">
                <a:solidFill>
                  <a:srgbClr val="FF9933"/>
                </a:solidFill>
              </a:rPr>
              <a:t> Καθηγητές</a:t>
            </a:r>
            <a:r>
              <a:rPr lang="el-GR" sz="3200" dirty="0">
                <a:solidFill>
                  <a:srgbClr val="66FF33"/>
                </a:solidFill>
              </a:rPr>
              <a:t> </a:t>
            </a:r>
            <a:endParaRPr lang="en-US" sz="3200" dirty="0">
              <a:solidFill>
                <a:srgbClr val="FF9933"/>
              </a:solidFill>
            </a:endParaRPr>
          </a:p>
          <a:p>
            <a:pPr marL="914400" lvl="1" indent="-457200">
              <a:buFont typeface="Wingdings" panose="05000000000000000000" pitchFamily="2" charset="2"/>
              <a:buChar char="Ø"/>
            </a:pPr>
            <a:r>
              <a:rPr lang="el-GR" sz="3000" dirty="0">
                <a:solidFill>
                  <a:srgbClr val="66FF33"/>
                </a:solidFill>
              </a:rPr>
              <a:t>Πρόγραμμα Ελλήνων καθηγητών στο</a:t>
            </a:r>
            <a:r>
              <a:rPr lang="en-US" sz="3000" dirty="0">
                <a:solidFill>
                  <a:srgbClr val="66FF33"/>
                </a:solidFill>
              </a:rPr>
              <a:t> CERN </a:t>
            </a:r>
            <a:r>
              <a:rPr lang="el-GR" sz="3000" dirty="0">
                <a:solidFill>
                  <a:srgbClr val="66FF33"/>
                </a:solidFill>
              </a:rPr>
              <a:t>και συνέχιση στην Ελλάδα</a:t>
            </a:r>
            <a:endParaRPr lang="en-US" sz="3000" dirty="0">
              <a:solidFill>
                <a:srgbClr val="66FF33"/>
              </a:solidFill>
            </a:endParaRPr>
          </a:p>
          <a:p>
            <a:pPr marL="1371600" lvl="2" indent="-457200">
              <a:buFont typeface="Wingdings" panose="05000000000000000000" pitchFamily="2" charset="2"/>
              <a:buChar char="Ø"/>
            </a:pPr>
            <a:r>
              <a:rPr lang="el-GR" sz="3200" dirty="0">
                <a:solidFill>
                  <a:srgbClr val="FF9933"/>
                </a:solidFill>
              </a:rPr>
              <a:t>Γενικό κοινό </a:t>
            </a:r>
            <a:r>
              <a:rPr lang="en-US" sz="3000" dirty="0">
                <a:solidFill>
                  <a:srgbClr val="66FF33"/>
                </a:solidFill>
              </a:rPr>
              <a:t>(</a:t>
            </a:r>
            <a:r>
              <a:rPr lang="el-GR" sz="3000" dirty="0">
                <a:solidFill>
                  <a:srgbClr val="66FF33"/>
                </a:solidFill>
              </a:rPr>
              <a:t>Εκθέσεις του</a:t>
            </a:r>
            <a:r>
              <a:rPr lang="en-US" sz="3000" dirty="0">
                <a:solidFill>
                  <a:srgbClr val="66FF33"/>
                </a:solidFill>
              </a:rPr>
              <a:t> CERN </a:t>
            </a:r>
            <a:r>
              <a:rPr lang="el-GR" sz="3000" dirty="0">
                <a:solidFill>
                  <a:srgbClr val="66FF33"/>
                </a:solidFill>
              </a:rPr>
              <a:t>με το </a:t>
            </a:r>
            <a:r>
              <a:rPr lang="en-US" sz="3000" dirty="0">
                <a:solidFill>
                  <a:srgbClr val="66FF33"/>
                </a:solidFill>
              </a:rPr>
              <a:t>LIT, </a:t>
            </a:r>
            <a:r>
              <a:rPr lang="el-GR" sz="3000" dirty="0">
                <a:solidFill>
                  <a:srgbClr val="66FF33"/>
                </a:solidFill>
              </a:rPr>
              <a:t>διαλέξεις</a:t>
            </a:r>
            <a:r>
              <a:rPr lang="en-US" sz="3000" dirty="0">
                <a:solidFill>
                  <a:srgbClr val="66FF33"/>
                </a:solidFill>
              </a:rPr>
              <a:t>)</a:t>
            </a:r>
          </a:p>
          <a:p>
            <a:pPr marL="457200" indent="-457200">
              <a:buFont typeface="Wingdings" panose="05000000000000000000" pitchFamily="2" charset="2"/>
              <a:buChar char="Ø"/>
            </a:pPr>
            <a:r>
              <a:rPr lang="en-US" sz="3200" dirty="0">
                <a:solidFill>
                  <a:srgbClr val="FF9933"/>
                </a:solidFill>
              </a:rPr>
              <a:t>Open data</a:t>
            </a:r>
            <a:r>
              <a:rPr lang="el-GR" sz="3200" dirty="0">
                <a:solidFill>
                  <a:srgbClr val="FF9933"/>
                </a:solidFill>
              </a:rPr>
              <a:t>/</a:t>
            </a:r>
            <a:r>
              <a:rPr lang="en-US" sz="3200" dirty="0">
                <a:solidFill>
                  <a:srgbClr val="FF9933"/>
                </a:solidFill>
              </a:rPr>
              <a:t>open science </a:t>
            </a:r>
            <a:r>
              <a:rPr lang="el-GR" sz="3200" dirty="0">
                <a:solidFill>
                  <a:srgbClr val="FF9933"/>
                </a:solidFill>
              </a:rPr>
              <a:t>με εργαλεία για πολίτες/επιστήμονες </a:t>
            </a:r>
            <a:endParaRPr lang="en-US" sz="3200" dirty="0">
              <a:solidFill>
                <a:srgbClr val="FF9933"/>
              </a:solidFill>
            </a:endParaRPr>
          </a:p>
          <a:p>
            <a:pPr marL="914400" lvl="1" indent="-457200">
              <a:buFont typeface="Wingdings" panose="05000000000000000000" pitchFamily="2" charset="2"/>
              <a:buChar char="Ø"/>
            </a:pPr>
            <a:r>
              <a:rPr lang="el-GR" sz="3200" dirty="0">
                <a:solidFill>
                  <a:srgbClr val="66FF33"/>
                </a:solidFill>
              </a:rPr>
              <a:t>Φοιτητές (εργαστηριακές ασκήσεις και διπλωματικές με </a:t>
            </a:r>
            <a:r>
              <a:rPr lang="en-US" sz="3200" dirty="0">
                <a:solidFill>
                  <a:srgbClr val="66FF33"/>
                </a:solidFill>
              </a:rPr>
              <a:t>open data</a:t>
            </a:r>
            <a:r>
              <a:rPr lang="el-GR" sz="3200" dirty="0">
                <a:solidFill>
                  <a:srgbClr val="66FF33"/>
                </a:solidFill>
              </a:rPr>
              <a:t>)</a:t>
            </a:r>
            <a:endParaRPr lang="en-US" sz="3200" dirty="0">
              <a:solidFill>
                <a:srgbClr val="66FF33"/>
              </a:solidFill>
            </a:endParaRPr>
          </a:p>
        </p:txBody>
      </p:sp>
      <p:sp>
        <p:nvSpPr>
          <p:cNvPr id="4" name="Title 1">
            <a:extLst>
              <a:ext uri="{FF2B5EF4-FFF2-40B4-BE49-F238E27FC236}">
                <a16:creationId xmlns:a16="http://schemas.microsoft.com/office/drawing/2014/main" id="{8C087205-1FCF-EB45-9D3C-AF5D1D55CF9A}"/>
              </a:ext>
            </a:extLst>
          </p:cNvPr>
          <p:cNvSpPr txBox="1">
            <a:spLocks/>
          </p:cNvSpPr>
          <p:nvPr/>
        </p:nvSpPr>
        <p:spPr>
          <a:xfrm>
            <a:off x="1315023" y="106357"/>
            <a:ext cx="8896017" cy="708666"/>
          </a:xfrm>
          <a:prstGeom prst="rect">
            <a:avLst/>
          </a:prstGeom>
          <a:solidFill>
            <a:schemeClr val="bg1"/>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rgbClr val="C00000"/>
                </a:solidFill>
              </a:rPr>
              <a:t>           </a:t>
            </a:r>
            <a:r>
              <a:rPr lang="el-GR" sz="3600" b="1" dirty="0">
                <a:solidFill>
                  <a:srgbClr val="C00000"/>
                </a:solidFill>
                <a:effectLst>
                  <a:outerShdw blurRad="38100" dist="38100" dir="2700000" algn="tl">
                    <a:srgbClr val="000000">
                      <a:alpha val="43137"/>
                    </a:srgbClr>
                  </a:outerShdw>
                </a:effectLst>
              </a:rPr>
              <a:t>Το κοινό στο οποίο απευθυνόμαστε</a:t>
            </a:r>
            <a:endParaRPr lang="en-US" b="1" dirty="0">
              <a:solidFill>
                <a:srgbClr val="C0000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599E6755-8B66-D9F9-0E5D-C8853873A892}"/>
              </a:ext>
            </a:extLst>
          </p:cNvPr>
          <p:cNvSpPr txBox="1"/>
          <p:nvPr/>
        </p:nvSpPr>
        <p:spPr>
          <a:xfrm flipH="1">
            <a:off x="0" y="6486488"/>
            <a:ext cx="350262" cy="371512"/>
          </a:xfrm>
          <a:prstGeom prst="rect">
            <a:avLst/>
          </a:prstGeom>
          <a:solidFill>
            <a:schemeClr val="bg1"/>
          </a:solidFill>
        </p:spPr>
        <p:txBody>
          <a:bodyPr wrap="square" rtlCol="0">
            <a:spAutoFit/>
          </a:bodyPr>
          <a:lstStyle/>
          <a:p>
            <a:r>
              <a:rPr lang="en-US" sz="1814" b="1" dirty="0"/>
              <a:t>2</a:t>
            </a:r>
          </a:p>
        </p:txBody>
      </p:sp>
    </p:spTree>
    <p:extLst>
      <p:ext uri="{BB962C8B-B14F-4D97-AF65-F5344CB8AC3E}">
        <p14:creationId xmlns:p14="http://schemas.microsoft.com/office/powerpoint/2010/main" val="2487610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66443588"/>
              </p:ext>
            </p:extLst>
          </p:nvPr>
        </p:nvGraphicFramePr>
        <p:xfrm>
          <a:off x="235002" y="1300583"/>
          <a:ext cx="7571904" cy="4877677"/>
        </p:xfrm>
        <a:graphic>
          <a:graphicData uri="http://schemas.openxmlformats.org/drawingml/2006/table">
            <a:tbl>
              <a:tblPr firstRow="1" firstCol="1" lastRow="1" bandRow="1">
                <a:tableStyleId>{21E4AEA4-8DFA-4A89-87EB-49C32662AFE0}</a:tableStyleId>
              </a:tblPr>
              <a:tblGrid>
                <a:gridCol w="4713491">
                  <a:extLst>
                    <a:ext uri="{9D8B030D-6E8A-4147-A177-3AD203B41FA5}">
                      <a16:colId xmlns:a16="http://schemas.microsoft.com/office/drawing/2014/main" val="20000"/>
                    </a:ext>
                  </a:extLst>
                </a:gridCol>
                <a:gridCol w="1325279">
                  <a:extLst>
                    <a:ext uri="{9D8B030D-6E8A-4147-A177-3AD203B41FA5}">
                      <a16:colId xmlns:a16="http://schemas.microsoft.com/office/drawing/2014/main" val="20001"/>
                    </a:ext>
                  </a:extLst>
                </a:gridCol>
                <a:gridCol w="1533134">
                  <a:extLst>
                    <a:ext uri="{9D8B030D-6E8A-4147-A177-3AD203B41FA5}">
                      <a16:colId xmlns:a16="http://schemas.microsoft.com/office/drawing/2014/main" val="20002"/>
                    </a:ext>
                  </a:extLst>
                </a:gridCol>
              </a:tblGrid>
              <a:tr h="668552">
                <a:tc>
                  <a:txBody>
                    <a:bodyPr/>
                    <a:lstStyle/>
                    <a:p>
                      <a:pPr marL="0" marR="0">
                        <a:lnSpc>
                          <a:spcPct val="107000"/>
                        </a:lnSpc>
                        <a:spcBef>
                          <a:spcPts val="0"/>
                        </a:spcBef>
                        <a:spcAft>
                          <a:spcPts val="0"/>
                        </a:spcAft>
                      </a:pPr>
                      <a:r>
                        <a:rPr lang="el-GR" sz="2000" kern="100" baseline="0" dirty="0">
                          <a:solidFill>
                            <a:srgbClr val="740000"/>
                          </a:solidFill>
                          <a:effectLst/>
                        </a:rPr>
                        <a:t>Ινστιτούτα ( </a:t>
                      </a:r>
                      <a:r>
                        <a:rPr lang="en-US" sz="2000" kern="100" baseline="0" dirty="0">
                          <a:solidFill>
                            <a:srgbClr val="740000"/>
                          </a:solidFill>
                          <a:effectLst/>
                        </a:rPr>
                        <a:t> </a:t>
                      </a:r>
                      <a:r>
                        <a:rPr lang="el-GR" sz="2000" kern="100" baseline="0" dirty="0">
                          <a:solidFill>
                            <a:srgbClr val="740000"/>
                          </a:solidFill>
                          <a:effectLst/>
                        </a:rPr>
                        <a:t>7 διαφορετικά μέρη)</a:t>
                      </a:r>
                      <a:endParaRPr lang="en-US" sz="2000" kern="100" dirty="0">
                        <a:solidFill>
                          <a:srgbClr val="740000"/>
                        </a:solidFill>
                        <a:effectLst/>
                        <a:latin typeface="Calibri"/>
                        <a:ea typeface="Calibri"/>
                        <a:cs typeface="Arial"/>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marR="0">
                        <a:lnSpc>
                          <a:spcPct val="107000"/>
                        </a:lnSpc>
                        <a:spcBef>
                          <a:spcPts val="0"/>
                        </a:spcBef>
                        <a:spcAft>
                          <a:spcPts val="0"/>
                        </a:spcAft>
                      </a:pPr>
                      <a:r>
                        <a:rPr lang="el-GR" sz="2000" kern="100" dirty="0">
                          <a:solidFill>
                            <a:srgbClr val="740000"/>
                          </a:solidFill>
                          <a:effectLst/>
                        </a:rPr>
                        <a:t>Μαθητές</a:t>
                      </a:r>
                      <a:endParaRPr lang="en-US" sz="2000" kern="100" dirty="0">
                        <a:solidFill>
                          <a:srgbClr val="740000"/>
                        </a:solidFill>
                        <a:effectLst/>
                        <a:latin typeface="Calibri"/>
                        <a:ea typeface="Calibri"/>
                        <a:cs typeface="Arial"/>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marR="0">
                        <a:lnSpc>
                          <a:spcPct val="107000"/>
                        </a:lnSpc>
                        <a:spcBef>
                          <a:spcPts val="0"/>
                        </a:spcBef>
                        <a:spcAft>
                          <a:spcPts val="0"/>
                        </a:spcAft>
                      </a:pPr>
                      <a:r>
                        <a:rPr lang="el-GR" sz="2000" kern="100" dirty="0">
                          <a:solidFill>
                            <a:srgbClr val="740000"/>
                          </a:solidFill>
                          <a:effectLst/>
                        </a:rPr>
                        <a:t>Καθηγητές </a:t>
                      </a:r>
                      <a:r>
                        <a:rPr lang="en-US" sz="2000" kern="100" dirty="0">
                          <a:solidFill>
                            <a:srgbClr val="740000"/>
                          </a:solidFill>
                          <a:effectLst/>
                        </a:rPr>
                        <a:t>STEM</a:t>
                      </a:r>
                      <a:endParaRPr lang="en-US" sz="2000" kern="100" dirty="0">
                        <a:solidFill>
                          <a:srgbClr val="740000"/>
                        </a:solidFill>
                        <a:effectLst/>
                        <a:latin typeface="Calibri"/>
                        <a:ea typeface="Calibri"/>
                        <a:cs typeface="Arial"/>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10000"/>
                  </a:ext>
                </a:extLst>
              </a:tr>
              <a:tr h="409457">
                <a:tc>
                  <a:txBody>
                    <a:bodyPr/>
                    <a:lstStyle/>
                    <a:p>
                      <a:pPr marL="0" marR="0">
                        <a:lnSpc>
                          <a:spcPct val="107000"/>
                        </a:lnSpc>
                        <a:spcBef>
                          <a:spcPts val="0"/>
                        </a:spcBef>
                        <a:spcAft>
                          <a:spcPts val="0"/>
                        </a:spcAft>
                      </a:pPr>
                      <a:r>
                        <a:rPr lang="el-GR" sz="1600" kern="100" dirty="0">
                          <a:solidFill>
                            <a:srgbClr val="740000"/>
                          </a:solidFill>
                          <a:effectLst/>
                        </a:rPr>
                        <a:t> ΕΚΦΕ Χανίων και </a:t>
                      </a:r>
                      <a:r>
                        <a:rPr lang="el-GR" sz="1600" b="1" kern="100" dirty="0">
                          <a:solidFill>
                            <a:srgbClr val="740000"/>
                          </a:solidFill>
                          <a:effectLst/>
                          <a:latin typeface="+mn-lt"/>
                          <a:ea typeface="Calibri"/>
                          <a:cs typeface="Arial"/>
                        </a:rPr>
                        <a:t>ΕΚΦΕ Κέντρου (Δ.Δ.Ε. Ανατολικής Θεσ/κης)</a:t>
                      </a:r>
                      <a:endParaRPr lang="en-US" sz="1600" b="1" kern="100" dirty="0">
                        <a:solidFill>
                          <a:srgbClr val="740000"/>
                        </a:solidFill>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marR="0">
                        <a:lnSpc>
                          <a:spcPct val="107000"/>
                        </a:lnSpc>
                        <a:spcBef>
                          <a:spcPts val="0"/>
                        </a:spcBef>
                        <a:spcAft>
                          <a:spcPts val="0"/>
                        </a:spcAft>
                      </a:pPr>
                      <a:r>
                        <a:rPr lang="en-US" sz="1800" kern="100" dirty="0">
                          <a:effectLst/>
                        </a:rPr>
                        <a:t>          </a:t>
                      </a:r>
                      <a:r>
                        <a:rPr lang="el-GR" sz="1800" kern="100" dirty="0">
                          <a:effectLst/>
                        </a:rPr>
                        <a:t> 80(</a:t>
                      </a:r>
                      <a:r>
                        <a:rPr lang="en-US" sz="1800" kern="100" dirty="0">
                          <a:effectLst/>
                        </a:rPr>
                        <a:t>Virtual</a:t>
                      </a:r>
                      <a:r>
                        <a:rPr lang="el-GR" sz="1800" kern="100" dirty="0">
                          <a:effectLst/>
                        </a:rPr>
                        <a:t>)</a:t>
                      </a:r>
                      <a:endParaRPr lang="en-US" sz="18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l-GR" sz="1600" kern="100" dirty="0">
                          <a:effectLst/>
                        </a:rPr>
                        <a:t> </a:t>
                      </a:r>
                      <a:endParaRPr lang="en-US" sz="16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68552">
                <a:tc>
                  <a:txBody>
                    <a:bodyPr/>
                    <a:lstStyle/>
                    <a:p>
                      <a:pPr marL="0" marR="0">
                        <a:lnSpc>
                          <a:spcPct val="107000"/>
                        </a:lnSpc>
                        <a:spcBef>
                          <a:spcPts val="0"/>
                        </a:spcBef>
                        <a:spcAft>
                          <a:spcPts val="0"/>
                        </a:spcAft>
                      </a:pPr>
                      <a:r>
                        <a:rPr lang="el-GR" sz="1600" b="0" kern="100" dirty="0">
                          <a:solidFill>
                            <a:srgbClr val="740000"/>
                          </a:solidFill>
                          <a:effectLst/>
                          <a:latin typeface="+mn-lt"/>
                          <a:ea typeface="Calibri"/>
                          <a:cs typeface="Arial"/>
                        </a:rPr>
                        <a:t> </a:t>
                      </a:r>
                      <a:r>
                        <a:rPr lang="el-GR" sz="1600" b="1" kern="100" dirty="0">
                          <a:solidFill>
                            <a:srgbClr val="740000"/>
                          </a:solidFill>
                          <a:effectLst/>
                          <a:latin typeface="+mn-lt"/>
                          <a:ea typeface="Calibri"/>
                          <a:cs typeface="Arial"/>
                        </a:rPr>
                        <a:t>ΕΚΦΕ Κέντρου (Δ.Δ.Ε. Ανατολικής Θεσ/κης)</a:t>
                      </a:r>
                      <a:endParaRPr lang="en-US" sz="1600" b="1" kern="100" dirty="0">
                        <a:solidFill>
                          <a:srgbClr val="740000"/>
                        </a:solidFill>
                        <a:effectLst/>
                        <a:latin typeface="Calibri"/>
                        <a:ea typeface="Calibri"/>
                        <a:cs typeface="Arial"/>
                      </a:endParaRPr>
                    </a:p>
                  </a:txBody>
                  <a:tcPr marL="68580" marR="68580" marT="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marR="0">
                        <a:lnSpc>
                          <a:spcPct val="107000"/>
                        </a:lnSpc>
                        <a:spcBef>
                          <a:spcPts val="0"/>
                        </a:spcBef>
                        <a:spcAft>
                          <a:spcPts val="0"/>
                        </a:spcAft>
                      </a:pPr>
                      <a:r>
                        <a:rPr lang="en-US" sz="2000" kern="100" dirty="0">
                          <a:effectLst/>
                        </a:rPr>
                        <a:t>       6</a:t>
                      </a:r>
                      <a:r>
                        <a:rPr lang="el-GR" sz="2000" kern="100" dirty="0">
                          <a:effectLst/>
                        </a:rPr>
                        <a:t>0</a:t>
                      </a:r>
                      <a:endParaRPr lang="en-US" sz="2000" kern="1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l-GR" sz="2000" kern="100" dirty="0">
                          <a:effectLst/>
                        </a:rPr>
                        <a:t> </a:t>
                      </a:r>
                      <a:endParaRPr lang="en-US" sz="20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89548">
                <a:tc>
                  <a:txBody>
                    <a:bodyPr/>
                    <a:lstStyle/>
                    <a:p>
                      <a:pPr marL="0" marR="0">
                        <a:lnSpc>
                          <a:spcPct val="107000"/>
                        </a:lnSpc>
                        <a:spcBef>
                          <a:spcPts val="0"/>
                        </a:spcBef>
                        <a:spcAft>
                          <a:spcPts val="0"/>
                        </a:spcAft>
                      </a:pPr>
                      <a:r>
                        <a:rPr lang="en-US" sz="1600" b="1" kern="100" dirty="0">
                          <a:solidFill>
                            <a:srgbClr val="740000"/>
                          </a:solidFill>
                          <a:effectLst/>
                        </a:rPr>
                        <a:t>               </a:t>
                      </a:r>
                      <a:r>
                        <a:rPr lang="el-GR" sz="1600" b="1" kern="100" dirty="0">
                          <a:solidFill>
                            <a:srgbClr val="740000"/>
                          </a:solidFill>
                          <a:effectLst/>
                        </a:rPr>
                        <a:t>ΕΚΠΑ</a:t>
                      </a:r>
                      <a:endParaRPr lang="en-US" sz="1600" kern="100" dirty="0">
                        <a:solidFill>
                          <a:srgbClr val="740000"/>
                        </a:solidFill>
                        <a:effectLst/>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marR="0">
                        <a:lnSpc>
                          <a:spcPct val="107000"/>
                        </a:lnSpc>
                        <a:spcBef>
                          <a:spcPts val="0"/>
                        </a:spcBef>
                        <a:spcAft>
                          <a:spcPts val="0"/>
                        </a:spcAft>
                      </a:pPr>
                      <a:r>
                        <a:rPr lang="en-US" sz="2000" kern="100" dirty="0">
                          <a:effectLst/>
                        </a:rPr>
                        <a:t>         </a:t>
                      </a:r>
                      <a:r>
                        <a:rPr lang="el-GR" sz="2000" kern="100" dirty="0">
                          <a:effectLst/>
                        </a:rPr>
                        <a:t>60</a:t>
                      </a:r>
                      <a:endParaRPr lang="en-US" sz="20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l-GR" sz="2000" kern="100" dirty="0">
                          <a:effectLst/>
                        </a:rPr>
                        <a:t> </a:t>
                      </a:r>
                      <a:endParaRPr lang="en-US" sz="20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438322">
                <a:tc>
                  <a:txBody>
                    <a:bodyPr/>
                    <a:lstStyle/>
                    <a:p>
                      <a:pPr marL="0" marR="0">
                        <a:lnSpc>
                          <a:spcPct val="107000"/>
                        </a:lnSpc>
                        <a:spcBef>
                          <a:spcPts val="0"/>
                        </a:spcBef>
                        <a:spcAft>
                          <a:spcPts val="0"/>
                        </a:spcAft>
                      </a:pPr>
                      <a:r>
                        <a:rPr lang="en-US" sz="1600" kern="100" dirty="0">
                          <a:solidFill>
                            <a:srgbClr val="C00000"/>
                          </a:solidFill>
                          <a:effectLst/>
                        </a:rPr>
                        <a:t>         </a:t>
                      </a:r>
                      <a:r>
                        <a:rPr lang="el-GR" sz="1600" kern="100" dirty="0">
                          <a:solidFill>
                            <a:srgbClr val="C00000"/>
                          </a:solidFill>
                          <a:effectLst/>
                        </a:rPr>
                        <a:t>       </a:t>
                      </a:r>
                      <a:r>
                        <a:rPr lang="en-US" sz="1600" kern="100" dirty="0">
                          <a:solidFill>
                            <a:srgbClr val="C00000"/>
                          </a:solidFill>
                          <a:effectLst/>
                        </a:rPr>
                        <a:t> </a:t>
                      </a:r>
                      <a:r>
                        <a:rPr lang="el-GR" sz="1600" kern="100" dirty="0">
                          <a:solidFill>
                            <a:srgbClr val="C00000"/>
                          </a:solidFill>
                          <a:effectLst/>
                        </a:rPr>
                        <a:t>ΑΠΘ   </a:t>
                      </a:r>
                      <a:endParaRPr lang="en-US" sz="1600" kern="100" dirty="0">
                        <a:solidFill>
                          <a:srgbClr val="C00000"/>
                        </a:solidFill>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marR="0">
                        <a:lnSpc>
                          <a:spcPct val="107000"/>
                        </a:lnSpc>
                        <a:spcBef>
                          <a:spcPts val="0"/>
                        </a:spcBef>
                        <a:spcAft>
                          <a:spcPts val="0"/>
                        </a:spcAft>
                      </a:pPr>
                      <a:r>
                        <a:rPr lang="en-US" sz="2000" kern="100" dirty="0">
                          <a:effectLst/>
                        </a:rPr>
                        <a:t>       </a:t>
                      </a:r>
                      <a:r>
                        <a:rPr lang="el-GR" sz="2000" kern="100" dirty="0">
                          <a:effectLst/>
                        </a:rPr>
                        <a:t>100</a:t>
                      </a:r>
                      <a:endParaRPr lang="en-US" sz="20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l-GR" sz="2000" kern="100" dirty="0">
                          <a:effectLst/>
                        </a:rPr>
                        <a:t> </a:t>
                      </a:r>
                      <a:endParaRPr lang="en-US" sz="20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93619">
                <a:tc>
                  <a:txBody>
                    <a:bodyPr/>
                    <a:lstStyle/>
                    <a:p>
                      <a:pPr marL="0" marR="0">
                        <a:lnSpc>
                          <a:spcPct val="107000"/>
                        </a:lnSpc>
                        <a:spcBef>
                          <a:spcPts val="0"/>
                        </a:spcBef>
                        <a:spcAft>
                          <a:spcPts val="0"/>
                        </a:spcAft>
                      </a:pPr>
                      <a:r>
                        <a:rPr lang="en-US" sz="1600" kern="100" dirty="0">
                          <a:solidFill>
                            <a:srgbClr val="C00000"/>
                          </a:solidFill>
                          <a:effectLst/>
                        </a:rPr>
                        <a:t>               </a:t>
                      </a:r>
                      <a:r>
                        <a:rPr lang="el-GR" sz="1600" dirty="0">
                          <a:solidFill>
                            <a:srgbClr val="C00000"/>
                          </a:solidFill>
                        </a:rPr>
                        <a:t>ΕΚΕΦΕ Δημόκριτος </a:t>
                      </a:r>
                      <a:endParaRPr lang="en-US" sz="1600" kern="100" dirty="0">
                        <a:solidFill>
                          <a:srgbClr val="C00000"/>
                        </a:solidFill>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marR="0">
                        <a:lnSpc>
                          <a:spcPct val="107000"/>
                        </a:lnSpc>
                        <a:spcBef>
                          <a:spcPts val="0"/>
                        </a:spcBef>
                        <a:spcAft>
                          <a:spcPts val="0"/>
                        </a:spcAft>
                      </a:pPr>
                      <a:r>
                        <a:rPr lang="en-US" sz="2000" kern="100" dirty="0">
                          <a:effectLst/>
                        </a:rPr>
                        <a:t>       </a:t>
                      </a:r>
                      <a:r>
                        <a:rPr lang="el-GR" sz="2000" kern="100" dirty="0">
                          <a:effectLst/>
                        </a:rPr>
                        <a:t>             40(</a:t>
                      </a:r>
                      <a:r>
                        <a:rPr lang="en-US" sz="2000" kern="100" dirty="0">
                          <a:effectLst/>
                        </a:rPr>
                        <a:t>Virtual</a:t>
                      </a:r>
                      <a:r>
                        <a:rPr lang="el-GR" sz="2000" kern="100" dirty="0">
                          <a:effectLst/>
                        </a:rPr>
                        <a:t>)  </a:t>
                      </a:r>
                      <a:endParaRPr lang="en-US" sz="20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l-GR" sz="2000" kern="100" dirty="0">
                          <a:effectLst/>
                        </a:rPr>
                        <a:t> </a:t>
                      </a:r>
                      <a:endParaRPr lang="en-US" sz="20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438040">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600" kern="100" dirty="0">
                          <a:solidFill>
                            <a:srgbClr val="740000"/>
                          </a:solidFill>
                          <a:effectLst/>
                        </a:rPr>
                        <a:t>                    </a:t>
                      </a:r>
                      <a:r>
                        <a:rPr lang="el-GR" sz="1600" kern="100" dirty="0">
                          <a:solidFill>
                            <a:srgbClr val="740000"/>
                          </a:solidFill>
                          <a:effectLst/>
                        </a:rPr>
                        <a:t>ΕΜΠ</a:t>
                      </a:r>
                      <a:endParaRPr lang="en-US" sz="1600" kern="100" dirty="0">
                        <a:solidFill>
                          <a:srgbClr val="740000"/>
                        </a:solidFill>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marR="0">
                        <a:lnSpc>
                          <a:spcPct val="107000"/>
                        </a:lnSpc>
                        <a:spcBef>
                          <a:spcPts val="0"/>
                        </a:spcBef>
                        <a:spcAft>
                          <a:spcPts val="0"/>
                        </a:spcAft>
                      </a:pPr>
                      <a:r>
                        <a:rPr lang="en-US" sz="2000" kern="100" dirty="0">
                          <a:effectLst/>
                        </a:rPr>
                        <a:t>      </a:t>
                      </a:r>
                      <a:r>
                        <a:rPr lang="el-GR" sz="2000" kern="100" dirty="0">
                          <a:effectLst/>
                        </a:rPr>
                        <a:t>120</a:t>
                      </a:r>
                      <a:endParaRPr lang="en-US" sz="20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l-GR" sz="2000" kern="100" dirty="0">
                          <a:effectLst/>
                        </a:rPr>
                        <a:t> </a:t>
                      </a:r>
                      <a:r>
                        <a:rPr lang="en-US" sz="2000" kern="100" dirty="0">
                          <a:effectLst/>
                        </a:rPr>
                        <a:t>      40</a:t>
                      </a:r>
                      <a:endParaRPr lang="en-US" sz="20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409516">
                <a:tc>
                  <a:txBody>
                    <a:bodyPr/>
                    <a:lstStyle/>
                    <a:p>
                      <a:pPr marL="0" marR="0">
                        <a:lnSpc>
                          <a:spcPct val="107000"/>
                        </a:lnSpc>
                        <a:spcBef>
                          <a:spcPts val="0"/>
                        </a:spcBef>
                        <a:spcAft>
                          <a:spcPts val="0"/>
                        </a:spcAft>
                      </a:pPr>
                      <a:r>
                        <a:rPr lang="en-US" sz="1600" kern="100" dirty="0">
                          <a:solidFill>
                            <a:srgbClr val="740000"/>
                          </a:solidFill>
                          <a:effectLst/>
                        </a:rPr>
                        <a:t>      </a:t>
                      </a:r>
                      <a:r>
                        <a:rPr lang="el-GR" sz="1600" kern="100" dirty="0">
                          <a:solidFill>
                            <a:srgbClr val="740000"/>
                          </a:solidFill>
                          <a:effectLst/>
                        </a:rPr>
                        <a:t>              ΕΑΠ</a:t>
                      </a:r>
                      <a:endParaRPr lang="en-US" sz="1600" kern="100" dirty="0">
                        <a:solidFill>
                          <a:srgbClr val="740000"/>
                        </a:solidFill>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marR="0">
                        <a:lnSpc>
                          <a:spcPct val="107000"/>
                        </a:lnSpc>
                        <a:spcBef>
                          <a:spcPts val="0"/>
                        </a:spcBef>
                        <a:spcAft>
                          <a:spcPts val="0"/>
                        </a:spcAft>
                      </a:pPr>
                      <a:r>
                        <a:rPr lang="en-US" sz="2000" kern="100" dirty="0">
                          <a:effectLst/>
                        </a:rPr>
                        <a:t>        </a:t>
                      </a:r>
                      <a:r>
                        <a:rPr lang="el-GR" sz="2000" kern="100" dirty="0">
                          <a:effectLst/>
                        </a:rPr>
                        <a:t>80</a:t>
                      </a:r>
                      <a:endParaRPr lang="en-US" sz="20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l-GR" sz="2000" kern="100" dirty="0">
                          <a:effectLst/>
                        </a:rPr>
                        <a:t> </a:t>
                      </a:r>
                      <a:endParaRPr lang="en-US" sz="2000" kern="100" dirty="0">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653376">
                <a:tc>
                  <a:txBody>
                    <a:bodyPr/>
                    <a:lstStyle/>
                    <a:p>
                      <a:pPr marL="0" marR="0">
                        <a:lnSpc>
                          <a:spcPct val="107000"/>
                        </a:lnSpc>
                        <a:spcBef>
                          <a:spcPts val="0"/>
                        </a:spcBef>
                        <a:spcAft>
                          <a:spcPts val="0"/>
                        </a:spcAft>
                      </a:pPr>
                      <a:r>
                        <a:rPr lang="el-GR" sz="1600" kern="100" dirty="0">
                          <a:solidFill>
                            <a:srgbClr val="740000"/>
                          </a:solidFill>
                          <a:effectLst/>
                        </a:rPr>
                        <a:t> </a:t>
                      </a:r>
                      <a:r>
                        <a:rPr lang="en-US" sz="1600" kern="100" dirty="0">
                          <a:solidFill>
                            <a:srgbClr val="740000"/>
                          </a:solidFill>
                          <a:effectLst/>
                        </a:rPr>
                        <a:t>                     </a:t>
                      </a:r>
                      <a:r>
                        <a:rPr lang="el-GR" sz="4000" kern="100" dirty="0">
                          <a:solidFill>
                            <a:srgbClr val="740000"/>
                          </a:solidFill>
                          <a:effectLst/>
                        </a:rPr>
                        <a:t>Σύνολο</a:t>
                      </a:r>
                      <a:endParaRPr lang="en-US" sz="4000" kern="100" dirty="0">
                        <a:solidFill>
                          <a:srgbClr val="740000"/>
                        </a:solidFill>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60000"/>
                        <a:lumOff val="40000"/>
                      </a:schemeClr>
                    </a:solidFill>
                  </a:tcPr>
                </a:tc>
                <a:tc>
                  <a:txBody>
                    <a:bodyPr/>
                    <a:lstStyle/>
                    <a:p>
                      <a:pPr marL="0" marR="0">
                        <a:lnSpc>
                          <a:spcPct val="107000"/>
                        </a:lnSpc>
                        <a:spcBef>
                          <a:spcPts val="0"/>
                        </a:spcBef>
                        <a:spcAft>
                          <a:spcPts val="0"/>
                        </a:spcAft>
                      </a:pPr>
                      <a:r>
                        <a:rPr lang="el-GR" sz="1600" b="1" kern="100" dirty="0">
                          <a:effectLst/>
                        </a:rPr>
                        <a:t> </a:t>
                      </a:r>
                      <a:r>
                        <a:rPr lang="el-GR" sz="4000" b="1" kern="100" dirty="0">
                          <a:solidFill>
                            <a:srgbClr val="740000"/>
                          </a:solidFill>
                          <a:effectLst/>
                        </a:rPr>
                        <a:t>540</a:t>
                      </a:r>
                      <a:endParaRPr lang="en-US" sz="4000" b="1" kern="100" dirty="0">
                        <a:solidFill>
                          <a:srgbClr val="740000"/>
                        </a:solidFill>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lumMod val="20000"/>
                        <a:lumOff val="80000"/>
                      </a:schemeClr>
                    </a:solidFill>
                  </a:tcPr>
                </a:tc>
                <a:tc>
                  <a:txBody>
                    <a:bodyPr/>
                    <a:lstStyle/>
                    <a:p>
                      <a:pPr marL="0" marR="0">
                        <a:lnSpc>
                          <a:spcPct val="107000"/>
                        </a:lnSpc>
                        <a:spcBef>
                          <a:spcPts val="0"/>
                        </a:spcBef>
                        <a:spcAft>
                          <a:spcPts val="0"/>
                        </a:spcAft>
                      </a:pPr>
                      <a:r>
                        <a:rPr lang="el-GR" sz="4000" b="1" kern="100" dirty="0">
                          <a:solidFill>
                            <a:srgbClr val="740000"/>
                          </a:solidFill>
                          <a:effectLst/>
                        </a:rPr>
                        <a:t> </a:t>
                      </a:r>
                      <a:r>
                        <a:rPr lang="en-US" sz="4000" b="1" kern="100" dirty="0">
                          <a:solidFill>
                            <a:srgbClr val="740000"/>
                          </a:solidFill>
                          <a:effectLst/>
                        </a:rPr>
                        <a:t>  </a:t>
                      </a:r>
                      <a:r>
                        <a:rPr lang="el-GR" sz="4000" b="1" kern="100" dirty="0">
                          <a:solidFill>
                            <a:srgbClr val="740000"/>
                          </a:solidFill>
                          <a:effectLst/>
                        </a:rPr>
                        <a:t>40</a:t>
                      </a:r>
                      <a:endParaRPr lang="en-US" sz="4000" b="1" kern="100" dirty="0">
                        <a:solidFill>
                          <a:srgbClr val="740000"/>
                        </a:solidFill>
                        <a:effectLst/>
                        <a:latin typeface="Calibri"/>
                        <a:ea typeface="Calibri"/>
                        <a:cs typeface="Arial"/>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10010"/>
                  </a:ext>
                </a:extLst>
              </a:tr>
            </a:tbl>
          </a:graphicData>
        </a:graphic>
      </p:graphicFrame>
      <p:pic>
        <p:nvPicPr>
          <p:cNvPr id="2" name="Picture 4" descr="http://www.physics.ntua.gr/MC_2023/FIGS/MC_2023_STU_PHOTO_3.JPG">
            <a:extLst>
              <a:ext uri="{FF2B5EF4-FFF2-40B4-BE49-F238E27FC236}">
                <a16:creationId xmlns:a16="http://schemas.microsoft.com/office/drawing/2014/main" id="{625789B8-5051-B4CE-AB5B-2698A6F54C0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3982" y="3875106"/>
            <a:ext cx="3738687" cy="2815010"/>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2">
            <a:extLst>
              <a:ext uri="{FF2B5EF4-FFF2-40B4-BE49-F238E27FC236}">
                <a16:creationId xmlns:a16="http://schemas.microsoft.com/office/drawing/2014/main" id="{AEC8808B-4F56-30FA-5D3B-B1C044EB989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le 1">
            <a:extLst>
              <a:ext uri="{FF2B5EF4-FFF2-40B4-BE49-F238E27FC236}">
                <a16:creationId xmlns:a16="http://schemas.microsoft.com/office/drawing/2014/main" id="{51CEC7ED-E1B5-039D-53E7-9B93648AF5FC}"/>
              </a:ext>
            </a:extLst>
          </p:cNvPr>
          <p:cNvSpPr txBox="1">
            <a:spLocks/>
          </p:cNvSpPr>
          <p:nvPr/>
        </p:nvSpPr>
        <p:spPr>
          <a:xfrm>
            <a:off x="1023164" y="152068"/>
            <a:ext cx="10145672" cy="645248"/>
          </a:xfrm>
          <a:prstGeom prst="rect">
            <a:avLst/>
          </a:prstGeom>
          <a:solidFill>
            <a:schemeClr val="bg1"/>
          </a:solidFill>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66" b="1" dirty="0">
                <a:solidFill>
                  <a:srgbClr val="C00000"/>
                </a:solidFill>
              </a:rPr>
              <a:t> </a:t>
            </a:r>
            <a:r>
              <a:rPr lang="en-US" sz="4600" b="1" dirty="0">
                <a:solidFill>
                  <a:srgbClr val="C00000"/>
                </a:solidFill>
                <a:effectLst>
                  <a:outerShdw blurRad="38100" dist="38100" dir="2700000" algn="tl">
                    <a:srgbClr val="000000">
                      <a:alpha val="43137"/>
                    </a:srgbClr>
                  </a:outerShdw>
                </a:effectLst>
              </a:rPr>
              <a:t>IPPOG MASTERCLASSES 2025 </a:t>
            </a:r>
            <a:r>
              <a:rPr lang="en-US" sz="4000" dirty="0"/>
              <a:t>(</a:t>
            </a:r>
            <a:r>
              <a:rPr lang="el-GR" sz="4000" dirty="0"/>
              <a:t>Συντονιστής Καθ.Ν.Τράκας)</a:t>
            </a:r>
            <a:endParaRPr lang="en-US" sz="3266" b="1" dirty="0">
              <a:solidFill>
                <a:srgbClr val="C00000"/>
              </a:solidFill>
              <a:effectLst>
                <a:outerShdw blurRad="38100" dist="38100" dir="2700000" algn="tl">
                  <a:srgbClr val="000000">
                    <a:alpha val="43137"/>
                  </a:srgbClr>
                </a:outerShdw>
              </a:effectLst>
            </a:endParaRPr>
          </a:p>
        </p:txBody>
      </p:sp>
      <p:pic>
        <p:nvPicPr>
          <p:cNvPr id="7" name="Picture 2" descr="IMG_0292_resiz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3982" y="956282"/>
            <a:ext cx="3698741" cy="277567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3C5F221-3A26-FE77-CD5C-587DFC0D85BB}"/>
              </a:ext>
            </a:extLst>
          </p:cNvPr>
          <p:cNvSpPr txBox="1"/>
          <p:nvPr/>
        </p:nvSpPr>
        <p:spPr>
          <a:xfrm flipH="1">
            <a:off x="0" y="6486488"/>
            <a:ext cx="350262" cy="371512"/>
          </a:xfrm>
          <a:prstGeom prst="rect">
            <a:avLst/>
          </a:prstGeom>
          <a:solidFill>
            <a:schemeClr val="bg1"/>
          </a:solidFill>
        </p:spPr>
        <p:txBody>
          <a:bodyPr wrap="square" rtlCol="0">
            <a:spAutoFit/>
          </a:bodyPr>
          <a:lstStyle/>
          <a:p>
            <a:r>
              <a:rPr lang="el-GR" sz="1814" b="1" dirty="0"/>
              <a:t>3</a:t>
            </a:r>
            <a:endParaRPr lang="en-US" sz="1814" b="1" dirty="0"/>
          </a:p>
        </p:txBody>
      </p:sp>
    </p:spTree>
    <p:extLst>
      <p:ext uri="{BB962C8B-B14F-4D97-AF65-F5344CB8AC3E}">
        <p14:creationId xmlns:p14="http://schemas.microsoft.com/office/powerpoint/2010/main" val="1093855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08B0C90-C7E7-D4BA-90BA-B82610A9A847}"/>
              </a:ext>
            </a:extLst>
          </p:cNvPr>
          <p:cNvPicPr>
            <a:picLocks noChangeAspect="1"/>
          </p:cNvPicPr>
          <p:nvPr/>
        </p:nvPicPr>
        <p:blipFill>
          <a:blip r:embed="rId2"/>
          <a:stretch>
            <a:fillRect/>
          </a:stretch>
        </p:blipFill>
        <p:spPr>
          <a:xfrm>
            <a:off x="7840249" y="3918429"/>
            <a:ext cx="3972233" cy="2713532"/>
          </a:xfrm>
          <a:prstGeom prst="rect">
            <a:avLst/>
          </a:prstGeom>
        </p:spPr>
      </p:pic>
      <p:pic>
        <p:nvPicPr>
          <p:cNvPr id="3" name="Picture 4" descr="http://www.physics.ntua.gr/MC_2023/FIGS/CHALKIDA_PHOTO_3.JPG">
            <a:extLst>
              <a:ext uri="{FF2B5EF4-FFF2-40B4-BE49-F238E27FC236}">
                <a16:creationId xmlns:a16="http://schemas.microsoft.com/office/drawing/2014/main" id="{DAFD5835-6B59-E72C-1736-882923E6DF7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3103" y="923257"/>
            <a:ext cx="3830891" cy="287316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6AFF274C-3D03-D235-E42A-AE6CA647CBA0}"/>
              </a:ext>
            </a:extLst>
          </p:cNvPr>
          <p:cNvSpPr txBox="1">
            <a:spLocks/>
          </p:cNvSpPr>
          <p:nvPr/>
        </p:nvSpPr>
        <p:spPr>
          <a:xfrm>
            <a:off x="1794294" y="79390"/>
            <a:ext cx="8350370" cy="721860"/>
          </a:xfrm>
          <a:prstGeom prst="rect">
            <a:avLst/>
          </a:prstGeom>
          <a:solidFill>
            <a:schemeClr val="bg1"/>
          </a:solidFill>
        </p:spPr>
        <p:txBody>
          <a:bodyPr vert="horz" lIns="0" tIns="0" rIns="0" bIns="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66" dirty="0">
                <a:solidFill>
                  <a:srgbClr val="C00000"/>
                </a:solidFill>
                <a:effectLst>
                  <a:outerShdw blurRad="38100" dist="38100" dir="2700000" algn="tl">
                    <a:srgbClr val="000000">
                      <a:alpha val="43137"/>
                    </a:srgbClr>
                  </a:outerShdw>
                </a:effectLst>
              </a:rPr>
              <a:t>     ATLAS Mini-Masterclasses </a:t>
            </a:r>
            <a:r>
              <a:rPr lang="el-GR" sz="3266" dirty="0">
                <a:solidFill>
                  <a:srgbClr val="C00000"/>
                </a:solidFill>
                <a:effectLst>
                  <a:outerShdw blurRad="38100" dist="38100" dir="2700000" algn="tl">
                    <a:srgbClr val="000000">
                      <a:alpha val="43137"/>
                    </a:srgbClr>
                  </a:outerShdw>
                </a:effectLst>
              </a:rPr>
              <a:t>τοπικά σε σχολεία</a:t>
            </a:r>
            <a:r>
              <a:rPr lang="en-US" sz="3266" b="1" dirty="0">
                <a:solidFill>
                  <a:srgbClr val="C00000"/>
                </a:solidFill>
                <a:effectLst>
                  <a:outerShdw blurRad="38100" dist="38100" dir="2700000" algn="tl">
                    <a:srgbClr val="000000">
                      <a:alpha val="43137"/>
                    </a:srgbClr>
                  </a:outerShdw>
                </a:effectLst>
              </a:rPr>
              <a:t> </a:t>
            </a:r>
          </a:p>
        </p:txBody>
      </p:sp>
      <p:sp>
        <p:nvSpPr>
          <p:cNvPr id="5" name="TextBox 4">
            <a:extLst>
              <a:ext uri="{FF2B5EF4-FFF2-40B4-BE49-F238E27FC236}">
                <a16:creationId xmlns:a16="http://schemas.microsoft.com/office/drawing/2014/main" id="{3F27646F-1EEB-B5E5-4206-CAD6A663BAF8}"/>
              </a:ext>
            </a:extLst>
          </p:cNvPr>
          <p:cNvSpPr txBox="1"/>
          <p:nvPr/>
        </p:nvSpPr>
        <p:spPr>
          <a:xfrm>
            <a:off x="236232" y="1314893"/>
            <a:ext cx="7435228" cy="4801314"/>
          </a:xfrm>
          <a:prstGeom prst="rect">
            <a:avLst/>
          </a:prstGeom>
          <a:noFill/>
        </p:spPr>
        <p:txBody>
          <a:bodyPr wrap="square" rtlCol="0">
            <a:spAutoFit/>
          </a:bodyPr>
          <a:lstStyle/>
          <a:p>
            <a:r>
              <a:rPr lang="el-GR" sz="3200" dirty="0">
                <a:solidFill>
                  <a:srgbClr val="FFC000"/>
                </a:solidFill>
              </a:rPr>
              <a:t>Κατά την διάρκεια της σχολικής τάξης</a:t>
            </a:r>
            <a:r>
              <a:rPr lang="en-US" sz="3200" dirty="0">
                <a:solidFill>
                  <a:srgbClr val="FFC000"/>
                </a:solidFill>
              </a:rPr>
              <a:t> 9:00-14:00</a:t>
            </a:r>
          </a:p>
          <a:p>
            <a:pPr marL="457200" indent="-457200">
              <a:buFont typeface="Wingdings" panose="05000000000000000000" pitchFamily="2" charset="2"/>
              <a:buChar char="Ø"/>
            </a:pPr>
            <a:r>
              <a:rPr lang="el-GR" sz="3200" dirty="0">
                <a:solidFill>
                  <a:srgbClr val="FFC000"/>
                </a:solidFill>
              </a:rPr>
              <a:t>Διαλέξεις</a:t>
            </a:r>
            <a:endParaRPr lang="en-US" sz="3200" dirty="0">
              <a:solidFill>
                <a:srgbClr val="FFC000"/>
              </a:solidFill>
            </a:endParaRPr>
          </a:p>
          <a:p>
            <a:pPr marL="457200" indent="-457200">
              <a:buFont typeface="Wingdings" panose="05000000000000000000" pitchFamily="2" charset="2"/>
              <a:buChar char="Ø"/>
            </a:pPr>
            <a:r>
              <a:rPr lang="en-US" sz="3200" dirty="0">
                <a:solidFill>
                  <a:srgbClr val="FFC000"/>
                </a:solidFill>
              </a:rPr>
              <a:t>Hands-on </a:t>
            </a:r>
            <a:r>
              <a:rPr lang="el-GR" sz="3200" dirty="0">
                <a:solidFill>
                  <a:srgbClr val="FFC000"/>
                </a:solidFill>
              </a:rPr>
              <a:t>στα εργαστήρια Η/Υ με την</a:t>
            </a:r>
            <a:r>
              <a:rPr lang="en-US" sz="3200" dirty="0">
                <a:solidFill>
                  <a:srgbClr val="FFC000"/>
                </a:solidFill>
              </a:rPr>
              <a:t> HYPATIA online</a:t>
            </a:r>
          </a:p>
          <a:p>
            <a:pPr marL="457200" indent="-457200">
              <a:buFont typeface="Wingdings" panose="05000000000000000000" pitchFamily="2" charset="2"/>
              <a:buChar char="Ø"/>
            </a:pPr>
            <a:r>
              <a:rPr lang="el-GR" sz="3200" dirty="0">
                <a:solidFill>
                  <a:srgbClr val="FFC000"/>
                </a:solidFill>
              </a:rPr>
              <a:t>Στο τέλος:</a:t>
            </a:r>
            <a:r>
              <a:rPr lang="en-US" sz="3200" dirty="0">
                <a:solidFill>
                  <a:srgbClr val="FFC000"/>
                </a:solidFill>
              </a:rPr>
              <a:t> Virtual Visit +Q&amp;A</a:t>
            </a:r>
          </a:p>
          <a:p>
            <a:pPr marL="457200" indent="-457200">
              <a:buFont typeface="Wingdings" panose="05000000000000000000" pitchFamily="2" charset="2"/>
              <a:buChar char="Ø"/>
            </a:pPr>
            <a:r>
              <a:rPr lang="el-GR" sz="3200" dirty="0">
                <a:solidFill>
                  <a:srgbClr val="FFC000"/>
                </a:solidFill>
              </a:rPr>
              <a:t>Περίπου</a:t>
            </a:r>
            <a:r>
              <a:rPr lang="en-US" sz="3200" dirty="0">
                <a:solidFill>
                  <a:srgbClr val="FFC000"/>
                </a:solidFill>
              </a:rPr>
              <a:t> 30 </a:t>
            </a:r>
            <a:r>
              <a:rPr lang="el-GR" sz="3200" dirty="0">
                <a:solidFill>
                  <a:srgbClr val="FFC000"/>
                </a:solidFill>
              </a:rPr>
              <a:t>μαθητές</a:t>
            </a:r>
            <a:r>
              <a:rPr lang="en-US" sz="3200" dirty="0">
                <a:solidFill>
                  <a:srgbClr val="FFC000"/>
                </a:solidFill>
              </a:rPr>
              <a:t> + 5 </a:t>
            </a:r>
            <a:r>
              <a:rPr lang="el-GR" sz="3200" dirty="0">
                <a:solidFill>
                  <a:srgbClr val="FFC000"/>
                </a:solidFill>
              </a:rPr>
              <a:t>καθηγητές</a:t>
            </a:r>
            <a:r>
              <a:rPr lang="en-US" sz="3200" dirty="0">
                <a:solidFill>
                  <a:srgbClr val="FFC000"/>
                </a:solidFill>
              </a:rPr>
              <a:t> </a:t>
            </a:r>
          </a:p>
          <a:p>
            <a:pPr marL="457200" indent="-457200">
              <a:buFont typeface="Wingdings" panose="05000000000000000000" pitchFamily="2" charset="2"/>
              <a:buChar char="Ø"/>
            </a:pPr>
            <a:r>
              <a:rPr lang="el-GR" sz="3200" dirty="0">
                <a:solidFill>
                  <a:srgbClr val="FFC000"/>
                </a:solidFill>
              </a:rPr>
              <a:t>Μαθητές </a:t>
            </a:r>
            <a:r>
              <a:rPr lang="en-US" sz="3200" dirty="0">
                <a:solidFill>
                  <a:srgbClr val="FFC000"/>
                </a:solidFill>
              </a:rPr>
              <a:t>15-17 </a:t>
            </a:r>
            <a:r>
              <a:rPr lang="el-GR" sz="3200" dirty="0">
                <a:solidFill>
                  <a:srgbClr val="FFC000"/>
                </a:solidFill>
              </a:rPr>
              <a:t>ετών οι οποίοι έχουν προετοιμαστεί απο τους καθηγητές τους</a:t>
            </a:r>
            <a:endParaRPr lang="en-US" sz="3200" dirty="0">
              <a:solidFill>
                <a:srgbClr val="FFC000"/>
              </a:solidFill>
            </a:endParaRPr>
          </a:p>
          <a:p>
            <a:endParaRPr lang="en-US" dirty="0"/>
          </a:p>
        </p:txBody>
      </p:sp>
      <p:sp>
        <p:nvSpPr>
          <p:cNvPr id="6" name="TextBox 5">
            <a:extLst>
              <a:ext uri="{FF2B5EF4-FFF2-40B4-BE49-F238E27FC236}">
                <a16:creationId xmlns:a16="http://schemas.microsoft.com/office/drawing/2014/main" id="{294A391F-F873-D114-DBA7-7D16E9DCDE62}"/>
              </a:ext>
            </a:extLst>
          </p:cNvPr>
          <p:cNvSpPr txBox="1"/>
          <p:nvPr/>
        </p:nvSpPr>
        <p:spPr>
          <a:xfrm flipH="1">
            <a:off x="0" y="6486488"/>
            <a:ext cx="350262" cy="371512"/>
          </a:xfrm>
          <a:prstGeom prst="rect">
            <a:avLst/>
          </a:prstGeom>
          <a:solidFill>
            <a:schemeClr val="bg1"/>
          </a:solidFill>
        </p:spPr>
        <p:txBody>
          <a:bodyPr wrap="square" rtlCol="0">
            <a:spAutoFit/>
          </a:bodyPr>
          <a:lstStyle/>
          <a:p>
            <a:r>
              <a:rPr lang="el-GR" sz="1814" b="1" dirty="0"/>
              <a:t>4</a:t>
            </a:r>
            <a:endParaRPr lang="en-US" sz="1814" b="1" dirty="0"/>
          </a:p>
        </p:txBody>
      </p:sp>
    </p:spTree>
    <p:extLst>
      <p:ext uri="{BB962C8B-B14F-4D97-AF65-F5344CB8AC3E}">
        <p14:creationId xmlns:p14="http://schemas.microsoft.com/office/powerpoint/2010/main" val="3153882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D2C14-632A-5073-B794-EBC04E456C63}"/>
              </a:ext>
            </a:extLst>
          </p:cNvPr>
          <p:cNvSpPr txBox="1">
            <a:spLocks/>
          </p:cNvSpPr>
          <p:nvPr/>
        </p:nvSpPr>
        <p:spPr>
          <a:xfrm>
            <a:off x="3777333" y="194748"/>
            <a:ext cx="7792872" cy="946179"/>
          </a:xfrm>
          <a:prstGeom prst="rect">
            <a:avLst/>
          </a:prstGeom>
          <a:solidFill>
            <a:schemeClr val="bg1"/>
          </a:solidFill>
        </p:spPr>
        <p:txBody>
          <a:bodyPr vert="horz" lIns="0" tIns="0" rIns="0" bIns="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66" b="1" dirty="0">
                <a:solidFill>
                  <a:srgbClr val="C00000"/>
                </a:solidFill>
              </a:rPr>
              <a:t>   </a:t>
            </a:r>
            <a:r>
              <a:rPr lang="en-US" sz="3266" b="1" dirty="0">
                <a:solidFill>
                  <a:srgbClr val="C00000"/>
                </a:solidFill>
                <a:effectLst>
                  <a:outerShdw blurRad="38100" dist="38100" dir="2700000" algn="tl">
                    <a:srgbClr val="000000">
                      <a:alpha val="43137"/>
                    </a:srgbClr>
                  </a:outerShdw>
                </a:effectLst>
              </a:rPr>
              <a:t>HYPATIA</a:t>
            </a:r>
            <a:r>
              <a:rPr lang="en-US" sz="3266" dirty="0">
                <a:solidFill>
                  <a:srgbClr val="C00000"/>
                </a:solidFill>
                <a:effectLst>
                  <a:outerShdw blurRad="38100" dist="38100" dir="2700000" algn="tl">
                    <a:srgbClr val="000000">
                      <a:alpha val="43137"/>
                    </a:srgbClr>
                  </a:outerShdw>
                </a:effectLst>
              </a:rPr>
              <a:t> </a:t>
            </a:r>
            <a:r>
              <a:rPr lang="en-US" sz="3266" b="1" dirty="0">
                <a:solidFill>
                  <a:srgbClr val="C00000"/>
                </a:solidFill>
                <a:effectLst>
                  <a:outerShdw blurRad="38100" dist="38100" dir="2700000" algn="tl">
                    <a:srgbClr val="000000">
                      <a:alpha val="43137"/>
                    </a:srgbClr>
                  </a:outerShdw>
                </a:effectLst>
              </a:rPr>
              <a:t>ONLINE</a:t>
            </a:r>
            <a:r>
              <a:rPr lang="en-US" sz="3266" dirty="0">
                <a:solidFill>
                  <a:srgbClr val="C00000"/>
                </a:solidFill>
                <a:effectLst>
                  <a:outerShdw blurRad="38100" dist="38100" dir="2700000" algn="tl">
                    <a:srgbClr val="000000">
                      <a:alpha val="43137"/>
                    </a:srgbClr>
                  </a:outerShdw>
                </a:effectLst>
              </a:rPr>
              <a:t> VERSION </a:t>
            </a:r>
            <a:r>
              <a:rPr lang="en-US" sz="2800" dirty="0">
                <a:solidFill>
                  <a:srgbClr val="C00000"/>
                </a:solidFill>
                <a:effectLst>
                  <a:outerShdw blurRad="38100" dist="38100" dir="2700000" algn="tl">
                    <a:srgbClr val="000000">
                      <a:alpha val="43137"/>
                    </a:srgbClr>
                  </a:outerShdw>
                </a:effectLst>
              </a:rPr>
              <a:t>(</a:t>
            </a:r>
            <a:r>
              <a:rPr lang="el-GR" sz="2800" dirty="0">
                <a:solidFill>
                  <a:srgbClr val="C00000"/>
                </a:solidFill>
                <a:effectLst>
                  <a:outerShdw blurRad="38100" dist="38100" dir="2700000" algn="tl">
                    <a:srgbClr val="000000">
                      <a:alpha val="43137"/>
                    </a:srgbClr>
                  </a:outerShdw>
                </a:effectLst>
              </a:rPr>
              <a:t>σε </a:t>
            </a:r>
            <a:r>
              <a:rPr lang="en-US" sz="2800" dirty="0">
                <a:solidFill>
                  <a:srgbClr val="C00000"/>
                </a:solidFill>
                <a:effectLst>
                  <a:outerShdw blurRad="38100" dist="38100" dir="2700000" algn="tl">
                    <a:srgbClr val="000000">
                      <a:alpha val="43137"/>
                    </a:srgbClr>
                  </a:outerShdw>
                </a:effectLst>
              </a:rPr>
              <a:t>4 </a:t>
            </a:r>
            <a:r>
              <a:rPr lang="el-GR" sz="2800" dirty="0">
                <a:solidFill>
                  <a:srgbClr val="C00000"/>
                </a:solidFill>
                <a:effectLst>
                  <a:outerShdw blurRad="38100" dist="38100" dir="2700000" algn="tl">
                    <a:srgbClr val="000000">
                      <a:alpha val="43137"/>
                    </a:srgbClr>
                  </a:outerShdw>
                </a:effectLst>
              </a:rPr>
              <a:t>Γλώσσες)</a:t>
            </a:r>
          </a:p>
          <a:p>
            <a:r>
              <a:rPr lang="en-US" sz="3266" b="1" dirty="0">
                <a:solidFill>
                  <a:srgbClr val="C00000"/>
                </a:solidFill>
                <a:effectLst>
                  <a:outerShdw blurRad="38100" dist="38100" dir="2700000" algn="tl">
                    <a:srgbClr val="000000">
                      <a:alpha val="43137"/>
                    </a:srgbClr>
                  </a:outerShdw>
                </a:effectLst>
              </a:rPr>
              <a:t> </a:t>
            </a:r>
            <a:r>
              <a:rPr lang="el-GR" sz="3266" b="1" dirty="0">
                <a:solidFill>
                  <a:srgbClr val="C00000"/>
                </a:solidFill>
                <a:effectLst>
                  <a:outerShdw blurRad="38100" dist="38100" dir="2700000" algn="tl">
                    <a:srgbClr val="000000">
                      <a:alpha val="43137"/>
                    </a:srgbClr>
                  </a:outerShdw>
                </a:effectLst>
              </a:rPr>
              <a:t>Χρησιμοποιείται στα </a:t>
            </a:r>
            <a:r>
              <a:rPr lang="en-US" sz="3266" b="1" dirty="0">
                <a:solidFill>
                  <a:srgbClr val="C00000"/>
                </a:solidFill>
                <a:effectLst>
                  <a:outerShdw blurRad="38100" dist="38100" dir="2700000" algn="tl">
                    <a:srgbClr val="000000">
                      <a:alpha val="43137"/>
                    </a:srgbClr>
                  </a:outerShdw>
                </a:effectLst>
              </a:rPr>
              <a:t> mini-masterclasses</a:t>
            </a:r>
          </a:p>
        </p:txBody>
      </p:sp>
      <p:pic>
        <p:nvPicPr>
          <p:cNvPr id="8" name="Picture 7">
            <a:extLst>
              <a:ext uri="{FF2B5EF4-FFF2-40B4-BE49-F238E27FC236}">
                <a16:creationId xmlns:a16="http://schemas.microsoft.com/office/drawing/2014/main" id="{4E18B8DB-6017-7AD4-D190-5528D77EFC7D}"/>
              </a:ext>
            </a:extLst>
          </p:cNvPr>
          <p:cNvPicPr>
            <a:picLocks noChangeAspect="1"/>
          </p:cNvPicPr>
          <p:nvPr/>
        </p:nvPicPr>
        <p:blipFill>
          <a:blip r:embed="rId2"/>
          <a:stretch>
            <a:fillRect/>
          </a:stretch>
        </p:blipFill>
        <p:spPr>
          <a:xfrm>
            <a:off x="172214" y="124801"/>
            <a:ext cx="2150425" cy="6592421"/>
          </a:xfrm>
          <a:prstGeom prst="rect">
            <a:avLst/>
          </a:prstGeom>
        </p:spPr>
      </p:pic>
      <p:pic>
        <p:nvPicPr>
          <p:cNvPr id="10" name="Picture 9">
            <a:extLst>
              <a:ext uri="{FF2B5EF4-FFF2-40B4-BE49-F238E27FC236}">
                <a16:creationId xmlns:a16="http://schemas.microsoft.com/office/drawing/2014/main" id="{A46152CA-808B-457A-4CBB-A69D2DF56E8A}"/>
              </a:ext>
            </a:extLst>
          </p:cNvPr>
          <p:cNvPicPr>
            <a:picLocks noChangeAspect="1"/>
          </p:cNvPicPr>
          <p:nvPr/>
        </p:nvPicPr>
        <p:blipFill>
          <a:blip r:embed="rId3"/>
          <a:stretch>
            <a:fillRect/>
          </a:stretch>
        </p:blipFill>
        <p:spPr>
          <a:xfrm>
            <a:off x="2482365" y="1468273"/>
            <a:ext cx="9537421" cy="4564537"/>
          </a:xfrm>
          <a:prstGeom prst="rect">
            <a:avLst/>
          </a:prstGeom>
        </p:spPr>
      </p:pic>
      <p:sp>
        <p:nvSpPr>
          <p:cNvPr id="11" name="TextBox 10">
            <a:extLst>
              <a:ext uri="{FF2B5EF4-FFF2-40B4-BE49-F238E27FC236}">
                <a16:creationId xmlns:a16="http://schemas.microsoft.com/office/drawing/2014/main" id="{7DFC39C9-F49D-8D70-5853-07EE7EF08F0B}"/>
              </a:ext>
            </a:extLst>
          </p:cNvPr>
          <p:cNvSpPr txBox="1"/>
          <p:nvPr/>
        </p:nvSpPr>
        <p:spPr>
          <a:xfrm flipH="1">
            <a:off x="0" y="6486488"/>
            <a:ext cx="350262" cy="371512"/>
          </a:xfrm>
          <a:prstGeom prst="rect">
            <a:avLst/>
          </a:prstGeom>
          <a:solidFill>
            <a:schemeClr val="bg1"/>
          </a:solidFill>
        </p:spPr>
        <p:txBody>
          <a:bodyPr wrap="square" rtlCol="0">
            <a:spAutoFit/>
          </a:bodyPr>
          <a:lstStyle/>
          <a:p>
            <a:r>
              <a:rPr lang="el-GR" sz="1814" b="1" dirty="0"/>
              <a:t>5</a:t>
            </a:r>
            <a:endParaRPr lang="en-US" sz="1814" b="1" dirty="0"/>
          </a:p>
        </p:txBody>
      </p:sp>
      <p:pic>
        <p:nvPicPr>
          <p:cNvPr id="12" name="Picture 11">
            <a:extLst>
              <a:ext uri="{FF2B5EF4-FFF2-40B4-BE49-F238E27FC236}">
                <a16:creationId xmlns:a16="http://schemas.microsoft.com/office/drawing/2014/main" id="{16D2F470-EDBF-F8B2-0396-936E4983B9BC}"/>
              </a:ext>
            </a:extLst>
          </p:cNvPr>
          <p:cNvPicPr/>
          <p:nvPr/>
        </p:nvPicPr>
        <p:blipFill>
          <a:blip r:embed="rId4"/>
          <a:stretch/>
        </p:blipFill>
        <p:spPr>
          <a:xfrm>
            <a:off x="2404493" y="66051"/>
            <a:ext cx="868292" cy="1203575"/>
          </a:xfrm>
          <a:prstGeom prst="rect">
            <a:avLst/>
          </a:prstGeom>
          <a:solidFill>
            <a:schemeClr val="bg1"/>
          </a:solidFill>
          <a:ln w="0">
            <a:noFill/>
          </a:ln>
        </p:spPr>
      </p:pic>
    </p:spTree>
    <p:extLst>
      <p:ext uri="{BB962C8B-B14F-4D97-AF65-F5344CB8AC3E}">
        <p14:creationId xmlns:p14="http://schemas.microsoft.com/office/powerpoint/2010/main" val="1766320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DF692FA-D7B9-D6F5-C994-11AAE52E4C85}"/>
              </a:ext>
            </a:extLst>
          </p:cNvPr>
          <p:cNvPicPr>
            <a:picLocks noChangeAspect="1"/>
          </p:cNvPicPr>
          <p:nvPr/>
        </p:nvPicPr>
        <p:blipFill>
          <a:blip r:embed="rId2"/>
          <a:stretch>
            <a:fillRect/>
          </a:stretch>
        </p:blipFill>
        <p:spPr>
          <a:xfrm>
            <a:off x="0" y="1088111"/>
            <a:ext cx="12192000" cy="1742636"/>
          </a:xfrm>
          <a:prstGeom prst="rect">
            <a:avLst/>
          </a:prstGeom>
        </p:spPr>
      </p:pic>
      <p:sp>
        <p:nvSpPr>
          <p:cNvPr id="7" name="Title 1">
            <a:extLst>
              <a:ext uri="{FF2B5EF4-FFF2-40B4-BE49-F238E27FC236}">
                <a16:creationId xmlns:a16="http://schemas.microsoft.com/office/drawing/2014/main" id="{1352745D-096A-B515-5B9F-255D0F19C147}"/>
              </a:ext>
            </a:extLst>
          </p:cNvPr>
          <p:cNvSpPr txBox="1">
            <a:spLocks/>
          </p:cNvSpPr>
          <p:nvPr/>
        </p:nvSpPr>
        <p:spPr>
          <a:xfrm>
            <a:off x="1913124" y="219176"/>
            <a:ext cx="7285303" cy="721860"/>
          </a:xfrm>
          <a:prstGeom prst="rect">
            <a:avLst/>
          </a:prstGeom>
          <a:solidFill>
            <a:schemeClr val="bg1"/>
          </a:solidFill>
        </p:spPr>
        <p:txBody>
          <a:bodyPr vert="horz" lIns="0" tIns="0" rIns="0" bIns="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66" dirty="0">
                <a:solidFill>
                  <a:srgbClr val="C00000"/>
                </a:solidFill>
                <a:effectLst>
                  <a:outerShdw blurRad="38100" dist="38100" dir="2700000" algn="tl">
                    <a:srgbClr val="000000">
                      <a:alpha val="43137"/>
                    </a:srgbClr>
                  </a:outerShdw>
                </a:effectLst>
              </a:rPr>
              <a:t>     </a:t>
            </a:r>
            <a:r>
              <a:rPr lang="el-GR" sz="3266" b="1" dirty="0">
                <a:solidFill>
                  <a:srgbClr val="C00000"/>
                </a:solidFill>
                <a:effectLst>
                  <a:outerShdw blurRad="38100" dist="38100" dir="2700000" algn="tl">
                    <a:srgbClr val="000000">
                      <a:alpha val="43137"/>
                    </a:srgbClr>
                  </a:outerShdw>
                </a:effectLst>
              </a:rPr>
              <a:t>ΠΡΟΓΡΑΜΜΑ ΚΑΘΗΓΗΤΩΝ</a:t>
            </a:r>
            <a:r>
              <a:rPr lang="en-US" sz="3200" b="1" dirty="0">
                <a:solidFill>
                  <a:srgbClr val="C00000"/>
                </a:solidFill>
                <a:effectLst>
                  <a:outerShdw blurRad="38100" dist="38100" dir="2700000" algn="tl">
                    <a:srgbClr val="000000">
                      <a:alpha val="43137"/>
                    </a:srgbClr>
                  </a:outerShdw>
                </a:effectLst>
              </a:rPr>
              <a:t> @ CERN</a:t>
            </a:r>
            <a:endParaRPr lang="en-US" sz="3266" b="1" dirty="0">
              <a:solidFill>
                <a:srgbClr val="C00000"/>
              </a:solidFill>
            </a:endParaRPr>
          </a:p>
        </p:txBody>
      </p:sp>
      <p:sp>
        <p:nvSpPr>
          <p:cNvPr id="8" name="TextBox 7">
            <a:extLst>
              <a:ext uri="{FF2B5EF4-FFF2-40B4-BE49-F238E27FC236}">
                <a16:creationId xmlns:a16="http://schemas.microsoft.com/office/drawing/2014/main" id="{BA7EADD0-7781-1710-5A74-27BEDFB554E0}"/>
              </a:ext>
            </a:extLst>
          </p:cNvPr>
          <p:cNvSpPr txBox="1"/>
          <p:nvPr/>
        </p:nvSpPr>
        <p:spPr>
          <a:xfrm>
            <a:off x="84771" y="2835167"/>
            <a:ext cx="12022458" cy="4031873"/>
          </a:xfrm>
          <a:prstGeom prst="rect">
            <a:avLst/>
          </a:prstGeom>
          <a:solidFill>
            <a:schemeClr val="bg1"/>
          </a:solidFill>
        </p:spPr>
        <p:txBody>
          <a:bodyPr wrap="none" rtlCol="0">
            <a:spAutoFit/>
          </a:bodyPr>
          <a:lstStyle/>
          <a:p>
            <a:pPr marL="457200" indent="-457200">
              <a:buFont typeface="Wingdings" panose="05000000000000000000" pitchFamily="2" charset="2"/>
              <a:buChar char="Ø"/>
            </a:pPr>
            <a:r>
              <a:rPr lang="en-US" sz="2800" b="1" dirty="0">
                <a:solidFill>
                  <a:schemeClr val="accent2">
                    <a:lumMod val="50000"/>
                  </a:schemeClr>
                </a:solidFill>
              </a:rPr>
              <a:t> </a:t>
            </a:r>
            <a:r>
              <a:rPr lang="el-GR" sz="2800" b="1" dirty="0">
                <a:solidFill>
                  <a:schemeClr val="accent2">
                    <a:lumMod val="50000"/>
                  </a:schemeClr>
                </a:solidFill>
              </a:rPr>
              <a:t>Εθνικός συντονιστής Ε.Τσεσμελής</a:t>
            </a:r>
            <a:endParaRPr lang="en-US" sz="2800" b="1" dirty="0">
              <a:solidFill>
                <a:srgbClr val="6C0000"/>
              </a:solidFill>
            </a:endParaRPr>
          </a:p>
          <a:p>
            <a:pPr marL="457200" indent="-457200">
              <a:buFont typeface="Wingdings" panose="05000000000000000000" pitchFamily="2" charset="2"/>
              <a:buChar char="Ø"/>
            </a:pPr>
            <a:r>
              <a:rPr lang="en-US" sz="2800" b="1" dirty="0">
                <a:solidFill>
                  <a:srgbClr val="6C0000"/>
                </a:solidFill>
              </a:rPr>
              <a:t> </a:t>
            </a:r>
            <a:r>
              <a:rPr lang="el-GR" sz="2800" b="1" dirty="0">
                <a:solidFill>
                  <a:srgbClr val="6C0000"/>
                </a:solidFill>
              </a:rPr>
              <a:t>Από το </a:t>
            </a:r>
            <a:r>
              <a:rPr lang="en-US" sz="2800" b="1" dirty="0">
                <a:solidFill>
                  <a:srgbClr val="6C0000"/>
                </a:solidFill>
              </a:rPr>
              <a:t>2008, </a:t>
            </a:r>
            <a:r>
              <a:rPr lang="el-GR" sz="2800" b="1" dirty="0">
                <a:solidFill>
                  <a:srgbClr val="6C0000"/>
                </a:solidFill>
              </a:rPr>
              <a:t>κάθε χρόνο</a:t>
            </a:r>
            <a:r>
              <a:rPr lang="en-US" sz="2800" b="1" dirty="0">
                <a:solidFill>
                  <a:srgbClr val="6C0000"/>
                </a:solidFill>
              </a:rPr>
              <a:t> (</a:t>
            </a:r>
            <a:r>
              <a:rPr lang="el-GR" sz="2800" b="1" dirty="0">
                <a:solidFill>
                  <a:srgbClr val="6C0000"/>
                </a:solidFill>
              </a:rPr>
              <a:t>τέλος Αυγούστου</a:t>
            </a:r>
            <a:r>
              <a:rPr lang="en-US" sz="2800" b="1" dirty="0">
                <a:solidFill>
                  <a:srgbClr val="6C0000"/>
                </a:solidFill>
              </a:rPr>
              <a:t>)</a:t>
            </a:r>
          </a:p>
          <a:p>
            <a:pPr marL="457200" indent="-457200">
              <a:buFont typeface="Wingdings" panose="05000000000000000000" pitchFamily="2" charset="2"/>
              <a:buChar char="Ø"/>
            </a:pPr>
            <a:r>
              <a:rPr lang="en-US" sz="2800" b="1" dirty="0">
                <a:solidFill>
                  <a:srgbClr val="6C0000"/>
                </a:solidFill>
              </a:rPr>
              <a:t> </a:t>
            </a:r>
            <a:r>
              <a:rPr lang="el-GR" sz="2800" b="1" dirty="0">
                <a:solidFill>
                  <a:srgbClr val="6C0000"/>
                </a:solidFill>
              </a:rPr>
              <a:t>Δύο</a:t>
            </a:r>
            <a:r>
              <a:rPr lang="en-US" sz="2800" b="1" dirty="0">
                <a:solidFill>
                  <a:srgbClr val="6C0000"/>
                </a:solidFill>
              </a:rPr>
              <a:t> (</a:t>
            </a:r>
            <a:r>
              <a:rPr lang="el-GR" sz="2800" b="1" dirty="0">
                <a:solidFill>
                  <a:srgbClr val="6C0000"/>
                </a:solidFill>
              </a:rPr>
              <a:t>το ένα μετά το άλλο</a:t>
            </a:r>
            <a:r>
              <a:rPr lang="en-US" sz="2800" b="1" dirty="0">
                <a:solidFill>
                  <a:srgbClr val="6C0000"/>
                </a:solidFill>
              </a:rPr>
              <a:t>) 3</a:t>
            </a:r>
            <a:r>
              <a:rPr lang="el-GR" sz="2800" b="1" dirty="0">
                <a:solidFill>
                  <a:srgbClr val="6C0000"/>
                </a:solidFill>
              </a:rPr>
              <a:t>-μερα προγράμματα</a:t>
            </a:r>
            <a:r>
              <a:rPr lang="en-US" sz="2800" b="1" dirty="0">
                <a:solidFill>
                  <a:srgbClr val="6C0000"/>
                </a:solidFill>
              </a:rPr>
              <a:t> </a:t>
            </a:r>
            <a:r>
              <a:rPr lang="el-GR" sz="2800" b="1" dirty="0">
                <a:solidFill>
                  <a:srgbClr val="6C0000"/>
                </a:solidFill>
              </a:rPr>
              <a:t>γιά </a:t>
            </a:r>
            <a:r>
              <a:rPr lang="en-US" sz="2800" b="1" dirty="0">
                <a:solidFill>
                  <a:srgbClr val="6C0000"/>
                </a:solidFill>
              </a:rPr>
              <a:t>36+36 STEM </a:t>
            </a:r>
            <a:r>
              <a:rPr lang="el-GR" sz="2800" b="1" dirty="0">
                <a:solidFill>
                  <a:srgbClr val="6C0000"/>
                </a:solidFill>
              </a:rPr>
              <a:t>καθηγητές</a:t>
            </a:r>
            <a:endParaRPr lang="en-US" sz="2800" b="1" dirty="0">
              <a:solidFill>
                <a:srgbClr val="6C0000"/>
              </a:solidFill>
            </a:endParaRPr>
          </a:p>
          <a:p>
            <a:pPr marL="457200" indent="-457200">
              <a:buFont typeface="Wingdings" panose="05000000000000000000" pitchFamily="2" charset="2"/>
              <a:buChar char="Ø"/>
            </a:pPr>
            <a:r>
              <a:rPr lang="en-US" sz="2800" b="1" dirty="0">
                <a:solidFill>
                  <a:srgbClr val="6C0000"/>
                </a:solidFill>
              </a:rPr>
              <a:t> </a:t>
            </a:r>
            <a:r>
              <a:rPr lang="el-GR" sz="2800" b="1" dirty="0">
                <a:solidFill>
                  <a:srgbClr val="6C0000"/>
                </a:solidFill>
              </a:rPr>
              <a:t>Επιλογή μέσω αλγορίθμου από όλες τις περιφέρειες</a:t>
            </a:r>
            <a:endParaRPr lang="en-US" sz="2800" b="1" dirty="0">
              <a:solidFill>
                <a:srgbClr val="6C0000"/>
              </a:solidFill>
            </a:endParaRPr>
          </a:p>
          <a:p>
            <a:pPr marL="457200" indent="-457200">
              <a:buFont typeface="Wingdings" panose="05000000000000000000" pitchFamily="2" charset="2"/>
              <a:buChar char="Ø"/>
            </a:pPr>
            <a:r>
              <a:rPr lang="en-US" sz="2800" b="1" dirty="0">
                <a:solidFill>
                  <a:srgbClr val="6C0000"/>
                </a:solidFill>
              </a:rPr>
              <a:t> </a:t>
            </a:r>
            <a:r>
              <a:rPr lang="el-GR" sz="2800" b="1" dirty="0">
                <a:solidFill>
                  <a:srgbClr val="6C0000"/>
                </a:solidFill>
              </a:rPr>
              <a:t>Διαλέξεις</a:t>
            </a:r>
            <a:r>
              <a:rPr lang="en-US" sz="2800" b="1" dirty="0">
                <a:solidFill>
                  <a:srgbClr val="6C0000"/>
                </a:solidFill>
              </a:rPr>
              <a:t>+</a:t>
            </a:r>
            <a:r>
              <a:rPr lang="el-GR" sz="2800" b="1" dirty="0">
                <a:solidFill>
                  <a:srgbClr val="6C0000"/>
                </a:solidFill>
              </a:rPr>
              <a:t>επισκέψεις</a:t>
            </a:r>
            <a:r>
              <a:rPr lang="en-US" sz="2800" b="1" dirty="0">
                <a:solidFill>
                  <a:srgbClr val="6C0000"/>
                </a:solidFill>
              </a:rPr>
              <a:t>+hands-on </a:t>
            </a:r>
            <a:r>
              <a:rPr lang="en-US" sz="2600" b="1" dirty="0">
                <a:solidFill>
                  <a:srgbClr val="6C0000"/>
                </a:solidFill>
              </a:rPr>
              <a:t>(</a:t>
            </a:r>
            <a:r>
              <a:rPr lang="el-GR" sz="2600" b="1" dirty="0">
                <a:solidFill>
                  <a:srgbClr val="6C0000"/>
                </a:solidFill>
              </a:rPr>
              <a:t>με βοήθεια του</a:t>
            </a:r>
            <a:r>
              <a:rPr lang="en-US" sz="2600" b="1" dirty="0">
                <a:solidFill>
                  <a:srgbClr val="6C0000"/>
                </a:solidFill>
              </a:rPr>
              <a:t> Perimeter Institute)</a:t>
            </a:r>
          </a:p>
          <a:p>
            <a:pPr marL="457200" indent="-457200">
              <a:buFont typeface="Wingdings" panose="05000000000000000000" pitchFamily="2" charset="2"/>
              <a:buChar char="Ø"/>
            </a:pPr>
            <a:r>
              <a:rPr lang="en-US" sz="2800" b="1" dirty="0">
                <a:solidFill>
                  <a:srgbClr val="6C0000"/>
                </a:solidFill>
              </a:rPr>
              <a:t> </a:t>
            </a:r>
            <a:r>
              <a:rPr lang="el-GR" sz="2800" b="1" dirty="0">
                <a:solidFill>
                  <a:srgbClr val="6C0000"/>
                </a:solidFill>
              </a:rPr>
              <a:t>Στα Ελληνικά</a:t>
            </a:r>
            <a:r>
              <a:rPr lang="en-US" sz="2800" b="1" dirty="0">
                <a:solidFill>
                  <a:srgbClr val="6C0000"/>
                </a:solidFill>
              </a:rPr>
              <a:t>-&gt; </a:t>
            </a:r>
            <a:r>
              <a:rPr lang="el-GR" sz="2800" b="1" dirty="0">
                <a:solidFill>
                  <a:srgbClr val="6C0000"/>
                </a:solidFill>
              </a:rPr>
              <a:t>δεν υπάρχει θέμα γλώσσας</a:t>
            </a:r>
            <a:endParaRPr lang="en-US" sz="2800" b="1" dirty="0">
              <a:solidFill>
                <a:srgbClr val="6C0000"/>
              </a:solidFill>
            </a:endParaRPr>
          </a:p>
          <a:p>
            <a:pPr marL="457200" indent="-457200">
              <a:buFont typeface="Wingdings" panose="05000000000000000000" pitchFamily="2" charset="2"/>
              <a:buChar char="Ø"/>
            </a:pPr>
            <a:r>
              <a:rPr lang="en-US" sz="2800" b="1" dirty="0">
                <a:solidFill>
                  <a:srgbClr val="6C0000"/>
                </a:solidFill>
              </a:rPr>
              <a:t> 46% </a:t>
            </a:r>
            <a:r>
              <a:rPr lang="el-GR" sz="2800" b="1" dirty="0">
                <a:solidFill>
                  <a:srgbClr val="6C0000"/>
                </a:solidFill>
              </a:rPr>
              <a:t>γυναίκες καθηγήτριες</a:t>
            </a:r>
            <a:endParaRPr lang="en-US" sz="2800" b="1" dirty="0">
              <a:solidFill>
                <a:srgbClr val="6C0000"/>
              </a:solidFill>
            </a:endParaRPr>
          </a:p>
          <a:p>
            <a:pPr marL="457200" indent="-457200">
              <a:buFont typeface="Wingdings" panose="05000000000000000000" pitchFamily="2" charset="2"/>
              <a:buChar char="Ø"/>
            </a:pPr>
            <a:r>
              <a:rPr lang="en-US" sz="3200" b="1" dirty="0">
                <a:solidFill>
                  <a:schemeClr val="accent1">
                    <a:lumMod val="50000"/>
                  </a:schemeClr>
                </a:solidFill>
                <a:effectLst>
                  <a:outerShdw blurRad="38100" dist="38100" dir="2700000" algn="tl">
                    <a:srgbClr val="000000">
                      <a:alpha val="43137"/>
                    </a:srgbClr>
                  </a:outerShdw>
                </a:effectLst>
              </a:rPr>
              <a:t>~850 </a:t>
            </a:r>
            <a:r>
              <a:rPr lang="el-GR" sz="3200" b="1" dirty="0">
                <a:solidFill>
                  <a:schemeClr val="accent1">
                    <a:lumMod val="50000"/>
                  </a:schemeClr>
                </a:solidFill>
                <a:effectLst>
                  <a:outerShdw blurRad="38100" dist="38100" dir="2700000" algn="tl">
                    <a:srgbClr val="000000">
                      <a:alpha val="43137"/>
                    </a:srgbClr>
                  </a:outerShdw>
                </a:effectLst>
              </a:rPr>
              <a:t>καθηγητές έχουν ήδη λάβει μέρος</a:t>
            </a:r>
            <a:r>
              <a:rPr lang="en-US" sz="3200" b="1" dirty="0">
                <a:solidFill>
                  <a:schemeClr val="accent1">
                    <a:lumMod val="50000"/>
                  </a:schemeClr>
                </a:solidFill>
                <a:effectLst>
                  <a:outerShdw blurRad="38100" dist="38100" dir="2700000" algn="tl">
                    <a:srgbClr val="000000">
                      <a:alpha val="43137"/>
                    </a:srgbClr>
                  </a:outerShdw>
                </a:effectLst>
              </a:rPr>
              <a:t> </a:t>
            </a:r>
          </a:p>
          <a:p>
            <a:pPr marL="457200" indent="-457200">
              <a:buFont typeface="Wingdings" panose="05000000000000000000" pitchFamily="2" charset="2"/>
              <a:buChar char="Ø"/>
            </a:pPr>
            <a:r>
              <a:rPr lang="en-US" sz="2800" b="1" dirty="0">
                <a:solidFill>
                  <a:srgbClr val="6C0000"/>
                </a:solidFill>
              </a:rPr>
              <a:t> </a:t>
            </a:r>
            <a:r>
              <a:rPr lang="el-GR" sz="2800" b="1" dirty="0">
                <a:solidFill>
                  <a:srgbClr val="6C0000"/>
                </a:solidFill>
              </a:rPr>
              <a:t>Ολα τα έξοδα (εκτός από τα εισητήρια) πληρωμένα από το Ιδρυμα Λατση</a:t>
            </a:r>
            <a:endParaRPr lang="en-US" sz="2600" b="1" dirty="0">
              <a:solidFill>
                <a:srgbClr val="6C0000"/>
              </a:solidFill>
            </a:endParaRPr>
          </a:p>
        </p:txBody>
      </p:sp>
      <p:sp>
        <p:nvSpPr>
          <p:cNvPr id="2" name="TextBox 1">
            <a:extLst>
              <a:ext uri="{FF2B5EF4-FFF2-40B4-BE49-F238E27FC236}">
                <a16:creationId xmlns:a16="http://schemas.microsoft.com/office/drawing/2014/main" id="{54F49417-6886-F96D-492E-CD15FAC5A284}"/>
              </a:ext>
            </a:extLst>
          </p:cNvPr>
          <p:cNvSpPr txBox="1"/>
          <p:nvPr/>
        </p:nvSpPr>
        <p:spPr>
          <a:xfrm flipH="1">
            <a:off x="0" y="6486488"/>
            <a:ext cx="457200" cy="371512"/>
          </a:xfrm>
          <a:prstGeom prst="rect">
            <a:avLst/>
          </a:prstGeom>
          <a:solidFill>
            <a:schemeClr val="bg1"/>
          </a:solidFill>
        </p:spPr>
        <p:txBody>
          <a:bodyPr wrap="square" rtlCol="0">
            <a:spAutoFit/>
          </a:bodyPr>
          <a:lstStyle/>
          <a:p>
            <a:r>
              <a:rPr lang="en-US" sz="1814" b="1" dirty="0"/>
              <a:t>6</a:t>
            </a:r>
          </a:p>
        </p:txBody>
      </p:sp>
    </p:spTree>
    <p:extLst>
      <p:ext uri="{BB962C8B-B14F-4D97-AF65-F5344CB8AC3E}">
        <p14:creationId xmlns:p14="http://schemas.microsoft.com/office/powerpoint/2010/main" val="3839081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4F294-515E-9E41-212E-00EFC1C14CD1}"/>
              </a:ext>
            </a:extLst>
          </p:cNvPr>
          <p:cNvSpPr>
            <a:spLocks noGrp="1"/>
          </p:cNvSpPr>
          <p:nvPr>
            <p:ph type="title"/>
          </p:nvPr>
        </p:nvSpPr>
        <p:spPr/>
        <p:txBody>
          <a:bodyPr/>
          <a:lstStyle/>
          <a:p>
            <a:endParaRPr lang="el-GR" dirty="0"/>
          </a:p>
        </p:txBody>
      </p:sp>
      <p:pic>
        <p:nvPicPr>
          <p:cNvPr id="5" name="Content Placeholder 4" descr="A large white boat on water&#10;&#10;Description automatically generated">
            <a:extLst>
              <a:ext uri="{FF2B5EF4-FFF2-40B4-BE49-F238E27FC236}">
                <a16:creationId xmlns:a16="http://schemas.microsoft.com/office/drawing/2014/main" id="{2FA7884A-59FF-C1FC-2103-777CD56592D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18354" y="3208133"/>
            <a:ext cx="5230538" cy="3487025"/>
          </a:xfrm>
        </p:spPr>
      </p:pic>
      <p:pic>
        <p:nvPicPr>
          <p:cNvPr id="9" name="Picture 8">
            <a:extLst>
              <a:ext uri="{FF2B5EF4-FFF2-40B4-BE49-F238E27FC236}">
                <a16:creationId xmlns:a16="http://schemas.microsoft.com/office/drawing/2014/main" id="{CFD91359-C301-A121-3CD6-2FB8AEE517B5}"/>
              </a:ext>
            </a:extLst>
          </p:cNvPr>
          <p:cNvPicPr>
            <a:picLocks noChangeAspect="1"/>
          </p:cNvPicPr>
          <p:nvPr/>
        </p:nvPicPr>
        <p:blipFill>
          <a:blip r:embed="rId3"/>
          <a:stretch>
            <a:fillRect/>
          </a:stretch>
        </p:blipFill>
        <p:spPr>
          <a:xfrm>
            <a:off x="111763" y="162842"/>
            <a:ext cx="8190764" cy="1128505"/>
          </a:xfrm>
          <a:prstGeom prst="rect">
            <a:avLst/>
          </a:prstGeom>
        </p:spPr>
      </p:pic>
      <p:pic>
        <p:nvPicPr>
          <p:cNvPr id="10" name="Picture 9">
            <a:extLst>
              <a:ext uri="{FF2B5EF4-FFF2-40B4-BE49-F238E27FC236}">
                <a16:creationId xmlns:a16="http://schemas.microsoft.com/office/drawing/2014/main" id="{FB147314-AB02-A33A-CE50-B6B9D2CD7BD7}"/>
              </a:ext>
            </a:extLst>
          </p:cNvPr>
          <p:cNvPicPr>
            <a:picLocks noChangeAspect="1"/>
          </p:cNvPicPr>
          <p:nvPr/>
        </p:nvPicPr>
        <p:blipFill>
          <a:blip r:embed="rId4"/>
          <a:stretch>
            <a:fillRect/>
          </a:stretch>
        </p:blipFill>
        <p:spPr>
          <a:xfrm>
            <a:off x="7993441" y="128509"/>
            <a:ext cx="4086796" cy="1143160"/>
          </a:xfrm>
          <a:prstGeom prst="rect">
            <a:avLst/>
          </a:prstGeom>
        </p:spPr>
      </p:pic>
      <p:sp>
        <p:nvSpPr>
          <p:cNvPr id="11" name="TextBox 10">
            <a:extLst>
              <a:ext uri="{FF2B5EF4-FFF2-40B4-BE49-F238E27FC236}">
                <a16:creationId xmlns:a16="http://schemas.microsoft.com/office/drawing/2014/main" id="{F2EB3389-33EE-8B06-DADB-65C3ED886001}"/>
              </a:ext>
            </a:extLst>
          </p:cNvPr>
          <p:cNvSpPr txBox="1"/>
          <p:nvPr/>
        </p:nvSpPr>
        <p:spPr>
          <a:xfrm>
            <a:off x="111763" y="1448401"/>
            <a:ext cx="11675184" cy="1200329"/>
          </a:xfrm>
          <a:prstGeom prst="rect">
            <a:avLst/>
          </a:prstGeom>
          <a:noFill/>
        </p:spPr>
        <p:txBody>
          <a:bodyPr wrap="none" rtlCol="0">
            <a:spAutoFit/>
          </a:bodyPr>
          <a:lstStyle/>
          <a:p>
            <a:r>
              <a:rPr lang="el-GR" sz="3600" b="1" dirty="0">
                <a:solidFill>
                  <a:srgbClr val="C00000"/>
                </a:solidFill>
                <a:effectLst>
                  <a:outerShdw blurRad="38100" dist="38100" dir="2700000" algn="tl">
                    <a:srgbClr val="000000">
                      <a:alpha val="43137"/>
                    </a:srgbClr>
                  </a:outerShdw>
                </a:effectLst>
              </a:rPr>
              <a:t>Πρόγραμμα</a:t>
            </a:r>
            <a:r>
              <a:rPr lang="en-US" sz="3600" b="1" dirty="0">
                <a:solidFill>
                  <a:srgbClr val="C00000"/>
                </a:solidFill>
                <a:effectLst>
                  <a:outerShdw blurRad="38100" dist="38100" dir="2700000" algn="tl">
                    <a:srgbClr val="000000">
                      <a:alpha val="43137"/>
                    </a:srgbClr>
                  </a:outerShdw>
                </a:effectLst>
              </a:rPr>
              <a:t> </a:t>
            </a:r>
            <a:r>
              <a:rPr lang="el-GR" sz="3600" b="1" dirty="0">
                <a:solidFill>
                  <a:srgbClr val="C00000"/>
                </a:solidFill>
                <a:effectLst>
                  <a:outerShdw blurRad="38100" dist="38100" dir="2700000" algn="tl">
                    <a:srgbClr val="000000">
                      <a:alpha val="43137"/>
                    </a:srgbClr>
                  </a:outerShdw>
                </a:effectLst>
              </a:rPr>
              <a:t>1+1 μέρα για</a:t>
            </a:r>
            <a:r>
              <a:rPr lang="en-US" sz="3600" b="1" dirty="0">
                <a:solidFill>
                  <a:srgbClr val="C00000"/>
                </a:solidFill>
                <a:effectLst>
                  <a:outerShdw blurRad="38100" dist="38100" dir="2700000" algn="tl">
                    <a:srgbClr val="000000">
                      <a:alpha val="43137"/>
                    </a:srgbClr>
                  </a:outerShdw>
                </a:effectLst>
              </a:rPr>
              <a:t> 30+30 </a:t>
            </a:r>
            <a:r>
              <a:rPr lang="el-GR" sz="3600" b="1" dirty="0">
                <a:solidFill>
                  <a:srgbClr val="C00000"/>
                </a:solidFill>
                <a:effectLst>
                  <a:outerShdw blurRad="38100" dist="38100" dir="2700000" algn="tl">
                    <a:srgbClr val="000000">
                      <a:alpha val="43137"/>
                    </a:srgbClr>
                  </a:outerShdw>
                </a:effectLst>
              </a:rPr>
              <a:t>καθηγητές που έχουν ήδη </a:t>
            </a:r>
          </a:p>
          <a:p>
            <a:r>
              <a:rPr lang="el-GR" sz="3600" b="1" dirty="0">
                <a:solidFill>
                  <a:srgbClr val="C00000"/>
                </a:solidFill>
                <a:effectLst>
                  <a:outerShdw blurRad="38100" dist="38100" dir="2700000" algn="tl">
                    <a:srgbClr val="000000">
                      <a:alpha val="43137"/>
                    </a:srgbClr>
                  </a:outerShdw>
                </a:effectLst>
              </a:rPr>
              <a:t>παρακολουθήσει το σχολείο στο </a:t>
            </a:r>
            <a:r>
              <a:rPr lang="en-US" sz="3600" b="1" dirty="0">
                <a:solidFill>
                  <a:srgbClr val="C00000"/>
                </a:solidFill>
                <a:effectLst>
                  <a:outerShdw blurRad="38100" dist="38100" dir="2700000" algn="tl">
                    <a:srgbClr val="000000">
                      <a:alpha val="43137"/>
                    </a:srgbClr>
                  </a:outerShdw>
                </a:effectLst>
              </a:rPr>
              <a:t>CERN </a:t>
            </a:r>
            <a:r>
              <a:rPr lang="el-GR" sz="3600" b="1" dirty="0">
                <a:solidFill>
                  <a:srgbClr val="C00000"/>
                </a:solidFill>
                <a:effectLst>
                  <a:outerShdw blurRad="38100" dist="38100" dir="2700000" algn="tl">
                    <a:srgbClr val="000000">
                      <a:alpha val="43137"/>
                    </a:srgbClr>
                  </a:outerShdw>
                </a:effectLst>
              </a:rPr>
              <a:t>στα Ελληνικά</a:t>
            </a:r>
            <a:r>
              <a:rPr lang="en-US" sz="3600" b="1" dirty="0">
                <a:solidFill>
                  <a:srgbClr val="C00000"/>
                </a:solidFill>
                <a:effectLst>
                  <a:outerShdw blurRad="38100" dist="38100" dir="2700000" algn="tl">
                    <a:srgbClr val="000000">
                      <a:alpha val="43137"/>
                    </a:srgbClr>
                  </a:outerShdw>
                </a:effectLst>
              </a:rPr>
              <a:t> </a:t>
            </a:r>
            <a:endParaRPr lang="el-GR" sz="3200" b="1" dirty="0">
              <a:solidFill>
                <a:srgbClr val="C00000"/>
              </a:solidFill>
              <a:effectLst>
                <a:outerShdw blurRad="38100" dist="38100" dir="2700000" algn="tl">
                  <a:srgbClr val="000000">
                    <a:alpha val="43137"/>
                  </a:srgbClr>
                </a:outerShdw>
              </a:effectLst>
            </a:endParaRPr>
          </a:p>
        </p:txBody>
      </p:sp>
      <p:pic>
        <p:nvPicPr>
          <p:cNvPr id="13" name="Picture 12">
            <a:extLst>
              <a:ext uri="{FF2B5EF4-FFF2-40B4-BE49-F238E27FC236}">
                <a16:creationId xmlns:a16="http://schemas.microsoft.com/office/drawing/2014/main" id="{9EB7896C-44C8-37B3-FDB5-6BB3EED3E7F3}"/>
              </a:ext>
            </a:extLst>
          </p:cNvPr>
          <p:cNvPicPr>
            <a:picLocks noChangeAspect="1"/>
          </p:cNvPicPr>
          <p:nvPr/>
        </p:nvPicPr>
        <p:blipFill>
          <a:blip r:embed="rId5"/>
          <a:stretch>
            <a:fillRect/>
          </a:stretch>
        </p:blipFill>
        <p:spPr>
          <a:xfrm>
            <a:off x="6718354" y="2713806"/>
            <a:ext cx="3831820" cy="1146939"/>
          </a:xfrm>
          <a:prstGeom prst="rect">
            <a:avLst/>
          </a:prstGeom>
        </p:spPr>
      </p:pic>
      <p:sp>
        <p:nvSpPr>
          <p:cNvPr id="3" name="TextBox 2">
            <a:extLst>
              <a:ext uri="{FF2B5EF4-FFF2-40B4-BE49-F238E27FC236}">
                <a16:creationId xmlns:a16="http://schemas.microsoft.com/office/drawing/2014/main" id="{4319706B-1347-A81F-95E0-D2E69F62243C}"/>
              </a:ext>
            </a:extLst>
          </p:cNvPr>
          <p:cNvSpPr txBox="1"/>
          <p:nvPr/>
        </p:nvSpPr>
        <p:spPr>
          <a:xfrm>
            <a:off x="111763" y="802460"/>
            <a:ext cx="9693359" cy="523220"/>
          </a:xfrm>
          <a:prstGeom prst="rect">
            <a:avLst/>
          </a:prstGeom>
          <a:solidFill>
            <a:schemeClr val="bg1"/>
          </a:solidFill>
        </p:spPr>
        <p:txBody>
          <a:bodyPr wrap="none" rtlCol="0">
            <a:spAutoFit/>
          </a:bodyPr>
          <a:lstStyle/>
          <a:p>
            <a:r>
              <a:rPr lang="el-GR" sz="2800" b="1" dirty="0"/>
              <a:t>Συνέχιση ενημέρωσης -</a:t>
            </a:r>
            <a:r>
              <a:rPr lang="en-US" sz="2800" b="1" dirty="0"/>
              <a:t>&gt;</a:t>
            </a:r>
            <a:r>
              <a:rPr lang="el-GR" sz="2800" b="1" dirty="0"/>
              <a:t> τον Απρίλη τα τελευταία δύο χρόνια</a:t>
            </a:r>
            <a:r>
              <a:rPr lang="en-US" sz="2800" b="1" dirty="0"/>
              <a:t> </a:t>
            </a:r>
            <a:endParaRPr lang="el-GR" sz="2800" b="1" dirty="0"/>
          </a:p>
        </p:txBody>
      </p:sp>
      <p:pic>
        <p:nvPicPr>
          <p:cNvPr id="4" name="Picture 3">
            <a:extLst>
              <a:ext uri="{FF2B5EF4-FFF2-40B4-BE49-F238E27FC236}">
                <a16:creationId xmlns:a16="http://schemas.microsoft.com/office/drawing/2014/main" id="{D60798D4-779B-BCDD-EA78-6FFBE0275CF4}"/>
              </a:ext>
            </a:extLst>
          </p:cNvPr>
          <p:cNvPicPr>
            <a:picLocks noChangeAspect="1"/>
          </p:cNvPicPr>
          <p:nvPr/>
        </p:nvPicPr>
        <p:blipFill>
          <a:blip r:embed="rId6"/>
          <a:stretch>
            <a:fillRect/>
          </a:stretch>
        </p:blipFill>
        <p:spPr>
          <a:xfrm>
            <a:off x="280380" y="2667160"/>
            <a:ext cx="6042460" cy="4027998"/>
          </a:xfrm>
          <a:prstGeom prst="rect">
            <a:avLst/>
          </a:prstGeom>
        </p:spPr>
      </p:pic>
      <p:sp>
        <p:nvSpPr>
          <p:cNvPr id="6" name="TextBox 5">
            <a:extLst>
              <a:ext uri="{FF2B5EF4-FFF2-40B4-BE49-F238E27FC236}">
                <a16:creationId xmlns:a16="http://schemas.microsoft.com/office/drawing/2014/main" id="{D2CB1728-ADCF-B5C6-8B71-763ED33A6029}"/>
              </a:ext>
            </a:extLst>
          </p:cNvPr>
          <p:cNvSpPr txBox="1"/>
          <p:nvPr/>
        </p:nvSpPr>
        <p:spPr>
          <a:xfrm flipH="1">
            <a:off x="0" y="6486488"/>
            <a:ext cx="457200" cy="371512"/>
          </a:xfrm>
          <a:prstGeom prst="rect">
            <a:avLst/>
          </a:prstGeom>
          <a:solidFill>
            <a:schemeClr val="bg1"/>
          </a:solidFill>
        </p:spPr>
        <p:txBody>
          <a:bodyPr wrap="square" rtlCol="0">
            <a:spAutoFit/>
          </a:bodyPr>
          <a:lstStyle/>
          <a:p>
            <a:r>
              <a:rPr lang="en-US" sz="1814" b="1" dirty="0"/>
              <a:t>7</a:t>
            </a:r>
          </a:p>
        </p:txBody>
      </p:sp>
    </p:spTree>
    <p:extLst>
      <p:ext uri="{BB962C8B-B14F-4D97-AF65-F5344CB8AC3E}">
        <p14:creationId xmlns:p14="http://schemas.microsoft.com/office/powerpoint/2010/main" val="1287842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FF1E70B-5DBC-64A7-A6F8-1735A5E067A6}"/>
              </a:ext>
            </a:extLst>
          </p:cNvPr>
          <p:cNvSpPr txBox="1"/>
          <p:nvPr/>
        </p:nvSpPr>
        <p:spPr>
          <a:xfrm>
            <a:off x="169673" y="866734"/>
            <a:ext cx="11615296" cy="1302921"/>
          </a:xfrm>
          <a:prstGeom prst="rect">
            <a:avLst/>
          </a:prstGeom>
          <a:solidFill>
            <a:schemeClr val="bg1">
              <a:lumMod val="95000"/>
            </a:schemeClr>
          </a:solidFill>
        </p:spPr>
        <p:txBody>
          <a:bodyPr wrap="none" rtlCol="0">
            <a:spAutoFit/>
          </a:bodyPr>
          <a:lstStyle/>
          <a:p>
            <a:pPr>
              <a:spcAft>
                <a:spcPts val="800"/>
              </a:spcAft>
            </a:pPr>
            <a:r>
              <a:rPr lang="el-GR" sz="3600" b="1" kern="100" dirty="0">
                <a:solidFill>
                  <a:srgbClr val="C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Τρίμηνη έκθεση </a:t>
            </a:r>
            <a:r>
              <a:rPr lang="el-GR"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15/4/-15/7/2024 αφιερωμένη στο </a:t>
            </a:r>
            <a:r>
              <a:rPr lang="en-US"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CERN</a:t>
            </a:r>
          </a:p>
          <a:p>
            <a:pPr>
              <a:spcAft>
                <a:spcPts val="800"/>
              </a:spcAft>
            </a:pPr>
            <a:r>
              <a:rPr lang="en-US"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1000 </a:t>
            </a:r>
            <a:r>
              <a:rPr lang="el-GR"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μαθητές +</a:t>
            </a:r>
            <a:r>
              <a:rPr lang="en-US"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200 </a:t>
            </a:r>
            <a:r>
              <a:rPr lang="el-GR"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Καθηγητές</a:t>
            </a:r>
            <a:r>
              <a:rPr lang="en-US"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 (70 </a:t>
            </a:r>
            <a:r>
              <a:rPr lang="el-GR"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Ε</a:t>
            </a:r>
            <a:r>
              <a:rPr lang="en-US" sz="3600" b="1" kern="100" dirty="0" err="1">
                <a:solidFill>
                  <a:srgbClr val="C00000"/>
                </a:solidFill>
                <a:effectLst/>
                <a:latin typeface="Calibri" panose="020F0502020204030204" pitchFamily="34" charset="0"/>
                <a:ea typeface="Calibri" panose="020F0502020204030204" pitchFamily="34" charset="0"/>
                <a:cs typeface="Calibri" panose="020F0502020204030204" pitchFamily="34" charset="0"/>
              </a:rPr>
              <a:t>rasmus</a:t>
            </a:r>
            <a:r>
              <a:rPr lang="en-US"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 teachers)</a:t>
            </a:r>
            <a:r>
              <a:rPr lang="el-GR"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+κοινό</a:t>
            </a:r>
          </a:p>
        </p:txBody>
      </p:sp>
      <p:pic>
        <p:nvPicPr>
          <p:cNvPr id="7" name="Εικόνα 5">
            <a:extLst>
              <a:ext uri="{FF2B5EF4-FFF2-40B4-BE49-F238E27FC236}">
                <a16:creationId xmlns:a16="http://schemas.microsoft.com/office/drawing/2014/main" id="{9398D404-48C9-450F-E25B-AB8F8D9FC813}"/>
              </a:ext>
            </a:extLst>
          </p:cNvPr>
          <p:cNvPicPr>
            <a:picLocks noChangeAspect="1"/>
          </p:cNvPicPr>
          <p:nvPr/>
        </p:nvPicPr>
        <p:blipFill>
          <a:blip r:embed="rId2"/>
          <a:stretch>
            <a:fillRect/>
          </a:stretch>
        </p:blipFill>
        <p:spPr>
          <a:xfrm>
            <a:off x="169673" y="2302588"/>
            <a:ext cx="6622545" cy="4415029"/>
          </a:xfrm>
          <a:prstGeom prst="rect">
            <a:avLst/>
          </a:prstGeom>
        </p:spPr>
      </p:pic>
      <p:sp>
        <p:nvSpPr>
          <p:cNvPr id="8" name="Title 7">
            <a:extLst>
              <a:ext uri="{FF2B5EF4-FFF2-40B4-BE49-F238E27FC236}">
                <a16:creationId xmlns:a16="http://schemas.microsoft.com/office/drawing/2014/main" id="{2501B343-097A-40EB-43C1-8EBFBA62F5BB}"/>
              </a:ext>
            </a:extLst>
          </p:cNvPr>
          <p:cNvSpPr txBox="1">
            <a:spLocks noGrp="1"/>
          </p:cNvSpPr>
          <p:nvPr>
            <p:ph type="title"/>
          </p:nvPr>
        </p:nvSpPr>
        <p:spPr>
          <a:xfrm>
            <a:off x="1860824" y="25528"/>
            <a:ext cx="5305302" cy="580223"/>
          </a:xfrm>
          <a:prstGeom prst="rect">
            <a:avLst/>
          </a:prstGeom>
          <a:solidFill>
            <a:schemeClr val="bg1">
              <a:lumMod val="95000"/>
            </a:schemeClr>
          </a:solidFill>
        </p:spPr>
        <p:txBody>
          <a:bodyPr wrap="square" rtlCol="0">
            <a:spAutoFit/>
          </a:bodyPr>
          <a:lstStyle/>
          <a:p>
            <a:pPr>
              <a:lnSpc>
                <a:spcPct val="115000"/>
              </a:lnSpc>
              <a:spcAft>
                <a:spcPts val="800"/>
              </a:spcAft>
            </a:pPr>
            <a:r>
              <a:rPr lang="el-GR" sz="2900" b="1" kern="100" dirty="0">
                <a:solidFill>
                  <a:srgbClr val="C00000"/>
                </a:solidFill>
                <a:effectLst/>
              </a:rPr>
              <a:t>        </a:t>
            </a:r>
            <a:r>
              <a:rPr lang="el-GR" sz="29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Παλλήνη, Αττική</a:t>
            </a:r>
          </a:p>
        </p:txBody>
      </p:sp>
      <p:pic>
        <p:nvPicPr>
          <p:cNvPr id="4" name="Εικόνα 4" descr="Εικόνα που περιέχει παπούτσια, ρουχισμός, άτομο, άνδρας&#10;&#10;Περιγραφή που δημιουργήθηκε αυτόματα">
            <a:extLst>
              <a:ext uri="{FF2B5EF4-FFF2-40B4-BE49-F238E27FC236}">
                <a16:creationId xmlns:a16="http://schemas.microsoft.com/office/drawing/2014/main" id="{E5018D11-EF4B-1449-139B-D0A0A0AC52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9003" y="2229702"/>
            <a:ext cx="3154850" cy="4733429"/>
          </a:xfrm>
          <a:prstGeom prst="rect">
            <a:avLst/>
          </a:prstGeom>
        </p:spPr>
      </p:pic>
      <p:pic>
        <p:nvPicPr>
          <p:cNvPr id="13" name="Picture 12">
            <a:extLst>
              <a:ext uri="{FF2B5EF4-FFF2-40B4-BE49-F238E27FC236}">
                <a16:creationId xmlns:a16="http://schemas.microsoft.com/office/drawing/2014/main" id="{71E2DA10-F496-300B-DEE6-C80194B70580}"/>
              </a:ext>
            </a:extLst>
          </p:cNvPr>
          <p:cNvPicPr>
            <a:picLocks noChangeAspect="1"/>
          </p:cNvPicPr>
          <p:nvPr/>
        </p:nvPicPr>
        <p:blipFill>
          <a:blip r:embed="rId4"/>
          <a:stretch>
            <a:fillRect/>
          </a:stretch>
        </p:blipFill>
        <p:spPr>
          <a:xfrm>
            <a:off x="169673" y="25528"/>
            <a:ext cx="1448002" cy="781159"/>
          </a:xfrm>
          <a:prstGeom prst="rect">
            <a:avLst/>
          </a:prstGeom>
        </p:spPr>
      </p:pic>
    </p:spTree>
    <p:extLst>
      <p:ext uri="{BB962C8B-B14F-4D97-AF65-F5344CB8AC3E}">
        <p14:creationId xmlns:p14="http://schemas.microsoft.com/office/powerpoint/2010/main" val="2027405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pic>
        <p:nvPicPr>
          <p:cNvPr id="5" name="Content Placeholder 4" descr="A large banner with a picture of a train&#10;&#10;AI-generated content may be incorrect.">
            <a:extLst>
              <a:ext uri="{FF2B5EF4-FFF2-40B4-BE49-F238E27FC236}">
                <a16:creationId xmlns:a16="http://schemas.microsoft.com/office/drawing/2014/main" id="{87E17DB9-9665-B2D7-E73A-34D70697F2D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3491" y="2177891"/>
            <a:ext cx="5801784" cy="4351338"/>
          </a:xfrm>
        </p:spPr>
      </p:pic>
      <p:pic>
        <p:nvPicPr>
          <p:cNvPr id="8" name="Picture 7">
            <a:extLst>
              <a:ext uri="{FF2B5EF4-FFF2-40B4-BE49-F238E27FC236}">
                <a16:creationId xmlns:a16="http://schemas.microsoft.com/office/drawing/2014/main" id="{F730E737-CB6C-5E6B-3187-2B5BD15C2786}"/>
              </a:ext>
            </a:extLst>
          </p:cNvPr>
          <p:cNvPicPr>
            <a:picLocks noChangeAspect="1"/>
          </p:cNvPicPr>
          <p:nvPr/>
        </p:nvPicPr>
        <p:blipFill>
          <a:blip r:embed="rId3"/>
          <a:stretch>
            <a:fillRect/>
          </a:stretch>
        </p:blipFill>
        <p:spPr>
          <a:xfrm>
            <a:off x="103490" y="-10160"/>
            <a:ext cx="11479227" cy="819264"/>
          </a:xfrm>
          <a:prstGeom prst="rect">
            <a:avLst/>
          </a:prstGeom>
        </p:spPr>
      </p:pic>
      <p:pic>
        <p:nvPicPr>
          <p:cNvPr id="9" name="Content Placeholder 4" descr="A group of people standing in a room&#10;&#10;AI-generated content may be incorrect.">
            <a:extLst>
              <a:ext uri="{FF2B5EF4-FFF2-40B4-BE49-F238E27FC236}">
                <a16:creationId xmlns:a16="http://schemas.microsoft.com/office/drawing/2014/main" id="{1E96A5B1-16F0-74D6-9766-34CDF05F1C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5999" y="2177891"/>
            <a:ext cx="5801784" cy="4351338"/>
          </a:xfrm>
          <a:prstGeom prst="rect">
            <a:avLst/>
          </a:prstGeom>
        </p:spPr>
      </p:pic>
      <p:sp>
        <p:nvSpPr>
          <p:cNvPr id="7" name="TextBox 6">
            <a:extLst>
              <a:ext uri="{FF2B5EF4-FFF2-40B4-BE49-F238E27FC236}">
                <a16:creationId xmlns:a16="http://schemas.microsoft.com/office/drawing/2014/main" id="{FF3CFFAA-DBAC-137A-ED5B-0CE8583CCDFA}"/>
              </a:ext>
            </a:extLst>
          </p:cNvPr>
          <p:cNvSpPr txBox="1"/>
          <p:nvPr/>
        </p:nvSpPr>
        <p:spPr>
          <a:xfrm>
            <a:off x="103492" y="977562"/>
            <a:ext cx="11985017" cy="1200329"/>
          </a:xfrm>
          <a:prstGeom prst="rect">
            <a:avLst/>
          </a:prstGeom>
          <a:solidFill>
            <a:schemeClr val="bg1">
              <a:lumMod val="95000"/>
            </a:schemeClr>
          </a:solidFill>
        </p:spPr>
        <p:txBody>
          <a:bodyPr wrap="square">
            <a:spAutoFit/>
          </a:bodyPr>
          <a:lstStyle/>
          <a:p>
            <a:pPr algn="ctr">
              <a:spcAft>
                <a:spcPts val="800"/>
              </a:spcAft>
            </a:pPr>
            <a:r>
              <a:rPr lang="el-GR" sz="3600" b="1" kern="100" dirty="0">
                <a:solidFill>
                  <a:srgbClr val="C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ΔΕΘ: Περίπτερο </a:t>
            </a:r>
            <a:r>
              <a:rPr lang="el-GR"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αφιερωμένο στο </a:t>
            </a:r>
            <a:r>
              <a:rPr lang="en-US"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CERN</a:t>
            </a:r>
            <a:r>
              <a:rPr lang="el-GR"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 και χώρος για</a:t>
            </a:r>
            <a:r>
              <a:rPr lang="en-US"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 </a:t>
            </a:r>
            <a:r>
              <a:rPr lang="el-GR"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το  </a:t>
            </a:r>
            <a:r>
              <a:rPr lang="en-US"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LIT </a:t>
            </a:r>
            <a:r>
              <a:rPr lang="el-GR" sz="3600" b="1" kern="100" dirty="0">
                <a:solidFill>
                  <a:srgbClr val="C00000"/>
                </a:solidFill>
                <a:latin typeface="Calibri" panose="020F0502020204030204" pitchFamily="34" charset="0"/>
                <a:ea typeface="Calibri" panose="020F0502020204030204" pitchFamily="34" charset="0"/>
                <a:cs typeface="Calibri" panose="020F0502020204030204" pitchFamily="34" charset="0"/>
              </a:rPr>
              <a:t>Χιλιάδες επισκέπτες (Υπουργός  Παιδείας, ΓΓΕΚ)</a:t>
            </a:r>
            <a:endParaRPr lang="en-US" sz="3600" b="1" kern="100" dirty="0">
              <a:solidFill>
                <a:srgbClr val="C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036200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20940</TotalTime>
  <Words>1574</Words>
  <Application>Microsoft Office PowerPoint</Application>
  <PresentationFormat>Widescreen</PresentationFormat>
  <Paragraphs>124</Paragraphs>
  <Slides>13</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Calibri Light</vt:lpstr>
      <vt:lpstr>Latin Modern Sans</vt:lpstr>
      <vt:lpstr>Roboto</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Παλλήνη, Αττική</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christina</dc:creator>
  <cp:lastModifiedBy>hkourkou1 hkourkou1</cp:lastModifiedBy>
  <cp:revision>78</cp:revision>
  <cp:lastPrinted>2023-10-18T10:48:57Z</cp:lastPrinted>
  <dcterms:modified xsi:type="dcterms:W3CDTF">2025-07-01T20:06:50Z</dcterms:modified>
</cp:coreProperties>
</file>