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1"/>
  </p:notesMasterIdLst>
  <p:sldIdLst>
    <p:sldId id="259" r:id="rId2"/>
    <p:sldId id="276" r:id="rId3"/>
    <p:sldId id="349" r:id="rId4"/>
    <p:sldId id="371" r:id="rId5"/>
    <p:sldId id="373" r:id="rId6"/>
    <p:sldId id="375" r:id="rId7"/>
    <p:sldId id="376" r:id="rId8"/>
    <p:sldId id="377" r:id="rId9"/>
    <p:sldId id="378" r:id="rId10"/>
  </p:sldIdLst>
  <p:sldSz cx="12192000" cy="6858000"/>
  <p:notesSz cx="6797675" cy="98726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20" d="100"/>
          <a:sy n="120" d="100"/>
        </p:scale>
        <p:origin x="198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4EE4793-1D12-44FB-9ACA-C2C5E1D3DCF4}" type="datetimeFigureOut">
              <a:rPr lang="en-GB" smtClean="0"/>
              <a:t>29/04/2025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38150" y="1233488"/>
            <a:ext cx="5921375" cy="33321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51388"/>
            <a:ext cx="5438775" cy="38877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7363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377363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4DC8B14-E16E-43E1-8DF0-99594A5F576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141026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E6D5F7-C6D6-48C0-9C3D-21AF29DB9549}" type="datetimeFigureOut">
              <a:rPr lang="en-GB" smtClean="0"/>
              <a:t>29/04/2025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14D7F-3F75-407C-9CFC-2293788BC6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83492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E6D5F7-C6D6-48C0-9C3D-21AF29DB9549}" type="datetimeFigureOut">
              <a:rPr lang="en-GB" smtClean="0"/>
              <a:t>29/04/2025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14D7F-3F75-407C-9CFC-2293788BC6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770480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E6D5F7-C6D6-48C0-9C3D-21AF29DB9549}" type="datetimeFigureOut">
              <a:rPr lang="en-GB" smtClean="0"/>
              <a:t>29/04/2025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14D7F-3F75-407C-9CFC-2293788BC6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498100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E6D5F7-C6D6-48C0-9C3D-21AF29DB9549}" type="datetimeFigureOut">
              <a:rPr lang="en-GB" smtClean="0"/>
              <a:t>29/04/2025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14D7F-3F75-407C-9CFC-2293788BC6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378708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E6D5F7-C6D6-48C0-9C3D-21AF29DB9549}" type="datetimeFigureOut">
              <a:rPr lang="en-GB" smtClean="0"/>
              <a:t>29/04/2025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14D7F-3F75-407C-9CFC-2293788BC6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67319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E6D5F7-C6D6-48C0-9C3D-21AF29DB9549}" type="datetimeFigureOut">
              <a:rPr lang="en-GB" smtClean="0"/>
              <a:t>29/04/2025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14D7F-3F75-407C-9CFC-2293788BC6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59937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E6D5F7-C6D6-48C0-9C3D-21AF29DB9549}" type="datetimeFigureOut">
              <a:rPr lang="en-GB" smtClean="0"/>
              <a:t>29/04/2025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14D7F-3F75-407C-9CFC-2293788BC6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28674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E6D5F7-C6D6-48C0-9C3D-21AF29DB9549}" type="datetimeFigureOut">
              <a:rPr lang="en-GB" smtClean="0"/>
              <a:t>29/04/2025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14D7F-3F75-407C-9CFC-2293788BC6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09576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E6D5F7-C6D6-48C0-9C3D-21AF29DB9549}" type="datetimeFigureOut">
              <a:rPr lang="en-GB" smtClean="0"/>
              <a:t>29/04/2025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14D7F-3F75-407C-9CFC-2293788BC6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34260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E6D5F7-C6D6-48C0-9C3D-21AF29DB9549}" type="datetimeFigureOut">
              <a:rPr lang="en-GB" smtClean="0"/>
              <a:t>29/04/2025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14D7F-3F75-407C-9CFC-2293788BC6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64203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E6D5F7-C6D6-48C0-9C3D-21AF29DB9549}" type="datetimeFigureOut">
              <a:rPr lang="en-GB" smtClean="0"/>
              <a:t>29/04/2025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14D7F-3F75-407C-9CFC-2293788BC6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30832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E6D5F7-C6D6-48C0-9C3D-21AF29DB9549}" type="datetimeFigureOut">
              <a:rPr lang="en-GB" smtClean="0"/>
              <a:t>29/04/2025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714D7F-3F75-407C-9CFC-2293788BC6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473744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mailto:Pablo.martinez.Reviriego@cern.ch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70.png"/><Relationship Id="rId2" Type="http://schemas.openxmlformats.org/officeDocument/2006/relationships/image" Target="../media/image106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1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png"/><Relationship Id="rId4" Type="http://schemas.openxmlformats.org/officeDocument/2006/relationships/image" Target="../media/image11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1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png"/><Relationship Id="rId4" Type="http://schemas.openxmlformats.org/officeDocument/2006/relationships/image" Target="../media/image11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1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png"/><Relationship Id="rId4" Type="http://schemas.openxmlformats.org/officeDocument/2006/relationships/image" Target="../media/image11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777430"/>
            <a:ext cx="9144000" cy="2036502"/>
          </a:xfrm>
        </p:spPr>
        <p:txBody>
          <a:bodyPr>
            <a:normAutofit/>
          </a:bodyPr>
          <a:lstStyle/>
          <a:p>
            <a:r>
              <a:rPr lang="en-GB" dirty="0"/>
              <a:t>HOM coated loads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79209"/>
            <a:ext cx="9144000" cy="1655762"/>
          </a:xfrm>
        </p:spPr>
        <p:txBody>
          <a:bodyPr>
            <a:normAutofit/>
          </a:bodyPr>
          <a:lstStyle/>
          <a:p>
            <a:r>
              <a:rPr lang="en-GB" dirty="0"/>
              <a:t>29.04.2025</a:t>
            </a:r>
          </a:p>
          <a:p>
            <a:r>
              <a:rPr lang="en-GB" u="sng" dirty="0"/>
              <a:t>Pablo Mart</a:t>
            </a:r>
            <a:r>
              <a:rPr lang="en-US" u="sng" dirty="0" err="1"/>
              <a:t>inez</a:t>
            </a:r>
            <a:r>
              <a:rPr lang="en-US" u="sng" dirty="0"/>
              <a:t>-Reviriego</a:t>
            </a:r>
            <a:r>
              <a:rPr lang="en-GB" dirty="0"/>
              <a:t>; Alexej </a:t>
            </a:r>
            <a:r>
              <a:rPr lang="en-GB" dirty="0" err="1"/>
              <a:t>Grudiev</a:t>
            </a:r>
            <a:endParaRPr lang="en-GB" dirty="0"/>
          </a:p>
          <a:p>
            <a:r>
              <a:rPr lang="en-GB" dirty="0">
                <a:hlinkClick r:id="rId2"/>
              </a:rPr>
              <a:t>pablo.martinez.reviriego@cern.ch</a:t>
            </a:r>
            <a:endParaRPr lang="en-GB" dirty="0"/>
          </a:p>
        </p:txBody>
      </p:sp>
      <p:pic>
        <p:nvPicPr>
          <p:cNvPr id="4" name="Picture 2" descr="clic logo ile ilgili görsel sonucu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60133" y="161586"/>
            <a:ext cx="1933453" cy="19334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cern logo ile ilgili görsel sonucu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3308" y="384272"/>
            <a:ext cx="1488586" cy="14761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5"/>
          <p:cNvSpPr/>
          <p:nvPr/>
        </p:nvSpPr>
        <p:spPr>
          <a:xfrm>
            <a:off x="1" y="6462346"/>
            <a:ext cx="12192000" cy="395654"/>
          </a:xfrm>
          <a:prstGeom prst="rect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578513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1182305-7A24-DD7C-BB87-18D53C029F5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5">
            <a:extLst>
              <a:ext uri="{FF2B5EF4-FFF2-40B4-BE49-F238E27FC236}">
                <a16:creationId xmlns:a16="http://schemas.microsoft.com/office/drawing/2014/main" id="{D2760A3E-E91D-07E4-C825-6FCE95079B4B}"/>
              </a:ext>
            </a:extLst>
          </p:cNvPr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/>
              <a:t>RF Load design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9C2E2B29-9675-26AD-BB0C-22E16F7E368F}"/>
              </a:ext>
            </a:extLst>
          </p:cNvPr>
          <p:cNvSpPr/>
          <p:nvPr/>
        </p:nvSpPr>
        <p:spPr>
          <a:xfrm>
            <a:off x="1" y="6462346"/>
            <a:ext cx="12192000" cy="395654"/>
          </a:xfrm>
          <a:prstGeom prst="rect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Slide Number Placeholder 7">
            <a:extLst>
              <a:ext uri="{FF2B5EF4-FFF2-40B4-BE49-F238E27FC236}">
                <a16:creationId xmlns:a16="http://schemas.microsoft.com/office/drawing/2014/main" id="{E0C4AC4D-09D5-E6C6-3D62-BAA40E28F6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42120" y="6462346"/>
            <a:ext cx="2743200" cy="365125"/>
          </a:xfrm>
        </p:spPr>
        <p:txBody>
          <a:bodyPr/>
          <a:lstStyle/>
          <a:p>
            <a:fld id="{F0714D7F-3F75-407C-9CFC-2293788BC674}" type="slidenum">
              <a:rPr lang="en-GB" sz="1800" smtClean="0">
                <a:solidFill>
                  <a:schemeClr val="bg1"/>
                </a:solidFill>
              </a:rPr>
              <a:t>2</a:t>
            </a:fld>
            <a:endParaRPr lang="en-GB" sz="1800" dirty="0">
              <a:solidFill>
                <a:schemeClr val="bg1"/>
              </a:solidFill>
            </a:endParaRPr>
          </a:p>
        </p:txBody>
      </p:sp>
      <p:grpSp>
        <p:nvGrpSpPr>
          <p:cNvPr id="136" name="组合 184">
            <a:extLst>
              <a:ext uri="{FF2B5EF4-FFF2-40B4-BE49-F238E27FC236}">
                <a16:creationId xmlns:a16="http://schemas.microsoft.com/office/drawing/2014/main" id="{F2C387C4-0BF7-3517-7617-00266074848F}"/>
              </a:ext>
            </a:extLst>
          </p:cNvPr>
          <p:cNvGrpSpPr/>
          <p:nvPr/>
        </p:nvGrpSpPr>
        <p:grpSpPr>
          <a:xfrm>
            <a:off x="10754571" y="131936"/>
            <a:ext cx="1288739" cy="3034160"/>
            <a:chOff x="5546657" y="1307449"/>
            <a:chExt cx="1288739" cy="3034160"/>
          </a:xfrm>
        </p:grpSpPr>
        <p:grpSp>
          <p:nvGrpSpPr>
            <p:cNvPr id="137" name="Group 15">
              <a:extLst>
                <a:ext uri="{FF2B5EF4-FFF2-40B4-BE49-F238E27FC236}">
                  <a16:creationId xmlns:a16="http://schemas.microsoft.com/office/drawing/2014/main" id="{B1E17394-E658-CF3E-CBF5-EC05C3B61A6D}"/>
                </a:ext>
              </a:extLst>
            </p:cNvPr>
            <p:cNvGrpSpPr/>
            <p:nvPr/>
          </p:nvGrpSpPr>
          <p:grpSpPr>
            <a:xfrm>
              <a:off x="5546657" y="1322741"/>
              <a:ext cx="1288739" cy="3018868"/>
              <a:chOff x="3929049" y="2026884"/>
              <a:chExt cx="939239" cy="1937811"/>
            </a:xfrm>
          </p:grpSpPr>
          <p:grpSp>
            <p:nvGrpSpPr>
              <p:cNvPr id="139" name="Group 16">
                <a:extLst>
                  <a:ext uri="{FF2B5EF4-FFF2-40B4-BE49-F238E27FC236}">
                    <a16:creationId xmlns:a16="http://schemas.microsoft.com/office/drawing/2014/main" id="{7B5B8C14-38CE-1A2E-663D-507B8049E3BA}"/>
                  </a:ext>
                </a:extLst>
              </p:cNvPr>
              <p:cNvGrpSpPr/>
              <p:nvPr/>
            </p:nvGrpSpPr>
            <p:grpSpPr>
              <a:xfrm>
                <a:off x="3929049" y="2026884"/>
                <a:ext cx="288000" cy="1936026"/>
                <a:chOff x="4487007" y="1323253"/>
                <a:chExt cx="288000" cy="1936026"/>
              </a:xfrm>
            </p:grpSpPr>
            <p:grpSp>
              <p:nvGrpSpPr>
                <p:cNvPr id="147" name="Group 33">
                  <a:extLst>
                    <a:ext uri="{FF2B5EF4-FFF2-40B4-BE49-F238E27FC236}">
                      <a16:creationId xmlns:a16="http://schemas.microsoft.com/office/drawing/2014/main" id="{6E59AF77-EA61-F140-2A3C-58C10862AF32}"/>
                    </a:ext>
                  </a:extLst>
                </p:cNvPr>
                <p:cNvGrpSpPr/>
                <p:nvPr/>
              </p:nvGrpSpPr>
              <p:grpSpPr>
                <a:xfrm>
                  <a:off x="4487007" y="1323253"/>
                  <a:ext cx="288000" cy="1936026"/>
                  <a:chOff x="4229100" y="1460500"/>
                  <a:chExt cx="288000" cy="1936026"/>
                </a:xfrm>
              </p:grpSpPr>
              <p:cxnSp>
                <p:nvCxnSpPr>
                  <p:cNvPr id="149" name="Straight Connector 35">
                    <a:extLst>
                      <a:ext uri="{FF2B5EF4-FFF2-40B4-BE49-F238E27FC236}">
                        <a16:creationId xmlns:a16="http://schemas.microsoft.com/office/drawing/2014/main" id="{31147F0B-0FE8-D828-0B25-02A7072FE0CD}"/>
                      </a:ext>
                    </a:extLst>
                  </p:cNvPr>
                  <p:cNvCxnSpPr/>
                  <p:nvPr/>
                </p:nvCxnSpPr>
                <p:spPr>
                  <a:xfrm flipH="1" flipV="1">
                    <a:off x="4229100" y="1753183"/>
                    <a:ext cx="142793" cy="1643343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50" name="Straight Connector 36">
                    <a:extLst>
                      <a:ext uri="{FF2B5EF4-FFF2-40B4-BE49-F238E27FC236}">
                        <a16:creationId xmlns:a16="http://schemas.microsoft.com/office/drawing/2014/main" id="{EE0BD99B-02DB-843F-FAC7-BA6D475EEF6A}"/>
                      </a:ext>
                    </a:extLst>
                  </p:cNvPr>
                  <p:cNvCxnSpPr/>
                  <p:nvPr/>
                </p:nvCxnSpPr>
                <p:spPr>
                  <a:xfrm flipH="1" flipV="1">
                    <a:off x="4229100" y="1460500"/>
                    <a:ext cx="288000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51" name="Straight Connector 37">
                    <a:extLst>
                      <a:ext uri="{FF2B5EF4-FFF2-40B4-BE49-F238E27FC236}">
                        <a16:creationId xmlns:a16="http://schemas.microsoft.com/office/drawing/2014/main" id="{AA2B0530-EADC-5311-1DD0-34EA4AD9B20A}"/>
                      </a:ext>
                    </a:extLst>
                  </p:cNvPr>
                  <p:cNvCxnSpPr/>
                  <p:nvPr/>
                </p:nvCxnSpPr>
                <p:spPr>
                  <a:xfrm flipV="1">
                    <a:off x="4442739" y="1749316"/>
                    <a:ext cx="74361" cy="1647209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52" name="Straight Connector 38">
                    <a:extLst>
                      <a:ext uri="{FF2B5EF4-FFF2-40B4-BE49-F238E27FC236}">
                        <a16:creationId xmlns:a16="http://schemas.microsoft.com/office/drawing/2014/main" id="{D7380208-AEEA-DD21-59B7-41BB04D804A8}"/>
                      </a:ext>
                    </a:extLst>
                  </p:cNvPr>
                  <p:cNvCxnSpPr/>
                  <p:nvPr/>
                </p:nvCxnSpPr>
                <p:spPr>
                  <a:xfrm>
                    <a:off x="4517100" y="1460500"/>
                    <a:ext cx="0" cy="288811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53" name="Straight Connector 39">
                    <a:extLst>
                      <a:ext uri="{FF2B5EF4-FFF2-40B4-BE49-F238E27FC236}">
                        <a16:creationId xmlns:a16="http://schemas.microsoft.com/office/drawing/2014/main" id="{B45807BF-A411-C2DB-AA89-27BF4A0168FB}"/>
                      </a:ext>
                    </a:extLst>
                  </p:cNvPr>
                  <p:cNvCxnSpPr/>
                  <p:nvPr/>
                </p:nvCxnSpPr>
                <p:spPr>
                  <a:xfrm flipH="1" flipV="1">
                    <a:off x="4229100" y="1749311"/>
                    <a:ext cx="288000" cy="0"/>
                  </a:xfrm>
                  <a:prstGeom prst="line">
                    <a:avLst/>
                  </a:prstGeom>
                  <a:ln w="19050">
                    <a:solidFill>
                      <a:schemeClr val="tx1"/>
                    </a:solidFill>
                    <a:prstDash val="sysDash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148" name="Straight Connector 34">
                  <a:extLst>
                    <a:ext uri="{FF2B5EF4-FFF2-40B4-BE49-F238E27FC236}">
                      <a16:creationId xmlns:a16="http://schemas.microsoft.com/office/drawing/2014/main" id="{705293D5-B0ED-38A1-0BB5-90D412D3C906}"/>
                    </a:ext>
                  </a:extLst>
                </p:cNvPr>
                <p:cNvCxnSpPr/>
                <p:nvPr/>
              </p:nvCxnSpPr>
              <p:spPr>
                <a:xfrm flipH="1" flipV="1">
                  <a:off x="4625453" y="3254818"/>
                  <a:ext cx="72000" cy="0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140" name="Straight Connector 17">
                <a:extLst>
                  <a:ext uri="{FF2B5EF4-FFF2-40B4-BE49-F238E27FC236}">
                    <a16:creationId xmlns:a16="http://schemas.microsoft.com/office/drawing/2014/main" id="{EEA2DC67-AEC0-AF56-7494-89CC0FC223D4}"/>
                  </a:ext>
                </a:extLst>
              </p:cNvPr>
              <p:cNvCxnSpPr/>
              <p:nvPr/>
            </p:nvCxnSpPr>
            <p:spPr>
              <a:xfrm>
                <a:off x="4224324" y="2315695"/>
                <a:ext cx="286274" cy="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1" name="Straight Connector 18">
                <a:extLst>
                  <a:ext uri="{FF2B5EF4-FFF2-40B4-BE49-F238E27FC236}">
                    <a16:creationId xmlns:a16="http://schemas.microsoft.com/office/drawing/2014/main" id="{7EB19A9D-D52D-B59B-951E-6FC90BD76C49}"/>
                  </a:ext>
                </a:extLst>
              </p:cNvPr>
              <p:cNvCxnSpPr/>
              <p:nvPr/>
            </p:nvCxnSpPr>
            <p:spPr>
              <a:xfrm>
                <a:off x="3929049" y="2026884"/>
                <a:ext cx="572549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2" name="Straight Connector 19">
                <a:extLst>
                  <a:ext uri="{FF2B5EF4-FFF2-40B4-BE49-F238E27FC236}">
                    <a16:creationId xmlns:a16="http://schemas.microsoft.com/office/drawing/2014/main" id="{AA6CBD5C-B42C-7A0C-F73C-08BE1965185F}"/>
                  </a:ext>
                </a:extLst>
              </p:cNvPr>
              <p:cNvCxnSpPr/>
              <p:nvPr/>
            </p:nvCxnSpPr>
            <p:spPr>
              <a:xfrm>
                <a:off x="4081186" y="3958449"/>
                <a:ext cx="427077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3" name="Straight Connector 20">
                <a:extLst>
                  <a:ext uri="{FF2B5EF4-FFF2-40B4-BE49-F238E27FC236}">
                    <a16:creationId xmlns:a16="http://schemas.microsoft.com/office/drawing/2014/main" id="{0925BB37-FB3F-9B7E-F9C7-32DCCC53FF3E}"/>
                  </a:ext>
                </a:extLst>
              </p:cNvPr>
              <p:cNvCxnSpPr/>
              <p:nvPr/>
            </p:nvCxnSpPr>
            <p:spPr>
              <a:xfrm>
                <a:off x="4311508" y="2317669"/>
                <a:ext cx="0" cy="1647026"/>
              </a:xfrm>
              <a:prstGeom prst="line">
                <a:avLst/>
              </a:prstGeom>
              <a:ln>
                <a:solidFill>
                  <a:schemeClr val="tx1"/>
                </a:solidFill>
                <a:headEnd type="triangl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4" name="Straight Connector 21">
                <a:extLst>
                  <a:ext uri="{FF2B5EF4-FFF2-40B4-BE49-F238E27FC236}">
                    <a16:creationId xmlns:a16="http://schemas.microsoft.com/office/drawing/2014/main" id="{FDDBD961-1B9B-5D51-64BA-448BE1B0FD54}"/>
                  </a:ext>
                </a:extLst>
              </p:cNvPr>
              <p:cNvCxnSpPr/>
              <p:nvPr/>
            </p:nvCxnSpPr>
            <p:spPr>
              <a:xfrm>
                <a:off x="4311508" y="2026884"/>
                <a:ext cx="0" cy="293097"/>
              </a:xfrm>
              <a:prstGeom prst="line">
                <a:avLst/>
              </a:prstGeom>
              <a:ln>
                <a:solidFill>
                  <a:schemeClr val="tx1"/>
                </a:solidFill>
                <a:headEnd type="triangl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45" name="TextBox 30">
                <a:extLst>
                  <a:ext uri="{FF2B5EF4-FFF2-40B4-BE49-F238E27FC236}">
                    <a16:creationId xmlns:a16="http://schemas.microsoft.com/office/drawing/2014/main" id="{E3AB1BF4-D5F6-6F2E-E974-55236A3F4DDD}"/>
                  </a:ext>
                </a:extLst>
              </p:cNvPr>
              <p:cNvSpPr txBox="1"/>
              <p:nvPr/>
            </p:nvSpPr>
            <p:spPr>
              <a:xfrm>
                <a:off x="4317867" y="2067335"/>
                <a:ext cx="269825" cy="19756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d</a:t>
                </a:r>
                <a:r>
                  <a:rPr lang="en-GB" sz="14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y</a:t>
                </a:r>
              </a:p>
            </p:txBody>
          </p:sp>
          <p:sp>
            <p:nvSpPr>
              <p:cNvPr id="146" name="TextBox 31">
                <a:extLst>
                  <a:ext uri="{FF2B5EF4-FFF2-40B4-BE49-F238E27FC236}">
                    <a16:creationId xmlns:a16="http://schemas.microsoft.com/office/drawing/2014/main" id="{1F994703-C222-9ADE-E316-C9671D8B8C1A}"/>
                  </a:ext>
                </a:extLst>
              </p:cNvPr>
              <p:cNvSpPr txBox="1"/>
              <p:nvPr/>
            </p:nvSpPr>
            <p:spPr>
              <a:xfrm>
                <a:off x="4348332" y="2991211"/>
                <a:ext cx="519956" cy="19756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 err="1">
                    <a:latin typeface="Cambria Math" panose="02040503050406030204" pitchFamily="18" charset="0"/>
                    <a:ea typeface="Cambria Math" panose="02040503050406030204" pitchFamily="18" charset="0"/>
                  </a:rPr>
                  <a:t>tl</a:t>
                </a:r>
                <a:endParaRPr lang="en-GB" sz="14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p:grpSp>
        <p:cxnSp>
          <p:nvCxnSpPr>
            <p:cNvPr id="138" name="直接连接符 183">
              <a:extLst>
                <a:ext uri="{FF2B5EF4-FFF2-40B4-BE49-F238E27FC236}">
                  <a16:creationId xmlns:a16="http://schemas.microsoft.com/office/drawing/2014/main" id="{191E953A-A4B0-9F56-449B-D4E515753724}"/>
                </a:ext>
              </a:extLst>
            </p:cNvPr>
            <p:cNvCxnSpPr/>
            <p:nvPr/>
          </p:nvCxnSpPr>
          <p:spPr>
            <a:xfrm>
              <a:off x="5546668" y="1307449"/>
              <a:ext cx="0" cy="47032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54" name="Picture 153">
            <a:extLst>
              <a:ext uri="{FF2B5EF4-FFF2-40B4-BE49-F238E27FC236}">
                <a16:creationId xmlns:a16="http://schemas.microsoft.com/office/drawing/2014/main" id="{72A642A6-EDAC-F92F-E935-4E934A6D6B7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830" y="2378799"/>
            <a:ext cx="7411185" cy="4048174"/>
          </a:xfrm>
          <a:prstGeom prst="rect">
            <a:avLst/>
          </a:prstGeom>
        </p:spPr>
      </p:pic>
      <p:pic>
        <p:nvPicPr>
          <p:cNvPr id="155" name="Picture 154">
            <a:extLst>
              <a:ext uri="{FF2B5EF4-FFF2-40B4-BE49-F238E27FC236}">
                <a16:creationId xmlns:a16="http://schemas.microsoft.com/office/drawing/2014/main" id="{AE5B33E1-61F4-70F9-F894-6F2B386870B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97244" y="3420905"/>
            <a:ext cx="4346066" cy="2998533"/>
          </a:xfrm>
          <a:prstGeom prst="rect">
            <a:avLst/>
          </a:prstGeom>
        </p:spPr>
      </p:pic>
      <p:sp>
        <p:nvSpPr>
          <p:cNvPr id="157" name="TextBox 156">
            <a:extLst>
              <a:ext uri="{FF2B5EF4-FFF2-40B4-BE49-F238E27FC236}">
                <a16:creationId xmlns:a16="http://schemas.microsoft.com/office/drawing/2014/main" id="{E415EA3D-2089-B8CF-1455-9A3A82E0CA8F}"/>
              </a:ext>
            </a:extLst>
          </p:cNvPr>
          <p:cNvSpPr txBox="1"/>
          <p:nvPr/>
        </p:nvSpPr>
        <p:spPr>
          <a:xfrm>
            <a:off x="694271" y="1389256"/>
            <a:ext cx="41551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dirty="0"/>
              <a:t>Shape: Pyramid centered on the corner</a:t>
            </a:r>
            <a:endParaRPr lang="en-GB" dirty="0"/>
          </a:p>
        </p:txBody>
      </p:sp>
      <p:grpSp>
        <p:nvGrpSpPr>
          <p:cNvPr id="162" name="Group 269">
            <a:extLst>
              <a:ext uri="{FF2B5EF4-FFF2-40B4-BE49-F238E27FC236}">
                <a16:creationId xmlns:a16="http://schemas.microsoft.com/office/drawing/2014/main" id="{6029863E-13DC-F09B-6C10-53B530385AAF}"/>
              </a:ext>
            </a:extLst>
          </p:cNvPr>
          <p:cNvGrpSpPr/>
          <p:nvPr/>
        </p:nvGrpSpPr>
        <p:grpSpPr>
          <a:xfrm>
            <a:off x="6306523" y="89858"/>
            <a:ext cx="3662460" cy="2156671"/>
            <a:chOff x="4080020" y="3416701"/>
            <a:chExt cx="3979460" cy="2521745"/>
          </a:xfrm>
        </p:grpSpPr>
        <p:grpSp>
          <p:nvGrpSpPr>
            <p:cNvPr id="163" name="Group 76">
              <a:extLst>
                <a:ext uri="{FF2B5EF4-FFF2-40B4-BE49-F238E27FC236}">
                  <a16:creationId xmlns:a16="http://schemas.microsoft.com/office/drawing/2014/main" id="{5A52D64C-7F28-49CF-0B76-A36975200A46}"/>
                </a:ext>
              </a:extLst>
            </p:cNvPr>
            <p:cNvGrpSpPr/>
            <p:nvPr/>
          </p:nvGrpSpPr>
          <p:grpSpPr>
            <a:xfrm>
              <a:off x="4845042" y="3860154"/>
              <a:ext cx="3085680" cy="1644593"/>
              <a:chOff x="5251509" y="4321123"/>
              <a:chExt cx="1832520" cy="996984"/>
            </a:xfrm>
          </p:grpSpPr>
          <p:cxnSp>
            <p:nvCxnSpPr>
              <p:cNvPr id="286" name="Straight Connector 68">
                <a:extLst>
                  <a:ext uri="{FF2B5EF4-FFF2-40B4-BE49-F238E27FC236}">
                    <a16:creationId xmlns:a16="http://schemas.microsoft.com/office/drawing/2014/main" id="{527B1E40-DBBF-B60E-DD30-35F3FC18E731}"/>
                  </a:ext>
                </a:extLst>
              </p:cNvPr>
              <p:cNvCxnSpPr/>
              <p:nvPr/>
            </p:nvCxnSpPr>
            <p:spPr>
              <a:xfrm>
                <a:off x="5261275" y="4484190"/>
                <a:ext cx="0" cy="829309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7" name="Straight Connector 69">
                <a:extLst>
                  <a:ext uri="{FF2B5EF4-FFF2-40B4-BE49-F238E27FC236}">
                    <a16:creationId xmlns:a16="http://schemas.microsoft.com/office/drawing/2014/main" id="{D5288744-DDEE-0106-F955-092F57822FED}"/>
                  </a:ext>
                </a:extLst>
              </p:cNvPr>
              <p:cNvCxnSpPr>
                <a:cxnSpLocks/>
                <a:endCxn id="290" idx="2"/>
              </p:cNvCxnSpPr>
              <p:nvPr/>
            </p:nvCxnSpPr>
            <p:spPr>
              <a:xfrm flipH="1" flipV="1">
                <a:off x="5423024" y="4322042"/>
                <a:ext cx="1497519" cy="1173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8" name="Straight Connector 72">
                <a:extLst>
                  <a:ext uri="{FF2B5EF4-FFF2-40B4-BE49-F238E27FC236}">
                    <a16:creationId xmlns:a16="http://schemas.microsoft.com/office/drawing/2014/main" id="{89C40AF6-C1E8-A6DA-28D7-0929E4D0821F}"/>
                  </a:ext>
                </a:extLst>
              </p:cNvPr>
              <p:cNvCxnSpPr/>
              <p:nvPr/>
            </p:nvCxnSpPr>
            <p:spPr>
              <a:xfrm>
                <a:off x="7082113" y="4484190"/>
                <a:ext cx="0" cy="829308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9" name="Straight Connector 73">
                <a:extLst>
                  <a:ext uri="{FF2B5EF4-FFF2-40B4-BE49-F238E27FC236}">
                    <a16:creationId xmlns:a16="http://schemas.microsoft.com/office/drawing/2014/main" id="{20EC858F-29F2-1938-CD6F-2E6F2B46BF2A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5251509" y="5313452"/>
                <a:ext cx="1832520" cy="4655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90" name="Arc 74">
                <a:extLst>
                  <a:ext uri="{FF2B5EF4-FFF2-40B4-BE49-F238E27FC236}">
                    <a16:creationId xmlns:a16="http://schemas.microsoft.com/office/drawing/2014/main" id="{ACDA8A08-EE4D-0C88-C724-BD07D0168E3B}"/>
                  </a:ext>
                </a:extLst>
              </p:cNvPr>
              <p:cNvSpPr/>
              <p:nvPr/>
            </p:nvSpPr>
            <p:spPr>
              <a:xfrm rot="5400000">
                <a:off x="5227179" y="4355897"/>
                <a:ext cx="395458" cy="327721"/>
              </a:xfrm>
              <a:prstGeom prst="arc">
                <a:avLst>
                  <a:gd name="adj1" fmla="val 5583239"/>
                  <a:gd name="adj2" fmla="val 10764023"/>
                </a:avLst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91" name="Arc 75">
                <a:extLst>
                  <a:ext uri="{FF2B5EF4-FFF2-40B4-BE49-F238E27FC236}">
                    <a16:creationId xmlns:a16="http://schemas.microsoft.com/office/drawing/2014/main" id="{74701ECC-7F86-7355-6944-0B66F0F5A827}"/>
                  </a:ext>
                </a:extLst>
              </p:cNvPr>
              <p:cNvSpPr/>
              <p:nvPr/>
            </p:nvSpPr>
            <p:spPr>
              <a:xfrm rot="16200000" flipH="1">
                <a:off x="6727889" y="4350307"/>
                <a:ext cx="385309" cy="326942"/>
              </a:xfrm>
              <a:prstGeom prst="arc">
                <a:avLst>
                  <a:gd name="adj1" fmla="val 5583239"/>
                  <a:gd name="adj2" fmla="val 10764023"/>
                </a:avLst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164" name="Rectangle 77">
              <a:extLst>
                <a:ext uri="{FF2B5EF4-FFF2-40B4-BE49-F238E27FC236}">
                  <a16:creationId xmlns:a16="http://schemas.microsoft.com/office/drawing/2014/main" id="{3CFBF6DD-1936-608F-9C8F-946E9A24473D}"/>
                </a:ext>
              </a:extLst>
            </p:cNvPr>
            <p:cNvSpPr/>
            <p:nvPr/>
          </p:nvSpPr>
          <p:spPr>
            <a:xfrm>
              <a:off x="5094735" y="4074670"/>
              <a:ext cx="1210553" cy="1125472"/>
            </a:xfrm>
            <a:prstGeom prst="rect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noAutofit/>
            </a:bodyPr>
            <a:lstStyle/>
            <a:p>
              <a:pPr algn="ctr"/>
              <a:endParaRPr lang="en-GB" sz="1350"/>
            </a:p>
          </p:txBody>
        </p:sp>
        <p:sp>
          <p:nvSpPr>
            <p:cNvPr id="165" name="Rectangle 78">
              <a:extLst>
                <a:ext uri="{FF2B5EF4-FFF2-40B4-BE49-F238E27FC236}">
                  <a16:creationId xmlns:a16="http://schemas.microsoft.com/office/drawing/2014/main" id="{2EA96A89-9C67-5687-E2D7-97BB76A2416A}"/>
                </a:ext>
              </a:extLst>
            </p:cNvPr>
            <p:cNvSpPr/>
            <p:nvPr/>
          </p:nvSpPr>
          <p:spPr>
            <a:xfrm>
              <a:off x="5097644" y="4879163"/>
              <a:ext cx="292080" cy="325494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noAutofit/>
            </a:bodyPr>
            <a:lstStyle/>
            <a:p>
              <a:pPr algn="ctr"/>
              <a:endParaRPr lang="en-GB" sz="1350"/>
            </a:p>
          </p:txBody>
        </p:sp>
        <p:cxnSp>
          <p:nvCxnSpPr>
            <p:cNvPr id="166" name="Straight Connector 83">
              <a:extLst>
                <a:ext uri="{FF2B5EF4-FFF2-40B4-BE49-F238E27FC236}">
                  <a16:creationId xmlns:a16="http://schemas.microsoft.com/office/drawing/2014/main" id="{E542E153-C38A-181F-5EEA-37E2F838DAC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398577" y="4073999"/>
              <a:ext cx="906712" cy="786671"/>
            </a:xfrm>
            <a:prstGeom prst="line">
              <a:avLst/>
            </a:prstGeom>
            <a:ln w="19050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7" name="Straight Connector 89">
              <a:extLst>
                <a:ext uri="{FF2B5EF4-FFF2-40B4-BE49-F238E27FC236}">
                  <a16:creationId xmlns:a16="http://schemas.microsoft.com/office/drawing/2014/main" id="{B8C11637-ABC5-3395-C715-810634516D8D}"/>
                </a:ext>
              </a:extLst>
            </p:cNvPr>
            <p:cNvCxnSpPr/>
            <p:nvPr/>
          </p:nvCxnSpPr>
          <p:spPr>
            <a:xfrm flipH="1">
              <a:off x="6296675" y="3494416"/>
              <a:ext cx="0" cy="7200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8" name="Straight Connector 90">
              <a:extLst>
                <a:ext uri="{FF2B5EF4-FFF2-40B4-BE49-F238E27FC236}">
                  <a16:creationId xmlns:a16="http://schemas.microsoft.com/office/drawing/2014/main" id="{F44A123B-87EC-3045-F853-C99937203B89}"/>
                </a:ext>
              </a:extLst>
            </p:cNvPr>
            <p:cNvCxnSpPr/>
            <p:nvPr/>
          </p:nvCxnSpPr>
          <p:spPr>
            <a:xfrm flipH="1">
              <a:off x="5085418" y="3708259"/>
              <a:ext cx="1201940" cy="0"/>
            </a:xfrm>
            <a:prstGeom prst="line">
              <a:avLst/>
            </a:prstGeom>
            <a:ln>
              <a:solidFill>
                <a:schemeClr val="tx1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9" name="TextBox 91">
              <a:extLst>
                <a:ext uri="{FF2B5EF4-FFF2-40B4-BE49-F238E27FC236}">
                  <a16:creationId xmlns:a16="http://schemas.microsoft.com/office/drawing/2014/main" id="{915EEA37-6B48-04EA-1A7C-59F045DDA169}"/>
                </a:ext>
              </a:extLst>
            </p:cNvPr>
            <p:cNvSpPr txBox="1"/>
            <p:nvPr/>
          </p:nvSpPr>
          <p:spPr>
            <a:xfrm>
              <a:off x="5479868" y="3416701"/>
              <a:ext cx="402692" cy="35987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latin typeface="Cambria Math" panose="02040503050406030204" pitchFamily="18" charset="0"/>
                  <a:ea typeface="Cambria Math" panose="02040503050406030204" pitchFamily="18" charset="0"/>
                </a:rPr>
                <a:t>d</a:t>
              </a:r>
              <a:r>
                <a:rPr lang="en-GB" sz="1400" dirty="0">
                  <a:latin typeface="Cambria Math" panose="02040503050406030204" pitchFamily="18" charset="0"/>
                  <a:ea typeface="Cambria Math" panose="02040503050406030204" pitchFamily="18" charset="0"/>
                </a:rPr>
                <a:t>x</a:t>
              </a:r>
            </a:p>
          </p:txBody>
        </p:sp>
        <p:cxnSp>
          <p:nvCxnSpPr>
            <p:cNvPr id="170" name="Straight Connector 93">
              <a:extLst>
                <a:ext uri="{FF2B5EF4-FFF2-40B4-BE49-F238E27FC236}">
                  <a16:creationId xmlns:a16="http://schemas.microsoft.com/office/drawing/2014/main" id="{3AC81C02-B2D6-7B6F-843E-5C52F477A695}"/>
                </a:ext>
              </a:extLst>
            </p:cNvPr>
            <p:cNvCxnSpPr/>
            <p:nvPr/>
          </p:nvCxnSpPr>
          <p:spPr>
            <a:xfrm flipH="1">
              <a:off x="4435422" y="5498902"/>
              <a:ext cx="719999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1" name="Straight Connector 94">
              <a:extLst>
                <a:ext uri="{FF2B5EF4-FFF2-40B4-BE49-F238E27FC236}">
                  <a16:creationId xmlns:a16="http://schemas.microsoft.com/office/drawing/2014/main" id="{8238D098-3923-69E1-7BD9-2163B49FBC01}"/>
                </a:ext>
              </a:extLst>
            </p:cNvPr>
            <p:cNvCxnSpPr/>
            <p:nvPr/>
          </p:nvCxnSpPr>
          <p:spPr>
            <a:xfrm flipH="1">
              <a:off x="4428540" y="5200141"/>
              <a:ext cx="720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2" name="Straight Connector 95">
              <a:extLst>
                <a:ext uri="{FF2B5EF4-FFF2-40B4-BE49-F238E27FC236}">
                  <a16:creationId xmlns:a16="http://schemas.microsoft.com/office/drawing/2014/main" id="{97778946-9FF1-CB17-E71C-30824E560FDD}"/>
                </a:ext>
              </a:extLst>
            </p:cNvPr>
            <p:cNvCxnSpPr/>
            <p:nvPr/>
          </p:nvCxnSpPr>
          <p:spPr>
            <a:xfrm flipH="1" flipV="1">
              <a:off x="4499602" y="4064448"/>
              <a:ext cx="0" cy="1121773"/>
            </a:xfrm>
            <a:prstGeom prst="line">
              <a:avLst/>
            </a:prstGeom>
            <a:ln>
              <a:solidFill>
                <a:schemeClr val="tx1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3" name="TextBox 96">
              <a:extLst>
                <a:ext uri="{FF2B5EF4-FFF2-40B4-BE49-F238E27FC236}">
                  <a16:creationId xmlns:a16="http://schemas.microsoft.com/office/drawing/2014/main" id="{8F7BB0BD-FD75-76F9-0309-841ECBDA924C}"/>
                </a:ext>
              </a:extLst>
            </p:cNvPr>
            <p:cNvSpPr txBox="1"/>
            <p:nvPr/>
          </p:nvSpPr>
          <p:spPr>
            <a:xfrm>
              <a:off x="4080020" y="4407235"/>
              <a:ext cx="397468" cy="35987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latin typeface="Cambria Math" panose="02040503050406030204" pitchFamily="18" charset="0"/>
                  <a:ea typeface="Cambria Math" panose="02040503050406030204" pitchFamily="18" charset="0"/>
                </a:rPr>
                <a:t>d</a:t>
              </a:r>
              <a:r>
                <a:rPr lang="en-GB" sz="1400" dirty="0">
                  <a:latin typeface="Cambria Math" panose="02040503050406030204" pitchFamily="18" charset="0"/>
                  <a:ea typeface="Cambria Math" panose="02040503050406030204" pitchFamily="18" charset="0"/>
                </a:rPr>
                <a:t>z</a:t>
              </a:r>
            </a:p>
          </p:txBody>
        </p:sp>
        <p:cxnSp>
          <p:nvCxnSpPr>
            <p:cNvPr id="174" name="Straight Connector 100">
              <a:extLst>
                <a:ext uri="{FF2B5EF4-FFF2-40B4-BE49-F238E27FC236}">
                  <a16:creationId xmlns:a16="http://schemas.microsoft.com/office/drawing/2014/main" id="{36897AF4-F418-8A48-7F68-A01752C87FD1}"/>
                </a:ext>
              </a:extLst>
            </p:cNvPr>
            <p:cNvCxnSpPr/>
            <p:nvPr/>
          </p:nvCxnSpPr>
          <p:spPr>
            <a:xfrm flipH="1" flipV="1">
              <a:off x="5577441" y="4881801"/>
              <a:ext cx="0" cy="324000"/>
            </a:xfrm>
            <a:prstGeom prst="line">
              <a:avLst/>
            </a:prstGeom>
            <a:ln>
              <a:solidFill>
                <a:schemeClr val="tx1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5" name="TextBox 101">
              <a:extLst>
                <a:ext uri="{FF2B5EF4-FFF2-40B4-BE49-F238E27FC236}">
                  <a16:creationId xmlns:a16="http://schemas.microsoft.com/office/drawing/2014/main" id="{A11966AC-4611-9E75-D437-BFCFF3BD6ECA}"/>
                </a:ext>
              </a:extLst>
            </p:cNvPr>
            <p:cNvSpPr txBox="1"/>
            <p:nvPr/>
          </p:nvSpPr>
          <p:spPr>
            <a:xfrm>
              <a:off x="5573951" y="4850657"/>
              <a:ext cx="374824" cy="35987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latin typeface="Cambria Math" panose="02040503050406030204" pitchFamily="18" charset="0"/>
                  <a:ea typeface="Cambria Math" panose="02040503050406030204" pitchFamily="18" charset="0"/>
                </a:rPr>
                <a:t>d</a:t>
              </a:r>
              <a:r>
                <a:rPr lang="en-GB" sz="1400" dirty="0">
                  <a:latin typeface="Cambria Math" panose="02040503050406030204" pitchFamily="18" charset="0"/>
                  <a:ea typeface="Cambria Math" panose="02040503050406030204" pitchFamily="18" charset="0"/>
                </a:rPr>
                <a:t>t</a:t>
              </a:r>
            </a:p>
          </p:txBody>
        </p:sp>
        <p:cxnSp>
          <p:nvCxnSpPr>
            <p:cNvPr id="176" name="Straight Connector 104">
              <a:extLst>
                <a:ext uri="{FF2B5EF4-FFF2-40B4-BE49-F238E27FC236}">
                  <a16:creationId xmlns:a16="http://schemas.microsoft.com/office/drawing/2014/main" id="{FC0E70CA-2760-53C6-EA33-0B193C50D20A}"/>
                </a:ext>
              </a:extLst>
            </p:cNvPr>
            <p:cNvCxnSpPr/>
            <p:nvPr/>
          </p:nvCxnSpPr>
          <p:spPr>
            <a:xfrm flipH="1">
              <a:off x="5097080" y="4671646"/>
              <a:ext cx="288000" cy="0"/>
            </a:xfrm>
            <a:prstGeom prst="line">
              <a:avLst/>
            </a:prstGeom>
            <a:ln>
              <a:solidFill>
                <a:schemeClr val="tx1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7" name="TextBox 105">
              <a:extLst>
                <a:ext uri="{FF2B5EF4-FFF2-40B4-BE49-F238E27FC236}">
                  <a16:creationId xmlns:a16="http://schemas.microsoft.com/office/drawing/2014/main" id="{194771D4-91BD-C6DC-4139-5626BB6FD567}"/>
                </a:ext>
              </a:extLst>
            </p:cNvPr>
            <p:cNvSpPr txBox="1"/>
            <p:nvPr/>
          </p:nvSpPr>
          <p:spPr>
            <a:xfrm>
              <a:off x="5029232" y="4276012"/>
              <a:ext cx="374824" cy="35987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latin typeface="Cambria Math" panose="02040503050406030204" pitchFamily="18" charset="0"/>
                  <a:ea typeface="Cambria Math" panose="02040503050406030204" pitchFamily="18" charset="0"/>
                </a:rPr>
                <a:t>d</a:t>
              </a:r>
              <a:r>
                <a:rPr lang="en-GB" sz="1400" dirty="0">
                  <a:latin typeface="Cambria Math" panose="02040503050406030204" pitchFamily="18" charset="0"/>
                  <a:ea typeface="Cambria Math" panose="02040503050406030204" pitchFamily="18" charset="0"/>
                </a:rPr>
                <a:t>t</a:t>
              </a:r>
            </a:p>
          </p:txBody>
        </p:sp>
        <p:cxnSp>
          <p:nvCxnSpPr>
            <p:cNvPr id="178" name="Straight Connector 106">
              <a:extLst>
                <a:ext uri="{FF2B5EF4-FFF2-40B4-BE49-F238E27FC236}">
                  <a16:creationId xmlns:a16="http://schemas.microsoft.com/office/drawing/2014/main" id="{244DE08B-CF92-5C4B-D9C4-068DDB175659}"/>
                </a:ext>
              </a:extLst>
            </p:cNvPr>
            <p:cNvCxnSpPr/>
            <p:nvPr/>
          </p:nvCxnSpPr>
          <p:spPr>
            <a:xfrm flipH="1">
              <a:off x="4435422" y="4070664"/>
              <a:ext cx="719999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9" name="TextBox 107">
              <a:extLst>
                <a:ext uri="{FF2B5EF4-FFF2-40B4-BE49-F238E27FC236}">
                  <a16:creationId xmlns:a16="http://schemas.microsoft.com/office/drawing/2014/main" id="{918710EB-7B8E-A392-C189-5083AB2A5104}"/>
                </a:ext>
              </a:extLst>
            </p:cNvPr>
            <p:cNvSpPr txBox="1"/>
            <p:nvPr/>
          </p:nvSpPr>
          <p:spPr>
            <a:xfrm>
              <a:off x="4136413" y="5178514"/>
              <a:ext cx="41229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dirty="0" err="1">
                  <a:latin typeface="Cambria Math" panose="02040503050406030204" pitchFamily="18" charset="0"/>
                  <a:ea typeface="Cambria Math" panose="02040503050406030204" pitchFamily="18" charset="0"/>
                </a:rPr>
                <a:t>Mz</a:t>
              </a:r>
              <a:endParaRPr lang="en-GB" sz="1400" dirty="0">
                <a:latin typeface="Cambria Math" panose="02040503050406030204" pitchFamily="18" charset="0"/>
                <a:ea typeface="Cambria Math" panose="02040503050406030204" pitchFamily="18" charset="0"/>
              </a:endParaRPr>
            </a:p>
          </p:txBody>
        </p:sp>
        <p:cxnSp>
          <p:nvCxnSpPr>
            <p:cNvPr id="180" name="Straight Connector 108">
              <a:extLst>
                <a:ext uri="{FF2B5EF4-FFF2-40B4-BE49-F238E27FC236}">
                  <a16:creationId xmlns:a16="http://schemas.microsoft.com/office/drawing/2014/main" id="{3678F9F4-6E04-BD55-17BA-2F1D03945AF0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4548705" y="5210534"/>
              <a:ext cx="920" cy="294141"/>
            </a:xfrm>
            <a:prstGeom prst="line">
              <a:avLst/>
            </a:prstGeom>
            <a:ln>
              <a:solidFill>
                <a:schemeClr val="tx1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1" name="Straight Connector 109">
              <a:extLst>
                <a:ext uri="{FF2B5EF4-FFF2-40B4-BE49-F238E27FC236}">
                  <a16:creationId xmlns:a16="http://schemas.microsoft.com/office/drawing/2014/main" id="{D28EB591-8393-8C07-A4E4-4064F6158B59}"/>
                </a:ext>
              </a:extLst>
            </p:cNvPr>
            <p:cNvCxnSpPr/>
            <p:nvPr/>
          </p:nvCxnSpPr>
          <p:spPr>
            <a:xfrm flipH="1">
              <a:off x="4861255" y="5178514"/>
              <a:ext cx="0" cy="7200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2" name="Straight Connector 110">
              <a:extLst>
                <a:ext uri="{FF2B5EF4-FFF2-40B4-BE49-F238E27FC236}">
                  <a16:creationId xmlns:a16="http://schemas.microsoft.com/office/drawing/2014/main" id="{EB72766A-E510-DC9B-10DD-A3001CA028E2}"/>
                </a:ext>
              </a:extLst>
            </p:cNvPr>
            <p:cNvCxnSpPr/>
            <p:nvPr/>
          </p:nvCxnSpPr>
          <p:spPr>
            <a:xfrm flipH="1">
              <a:off x="4853398" y="5675362"/>
              <a:ext cx="252000" cy="0"/>
            </a:xfrm>
            <a:prstGeom prst="line">
              <a:avLst/>
            </a:prstGeom>
            <a:ln>
              <a:solidFill>
                <a:schemeClr val="tx1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3" name="TextBox 111">
              <a:extLst>
                <a:ext uri="{FF2B5EF4-FFF2-40B4-BE49-F238E27FC236}">
                  <a16:creationId xmlns:a16="http://schemas.microsoft.com/office/drawing/2014/main" id="{3A6E2207-3C11-9DCE-C75B-5080E7560314}"/>
                </a:ext>
              </a:extLst>
            </p:cNvPr>
            <p:cNvSpPr txBox="1"/>
            <p:nvPr/>
          </p:nvSpPr>
          <p:spPr>
            <a:xfrm>
              <a:off x="4743089" y="5630669"/>
              <a:ext cx="41710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dirty="0" err="1">
                  <a:latin typeface="Cambria Math" panose="02040503050406030204" pitchFamily="18" charset="0"/>
                  <a:ea typeface="Cambria Math" panose="02040503050406030204" pitchFamily="18" charset="0"/>
                </a:rPr>
                <a:t>Mx</a:t>
              </a:r>
              <a:endParaRPr lang="en-GB" sz="1400" dirty="0">
                <a:latin typeface="Cambria Math" panose="02040503050406030204" pitchFamily="18" charset="0"/>
                <a:ea typeface="Cambria Math" panose="02040503050406030204" pitchFamily="18" charset="0"/>
              </a:endParaRPr>
            </a:p>
          </p:txBody>
        </p:sp>
        <p:grpSp>
          <p:nvGrpSpPr>
            <p:cNvPr id="184" name="Group 136">
              <a:extLst>
                <a:ext uri="{FF2B5EF4-FFF2-40B4-BE49-F238E27FC236}">
                  <a16:creationId xmlns:a16="http://schemas.microsoft.com/office/drawing/2014/main" id="{A93A8970-C5AD-4456-148A-8D058E884984}"/>
                </a:ext>
              </a:extLst>
            </p:cNvPr>
            <p:cNvGrpSpPr/>
            <p:nvPr/>
          </p:nvGrpSpPr>
          <p:grpSpPr>
            <a:xfrm>
              <a:off x="4863562" y="3762088"/>
              <a:ext cx="1240313" cy="110199"/>
              <a:chOff x="6026916" y="2447805"/>
              <a:chExt cx="1240313" cy="110199"/>
            </a:xfrm>
          </p:grpSpPr>
          <p:grpSp>
            <p:nvGrpSpPr>
              <p:cNvPr id="272" name="Group 128">
                <a:extLst>
                  <a:ext uri="{FF2B5EF4-FFF2-40B4-BE49-F238E27FC236}">
                    <a16:creationId xmlns:a16="http://schemas.microsoft.com/office/drawing/2014/main" id="{25C76CF4-5C10-7821-B2BF-FE07A5F1F036}"/>
                  </a:ext>
                </a:extLst>
              </p:cNvPr>
              <p:cNvGrpSpPr/>
              <p:nvPr/>
            </p:nvGrpSpPr>
            <p:grpSpPr>
              <a:xfrm>
                <a:off x="6026916" y="2450004"/>
                <a:ext cx="593277" cy="108000"/>
                <a:chOff x="6026916" y="2450004"/>
                <a:chExt cx="593277" cy="108000"/>
              </a:xfrm>
            </p:grpSpPr>
            <p:grpSp>
              <p:nvGrpSpPr>
                <p:cNvPr id="280" name="Group 124">
                  <a:extLst>
                    <a:ext uri="{FF2B5EF4-FFF2-40B4-BE49-F238E27FC236}">
                      <a16:creationId xmlns:a16="http://schemas.microsoft.com/office/drawing/2014/main" id="{D06D704F-826A-7E3D-B4CA-426B08E4AB41}"/>
                    </a:ext>
                  </a:extLst>
                </p:cNvPr>
                <p:cNvGrpSpPr/>
                <p:nvPr/>
              </p:nvGrpSpPr>
              <p:grpSpPr>
                <a:xfrm>
                  <a:off x="6026916" y="2450004"/>
                  <a:ext cx="269759" cy="108000"/>
                  <a:chOff x="6026916" y="2450004"/>
                  <a:chExt cx="269759" cy="108000"/>
                </a:xfrm>
              </p:grpSpPr>
              <p:cxnSp>
                <p:nvCxnSpPr>
                  <p:cNvPr id="284" name="Straight Connector 122">
                    <a:extLst>
                      <a:ext uri="{FF2B5EF4-FFF2-40B4-BE49-F238E27FC236}">
                        <a16:creationId xmlns:a16="http://schemas.microsoft.com/office/drawing/2014/main" id="{4D09E91D-B970-69D6-91AB-D0C71EAD07C9}"/>
                      </a:ext>
                    </a:extLst>
                  </p:cNvPr>
                  <p:cNvCxnSpPr/>
                  <p:nvPr/>
                </p:nvCxnSpPr>
                <p:spPr>
                  <a:xfrm flipH="1">
                    <a:off x="6026916" y="2450004"/>
                    <a:ext cx="108000" cy="108000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85" name="Straight Connector 123">
                    <a:extLst>
                      <a:ext uri="{FF2B5EF4-FFF2-40B4-BE49-F238E27FC236}">
                        <a16:creationId xmlns:a16="http://schemas.microsoft.com/office/drawing/2014/main" id="{FC164365-6F00-FE08-5168-008DA9A74928}"/>
                      </a:ext>
                    </a:extLst>
                  </p:cNvPr>
                  <p:cNvCxnSpPr/>
                  <p:nvPr/>
                </p:nvCxnSpPr>
                <p:spPr>
                  <a:xfrm flipH="1">
                    <a:off x="6188675" y="2450004"/>
                    <a:ext cx="108000" cy="108000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281" name="Group 125">
                  <a:extLst>
                    <a:ext uri="{FF2B5EF4-FFF2-40B4-BE49-F238E27FC236}">
                      <a16:creationId xmlns:a16="http://schemas.microsoft.com/office/drawing/2014/main" id="{B3BF5788-F6CB-B362-B48A-7EF939EA88D6}"/>
                    </a:ext>
                  </a:extLst>
                </p:cNvPr>
                <p:cNvGrpSpPr/>
                <p:nvPr/>
              </p:nvGrpSpPr>
              <p:grpSpPr>
                <a:xfrm>
                  <a:off x="6350434" y="2450004"/>
                  <a:ext cx="269759" cy="108000"/>
                  <a:chOff x="6026916" y="2450004"/>
                  <a:chExt cx="269759" cy="108000"/>
                </a:xfrm>
              </p:grpSpPr>
              <p:cxnSp>
                <p:nvCxnSpPr>
                  <p:cNvPr id="282" name="Straight Connector 126">
                    <a:extLst>
                      <a:ext uri="{FF2B5EF4-FFF2-40B4-BE49-F238E27FC236}">
                        <a16:creationId xmlns:a16="http://schemas.microsoft.com/office/drawing/2014/main" id="{C089A35A-8A65-6551-86D8-4217E5D0B5E6}"/>
                      </a:ext>
                    </a:extLst>
                  </p:cNvPr>
                  <p:cNvCxnSpPr/>
                  <p:nvPr/>
                </p:nvCxnSpPr>
                <p:spPr>
                  <a:xfrm flipH="1">
                    <a:off x="6026916" y="2450004"/>
                    <a:ext cx="108000" cy="108000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83" name="Straight Connector 127">
                    <a:extLst>
                      <a:ext uri="{FF2B5EF4-FFF2-40B4-BE49-F238E27FC236}">
                        <a16:creationId xmlns:a16="http://schemas.microsoft.com/office/drawing/2014/main" id="{272E4A13-3EFD-B6E0-036D-5355C3BD5839}"/>
                      </a:ext>
                    </a:extLst>
                  </p:cNvPr>
                  <p:cNvCxnSpPr/>
                  <p:nvPr/>
                </p:nvCxnSpPr>
                <p:spPr>
                  <a:xfrm flipH="1">
                    <a:off x="6188675" y="2450004"/>
                    <a:ext cx="108000" cy="108000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grpSp>
            <p:nvGrpSpPr>
              <p:cNvPr id="273" name="Group 129">
                <a:extLst>
                  <a:ext uri="{FF2B5EF4-FFF2-40B4-BE49-F238E27FC236}">
                    <a16:creationId xmlns:a16="http://schemas.microsoft.com/office/drawing/2014/main" id="{09227283-CF39-1187-3921-02BB01520188}"/>
                  </a:ext>
                </a:extLst>
              </p:cNvPr>
              <p:cNvGrpSpPr/>
              <p:nvPr/>
            </p:nvGrpSpPr>
            <p:grpSpPr>
              <a:xfrm>
                <a:off x="6673952" y="2447805"/>
                <a:ext cx="593277" cy="108000"/>
                <a:chOff x="6026916" y="2450004"/>
                <a:chExt cx="593277" cy="108000"/>
              </a:xfrm>
            </p:grpSpPr>
            <p:grpSp>
              <p:nvGrpSpPr>
                <p:cNvPr id="274" name="Group 130">
                  <a:extLst>
                    <a:ext uri="{FF2B5EF4-FFF2-40B4-BE49-F238E27FC236}">
                      <a16:creationId xmlns:a16="http://schemas.microsoft.com/office/drawing/2014/main" id="{99DC0C55-620C-B57D-08AE-297A1C551923}"/>
                    </a:ext>
                  </a:extLst>
                </p:cNvPr>
                <p:cNvGrpSpPr/>
                <p:nvPr/>
              </p:nvGrpSpPr>
              <p:grpSpPr>
                <a:xfrm>
                  <a:off x="6026916" y="2450004"/>
                  <a:ext cx="269759" cy="108000"/>
                  <a:chOff x="6026916" y="2450004"/>
                  <a:chExt cx="269759" cy="108000"/>
                </a:xfrm>
              </p:grpSpPr>
              <p:cxnSp>
                <p:nvCxnSpPr>
                  <p:cNvPr id="278" name="Straight Connector 134">
                    <a:extLst>
                      <a:ext uri="{FF2B5EF4-FFF2-40B4-BE49-F238E27FC236}">
                        <a16:creationId xmlns:a16="http://schemas.microsoft.com/office/drawing/2014/main" id="{50B53A48-E83E-27EE-EC16-CD69BA4DB986}"/>
                      </a:ext>
                    </a:extLst>
                  </p:cNvPr>
                  <p:cNvCxnSpPr/>
                  <p:nvPr/>
                </p:nvCxnSpPr>
                <p:spPr>
                  <a:xfrm flipH="1">
                    <a:off x="6026916" y="2450004"/>
                    <a:ext cx="108000" cy="108000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79" name="Straight Connector 135">
                    <a:extLst>
                      <a:ext uri="{FF2B5EF4-FFF2-40B4-BE49-F238E27FC236}">
                        <a16:creationId xmlns:a16="http://schemas.microsoft.com/office/drawing/2014/main" id="{FA0A3740-95CF-E211-9B28-6501029A03AB}"/>
                      </a:ext>
                    </a:extLst>
                  </p:cNvPr>
                  <p:cNvCxnSpPr/>
                  <p:nvPr/>
                </p:nvCxnSpPr>
                <p:spPr>
                  <a:xfrm flipH="1">
                    <a:off x="6188675" y="2450004"/>
                    <a:ext cx="108000" cy="108000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275" name="Group 131">
                  <a:extLst>
                    <a:ext uri="{FF2B5EF4-FFF2-40B4-BE49-F238E27FC236}">
                      <a16:creationId xmlns:a16="http://schemas.microsoft.com/office/drawing/2014/main" id="{1940BE3B-D2F0-FC9C-51CE-F417965F7144}"/>
                    </a:ext>
                  </a:extLst>
                </p:cNvPr>
                <p:cNvGrpSpPr/>
                <p:nvPr/>
              </p:nvGrpSpPr>
              <p:grpSpPr>
                <a:xfrm>
                  <a:off x="6350434" y="2450004"/>
                  <a:ext cx="269759" cy="108000"/>
                  <a:chOff x="6026916" y="2450004"/>
                  <a:chExt cx="269759" cy="108000"/>
                </a:xfrm>
              </p:grpSpPr>
              <p:cxnSp>
                <p:nvCxnSpPr>
                  <p:cNvPr id="276" name="Straight Connector 132">
                    <a:extLst>
                      <a:ext uri="{FF2B5EF4-FFF2-40B4-BE49-F238E27FC236}">
                        <a16:creationId xmlns:a16="http://schemas.microsoft.com/office/drawing/2014/main" id="{17E09A05-FFC9-B14B-BBEF-1CDFE0107024}"/>
                      </a:ext>
                    </a:extLst>
                  </p:cNvPr>
                  <p:cNvCxnSpPr/>
                  <p:nvPr/>
                </p:nvCxnSpPr>
                <p:spPr>
                  <a:xfrm flipH="1">
                    <a:off x="6026916" y="2450004"/>
                    <a:ext cx="108000" cy="108000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77" name="Straight Connector 133">
                    <a:extLst>
                      <a:ext uri="{FF2B5EF4-FFF2-40B4-BE49-F238E27FC236}">
                        <a16:creationId xmlns:a16="http://schemas.microsoft.com/office/drawing/2014/main" id="{7EE0BFAD-E710-1778-284C-F1BB60C09DF3}"/>
                      </a:ext>
                    </a:extLst>
                  </p:cNvPr>
                  <p:cNvCxnSpPr/>
                  <p:nvPr/>
                </p:nvCxnSpPr>
                <p:spPr>
                  <a:xfrm flipH="1">
                    <a:off x="6188675" y="2450004"/>
                    <a:ext cx="108000" cy="108000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</p:grpSp>
        <p:grpSp>
          <p:nvGrpSpPr>
            <p:cNvPr id="185" name="Group 152">
              <a:extLst>
                <a:ext uri="{FF2B5EF4-FFF2-40B4-BE49-F238E27FC236}">
                  <a16:creationId xmlns:a16="http://schemas.microsoft.com/office/drawing/2014/main" id="{311B381E-2941-CB22-1458-F6F562490F0F}"/>
                </a:ext>
              </a:extLst>
            </p:cNvPr>
            <p:cNvGrpSpPr/>
            <p:nvPr/>
          </p:nvGrpSpPr>
          <p:grpSpPr>
            <a:xfrm>
              <a:off x="6146691" y="3762088"/>
              <a:ext cx="1240313" cy="110199"/>
              <a:chOff x="6026916" y="2447805"/>
              <a:chExt cx="1240313" cy="110199"/>
            </a:xfrm>
          </p:grpSpPr>
          <p:grpSp>
            <p:nvGrpSpPr>
              <p:cNvPr id="258" name="Group 153">
                <a:extLst>
                  <a:ext uri="{FF2B5EF4-FFF2-40B4-BE49-F238E27FC236}">
                    <a16:creationId xmlns:a16="http://schemas.microsoft.com/office/drawing/2014/main" id="{99088C83-F615-643B-ED6C-84D155962521}"/>
                  </a:ext>
                </a:extLst>
              </p:cNvPr>
              <p:cNvGrpSpPr/>
              <p:nvPr/>
            </p:nvGrpSpPr>
            <p:grpSpPr>
              <a:xfrm>
                <a:off x="6026916" y="2450004"/>
                <a:ext cx="593277" cy="108000"/>
                <a:chOff x="6026916" y="2450004"/>
                <a:chExt cx="593277" cy="108000"/>
              </a:xfrm>
            </p:grpSpPr>
            <p:grpSp>
              <p:nvGrpSpPr>
                <p:cNvPr id="266" name="Group 161">
                  <a:extLst>
                    <a:ext uri="{FF2B5EF4-FFF2-40B4-BE49-F238E27FC236}">
                      <a16:creationId xmlns:a16="http://schemas.microsoft.com/office/drawing/2014/main" id="{384D2B12-9728-865B-1999-F5271780538B}"/>
                    </a:ext>
                  </a:extLst>
                </p:cNvPr>
                <p:cNvGrpSpPr/>
                <p:nvPr/>
              </p:nvGrpSpPr>
              <p:grpSpPr>
                <a:xfrm>
                  <a:off x="6026916" y="2450004"/>
                  <a:ext cx="269759" cy="108000"/>
                  <a:chOff x="6026916" y="2450004"/>
                  <a:chExt cx="269759" cy="108000"/>
                </a:xfrm>
              </p:grpSpPr>
              <p:cxnSp>
                <p:nvCxnSpPr>
                  <p:cNvPr id="270" name="Straight Connector 165">
                    <a:extLst>
                      <a:ext uri="{FF2B5EF4-FFF2-40B4-BE49-F238E27FC236}">
                        <a16:creationId xmlns:a16="http://schemas.microsoft.com/office/drawing/2014/main" id="{F5E8388A-9B85-B26B-C308-9AEE9004A173}"/>
                      </a:ext>
                    </a:extLst>
                  </p:cNvPr>
                  <p:cNvCxnSpPr/>
                  <p:nvPr/>
                </p:nvCxnSpPr>
                <p:spPr>
                  <a:xfrm flipH="1">
                    <a:off x="6026916" y="2450004"/>
                    <a:ext cx="108000" cy="108000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71" name="Straight Connector 166">
                    <a:extLst>
                      <a:ext uri="{FF2B5EF4-FFF2-40B4-BE49-F238E27FC236}">
                        <a16:creationId xmlns:a16="http://schemas.microsoft.com/office/drawing/2014/main" id="{F2311EBC-4EBF-AB08-DAD8-28F705E8A7FB}"/>
                      </a:ext>
                    </a:extLst>
                  </p:cNvPr>
                  <p:cNvCxnSpPr/>
                  <p:nvPr/>
                </p:nvCxnSpPr>
                <p:spPr>
                  <a:xfrm flipH="1">
                    <a:off x="6188675" y="2450004"/>
                    <a:ext cx="108000" cy="108000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267" name="Group 162">
                  <a:extLst>
                    <a:ext uri="{FF2B5EF4-FFF2-40B4-BE49-F238E27FC236}">
                      <a16:creationId xmlns:a16="http://schemas.microsoft.com/office/drawing/2014/main" id="{B7F9ABE5-1935-F3AF-F3F6-BEFC1B265BA3}"/>
                    </a:ext>
                  </a:extLst>
                </p:cNvPr>
                <p:cNvGrpSpPr/>
                <p:nvPr/>
              </p:nvGrpSpPr>
              <p:grpSpPr>
                <a:xfrm>
                  <a:off x="6350434" y="2450004"/>
                  <a:ext cx="269759" cy="108000"/>
                  <a:chOff x="6026916" y="2450004"/>
                  <a:chExt cx="269759" cy="108000"/>
                </a:xfrm>
              </p:grpSpPr>
              <p:cxnSp>
                <p:nvCxnSpPr>
                  <p:cNvPr id="268" name="Straight Connector 163">
                    <a:extLst>
                      <a:ext uri="{FF2B5EF4-FFF2-40B4-BE49-F238E27FC236}">
                        <a16:creationId xmlns:a16="http://schemas.microsoft.com/office/drawing/2014/main" id="{A7A7EA83-5C7C-1A82-3C0B-31F3D071DC36}"/>
                      </a:ext>
                    </a:extLst>
                  </p:cNvPr>
                  <p:cNvCxnSpPr/>
                  <p:nvPr/>
                </p:nvCxnSpPr>
                <p:spPr>
                  <a:xfrm flipH="1">
                    <a:off x="6026916" y="2450004"/>
                    <a:ext cx="108000" cy="108000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69" name="Straight Connector 164">
                    <a:extLst>
                      <a:ext uri="{FF2B5EF4-FFF2-40B4-BE49-F238E27FC236}">
                        <a16:creationId xmlns:a16="http://schemas.microsoft.com/office/drawing/2014/main" id="{ACE11CFA-003F-2640-1576-69A5229E5B14}"/>
                      </a:ext>
                    </a:extLst>
                  </p:cNvPr>
                  <p:cNvCxnSpPr/>
                  <p:nvPr/>
                </p:nvCxnSpPr>
                <p:spPr>
                  <a:xfrm flipH="1">
                    <a:off x="6188675" y="2450004"/>
                    <a:ext cx="108000" cy="108000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grpSp>
            <p:nvGrpSpPr>
              <p:cNvPr id="259" name="Group 154">
                <a:extLst>
                  <a:ext uri="{FF2B5EF4-FFF2-40B4-BE49-F238E27FC236}">
                    <a16:creationId xmlns:a16="http://schemas.microsoft.com/office/drawing/2014/main" id="{56C00A5C-7CBC-69AE-7F41-D5A79B57F9C2}"/>
                  </a:ext>
                </a:extLst>
              </p:cNvPr>
              <p:cNvGrpSpPr/>
              <p:nvPr/>
            </p:nvGrpSpPr>
            <p:grpSpPr>
              <a:xfrm>
                <a:off x="6673952" y="2447805"/>
                <a:ext cx="593277" cy="108000"/>
                <a:chOff x="6026916" y="2450004"/>
                <a:chExt cx="593277" cy="108000"/>
              </a:xfrm>
            </p:grpSpPr>
            <p:grpSp>
              <p:nvGrpSpPr>
                <p:cNvPr id="260" name="Group 155">
                  <a:extLst>
                    <a:ext uri="{FF2B5EF4-FFF2-40B4-BE49-F238E27FC236}">
                      <a16:creationId xmlns:a16="http://schemas.microsoft.com/office/drawing/2014/main" id="{88B7F5A1-E9EE-859A-C95B-A709057C39E7}"/>
                    </a:ext>
                  </a:extLst>
                </p:cNvPr>
                <p:cNvGrpSpPr/>
                <p:nvPr/>
              </p:nvGrpSpPr>
              <p:grpSpPr>
                <a:xfrm>
                  <a:off x="6026916" y="2450004"/>
                  <a:ext cx="269759" cy="108000"/>
                  <a:chOff x="6026916" y="2450004"/>
                  <a:chExt cx="269759" cy="108000"/>
                </a:xfrm>
              </p:grpSpPr>
              <p:cxnSp>
                <p:nvCxnSpPr>
                  <p:cNvPr id="264" name="Straight Connector 159">
                    <a:extLst>
                      <a:ext uri="{FF2B5EF4-FFF2-40B4-BE49-F238E27FC236}">
                        <a16:creationId xmlns:a16="http://schemas.microsoft.com/office/drawing/2014/main" id="{CF0183A6-08E7-6F4C-C58C-71EBC46046F5}"/>
                      </a:ext>
                    </a:extLst>
                  </p:cNvPr>
                  <p:cNvCxnSpPr/>
                  <p:nvPr/>
                </p:nvCxnSpPr>
                <p:spPr>
                  <a:xfrm flipH="1">
                    <a:off x="6026916" y="2450004"/>
                    <a:ext cx="108000" cy="108000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65" name="Straight Connector 160">
                    <a:extLst>
                      <a:ext uri="{FF2B5EF4-FFF2-40B4-BE49-F238E27FC236}">
                        <a16:creationId xmlns:a16="http://schemas.microsoft.com/office/drawing/2014/main" id="{FCDB7BA7-41D5-A6F9-EE49-A31F0507C294}"/>
                      </a:ext>
                    </a:extLst>
                  </p:cNvPr>
                  <p:cNvCxnSpPr/>
                  <p:nvPr/>
                </p:nvCxnSpPr>
                <p:spPr>
                  <a:xfrm flipH="1">
                    <a:off x="6188675" y="2450004"/>
                    <a:ext cx="108000" cy="108000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261" name="Group 156">
                  <a:extLst>
                    <a:ext uri="{FF2B5EF4-FFF2-40B4-BE49-F238E27FC236}">
                      <a16:creationId xmlns:a16="http://schemas.microsoft.com/office/drawing/2014/main" id="{3DCE0E29-4192-66FA-22DF-E25F24BDB786}"/>
                    </a:ext>
                  </a:extLst>
                </p:cNvPr>
                <p:cNvGrpSpPr/>
                <p:nvPr/>
              </p:nvGrpSpPr>
              <p:grpSpPr>
                <a:xfrm>
                  <a:off x="6350434" y="2450004"/>
                  <a:ext cx="269759" cy="108000"/>
                  <a:chOff x="6026916" y="2450004"/>
                  <a:chExt cx="269759" cy="108000"/>
                </a:xfrm>
              </p:grpSpPr>
              <p:cxnSp>
                <p:nvCxnSpPr>
                  <p:cNvPr id="262" name="Straight Connector 157">
                    <a:extLst>
                      <a:ext uri="{FF2B5EF4-FFF2-40B4-BE49-F238E27FC236}">
                        <a16:creationId xmlns:a16="http://schemas.microsoft.com/office/drawing/2014/main" id="{164A7A89-3BD9-A83F-46D2-AC30867C79AD}"/>
                      </a:ext>
                    </a:extLst>
                  </p:cNvPr>
                  <p:cNvCxnSpPr/>
                  <p:nvPr/>
                </p:nvCxnSpPr>
                <p:spPr>
                  <a:xfrm flipH="1">
                    <a:off x="6026916" y="2450004"/>
                    <a:ext cx="108000" cy="108000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63" name="Straight Connector 158">
                    <a:extLst>
                      <a:ext uri="{FF2B5EF4-FFF2-40B4-BE49-F238E27FC236}">
                        <a16:creationId xmlns:a16="http://schemas.microsoft.com/office/drawing/2014/main" id="{62F4979D-6D83-4D79-83EA-B7664FD42DED}"/>
                      </a:ext>
                    </a:extLst>
                  </p:cNvPr>
                  <p:cNvCxnSpPr/>
                  <p:nvPr/>
                </p:nvCxnSpPr>
                <p:spPr>
                  <a:xfrm flipH="1">
                    <a:off x="6188675" y="2450004"/>
                    <a:ext cx="108000" cy="108000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</p:grpSp>
        <p:grpSp>
          <p:nvGrpSpPr>
            <p:cNvPr id="186" name="Group 168">
              <a:extLst>
                <a:ext uri="{FF2B5EF4-FFF2-40B4-BE49-F238E27FC236}">
                  <a16:creationId xmlns:a16="http://schemas.microsoft.com/office/drawing/2014/main" id="{6771F867-2B24-2FA9-A340-3006C3481202}"/>
                </a:ext>
              </a:extLst>
            </p:cNvPr>
            <p:cNvGrpSpPr/>
            <p:nvPr/>
          </p:nvGrpSpPr>
          <p:grpSpPr>
            <a:xfrm>
              <a:off x="7449761" y="3765368"/>
              <a:ext cx="524277" cy="167399"/>
              <a:chOff x="6026916" y="2450004"/>
              <a:chExt cx="524277" cy="167399"/>
            </a:xfrm>
          </p:grpSpPr>
          <p:grpSp>
            <p:nvGrpSpPr>
              <p:cNvPr id="252" name="Group 176">
                <a:extLst>
                  <a:ext uri="{FF2B5EF4-FFF2-40B4-BE49-F238E27FC236}">
                    <a16:creationId xmlns:a16="http://schemas.microsoft.com/office/drawing/2014/main" id="{F771CBDE-9688-6C1A-5903-2770D08E5E38}"/>
                  </a:ext>
                </a:extLst>
              </p:cNvPr>
              <p:cNvGrpSpPr/>
              <p:nvPr/>
            </p:nvGrpSpPr>
            <p:grpSpPr>
              <a:xfrm>
                <a:off x="6026916" y="2450004"/>
                <a:ext cx="269759" cy="108000"/>
                <a:chOff x="6026916" y="2450004"/>
                <a:chExt cx="269759" cy="108000"/>
              </a:xfrm>
            </p:grpSpPr>
            <p:cxnSp>
              <p:nvCxnSpPr>
                <p:cNvPr id="256" name="Straight Connector 180">
                  <a:extLst>
                    <a:ext uri="{FF2B5EF4-FFF2-40B4-BE49-F238E27FC236}">
                      <a16:creationId xmlns:a16="http://schemas.microsoft.com/office/drawing/2014/main" id="{F7AA22EC-2468-21A9-2AB3-D1CCAC5376BA}"/>
                    </a:ext>
                  </a:extLst>
                </p:cNvPr>
                <p:cNvCxnSpPr/>
                <p:nvPr/>
              </p:nvCxnSpPr>
              <p:spPr>
                <a:xfrm flipH="1">
                  <a:off x="6026916" y="2450004"/>
                  <a:ext cx="108000" cy="10800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7" name="Straight Connector 181">
                  <a:extLst>
                    <a:ext uri="{FF2B5EF4-FFF2-40B4-BE49-F238E27FC236}">
                      <a16:creationId xmlns:a16="http://schemas.microsoft.com/office/drawing/2014/main" id="{E44BAC8E-610A-65DB-A3CB-05721276A8D7}"/>
                    </a:ext>
                  </a:extLst>
                </p:cNvPr>
                <p:cNvCxnSpPr/>
                <p:nvPr/>
              </p:nvCxnSpPr>
              <p:spPr>
                <a:xfrm flipH="1">
                  <a:off x="6188675" y="2450004"/>
                  <a:ext cx="108000" cy="10800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53" name="Group 177">
                <a:extLst>
                  <a:ext uri="{FF2B5EF4-FFF2-40B4-BE49-F238E27FC236}">
                    <a16:creationId xmlns:a16="http://schemas.microsoft.com/office/drawing/2014/main" id="{38EB8BC4-93D1-596F-CFF0-3B854E152D10}"/>
                  </a:ext>
                </a:extLst>
              </p:cNvPr>
              <p:cNvGrpSpPr/>
              <p:nvPr/>
            </p:nvGrpSpPr>
            <p:grpSpPr>
              <a:xfrm>
                <a:off x="6350434" y="2450004"/>
                <a:ext cx="200759" cy="167399"/>
                <a:chOff x="6026916" y="2450004"/>
                <a:chExt cx="200759" cy="167399"/>
              </a:xfrm>
            </p:grpSpPr>
            <p:cxnSp>
              <p:nvCxnSpPr>
                <p:cNvPr id="254" name="Straight Connector 178">
                  <a:extLst>
                    <a:ext uri="{FF2B5EF4-FFF2-40B4-BE49-F238E27FC236}">
                      <a16:creationId xmlns:a16="http://schemas.microsoft.com/office/drawing/2014/main" id="{1C969928-7E18-0709-5B86-75377A5E5EA4}"/>
                    </a:ext>
                  </a:extLst>
                </p:cNvPr>
                <p:cNvCxnSpPr/>
                <p:nvPr/>
              </p:nvCxnSpPr>
              <p:spPr>
                <a:xfrm flipH="1">
                  <a:off x="6026916" y="2450004"/>
                  <a:ext cx="108000" cy="10800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5" name="Straight Connector 179">
                  <a:extLst>
                    <a:ext uri="{FF2B5EF4-FFF2-40B4-BE49-F238E27FC236}">
                      <a16:creationId xmlns:a16="http://schemas.microsoft.com/office/drawing/2014/main" id="{39F566CB-B7FA-DCB2-0D40-7677448352B1}"/>
                    </a:ext>
                  </a:extLst>
                </p:cNvPr>
                <p:cNvCxnSpPr/>
                <p:nvPr/>
              </p:nvCxnSpPr>
              <p:spPr>
                <a:xfrm flipH="1">
                  <a:off x="6119675" y="2509404"/>
                  <a:ext cx="108000" cy="107999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187" name="Group 182">
              <a:extLst>
                <a:ext uri="{FF2B5EF4-FFF2-40B4-BE49-F238E27FC236}">
                  <a16:creationId xmlns:a16="http://schemas.microsoft.com/office/drawing/2014/main" id="{448DBB4B-54E3-6342-23BA-8F0F65477BA6}"/>
                </a:ext>
              </a:extLst>
            </p:cNvPr>
            <p:cNvGrpSpPr/>
            <p:nvPr/>
          </p:nvGrpSpPr>
          <p:grpSpPr>
            <a:xfrm>
              <a:off x="5176137" y="5504915"/>
              <a:ext cx="1240313" cy="110199"/>
              <a:chOff x="6026916" y="2447805"/>
              <a:chExt cx="1240313" cy="110199"/>
            </a:xfrm>
          </p:grpSpPr>
          <p:grpSp>
            <p:nvGrpSpPr>
              <p:cNvPr id="238" name="Group 183">
                <a:extLst>
                  <a:ext uri="{FF2B5EF4-FFF2-40B4-BE49-F238E27FC236}">
                    <a16:creationId xmlns:a16="http://schemas.microsoft.com/office/drawing/2014/main" id="{90BB338D-68AA-9DC8-A5D3-616CEAE0BCF6}"/>
                  </a:ext>
                </a:extLst>
              </p:cNvPr>
              <p:cNvGrpSpPr/>
              <p:nvPr/>
            </p:nvGrpSpPr>
            <p:grpSpPr>
              <a:xfrm>
                <a:off x="6026916" y="2450004"/>
                <a:ext cx="593277" cy="108000"/>
                <a:chOff x="6026916" y="2450004"/>
                <a:chExt cx="593277" cy="108000"/>
              </a:xfrm>
            </p:grpSpPr>
            <p:grpSp>
              <p:nvGrpSpPr>
                <p:cNvPr id="246" name="Group 191">
                  <a:extLst>
                    <a:ext uri="{FF2B5EF4-FFF2-40B4-BE49-F238E27FC236}">
                      <a16:creationId xmlns:a16="http://schemas.microsoft.com/office/drawing/2014/main" id="{189295D1-A09A-BE9F-807C-B56AA4BD2C6E}"/>
                    </a:ext>
                  </a:extLst>
                </p:cNvPr>
                <p:cNvGrpSpPr/>
                <p:nvPr/>
              </p:nvGrpSpPr>
              <p:grpSpPr>
                <a:xfrm>
                  <a:off x="6026916" y="2450004"/>
                  <a:ext cx="269759" cy="108000"/>
                  <a:chOff x="6026916" y="2450004"/>
                  <a:chExt cx="269759" cy="108000"/>
                </a:xfrm>
              </p:grpSpPr>
              <p:cxnSp>
                <p:nvCxnSpPr>
                  <p:cNvPr id="250" name="Straight Connector 195">
                    <a:extLst>
                      <a:ext uri="{FF2B5EF4-FFF2-40B4-BE49-F238E27FC236}">
                        <a16:creationId xmlns:a16="http://schemas.microsoft.com/office/drawing/2014/main" id="{13E13830-72FD-BBF8-22F7-B1F130296FD8}"/>
                      </a:ext>
                    </a:extLst>
                  </p:cNvPr>
                  <p:cNvCxnSpPr/>
                  <p:nvPr/>
                </p:nvCxnSpPr>
                <p:spPr>
                  <a:xfrm flipH="1">
                    <a:off x="6026916" y="2450004"/>
                    <a:ext cx="108000" cy="108000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51" name="Straight Connector 196">
                    <a:extLst>
                      <a:ext uri="{FF2B5EF4-FFF2-40B4-BE49-F238E27FC236}">
                        <a16:creationId xmlns:a16="http://schemas.microsoft.com/office/drawing/2014/main" id="{BC8C59E1-262A-C226-9D80-F4152E92E92D}"/>
                      </a:ext>
                    </a:extLst>
                  </p:cNvPr>
                  <p:cNvCxnSpPr/>
                  <p:nvPr/>
                </p:nvCxnSpPr>
                <p:spPr>
                  <a:xfrm flipH="1">
                    <a:off x="6188675" y="2450004"/>
                    <a:ext cx="108000" cy="108000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247" name="Group 192">
                  <a:extLst>
                    <a:ext uri="{FF2B5EF4-FFF2-40B4-BE49-F238E27FC236}">
                      <a16:creationId xmlns:a16="http://schemas.microsoft.com/office/drawing/2014/main" id="{0A87F45D-1403-A376-63F4-D4C00BA0B2DB}"/>
                    </a:ext>
                  </a:extLst>
                </p:cNvPr>
                <p:cNvGrpSpPr/>
                <p:nvPr/>
              </p:nvGrpSpPr>
              <p:grpSpPr>
                <a:xfrm>
                  <a:off x="6350434" y="2450004"/>
                  <a:ext cx="269759" cy="108000"/>
                  <a:chOff x="6026916" y="2450004"/>
                  <a:chExt cx="269759" cy="108000"/>
                </a:xfrm>
              </p:grpSpPr>
              <p:cxnSp>
                <p:nvCxnSpPr>
                  <p:cNvPr id="248" name="Straight Connector 193">
                    <a:extLst>
                      <a:ext uri="{FF2B5EF4-FFF2-40B4-BE49-F238E27FC236}">
                        <a16:creationId xmlns:a16="http://schemas.microsoft.com/office/drawing/2014/main" id="{F0B16DA1-EFF3-12E0-E595-DC6A2AB9853A}"/>
                      </a:ext>
                    </a:extLst>
                  </p:cNvPr>
                  <p:cNvCxnSpPr/>
                  <p:nvPr/>
                </p:nvCxnSpPr>
                <p:spPr>
                  <a:xfrm flipH="1">
                    <a:off x="6026916" y="2450004"/>
                    <a:ext cx="108000" cy="108000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49" name="Straight Connector 194">
                    <a:extLst>
                      <a:ext uri="{FF2B5EF4-FFF2-40B4-BE49-F238E27FC236}">
                        <a16:creationId xmlns:a16="http://schemas.microsoft.com/office/drawing/2014/main" id="{54E518AB-5EE2-FD1A-1EF7-3A19906256FD}"/>
                      </a:ext>
                    </a:extLst>
                  </p:cNvPr>
                  <p:cNvCxnSpPr/>
                  <p:nvPr/>
                </p:nvCxnSpPr>
                <p:spPr>
                  <a:xfrm flipH="1">
                    <a:off x="6188675" y="2450004"/>
                    <a:ext cx="108000" cy="108000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grpSp>
            <p:nvGrpSpPr>
              <p:cNvPr id="239" name="Group 184">
                <a:extLst>
                  <a:ext uri="{FF2B5EF4-FFF2-40B4-BE49-F238E27FC236}">
                    <a16:creationId xmlns:a16="http://schemas.microsoft.com/office/drawing/2014/main" id="{6E4C09CA-528E-8706-4682-D4EFA1E5AFEA}"/>
                  </a:ext>
                </a:extLst>
              </p:cNvPr>
              <p:cNvGrpSpPr/>
              <p:nvPr/>
            </p:nvGrpSpPr>
            <p:grpSpPr>
              <a:xfrm>
                <a:off x="6673952" y="2447805"/>
                <a:ext cx="593277" cy="108000"/>
                <a:chOff x="6026916" y="2450004"/>
                <a:chExt cx="593277" cy="108000"/>
              </a:xfrm>
            </p:grpSpPr>
            <p:grpSp>
              <p:nvGrpSpPr>
                <p:cNvPr id="240" name="Group 185">
                  <a:extLst>
                    <a:ext uri="{FF2B5EF4-FFF2-40B4-BE49-F238E27FC236}">
                      <a16:creationId xmlns:a16="http://schemas.microsoft.com/office/drawing/2014/main" id="{80B45E84-ED14-87F1-8ED7-FF9ABF0E58C4}"/>
                    </a:ext>
                  </a:extLst>
                </p:cNvPr>
                <p:cNvGrpSpPr/>
                <p:nvPr/>
              </p:nvGrpSpPr>
              <p:grpSpPr>
                <a:xfrm>
                  <a:off x="6026916" y="2450004"/>
                  <a:ext cx="269759" cy="108000"/>
                  <a:chOff x="6026916" y="2450004"/>
                  <a:chExt cx="269759" cy="108000"/>
                </a:xfrm>
              </p:grpSpPr>
              <p:cxnSp>
                <p:nvCxnSpPr>
                  <p:cNvPr id="244" name="Straight Connector 189">
                    <a:extLst>
                      <a:ext uri="{FF2B5EF4-FFF2-40B4-BE49-F238E27FC236}">
                        <a16:creationId xmlns:a16="http://schemas.microsoft.com/office/drawing/2014/main" id="{428254E1-C6DD-5AFE-9E6F-B7381DB1DFEC}"/>
                      </a:ext>
                    </a:extLst>
                  </p:cNvPr>
                  <p:cNvCxnSpPr/>
                  <p:nvPr/>
                </p:nvCxnSpPr>
                <p:spPr>
                  <a:xfrm flipH="1">
                    <a:off x="6026916" y="2450004"/>
                    <a:ext cx="108000" cy="108000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45" name="Straight Connector 190">
                    <a:extLst>
                      <a:ext uri="{FF2B5EF4-FFF2-40B4-BE49-F238E27FC236}">
                        <a16:creationId xmlns:a16="http://schemas.microsoft.com/office/drawing/2014/main" id="{DE843FCC-0C96-E866-67A4-7823CA601D97}"/>
                      </a:ext>
                    </a:extLst>
                  </p:cNvPr>
                  <p:cNvCxnSpPr/>
                  <p:nvPr/>
                </p:nvCxnSpPr>
                <p:spPr>
                  <a:xfrm flipH="1">
                    <a:off x="6188675" y="2450004"/>
                    <a:ext cx="108000" cy="108000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241" name="Group 186">
                  <a:extLst>
                    <a:ext uri="{FF2B5EF4-FFF2-40B4-BE49-F238E27FC236}">
                      <a16:creationId xmlns:a16="http://schemas.microsoft.com/office/drawing/2014/main" id="{F9ECAAEF-9D99-4A84-6572-C65D905CB2F9}"/>
                    </a:ext>
                  </a:extLst>
                </p:cNvPr>
                <p:cNvGrpSpPr/>
                <p:nvPr/>
              </p:nvGrpSpPr>
              <p:grpSpPr>
                <a:xfrm>
                  <a:off x="6350434" y="2450004"/>
                  <a:ext cx="269759" cy="108000"/>
                  <a:chOff x="6026916" y="2450004"/>
                  <a:chExt cx="269759" cy="108000"/>
                </a:xfrm>
              </p:grpSpPr>
              <p:cxnSp>
                <p:nvCxnSpPr>
                  <p:cNvPr id="242" name="Straight Connector 187">
                    <a:extLst>
                      <a:ext uri="{FF2B5EF4-FFF2-40B4-BE49-F238E27FC236}">
                        <a16:creationId xmlns:a16="http://schemas.microsoft.com/office/drawing/2014/main" id="{54AE958B-B7C5-193A-2A17-6103A1366A4B}"/>
                      </a:ext>
                    </a:extLst>
                  </p:cNvPr>
                  <p:cNvCxnSpPr/>
                  <p:nvPr/>
                </p:nvCxnSpPr>
                <p:spPr>
                  <a:xfrm flipH="1">
                    <a:off x="6026916" y="2450004"/>
                    <a:ext cx="108000" cy="108000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43" name="Straight Connector 188">
                    <a:extLst>
                      <a:ext uri="{FF2B5EF4-FFF2-40B4-BE49-F238E27FC236}">
                        <a16:creationId xmlns:a16="http://schemas.microsoft.com/office/drawing/2014/main" id="{D1269B05-E732-9EDF-A651-96751CEE0587}"/>
                      </a:ext>
                    </a:extLst>
                  </p:cNvPr>
                  <p:cNvCxnSpPr/>
                  <p:nvPr/>
                </p:nvCxnSpPr>
                <p:spPr>
                  <a:xfrm flipH="1">
                    <a:off x="6188675" y="2450004"/>
                    <a:ext cx="108000" cy="108000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</p:grpSp>
        <p:grpSp>
          <p:nvGrpSpPr>
            <p:cNvPr id="188" name="Group 212">
              <a:extLst>
                <a:ext uri="{FF2B5EF4-FFF2-40B4-BE49-F238E27FC236}">
                  <a16:creationId xmlns:a16="http://schemas.microsoft.com/office/drawing/2014/main" id="{BDD603FF-AA31-0BE8-96AE-C9CE006417A8}"/>
                </a:ext>
              </a:extLst>
            </p:cNvPr>
            <p:cNvGrpSpPr/>
            <p:nvPr/>
          </p:nvGrpSpPr>
          <p:grpSpPr>
            <a:xfrm>
              <a:off x="6470209" y="5494889"/>
              <a:ext cx="1240313" cy="110199"/>
              <a:chOff x="6026916" y="2447805"/>
              <a:chExt cx="1240313" cy="110199"/>
            </a:xfrm>
          </p:grpSpPr>
          <p:grpSp>
            <p:nvGrpSpPr>
              <p:cNvPr id="224" name="Group 213">
                <a:extLst>
                  <a:ext uri="{FF2B5EF4-FFF2-40B4-BE49-F238E27FC236}">
                    <a16:creationId xmlns:a16="http://schemas.microsoft.com/office/drawing/2014/main" id="{68018A89-CF51-08D9-2675-F485A702CF51}"/>
                  </a:ext>
                </a:extLst>
              </p:cNvPr>
              <p:cNvGrpSpPr/>
              <p:nvPr/>
            </p:nvGrpSpPr>
            <p:grpSpPr>
              <a:xfrm>
                <a:off x="6026916" y="2450004"/>
                <a:ext cx="593277" cy="108000"/>
                <a:chOff x="6026916" y="2450004"/>
                <a:chExt cx="593277" cy="108000"/>
              </a:xfrm>
            </p:grpSpPr>
            <p:grpSp>
              <p:nvGrpSpPr>
                <p:cNvPr id="232" name="Group 221">
                  <a:extLst>
                    <a:ext uri="{FF2B5EF4-FFF2-40B4-BE49-F238E27FC236}">
                      <a16:creationId xmlns:a16="http://schemas.microsoft.com/office/drawing/2014/main" id="{EEABA38D-D0A8-4FF3-FD5F-6CA4916B7575}"/>
                    </a:ext>
                  </a:extLst>
                </p:cNvPr>
                <p:cNvGrpSpPr/>
                <p:nvPr/>
              </p:nvGrpSpPr>
              <p:grpSpPr>
                <a:xfrm>
                  <a:off x="6026916" y="2450004"/>
                  <a:ext cx="269759" cy="108000"/>
                  <a:chOff x="6026916" y="2450004"/>
                  <a:chExt cx="269759" cy="108000"/>
                </a:xfrm>
              </p:grpSpPr>
              <p:cxnSp>
                <p:nvCxnSpPr>
                  <p:cNvPr id="236" name="Straight Connector 225">
                    <a:extLst>
                      <a:ext uri="{FF2B5EF4-FFF2-40B4-BE49-F238E27FC236}">
                        <a16:creationId xmlns:a16="http://schemas.microsoft.com/office/drawing/2014/main" id="{2050B0BE-0B3F-9D0D-C9F7-7949BC093D1C}"/>
                      </a:ext>
                    </a:extLst>
                  </p:cNvPr>
                  <p:cNvCxnSpPr/>
                  <p:nvPr/>
                </p:nvCxnSpPr>
                <p:spPr>
                  <a:xfrm flipH="1">
                    <a:off x="6026916" y="2450004"/>
                    <a:ext cx="108000" cy="108000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37" name="Straight Connector 226">
                    <a:extLst>
                      <a:ext uri="{FF2B5EF4-FFF2-40B4-BE49-F238E27FC236}">
                        <a16:creationId xmlns:a16="http://schemas.microsoft.com/office/drawing/2014/main" id="{B8F64135-6C33-2009-7A40-D62BA27CF8C0}"/>
                      </a:ext>
                    </a:extLst>
                  </p:cNvPr>
                  <p:cNvCxnSpPr/>
                  <p:nvPr/>
                </p:nvCxnSpPr>
                <p:spPr>
                  <a:xfrm flipH="1">
                    <a:off x="6188675" y="2450004"/>
                    <a:ext cx="108000" cy="108000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233" name="Group 222">
                  <a:extLst>
                    <a:ext uri="{FF2B5EF4-FFF2-40B4-BE49-F238E27FC236}">
                      <a16:creationId xmlns:a16="http://schemas.microsoft.com/office/drawing/2014/main" id="{261CA899-E24B-93C3-112D-50A1326F894F}"/>
                    </a:ext>
                  </a:extLst>
                </p:cNvPr>
                <p:cNvGrpSpPr/>
                <p:nvPr/>
              </p:nvGrpSpPr>
              <p:grpSpPr>
                <a:xfrm>
                  <a:off x="6350434" y="2450004"/>
                  <a:ext cx="269759" cy="108000"/>
                  <a:chOff x="6026916" y="2450004"/>
                  <a:chExt cx="269759" cy="108000"/>
                </a:xfrm>
              </p:grpSpPr>
              <p:cxnSp>
                <p:nvCxnSpPr>
                  <p:cNvPr id="234" name="Straight Connector 223">
                    <a:extLst>
                      <a:ext uri="{FF2B5EF4-FFF2-40B4-BE49-F238E27FC236}">
                        <a16:creationId xmlns:a16="http://schemas.microsoft.com/office/drawing/2014/main" id="{59B74306-5FC5-A69C-03EF-3549903301CC}"/>
                      </a:ext>
                    </a:extLst>
                  </p:cNvPr>
                  <p:cNvCxnSpPr/>
                  <p:nvPr/>
                </p:nvCxnSpPr>
                <p:spPr>
                  <a:xfrm flipH="1">
                    <a:off x="6026916" y="2450004"/>
                    <a:ext cx="108000" cy="108000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35" name="Straight Connector 224">
                    <a:extLst>
                      <a:ext uri="{FF2B5EF4-FFF2-40B4-BE49-F238E27FC236}">
                        <a16:creationId xmlns:a16="http://schemas.microsoft.com/office/drawing/2014/main" id="{7AB3E344-6253-5464-3ED4-CD71F7C05804}"/>
                      </a:ext>
                    </a:extLst>
                  </p:cNvPr>
                  <p:cNvCxnSpPr/>
                  <p:nvPr/>
                </p:nvCxnSpPr>
                <p:spPr>
                  <a:xfrm flipH="1">
                    <a:off x="6188675" y="2450004"/>
                    <a:ext cx="108000" cy="108000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grpSp>
            <p:nvGrpSpPr>
              <p:cNvPr id="225" name="Group 214">
                <a:extLst>
                  <a:ext uri="{FF2B5EF4-FFF2-40B4-BE49-F238E27FC236}">
                    <a16:creationId xmlns:a16="http://schemas.microsoft.com/office/drawing/2014/main" id="{EB574375-6BA3-B99F-F0E8-85E657E54A54}"/>
                  </a:ext>
                </a:extLst>
              </p:cNvPr>
              <p:cNvGrpSpPr/>
              <p:nvPr/>
            </p:nvGrpSpPr>
            <p:grpSpPr>
              <a:xfrm>
                <a:off x="6673952" y="2447805"/>
                <a:ext cx="593277" cy="108000"/>
                <a:chOff x="6026916" y="2450004"/>
                <a:chExt cx="593277" cy="108000"/>
              </a:xfrm>
            </p:grpSpPr>
            <p:grpSp>
              <p:nvGrpSpPr>
                <p:cNvPr id="226" name="Group 215">
                  <a:extLst>
                    <a:ext uri="{FF2B5EF4-FFF2-40B4-BE49-F238E27FC236}">
                      <a16:creationId xmlns:a16="http://schemas.microsoft.com/office/drawing/2014/main" id="{337DF5C7-306E-FFEA-9E76-80DD17645FAE}"/>
                    </a:ext>
                  </a:extLst>
                </p:cNvPr>
                <p:cNvGrpSpPr/>
                <p:nvPr/>
              </p:nvGrpSpPr>
              <p:grpSpPr>
                <a:xfrm>
                  <a:off x="6026916" y="2450004"/>
                  <a:ext cx="269758" cy="108000"/>
                  <a:chOff x="6026916" y="2450004"/>
                  <a:chExt cx="269758" cy="108000"/>
                </a:xfrm>
              </p:grpSpPr>
              <p:cxnSp>
                <p:nvCxnSpPr>
                  <p:cNvPr id="230" name="Straight Connector 219">
                    <a:extLst>
                      <a:ext uri="{FF2B5EF4-FFF2-40B4-BE49-F238E27FC236}">
                        <a16:creationId xmlns:a16="http://schemas.microsoft.com/office/drawing/2014/main" id="{E97AAEB1-0912-5396-F05A-1F5402A83C98}"/>
                      </a:ext>
                    </a:extLst>
                  </p:cNvPr>
                  <p:cNvCxnSpPr/>
                  <p:nvPr/>
                </p:nvCxnSpPr>
                <p:spPr>
                  <a:xfrm flipH="1">
                    <a:off x="6026916" y="2450004"/>
                    <a:ext cx="108000" cy="108000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31" name="Straight Connector 220">
                    <a:extLst>
                      <a:ext uri="{FF2B5EF4-FFF2-40B4-BE49-F238E27FC236}">
                        <a16:creationId xmlns:a16="http://schemas.microsoft.com/office/drawing/2014/main" id="{BDCE16A9-0782-0FE0-4497-58FBE50D4B9F}"/>
                      </a:ext>
                    </a:extLst>
                  </p:cNvPr>
                  <p:cNvCxnSpPr/>
                  <p:nvPr/>
                </p:nvCxnSpPr>
                <p:spPr>
                  <a:xfrm flipH="1">
                    <a:off x="6188674" y="2450004"/>
                    <a:ext cx="108000" cy="108000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227" name="Group 216">
                  <a:extLst>
                    <a:ext uri="{FF2B5EF4-FFF2-40B4-BE49-F238E27FC236}">
                      <a16:creationId xmlns:a16="http://schemas.microsoft.com/office/drawing/2014/main" id="{347B8DF0-DF04-858A-7DB7-6978F7B6194E}"/>
                    </a:ext>
                  </a:extLst>
                </p:cNvPr>
                <p:cNvGrpSpPr/>
                <p:nvPr/>
              </p:nvGrpSpPr>
              <p:grpSpPr>
                <a:xfrm>
                  <a:off x="6350434" y="2450004"/>
                  <a:ext cx="269759" cy="108000"/>
                  <a:chOff x="6026916" y="2450004"/>
                  <a:chExt cx="269759" cy="108000"/>
                </a:xfrm>
              </p:grpSpPr>
              <p:cxnSp>
                <p:nvCxnSpPr>
                  <p:cNvPr id="228" name="Straight Connector 217">
                    <a:extLst>
                      <a:ext uri="{FF2B5EF4-FFF2-40B4-BE49-F238E27FC236}">
                        <a16:creationId xmlns:a16="http://schemas.microsoft.com/office/drawing/2014/main" id="{7BB1CBE1-BFAC-F3C3-55DC-9161940AB23C}"/>
                      </a:ext>
                    </a:extLst>
                  </p:cNvPr>
                  <p:cNvCxnSpPr/>
                  <p:nvPr/>
                </p:nvCxnSpPr>
                <p:spPr>
                  <a:xfrm flipH="1">
                    <a:off x="6026916" y="2450004"/>
                    <a:ext cx="108000" cy="108000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29" name="Straight Connector 218">
                    <a:extLst>
                      <a:ext uri="{FF2B5EF4-FFF2-40B4-BE49-F238E27FC236}">
                        <a16:creationId xmlns:a16="http://schemas.microsoft.com/office/drawing/2014/main" id="{831B07B6-55CF-A2C1-2BC3-3419B949236A}"/>
                      </a:ext>
                    </a:extLst>
                  </p:cNvPr>
                  <p:cNvCxnSpPr/>
                  <p:nvPr/>
                </p:nvCxnSpPr>
                <p:spPr>
                  <a:xfrm flipH="1">
                    <a:off x="6188675" y="2450004"/>
                    <a:ext cx="108000" cy="108000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</p:grpSp>
        <p:grpSp>
          <p:nvGrpSpPr>
            <p:cNvPr id="189" name="Group 231">
              <a:extLst>
                <a:ext uri="{FF2B5EF4-FFF2-40B4-BE49-F238E27FC236}">
                  <a16:creationId xmlns:a16="http://schemas.microsoft.com/office/drawing/2014/main" id="{F1008F62-F1BB-8CB8-9645-B3C24DF8EE66}"/>
                </a:ext>
              </a:extLst>
            </p:cNvPr>
            <p:cNvGrpSpPr/>
            <p:nvPr/>
          </p:nvGrpSpPr>
          <p:grpSpPr>
            <a:xfrm>
              <a:off x="7932526" y="3917015"/>
              <a:ext cx="108241" cy="578733"/>
              <a:chOff x="7489147" y="2602038"/>
              <a:chExt cx="108241" cy="578733"/>
            </a:xfrm>
          </p:grpSpPr>
          <p:grpSp>
            <p:nvGrpSpPr>
              <p:cNvPr id="218" name="Group 232">
                <a:extLst>
                  <a:ext uri="{FF2B5EF4-FFF2-40B4-BE49-F238E27FC236}">
                    <a16:creationId xmlns:a16="http://schemas.microsoft.com/office/drawing/2014/main" id="{9BB7B1CD-D538-79C4-972E-4318A7121289}"/>
                  </a:ext>
                </a:extLst>
              </p:cNvPr>
              <p:cNvGrpSpPr/>
              <p:nvPr/>
            </p:nvGrpSpPr>
            <p:grpSpPr>
              <a:xfrm>
                <a:off x="7489147" y="2602038"/>
                <a:ext cx="108241" cy="265236"/>
                <a:chOff x="6026675" y="2450004"/>
                <a:chExt cx="108241" cy="265236"/>
              </a:xfrm>
            </p:grpSpPr>
            <p:cxnSp>
              <p:nvCxnSpPr>
                <p:cNvPr id="222" name="Straight Connector 236">
                  <a:extLst>
                    <a:ext uri="{FF2B5EF4-FFF2-40B4-BE49-F238E27FC236}">
                      <a16:creationId xmlns:a16="http://schemas.microsoft.com/office/drawing/2014/main" id="{F002DFAB-CAC0-CD94-CE90-1595852A34C5}"/>
                    </a:ext>
                  </a:extLst>
                </p:cNvPr>
                <p:cNvCxnSpPr/>
                <p:nvPr/>
              </p:nvCxnSpPr>
              <p:spPr>
                <a:xfrm flipH="1">
                  <a:off x="6026916" y="2450004"/>
                  <a:ext cx="108000" cy="10800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3" name="Straight Connector 237">
                  <a:extLst>
                    <a:ext uri="{FF2B5EF4-FFF2-40B4-BE49-F238E27FC236}">
                      <a16:creationId xmlns:a16="http://schemas.microsoft.com/office/drawing/2014/main" id="{07B93A48-D95E-62D9-5A11-7919E285A74B}"/>
                    </a:ext>
                  </a:extLst>
                </p:cNvPr>
                <p:cNvCxnSpPr/>
                <p:nvPr/>
              </p:nvCxnSpPr>
              <p:spPr>
                <a:xfrm flipH="1">
                  <a:off x="6026675" y="2607240"/>
                  <a:ext cx="108000" cy="10800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19" name="Group 233">
                <a:extLst>
                  <a:ext uri="{FF2B5EF4-FFF2-40B4-BE49-F238E27FC236}">
                    <a16:creationId xmlns:a16="http://schemas.microsoft.com/office/drawing/2014/main" id="{415FD5D2-3275-BFA1-B2C5-EA2EB1AA63AB}"/>
                  </a:ext>
                </a:extLst>
              </p:cNvPr>
              <p:cNvGrpSpPr/>
              <p:nvPr/>
            </p:nvGrpSpPr>
            <p:grpSpPr>
              <a:xfrm>
                <a:off x="7489147" y="2915535"/>
                <a:ext cx="108241" cy="265236"/>
                <a:chOff x="6026675" y="2450004"/>
                <a:chExt cx="108241" cy="265236"/>
              </a:xfrm>
            </p:grpSpPr>
            <p:cxnSp>
              <p:nvCxnSpPr>
                <p:cNvPr id="220" name="Straight Connector 234">
                  <a:extLst>
                    <a:ext uri="{FF2B5EF4-FFF2-40B4-BE49-F238E27FC236}">
                      <a16:creationId xmlns:a16="http://schemas.microsoft.com/office/drawing/2014/main" id="{A8CCA3A7-1003-AA7A-0F8E-ECA2A50F95C9}"/>
                    </a:ext>
                  </a:extLst>
                </p:cNvPr>
                <p:cNvCxnSpPr/>
                <p:nvPr/>
              </p:nvCxnSpPr>
              <p:spPr>
                <a:xfrm flipH="1">
                  <a:off x="6026916" y="2450004"/>
                  <a:ext cx="108000" cy="10800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1" name="Straight Connector 235">
                  <a:extLst>
                    <a:ext uri="{FF2B5EF4-FFF2-40B4-BE49-F238E27FC236}">
                      <a16:creationId xmlns:a16="http://schemas.microsoft.com/office/drawing/2014/main" id="{31C6EEFE-354B-A64F-B054-4A042B973817}"/>
                    </a:ext>
                  </a:extLst>
                </p:cNvPr>
                <p:cNvCxnSpPr/>
                <p:nvPr/>
              </p:nvCxnSpPr>
              <p:spPr>
                <a:xfrm flipH="1">
                  <a:off x="6026675" y="2607240"/>
                  <a:ext cx="108000" cy="10800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190" name="Group 238">
              <a:extLst>
                <a:ext uri="{FF2B5EF4-FFF2-40B4-BE49-F238E27FC236}">
                  <a16:creationId xmlns:a16="http://schemas.microsoft.com/office/drawing/2014/main" id="{E35AD2E4-10F3-5164-11D3-4BE2B135C05C}"/>
                </a:ext>
              </a:extLst>
            </p:cNvPr>
            <p:cNvGrpSpPr/>
            <p:nvPr/>
          </p:nvGrpSpPr>
          <p:grpSpPr>
            <a:xfrm>
              <a:off x="7934603" y="4684858"/>
              <a:ext cx="108241" cy="578733"/>
              <a:chOff x="7489147" y="2602038"/>
              <a:chExt cx="108241" cy="578733"/>
            </a:xfrm>
          </p:grpSpPr>
          <p:grpSp>
            <p:nvGrpSpPr>
              <p:cNvPr id="212" name="Group 239">
                <a:extLst>
                  <a:ext uri="{FF2B5EF4-FFF2-40B4-BE49-F238E27FC236}">
                    <a16:creationId xmlns:a16="http://schemas.microsoft.com/office/drawing/2014/main" id="{A04200F6-4F30-39CB-CD25-4FD5D1D32AFD}"/>
                  </a:ext>
                </a:extLst>
              </p:cNvPr>
              <p:cNvGrpSpPr/>
              <p:nvPr/>
            </p:nvGrpSpPr>
            <p:grpSpPr>
              <a:xfrm>
                <a:off x="7489147" y="2602038"/>
                <a:ext cx="108241" cy="265236"/>
                <a:chOff x="6026675" y="2450004"/>
                <a:chExt cx="108241" cy="265236"/>
              </a:xfrm>
            </p:grpSpPr>
            <p:cxnSp>
              <p:nvCxnSpPr>
                <p:cNvPr id="216" name="Straight Connector 243">
                  <a:extLst>
                    <a:ext uri="{FF2B5EF4-FFF2-40B4-BE49-F238E27FC236}">
                      <a16:creationId xmlns:a16="http://schemas.microsoft.com/office/drawing/2014/main" id="{E0205BB5-C89C-F106-A637-48032073D43F}"/>
                    </a:ext>
                  </a:extLst>
                </p:cNvPr>
                <p:cNvCxnSpPr/>
                <p:nvPr/>
              </p:nvCxnSpPr>
              <p:spPr>
                <a:xfrm flipH="1">
                  <a:off x="6026916" y="2450004"/>
                  <a:ext cx="108000" cy="10800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7" name="Straight Connector 244">
                  <a:extLst>
                    <a:ext uri="{FF2B5EF4-FFF2-40B4-BE49-F238E27FC236}">
                      <a16:creationId xmlns:a16="http://schemas.microsoft.com/office/drawing/2014/main" id="{60634BCE-40FC-72E1-0C9A-6B761F3550BB}"/>
                    </a:ext>
                  </a:extLst>
                </p:cNvPr>
                <p:cNvCxnSpPr/>
                <p:nvPr/>
              </p:nvCxnSpPr>
              <p:spPr>
                <a:xfrm flipH="1">
                  <a:off x="6026675" y="2607240"/>
                  <a:ext cx="108000" cy="10800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13" name="Group 240">
                <a:extLst>
                  <a:ext uri="{FF2B5EF4-FFF2-40B4-BE49-F238E27FC236}">
                    <a16:creationId xmlns:a16="http://schemas.microsoft.com/office/drawing/2014/main" id="{CF1E3B22-1940-9BDE-C9CA-80AEF7BC0449}"/>
                  </a:ext>
                </a:extLst>
              </p:cNvPr>
              <p:cNvGrpSpPr/>
              <p:nvPr/>
            </p:nvGrpSpPr>
            <p:grpSpPr>
              <a:xfrm>
                <a:off x="7489147" y="2915535"/>
                <a:ext cx="108241" cy="265236"/>
                <a:chOff x="6026675" y="2450004"/>
                <a:chExt cx="108241" cy="265236"/>
              </a:xfrm>
            </p:grpSpPr>
            <p:cxnSp>
              <p:nvCxnSpPr>
                <p:cNvPr id="214" name="Straight Connector 241">
                  <a:extLst>
                    <a:ext uri="{FF2B5EF4-FFF2-40B4-BE49-F238E27FC236}">
                      <a16:creationId xmlns:a16="http://schemas.microsoft.com/office/drawing/2014/main" id="{5929EB98-FDDC-EF74-08C2-F9AEBCBBE1F9}"/>
                    </a:ext>
                  </a:extLst>
                </p:cNvPr>
                <p:cNvCxnSpPr/>
                <p:nvPr/>
              </p:nvCxnSpPr>
              <p:spPr>
                <a:xfrm flipH="1">
                  <a:off x="6026916" y="2450004"/>
                  <a:ext cx="108000" cy="10800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5" name="Straight Connector 242">
                  <a:extLst>
                    <a:ext uri="{FF2B5EF4-FFF2-40B4-BE49-F238E27FC236}">
                      <a16:creationId xmlns:a16="http://schemas.microsoft.com/office/drawing/2014/main" id="{3F32CC55-14B2-F545-D08B-16EB935A9EE2}"/>
                    </a:ext>
                  </a:extLst>
                </p:cNvPr>
                <p:cNvCxnSpPr/>
                <p:nvPr/>
              </p:nvCxnSpPr>
              <p:spPr>
                <a:xfrm flipH="1">
                  <a:off x="6026675" y="2607240"/>
                  <a:ext cx="108000" cy="10800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191" name="Group 245">
              <a:extLst>
                <a:ext uri="{FF2B5EF4-FFF2-40B4-BE49-F238E27FC236}">
                  <a16:creationId xmlns:a16="http://schemas.microsoft.com/office/drawing/2014/main" id="{06392C81-4907-0535-9689-8C661C3D3172}"/>
                </a:ext>
              </a:extLst>
            </p:cNvPr>
            <p:cNvGrpSpPr/>
            <p:nvPr/>
          </p:nvGrpSpPr>
          <p:grpSpPr>
            <a:xfrm>
              <a:off x="4743504" y="4654747"/>
              <a:ext cx="108241" cy="578733"/>
              <a:chOff x="7489147" y="2602038"/>
              <a:chExt cx="108241" cy="578733"/>
            </a:xfrm>
          </p:grpSpPr>
          <p:grpSp>
            <p:nvGrpSpPr>
              <p:cNvPr id="206" name="Group 246">
                <a:extLst>
                  <a:ext uri="{FF2B5EF4-FFF2-40B4-BE49-F238E27FC236}">
                    <a16:creationId xmlns:a16="http://schemas.microsoft.com/office/drawing/2014/main" id="{0F5F1E8A-7D2A-DF3F-2B2A-57920FB9ADF0}"/>
                  </a:ext>
                </a:extLst>
              </p:cNvPr>
              <p:cNvGrpSpPr/>
              <p:nvPr/>
            </p:nvGrpSpPr>
            <p:grpSpPr>
              <a:xfrm>
                <a:off x="7489147" y="2602038"/>
                <a:ext cx="108241" cy="265236"/>
                <a:chOff x="6026675" y="2450004"/>
                <a:chExt cx="108241" cy="265236"/>
              </a:xfrm>
            </p:grpSpPr>
            <p:cxnSp>
              <p:nvCxnSpPr>
                <p:cNvPr id="210" name="Straight Connector 250">
                  <a:extLst>
                    <a:ext uri="{FF2B5EF4-FFF2-40B4-BE49-F238E27FC236}">
                      <a16:creationId xmlns:a16="http://schemas.microsoft.com/office/drawing/2014/main" id="{8F69E538-E44A-0B9B-F08D-9888C8DC4E0F}"/>
                    </a:ext>
                  </a:extLst>
                </p:cNvPr>
                <p:cNvCxnSpPr/>
                <p:nvPr/>
              </p:nvCxnSpPr>
              <p:spPr>
                <a:xfrm flipH="1">
                  <a:off x="6026916" y="2450004"/>
                  <a:ext cx="108000" cy="10800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1" name="Straight Connector 251">
                  <a:extLst>
                    <a:ext uri="{FF2B5EF4-FFF2-40B4-BE49-F238E27FC236}">
                      <a16:creationId xmlns:a16="http://schemas.microsoft.com/office/drawing/2014/main" id="{695B07E0-66EC-C009-3116-6C202BC8D967}"/>
                    </a:ext>
                  </a:extLst>
                </p:cNvPr>
                <p:cNvCxnSpPr/>
                <p:nvPr/>
              </p:nvCxnSpPr>
              <p:spPr>
                <a:xfrm flipH="1">
                  <a:off x="6026675" y="2607240"/>
                  <a:ext cx="108000" cy="10800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07" name="Group 247">
                <a:extLst>
                  <a:ext uri="{FF2B5EF4-FFF2-40B4-BE49-F238E27FC236}">
                    <a16:creationId xmlns:a16="http://schemas.microsoft.com/office/drawing/2014/main" id="{02D667F7-C61E-CDB7-52CD-5EC8E15ACCEA}"/>
                  </a:ext>
                </a:extLst>
              </p:cNvPr>
              <p:cNvGrpSpPr/>
              <p:nvPr/>
            </p:nvGrpSpPr>
            <p:grpSpPr>
              <a:xfrm>
                <a:off x="7489147" y="2915535"/>
                <a:ext cx="108241" cy="265236"/>
                <a:chOff x="6026675" y="2450004"/>
                <a:chExt cx="108241" cy="265236"/>
              </a:xfrm>
            </p:grpSpPr>
            <p:cxnSp>
              <p:nvCxnSpPr>
                <p:cNvPr id="208" name="Straight Connector 248">
                  <a:extLst>
                    <a:ext uri="{FF2B5EF4-FFF2-40B4-BE49-F238E27FC236}">
                      <a16:creationId xmlns:a16="http://schemas.microsoft.com/office/drawing/2014/main" id="{6C2EDEC5-26C3-76A5-D097-A4AFD1889CD9}"/>
                    </a:ext>
                  </a:extLst>
                </p:cNvPr>
                <p:cNvCxnSpPr/>
                <p:nvPr/>
              </p:nvCxnSpPr>
              <p:spPr>
                <a:xfrm flipH="1">
                  <a:off x="6026916" y="2450004"/>
                  <a:ext cx="108000" cy="10800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9" name="Straight Connector 249">
                  <a:extLst>
                    <a:ext uri="{FF2B5EF4-FFF2-40B4-BE49-F238E27FC236}">
                      <a16:creationId xmlns:a16="http://schemas.microsoft.com/office/drawing/2014/main" id="{DC9D10E6-E3BF-E4BE-C099-DFE9E039F8E8}"/>
                    </a:ext>
                  </a:extLst>
                </p:cNvPr>
                <p:cNvCxnSpPr/>
                <p:nvPr/>
              </p:nvCxnSpPr>
              <p:spPr>
                <a:xfrm flipH="1">
                  <a:off x="6026675" y="2607240"/>
                  <a:ext cx="108000" cy="10800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192" name="Group 252">
              <a:extLst>
                <a:ext uri="{FF2B5EF4-FFF2-40B4-BE49-F238E27FC236}">
                  <a16:creationId xmlns:a16="http://schemas.microsoft.com/office/drawing/2014/main" id="{46010A4D-3BD4-A7F5-E860-FAA269B81B66}"/>
                </a:ext>
              </a:extLst>
            </p:cNvPr>
            <p:cNvGrpSpPr/>
            <p:nvPr/>
          </p:nvGrpSpPr>
          <p:grpSpPr>
            <a:xfrm>
              <a:off x="4742030" y="4034932"/>
              <a:ext cx="108241" cy="578733"/>
              <a:chOff x="7489147" y="2602038"/>
              <a:chExt cx="108241" cy="578733"/>
            </a:xfrm>
          </p:grpSpPr>
          <p:grpSp>
            <p:nvGrpSpPr>
              <p:cNvPr id="200" name="Group 253">
                <a:extLst>
                  <a:ext uri="{FF2B5EF4-FFF2-40B4-BE49-F238E27FC236}">
                    <a16:creationId xmlns:a16="http://schemas.microsoft.com/office/drawing/2014/main" id="{832BDCC5-0918-7BA6-1CCF-FB5DD873727C}"/>
                  </a:ext>
                </a:extLst>
              </p:cNvPr>
              <p:cNvGrpSpPr/>
              <p:nvPr/>
            </p:nvGrpSpPr>
            <p:grpSpPr>
              <a:xfrm>
                <a:off x="7489147" y="2602038"/>
                <a:ext cx="108241" cy="265236"/>
                <a:chOff x="6026675" y="2450004"/>
                <a:chExt cx="108241" cy="265236"/>
              </a:xfrm>
            </p:grpSpPr>
            <p:cxnSp>
              <p:nvCxnSpPr>
                <p:cNvPr id="204" name="Straight Connector 257">
                  <a:extLst>
                    <a:ext uri="{FF2B5EF4-FFF2-40B4-BE49-F238E27FC236}">
                      <a16:creationId xmlns:a16="http://schemas.microsoft.com/office/drawing/2014/main" id="{D128CA49-DA87-50CC-6C19-537B4430771A}"/>
                    </a:ext>
                  </a:extLst>
                </p:cNvPr>
                <p:cNvCxnSpPr/>
                <p:nvPr/>
              </p:nvCxnSpPr>
              <p:spPr>
                <a:xfrm flipH="1">
                  <a:off x="6026916" y="2450004"/>
                  <a:ext cx="108000" cy="10800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5" name="Straight Connector 258">
                  <a:extLst>
                    <a:ext uri="{FF2B5EF4-FFF2-40B4-BE49-F238E27FC236}">
                      <a16:creationId xmlns:a16="http://schemas.microsoft.com/office/drawing/2014/main" id="{74232BF3-E2A1-D68A-5DF9-DDABCFE3EE5B}"/>
                    </a:ext>
                  </a:extLst>
                </p:cNvPr>
                <p:cNvCxnSpPr/>
                <p:nvPr/>
              </p:nvCxnSpPr>
              <p:spPr>
                <a:xfrm flipH="1">
                  <a:off x="6026675" y="2607240"/>
                  <a:ext cx="108000" cy="10800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01" name="Group 254">
                <a:extLst>
                  <a:ext uri="{FF2B5EF4-FFF2-40B4-BE49-F238E27FC236}">
                    <a16:creationId xmlns:a16="http://schemas.microsoft.com/office/drawing/2014/main" id="{0E4E9211-DB42-B4EA-1161-F2EFB712EBAB}"/>
                  </a:ext>
                </a:extLst>
              </p:cNvPr>
              <p:cNvGrpSpPr/>
              <p:nvPr/>
            </p:nvGrpSpPr>
            <p:grpSpPr>
              <a:xfrm>
                <a:off x="7489147" y="2915535"/>
                <a:ext cx="108241" cy="265236"/>
                <a:chOff x="6026675" y="2450004"/>
                <a:chExt cx="108241" cy="265236"/>
              </a:xfrm>
            </p:grpSpPr>
            <p:cxnSp>
              <p:nvCxnSpPr>
                <p:cNvPr id="202" name="Straight Connector 255">
                  <a:extLst>
                    <a:ext uri="{FF2B5EF4-FFF2-40B4-BE49-F238E27FC236}">
                      <a16:creationId xmlns:a16="http://schemas.microsoft.com/office/drawing/2014/main" id="{FC2A9AEC-B005-B70F-3039-7F9B0BA60F48}"/>
                    </a:ext>
                  </a:extLst>
                </p:cNvPr>
                <p:cNvCxnSpPr/>
                <p:nvPr/>
              </p:nvCxnSpPr>
              <p:spPr>
                <a:xfrm flipH="1">
                  <a:off x="6026916" y="2450004"/>
                  <a:ext cx="108000" cy="10800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3" name="Straight Connector 256">
                  <a:extLst>
                    <a:ext uri="{FF2B5EF4-FFF2-40B4-BE49-F238E27FC236}">
                      <a16:creationId xmlns:a16="http://schemas.microsoft.com/office/drawing/2014/main" id="{CF7DF4D0-7317-4C2C-F868-A3C91AD84F77}"/>
                    </a:ext>
                  </a:extLst>
                </p:cNvPr>
                <p:cNvCxnSpPr/>
                <p:nvPr/>
              </p:nvCxnSpPr>
              <p:spPr>
                <a:xfrm flipH="1">
                  <a:off x="6026675" y="2607240"/>
                  <a:ext cx="108000" cy="10800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cxnSp>
          <p:nvCxnSpPr>
            <p:cNvPr id="193" name="Straight Connector 260">
              <a:extLst>
                <a:ext uri="{FF2B5EF4-FFF2-40B4-BE49-F238E27FC236}">
                  <a16:creationId xmlns:a16="http://schemas.microsoft.com/office/drawing/2014/main" id="{C0AF23C3-7C8B-9454-79F9-880C04F7D484}"/>
                </a:ext>
              </a:extLst>
            </p:cNvPr>
            <p:cNvCxnSpPr/>
            <p:nvPr/>
          </p:nvCxnSpPr>
          <p:spPr>
            <a:xfrm flipH="1">
              <a:off x="4737041" y="3893919"/>
              <a:ext cx="108000" cy="1080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4" name="Straight Connector 261">
              <a:extLst>
                <a:ext uri="{FF2B5EF4-FFF2-40B4-BE49-F238E27FC236}">
                  <a16:creationId xmlns:a16="http://schemas.microsoft.com/office/drawing/2014/main" id="{663DD499-D815-5052-D5B9-FD3237DC539A}"/>
                </a:ext>
              </a:extLst>
            </p:cNvPr>
            <p:cNvCxnSpPr/>
            <p:nvPr/>
          </p:nvCxnSpPr>
          <p:spPr>
            <a:xfrm flipH="1">
              <a:off x="4761411" y="5251749"/>
              <a:ext cx="108000" cy="1080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5" name="Straight Connector 262">
              <a:extLst>
                <a:ext uri="{FF2B5EF4-FFF2-40B4-BE49-F238E27FC236}">
                  <a16:creationId xmlns:a16="http://schemas.microsoft.com/office/drawing/2014/main" id="{E955DC03-DFAC-1DA9-5000-0DE337EB29CF}"/>
                </a:ext>
              </a:extLst>
            </p:cNvPr>
            <p:cNvCxnSpPr/>
            <p:nvPr/>
          </p:nvCxnSpPr>
          <p:spPr>
            <a:xfrm flipH="1">
              <a:off x="4753628" y="5386961"/>
              <a:ext cx="108000" cy="1080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6" name="Straight Connector 263">
              <a:extLst>
                <a:ext uri="{FF2B5EF4-FFF2-40B4-BE49-F238E27FC236}">
                  <a16:creationId xmlns:a16="http://schemas.microsoft.com/office/drawing/2014/main" id="{D36C2667-FA04-99DC-D3B5-EA84908A6109}"/>
                </a:ext>
              </a:extLst>
            </p:cNvPr>
            <p:cNvCxnSpPr/>
            <p:nvPr/>
          </p:nvCxnSpPr>
          <p:spPr>
            <a:xfrm flipH="1">
              <a:off x="4862716" y="5510148"/>
              <a:ext cx="108000" cy="1080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7" name="Straight Connector 264">
              <a:extLst>
                <a:ext uri="{FF2B5EF4-FFF2-40B4-BE49-F238E27FC236}">
                  <a16:creationId xmlns:a16="http://schemas.microsoft.com/office/drawing/2014/main" id="{0694619A-B97A-64E0-0A8B-B2B25D7743F2}"/>
                </a:ext>
              </a:extLst>
            </p:cNvPr>
            <p:cNvCxnSpPr/>
            <p:nvPr/>
          </p:nvCxnSpPr>
          <p:spPr>
            <a:xfrm flipH="1">
              <a:off x="5012944" y="5498892"/>
              <a:ext cx="108000" cy="1080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8" name="Straight Connector 266">
              <a:extLst>
                <a:ext uri="{FF2B5EF4-FFF2-40B4-BE49-F238E27FC236}">
                  <a16:creationId xmlns:a16="http://schemas.microsoft.com/office/drawing/2014/main" id="{22C8E3F9-835C-8962-2A88-FB7E1A996E11}"/>
                </a:ext>
              </a:extLst>
            </p:cNvPr>
            <p:cNvCxnSpPr/>
            <p:nvPr/>
          </p:nvCxnSpPr>
          <p:spPr>
            <a:xfrm flipH="1">
              <a:off x="7771480" y="5322751"/>
              <a:ext cx="288000" cy="2880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9" name="Straight Connector 268">
              <a:extLst>
                <a:ext uri="{FF2B5EF4-FFF2-40B4-BE49-F238E27FC236}">
                  <a16:creationId xmlns:a16="http://schemas.microsoft.com/office/drawing/2014/main" id="{F878BB85-1341-FE6E-6F26-CAE43BCA666E}"/>
                </a:ext>
              </a:extLst>
            </p:cNvPr>
            <p:cNvCxnSpPr/>
            <p:nvPr/>
          </p:nvCxnSpPr>
          <p:spPr>
            <a:xfrm flipH="1">
              <a:off x="7941398" y="4535815"/>
              <a:ext cx="108000" cy="1080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97" name="Straight Connector 109">
            <a:extLst>
              <a:ext uri="{FF2B5EF4-FFF2-40B4-BE49-F238E27FC236}">
                <a16:creationId xmlns:a16="http://schemas.microsoft.com/office/drawing/2014/main" id="{4CF27A94-9550-0A27-8BAD-2AC6A6224B86}"/>
              </a:ext>
            </a:extLst>
          </p:cNvPr>
          <p:cNvCxnSpPr>
            <a:cxnSpLocks/>
          </p:cNvCxnSpPr>
          <p:nvPr/>
        </p:nvCxnSpPr>
        <p:spPr>
          <a:xfrm>
            <a:off x="7231832" y="108382"/>
            <a:ext cx="16443" cy="210399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907438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4ADABB-FB40-6F66-C6D8-88A00A6F8B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3851" y="115374"/>
            <a:ext cx="10515600" cy="808728"/>
          </a:xfrm>
        </p:spPr>
        <p:txBody>
          <a:bodyPr/>
          <a:lstStyle/>
          <a:p>
            <a:r>
              <a:rPr lang="en-US" dirty="0"/>
              <a:t>Waveguide modes</a:t>
            </a:r>
            <a:endParaRPr lang="en-GB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76" name="TextBox 175">
                <a:extLst>
                  <a:ext uri="{FF2B5EF4-FFF2-40B4-BE49-F238E27FC236}">
                    <a16:creationId xmlns:a16="http://schemas.microsoft.com/office/drawing/2014/main" id="{CB5C98EC-7F25-298B-672A-2051FD53E77F}"/>
                  </a:ext>
                </a:extLst>
              </p:cNvPr>
              <p:cNvSpPr txBox="1"/>
              <p:nvPr/>
            </p:nvSpPr>
            <p:spPr>
              <a:xfrm>
                <a:off x="5044040" y="3445800"/>
                <a:ext cx="2354106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𝑇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01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: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=22.0701</m:t>
                    </m:r>
                  </m:oMath>
                </a14:m>
                <a:r>
                  <a:rPr lang="en-GB" dirty="0"/>
                  <a:t> GHz</a:t>
                </a:r>
              </a:p>
            </p:txBody>
          </p:sp>
        </mc:Choice>
        <mc:Fallback>
          <p:sp>
            <p:nvSpPr>
              <p:cNvPr id="176" name="TextBox 175">
                <a:extLst>
                  <a:ext uri="{FF2B5EF4-FFF2-40B4-BE49-F238E27FC236}">
                    <a16:creationId xmlns:a16="http://schemas.microsoft.com/office/drawing/2014/main" id="{CB5C98EC-7F25-298B-672A-2051FD53E77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44040" y="3445800"/>
                <a:ext cx="2354106" cy="276999"/>
              </a:xfrm>
              <a:prstGeom prst="rect">
                <a:avLst/>
              </a:prstGeom>
              <a:blipFill>
                <a:blip r:embed="rId2"/>
                <a:stretch>
                  <a:fillRect l="-3359" t="-28261" r="-3618" b="-50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Picture 5">
            <a:extLst>
              <a:ext uri="{FF2B5EF4-FFF2-40B4-BE49-F238E27FC236}">
                <a16:creationId xmlns:a16="http://schemas.microsoft.com/office/drawing/2014/main" id="{AA623241-AABF-0866-67A1-6C0A5EE7A69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39006" y="3790566"/>
            <a:ext cx="3540472" cy="2493244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06693FC3-6F06-5005-B2F5-B00B1043DFD8}"/>
              </a:ext>
            </a:extLst>
          </p:cNvPr>
          <p:cNvSpPr/>
          <p:nvPr/>
        </p:nvSpPr>
        <p:spPr>
          <a:xfrm>
            <a:off x="1" y="6462346"/>
            <a:ext cx="12192000" cy="395654"/>
          </a:xfrm>
          <a:prstGeom prst="rect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Slide Number Placeholder 7">
            <a:extLst>
              <a:ext uri="{FF2B5EF4-FFF2-40B4-BE49-F238E27FC236}">
                <a16:creationId xmlns:a16="http://schemas.microsoft.com/office/drawing/2014/main" id="{EF9672C2-349C-770C-6EC7-FD70C87A53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42120" y="6462346"/>
            <a:ext cx="2743200" cy="365125"/>
          </a:xfrm>
        </p:spPr>
        <p:txBody>
          <a:bodyPr/>
          <a:lstStyle/>
          <a:p>
            <a:fld id="{F0714D7F-3F75-407C-9CFC-2293788BC674}" type="slidenum">
              <a:rPr lang="en-GB" sz="1800" smtClean="0">
                <a:solidFill>
                  <a:schemeClr val="bg1"/>
                </a:solidFill>
              </a:rPr>
              <a:t>3</a:t>
            </a:fld>
            <a:endParaRPr lang="en-GB" sz="1800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252585C6-774C-4BC6-3A4A-666622EA5823}"/>
                  </a:ext>
                </a:extLst>
              </p:cNvPr>
              <p:cNvSpPr txBox="1"/>
              <p:nvPr/>
            </p:nvSpPr>
            <p:spPr>
              <a:xfrm>
                <a:off x="8923313" y="897813"/>
                <a:ext cx="2202206" cy="72654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𝑠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sub>
                          </m:sSub>
                        </m:den>
                      </m:f>
                      <m:nary>
                        <m:naryPr>
                          <m:limLoc m:val="undOvr"/>
                          <m:subHide m:val="on"/>
                          <m:supHide m:val="on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/>
                        <m:sup/>
                        <m:e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begChr m:val="|"/>
                                  <m:endChr m:val="|"/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acc>
                                    <m:accPr>
                                      <m:chr m:val="̂"/>
                                      <m:ctrlP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𝑛</m:t>
                                      </m:r>
                                    </m:e>
                                  </m:acc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×</m:t>
                                  </m:r>
                                  <m:acc>
                                    <m:accPr>
                                      <m:chr m:val="⃗"/>
                                      <m:ctrlP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𝐸</m:t>
                                      </m:r>
                                    </m:e>
                                  </m:acc>
                                </m:e>
                              </m:d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𝑑𝑆</m:t>
                          </m:r>
                        </m:e>
                      </m:nary>
                    </m:oMath>
                  </m:oMathPara>
                </a14:m>
                <a:endParaRPr lang="en-GB" dirty="0"/>
              </a:p>
            </p:txBody>
          </p:sp>
        </mc:Choice>
        <mc:Fallback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252585C6-774C-4BC6-3A4A-666622EA582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923313" y="897813"/>
                <a:ext cx="2202206" cy="726546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9773C738-4BE5-AEAD-2814-6DD62982B28A}"/>
                  </a:ext>
                </a:extLst>
              </p:cNvPr>
              <p:cNvSpPr txBox="1"/>
              <p:nvPr/>
            </p:nvSpPr>
            <p:spPr>
              <a:xfrm>
                <a:off x="656686" y="2460726"/>
                <a:ext cx="3077156" cy="186993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Alumina 99.5% Loads:</a:t>
                </a:r>
              </a:p>
              <a:p>
                <a:pPr marL="742950" lvl="1" indent="-285750">
                  <a:buFont typeface="Courier New" panose="02070309020205020404" pitchFamily="49" charset="0"/>
                  <a:buChar char="o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𝜀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𝑟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=9.9</m:t>
                    </m:r>
                  </m:oMath>
                </a14:m>
                <a:endParaRPr lang="en-GB" dirty="0"/>
              </a:p>
              <a:p>
                <a:pPr marL="742950" lvl="1" indent="-285750">
                  <a:buFont typeface="Courier New" panose="02070309020205020404" pitchFamily="49" charset="0"/>
                  <a:buChar char="o"/>
                </a:pPr>
                <a14:m>
                  <m:oMath xmlns:m="http://schemas.openxmlformats.org/officeDocument/2006/math">
                    <m:func>
                      <m:func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tan</m:t>
                        </m:r>
                      </m:fName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𝛿</m:t>
                        </m:r>
                      </m:e>
                    </m:func>
                    <m:r>
                      <a:rPr lang="en-US" b="0" i="1" smtClean="0">
                        <a:latin typeface="Cambria Math" panose="02040503050406030204" pitchFamily="18" charset="0"/>
                      </a:rPr>
                      <m:t>=0.0001</m:t>
                    </m:r>
                  </m:oMath>
                </a14:m>
                <a:endParaRPr lang="en-GB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dirty="0"/>
                  <a:t>Coating:</a:t>
                </a:r>
              </a:p>
              <a:p>
                <a:pPr marL="742950" lvl="1" indent="-285750">
                  <a:buFont typeface="Courier New" panose="02070309020205020404" pitchFamily="49" charset="0"/>
                  <a:buChar char="o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𝜀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𝑟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=1</m:t>
                    </m:r>
                  </m:oMath>
                </a14:m>
                <a:endParaRPr lang="en-GB" dirty="0"/>
              </a:p>
              <a:p>
                <a:pPr marL="742950" lvl="1" indent="-285750">
                  <a:buFont typeface="Courier New" panose="02070309020205020404" pitchFamily="49" charset="0"/>
                  <a:buChar char="o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𝜎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⋅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b="0" i="0" smtClean="0">
                        <a:latin typeface="Cambria Math" panose="02040503050406030204" pitchFamily="18" charset="0"/>
                      </a:rPr>
                      <m:t>[</m:t>
                    </m:r>
                    <m:r>
                      <m:rPr>
                        <m:sty m:val="p"/>
                      </m:rPr>
                      <a:rPr lang="en-US">
                        <a:latin typeface="Cambria Math" panose="02040503050406030204" pitchFamily="18" charset="0"/>
                      </a:rPr>
                      <m:t>Ω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𝑠𝑞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]</m:t>
                    </m:r>
                  </m:oMath>
                </a14:m>
                <a:endParaRPr lang="en-GB" dirty="0"/>
              </a:p>
            </p:txBody>
          </p:sp>
        </mc:Choice>
        <mc:Fallback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9773C738-4BE5-AEAD-2814-6DD62982B28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6686" y="2460726"/>
                <a:ext cx="3077156" cy="1869935"/>
              </a:xfrm>
              <a:prstGeom prst="rect">
                <a:avLst/>
              </a:prstGeom>
              <a:blipFill>
                <a:blip r:embed="rId5"/>
                <a:stretch>
                  <a:fillRect l="-1386" t="-1961" b="-130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9" name="Picture 28">
            <a:extLst>
              <a:ext uri="{FF2B5EF4-FFF2-40B4-BE49-F238E27FC236}">
                <a16:creationId xmlns:a16="http://schemas.microsoft.com/office/drawing/2014/main" id="{5CE00A22-2184-F79F-EDFD-2BCE4EAA8F4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375546" y="2208761"/>
            <a:ext cx="3548249" cy="3563983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A172612F-3EDC-1C80-74AC-6A849DBDB938}"/>
                  </a:ext>
                </a:extLst>
              </p:cNvPr>
              <p:cNvSpPr txBox="1"/>
              <p:nvPr/>
            </p:nvSpPr>
            <p:spPr>
              <a:xfrm>
                <a:off x="4880302" y="513238"/>
                <a:ext cx="2348785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𝑇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: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=15.3889</m:t>
                    </m:r>
                  </m:oMath>
                </a14:m>
                <a:r>
                  <a:rPr lang="en-GB" dirty="0"/>
                  <a:t> GHz</a:t>
                </a:r>
              </a:p>
            </p:txBody>
          </p:sp>
        </mc:Choice>
        <mc:Fallback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A172612F-3EDC-1C80-74AC-6A849DBDB93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80302" y="513238"/>
                <a:ext cx="2348785" cy="276999"/>
              </a:xfrm>
              <a:prstGeom prst="rect">
                <a:avLst/>
              </a:prstGeom>
              <a:blipFill>
                <a:blip r:embed="rId7"/>
                <a:stretch>
                  <a:fillRect l="-3636" t="-28261" r="-3636" b="-50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1" name="Picture 30">
            <a:extLst>
              <a:ext uri="{FF2B5EF4-FFF2-40B4-BE49-F238E27FC236}">
                <a16:creationId xmlns:a16="http://schemas.microsoft.com/office/drawing/2014/main" id="{1C73D07A-70DA-FBD1-94EA-62A848B53EF5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312313" y="902453"/>
            <a:ext cx="3484762" cy="24932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34751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2AE19BE-1D3A-DD97-AC70-2B47D30806D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96B886-5440-CCA6-71DE-B9E963FC4C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35014"/>
            <a:ext cx="10515600" cy="715617"/>
          </a:xfrm>
        </p:spPr>
        <p:txBody>
          <a:bodyPr/>
          <a:lstStyle/>
          <a:p>
            <a:r>
              <a:rPr lang="en-US" dirty="0"/>
              <a:t>Coating loads</a:t>
            </a:r>
            <a:endParaRPr lang="en-GB" dirty="0"/>
          </a:p>
        </p:txBody>
      </p:sp>
      <p:sp>
        <p:nvSpPr>
          <p:cNvPr id="4" name="Slide Number Placeholder 7">
            <a:extLst>
              <a:ext uri="{FF2B5EF4-FFF2-40B4-BE49-F238E27FC236}">
                <a16:creationId xmlns:a16="http://schemas.microsoft.com/office/drawing/2014/main" id="{88809469-9D88-525B-ED95-EFAA4AED65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42120" y="6462346"/>
            <a:ext cx="2743200" cy="365125"/>
          </a:xfrm>
        </p:spPr>
        <p:txBody>
          <a:bodyPr/>
          <a:lstStyle/>
          <a:p>
            <a:fld id="{F0714D7F-3F75-407C-9CFC-2293788BC674}" type="slidenum">
              <a:rPr lang="en-GB" sz="1800" smtClean="0">
                <a:solidFill>
                  <a:schemeClr val="bg1"/>
                </a:solidFill>
              </a:rPr>
              <a:t>4</a:t>
            </a:fld>
            <a:endParaRPr lang="en-GB" sz="1800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73093382-6847-E465-FFC9-1B08449E90E5}"/>
                  </a:ext>
                </a:extLst>
              </p:cNvPr>
              <p:cNvSpPr txBox="1"/>
              <p:nvPr/>
            </p:nvSpPr>
            <p:spPr>
              <a:xfrm>
                <a:off x="8201771" y="1881956"/>
                <a:ext cx="1694053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𝑠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=100 </m:t>
                      </m:r>
                      <m:d>
                        <m:dPr>
                          <m:begChr m:val="["/>
                          <m:endChr m:val="]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Ω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/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𝑠𝑞</m:t>
                          </m:r>
                        </m:e>
                      </m:d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73093382-6847-E465-FFC9-1B08449E90E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01771" y="1881956"/>
                <a:ext cx="1694053" cy="276999"/>
              </a:xfrm>
              <a:prstGeom prst="rect">
                <a:avLst/>
              </a:prstGeom>
              <a:blipFill>
                <a:blip r:embed="rId2"/>
                <a:stretch>
                  <a:fillRect l="-2878" t="-4444" b="-3555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A970139D-2ED8-1CA9-1529-B9313BE03CD4}"/>
                  </a:ext>
                </a:extLst>
              </p:cNvPr>
              <p:cNvSpPr txBox="1"/>
              <p:nvPr/>
            </p:nvSpPr>
            <p:spPr>
              <a:xfrm>
                <a:off x="1025718" y="891511"/>
                <a:ext cx="3077156" cy="186993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Alumina 99.5% Loads:</a:t>
                </a:r>
              </a:p>
              <a:p>
                <a:pPr marL="742950" lvl="1" indent="-285750">
                  <a:buFont typeface="Courier New" panose="02070309020205020404" pitchFamily="49" charset="0"/>
                  <a:buChar char="o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𝜀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𝑟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=9.9</m:t>
                    </m:r>
                  </m:oMath>
                </a14:m>
                <a:endParaRPr lang="en-GB" dirty="0"/>
              </a:p>
              <a:p>
                <a:pPr marL="742950" lvl="1" indent="-285750">
                  <a:buFont typeface="Courier New" panose="02070309020205020404" pitchFamily="49" charset="0"/>
                  <a:buChar char="o"/>
                </a:pPr>
                <a14:m>
                  <m:oMath xmlns:m="http://schemas.openxmlformats.org/officeDocument/2006/math">
                    <m:func>
                      <m:func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tan</m:t>
                        </m:r>
                      </m:fName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𝛿</m:t>
                        </m:r>
                      </m:e>
                    </m:func>
                    <m:r>
                      <a:rPr lang="en-US" b="0" i="1" smtClean="0">
                        <a:latin typeface="Cambria Math" panose="02040503050406030204" pitchFamily="18" charset="0"/>
                      </a:rPr>
                      <m:t>=0.0001</m:t>
                    </m:r>
                  </m:oMath>
                </a14:m>
                <a:endParaRPr lang="en-GB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dirty="0"/>
                  <a:t>Coating:</a:t>
                </a:r>
              </a:p>
              <a:p>
                <a:pPr marL="742950" lvl="1" indent="-285750">
                  <a:buFont typeface="Courier New" panose="02070309020205020404" pitchFamily="49" charset="0"/>
                  <a:buChar char="o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𝜀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𝑟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=1</m:t>
                    </m:r>
                  </m:oMath>
                </a14:m>
                <a:endParaRPr lang="en-GB" dirty="0"/>
              </a:p>
              <a:p>
                <a:pPr marL="742950" lvl="1" indent="-285750">
                  <a:buFont typeface="Courier New" panose="02070309020205020404" pitchFamily="49" charset="0"/>
                  <a:buChar char="o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𝜎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⋅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b="0" i="0" smtClean="0">
                        <a:latin typeface="Cambria Math" panose="02040503050406030204" pitchFamily="18" charset="0"/>
                      </a:rPr>
                      <m:t>[</m:t>
                    </m:r>
                    <m:r>
                      <m:rPr>
                        <m:sty m:val="p"/>
                      </m:rPr>
                      <a:rPr lang="en-US">
                        <a:latin typeface="Cambria Math" panose="02040503050406030204" pitchFamily="18" charset="0"/>
                      </a:rPr>
                      <m:t>Ω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𝑠𝑞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]</m:t>
                    </m:r>
                  </m:oMath>
                </a14:m>
                <a:endParaRPr lang="en-GB" dirty="0"/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A970139D-2ED8-1CA9-1529-B9313BE03CD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25718" y="891511"/>
                <a:ext cx="3077156" cy="1869935"/>
              </a:xfrm>
              <a:prstGeom prst="rect">
                <a:avLst/>
              </a:prstGeom>
              <a:blipFill>
                <a:blip r:embed="rId3"/>
                <a:stretch>
                  <a:fillRect l="-1188" t="-1303" b="-130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4" name="Picture 13">
            <a:extLst>
              <a:ext uri="{FF2B5EF4-FFF2-40B4-BE49-F238E27FC236}">
                <a16:creationId xmlns:a16="http://schemas.microsoft.com/office/drawing/2014/main" id="{039B518D-DF7B-5B4F-A826-CD544173320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2902327"/>
            <a:ext cx="5456101" cy="3955673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A1A42616-FC22-0C3E-E2C7-65C88FC0F17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96000" y="2902327"/>
            <a:ext cx="5051091" cy="39556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89482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226DAF0-B15E-2063-9757-806B90DDB38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9D4A22-935E-D9B3-8D70-F4BD1E8BE2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2186" y="286246"/>
            <a:ext cx="10515600" cy="715617"/>
          </a:xfrm>
        </p:spPr>
        <p:txBody>
          <a:bodyPr/>
          <a:lstStyle/>
          <a:p>
            <a:r>
              <a:rPr lang="en-US" dirty="0"/>
              <a:t>Optimization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B6309689-2027-1DA7-3ECC-0995E5A76CD0}"/>
                  </a:ext>
                </a:extLst>
              </p:cNvPr>
              <p:cNvSpPr txBox="1"/>
              <p:nvPr/>
            </p:nvSpPr>
            <p:spPr>
              <a:xfrm>
                <a:off x="6892265" y="174928"/>
                <a:ext cx="3043013" cy="186993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Alumina 99.5% Loads:</a:t>
                </a:r>
              </a:p>
              <a:p>
                <a:pPr marL="742950" lvl="1" indent="-285750">
                  <a:buFont typeface="Courier New" panose="02070309020205020404" pitchFamily="49" charset="0"/>
                  <a:buChar char="o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𝜀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𝑟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=9.9</m:t>
                    </m:r>
                  </m:oMath>
                </a14:m>
                <a:endParaRPr lang="en-GB" dirty="0"/>
              </a:p>
              <a:p>
                <a:pPr marL="742950" lvl="1" indent="-285750">
                  <a:buFont typeface="Courier New" panose="02070309020205020404" pitchFamily="49" charset="0"/>
                  <a:buChar char="o"/>
                </a:pPr>
                <a14:m>
                  <m:oMath xmlns:m="http://schemas.openxmlformats.org/officeDocument/2006/math">
                    <m:func>
                      <m:func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tan</m:t>
                        </m:r>
                      </m:fName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𝛿</m:t>
                        </m:r>
                      </m:e>
                    </m:func>
                    <m:r>
                      <a:rPr lang="en-US" b="0" i="1" smtClean="0">
                        <a:latin typeface="Cambria Math" panose="02040503050406030204" pitchFamily="18" charset="0"/>
                      </a:rPr>
                      <m:t>=0.0001</m:t>
                    </m:r>
                  </m:oMath>
                </a14:m>
                <a:endParaRPr lang="en-GB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dirty="0"/>
                  <a:t>Coating:</a:t>
                </a:r>
              </a:p>
              <a:p>
                <a:pPr marL="742950" lvl="1" indent="-285750">
                  <a:buFont typeface="Courier New" panose="02070309020205020404" pitchFamily="49" charset="0"/>
                  <a:buChar char="o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𝜀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𝑟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=1</m:t>
                    </m:r>
                  </m:oMath>
                </a14:m>
                <a:endParaRPr lang="en-GB" dirty="0"/>
              </a:p>
              <a:p>
                <a:pPr marL="742950" lvl="1" indent="-285750">
                  <a:buFont typeface="Courier New" panose="02070309020205020404" pitchFamily="49" charset="0"/>
                  <a:buChar char="o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𝜎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⋅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</a:rPr>
                      <m:t>=100</m:t>
                    </m:r>
                    <m:r>
                      <a:rPr lang="en-US" b="0" i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>
                        <a:latin typeface="Cambria Math" panose="02040503050406030204" pitchFamily="18" charset="0"/>
                      </a:rPr>
                      <m:t>Ω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𝑠𝑞</m:t>
                    </m:r>
                  </m:oMath>
                </a14:m>
                <a:endParaRPr lang="en-GB" dirty="0"/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B6309689-2027-1DA7-3ECC-0995E5A76CD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92265" y="174928"/>
                <a:ext cx="3043013" cy="1869935"/>
              </a:xfrm>
              <a:prstGeom prst="rect">
                <a:avLst/>
              </a:prstGeom>
              <a:blipFill>
                <a:blip r:embed="rId2"/>
                <a:stretch>
                  <a:fillRect l="-1403" t="-1634" b="-130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7">
            <a:extLst>
              <a:ext uri="{FF2B5EF4-FFF2-40B4-BE49-F238E27FC236}">
                <a16:creationId xmlns:a16="http://schemas.microsoft.com/office/drawing/2014/main" id="{CD96A241-1C79-63F2-B333-272DE0377F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42120" y="6462346"/>
            <a:ext cx="2743200" cy="365125"/>
          </a:xfrm>
        </p:spPr>
        <p:txBody>
          <a:bodyPr/>
          <a:lstStyle/>
          <a:p>
            <a:fld id="{F0714D7F-3F75-407C-9CFC-2293788BC674}" type="slidenum">
              <a:rPr lang="en-GB" sz="1800" smtClean="0">
                <a:solidFill>
                  <a:schemeClr val="bg1"/>
                </a:solidFill>
              </a:rPr>
              <a:t>5</a:t>
            </a:fld>
            <a:endParaRPr lang="en-GB" sz="1800" dirty="0">
              <a:solidFill>
                <a:schemeClr val="bg1"/>
              </a:solidFill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9A3A529-722F-53B5-BA89-199795FB5C8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49412" y="2372800"/>
            <a:ext cx="5887744" cy="4440756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5661BC04-F9D7-615A-CFBB-5C735C82F155}"/>
                  </a:ext>
                </a:extLst>
              </p:cNvPr>
              <p:cNvSpPr txBox="1"/>
              <p:nvPr/>
            </p:nvSpPr>
            <p:spPr>
              <a:xfrm>
                <a:off x="6506919" y="2156181"/>
                <a:ext cx="442121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lvl="1"/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𝑡𝑙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=74.5, 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𝑑𝑦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=0.5, 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𝑑𝑥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𝑑𝑧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=5 </m:t>
                    </m:r>
                  </m:oMath>
                </a14:m>
                <a:r>
                  <a:rPr lang="en-GB" dirty="0"/>
                  <a:t>[mm]</a:t>
                </a:r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5661BC04-F9D7-615A-CFBB-5C735C82F15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06919" y="2156181"/>
                <a:ext cx="4421210" cy="369332"/>
              </a:xfrm>
              <a:prstGeom prst="rect">
                <a:avLst/>
              </a:prstGeom>
              <a:blipFill>
                <a:blip r:embed="rId4"/>
                <a:stretch>
                  <a:fillRect t="-8333" r="-138" b="-2833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Picture 7">
            <a:extLst>
              <a:ext uri="{FF2B5EF4-FFF2-40B4-BE49-F238E27FC236}">
                <a16:creationId xmlns:a16="http://schemas.microsoft.com/office/drawing/2014/main" id="{BAAABA0F-815A-C524-423A-9BDE7AE3D7E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3424" y="1560681"/>
            <a:ext cx="3539546" cy="47704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910015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E865CA3-D3D4-040C-706B-AFC91597E9E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42BC92-5A6E-0693-3879-6BD49EF0F0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2186" y="286246"/>
            <a:ext cx="10515600" cy="715617"/>
          </a:xfrm>
        </p:spPr>
        <p:txBody>
          <a:bodyPr/>
          <a:lstStyle/>
          <a:p>
            <a:r>
              <a:rPr lang="en-US" dirty="0"/>
              <a:t>Optimization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2E8D2FD9-4C0F-FF15-5AD4-CB847D09B849}"/>
                  </a:ext>
                </a:extLst>
              </p:cNvPr>
              <p:cNvSpPr txBox="1"/>
              <p:nvPr/>
            </p:nvSpPr>
            <p:spPr>
              <a:xfrm>
                <a:off x="6892265" y="174928"/>
                <a:ext cx="3043013" cy="186993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Alumina 99.5% Loads:</a:t>
                </a:r>
              </a:p>
              <a:p>
                <a:pPr marL="742950" lvl="1" indent="-285750">
                  <a:buFont typeface="Courier New" panose="02070309020205020404" pitchFamily="49" charset="0"/>
                  <a:buChar char="o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𝜀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𝑟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=9.9</m:t>
                    </m:r>
                  </m:oMath>
                </a14:m>
                <a:endParaRPr lang="en-GB" dirty="0"/>
              </a:p>
              <a:p>
                <a:pPr marL="742950" lvl="1" indent="-285750">
                  <a:buFont typeface="Courier New" panose="02070309020205020404" pitchFamily="49" charset="0"/>
                  <a:buChar char="o"/>
                </a:pPr>
                <a14:m>
                  <m:oMath xmlns:m="http://schemas.openxmlformats.org/officeDocument/2006/math">
                    <m:func>
                      <m:func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tan</m:t>
                        </m:r>
                      </m:fName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𝛿</m:t>
                        </m:r>
                      </m:e>
                    </m:func>
                    <m:r>
                      <a:rPr lang="en-US" b="0" i="1" smtClean="0">
                        <a:latin typeface="Cambria Math" panose="02040503050406030204" pitchFamily="18" charset="0"/>
                      </a:rPr>
                      <m:t>=0.0001</m:t>
                    </m:r>
                  </m:oMath>
                </a14:m>
                <a:endParaRPr lang="en-GB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dirty="0"/>
                  <a:t>Coating:</a:t>
                </a:r>
              </a:p>
              <a:p>
                <a:pPr marL="742950" lvl="1" indent="-285750">
                  <a:buFont typeface="Courier New" panose="02070309020205020404" pitchFamily="49" charset="0"/>
                  <a:buChar char="o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𝜀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𝑟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=1</m:t>
                    </m:r>
                  </m:oMath>
                </a14:m>
                <a:endParaRPr lang="en-GB" dirty="0"/>
              </a:p>
              <a:p>
                <a:pPr marL="742950" lvl="1" indent="-285750">
                  <a:buFont typeface="Courier New" panose="02070309020205020404" pitchFamily="49" charset="0"/>
                  <a:buChar char="o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𝜎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⋅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</a:rPr>
                      <m:t>=100</m:t>
                    </m:r>
                    <m:r>
                      <a:rPr lang="en-US" b="0" i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>
                        <a:latin typeface="Cambria Math" panose="02040503050406030204" pitchFamily="18" charset="0"/>
                      </a:rPr>
                      <m:t>Ω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𝑠𝑞</m:t>
                    </m:r>
                  </m:oMath>
                </a14:m>
                <a:endParaRPr lang="en-GB" dirty="0"/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2E8D2FD9-4C0F-FF15-5AD4-CB847D09B84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92265" y="174928"/>
                <a:ext cx="3043013" cy="1869935"/>
              </a:xfrm>
              <a:prstGeom prst="rect">
                <a:avLst/>
              </a:prstGeom>
              <a:blipFill>
                <a:blip r:embed="rId2"/>
                <a:stretch>
                  <a:fillRect l="-1403" t="-1634" b="-130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7">
            <a:extLst>
              <a:ext uri="{FF2B5EF4-FFF2-40B4-BE49-F238E27FC236}">
                <a16:creationId xmlns:a16="http://schemas.microsoft.com/office/drawing/2014/main" id="{2F17BD3E-F6AB-C37B-8258-FB3F08BB3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42120" y="6462346"/>
            <a:ext cx="2743200" cy="365125"/>
          </a:xfrm>
        </p:spPr>
        <p:txBody>
          <a:bodyPr/>
          <a:lstStyle/>
          <a:p>
            <a:fld id="{F0714D7F-3F75-407C-9CFC-2293788BC674}" type="slidenum">
              <a:rPr lang="en-GB" sz="1800" smtClean="0">
                <a:solidFill>
                  <a:schemeClr val="bg1"/>
                </a:solidFill>
              </a:rPr>
              <a:t>6</a:t>
            </a:fld>
            <a:endParaRPr lang="en-GB" sz="1800" dirty="0">
              <a:solidFill>
                <a:schemeClr val="bg1"/>
              </a:solidFill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2C529B6-B818-8CD1-C06E-1D58B2332F6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6070" y="1463040"/>
            <a:ext cx="3752365" cy="5108714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32F0956A-D24C-F5E5-58AA-ED08276410AC}"/>
                  </a:ext>
                </a:extLst>
              </p:cNvPr>
              <p:cNvSpPr txBox="1"/>
              <p:nvPr/>
            </p:nvSpPr>
            <p:spPr>
              <a:xfrm>
                <a:off x="5997128" y="2197031"/>
                <a:ext cx="475065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lvl="1"/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𝑑𝑡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=1, 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𝑑𝑦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𝑡𝑙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=75,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𝑑𝑥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𝑑𝑧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=5 </m:t>
                    </m:r>
                  </m:oMath>
                </a14:m>
                <a:r>
                  <a:rPr lang="en-GB" dirty="0"/>
                  <a:t>[mm]</a:t>
                </a:r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32F0956A-D24C-F5E5-58AA-ED08276410A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97128" y="2197031"/>
                <a:ext cx="4750659" cy="369332"/>
              </a:xfrm>
              <a:prstGeom prst="rect">
                <a:avLst/>
              </a:prstGeom>
              <a:blipFill>
                <a:blip r:embed="rId4"/>
                <a:stretch>
                  <a:fillRect t="-6557" b="-2623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1" name="Picture 10">
            <a:extLst>
              <a:ext uri="{FF2B5EF4-FFF2-40B4-BE49-F238E27FC236}">
                <a16:creationId xmlns:a16="http://schemas.microsoft.com/office/drawing/2014/main" id="{337FD173-03D7-368A-A5FB-14EC3567211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698851" y="2566363"/>
            <a:ext cx="5429839" cy="41945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83892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A26E9BD-F7B4-9402-98E4-267C1216602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5AC7D9-96CF-AD6F-292F-3C4EB7E10C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2186" y="286246"/>
            <a:ext cx="10515600" cy="715617"/>
          </a:xfrm>
        </p:spPr>
        <p:txBody>
          <a:bodyPr/>
          <a:lstStyle/>
          <a:p>
            <a:r>
              <a:rPr lang="en-US" dirty="0"/>
              <a:t>Optimization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14474E73-82B6-5CB0-278A-ED54223A716A}"/>
                  </a:ext>
                </a:extLst>
              </p:cNvPr>
              <p:cNvSpPr txBox="1"/>
              <p:nvPr/>
            </p:nvSpPr>
            <p:spPr>
              <a:xfrm>
                <a:off x="6892265" y="174928"/>
                <a:ext cx="3043013" cy="186993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Alumina 99.5% Loads:</a:t>
                </a:r>
              </a:p>
              <a:p>
                <a:pPr marL="742950" lvl="1" indent="-285750">
                  <a:buFont typeface="Courier New" panose="02070309020205020404" pitchFamily="49" charset="0"/>
                  <a:buChar char="o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𝜀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𝑟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=9.9</m:t>
                    </m:r>
                  </m:oMath>
                </a14:m>
                <a:endParaRPr lang="en-GB" dirty="0"/>
              </a:p>
              <a:p>
                <a:pPr marL="742950" lvl="1" indent="-285750">
                  <a:buFont typeface="Courier New" panose="02070309020205020404" pitchFamily="49" charset="0"/>
                  <a:buChar char="o"/>
                </a:pPr>
                <a14:m>
                  <m:oMath xmlns:m="http://schemas.openxmlformats.org/officeDocument/2006/math">
                    <m:func>
                      <m:func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tan</m:t>
                        </m:r>
                      </m:fName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𝛿</m:t>
                        </m:r>
                      </m:e>
                    </m:func>
                    <m:r>
                      <a:rPr lang="en-US" b="0" i="1" smtClean="0">
                        <a:latin typeface="Cambria Math" panose="02040503050406030204" pitchFamily="18" charset="0"/>
                      </a:rPr>
                      <m:t>=0.0001</m:t>
                    </m:r>
                  </m:oMath>
                </a14:m>
                <a:endParaRPr lang="en-GB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dirty="0"/>
                  <a:t>Coating:</a:t>
                </a:r>
              </a:p>
              <a:p>
                <a:pPr marL="742950" lvl="1" indent="-285750">
                  <a:buFont typeface="Courier New" panose="02070309020205020404" pitchFamily="49" charset="0"/>
                  <a:buChar char="o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𝜀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𝑟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=1</m:t>
                    </m:r>
                  </m:oMath>
                </a14:m>
                <a:endParaRPr lang="en-GB" dirty="0"/>
              </a:p>
              <a:p>
                <a:pPr marL="742950" lvl="1" indent="-285750">
                  <a:buFont typeface="Courier New" panose="02070309020205020404" pitchFamily="49" charset="0"/>
                  <a:buChar char="o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𝜎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⋅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</a:rPr>
                      <m:t>=100</m:t>
                    </m:r>
                    <m:r>
                      <a:rPr lang="en-US" b="0" i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>
                        <a:latin typeface="Cambria Math" panose="02040503050406030204" pitchFamily="18" charset="0"/>
                      </a:rPr>
                      <m:t>Ω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𝑠𝑞</m:t>
                    </m:r>
                  </m:oMath>
                </a14:m>
                <a:endParaRPr lang="en-GB" dirty="0"/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14474E73-82B6-5CB0-278A-ED54223A716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92265" y="174928"/>
                <a:ext cx="3043013" cy="1869935"/>
              </a:xfrm>
              <a:prstGeom prst="rect">
                <a:avLst/>
              </a:prstGeom>
              <a:blipFill>
                <a:blip r:embed="rId2"/>
                <a:stretch>
                  <a:fillRect l="-1403" t="-1634" b="-130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7">
            <a:extLst>
              <a:ext uri="{FF2B5EF4-FFF2-40B4-BE49-F238E27FC236}">
                <a16:creationId xmlns:a16="http://schemas.microsoft.com/office/drawing/2014/main" id="{8BB112FC-83F1-1B96-18AE-A1DD116BE4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42120" y="6462346"/>
            <a:ext cx="2743200" cy="365125"/>
          </a:xfrm>
        </p:spPr>
        <p:txBody>
          <a:bodyPr/>
          <a:lstStyle/>
          <a:p>
            <a:fld id="{F0714D7F-3F75-407C-9CFC-2293788BC674}" type="slidenum">
              <a:rPr lang="en-GB" sz="1800" smtClean="0">
                <a:solidFill>
                  <a:schemeClr val="bg1"/>
                </a:solidFill>
              </a:rPr>
              <a:t>7</a:t>
            </a:fld>
            <a:endParaRPr lang="en-GB" sz="1800" dirty="0">
              <a:solidFill>
                <a:schemeClr val="bg1"/>
              </a:solidFill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18A64517-C625-3D5F-D15A-EB772E5908A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5485" y="1202502"/>
            <a:ext cx="3607775" cy="5170562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A77BA006-D9B8-E203-9669-33969725CB90}"/>
                  </a:ext>
                </a:extLst>
              </p:cNvPr>
              <p:cNvSpPr txBox="1"/>
              <p:nvPr/>
            </p:nvSpPr>
            <p:spPr>
              <a:xfrm>
                <a:off x="6258363" y="2197031"/>
                <a:ext cx="398455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lvl="1"/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𝑑𝑡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=1, 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𝑡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𝑙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=59.5, 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𝑑𝑦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=0.5</m:t>
                    </m:r>
                  </m:oMath>
                </a14:m>
                <a:r>
                  <a:rPr lang="en-GB" dirty="0"/>
                  <a:t>  [mm]</a:t>
                </a:r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A77BA006-D9B8-E203-9669-33969725CB9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58363" y="2197031"/>
                <a:ext cx="3984552" cy="369332"/>
              </a:xfrm>
              <a:prstGeom prst="rect">
                <a:avLst/>
              </a:prstGeom>
              <a:blipFill>
                <a:blip r:embed="rId4"/>
                <a:stretch>
                  <a:fillRect t="-6557" r="-306" b="-2623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2" name="Picture 11">
            <a:extLst>
              <a:ext uri="{FF2B5EF4-FFF2-40B4-BE49-F238E27FC236}">
                <a16:creationId xmlns:a16="http://schemas.microsoft.com/office/drawing/2014/main" id="{DCDA8F8A-B5CF-F55A-2CDB-5BF074F32D5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844896" y="2608107"/>
            <a:ext cx="5296158" cy="42326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205570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F9F8513-9871-0EA2-7729-EE85153CBA0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453287-470F-D58B-4A48-B82281FEC6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2186" y="286246"/>
            <a:ext cx="10515600" cy="715617"/>
          </a:xfrm>
        </p:spPr>
        <p:txBody>
          <a:bodyPr/>
          <a:lstStyle/>
          <a:p>
            <a:r>
              <a:rPr lang="en-US"/>
              <a:t>Final result</a:t>
            </a:r>
            <a:endParaRPr lang="en-GB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3587907F-4009-3FF4-93F3-AB4DF69BB71C}"/>
                  </a:ext>
                </a:extLst>
              </p:cNvPr>
              <p:cNvSpPr txBox="1"/>
              <p:nvPr/>
            </p:nvSpPr>
            <p:spPr>
              <a:xfrm>
                <a:off x="6892265" y="174928"/>
                <a:ext cx="3043013" cy="186993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Alumina 99.5% Loads:</a:t>
                </a:r>
              </a:p>
              <a:p>
                <a:pPr marL="742950" lvl="1" indent="-285750">
                  <a:buFont typeface="Courier New" panose="02070309020205020404" pitchFamily="49" charset="0"/>
                  <a:buChar char="o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𝜀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𝑟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=9.9</m:t>
                    </m:r>
                  </m:oMath>
                </a14:m>
                <a:endParaRPr lang="en-GB" dirty="0"/>
              </a:p>
              <a:p>
                <a:pPr marL="742950" lvl="1" indent="-285750">
                  <a:buFont typeface="Courier New" panose="02070309020205020404" pitchFamily="49" charset="0"/>
                  <a:buChar char="o"/>
                </a:pPr>
                <a14:m>
                  <m:oMath xmlns:m="http://schemas.openxmlformats.org/officeDocument/2006/math">
                    <m:func>
                      <m:func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tan</m:t>
                        </m:r>
                      </m:fName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𝛿</m:t>
                        </m:r>
                      </m:e>
                    </m:func>
                    <m:r>
                      <a:rPr lang="en-US" b="0" i="1" smtClean="0">
                        <a:latin typeface="Cambria Math" panose="02040503050406030204" pitchFamily="18" charset="0"/>
                      </a:rPr>
                      <m:t>=0.0001</m:t>
                    </m:r>
                  </m:oMath>
                </a14:m>
                <a:endParaRPr lang="en-GB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dirty="0"/>
                  <a:t>Coating:</a:t>
                </a:r>
              </a:p>
              <a:p>
                <a:pPr marL="742950" lvl="1" indent="-285750">
                  <a:buFont typeface="Courier New" panose="02070309020205020404" pitchFamily="49" charset="0"/>
                  <a:buChar char="o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𝜀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𝑟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=1</m:t>
                    </m:r>
                  </m:oMath>
                </a14:m>
                <a:endParaRPr lang="en-GB" dirty="0"/>
              </a:p>
              <a:p>
                <a:pPr marL="742950" lvl="1" indent="-285750">
                  <a:buFont typeface="Courier New" panose="02070309020205020404" pitchFamily="49" charset="0"/>
                  <a:buChar char="o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𝜎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⋅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</a:rPr>
                      <m:t>=100</m:t>
                    </m:r>
                    <m:r>
                      <a:rPr lang="en-US" b="0" i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>
                        <a:latin typeface="Cambria Math" panose="02040503050406030204" pitchFamily="18" charset="0"/>
                      </a:rPr>
                      <m:t>Ω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𝑠𝑞</m:t>
                    </m:r>
                  </m:oMath>
                </a14:m>
                <a:endParaRPr lang="en-GB" dirty="0"/>
              </a:p>
            </p:txBody>
          </p:sp>
        </mc:Choice>
        <mc:Fallback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3587907F-4009-3FF4-93F3-AB4DF69BB71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92265" y="174928"/>
                <a:ext cx="3043013" cy="1869935"/>
              </a:xfrm>
              <a:prstGeom prst="rect">
                <a:avLst/>
              </a:prstGeom>
              <a:blipFill>
                <a:blip r:embed="rId2"/>
                <a:stretch>
                  <a:fillRect l="-1403" t="-1961" b="-130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7">
            <a:extLst>
              <a:ext uri="{FF2B5EF4-FFF2-40B4-BE49-F238E27FC236}">
                <a16:creationId xmlns:a16="http://schemas.microsoft.com/office/drawing/2014/main" id="{AB8B65C5-C631-547B-0110-CC6588048E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42120" y="6462346"/>
            <a:ext cx="2743200" cy="365125"/>
          </a:xfrm>
        </p:spPr>
        <p:txBody>
          <a:bodyPr/>
          <a:lstStyle/>
          <a:p>
            <a:fld id="{F0714D7F-3F75-407C-9CFC-2293788BC674}" type="slidenum">
              <a:rPr lang="en-GB" sz="1800" smtClean="0">
                <a:solidFill>
                  <a:schemeClr val="bg1"/>
                </a:solidFill>
              </a:rPr>
              <a:t>8</a:t>
            </a:fld>
            <a:endParaRPr lang="en-GB" sz="1800" dirty="0">
              <a:solidFill>
                <a:schemeClr val="bg1"/>
              </a:solidFill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17F2EF8B-04FB-CCE7-89C1-615C76E7930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5485" y="1202502"/>
            <a:ext cx="3607775" cy="5170562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45567DA5-2A46-FB25-A82E-609D46E1A36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92764" y="2539119"/>
            <a:ext cx="5591955" cy="4143953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2F22B5DF-F11B-0350-ADBC-719B81A2A3D9}"/>
                  </a:ext>
                </a:extLst>
              </p:cNvPr>
              <p:cNvSpPr txBox="1"/>
              <p:nvPr/>
            </p:nvSpPr>
            <p:spPr>
              <a:xfrm>
                <a:off x="6258363" y="2259493"/>
                <a:ext cx="398455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lvl="1"/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𝑑𝑡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=1, 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𝑡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𝑙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=59.5, 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𝑑𝑦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=0.5</m:t>
                    </m:r>
                  </m:oMath>
                </a14:m>
                <a:r>
                  <a:rPr lang="en-GB" dirty="0"/>
                  <a:t>  [mm]</a:t>
                </a:r>
              </a:p>
            </p:txBody>
          </p:sp>
        </mc:Choice>
        <mc:Fallback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2F22B5DF-F11B-0350-ADBC-719B81A2A3D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58363" y="2259493"/>
                <a:ext cx="3984552" cy="369332"/>
              </a:xfrm>
              <a:prstGeom prst="rect">
                <a:avLst/>
              </a:prstGeom>
              <a:blipFill>
                <a:blip r:embed="rId5"/>
                <a:stretch>
                  <a:fillRect t="-10000" r="-306" b="-2666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636779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661DEF7-DC6B-CE79-8540-98DB65D9669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D28FC0-D66A-D6D2-292D-1B8E37D59E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2186" y="286246"/>
            <a:ext cx="10515600" cy="715617"/>
          </a:xfrm>
        </p:spPr>
        <p:txBody>
          <a:bodyPr/>
          <a:lstStyle/>
          <a:p>
            <a:r>
              <a:rPr lang="en-US" dirty="0"/>
              <a:t>New geometries</a:t>
            </a:r>
            <a:endParaRPr lang="en-GB" dirty="0"/>
          </a:p>
        </p:txBody>
      </p:sp>
      <p:sp>
        <p:nvSpPr>
          <p:cNvPr id="4" name="Slide Number Placeholder 7">
            <a:extLst>
              <a:ext uri="{FF2B5EF4-FFF2-40B4-BE49-F238E27FC236}">
                <a16:creationId xmlns:a16="http://schemas.microsoft.com/office/drawing/2014/main" id="{1924D688-CE30-3E60-FB66-81EBB72A2E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42120" y="6462346"/>
            <a:ext cx="2743200" cy="365125"/>
          </a:xfrm>
        </p:spPr>
        <p:txBody>
          <a:bodyPr/>
          <a:lstStyle/>
          <a:p>
            <a:fld id="{F0714D7F-3F75-407C-9CFC-2293788BC674}" type="slidenum">
              <a:rPr lang="en-GB" sz="1800" smtClean="0">
                <a:solidFill>
                  <a:schemeClr val="bg1"/>
                </a:solidFill>
              </a:rPr>
              <a:t>9</a:t>
            </a:fld>
            <a:endParaRPr lang="en-GB" sz="1800" dirty="0">
              <a:solidFill>
                <a:schemeClr val="bg1"/>
              </a:solidFill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C7ADB87-CA46-2633-F901-91E77E1FA19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49233" y="700307"/>
            <a:ext cx="3887718" cy="2426277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8D97A6D5-6CA1-EFDC-B8C1-8144F813D399}"/>
              </a:ext>
            </a:extLst>
          </p:cNvPr>
          <p:cNvSpPr txBox="1"/>
          <p:nvPr/>
        </p:nvSpPr>
        <p:spPr>
          <a:xfrm>
            <a:off x="7589690" y="259924"/>
            <a:ext cx="26068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Parallel uniform layers</a:t>
            </a:r>
            <a:endParaRPr lang="en-GB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54B793A3-61C7-AA9B-B420-5038A1EC9AD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47523" y="3673544"/>
            <a:ext cx="4891137" cy="3153927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5F1E0E65-C3E4-CB91-F41A-D13616EC8726}"/>
              </a:ext>
            </a:extLst>
          </p:cNvPr>
          <p:cNvSpPr txBox="1"/>
          <p:nvPr/>
        </p:nvSpPr>
        <p:spPr>
          <a:xfrm>
            <a:off x="7310350" y="3244334"/>
            <a:ext cx="31654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Surfaces with pyramid shape</a:t>
            </a:r>
            <a:endParaRPr lang="en-GB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90C490BB-ADC0-EE89-502C-08B15F725FE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7773" y="1913445"/>
            <a:ext cx="5420481" cy="41725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107202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9423</TotalTime>
  <Words>298</Words>
  <Application>Microsoft Office PowerPoint</Application>
  <PresentationFormat>Widescreen</PresentationFormat>
  <Paragraphs>75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6" baseType="lpstr">
      <vt:lpstr>Aptos</vt:lpstr>
      <vt:lpstr>Arial</vt:lpstr>
      <vt:lpstr>Calibri</vt:lpstr>
      <vt:lpstr>Calibri Light</vt:lpstr>
      <vt:lpstr>Cambria Math</vt:lpstr>
      <vt:lpstr>Courier New</vt:lpstr>
      <vt:lpstr>Office Theme</vt:lpstr>
      <vt:lpstr>HOM coated loads</vt:lpstr>
      <vt:lpstr>PowerPoint Presentation</vt:lpstr>
      <vt:lpstr>Waveguide modes</vt:lpstr>
      <vt:lpstr>Coating loads</vt:lpstr>
      <vt:lpstr>Optimization</vt:lpstr>
      <vt:lpstr>Optimization</vt:lpstr>
      <vt:lpstr>Optimization</vt:lpstr>
      <vt:lpstr>Final result</vt:lpstr>
      <vt:lpstr>New geometries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Hikmet Bursali</dc:creator>
  <cp:lastModifiedBy>Pablo Martinez Reviriego</cp:lastModifiedBy>
  <cp:revision>282</cp:revision>
  <cp:lastPrinted>2020-02-14T13:06:01Z</cp:lastPrinted>
  <dcterms:created xsi:type="dcterms:W3CDTF">2020-02-10T17:47:00Z</dcterms:created>
  <dcterms:modified xsi:type="dcterms:W3CDTF">2025-04-29T09:24:51Z</dcterms:modified>
</cp:coreProperties>
</file>