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57" r:id="rId3"/>
    <p:sldId id="277" r:id="rId4"/>
    <p:sldId id="303" r:id="rId5"/>
    <p:sldId id="306" r:id="rId6"/>
    <p:sldId id="307" r:id="rId7"/>
    <p:sldId id="305" r:id="rId8"/>
    <p:sldId id="315" r:id="rId9"/>
    <p:sldId id="316" r:id="rId10"/>
    <p:sldId id="314" r:id="rId11"/>
    <p:sldId id="309" r:id="rId12"/>
    <p:sldId id="310" r:id="rId13"/>
    <p:sldId id="311" r:id="rId14"/>
    <p:sldId id="312" r:id="rId15"/>
    <p:sldId id="296" r:id="rId16"/>
    <p:sldId id="297" r:id="rId17"/>
    <p:sldId id="313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45" autoAdjust="0"/>
    <p:restoredTop sz="86435" autoAdjust="0"/>
  </p:normalViewPr>
  <p:slideViewPr>
    <p:cSldViewPr>
      <p:cViewPr>
        <p:scale>
          <a:sx n="66" d="100"/>
          <a:sy n="66" d="100"/>
        </p:scale>
        <p:origin x="-984" y="-24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69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912"/>
    </p:cViewPr>
  </p:sorterViewPr>
  <p:notesViewPr>
    <p:cSldViewPr>
      <p:cViewPr varScale="1">
        <p:scale>
          <a:sx n="42" d="100"/>
          <a:sy n="42" d="100"/>
        </p:scale>
        <p:origin x="-1518" y="-10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B2E7DCA0-5FC8-44F9-ACAF-96C9896FA3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047155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FF084C-3DE0-4358-91BC-8BD238507E00}" type="datetimeFigureOut">
              <a:rPr lang="en-US" smtClean="0"/>
              <a:pPr/>
              <a:t>10/17/2011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432FD6-E3F9-4BCC-86CC-B00156C5056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412628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10/18/2011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ko-KR" smtClean="0"/>
              <a:t>CERN Linac-4 instrumentation review Uli Raich BE/BI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B9C65A6-2246-43B2-81CC-A0C6147102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10/18/2011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CERN Linac-4 instrumentation review Uli Raich BE/BI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D0A344-A9B6-4288-A209-1650D08E08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295400"/>
            <a:ext cx="2076450" cy="4830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95400"/>
            <a:ext cx="6076950" cy="4830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10/18/2011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CERN Linac-4 instrumentation review Uli Raich BE/BI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02121B-A1EB-4C41-8F8F-48C22F3EF1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295400"/>
            <a:ext cx="82296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221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05000"/>
            <a:ext cx="4038600" cy="2033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090988"/>
            <a:ext cx="4038600" cy="20351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10/18/2011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CERN Linac-4 instrumentation review Uli Raich BE/BI</a:t>
            </a: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081E27-E2DE-4785-B8A0-A36597E436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295400"/>
            <a:ext cx="82296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905000"/>
            <a:ext cx="8229600" cy="42211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10/18/2011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CERN Linac-4 instrumentation review Uli Raich BE/BI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29FC11-8F36-4A72-AD9C-EF2A1FC00C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295400"/>
            <a:ext cx="82296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221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221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10/18/2011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CERN Linac-4 instrumentation review Uli Raich BE/BI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10509C-11CF-4BD1-88B6-FCA2738CDC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10/18/2011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CERN Linac-4 instrumentation review Uli Raich BE/BI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2A6183-6C34-4DB6-8644-7A86FFD20F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10/18/2011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CERN Linac-4 instrumentation review Uli Raich BE/BI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D739BD-FCE6-429B-AB2F-E6EA847A19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221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221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10/18/2011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CERN Linac-4 instrumentation review Uli Raich BE/BI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4E1CF0-1445-4AFE-BD70-95B53677C7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10/18/2011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CERN Linac-4 instrumentation review Uli Raich BE/BI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D08613-9179-40EC-8896-89F678CFD2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10/18/2011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CERN Linac-4 instrumentation review Uli Raich BE/BI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197B9E-9B7A-49B2-AE53-EC907B195B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10/18/2011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CERN Linac-4 instrumentation review Uli Raich BE/BI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905D19-A104-4AD1-9679-D8D6868C0D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10/18/2011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CERN Linac-4 instrumentation review Uli Raich BE/BI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F2EE41-12C1-4ECD-9A13-F362589DBC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10/18/2011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CERN Linac-4 instrumentation review Uli Raich BE/BI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AD5446-1B17-4179-8811-9831E364D1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hyperlink" Target="https://twiki.cern.ch/twiki/bin/view/SPL/WebHome" TargetMode="Externa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1295400"/>
            <a:ext cx="8229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22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10/18/2011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mtClean="0">
                <a:ea typeface="굴림" pitchFamily="50" charset="-127"/>
              </a:defRPr>
            </a:lvl1pPr>
          </a:lstStyle>
          <a:p>
            <a:pPr>
              <a:defRPr/>
            </a:pPr>
            <a:r>
              <a:rPr lang="en-US" altLang="ko-KR" smtClean="0"/>
              <a:t>CERN Linac-4 instrumentation review Uli Raich BE/BI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mtClean="0"/>
            </a:lvl1pPr>
          </a:lstStyle>
          <a:p>
            <a:pPr>
              <a:defRPr/>
            </a:pPr>
            <a:fld id="{A252C974-277A-47D7-8CD2-BB7AE8054C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6151" name="Picture 8" descr="Linac4-block-diagram.001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3429000" y="152400"/>
            <a:ext cx="5600700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1" descr="Linac4Logo">
            <a:hlinkClick r:id="rId17"/>
          </p:cNvPr>
          <p:cNvPicPr>
            <a:picLocks noChangeAspect="1" noChangeArrowheads="1"/>
          </p:cNvPicPr>
          <p:nvPr userDrawn="1"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52400" y="152400"/>
            <a:ext cx="973138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828800"/>
            <a:ext cx="7772400" cy="688975"/>
          </a:xfrm>
        </p:spPr>
        <p:txBody>
          <a:bodyPr/>
          <a:lstStyle/>
          <a:p>
            <a:pPr eaLnBrk="1" hangingPunct="1"/>
            <a:r>
              <a:rPr lang="de-CH" sz="3200" dirty="0" err="1" smtClean="0"/>
              <a:t>Overview</a:t>
            </a:r>
            <a:r>
              <a:rPr lang="de-CH" sz="3200" dirty="0" smtClean="0"/>
              <a:t> </a:t>
            </a:r>
            <a:r>
              <a:rPr lang="de-CH" sz="3200" dirty="0" err="1" smtClean="0"/>
              <a:t>of</a:t>
            </a:r>
            <a:r>
              <a:rPr lang="de-CH" sz="3200" dirty="0" smtClean="0"/>
              <a:t> Beam </a:t>
            </a:r>
            <a:r>
              <a:rPr lang="de-CH" sz="3200" dirty="0" err="1" smtClean="0"/>
              <a:t>Diagnostics</a:t>
            </a:r>
            <a:r>
              <a:rPr lang="de-CH" sz="3200" dirty="0" smtClean="0"/>
              <a:t> Linac-4 </a:t>
            </a:r>
            <a:endParaRPr lang="en-GB" sz="3200" dirty="0" smtClean="0"/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048000"/>
            <a:ext cx="6400800" cy="1752600"/>
          </a:xfrm>
        </p:spPr>
        <p:txBody>
          <a:bodyPr/>
          <a:lstStyle/>
          <a:p>
            <a:pPr eaLnBrk="1" hangingPunct="1"/>
            <a:r>
              <a:rPr lang="en-GB" dirty="0" smtClean="0"/>
              <a:t>Linac-4 Instrumentation review</a:t>
            </a:r>
          </a:p>
          <a:p>
            <a:pPr eaLnBrk="1" hangingPunct="1"/>
            <a:r>
              <a:rPr lang="en-GB" dirty="0" smtClean="0"/>
              <a:t>CERN, 18.10 2011</a:t>
            </a:r>
          </a:p>
          <a:p>
            <a:pPr eaLnBrk="1" hangingPunct="1"/>
            <a:r>
              <a:rPr lang="en-GB" dirty="0" err="1" smtClean="0"/>
              <a:t>Uli</a:t>
            </a:r>
            <a:r>
              <a:rPr lang="en-GB" dirty="0" smtClean="0"/>
              <a:t> </a:t>
            </a:r>
            <a:r>
              <a:rPr lang="en-GB" dirty="0" err="1" smtClean="0"/>
              <a:t>Raich</a:t>
            </a:r>
            <a:r>
              <a:rPr lang="en-GB" dirty="0"/>
              <a:t> </a:t>
            </a:r>
            <a:r>
              <a:rPr lang="en-GB" dirty="0" smtClean="0"/>
              <a:t>BE/BI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Measurement </a:t>
            </a:r>
            <a:r>
              <a:rPr lang="de-DE" dirty="0" err="1" smtClean="0"/>
              <a:t>line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commissioning</a:t>
            </a:r>
            <a:r>
              <a:rPr lang="de-DE" dirty="0" smtClean="0"/>
              <a:t> </a:t>
            </a:r>
            <a:r>
              <a:rPr lang="de-DE" dirty="0" err="1" smtClean="0"/>
              <a:t>only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10/18/2011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CERN Linac-4 instrumentation review Uli Raich BE/BI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2A6183-6C34-4DB6-8644-7A86FFD20FB2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43000" y="2209800"/>
            <a:ext cx="6674921" cy="3727644"/>
          </a:xfrm>
        </p:spPr>
      </p:pic>
    </p:spTree>
    <p:extLst>
      <p:ext uri="{BB962C8B-B14F-4D97-AF65-F5344CB8AC3E}">
        <p14:creationId xmlns:p14="http://schemas.microsoft.com/office/powerpoint/2010/main" xmlns="" val="2589524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DTL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" y="1828800"/>
            <a:ext cx="8229600" cy="3175789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10/18/2011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CERN Linac-4 instrumentation review Uli Raich BE/BI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2A6183-6C34-4DB6-8644-7A86FFD20FB2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57200" y="5105400"/>
            <a:ext cx="1447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3 BPMs</a:t>
            </a:r>
          </a:p>
          <a:p>
            <a:r>
              <a:rPr lang="de-DE" dirty="0" smtClean="0"/>
              <a:t>1 BCT</a:t>
            </a:r>
          </a:p>
          <a:p>
            <a:r>
              <a:rPr lang="de-DE" dirty="0" smtClean="0"/>
              <a:t>1SEMGrid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209800" y="5257800"/>
            <a:ext cx="46824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Very</a:t>
            </a:r>
            <a:r>
              <a:rPr lang="de-DE" dirty="0" smtClean="0"/>
              <a:t> </a:t>
            </a:r>
            <a:r>
              <a:rPr lang="de-DE" dirty="0" err="1" smtClean="0"/>
              <a:t>little</a:t>
            </a:r>
            <a:r>
              <a:rPr lang="de-DE" dirty="0" smtClean="0"/>
              <a:t> </a:t>
            </a:r>
            <a:r>
              <a:rPr lang="de-DE" dirty="0" err="1" smtClean="0"/>
              <a:t>space</a:t>
            </a:r>
            <a:r>
              <a:rPr lang="de-DE" dirty="0" smtClean="0"/>
              <a:t>, </a:t>
            </a:r>
            <a:r>
              <a:rPr lang="de-DE" dirty="0" err="1" smtClean="0"/>
              <a:t>needed</a:t>
            </a:r>
            <a:r>
              <a:rPr lang="de-DE" dirty="0" smtClean="0"/>
              <a:t> </a:t>
            </a:r>
            <a:r>
              <a:rPr lang="de-DE" dirty="0" err="1" smtClean="0"/>
              <a:t>dedicated</a:t>
            </a:r>
            <a:r>
              <a:rPr lang="de-DE" dirty="0" smtClean="0"/>
              <a:t> design </a:t>
            </a:r>
            <a:r>
              <a:rPr lang="de-DE" dirty="0" err="1" smtClean="0"/>
              <a:t>for</a:t>
            </a:r>
            <a:r>
              <a:rPr lang="de-DE" dirty="0" smtClean="0"/>
              <a:t> all </a:t>
            </a:r>
            <a:r>
              <a:rPr lang="de-DE" dirty="0" err="1" smtClean="0"/>
              <a:t>devices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969662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CCDTL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7914" y="1884893"/>
            <a:ext cx="8229600" cy="2901659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10/18/2011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CERN Linac-4 instrumentation review Uli Raich BE/BI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2A6183-6C34-4DB6-8644-7A86FFD20FB2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47914" y="4786552"/>
            <a:ext cx="7162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BPMs after </a:t>
            </a:r>
            <a:r>
              <a:rPr lang="de-DE" dirty="0" err="1" smtClean="0"/>
              <a:t>each</a:t>
            </a:r>
            <a:r>
              <a:rPr lang="de-DE" dirty="0" smtClean="0"/>
              <a:t> </a:t>
            </a:r>
            <a:r>
              <a:rPr lang="de-DE" dirty="0" err="1" smtClean="0"/>
              <a:t>module</a:t>
            </a:r>
            <a:r>
              <a:rPr lang="de-DE" dirty="0" smtClean="0"/>
              <a:t> </a:t>
            </a:r>
          </a:p>
          <a:p>
            <a:r>
              <a:rPr lang="de-DE" dirty="0" smtClean="0"/>
              <a:t>BCT after </a:t>
            </a:r>
            <a:r>
              <a:rPr lang="de-DE" dirty="0" err="1" smtClean="0"/>
              <a:t>the</a:t>
            </a:r>
            <a:r>
              <a:rPr lang="de-DE" dirty="0" smtClean="0"/>
              <a:t> last  </a:t>
            </a:r>
            <a:r>
              <a:rPr lang="de-DE" dirty="0" err="1" smtClean="0"/>
              <a:t>module</a:t>
            </a:r>
            <a:endParaRPr lang="de-DE" dirty="0" smtClean="0"/>
          </a:p>
          <a:p>
            <a:r>
              <a:rPr lang="de-DE" dirty="0" smtClean="0"/>
              <a:t>Profile </a:t>
            </a:r>
            <a:r>
              <a:rPr lang="de-DE" dirty="0" err="1" smtClean="0"/>
              <a:t>measurements</a:t>
            </a:r>
            <a:r>
              <a:rPr lang="de-DE" dirty="0" smtClean="0"/>
              <a:t>, </a:t>
            </a:r>
            <a:r>
              <a:rPr lang="de-DE" dirty="0" err="1" smtClean="0"/>
              <a:t>alternating</a:t>
            </a:r>
            <a:r>
              <a:rPr lang="de-DE" dirty="0" smtClean="0"/>
              <a:t> </a:t>
            </a:r>
            <a:r>
              <a:rPr lang="de-DE" dirty="0" err="1" smtClean="0"/>
              <a:t>SEMGrids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wire</a:t>
            </a:r>
            <a:r>
              <a:rPr lang="de-DE" dirty="0" smtClean="0"/>
              <a:t> </a:t>
            </a:r>
            <a:r>
              <a:rPr lang="de-DE" dirty="0" err="1" smtClean="0"/>
              <a:t>scanners</a:t>
            </a:r>
            <a:r>
              <a:rPr lang="de-DE" dirty="0" smtClean="0"/>
              <a:t> after  </a:t>
            </a:r>
            <a:r>
              <a:rPr lang="de-DE" dirty="0" err="1" smtClean="0"/>
              <a:t>tanks</a:t>
            </a:r>
            <a:r>
              <a:rPr lang="de-DE" dirty="0" smtClean="0"/>
              <a:t> 1,3,5,7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59042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143000"/>
            <a:ext cx="8229600" cy="533400"/>
          </a:xfrm>
        </p:spPr>
        <p:txBody>
          <a:bodyPr/>
          <a:lstStyle/>
          <a:p>
            <a:r>
              <a:rPr lang="de-DE" dirty="0" smtClean="0"/>
              <a:t>PIMS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" y="1676400"/>
            <a:ext cx="8229600" cy="2233032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10/18/2011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CERN Linac-4 instrumentation review Uli Raich BE/BI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2A6183-6C34-4DB6-8644-7A86FFD20FB2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28171" y="4323693"/>
            <a:ext cx="7924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BPM after </a:t>
            </a:r>
            <a:r>
              <a:rPr lang="de-DE" dirty="0" err="1" smtClean="0"/>
              <a:t>module</a:t>
            </a:r>
            <a:r>
              <a:rPr lang="de-DE" dirty="0" smtClean="0"/>
              <a:t> 2,4,6,8,10,12</a:t>
            </a:r>
          </a:p>
          <a:p>
            <a:r>
              <a:rPr lang="de-DE" dirty="0" smtClean="0"/>
              <a:t>Profile </a:t>
            </a:r>
            <a:r>
              <a:rPr lang="de-DE" dirty="0" err="1" smtClean="0"/>
              <a:t>measurement</a:t>
            </a:r>
            <a:r>
              <a:rPr lang="de-DE" dirty="0" smtClean="0"/>
              <a:t> after </a:t>
            </a:r>
            <a:r>
              <a:rPr lang="de-DE" dirty="0" err="1" smtClean="0"/>
              <a:t>module</a:t>
            </a:r>
            <a:r>
              <a:rPr lang="de-DE" dirty="0" smtClean="0"/>
              <a:t> 3, 5, 9 (W,S,W)</a:t>
            </a:r>
          </a:p>
          <a:p>
            <a:r>
              <a:rPr lang="de-DE" dirty="0" smtClean="0"/>
              <a:t>BCT after </a:t>
            </a:r>
            <a:r>
              <a:rPr lang="de-DE" dirty="0" err="1" smtClean="0"/>
              <a:t>module</a:t>
            </a:r>
            <a:r>
              <a:rPr lang="de-DE" dirty="0" smtClean="0"/>
              <a:t> 12</a:t>
            </a:r>
          </a:p>
          <a:p>
            <a:r>
              <a:rPr lang="de-DE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972393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Dump</a:t>
            </a:r>
            <a:r>
              <a:rPr lang="de-DE" dirty="0" smtClean="0"/>
              <a:t> Line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transfer</a:t>
            </a:r>
            <a:r>
              <a:rPr lang="de-DE" dirty="0" smtClean="0"/>
              <a:t> </a:t>
            </a:r>
            <a:r>
              <a:rPr lang="de-DE" dirty="0" err="1" smtClean="0"/>
              <a:t>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4419600" cy="4221163"/>
          </a:xfrm>
        </p:spPr>
        <p:txBody>
          <a:bodyPr/>
          <a:lstStyle/>
          <a:p>
            <a:r>
              <a:rPr lang="de-DE" dirty="0" smtClean="0"/>
              <a:t>Layout </a:t>
            </a:r>
            <a:r>
              <a:rPr lang="de-DE" dirty="0" err="1" smtClean="0"/>
              <a:t>has</a:t>
            </a:r>
            <a:r>
              <a:rPr lang="de-DE" dirty="0" smtClean="0"/>
              <a:t> </a:t>
            </a:r>
            <a:r>
              <a:rPr lang="de-DE" dirty="0" err="1" smtClean="0"/>
              <a:t>been</a:t>
            </a:r>
            <a:r>
              <a:rPr lang="de-DE" dirty="0" smtClean="0"/>
              <a:t> </a:t>
            </a:r>
            <a:r>
              <a:rPr lang="de-DE" dirty="0" err="1" smtClean="0"/>
              <a:t>frozen</a:t>
            </a:r>
            <a:r>
              <a:rPr lang="de-DE" dirty="0" smtClean="0"/>
              <a:t> </a:t>
            </a:r>
            <a:r>
              <a:rPr lang="de-DE" dirty="0" err="1" smtClean="0"/>
              <a:t>only</a:t>
            </a:r>
            <a:r>
              <a:rPr lang="de-DE" dirty="0" smtClean="0"/>
              <a:t> </a:t>
            </a:r>
            <a:r>
              <a:rPr lang="de-DE" dirty="0" err="1" smtClean="0"/>
              <a:t>recently</a:t>
            </a:r>
            <a:endParaRPr lang="de-DE" dirty="0" smtClean="0"/>
          </a:p>
          <a:p>
            <a:r>
              <a:rPr lang="de-DE" dirty="0" err="1" smtClean="0"/>
              <a:t>Emittance</a:t>
            </a:r>
            <a:r>
              <a:rPr lang="de-DE" dirty="0" smtClean="0"/>
              <a:t> </a:t>
            </a:r>
            <a:r>
              <a:rPr lang="de-DE" dirty="0" err="1" smtClean="0"/>
              <a:t>measurement</a:t>
            </a:r>
            <a:r>
              <a:rPr lang="de-DE" dirty="0" smtClean="0"/>
              <a:t> </a:t>
            </a:r>
            <a:r>
              <a:rPr lang="de-DE" dirty="0" err="1" smtClean="0"/>
              <a:t>using</a:t>
            </a:r>
            <a:r>
              <a:rPr lang="de-DE" dirty="0" smtClean="0"/>
              <a:t> 4 </a:t>
            </a:r>
            <a:r>
              <a:rPr lang="de-DE" dirty="0" err="1" smtClean="0"/>
              <a:t>SEMGrids</a:t>
            </a:r>
            <a:endParaRPr lang="de-DE" dirty="0" smtClean="0"/>
          </a:p>
          <a:p>
            <a:r>
              <a:rPr lang="de-DE" dirty="0" smtClean="0"/>
              <a:t>Final </a:t>
            </a:r>
            <a:r>
              <a:rPr lang="de-DE" dirty="0" err="1" smtClean="0"/>
              <a:t>position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BSM</a:t>
            </a:r>
          </a:p>
          <a:p>
            <a:r>
              <a:rPr lang="de-DE" dirty="0" smtClean="0"/>
              <a:t>R&amp;D </a:t>
            </a:r>
            <a:r>
              <a:rPr lang="de-DE" dirty="0" err="1" smtClean="0"/>
              <a:t>foreseen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profile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emittance</a:t>
            </a:r>
            <a:r>
              <a:rPr lang="de-DE" dirty="0" smtClean="0"/>
              <a:t> </a:t>
            </a:r>
            <a:r>
              <a:rPr lang="de-DE" dirty="0" err="1" smtClean="0"/>
              <a:t>measurements</a:t>
            </a:r>
            <a:r>
              <a:rPr lang="de-DE" dirty="0" smtClean="0"/>
              <a:t> </a:t>
            </a:r>
            <a:r>
              <a:rPr lang="de-DE" dirty="0" err="1" smtClean="0"/>
              <a:t>using</a:t>
            </a:r>
            <a:r>
              <a:rPr lang="de-DE" dirty="0" smtClean="0"/>
              <a:t> </a:t>
            </a:r>
            <a:r>
              <a:rPr lang="de-DE" dirty="0" err="1" smtClean="0"/>
              <a:t>laser</a:t>
            </a:r>
            <a:r>
              <a:rPr lang="de-DE" dirty="0" smtClean="0"/>
              <a:t> </a:t>
            </a:r>
            <a:r>
              <a:rPr lang="de-DE" dirty="0" err="1" smtClean="0"/>
              <a:t>stripping</a:t>
            </a:r>
            <a:r>
              <a:rPr lang="de-DE" dirty="0" smtClean="0"/>
              <a:t>.</a:t>
            </a:r>
          </a:p>
          <a:p>
            <a:r>
              <a:rPr lang="de-DE" dirty="0" smtClean="0"/>
              <a:t>BCTs, </a:t>
            </a:r>
            <a:r>
              <a:rPr lang="de-DE" dirty="0" err="1" smtClean="0"/>
              <a:t>SEMGrids</a:t>
            </a:r>
            <a:r>
              <a:rPr lang="de-DE" dirty="0" smtClean="0"/>
              <a:t>, BPMs (</a:t>
            </a:r>
            <a:r>
              <a:rPr lang="de-DE" dirty="0" err="1" smtClean="0"/>
              <a:t>see</a:t>
            </a:r>
            <a:r>
              <a:rPr lang="de-DE" dirty="0" smtClean="0"/>
              <a:t> </a:t>
            </a:r>
            <a:r>
              <a:rPr lang="de-DE" dirty="0" err="1" smtClean="0"/>
              <a:t>table</a:t>
            </a:r>
            <a:r>
              <a:rPr lang="de-DE" dirty="0" smtClean="0"/>
              <a:t>)</a:t>
            </a:r>
          </a:p>
          <a:p>
            <a:endParaRPr lang="de-DE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10/18/2011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CERN Linac-4 instrumentation review Uli Raich BE/BI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2A6183-6C34-4DB6-8644-7A86FFD20FB2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905000"/>
            <a:ext cx="3859213" cy="3829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9484168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List of instruments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905000"/>
          <a:ext cx="8229600" cy="3591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097280"/>
                <a:gridCol w="1828800"/>
                <a:gridCol w="2011680"/>
                <a:gridCol w="164592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Instrument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number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location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energy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details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Faraday Cup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LEBT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45 </a:t>
                      </a:r>
                      <a:r>
                        <a:rPr lang="en-US" sz="1600" dirty="0" err="1" smtClean="0"/>
                        <a:t>KeV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only</a:t>
                      </a:r>
                      <a:r>
                        <a:rPr lang="en-US" baseline="0" dirty="0" smtClean="0"/>
                        <a:t> scope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Emittance</a:t>
                      </a:r>
                      <a:endParaRPr lang="en-US" sz="1600" dirty="0" smtClean="0"/>
                    </a:p>
                    <a:p>
                      <a:r>
                        <a:rPr lang="en-US" sz="1600" dirty="0" smtClean="0"/>
                        <a:t>meter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LEBT,</a:t>
                      </a:r>
                      <a:r>
                        <a:rPr lang="en-US" sz="1600" baseline="0" dirty="0" smtClean="0"/>
                        <a:t> MEBT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45 </a:t>
                      </a:r>
                      <a:r>
                        <a:rPr lang="en-US" sz="1600" dirty="0" err="1" smtClean="0"/>
                        <a:t>KeV</a:t>
                      </a:r>
                      <a:endParaRPr lang="en-US" sz="1600" dirty="0" smtClean="0"/>
                    </a:p>
                    <a:p>
                      <a:r>
                        <a:rPr lang="en-US" sz="1600" dirty="0" smtClean="0"/>
                        <a:t>3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MeV</a:t>
                      </a:r>
                      <a:r>
                        <a:rPr lang="en-US" sz="1600" baseline="0" dirty="0" smtClean="0"/>
                        <a:t> – 12 </a:t>
                      </a:r>
                      <a:r>
                        <a:rPr lang="en-US" sz="1600" baseline="0" dirty="0" err="1" smtClean="0"/>
                        <a:t>MeV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BPMs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MEBT</a:t>
                      </a:r>
                      <a:r>
                        <a:rPr lang="en-US" sz="1600" baseline="0" dirty="0" smtClean="0"/>
                        <a:t> - Booster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 </a:t>
                      </a:r>
                      <a:r>
                        <a:rPr lang="en-US" sz="1600" dirty="0" err="1" smtClean="0"/>
                        <a:t>MeV</a:t>
                      </a:r>
                      <a:r>
                        <a:rPr lang="en-US" sz="1600" dirty="0" smtClean="0"/>
                        <a:t> – 160 </a:t>
                      </a:r>
                      <a:r>
                        <a:rPr lang="en-US" sz="1600" dirty="0" err="1" smtClean="0"/>
                        <a:t>MeV</a:t>
                      </a:r>
                      <a:endParaRPr lang="en-US" sz="1600" dirty="0" smtClean="0"/>
                    </a:p>
                    <a:p>
                      <a:r>
                        <a:rPr lang="en-US" sz="1600" dirty="0" smtClean="0"/>
                        <a:t>L2-Booster</a:t>
                      </a:r>
                      <a:r>
                        <a:rPr lang="en-US" sz="1600" baseline="0" dirty="0" smtClean="0"/>
                        <a:t> transfer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Pos, intensity</a:t>
                      </a:r>
                    </a:p>
                    <a:p>
                      <a:r>
                        <a:rPr lang="en-US" sz="1600" dirty="0" smtClean="0"/>
                        <a:t>Phase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SEMGrids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LEBT – Booster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45 </a:t>
                      </a:r>
                      <a:r>
                        <a:rPr lang="en-US" sz="1600" dirty="0" err="1" smtClean="0"/>
                        <a:t>KeV</a:t>
                      </a:r>
                      <a:r>
                        <a:rPr lang="en-US" sz="1600" dirty="0" smtClean="0"/>
                        <a:t> – 160 </a:t>
                      </a:r>
                      <a:r>
                        <a:rPr lang="en-US" sz="1600" dirty="0" err="1" smtClean="0"/>
                        <a:t>MeV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Transformers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16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LEBT -</a:t>
                      </a:r>
                      <a:r>
                        <a:rPr lang="en-US" sz="1600" baseline="0" dirty="0" smtClean="0"/>
                        <a:t> Booster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45 </a:t>
                      </a:r>
                      <a:r>
                        <a:rPr lang="en-US" sz="1600" dirty="0" err="1" smtClean="0"/>
                        <a:t>KeV</a:t>
                      </a:r>
                      <a:r>
                        <a:rPr lang="en-US" sz="1600" dirty="0" smtClean="0"/>
                        <a:t> – 160 </a:t>
                      </a:r>
                      <a:r>
                        <a:rPr lang="en-US" sz="1600" dirty="0" err="1" smtClean="0"/>
                        <a:t>MeV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BSM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MEBT - PIMS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 </a:t>
                      </a:r>
                      <a:r>
                        <a:rPr lang="en-US" sz="1600" dirty="0" err="1" smtClean="0"/>
                        <a:t>MeV</a:t>
                      </a:r>
                      <a:r>
                        <a:rPr lang="en-US" sz="1600" dirty="0" smtClean="0"/>
                        <a:t> – 160 </a:t>
                      </a:r>
                      <a:r>
                        <a:rPr lang="en-US" sz="1600" dirty="0" err="1" smtClean="0"/>
                        <a:t>MeV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Russian </a:t>
                      </a:r>
                      <a:r>
                        <a:rPr lang="en-US" sz="1600" dirty="0" err="1" smtClean="0"/>
                        <a:t>coll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Halo Monitor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MEBT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 </a:t>
                      </a:r>
                      <a:r>
                        <a:rPr lang="en-US" sz="1600" dirty="0" err="1" smtClean="0"/>
                        <a:t>MeV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M. Hori (finished)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155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10/18/2011</a:t>
            </a:r>
            <a:endParaRPr lang="en-US"/>
          </a:p>
        </p:txBody>
      </p:sp>
      <p:sp>
        <p:nvSpPr>
          <p:cNvPr id="415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ko-KR" smtClean="0"/>
              <a:t>CERN Linac-4 instrumentation review Uli Raich BE/BI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2A6183-6C34-4DB6-8644-7A86FFD20FB2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List of Instruments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810324793"/>
              </p:ext>
            </p:extLst>
          </p:nvPr>
        </p:nvGraphicFramePr>
        <p:xfrm>
          <a:off x="457200" y="1905000"/>
          <a:ext cx="8229600" cy="2931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021080"/>
                <a:gridCol w="1905000"/>
                <a:gridCol w="2011680"/>
                <a:gridCol w="164592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Instrument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number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Location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energy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details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Wire Scanners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6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MEBT,</a:t>
                      </a:r>
                      <a:r>
                        <a:rPr lang="en-US" sz="1600" baseline="0" dirty="0" smtClean="0"/>
                        <a:t> CCDTL, PIMS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 </a:t>
                      </a:r>
                      <a:r>
                        <a:rPr lang="en-US" sz="1600" dirty="0" err="1" smtClean="0"/>
                        <a:t>MeV</a:t>
                      </a:r>
                      <a:r>
                        <a:rPr lang="en-US" sz="1600" dirty="0" smtClean="0"/>
                        <a:t> – 160 </a:t>
                      </a:r>
                      <a:r>
                        <a:rPr lang="en-US" sz="1600" dirty="0" err="1" smtClean="0"/>
                        <a:t>MeV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BLMs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26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MEBT - Booster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 </a:t>
                      </a:r>
                      <a:r>
                        <a:rPr lang="en-US" sz="1600" dirty="0" err="1" smtClean="0"/>
                        <a:t>MeV</a:t>
                      </a:r>
                      <a:r>
                        <a:rPr lang="en-US" sz="1600" dirty="0" smtClean="0"/>
                        <a:t> – 160 </a:t>
                      </a:r>
                      <a:r>
                        <a:rPr lang="en-US" sz="1600" dirty="0" err="1" smtClean="0"/>
                        <a:t>MeV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err="1" smtClean="0"/>
                        <a:t>Positions</a:t>
                      </a:r>
                      <a:r>
                        <a:rPr lang="de-DE" sz="1600" baseline="0" dirty="0" smtClean="0"/>
                        <a:t> </a:t>
                      </a:r>
                      <a:r>
                        <a:rPr lang="de-DE" sz="1600" baseline="0" dirty="0" err="1" smtClean="0"/>
                        <a:t>to</a:t>
                      </a:r>
                      <a:r>
                        <a:rPr lang="de-DE" sz="1600" baseline="0" dirty="0" smtClean="0"/>
                        <a:t> </a:t>
                      </a:r>
                      <a:r>
                        <a:rPr lang="de-DE" sz="1600" baseline="0" dirty="0" err="1" smtClean="0"/>
                        <a:t>be</a:t>
                      </a:r>
                      <a:r>
                        <a:rPr lang="de-DE" sz="1600" baseline="0" dirty="0" smtClean="0"/>
                        <a:t> </a:t>
                      </a:r>
                      <a:r>
                        <a:rPr lang="de-DE" sz="1600" baseline="0" dirty="0" err="1" smtClean="0"/>
                        <a:t>confirmed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Laser</a:t>
                      </a:r>
                      <a:r>
                        <a:rPr lang="en-US" sz="1600" baseline="0" dirty="0" smtClean="0"/>
                        <a:t> Wire</a:t>
                      </a:r>
                    </a:p>
                    <a:p>
                      <a:r>
                        <a:rPr lang="en-US" sz="1600" baseline="0" dirty="0" smtClean="0"/>
                        <a:t>tests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MEBT</a:t>
                      </a:r>
                      <a:r>
                        <a:rPr lang="en-US" sz="1600" baseline="0" dirty="0" smtClean="0"/>
                        <a:t> - Booster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 </a:t>
                      </a:r>
                      <a:r>
                        <a:rPr lang="en-US" sz="1600" dirty="0" err="1" smtClean="0"/>
                        <a:t>MeV</a:t>
                      </a:r>
                      <a:r>
                        <a:rPr lang="en-US" sz="1600" dirty="0" smtClean="0"/>
                        <a:t> –</a:t>
                      </a:r>
                      <a:r>
                        <a:rPr lang="en-US" sz="1600" baseline="0" dirty="0" smtClean="0"/>
                        <a:t> 160 </a:t>
                      </a:r>
                      <a:r>
                        <a:rPr lang="en-US" sz="1600" baseline="0" dirty="0" err="1" smtClean="0"/>
                        <a:t>MeV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R&amp;D for SPL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err="1" smtClean="0"/>
                        <a:t>Emittance</a:t>
                      </a:r>
                      <a:r>
                        <a:rPr lang="de-DE" sz="1600" baseline="0" dirty="0" smtClean="0"/>
                        <a:t> </a:t>
                      </a:r>
                      <a:r>
                        <a:rPr lang="de-DE" sz="1600" baseline="0" dirty="0" err="1" smtClean="0"/>
                        <a:t>meter</a:t>
                      </a:r>
                      <a:r>
                        <a:rPr lang="de-DE" sz="1600" baseline="0" dirty="0" smtClean="0"/>
                        <a:t> </a:t>
                      </a:r>
                      <a:r>
                        <a:rPr lang="de-DE" sz="1600" baseline="0" dirty="0" err="1" smtClean="0"/>
                        <a:t>at</a:t>
                      </a:r>
                      <a:r>
                        <a:rPr lang="de-DE" sz="1600" baseline="0" dirty="0" smtClean="0"/>
                        <a:t> 160 </a:t>
                      </a:r>
                      <a:r>
                        <a:rPr lang="de-DE" sz="1600" baseline="0" dirty="0" err="1" smtClean="0"/>
                        <a:t>MeV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L4Z,</a:t>
                      </a:r>
                      <a:r>
                        <a:rPr lang="de-DE" sz="1600" baseline="0" dirty="0" smtClean="0"/>
                        <a:t> LBE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160 </a:t>
                      </a:r>
                      <a:r>
                        <a:rPr lang="de-DE" sz="1600" dirty="0" err="1" smtClean="0"/>
                        <a:t>MeV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179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10/18/2011</a:t>
            </a:r>
            <a:endParaRPr lang="en-US"/>
          </a:p>
        </p:txBody>
      </p:sp>
      <p:sp>
        <p:nvSpPr>
          <p:cNvPr id="518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ko-KR" smtClean="0"/>
              <a:t>CERN Linac-4 instrumentation review Uli Raich BE/BI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2A6183-6C34-4DB6-8644-7A86FFD20FB2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Schedule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Designs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almost</a:t>
            </a:r>
            <a:r>
              <a:rPr lang="de-DE" dirty="0" smtClean="0"/>
              <a:t> all </a:t>
            </a:r>
            <a:r>
              <a:rPr lang="de-DE" dirty="0" err="1" smtClean="0"/>
              <a:t>instruments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finished</a:t>
            </a:r>
            <a:endParaRPr lang="de-DE" dirty="0" smtClean="0"/>
          </a:p>
          <a:p>
            <a:r>
              <a:rPr lang="de-DE" dirty="0" smtClean="0"/>
              <a:t>First </a:t>
            </a:r>
            <a:r>
              <a:rPr lang="de-DE" dirty="0" err="1" smtClean="0"/>
              <a:t>cabling</a:t>
            </a:r>
            <a:r>
              <a:rPr lang="de-DE" dirty="0" smtClean="0"/>
              <a:t> </a:t>
            </a:r>
            <a:r>
              <a:rPr lang="de-DE" dirty="0" err="1" smtClean="0"/>
              <a:t>campaign</a:t>
            </a:r>
            <a:r>
              <a:rPr lang="de-DE" dirty="0" smtClean="0"/>
              <a:t> </a:t>
            </a:r>
            <a:r>
              <a:rPr lang="de-DE" dirty="0" err="1" smtClean="0"/>
              <a:t>started</a:t>
            </a:r>
            <a:endParaRPr lang="de-DE" dirty="0" smtClean="0"/>
          </a:p>
          <a:p>
            <a:r>
              <a:rPr lang="de-DE" dirty="0" err="1" smtClean="0"/>
              <a:t>Measurements</a:t>
            </a:r>
            <a:r>
              <a:rPr lang="de-DE" dirty="0" smtClean="0"/>
              <a:t> on RFQ </a:t>
            </a:r>
            <a:r>
              <a:rPr lang="de-DE" dirty="0" err="1" smtClean="0"/>
              <a:t>foreseen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beginning</a:t>
            </a:r>
            <a:r>
              <a:rPr lang="de-DE" dirty="0" smtClean="0"/>
              <a:t> 2012</a:t>
            </a:r>
          </a:p>
          <a:p>
            <a:r>
              <a:rPr lang="de-DE" dirty="0" err="1" smtClean="0"/>
              <a:t>Construction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all </a:t>
            </a:r>
            <a:r>
              <a:rPr lang="de-DE" dirty="0" err="1" smtClean="0"/>
              <a:t>sensors</a:t>
            </a:r>
            <a:r>
              <a:rPr lang="de-DE" dirty="0" smtClean="0"/>
              <a:t> + </a:t>
            </a:r>
            <a:r>
              <a:rPr lang="de-DE" dirty="0" err="1" smtClean="0"/>
              <a:t>electronics</a:t>
            </a:r>
            <a:r>
              <a:rPr lang="de-DE" dirty="0" smtClean="0"/>
              <a:t> in 2012</a:t>
            </a:r>
          </a:p>
          <a:p>
            <a:r>
              <a:rPr lang="de-DE" dirty="0" smtClean="0"/>
              <a:t>Installation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tunnel</a:t>
            </a:r>
            <a:r>
              <a:rPr lang="de-DE" dirty="0" smtClean="0"/>
              <a:t> </a:t>
            </a:r>
            <a:r>
              <a:rPr lang="de-DE" dirty="0" err="1" smtClean="0"/>
              <a:t>startung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2013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finished</a:t>
            </a:r>
            <a:r>
              <a:rPr lang="de-DE" dirty="0" smtClean="0"/>
              <a:t> in 2014</a:t>
            </a:r>
          </a:p>
          <a:p>
            <a:r>
              <a:rPr lang="de-DE" dirty="0" smtClean="0"/>
              <a:t>Test beam </a:t>
            </a:r>
            <a:r>
              <a:rPr lang="de-DE" dirty="0" err="1" smtClean="0"/>
              <a:t>onto</a:t>
            </a:r>
            <a:r>
              <a:rPr lang="de-DE" dirty="0" smtClean="0"/>
              <a:t> </a:t>
            </a:r>
            <a:r>
              <a:rPr lang="de-DE" dirty="0" err="1" smtClean="0"/>
              <a:t>dump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2014 </a:t>
            </a:r>
            <a:r>
              <a:rPr lang="de-DE" dirty="0" err="1" smtClean="0"/>
              <a:t>onwards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10/18/2011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CERN Linac-4 instrumentation review Uli Raich BE/BI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2A6183-6C34-4DB6-8644-7A86FFD20FB2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659927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ko-KR" smtClean="0"/>
              <a:t>CERN Linac-4 instrumentation review Uli Raich BE/BI</a:t>
            </a:r>
            <a:endParaRPr lang="en-US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295400"/>
            <a:ext cx="8229600" cy="457200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굴림" pitchFamily="50" charset="-127"/>
              </a:rPr>
              <a:t>Linac-4 placement in the injector chain</a:t>
            </a:r>
            <a:endParaRPr lang="en-US" dirty="0" smtClean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10/18/2011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2A6183-6C34-4DB6-8644-7A86FFD20FB2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" name="Picture 2" descr="G:\Departments\EN\Groups\MEF\LPC\Linac4\Documents-Images\TopView-ComplexePS-21092010.gif"/>
          <p:cNvPicPr>
            <a:picLocks noChangeAspect="1" noChangeArrowheads="1"/>
          </p:cNvPicPr>
          <p:nvPr/>
        </p:nvPicPr>
        <p:blipFill>
          <a:blip r:embed="rId2" cstate="print"/>
          <a:srcRect t="52414"/>
          <a:stretch>
            <a:fillRect/>
          </a:stretch>
        </p:blipFill>
        <p:spPr bwMode="auto">
          <a:xfrm>
            <a:off x="304800" y="2750066"/>
            <a:ext cx="8360664" cy="2679700"/>
          </a:xfrm>
          <a:prstGeom prst="rect">
            <a:avLst/>
          </a:prstGeom>
          <a:noFill/>
        </p:spPr>
      </p:pic>
      <p:sp>
        <p:nvSpPr>
          <p:cNvPr id="11" name="Freeform 10"/>
          <p:cNvSpPr/>
          <p:nvPr/>
        </p:nvSpPr>
        <p:spPr>
          <a:xfrm>
            <a:off x="4596384" y="3323090"/>
            <a:ext cx="3725291" cy="1536192"/>
          </a:xfrm>
          <a:custGeom>
            <a:avLst/>
            <a:gdLst>
              <a:gd name="connsiteX0" fmla="*/ 0 w 3703320"/>
              <a:gd name="connsiteY0" fmla="*/ 347472 h 1536192"/>
              <a:gd name="connsiteX1" fmla="*/ 219456 w 3703320"/>
              <a:gd name="connsiteY1" fmla="*/ 356616 h 1536192"/>
              <a:gd name="connsiteX2" fmla="*/ 1051560 w 3703320"/>
              <a:gd name="connsiteY2" fmla="*/ 1106424 h 1536192"/>
              <a:gd name="connsiteX3" fmla="*/ 1289304 w 3703320"/>
              <a:gd name="connsiteY3" fmla="*/ 1152144 h 1536192"/>
              <a:gd name="connsiteX4" fmla="*/ 3456432 w 3703320"/>
              <a:gd name="connsiteY4" fmla="*/ 0 h 1536192"/>
              <a:gd name="connsiteX5" fmla="*/ 3703320 w 3703320"/>
              <a:gd name="connsiteY5" fmla="*/ 493776 h 1536192"/>
              <a:gd name="connsiteX6" fmla="*/ 3474720 w 3703320"/>
              <a:gd name="connsiteY6" fmla="*/ 612648 h 1536192"/>
              <a:gd name="connsiteX7" fmla="*/ 3337560 w 3703320"/>
              <a:gd name="connsiteY7" fmla="*/ 338328 h 1536192"/>
              <a:gd name="connsiteX8" fmla="*/ 1106424 w 3703320"/>
              <a:gd name="connsiteY8" fmla="*/ 1536192 h 1536192"/>
              <a:gd name="connsiteX9" fmla="*/ 960120 w 3703320"/>
              <a:gd name="connsiteY9" fmla="*/ 1243584 h 1536192"/>
              <a:gd name="connsiteX10" fmla="*/ 0 w 3703320"/>
              <a:gd name="connsiteY10" fmla="*/ 347472 h 1536192"/>
              <a:gd name="connsiteX0" fmla="*/ 0 w 3703320"/>
              <a:gd name="connsiteY0" fmla="*/ 347472 h 1536192"/>
              <a:gd name="connsiteX1" fmla="*/ 219456 w 3703320"/>
              <a:gd name="connsiteY1" fmla="*/ 356616 h 1536192"/>
              <a:gd name="connsiteX2" fmla="*/ 1051560 w 3703320"/>
              <a:gd name="connsiteY2" fmla="*/ 1106424 h 1536192"/>
              <a:gd name="connsiteX3" fmla="*/ 1289304 w 3703320"/>
              <a:gd name="connsiteY3" fmla="*/ 1152144 h 1536192"/>
              <a:gd name="connsiteX4" fmla="*/ 3456432 w 3703320"/>
              <a:gd name="connsiteY4" fmla="*/ 0 h 1536192"/>
              <a:gd name="connsiteX5" fmla="*/ 3703320 w 3703320"/>
              <a:gd name="connsiteY5" fmla="*/ 493776 h 1536192"/>
              <a:gd name="connsiteX6" fmla="*/ 3480816 w 3703320"/>
              <a:gd name="connsiteY6" fmla="*/ 646176 h 1536192"/>
              <a:gd name="connsiteX7" fmla="*/ 3337560 w 3703320"/>
              <a:gd name="connsiteY7" fmla="*/ 338328 h 1536192"/>
              <a:gd name="connsiteX8" fmla="*/ 1106424 w 3703320"/>
              <a:gd name="connsiteY8" fmla="*/ 1536192 h 1536192"/>
              <a:gd name="connsiteX9" fmla="*/ 960120 w 3703320"/>
              <a:gd name="connsiteY9" fmla="*/ 1243584 h 1536192"/>
              <a:gd name="connsiteX10" fmla="*/ 0 w 3703320"/>
              <a:gd name="connsiteY10" fmla="*/ 347472 h 1536192"/>
              <a:gd name="connsiteX0" fmla="*/ 0 w 3703320"/>
              <a:gd name="connsiteY0" fmla="*/ 347472 h 1536192"/>
              <a:gd name="connsiteX1" fmla="*/ 219456 w 3703320"/>
              <a:gd name="connsiteY1" fmla="*/ 356616 h 1536192"/>
              <a:gd name="connsiteX2" fmla="*/ 1051560 w 3703320"/>
              <a:gd name="connsiteY2" fmla="*/ 1106424 h 1536192"/>
              <a:gd name="connsiteX3" fmla="*/ 1289304 w 3703320"/>
              <a:gd name="connsiteY3" fmla="*/ 1152144 h 1536192"/>
              <a:gd name="connsiteX4" fmla="*/ 3456432 w 3703320"/>
              <a:gd name="connsiteY4" fmla="*/ 0 h 1536192"/>
              <a:gd name="connsiteX5" fmla="*/ 3703320 w 3703320"/>
              <a:gd name="connsiteY5" fmla="*/ 493776 h 1536192"/>
              <a:gd name="connsiteX6" fmla="*/ 3480816 w 3703320"/>
              <a:gd name="connsiteY6" fmla="*/ 646176 h 1536192"/>
              <a:gd name="connsiteX7" fmla="*/ 3328416 w 3703320"/>
              <a:gd name="connsiteY7" fmla="*/ 341376 h 1536192"/>
              <a:gd name="connsiteX8" fmla="*/ 1106424 w 3703320"/>
              <a:gd name="connsiteY8" fmla="*/ 1536192 h 1536192"/>
              <a:gd name="connsiteX9" fmla="*/ 960120 w 3703320"/>
              <a:gd name="connsiteY9" fmla="*/ 1243584 h 1536192"/>
              <a:gd name="connsiteX10" fmla="*/ 0 w 3703320"/>
              <a:gd name="connsiteY10" fmla="*/ 347472 h 1536192"/>
              <a:gd name="connsiteX0" fmla="*/ 0 w 3709416"/>
              <a:gd name="connsiteY0" fmla="*/ 347472 h 1536192"/>
              <a:gd name="connsiteX1" fmla="*/ 219456 w 3709416"/>
              <a:gd name="connsiteY1" fmla="*/ 356616 h 1536192"/>
              <a:gd name="connsiteX2" fmla="*/ 1051560 w 3709416"/>
              <a:gd name="connsiteY2" fmla="*/ 1106424 h 1536192"/>
              <a:gd name="connsiteX3" fmla="*/ 1289304 w 3709416"/>
              <a:gd name="connsiteY3" fmla="*/ 1152144 h 1536192"/>
              <a:gd name="connsiteX4" fmla="*/ 3456432 w 3709416"/>
              <a:gd name="connsiteY4" fmla="*/ 0 h 1536192"/>
              <a:gd name="connsiteX5" fmla="*/ 3709416 w 3709416"/>
              <a:gd name="connsiteY5" fmla="*/ 493776 h 1536192"/>
              <a:gd name="connsiteX6" fmla="*/ 3480816 w 3709416"/>
              <a:gd name="connsiteY6" fmla="*/ 646176 h 1536192"/>
              <a:gd name="connsiteX7" fmla="*/ 3328416 w 3709416"/>
              <a:gd name="connsiteY7" fmla="*/ 341376 h 1536192"/>
              <a:gd name="connsiteX8" fmla="*/ 1106424 w 3709416"/>
              <a:gd name="connsiteY8" fmla="*/ 1536192 h 1536192"/>
              <a:gd name="connsiteX9" fmla="*/ 960120 w 3709416"/>
              <a:gd name="connsiteY9" fmla="*/ 1243584 h 1536192"/>
              <a:gd name="connsiteX10" fmla="*/ 0 w 3709416"/>
              <a:gd name="connsiteY10" fmla="*/ 347472 h 1536192"/>
              <a:gd name="connsiteX0" fmla="*/ 0 w 3861816"/>
              <a:gd name="connsiteY0" fmla="*/ 347472 h 1536192"/>
              <a:gd name="connsiteX1" fmla="*/ 219456 w 3861816"/>
              <a:gd name="connsiteY1" fmla="*/ 356616 h 1536192"/>
              <a:gd name="connsiteX2" fmla="*/ 1051560 w 3861816"/>
              <a:gd name="connsiteY2" fmla="*/ 1106424 h 1536192"/>
              <a:gd name="connsiteX3" fmla="*/ 1289304 w 3861816"/>
              <a:gd name="connsiteY3" fmla="*/ 1152144 h 1536192"/>
              <a:gd name="connsiteX4" fmla="*/ 3456432 w 3861816"/>
              <a:gd name="connsiteY4" fmla="*/ 0 h 1536192"/>
              <a:gd name="connsiteX5" fmla="*/ 3861816 w 3861816"/>
              <a:gd name="connsiteY5" fmla="*/ 569976 h 1536192"/>
              <a:gd name="connsiteX6" fmla="*/ 3480816 w 3861816"/>
              <a:gd name="connsiteY6" fmla="*/ 646176 h 1536192"/>
              <a:gd name="connsiteX7" fmla="*/ 3328416 w 3861816"/>
              <a:gd name="connsiteY7" fmla="*/ 341376 h 1536192"/>
              <a:gd name="connsiteX8" fmla="*/ 1106424 w 3861816"/>
              <a:gd name="connsiteY8" fmla="*/ 1536192 h 1536192"/>
              <a:gd name="connsiteX9" fmla="*/ 960120 w 3861816"/>
              <a:gd name="connsiteY9" fmla="*/ 1243584 h 1536192"/>
              <a:gd name="connsiteX10" fmla="*/ 0 w 3861816"/>
              <a:gd name="connsiteY10" fmla="*/ 347472 h 1536192"/>
              <a:gd name="connsiteX0" fmla="*/ 0 w 3709416"/>
              <a:gd name="connsiteY0" fmla="*/ 347472 h 1536192"/>
              <a:gd name="connsiteX1" fmla="*/ 219456 w 3709416"/>
              <a:gd name="connsiteY1" fmla="*/ 356616 h 1536192"/>
              <a:gd name="connsiteX2" fmla="*/ 1051560 w 3709416"/>
              <a:gd name="connsiteY2" fmla="*/ 1106424 h 1536192"/>
              <a:gd name="connsiteX3" fmla="*/ 1289304 w 3709416"/>
              <a:gd name="connsiteY3" fmla="*/ 1152144 h 1536192"/>
              <a:gd name="connsiteX4" fmla="*/ 3456432 w 3709416"/>
              <a:gd name="connsiteY4" fmla="*/ 0 h 1536192"/>
              <a:gd name="connsiteX5" fmla="*/ 3709416 w 3709416"/>
              <a:gd name="connsiteY5" fmla="*/ 493776 h 1536192"/>
              <a:gd name="connsiteX6" fmla="*/ 3480816 w 3709416"/>
              <a:gd name="connsiteY6" fmla="*/ 646176 h 1536192"/>
              <a:gd name="connsiteX7" fmla="*/ 3328416 w 3709416"/>
              <a:gd name="connsiteY7" fmla="*/ 341376 h 1536192"/>
              <a:gd name="connsiteX8" fmla="*/ 1106424 w 3709416"/>
              <a:gd name="connsiteY8" fmla="*/ 1536192 h 1536192"/>
              <a:gd name="connsiteX9" fmla="*/ 960120 w 3709416"/>
              <a:gd name="connsiteY9" fmla="*/ 1243584 h 1536192"/>
              <a:gd name="connsiteX10" fmla="*/ 0 w 3709416"/>
              <a:gd name="connsiteY10" fmla="*/ 347472 h 1536192"/>
              <a:gd name="connsiteX0" fmla="*/ 0 w 3557016"/>
              <a:gd name="connsiteY0" fmla="*/ 347472 h 1536192"/>
              <a:gd name="connsiteX1" fmla="*/ 219456 w 3557016"/>
              <a:gd name="connsiteY1" fmla="*/ 356616 h 1536192"/>
              <a:gd name="connsiteX2" fmla="*/ 1051560 w 3557016"/>
              <a:gd name="connsiteY2" fmla="*/ 1106424 h 1536192"/>
              <a:gd name="connsiteX3" fmla="*/ 1289304 w 3557016"/>
              <a:gd name="connsiteY3" fmla="*/ 1152144 h 1536192"/>
              <a:gd name="connsiteX4" fmla="*/ 3456432 w 3557016"/>
              <a:gd name="connsiteY4" fmla="*/ 0 h 1536192"/>
              <a:gd name="connsiteX5" fmla="*/ 3557016 w 3557016"/>
              <a:gd name="connsiteY5" fmla="*/ 493776 h 1536192"/>
              <a:gd name="connsiteX6" fmla="*/ 3480816 w 3557016"/>
              <a:gd name="connsiteY6" fmla="*/ 646176 h 1536192"/>
              <a:gd name="connsiteX7" fmla="*/ 3328416 w 3557016"/>
              <a:gd name="connsiteY7" fmla="*/ 341376 h 1536192"/>
              <a:gd name="connsiteX8" fmla="*/ 1106424 w 3557016"/>
              <a:gd name="connsiteY8" fmla="*/ 1536192 h 1536192"/>
              <a:gd name="connsiteX9" fmla="*/ 960120 w 3557016"/>
              <a:gd name="connsiteY9" fmla="*/ 1243584 h 1536192"/>
              <a:gd name="connsiteX10" fmla="*/ 0 w 3557016"/>
              <a:gd name="connsiteY10" fmla="*/ 347472 h 1536192"/>
              <a:gd name="connsiteX0" fmla="*/ 0 w 3709416"/>
              <a:gd name="connsiteY0" fmla="*/ 347472 h 1536192"/>
              <a:gd name="connsiteX1" fmla="*/ 219456 w 3709416"/>
              <a:gd name="connsiteY1" fmla="*/ 356616 h 1536192"/>
              <a:gd name="connsiteX2" fmla="*/ 1051560 w 3709416"/>
              <a:gd name="connsiteY2" fmla="*/ 1106424 h 1536192"/>
              <a:gd name="connsiteX3" fmla="*/ 1289304 w 3709416"/>
              <a:gd name="connsiteY3" fmla="*/ 1152144 h 1536192"/>
              <a:gd name="connsiteX4" fmla="*/ 3456432 w 3709416"/>
              <a:gd name="connsiteY4" fmla="*/ 0 h 1536192"/>
              <a:gd name="connsiteX5" fmla="*/ 3709416 w 3709416"/>
              <a:gd name="connsiteY5" fmla="*/ 493776 h 1536192"/>
              <a:gd name="connsiteX6" fmla="*/ 3480816 w 3709416"/>
              <a:gd name="connsiteY6" fmla="*/ 646176 h 1536192"/>
              <a:gd name="connsiteX7" fmla="*/ 3328416 w 3709416"/>
              <a:gd name="connsiteY7" fmla="*/ 341376 h 1536192"/>
              <a:gd name="connsiteX8" fmla="*/ 1106424 w 3709416"/>
              <a:gd name="connsiteY8" fmla="*/ 1536192 h 1536192"/>
              <a:gd name="connsiteX9" fmla="*/ 960120 w 3709416"/>
              <a:gd name="connsiteY9" fmla="*/ 1243584 h 1536192"/>
              <a:gd name="connsiteX10" fmla="*/ 0 w 3709416"/>
              <a:gd name="connsiteY10" fmla="*/ 347472 h 1536192"/>
              <a:gd name="connsiteX0" fmla="*/ 0 w 3709416"/>
              <a:gd name="connsiteY0" fmla="*/ 347472 h 1536192"/>
              <a:gd name="connsiteX1" fmla="*/ 219456 w 3709416"/>
              <a:gd name="connsiteY1" fmla="*/ 356616 h 1536192"/>
              <a:gd name="connsiteX2" fmla="*/ 1051560 w 3709416"/>
              <a:gd name="connsiteY2" fmla="*/ 1106424 h 1536192"/>
              <a:gd name="connsiteX3" fmla="*/ 1289304 w 3709416"/>
              <a:gd name="connsiteY3" fmla="*/ 1152144 h 1536192"/>
              <a:gd name="connsiteX4" fmla="*/ 3456432 w 3709416"/>
              <a:gd name="connsiteY4" fmla="*/ 0 h 1536192"/>
              <a:gd name="connsiteX5" fmla="*/ 3709416 w 3709416"/>
              <a:gd name="connsiteY5" fmla="*/ 493776 h 1536192"/>
              <a:gd name="connsiteX6" fmla="*/ 3480816 w 3709416"/>
              <a:gd name="connsiteY6" fmla="*/ 417576 h 1536192"/>
              <a:gd name="connsiteX7" fmla="*/ 3328416 w 3709416"/>
              <a:gd name="connsiteY7" fmla="*/ 341376 h 1536192"/>
              <a:gd name="connsiteX8" fmla="*/ 1106424 w 3709416"/>
              <a:gd name="connsiteY8" fmla="*/ 1536192 h 1536192"/>
              <a:gd name="connsiteX9" fmla="*/ 960120 w 3709416"/>
              <a:gd name="connsiteY9" fmla="*/ 1243584 h 1536192"/>
              <a:gd name="connsiteX10" fmla="*/ 0 w 3709416"/>
              <a:gd name="connsiteY10" fmla="*/ 347472 h 1536192"/>
              <a:gd name="connsiteX0" fmla="*/ 0 w 3709416"/>
              <a:gd name="connsiteY0" fmla="*/ 347472 h 1536192"/>
              <a:gd name="connsiteX1" fmla="*/ 219456 w 3709416"/>
              <a:gd name="connsiteY1" fmla="*/ 356616 h 1536192"/>
              <a:gd name="connsiteX2" fmla="*/ 1051560 w 3709416"/>
              <a:gd name="connsiteY2" fmla="*/ 1106424 h 1536192"/>
              <a:gd name="connsiteX3" fmla="*/ 1289304 w 3709416"/>
              <a:gd name="connsiteY3" fmla="*/ 1152144 h 1536192"/>
              <a:gd name="connsiteX4" fmla="*/ 3456432 w 3709416"/>
              <a:gd name="connsiteY4" fmla="*/ 0 h 1536192"/>
              <a:gd name="connsiteX5" fmla="*/ 3709416 w 3709416"/>
              <a:gd name="connsiteY5" fmla="*/ 493776 h 1536192"/>
              <a:gd name="connsiteX6" fmla="*/ 3480816 w 3709416"/>
              <a:gd name="connsiteY6" fmla="*/ 646176 h 1536192"/>
              <a:gd name="connsiteX7" fmla="*/ 3328416 w 3709416"/>
              <a:gd name="connsiteY7" fmla="*/ 341376 h 1536192"/>
              <a:gd name="connsiteX8" fmla="*/ 1106424 w 3709416"/>
              <a:gd name="connsiteY8" fmla="*/ 1536192 h 1536192"/>
              <a:gd name="connsiteX9" fmla="*/ 960120 w 3709416"/>
              <a:gd name="connsiteY9" fmla="*/ 1243584 h 1536192"/>
              <a:gd name="connsiteX10" fmla="*/ 0 w 3709416"/>
              <a:gd name="connsiteY10" fmla="*/ 347472 h 1536192"/>
              <a:gd name="connsiteX0" fmla="*/ 0 w 3709416"/>
              <a:gd name="connsiteY0" fmla="*/ 347472 h 1536192"/>
              <a:gd name="connsiteX1" fmla="*/ 219456 w 3709416"/>
              <a:gd name="connsiteY1" fmla="*/ 356616 h 1536192"/>
              <a:gd name="connsiteX2" fmla="*/ 1051560 w 3709416"/>
              <a:gd name="connsiteY2" fmla="*/ 1106424 h 1536192"/>
              <a:gd name="connsiteX3" fmla="*/ 1289304 w 3709416"/>
              <a:gd name="connsiteY3" fmla="*/ 1152144 h 1536192"/>
              <a:gd name="connsiteX4" fmla="*/ 3456432 w 3709416"/>
              <a:gd name="connsiteY4" fmla="*/ 0 h 1536192"/>
              <a:gd name="connsiteX5" fmla="*/ 3709416 w 3709416"/>
              <a:gd name="connsiteY5" fmla="*/ 493776 h 1536192"/>
              <a:gd name="connsiteX6" fmla="*/ 3480816 w 3709416"/>
              <a:gd name="connsiteY6" fmla="*/ 646176 h 1536192"/>
              <a:gd name="connsiteX7" fmla="*/ 3328416 w 3709416"/>
              <a:gd name="connsiteY7" fmla="*/ 265176 h 1536192"/>
              <a:gd name="connsiteX8" fmla="*/ 1106424 w 3709416"/>
              <a:gd name="connsiteY8" fmla="*/ 1536192 h 1536192"/>
              <a:gd name="connsiteX9" fmla="*/ 960120 w 3709416"/>
              <a:gd name="connsiteY9" fmla="*/ 1243584 h 1536192"/>
              <a:gd name="connsiteX10" fmla="*/ 0 w 3709416"/>
              <a:gd name="connsiteY10" fmla="*/ 347472 h 1536192"/>
              <a:gd name="connsiteX0" fmla="*/ 0 w 3709416"/>
              <a:gd name="connsiteY0" fmla="*/ 347472 h 1536192"/>
              <a:gd name="connsiteX1" fmla="*/ 219456 w 3709416"/>
              <a:gd name="connsiteY1" fmla="*/ 356616 h 1536192"/>
              <a:gd name="connsiteX2" fmla="*/ 1051560 w 3709416"/>
              <a:gd name="connsiteY2" fmla="*/ 1106424 h 1536192"/>
              <a:gd name="connsiteX3" fmla="*/ 1289304 w 3709416"/>
              <a:gd name="connsiteY3" fmla="*/ 1152144 h 1536192"/>
              <a:gd name="connsiteX4" fmla="*/ 3456432 w 3709416"/>
              <a:gd name="connsiteY4" fmla="*/ 0 h 1536192"/>
              <a:gd name="connsiteX5" fmla="*/ 3709416 w 3709416"/>
              <a:gd name="connsiteY5" fmla="*/ 493776 h 1536192"/>
              <a:gd name="connsiteX6" fmla="*/ 3480816 w 3709416"/>
              <a:gd name="connsiteY6" fmla="*/ 646176 h 1536192"/>
              <a:gd name="connsiteX7" fmla="*/ 3328416 w 3709416"/>
              <a:gd name="connsiteY7" fmla="*/ 417576 h 1536192"/>
              <a:gd name="connsiteX8" fmla="*/ 1106424 w 3709416"/>
              <a:gd name="connsiteY8" fmla="*/ 1536192 h 1536192"/>
              <a:gd name="connsiteX9" fmla="*/ 960120 w 3709416"/>
              <a:gd name="connsiteY9" fmla="*/ 1243584 h 1536192"/>
              <a:gd name="connsiteX10" fmla="*/ 0 w 3709416"/>
              <a:gd name="connsiteY10" fmla="*/ 347472 h 1536192"/>
              <a:gd name="connsiteX0" fmla="*/ 0 w 3709416"/>
              <a:gd name="connsiteY0" fmla="*/ 347472 h 1536192"/>
              <a:gd name="connsiteX1" fmla="*/ 219456 w 3709416"/>
              <a:gd name="connsiteY1" fmla="*/ 356616 h 1536192"/>
              <a:gd name="connsiteX2" fmla="*/ 1051560 w 3709416"/>
              <a:gd name="connsiteY2" fmla="*/ 1106424 h 1536192"/>
              <a:gd name="connsiteX3" fmla="*/ 1289304 w 3709416"/>
              <a:gd name="connsiteY3" fmla="*/ 1152144 h 1536192"/>
              <a:gd name="connsiteX4" fmla="*/ 3456432 w 3709416"/>
              <a:gd name="connsiteY4" fmla="*/ 0 h 1536192"/>
              <a:gd name="connsiteX5" fmla="*/ 3709416 w 3709416"/>
              <a:gd name="connsiteY5" fmla="*/ 493776 h 1536192"/>
              <a:gd name="connsiteX6" fmla="*/ 3480816 w 3709416"/>
              <a:gd name="connsiteY6" fmla="*/ 646176 h 1536192"/>
              <a:gd name="connsiteX7" fmla="*/ 3328416 w 3709416"/>
              <a:gd name="connsiteY7" fmla="*/ 341376 h 1536192"/>
              <a:gd name="connsiteX8" fmla="*/ 1106424 w 3709416"/>
              <a:gd name="connsiteY8" fmla="*/ 1536192 h 1536192"/>
              <a:gd name="connsiteX9" fmla="*/ 960120 w 3709416"/>
              <a:gd name="connsiteY9" fmla="*/ 1243584 h 1536192"/>
              <a:gd name="connsiteX10" fmla="*/ 0 w 3709416"/>
              <a:gd name="connsiteY10" fmla="*/ 347472 h 1536192"/>
              <a:gd name="connsiteX0" fmla="*/ 0 w 3709416"/>
              <a:gd name="connsiteY0" fmla="*/ 347472 h 1536192"/>
              <a:gd name="connsiteX1" fmla="*/ 219456 w 3709416"/>
              <a:gd name="connsiteY1" fmla="*/ 356616 h 1536192"/>
              <a:gd name="connsiteX2" fmla="*/ 1051560 w 3709416"/>
              <a:gd name="connsiteY2" fmla="*/ 1106424 h 1536192"/>
              <a:gd name="connsiteX3" fmla="*/ 1289304 w 3709416"/>
              <a:gd name="connsiteY3" fmla="*/ 1152144 h 1536192"/>
              <a:gd name="connsiteX4" fmla="*/ 3456432 w 3709416"/>
              <a:gd name="connsiteY4" fmla="*/ 0 h 1536192"/>
              <a:gd name="connsiteX5" fmla="*/ 3709416 w 3709416"/>
              <a:gd name="connsiteY5" fmla="*/ 493776 h 1536192"/>
              <a:gd name="connsiteX6" fmla="*/ 3480816 w 3709416"/>
              <a:gd name="connsiteY6" fmla="*/ 646176 h 1536192"/>
              <a:gd name="connsiteX7" fmla="*/ 3318891 w 3709416"/>
              <a:gd name="connsiteY7" fmla="*/ 360426 h 1536192"/>
              <a:gd name="connsiteX8" fmla="*/ 1106424 w 3709416"/>
              <a:gd name="connsiteY8" fmla="*/ 1536192 h 1536192"/>
              <a:gd name="connsiteX9" fmla="*/ 960120 w 3709416"/>
              <a:gd name="connsiteY9" fmla="*/ 1243584 h 1536192"/>
              <a:gd name="connsiteX10" fmla="*/ 0 w 3709416"/>
              <a:gd name="connsiteY10" fmla="*/ 347472 h 1536192"/>
              <a:gd name="connsiteX0" fmla="*/ 0 w 3709416"/>
              <a:gd name="connsiteY0" fmla="*/ 347472 h 1536192"/>
              <a:gd name="connsiteX1" fmla="*/ 219456 w 3709416"/>
              <a:gd name="connsiteY1" fmla="*/ 356616 h 1536192"/>
              <a:gd name="connsiteX2" fmla="*/ 1051560 w 3709416"/>
              <a:gd name="connsiteY2" fmla="*/ 1106424 h 1536192"/>
              <a:gd name="connsiteX3" fmla="*/ 1289304 w 3709416"/>
              <a:gd name="connsiteY3" fmla="*/ 1152144 h 1536192"/>
              <a:gd name="connsiteX4" fmla="*/ 3456432 w 3709416"/>
              <a:gd name="connsiteY4" fmla="*/ 0 h 1536192"/>
              <a:gd name="connsiteX5" fmla="*/ 3709416 w 3709416"/>
              <a:gd name="connsiteY5" fmla="*/ 493776 h 1536192"/>
              <a:gd name="connsiteX6" fmla="*/ 3458591 w 3709416"/>
              <a:gd name="connsiteY6" fmla="*/ 633476 h 1536192"/>
              <a:gd name="connsiteX7" fmla="*/ 3318891 w 3709416"/>
              <a:gd name="connsiteY7" fmla="*/ 360426 h 1536192"/>
              <a:gd name="connsiteX8" fmla="*/ 1106424 w 3709416"/>
              <a:gd name="connsiteY8" fmla="*/ 1536192 h 1536192"/>
              <a:gd name="connsiteX9" fmla="*/ 960120 w 3709416"/>
              <a:gd name="connsiteY9" fmla="*/ 1243584 h 1536192"/>
              <a:gd name="connsiteX10" fmla="*/ 0 w 3709416"/>
              <a:gd name="connsiteY10" fmla="*/ 347472 h 1536192"/>
              <a:gd name="connsiteX0" fmla="*/ 0 w 3709416"/>
              <a:gd name="connsiteY0" fmla="*/ 347472 h 1536192"/>
              <a:gd name="connsiteX1" fmla="*/ 219456 w 3709416"/>
              <a:gd name="connsiteY1" fmla="*/ 356616 h 1536192"/>
              <a:gd name="connsiteX2" fmla="*/ 1051560 w 3709416"/>
              <a:gd name="connsiteY2" fmla="*/ 1106424 h 1536192"/>
              <a:gd name="connsiteX3" fmla="*/ 1289304 w 3709416"/>
              <a:gd name="connsiteY3" fmla="*/ 1152144 h 1536192"/>
              <a:gd name="connsiteX4" fmla="*/ 3456432 w 3709416"/>
              <a:gd name="connsiteY4" fmla="*/ 0 h 1536192"/>
              <a:gd name="connsiteX5" fmla="*/ 3709416 w 3709416"/>
              <a:gd name="connsiteY5" fmla="*/ 493776 h 1536192"/>
              <a:gd name="connsiteX6" fmla="*/ 3461766 w 3709416"/>
              <a:gd name="connsiteY6" fmla="*/ 646176 h 1536192"/>
              <a:gd name="connsiteX7" fmla="*/ 3318891 w 3709416"/>
              <a:gd name="connsiteY7" fmla="*/ 360426 h 1536192"/>
              <a:gd name="connsiteX8" fmla="*/ 1106424 w 3709416"/>
              <a:gd name="connsiteY8" fmla="*/ 1536192 h 1536192"/>
              <a:gd name="connsiteX9" fmla="*/ 960120 w 3709416"/>
              <a:gd name="connsiteY9" fmla="*/ 1243584 h 1536192"/>
              <a:gd name="connsiteX10" fmla="*/ 0 w 3709416"/>
              <a:gd name="connsiteY10" fmla="*/ 347472 h 1536192"/>
              <a:gd name="connsiteX0" fmla="*/ 0 w 3712591"/>
              <a:gd name="connsiteY0" fmla="*/ 347472 h 1536192"/>
              <a:gd name="connsiteX1" fmla="*/ 219456 w 3712591"/>
              <a:gd name="connsiteY1" fmla="*/ 356616 h 1536192"/>
              <a:gd name="connsiteX2" fmla="*/ 1051560 w 3712591"/>
              <a:gd name="connsiteY2" fmla="*/ 1106424 h 1536192"/>
              <a:gd name="connsiteX3" fmla="*/ 1289304 w 3712591"/>
              <a:gd name="connsiteY3" fmla="*/ 1152144 h 1536192"/>
              <a:gd name="connsiteX4" fmla="*/ 3456432 w 3712591"/>
              <a:gd name="connsiteY4" fmla="*/ 0 h 1536192"/>
              <a:gd name="connsiteX5" fmla="*/ 3712591 w 3712591"/>
              <a:gd name="connsiteY5" fmla="*/ 516001 h 1536192"/>
              <a:gd name="connsiteX6" fmla="*/ 3461766 w 3712591"/>
              <a:gd name="connsiteY6" fmla="*/ 646176 h 1536192"/>
              <a:gd name="connsiteX7" fmla="*/ 3318891 w 3712591"/>
              <a:gd name="connsiteY7" fmla="*/ 360426 h 1536192"/>
              <a:gd name="connsiteX8" fmla="*/ 1106424 w 3712591"/>
              <a:gd name="connsiteY8" fmla="*/ 1536192 h 1536192"/>
              <a:gd name="connsiteX9" fmla="*/ 960120 w 3712591"/>
              <a:gd name="connsiteY9" fmla="*/ 1243584 h 1536192"/>
              <a:gd name="connsiteX10" fmla="*/ 0 w 3712591"/>
              <a:gd name="connsiteY10" fmla="*/ 347472 h 1536192"/>
              <a:gd name="connsiteX0" fmla="*/ 0 w 3725291"/>
              <a:gd name="connsiteY0" fmla="*/ 347472 h 1536192"/>
              <a:gd name="connsiteX1" fmla="*/ 219456 w 3725291"/>
              <a:gd name="connsiteY1" fmla="*/ 356616 h 1536192"/>
              <a:gd name="connsiteX2" fmla="*/ 1051560 w 3725291"/>
              <a:gd name="connsiteY2" fmla="*/ 1106424 h 1536192"/>
              <a:gd name="connsiteX3" fmla="*/ 1289304 w 3725291"/>
              <a:gd name="connsiteY3" fmla="*/ 1152144 h 1536192"/>
              <a:gd name="connsiteX4" fmla="*/ 3456432 w 3725291"/>
              <a:gd name="connsiteY4" fmla="*/ 0 h 1536192"/>
              <a:gd name="connsiteX5" fmla="*/ 3725291 w 3725291"/>
              <a:gd name="connsiteY5" fmla="*/ 516001 h 1536192"/>
              <a:gd name="connsiteX6" fmla="*/ 3461766 w 3725291"/>
              <a:gd name="connsiteY6" fmla="*/ 646176 h 1536192"/>
              <a:gd name="connsiteX7" fmla="*/ 3318891 w 3725291"/>
              <a:gd name="connsiteY7" fmla="*/ 360426 h 1536192"/>
              <a:gd name="connsiteX8" fmla="*/ 1106424 w 3725291"/>
              <a:gd name="connsiteY8" fmla="*/ 1536192 h 1536192"/>
              <a:gd name="connsiteX9" fmla="*/ 960120 w 3725291"/>
              <a:gd name="connsiteY9" fmla="*/ 1243584 h 1536192"/>
              <a:gd name="connsiteX10" fmla="*/ 0 w 3725291"/>
              <a:gd name="connsiteY10" fmla="*/ 347472 h 1536192"/>
              <a:gd name="connsiteX0" fmla="*/ 0 w 3725291"/>
              <a:gd name="connsiteY0" fmla="*/ 347472 h 1536192"/>
              <a:gd name="connsiteX1" fmla="*/ 219456 w 3725291"/>
              <a:gd name="connsiteY1" fmla="*/ 356616 h 1536192"/>
              <a:gd name="connsiteX2" fmla="*/ 1051560 w 3725291"/>
              <a:gd name="connsiteY2" fmla="*/ 1106424 h 1536192"/>
              <a:gd name="connsiteX3" fmla="*/ 1289304 w 3725291"/>
              <a:gd name="connsiteY3" fmla="*/ 1152144 h 1536192"/>
              <a:gd name="connsiteX4" fmla="*/ 3456432 w 3725291"/>
              <a:gd name="connsiteY4" fmla="*/ 0 h 1536192"/>
              <a:gd name="connsiteX5" fmla="*/ 3725291 w 3725291"/>
              <a:gd name="connsiteY5" fmla="*/ 506476 h 1536192"/>
              <a:gd name="connsiteX6" fmla="*/ 3461766 w 3725291"/>
              <a:gd name="connsiteY6" fmla="*/ 646176 h 1536192"/>
              <a:gd name="connsiteX7" fmla="*/ 3318891 w 3725291"/>
              <a:gd name="connsiteY7" fmla="*/ 360426 h 1536192"/>
              <a:gd name="connsiteX8" fmla="*/ 1106424 w 3725291"/>
              <a:gd name="connsiteY8" fmla="*/ 1536192 h 1536192"/>
              <a:gd name="connsiteX9" fmla="*/ 960120 w 3725291"/>
              <a:gd name="connsiteY9" fmla="*/ 1243584 h 1536192"/>
              <a:gd name="connsiteX10" fmla="*/ 0 w 3725291"/>
              <a:gd name="connsiteY10" fmla="*/ 347472 h 1536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725291" h="1536192">
                <a:moveTo>
                  <a:pt x="0" y="347472"/>
                </a:moveTo>
                <a:lnTo>
                  <a:pt x="219456" y="356616"/>
                </a:lnTo>
                <a:lnTo>
                  <a:pt x="1051560" y="1106424"/>
                </a:lnTo>
                <a:lnTo>
                  <a:pt x="1289304" y="1152144"/>
                </a:lnTo>
                <a:lnTo>
                  <a:pt x="3456432" y="0"/>
                </a:lnTo>
                <a:lnTo>
                  <a:pt x="3725291" y="506476"/>
                </a:lnTo>
                <a:lnTo>
                  <a:pt x="3461766" y="646176"/>
                </a:lnTo>
                <a:lnTo>
                  <a:pt x="3318891" y="360426"/>
                </a:lnTo>
                <a:lnTo>
                  <a:pt x="1106424" y="1536192"/>
                </a:lnTo>
                <a:lnTo>
                  <a:pt x="960120" y="1243584"/>
                </a:lnTo>
                <a:lnTo>
                  <a:pt x="0" y="347472"/>
                </a:lnTo>
                <a:close/>
              </a:path>
            </a:pathLst>
          </a:custGeom>
          <a:solidFill>
            <a:srgbClr val="00FF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2" name="Oval 11"/>
          <p:cNvSpPr/>
          <p:nvPr/>
        </p:nvSpPr>
        <p:spPr>
          <a:xfrm>
            <a:off x="1038225" y="3454916"/>
            <a:ext cx="1314450" cy="1323975"/>
          </a:xfrm>
          <a:prstGeom prst="ellipse">
            <a:avLst/>
          </a:prstGeom>
          <a:noFill/>
          <a:ln w="127000">
            <a:solidFill>
              <a:srgbClr val="FFC000">
                <a:alpha val="5019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3" name="Freeform 12"/>
          <p:cNvSpPr/>
          <p:nvPr/>
        </p:nvSpPr>
        <p:spPr>
          <a:xfrm>
            <a:off x="1829554" y="3257815"/>
            <a:ext cx="4490519" cy="538681"/>
          </a:xfrm>
          <a:custGeom>
            <a:avLst/>
            <a:gdLst>
              <a:gd name="connsiteX0" fmla="*/ 4490519 w 4490519"/>
              <a:gd name="connsiteY0" fmla="*/ 538681 h 538681"/>
              <a:gd name="connsiteX1" fmla="*/ 4490519 w 4490519"/>
              <a:gd name="connsiteY1" fmla="*/ 312344 h 538681"/>
              <a:gd name="connsiteX2" fmla="*/ 2734147 w 4490519"/>
              <a:gd name="connsiteY2" fmla="*/ 235390 h 538681"/>
              <a:gd name="connsiteX3" fmla="*/ 2100404 w 4490519"/>
              <a:gd name="connsiteY3" fmla="*/ 0 h 538681"/>
              <a:gd name="connsiteX4" fmla="*/ 0 w 4490519"/>
              <a:gd name="connsiteY4" fmla="*/ 131275 h 538681"/>
              <a:gd name="connsiteX5" fmla="*/ 389299 w 4490519"/>
              <a:gd name="connsiteY5" fmla="*/ 294237 h 538681"/>
              <a:gd name="connsiteX6" fmla="*/ 430040 w 4490519"/>
              <a:gd name="connsiteY6" fmla="*/ 203702 h 538681"/>
              <a:gd name="connsiteX7" fmla="*/ 2086824 w 4490519"/>
              <a:gd name="connsiteY7" fmla="*/ 194649 h 538681"/>
              <a:gd name="connsiteX8" fmla="*/ 2734147 w 4490519"/>
              <a:gd name="connsiteY8" fmla="*/ 411932 h 538681"/>
              <a:gd name="connsiteX9" fmla="*/ 3078179 w 4490519"/>
              <a:gd name="connsiteY9" fmla="*/ 416459 h 538681"/>
              <a:gd name="connsiteX10" fmla="*/ 3118919 w 4490519"/>
              <a:gd name="connsiteY10" fmla="*/ 479833 h 538681"/>
              <a:gd name="connsiteX11" fmla="*/ 4490519 w 4490519"/>
              <a:gd name="connsiteY11" fmla="*/ 538681 h 538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490519" h="538681">
                <a:moveTo>
                  <a:pt x="4490519" y="538681"/>
                </a:moveTo>
                <a:lnTo>
                  <a:pt x="4490519" y="312344"/>
                </a:lnTo>
                <a:lnTo>
                  <a:pt x="2734147" y="235390"/>
                </a:lnTo>
                <a:lnTo>
                  <a:pt x="2100404" y="0"/>
                </a:lnTo>
                <a:lnTo>
                  <a:pt x="0" y="131275"/>
                </a:lnTo>
                <a:lnTo>
                  <a:pt x="389299" y="294237"/>
                </a:lnTo>
                <a:lnTo>
                  <a:pt x="430040" y="203702"/>
                </a:lnTo>
                <a:lnTo>
                  <a:pt x="2086824" y="194649"/>
                </a:lnTo>
                <a:lnTo>
                  <a:pt x="2734147" y="411932"/>
                </a:lnTo>
                <a:lnTo>
                  <a:pt x="3078179" y="416459"/>
                </a:lnTo>
                <a:lnTo>
                  <a:pt x="3118919" y="479833"/>
                </a:lnTo>
                <a:lnTo>
                  <a:pt x="4490519" y="538681"/>
                </a:lnTo>
                <a:close/>
              </a:path>
            </a:pathLst>
          </a:custGeom>
          <a:solidFill>
            <a:srgbClr val="00B0F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4" name="TextBox 13"/>
          <p:cNvSpPr txBox="1"/>
          <p:nvPr/>
        </p:nvSpPr>
        <p:spPr>
          <a:xfrm>
            <a:off x="5770613" y="4731266"/>
            <a:ext cx="7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Linac4</a:t>
            </a:r>
            <a:endParaRPr lang="fr-CH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843622" y="3588266"/>
            <a:ext cx="509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LTB</a:t>
            </a:r>
            <a:endParaRPr lang="fr-CH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28600" y="4742934"/>
            <a:ext cx="1210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PS Booster</a:t>
            </a:r>
            <a:endParaRPr lang="fr-CH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7" name="Straight Connector 16"/>
          <p:cNvCxnSpPr>
            <a:stCxn id="23" idx="2"/>
          </p:cNvCxnSpPr>
          <p:nvPr/>
        </p:nvCxnSpPr>
        <p:spPr>
          <a:xfrm rot="16200000" flipH="1">
            <a:off x="3931899" y="3100571"/>
            <a:ext cx="316472" cy="354126"/>
          </a:xfrm>
          <a:prstGeom prst="line">
            <a:avLst/>
          </a:prstGeom>
          <a:ln w="19050"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15" idx="0"/>
          </p:cNvCxnSpPr>
          <p:nvPr/>
        </p:nvCxnSpPr>
        <p:spPr>
          <a:xfrm rot="16200000" flipV="1">
            <a:off x="2958806" y="3448860"/>
            <a:ext cx="228600" cy="50211"/>
          </a:xfrm>
          <a:prstGeom prst="line">
            <a:avLst/>
          </a:prstGeom>
          <a:ln w="19050"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257800" y="3740666"/>
            <a:ext cx="788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Linac2</a:t>
            </a:r>
            <a:endParaRPr lang="fr-CH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20" name="Straight Connector 19"/>
          <p:cNvCxnSpPr>
            <a:stCxn id="19" idx="1"/>
          </p:cNvCxnSpPr>
          <p:nvPr/>
        </p:nvCxnSpPr>
        <p:spPr>
          <a:xfrm rot="10800000">
            <a:off x="5105400" y="3664466"/>
            <a:ext cx="152400" cy="260866"/>
          </a:xfrm>
          <a:prstGeom prst="line">
            <a:avLst/>
          </a:prstGeom>
          <a:ln w="19050"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14" idx="0"/>
          </p:cNvCxnSpPr>
          <p:nvPr/>
        </p:nvCxnSpPr>
        <p:spPr>
          <a:xfrm rot="5400000" flipH="1" flipV="1">
            <a:off x="6052753" y="4611820"/>
            <a:ext cx="228600" cy="10293"/>
          </a:xfrm>
          <a:prstGeom prst="line">
            <a:avLst/>
          </a:prstGeom>
          <a:ln w="19050"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16" idx="0"/>
            <a:endCxn id="12" idx="3"/>
          </p:cNvCxnSpPr>
          <p:nvPr/>
        </p:nvCxnSpPr>
        <p:spPr>
          <a:xfrm rot="5400000" flipH="1" flipV="1">
            <a:off x="953197" y="4465409"/>
            <a:ext cx="157935" cy="397116"/>
          </a:xfrm>
          <a:prstGeom prst="line">
            <a:avLst/>
          </a:prstGeom>
          <a:ln w="19050"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688234" y="2750066"/>
            <a:ext cx="4496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LT</a:t>
            </a:r>
            <a:endParaRPr lang="fr-CH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Line Callout 1 23"/>
          <p:cNvSpPr/>
          <p:nvPr/>
        </p:nvSpPr>
        <p:spPr>
          <a:xfrm>
            <a:off x="3810000" y="4502666"/>
            <a:ext cx="914400" cy="457200"/>
          </a:xfrm>
          <a:prstGeom prst="borderCallout1">
            <a:avLst>
              <a:gd name="adj1" fmla="val -14583"/>
              <a:gd name="adj2" fmla="val 55209"/>
              <a:gd name="adj3" fmla="val -189583"/>
              <a:gd name="adj4" fmla="val 98125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BHZ20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143000"/>
            <a:ext cx="8229600" cy="533400"/>
          </a:xfrm>
        </p:spPr>
        <p:txBody>
          <a:bodyPr/>
          <a:lstStyle/>
          <a:p>
            <a:r>
              <a:rPr lang="en-US" dirty="0" smtClean="0"/>
              <a:t>Linac-4 parameters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10/18/2011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CERN Linac-4 instrumentation review Uli Raich BE/BI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2A6183-6C34-4DB6-8644-7A86FFD20FB2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</p:nvPr>
        </p:nvGraphicFramePr>
        <p:xfrm>
          <a:off x="533400" y="1676400"/>
          <a:ext cx="8229600" cy="445008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3962400"/>
                <a:gridCol w="914400"/>
                <a:gridCol w="3352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0" dirty="0" smtClean="0">
                          <a:latin typeface="+mn-lt"/>
                        </a:rPr>
                        <a:t>Ion Species</a:t>
                      </a:r>
                      <a:endParaRPr lang="en-US" b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smtClean="0"/>
                        <a:t>H</a:t>
                      </a:r>
                      <a:r>
                        <a:rPr lang="en-US" b="0" baseline="30000" smtClean="0"/>
                        <a:t>-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Output Energy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160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MeV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Bunch</a:t>
                      </a:r>
                      <a:r>
                        <a:rPr lang="en-US" baseline="0" dirty="0" smtClean="0"/>
                        <a:t> Frequency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352.2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MHz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Max. Repetition Rate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Hz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Max.</a:t>
                      </a:r>
                      <a:r>
                        <a:rPr lang="en-US" baseline="0" dirty="0" smtClean="0"/>
                        <a:t> Pulse length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Max. Beam Duty Cycle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0.24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Beam Chopping Factor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Chopping scheme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222 transmitted, 133 empty buckets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Source current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mA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RFQ output current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mA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No.</a:t>
                      </a:r>
                      <a:r>
                        <a:rPr lang="en-US" baseline="0" dirty="0" smtClean="0"/>
                        <a:t> of particle per pulse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r>
                        <a:rPr lang="en-US" baseline="30000" dirty="0" smtClean="0"/>
                        <a:t>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Transverse </a:t>
                      </a:r>
                      <a:r>
                        <a:rPr lang="en-US" dirty="0" err="1" smtClean="0"/>
                        <a:t>emittance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 smtClean="0"/>
                        <a:t>π</a:t>
                      </a:r>
                      <a:r>
                        <a:rPr lang="en-US" dirty="0" smtClean="0"/>
                        <a:t> mm </a:t>
                      </a:r>
                      <a:r>
                        <a:rPr lang="en-US" dirty="0" err="1" smtClean="0"/>
                        <a:t>mrad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Layout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Linac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10/18/2011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CERN Linac-4 instrumentation review Uli Raich BE/BI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2A6183-6C34-4DB6-8644-7A86FFD20FB2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7" name="Picture 9" descr="Linac4-Machine-161008-view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379250">
            <a:off x="2555462" y="2177671"/>
            <a:ext cx="6551406" cy="3872528"/>
          </a:xfrm>
          <a:prstGeom prst="rect">
            <a:avLst/>
          </a:prstGeom>
          <a:noFill/>
        </p:spPr>
      </p:pic>
      <p:pic>
        <p:nvPicPr>
          <p:cNvPr id="8" name="Picture 32"/>
          <p:cNvPicPr>
            <a:picLocks noChangeAspect="1" noChangeArrowheads="1"/>
          </p:cNvPicPr>
          <p:nvPr/>
        </p:nvPicPr>
        <p:blipFill>
          <a:blip r:embed="rId3" cstate="print"/>
          <a:srcRect r="17241" b="9624"/>
          <a:stretch>
            <a:fillRect/>
          </a:stretch>
        </p:blipFill>
        <p:spPr bwMode="auto">
          <a:xfrm>
            <a:off x="145143" y="4538662"/>
            <a:ext cx="4876800" cy="143827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4989218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Parameters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measured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2000" dirty="0" err="1" smtClean="0"/>
              <a:t>Intensity</a:t>
            </a:r>
            <a:r>
              <a:rPr lang="de-DE" sz="2000" dirty="0" smtClean="0"/>
              <a:t> </a:t>
            </a:r>
            <a:r>
              <a:rPr lang="de-DE" sz="2000" dirty="0" err="1" smtClean="0"/>
              <a:t>at</a:t>
            </a:r>
            <a:r>
              <a:rPr lang="de-DE" sz="2000" dirty="0" smtClean="0"/>
              <a:t> different </a:t>
            </a:r>
            <a:r>
              <a:rPr lang="de-DE" sz="2000" dirty="0" err="1" smtClean="0"/>
              <a:t>energies</a:t>
            </a:r>
            <a:r>
              <a:rPr lang="de-DE" sz="2000" dirty="0"/>
              <a:t> </a:t>
            </a:r>
            <a:r>
              <a:rPr lang="de-DE" sz="2000" dirty="0" smtClean="0"/>
              <a:t>(</a:t>
            </a:r>
            <a:r>
              <a:rPr lang="de-DE" sz="2000" dirty="0" err="1" smtClean="0"/>
              <a:t>connected</a:t>
            </a:r>
            <a:r>
              <a:rPr lang="de-DE" sz="2000" dirty="0" smtClean="0"/>
              <a:t> </a:t>
            </a:r>
            <a:r>
              <a:rPr lang="de-DE" sz="2000" dirty="0" err="1" smtClean="0"/>
              <a:t>to</a:t>
            </a:r>
            <a:r>
              <a:rPr lang="de-DE" sz="2000" dirty="0" smtClean="0"/>
              <a:t>  interlock </a:t>
            </a:r>
            <a:r>
              <a:rPr lang="de-DE" sz="2000" dirty="0" err="1" smtClean="0"/>
              <a:t>system</a:t>
            </a:r>
            <a:r>
              <a:rPr lang="de-DE" sz="2000" dirty="0" smtClean="0"/>
              <a:t>)</a:t>
            </a:r>
          </a:p>
          <a:p>
            <a:r>
              <a:rPr lang="de-DE" sz="2000" dirty="0" smtClean="0"/>
              <a:t>Beam </a:t>
            </a:r>
            <a:r>
              <a:rPr lang="de-DE" sz="2000" dirty="0" err="1" smtClean="0"/>
              <a:t>trajectory</a:t>
            </a:r>
            <a:r>
              <a:rPr lang="de-DE" sz="2000" dirty="0" smtClean="0"/>
              <a:t> </a:t>
            </a:r>
            <a:r>
              <a:rPr lang="de-DE" sz="2000" dirty="0" err="1" smtClean="0"/>
              <a:t>and</a:t>
            </a:r>
            <a:r>
              <a:rPr lang="de-DE" sz="2000" dirty="0" smtClean="0"/>
              <a:t> </a:t>
            </a:r>
            <a:r>
              <a:rPr lang="de-DE" sz="2000" dirty="0" err="1" smtClean="0"/>
              <a:t>energy</a:t>
            </a:r>
            <a:r>
              <a:rPr lang="de-DE" sz="2000" dirty="0" smtClean="0"/>
              <a:t> (</a:t>
            </a:r>
            <a:r>
              <a:rPr lang="de-DE" sz="2000" dirty="0" err="1" smtClean="0"/>
              <a:t>phase</a:t>
            </a:r>
            <a:r>
              <a:rPr lang="de-DE" sz="2000" dirty="0" smtClean="0"/>
              <a:t>)</a:t>
            </a:r>
          </a:p>
          <a:p>
            <a:r>
              <a:rPr lang="de-DE" sz="2000" dirty="0" smtClean="0"/>
              <a:t>Beam </a:t>
            </a:r>
            <a:r>
              <a:rPr lang="de-DE" sz="2000" dirty="0" err="1" smtClean="0"/>
              <a:t>profile</a:t>
            </a:r>
            <a:endParaRPr lang="de-DE" sz="2000" dirty="0" smtClean="0"/>
          </a:p>
          <a:p>
            <a:r>
              <a:rPr lang="de-DE" sz="2000" dirty="0" err="1" smtClean="0"/>
              <a:t>Energy</a:t>
            </a:r>
            <a:r>
              <a:rPr lang="de-DE" sz="2000" dirty="0" smtClean="0"/>
              <a:t> </a:t>
            </a:r>
            <a:r>
              <a:rPr lang="de-DE" sz="2000" dirty="0" err="1" smtClean="0"/>
              <a:t>spread</a:t>
            </a:r>
            <a:r>
              <a:rPr lang="de-DE" sz="2000" dirty="0" smtClean="0"/>
              <a:t>, will </a:t>
            </a:r>
            <a:r>
              <a:rPr lang="de-DE" sz="2000" dirty="0" err="1" smtClean="0"/>
              <a:t>be</a:t>
            </a:r>
            <a:r>
              <a:rPr lang="de-DE" sz="2000" dirty="0" smtClean="0"/>
              <a:t> </a:t>
            </a:r>
            <a:r>
              <a:rPr lang="de-DE" sz="2000" dirty="0" err="1" smtClean="0"/>
              <a:t>measured</a:t>
            </a:r>
            <a:r>
              <a:rPr lang="de-DE" sz="2000" dirty="0" smtClean="0"/>
              <a:t> </a:t>
            </a:r>
            <a:r>
              <a:rPr lang="de-DE" sz="2000" dirty="0" err="1" smtClean="0"/>
              <a:t>at</a:t>
            </a:r>
            <a:r>
              <a:rPr lang="de-DE" sz="2000" dirty="0" smtClean="0"/>
              <a:t> </a:t>
            </a:r>
            <a:r>
              <a:rPr lang="de-DE" sz="2000" dirty="0" err="1" smtClean="0"/>
              <a:t>low</a:t>
            </a:r>
            <a:r>
              <a:rPr lang="de-DE" sz="2000" dirty="0" smtClean="0"/>
              <a:t> </a:t>
            </a:r>
            <a:r>
              <a:rPr lang="de-DE" sz="2000" dirty="0" err="1" smtClean="0"/>
              <a:t>energy</a:t>
            </a:r>
            <a:r>
              <a:rPr lang="de-DE" sz="2000" dirty="0" smtClean="0"/>
              <a:t> </a:t>
            </a:r>
            <a:r>
              <a:rPr lang="de-DE" sz="2000" dirty="0" err="1" smtClean="0"/>
              <a:t>up</a:t>
            </a:r>
            <a:r>
              <a:rPr lang="de-DE" sz="2000" dirty="0" smtClean="0"/>
              <a:t> </a:t>
            </a:r>
            <a:r>
              <a:rPr lang="de-DE" sz="2000" dirty="0" err="1" smtClean="0"/>
              <a:t>to</a:t>
            </a:r>
            <a:r>
              <a:rPr lang="de-DE" sz="2000" dirty="0" smtClean="0"/>
              <a:t> 3 </a:t>
            </a:r>
            <a:r>
              <a:rPr lang="de-DE" sz="2000" dirty="0" err="1" smtClean="0"/>
              <a:t>MeV</a:t>
            </a:r>
            <a:r>
              <a:rPr lang="de-DE" sz="2000" dirty="0" smtClean="0"/>
              <a:t> </a:t>
            </a:r>
            <a:r>
              <a:rPr lang="de-DE" sz="2000" dirty="0" err="1" smtClean="0"/>
              <a:t>only</a:t>
            </a:r>
            <a:endParaRPr lang="de-DE" sz="2000" dirty="0" smtClean="0"/>
          </a:p>
          <a:p>
            <a:r>
              <a:rPr lang="de-DE" sz="2000" dirty="0" smtClean="0"/>
              <a:t>Transverse </a:t>
            </a:r>
            <a:r>
              <a:rPr lang="de-DE" sz="2000" dirty="0" err="1" smtClean="0"/>
              <a:t>emittance</a:t>
            </a:r>
            <a:r>
              <a:rPr lang="de-DE" sz="2000" dirty="0" smtClean="0"/>
              <a:t> </a:t>
            </a:r>
            <a:r>
              <a:rPr lang="de-DE" sz="2000" dirty="0" err="1" smtClean="0"/>
              <a:t>at</a:t>
            </a:r>
            <a:r>
              <a:rPr lang="de-DE" sz="2000" dirty="0" smtClean="0"/>
              <a:t> 45 </a:t>
            </a:r>
            <a:r>
              <a:rPr lang="de-DE" sz="2000" dirty="0" err="1" smtClean="0"/>
              <a:t>keV</a:t>
            </a:r>
            <a:r>
              <a:rPr lang="de-DE" sz="2000" dirty="0" smtClean="0"/>
              <a:t>, 3 </a:t>
            </a:r>
            <a:r>
              <a:rPr lang="de-DE" sz="2000" dirty="0" err="1" smtClean="0"/>
              <a:t>Mev</a:t>
            </a:r>
            <a:r>
              <a:rPr lang="de-DE" sz="2000" dirty="0" smtClean="0"/>
              <a:t>, 10 </a:t>
            </a:r>
            <a:r>
              <a:rPr lang="de-DE" sz="2000" dirty="0" err="1" smtClean="0"/>
              <a:t>MeV</a:t>
            </a:r>
            <a:r>
              <a:rPr lang="de-DE" sz="2000" dirty="0" smtClean="0"/>
              <a:t>, 160 </a:t>
            </a:r>
            <a:r>
              <a:rPr lang="de-DE" sz="2000" dirty="0" err="1" smtClean="0"/>
              <a:t>MeV</a:t>
            </a:r>
            <a:endParaRPr lang="de-DE" sz="2000" dirty="0" smtClean="0"/>
          </a:p>
          <a:p>
            <a:r>
              <a:rPr lang="de-DE" sz="2000" dirty="0" err="1" smtClean="0"/>
              <a:t>Chopping</a:t>
            </a:r>
            <a:r>
              <a:rPr lang="de-DE" sz="2000" dirty="0" smtClean="0"/>
              <a:t> </a:t>
            </a:r>
            <a:r>
              <a:rPr lang="de-DE" sz="2000" dirty="0" err="1" smtClean="0"/>
              <a:t>efficiency</a:t>
            </a:r>
            <a:endParaRPr lang="de-DE" sz="2000" dirty="0" smtClean="0"/>
          </a:p>
          <a:p>
            <a:r>
              <a:rPr lang="de-DE" sz="2000" dirty="0" err="1" smtClean="0"/>
              <a:t>Bunch</a:t>
            </a:r>
            <a:r>
              <a:rPr lang="de-DE" sz="2000" dirty="0" smtClean="0"/>
              <a:t> </a:t>
            </a:r>
            <a:r>
              <a:rPr lang="de-DE" sz="2000" dirty="0" err="1" smtClean="0"/>
              <a:t>shape</a:t>
            </a:r>
            <a:r>
              <a:rPr lang="de-DE" sz="2000" dirty="0" smtClean="0"/>
              <a:t> </a:t>
            </a:r>
          </a:p>
          <a:p>
            <a:r>
              <a:rPr lang="de-DE" sz="2000" dirty="0" smtClean="0"/>
              <a:t>Beam </a:t>
            </a:r>
            <a:r>
              <a:rPr lang="de-DE" sz="2000" dirty="0" err="1" smtClean="0"/>
              <a:t>loss</a:t>
            </a:r>
            <a:r>
              <a:rPr lang="de-DE" sz="2000" dirty="0" smtClean="0"/>
              <a:t> (</a:t>
            </a:r>
            <a:r>
              <a:rPr lang="de-DE" sz="2000" dirty="0" err="1" smtClean="0"/>
              <a:t>connected</a:t>
            </a:r>
            <a:r>
              <a:rPr lang="de-DE" sz="2000" dirty="0" smtClean="0"/>
              <a:t> </a:t>
            </a:r>
            <a:r>
              <a:rPr lang="de-DE" sz="2000" dirty="0" err="1" smtClean="0"/>
              <a:t>to</a:t>
            </a:r>
            <a:r>
              <a:rPr lang="de-DE" sz="2000" dirty="0" smtClean="0"/>
              <a:t> interlock </a:t>
            </a:r>
            <a:r>
              <a:rPr lang="de-DE" sz="2000" dirty="0" err="1" smtClean="0"/>
              <a:t>system</a:t>
            </a:r>
            <a:r>
              <a:rPr lang="de-DE" sz="2000" dirty="0" smtClean="0"/>
              <a:t>)</a:t>
            </a:r>
            <a:br>
              <a:rPr lang="de-DE" sz="2000" dirty="0" smtClean="0"/>
            </a:br>
            <a:r>
              <a:rPr lang="de-DE" sz="2000" dirty="0" err="1" smtClean="0"/>
              <a:t>max</a:t>
            </a:r>
            <a:r>
              <a:rPr lang="de-DE" sz="2000" dirty="0" smtClean="0"/>
              <a:t> beam </a:t>
            </a:r>
            <a:r>
              <a:rPr lang="de-DE" sz="2000" dirty="0" err="1" smtClean="0"/>
              <a:t>loss</a:t>
            </a:r>
            <a:r>
              <a:rPr lang="de-DE" sz="2000" dirty="0" smtClean="0"/>
              <a:t>: 1 W/m</a:t>
            </a:r>
            <a:br>
              <a:rPr lang="de-DE" sz="2000" dirty="0" smtClean="0"/>
            </a:br>
            <a:r>
              <a:rPr lang="de-DE" sz="2000" dirty="0" smtClean="0"/>
              <a:t>not </a:t>
            </a:r>
            <a:r>
              <a:rPr lang="de-DE" sz="2000" dirty="0" err="1" smtClean="0"/>
              <a:t>more</a:t>
            </a:r>
            <a:r>
              <a:rPr lang="de-DE" sz="2000" dirty="0" smtClean="0"/>
              <a:t> </a:t>
            </a:r>
            <a:r>
              <a:rPr lang="de-DE" sz="2000" dirty="0" err="1" smtClean="0"/>
              <a:t>than</a:t>
            </a:r>
            <a:r>
              <a:rPr lang="de-DE" sz="2000" dirty="0" smtClean="0"/>
              <a:t> 1 </a:t>
            </a:r>
            <a:r>
              <a:rPr lang="de-DE" sz="2000" dirty="0" err="1" smtClean="0"/>
              <a:t>full</a:t>
            </a:r>
            <a:r>
              <a:rPr lang="de-DE" sz="2000" dirty="0" smtClean="0"/>
              <a:t> beam pulse </a:t>
            </a:r>
            <a:r>
              <a:rPr lang="de-DE" sz="2000" dirty="0" err="1" smtClean="0"/>
              <a:t>may</a:t>
            </a:r>
            <a:r>
              <a:rPr lang="de-DE" sz="2000" dirty="0" smtClean="0"/>
              <a:t> </a:t>
            </a:r>
            <a:r>
              <a:rPr lang="de-DE" sz="2000" dirty="0" err="1" smtClean="0"/>
              <a:t>be</a:t>
            </a:r>
            <a:r>
              <a:rPr lang="de-DE" sz="2000" dirty="0" smtClean="0"/>
              <a:t> lost</a:t>
            </a:r>
          </a:p>
          <a:p>
            <a:r>
              <a:rPr lang="de-DE" sz="2000" dirty="0" err="1" smtClean="0"/>
              <a:t>Diagnostics</a:t>
            </a:r>
            <a:r>
              <a:rPr lang="de-DE" sz="2000" dirty="0" smtClean="0"/>
              <a:t> </a:t>
            </a:r>
            <a:r>
              <a:rPr lang="de-DE" sz="2000" dirty="0" err="1" smtClean="0"/>
              <a:t>for</a:t>
            </a:r>
            <a:r>
              <a:rPr lang="de-DE" sz="2000" dirty="0" smtClean="0"/>
              <a:t> </a:t>
            </a:r>
            <a:r>
              <a:rPr lang="de-DE" sz="2000" dirty="0" err="1" smtClean="0"/>
              <a:t>charge</a:t>
            </a:r>
            <a:r>
              <a:rPr lang="de-DE" sz="2000" dirty="0" smtClean="0"/>
              <a:t> </a:t>
            </a:r>
            <a:r>
              <a:rPr lang="de-DE" sz="2000" dirty="0" err="1" smtClean="0"/>
              <a:t>exchange</a:t>
            </a:r>
            <a:r>
              <a:rPr lang="de-DE" sz="2000" dirty="0" smtClean="0"/>
              <a:t> </a:t>
            </a:r>
            <a:r>
              <a:rPr lang="de-DE" sz="2000" dirty="0" err="1" smtClean="0"/>
              <a:t>injection</a:t>
            </a:r>
            <a:r>
              <a:rPr lang="de-DE" sz="2000" dirty="0" smtClean="0"/>
              <a:t> </a:t>
            </a:r>
            <a:r>
              <a:rPr lang="de-DE" sz="2000" dirty="0" err="1" smtClean="0"/>
              <a:t>into</a:t>
            </a:r>
            <a:r>
              <a:rPr lang="de-DE" sz="2000" dirty="0" smtClean="0"/>
              <a:t> </a:t>
            </a:r>
            <a:r>
              <a:rPr lang="de-DE" sz="2000" dirty="0" err="1" smtClean="0"/>
              <a:t>the</a:t>
            </a:r>
            <a:r>
              <a:rPr lang="de-DE" sz="2000" dirty="0" smtClean="0"/>
              <a:t> Booster</a:t>
            </a:r>
            <a:br>
              <a:rPr lang="de-DE" sz="2000" dirty="0" smtClean="0"/>
            </a:br>
            <a:endParaRPr lang="de-DE" sz="2000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10/18/2011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CERN Linac-4 instrumentation review Uli Raich BE/BI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2A6183-6C34-4DB6-8644-7A86FFD20FB2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838345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Wide </a:t>
            </a:r>
            <a:r>
              <a:rPr lang="de-DE" dirty="0" err="1" smtClean="0"/>
              <a:t>variety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beams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1800" dirty="0" smtClean="0"/>
              <a:t>The Booster </a:t>
            </a:r>
            <a:r>
              <a:rPr lang="de-DE" sz="1800" dirty="0" err="1" smtClean="0"/>
              <a:t>produces</a:t>
            </a:r>
            <a:r>
              <a:rPr lang="de-DE" sz="1800" dirty="0" smtClean="0"/>
              <a:t> a </a:t>
            </a:r>
            <a:r>
              <a:rPr lang="de-DE" sz="1800" dirty="0" err="1" smtClean="0"/>
              <a:t>wide</a:t>
            </a:r>
            <a:r>
              <a:rPr lang="de-DE" sz="1800" dirty="0" smtClean="0"/>
              <a:t> </a:t>
            </a:r>
            <a:r>
              <a:rPr lang="de-DE" sz="1800" dirty="0" err="1" smtClean="0"/>
              <a:t>variety</a:t>
            </a:r>
            <a:r>
              <a:rPr lang="de-DE" sz="1800" dirty="0" smtClean="0"/>
              <a:t> </a:t>
            </a:r>
            <a:r>
              <a:rPr lang="de-DE" sz="1800" dirty="0" err="1" smtClean="0"/>
              <a:t>of</a:t>
            </a:r>
            <a:r>
              <a:rPr lang="de-DE" sz="1800" dirty="0" smtClean="0"/>
              <a:t> </a:t>
            </a:r>
            <a:r>
              <a:rPr lang="de-DE" sz="1800" dirty="0" err="1" smtClean="0"/>
              <a:t>beams</a:t>
            </a:r>
            <a:r>
              <a:rPr lang="de-DE" sz="1800" dirty="0" smtClean="0"/>
              <a:t> </a:t>
            </a:r>
            <a:r>
              <a:rPr lang="de-DE" sz="1800" dirty="0" err="1" smtClean="0"/>
              <a:t>with</a:t>
            </a:r>
            <a:r>
              <a:rPr lang="de-DE" sz="1800" dirty="0" smtClean="0"/>
              <a:t> different </a:t>
            </a:r>
            <a:r>
              <a:rPr lang="de-DE" sz="1800" dirty="0" err="1" smtClean="0"/>
              <a:t>characteristics</a:t>
            </a:r>
            <a:r>
              <a:rPr lang="de-DE" sz="1800" dirty="0" smtClean="0"/>
              <a:t>:</a:t>
            </a:r>
            <a:endParaRPr lang="en-US" dirty="0"/>
          </a:p>
          <a:p>
            <a:pPr marL="0" indent="0">
              <a:buNone/>
            </a:pPr>
            <a:r>
              <a:rPr lang="de-DE" sz="1800" dirty="0" smtClean="0"/>
              <a:t>Beam </a:t>
            </a:r>
            <a:r>
              <a:rPr lang="de-DE" sz="1800" dirty="0" err="1" smtClean="0"/>
              <a:t>properties</a:t>
            </a:r>
            <a:r>
              <a:rPr lang="de-DE" sz="1800" dirty="0" smtClean="0"/>
              <a:t> (</a:t>
            </a:r>
            <a:r>
              <a:rPr lang="de-DE" sz="1800" dirty="0" err="1" smtClean="0"/>
              <a:t>intensity</a:t>
            </a:r>
            <a:r>
              <a:rPr lang="de-DE" sz="1800" dirty="0" smtClean="0"/>
              <a:t> </a:t>
            </a:r>
            <a:r>
              <a:rPr lang="de-DE" sz="1800" dirty="0" err="1" smtClean="0"/>
              <a:t>variations</a:t>
            </a:r>
            <a:r>
              <a:rPr lang="de-DE" sz="1800" dirty="0" smtClean="0"/>
              <a:t>) </a:t>
            </a:r>
            <a:r>
              <a:rPr lang="de-DE" sz="1800" dirty="0" err="1" smtClean="0"/>
              <a:t>to</a:t>
            </a:r>
            <a:r>
              <a:rPr lang="de-DE" sz="1800" dirty="0" smtClean="0"/>
              <a:t> </a:t>
            </a:r>
            <a:r>
              <a:rPr lang="de-DE" sz="1800" dirty="0" err="1" smtClean="0"/>
              <a:t>be</a:t>
            </a:r>
            <a:r>
              <a:rPr lang="de-DE" sz="1800" dirty="0" smtClean="0"/>
              <a:t> </a:t>
            </a:r>
            <a:r>
              <a:rPr lang="de-DE" sz="1800" dirty="0" err="1" smtClean="0"/>
              <a:t>defined</a:t>
            </a:r>
            <a:r>
              <a:rPr lang="de-DE" sz="1800" dirty="0" smtClean="0"/>
              <a:t> </a:t>
            </a:r>
            <a:r>
              <a:rPr lang="de-DE" sz="1800" dirty="0" err="1" smtClean="0"/>
              <a:t>mainly</a:t>
            </a:r>
            <a:r>
              <a:rPr lang="de-DE" sz="1800" dirty="0" smtClean="0"/>
              <a:t> </a:t>
            </a:r>
            <a:r>
              <a:rPr lang="de-DE" sz="1800" dirty="0" err="1" smtClean="0"/>
              <a:t>by</a:t>
            </a:r>
            <a:r>
              <a:rPr lang="de-DE" sz="1800" dirty="0" smtClean="0"/>
              <a:t> </a:t>
            </a:r>
            <a:r>
              <a:rPr lang="de-DE" sz="1800" dirty="0" err="1" smtClean="0"/>
              <a:t>chopping</a:t>
            </a:r>
            <a:endParaRPr lang="de-DE" sz="18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10/18/2011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CERN Linac-4 instrumentation review Uli Raich BE/BI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2A6183-6C34-4DB6-8644-7A86FFD20FB2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21680380"/>
              </p:ext>
            </p:extLst>
          </p:nvPr>
        </p:nvGraphicFramePr>
        <p:xfrm>
          <a:off x="228600" y="2895600"/>
          <a:ext cx="8763000" cy="31467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5400"/>
                <a:gridCol w="2209800"/>
                <a:gridCol w="1600200"/>
                <a:gridCol w="2057400"/>
                <a:gridCol w="1600200"/>
              </a:tblGrid>
              <a:tr h="663913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solidFill>
                            <a:schemeClr val="tx1"/>
                          </a:solidFill>
                        </a:rPr>
                        <a:t>User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err="1" smtClean="0">
                          <a:solidFill>
                            <a:schemeClr val="tx1"/>
                          </a:solidFill>
                        </a:rPr>
                        <a:t>description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err="1" smtClean="0">
                          <a:solidFill>
                            <a:schemeClr val="tx1"/>
                          </a:solidFill>
                        </a:rPr>
                        <a:t>Intensity</a:t>
                      </a:r>
                      <a:r>
                        <a:rPr lang="de-DE" sz="1600" dirty="0" smtClean="0">
                          <a:solidFill>
                            <a:schemeClr val="tx1"/>
                          </a:solidFill>
                        </a:rPr>
                        <a:t> per ring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err="1" smtClean="0">
                          <a:solidFill>
                            <a:schemeClr val="tx1"/>
                          </a:solidFill>
                        </a:rPr>
                        <a:t>Emittance</a:t>
                      </a:r>
                      <a:r>
                        <a:rPr lang="de-DE" sz="1600" dirty="0" smtClean="0">
                          <a:solidFill>
                            <a:schemeClr val="tx1"/>
                          </a:solidFill>
                        </a:rPr>
                        <a:t/>
                      </a:r>
                      <a:br>
                        <a:rPr lang="de-DE" sz="1600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de-DE" sz="1600" dirty="0" err="1" smtClean="0">
                          <a:solidFill>
                            <a:schemeClr val="tx1"/>
                          </a:solidFill>
                        </a:rPr>
                        <a:t>hor,ver,long</a:t>
                      </a:r>
                      <a:endParaRPr lang="de-DE" sz="16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de-DE" sz="1600" dirty="0" smtClean="0">
                          <a:solidFill>
                            <a:schemeClr val="tx1"/>
                          </a:solidFill>
                        </a:rPr>
                        <a:t>[mm</a:t>
                      </a:r>
                      <a:r>
                        <a:rPr lang="de-DE" sz="16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de-DE" sz="1600" baseline="0" dirty="0" err="1" smtClean="0">
                          <a:solidFill>
                            <a:schemeClr val="tx1"/>
                          </a:solidFill>
                        </a:rPr>
                        <a:t>mrad</a:t>
                      </a:r>
                      <a:r>
                        <a:rPr lang="de-DE" sz="1600" baseline="0" dirty="0" smtClean="0">
                          <a:solidFill>
                            <a:schemeClr val="tx1"/>
                          </a:solidFill>
                        </a:rPr>
                        <a:t>] [ </a:t>
                      </a:r>
                      <a:r>
                        <a:rPr lang="de-DE" sz="1600" baseline="0" dirty="0" err="1" smtClean="0">
                          <a:solidFill>
                            <a:schemeClr val="tx1"/>
                          </a:solidFill>
                        </a:rPr>
                        <a:t>eVs</a:t>
                      </a:r>
                      <a:r>
                        <a:rPr lang="de-DE" sz="1600" baseline="0" dirty="0" smtClean="0">
                          <a:solidFill>
                            <a:schemeClr val="tx1"/>
                          </a:solidFill>
                        </a:rPr>
                        <a:t>]</a:t>
                      </a:r>
                      <a:endParaRPr lang="de-DE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err="1" smtClean="0">
                          <a:solidFill>
                            <a:schemeClr val="tx1"/>
                          </a:solidFill>
                        </a:rPr>
                        <a:t>Bunch</a:t>
                      </a:r>
                      <a:r>
                        <a:rPr lang="de-DE" sz="16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de-DE" sz="1600" dirty="0" err="1" smtClean="0">
                          <a:solidFill>
                            <a:schemeClr val="tx1"/>
                          </a:solidFill>
                        </a:rPr>
                        <a:t>length</a:t>
                      </a:r>
                      <a:r>
                        <a:rPr lang="de-DE" sz="1600" dirty="0" smtClean="0">
                          <a:solidFill>
                            <a:schemeClr val="tx1"/>
                          </a:solidFill>
                        </a:rPr>
                        <a:t> [</a:t>
                      </a:r>
                      <a:r>
                        <a:rPr lang="de-DE" sz="1600" dirty="0" err="1" smtClean="0">
                          <a:solidFill>
                            <a:schemeClr val="tx1"/>
                          </a:solidFill>
                        </a:rPr>
                        <a:t>ns</a:t>
                      </a:r>
                      <a:r>
                        <a:rPr lang="de-DE" sz="1600" dirty="0" smtClean="0">
                          <a:solidFill>
                            <a:schemeClr val="tx1"/>
                          </a:solidFill>
                        </a:rPr>
                        <a:t>]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84648">
                <a:tc>
                  <a:txBody>
                    <a:bodyPr/>
                    <a:lstStyle/>
                    <a:p>
                      <a:r>
                        <a:rPr lang="de-DE" sz="1400" baseline="0" dirty="0" smtClean="0"/>
                        <a:t>LHCPROBE</a:t>
                      </a:r>
                      <a:endParaRPr lang="en-US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aseline="0" dirty="0" smtClean="0"/>
                        <a:t>LHC probe beam</a:t>
                      </a:r>
                      <a:endParaRPr lang="en-US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aseline="0" dirty="0" smtClean="0"/>
                        <a:t>5 10</a:t>
                      </a:r>
                      <a:r>
                        <a:rPr lang="de-DE" sz="1400" baseline="30000" dirty="0" smtClean="0"/>
                        <a:t>9</a:t>
                      </a:r>
                      <a:endParaRPr lang="en-US" sz="14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aseline="0" dirty="0" smtClean="0"/>
                        <a:t>&lt;1,&lt;1,0.2</a:t>
                      </a:r>
                      <a:endParaRPr lang="en-US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aseline="0" dirty="0" smtClean="0"/>
                        <a:t>75</a:t>
                      </a:r>
                      <a:endParaRPr lang="en-US" sz="1400" baseline="0" dirty="0"/>
                    </a:p>
                  </a:txBody>
                  <a:tcPr/>
                </a:tc>
              </a:tr>
              <a:tr h="384648">
                <a:tc>
                  <a:txBody>
                    <a:bodyPr/>
                    <a:lstStyle/>
                    <a:p>
                      <a:r>
                        <a:rPr lang="de-DE" sz="1600" baseline="0" dirty="0" smtClean="0"/>
                        <a:t>LHC25</a:t>
                      </a:r>
                      <a:endParaRPr lang="en-US" sz="1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aseline="0" dirty="0" smtClean="0"/>
                        <a:t>25 </a:t>
                      </a:r>
                      <a:r>
                        <a:rPr lang="de-DE" sz="1400" baseline="0" dirty="0" err="1" smtClean="0"/>
                        <a:t>ns</a:t>
                      </a:r>
                      <a:r>
                        <a:rPr lang="de-DE" sz="1400" baseline="0" dirty="0" smtClean="0"/>
                        <a:t> LHC beam</a:t>
                      </a:r>
                      <a:endParaRPr lang="en-US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aseline="0" dirty="0" smtClean="0"/>
                        <a:t>1.6 10</a:t>
                      </a:r>
                      <a:r>
                        <a:rPr lang="de-DE" sz="1400" baseline="30000" dirty="0" smtClean="0"/>
                        <a:t>12</a:t>
                      </a:r>
                      <a:endParaRPr lang="en-US" sz="14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aseline="0" dirty="0" smtClean="0"/>
                        <a:t>2.5, 2.5, 1.3</a:t>
                      </a:r>
                      <a:endParaRPr lang="en-US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aseline="0" dirty="0" smtClean="0"/>
                        <a:t>180</a:t>
                      </a:r>
                      <a:endParaRPr lang="en-US" sz="1400" baseline="0" dirty="0"/>
                    </a:p>
                  </a:txBody>
                  <a:tcPr/>
                </a:tc>
              </a:tr>
              <a:tr h="384648">
                <a:tc>
                  <a:txBody>
                    <a:bodyPr/>
                    <a:lstStyle/>
                    <a:p>
                      <a:r>
                        <a:rPr lang="de-DE" sz="1600" baseline="0" dirty="0" smtClean="0"/>
                        <a:t>CNGS</a:t>
                      </a:r>
                      <a:endParaRPr lang="en-US" sz="1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aseline="0" dirty="0" smtClean="0"/>
                        <a:t>CNGS beam </a:t>
                      </a:r>
                      <a:r>
                        <a:rPr lang="de-DE" sz="1400" baseline="0" dirty="0" err="1" smtClean="0"/>
                        <a:t>for</a:t>
                      </a:r>
                      <a:r>
                        <a:rPr lang="de-DE" sz="1400" baseline="0" dirty="0" smtClean="0"/>
                        <a:t> </a:t>
                      </a:r>
                      <a:r>
                        <a:rPr lang="de-DE" sz="1400" baseline="0" dirty="0" err="1" smtClean="0"/>
                        <a:t>neutrino</a:t>
                      </a:r>
                      <a:endParaRPr lang="en-US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aseline="0" dirty="0" smtClean="0"/>
                        <a:t>0.6 – 8 10</a:t>
                      </a:r>
                      <a:r>
                        <a:rPr lang="de-DE" sz="1400" baseline="30000" dirty="0" smtClean="0"/>
                        <a:t>12</a:t>
                      </a:r>
                      <a:endParaRPr lang="en-US" sz="1400" baseline="30000" dirty="0" smtClean="0"/>
                    </a:p>
                    <a:p>
                      <a:endParaRPr lang="en-US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aseline="0" dirty="0" smtClean="0"/>
                        <a:t>varying,varying,1.6</a:t>
                      </a:r>
                      <a:endParaRPr lang="en-US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aseline="0" dirty="0" smtClean="0"/>
                        <a:t>180</a:t>
                      </a:r>
                      <a:endParaRPr lang="en-US" sz="1400" baseline="0" dirty="0"/>
                    </a:p>
                  </a:txBody>
                  <a:tcPr/>
                </a:tc>
              </a:tr>
              <a:tr h="384648">
                <a:tc>
                  <a:txBody>
                    <a:bodyPr/>
                    <a:lstStyle/>
                    <a:p>
                      <a:r>
                        <a:rPr lang="de-DE" sz="1600" baseline="0" dirty="0" smtClean="0"/>
                        <a:t>NORMGPS</a:t>
                      </a:r>
                      <a:endParaRPr lang="en-US" sz="1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aseline="0" dirty="0" smtClean="0"/>
                        <a:t>Isolde beam</a:t>
                      </a:r>
                      <a:endParaRPr lang="en-US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aseline="0" dirty="0" err="1" smtClean="0"/>
                        <a:t>up</a:t>
                      </a:r>
                      <a:r>
                        <a:rPr lang="de-DE" sz="1400" baseline="0" dirty="0" smtClean="0"/>
                        <a:t> </a:t>
                      </a:r>
                      <a:r>
                        <a:rPr lang="de-DE" sz="1400" baseline="0" dirty="0" err="1" smtClean="0"/>
                        <a:t>to</a:t>
                      </a:r>
                      <a:r>
                        <a:rPr lang="de-DE" sz="1400" baseline="0" dirty="0" smtClean="0"/>
                        <a:t>  10</a:t>
                      </a:r>
                      <a:r>
                        <a:rPr lang="de-DE" sz="1400" baseline="30000" dirty="0" smtClean="0"/>
                        <a:t>13</a:t>
                      </a:r>
                      <a:endParaRPr lang="en-US" sz="1400" baseline="30000" dirty="0" smtClean="0"/>
                    </a:p>
                    <a:p>
                      <a:endParaRPr lang="en-US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aseline="0" dirty="0" smtClean="0"/>
                        <a:t>&lt;15, &lt;9, 2.3</a:t>
                      </a:r>
                      <a:endParaRPr lang="en-US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aseline="0" dirty="0" smtClean="0"/>
                        <a:t>230</a:t>
                      </a:r>
                      <a:endParaRPr lang="en-US" sz="1400" baseline="0" dirty="0"/>
                    </a:p>
                  </a:txBody>
                  <a:tcPr/>
                </a:tc>
              </a:tr>
              <a:tr h="384648">
                <a:tc>
                  <a:txBody>
                    <a:bodyPr/>
                    <a:lstStyle/>
                    <a:p>
                      <a:r>
                        <a:rPr lang="de-DE" sz="1600" baseline="0" dirty="0" smtClean="0"/>
                        <a:t>TOF</a:t>
                      </a:r>
                      <a:endParaRPr lang="en-US" sz="1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aseline="0" dirty="0" smtClean="0"/>
                        <a:t>Neutron TOF</a:t>
                      </a:r>
                      <a:endParaRPr lang="en-US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aseline="0" dirty="0" smtClean="0"/>
                        <a:t>9 10</a:t>
                      </a:r>
                      <a:r>
                        <a:rPr lang="de-DE" sz="1400" baseline="30000" dirty="0" smtClean="0"/>
                        <a:t>12</a:t>
                      </a:r>
                      <a:endParaRPr lang="en-US" sz="1400" baseline="30000" dirty="0" smtClean="0"/>
                    </a:p>
                    <a:p>
                      <a:endParaRPr lang="en-US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aseline="0" dirty="0" smtClean="0"/>
                        <a:t>20, ~10, 2.1</a:t>
                      </a:r>
                      <a:endParaRPr lang="en-US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aseline="0" dirty="0" smtClean="0"/>
                        <a:t>230</a:t>
                      </a:r>
                      <a:endParaRPr lang="en-US" sz="1400" baseline="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1063452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219200"/>
            <a:ext cx="8229600" cy="533400"/>
          </a:xfrm>
        </p:spPr>
        <p:txBody>
          <a:bodyPr/>
          <a:lstStyle/>
          <a:p>
            <a:r>
              <a:rPr lang="de-DE" dirty="0" err="1" smtClean="0"/>
              <a:t>Machine</a:t>
            </a:r>
            <a:r>
              <a:rPr lang="de-DE" dirty="0" smtClean="0"/>
              <a:t> </a:t>
            </a:r>
            <a:r>
              <a:rPr lang="de-DE" dirty="0" err="1" smtClean="0"/>
              <a:t>sections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their</a:t>
            </a:r>
            <a:r>
              <a:rPr lang="de-DE" dirty="0" smtClean="0"/>
              <a:t> </a:t>
            </a:r>
            <a:r>
              <a:rPr lang="de-DE" dirty="0" err="1" smtClean="0"/>
              <a:t>instrumentation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221163"/>
          </a:xfrm>
        </p:spPr>
        <p:txBody>
          <a:bodyPr/>
          <a:lstStyle/>
          <a:p>
            <a:pPr marL="0" indent="0">
              <a:buNone/>
            </a:pPr>
            <a:r>
              <a:rPr lang="de-DE" sz="1600" b="1" dirty="0" err="1" smtClean="0"/>
              <a:t>Installed</a:t>
            </a:r>
            <a:r>
              <a:rPr lang="de-DE" sz="1600" b="1" dirty="0" smtClean="0"/>
              <a:t> </a:t>
            </a:r>
            <a:r>
              <a:rPr lang="de-DE" sz="1600" b="1" dirty="0" err="1" smtClean="0"/>
              <a:t>at</a:t>
            </a:r>
            <a:r>
              <a:rPr lang="de-DE" sz="1600" b="1" dirty="0" smtClean="0"/>
              <a:t> </a:t>
            </a:r>
            <a:r>
              <a:rPr lang="de-DE" sz="1600" b="1" dirty="0" err="1" smtClean="0"/>
              <a:t>the</a:t>
            </a:r>
            <a:r>
              <a:rPr lang="de-DE" sz="1600" b="1" dirty="0" smtClean="0"/>
              <a:t> 3 </a:t>
            </a:r>
            <a:r>
              <a:rPr lang="de-DE" sz="1600" b="1" dirty="0" err="1" smtClean="0"/>
              <a:t>MeV</a:t>
            </a:r>
            <a:r>
              <a:rPr lang="de-DE" sz="1600" b="1" dirty="0" smtClean="0"/>
              <a:t> </a:t>
            </a:r>
            <a:r>
              <a:rPr lang="de-DE" sz="1600" b="1" dirty="0" err="1" smtClean="0"/>
              <a:t>test</a:t>
            </a:r>
            <a:r>
              <a:rPr lang="de-DE" sz="1600" b="1" dirty="0" smtClean="0"/>
              <a:t> stand</a:t>
            </a:r>
          </a:p>
          <a:p>
            <a:r>
              <a:rPr lang="de-DE" sz="1600" b="1" dirty="0" smtClean="0"/>
              <a:t>Ion </a:t>
            </a:r>
            <a:r>
              <a:rPr lang="de-DE" sz="1600" b="1" dirty="0" err="1" smtClean="0"/>
              <a:t>source</a:t>
            </a:r>
            <a:r>
              <a:rPr lang="de-DE" sz="1600" b="1" dirty="0" smtClean="0"/>
              <a:t> </a:t>
            </a:r>
            <a:r>
              <a:rPr lang="de-DE" sz="1600" b="1" dirty="0" err="1" smtClean="0"/>
              <a:t>and</a:t>
            </a:r>
            <a:r>
              <a:rPr lang="de-DE" sz="1600" b="1" dirty="0" smtClean="0"/>
              <a:t> LEBT:</a:t>
            </a:r>
            <a:endParaRPr lang="en-US" sz="1600" b="1" dirty="0" smtClean="0"/>
          </a:p>
          <a:p>
            <a:pPr lvl="1"/>
            <a:r>
              <a:rPr lang="de-DE" sz="1600" dirty="0" err="1" smtClean="0"/>
              <a:t>Currently</a:t>
            </a:r>
            <a:r>
              <a:rPr lang="de-DE" sz="1600" dirty="0" smtClean="0"/>
              <a:t>: </a:t>
            </a:r>
            <a:r>
              <a:rPr lang="de-DE" sz="1600" dirty="0" err="1" smtClean="0"/>
              <a:t>proton</a:t>
            </a:r>
            <a:r>
              <a:rPr lang="de-DE" sz="1600" dirty="0" smtClean="0"/>
              <a:t> </a:t>
            </a:r>
            <a:r>
              <a:rPr lang="de-DE" sz="1600" dirty="0" err="1" smtClean="0"/>
              <a:t>source</a:t>
            </a:r>
            <a:r>
              <a:rPr lang="de-DE" sz="1600" dirty="0" smtClean="0"/>
              <a:t>, ~ 40 mA, 450 </a:t>
            </a:r>
            <a:r>
              <a:rPr lang="el-GR" sz="1600" dirty="0" smtClean="0"/>
              <a:t>μ</a:t>
            </a:r>
            <a:r>
              <a:rPr lang="de-DE" sz="1600" dirty="0" smtClean="0"/>
              <a:t>s</a:t>
            </a:r>
          </a:p>
          <a:p>
            <a:pPr lvl="1"/>
            <a:r>
              <a:rPr lang="de-DE" sz="1600" dirty="0" smtClean="0"/>
              <a:t>Faraday Cup, </a:t>
            </a:r>
            <a:r>
              <a:rPr lang="de-DE" sz="1600" dirty="0" err="1" smtClean="0"/>
              <a:t>SEMGrid</a:t>
            </a:r>
            <a:r>
              <a:rPr lang="de-DE" sz="1600" dirty="0" smtClean="0"/>
              <a:t>, </a:t>
            </a:r>
            <a:r>
              <a:rPr lang="de-DE" sz="1600" dirty="0" err="1" smtClean="0"/>
              <a:t>transformer</a:t>
            </a:r>
            <a:r>
              <a:rPr lang="de-DE" sz="1600" dirty="0" smtClean="0"/>
              <a:t> </a:t>
            </a:r>
            <a:r>
              <a:rPr lang="de-DE" sz="1600" dirty="0" err="1" smtClean="0"/>
              <a:t>and</a:t>
            </a:r>
            <a:r>
              <a:rPr lang="de-DE" sz="1600" dirty="0" smtClean="0"/>
              <a:t> </a:t>
            </a:r>
            <a:r>
              <a:rPr lang="de-DE" sz="1600" dirty="0" err="1" smtClean="0"/>
              <a:t>transverse</a:t>
            </a:r>
            <a:r>
              <a:rPr lang="de-DE" sz="1600" dirty="0" smtClean="0"/>
              <a:t> </a:t>
            </a:r>
            <a:r>
              <a:rPr lang="de-DE" sz="1600" dirty="0" err="1" smtClean="0"/>
              <a:t>emittance</a:t>
            </a:r>
            <a:r>
              <a:rPr lang="de-DE" sz="1600" dirty="0" smtClean="0"/>
              <a:t> </a:t>
            </a:r>
            <a:r>
              <a:rPr lang="de-DE" sz="1600" dirty="0" err="1" smtClean="0"/>
              <a:t>meter</a:t>
            </a:r>
            <a:r>
              <a:rPr lang="de-DE" sz="1600" dirty="0" smtClean="0"/>
              <a:t> (</a:t>
            </a:r>
            <a:r>
              <a:rPr lang="de-DE" sz="1600" dirty="0" err="1" smtClean="0"/>
              <a:t>slit</a:t>
            </a:r>
            <a:r>
              <a:rPr lang="de-DE" sz="1600" dirty="0" smtClean="0"/>
              <a:t>/</a:t>
            </a:r>
            <a:r>
              <a:rPr lang="de-DE" sz="1600" dirty="0" err="1" smtClean="0"/>
              <a:t>grid</a:t>
            </a:r>
            <a:r>
              <a:rPr lang="de-DE" sz="1600" dirty="0" smtClean="0"/>
              <a:t>) </a:t>
            </a:r>
            <a:r>
              <a:rPr lang="de-DE" sz="1600" dirty="0" err="1" smtClean="0"/>
              <a:t>are</a:t>
            </a:r>
            <a:r>
              <a:rPr lang="de-DE" sz="1600" dirty="0" smtClean="0"/>
              <a:t> </a:t>
            </a:r>
            <a:r>
              <a:rPr lang="de-DE" sz="1600" dirty="0" err="1" smtClean="0"/>
              <a:t>installed</a:t>
            </a:r>
            <a:r>
              <a:rPr lang="de-DE" sz="1600" dirty="0" smtClean="0"/>
              <a:t> </a:t>
            </a:r>
            <a:r>
              <a:rPr lang="de-DE" sz="1600" dirty="0" err="1" smtClean="0"/>
              <a:t>and</a:t>
            </a:r>
            <a:r>
              <a:rPr lang="de-DE" sz="1600" dirty="0" smtClean="0"/>
              <a:t> </a:t>
            </a:r>
            <a:r>
              <a:rPr lang="de-DE" sz="1600" dirty="0" err="1" smtClean="0"/>
              <a:t>running</a:t>
            </a:r>
            <a:r>
              <a:rPr lang="de-DE" sz="1600" dirty="0" smtClean="0"/>
              <a:t>.</a:t>
            </a:r>
          </a:p>
          <a:p>
            <a:pPr lvl="2"/>
            <a:endParaRPr lang="de-DE" dirty="0" smtClean="0"/>
          </a:p>
          <a:p>
            <a:pPr lvl="2"/>
            <a:endParaRPr lang="de-DE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10/18/2011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CERN Linac-4 instrumentation review Uli Raich BE/BI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2A6183-6C34-4DB6-8644-7A86FFD20FB2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7" name="Content Placeholder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1752600" y="3429000"/>
            <a:ext cx="4895144" cy="2753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072565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RFQ, </a:t>
            </a:r>
            <a:r>
              <a:rPr lang="de-DE" dirty="0" err="1" smtClean="0"/>
              <a:t>Chopper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measurement</a:t>
            </a:r>
            <a:r>
              <a:rPr lang="de-DE" dirty="0" smtClean="0"/>
              <a:t> </a:t>
            </a:r>
            <a:r>
              <a:rPr lang="de-DE" dirty="0" err="1" smtClean="0"/>
              <a:t>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1400" b="1" dirty="0"/>
              <a:t>RFQ </a:t>
            </a:r>
            <a:r>
              <a:rPr lang="de-DE" sz="1400" b="1" dirty="0" err="1"/>
              <a:t>and</a:t>
            </a:r>
            <a:r>
              <a:rPr lang="de-DE" sz="1400" b="1" dirty="0"/>
              <a:t> </a:t>
            </a:r>
            <a:r>
              <a:rPr lang="de-DE" sz="1400" b="1" dirty="0" err="1"/>
              <a:t>chopper</a:t>
            </a:r>
            <a:r>
              <a:rPr lang="de-DE" sz="1400" b="1" dirty="0"/>
              <a:t> </a:t>
            </a:r>
            <a:r>
              <a:rPr lang="de-DE" sz="1400" b="1" dirty="0" err="1"/>
              <a:t>line</a:t>
            </a:r>
            <a:endParaRPr lang="de-DE" sz="1400" b="1" dirty="0"/>
          </a:p>
          <a:p>
            <a:pPr lvl="1"/>
            <a:r>
              <a:rPr lang="de-DE" sz="1400" dirty="0"/>
              <a:t>RFQ </a:t>
            </a:r>
            <a:r>
              <a:rPr lang="de-DE" sz="1400" dirty="0" err="1"/>
              <a:t>is</a:t>
            </a:r>
            <a:r>
              <a:rPr lang="de-DE" sz="1400" dirty="0"/>
              <a:t> </a:t>
            </a:r>
            <a:r>
              <a:rPr lang="de-DE" sz="1400" dirty="0" err="1"/>
              <a:t>foreseen</a:t>
            </a:r>
            <a:r>
              <a:rPr lang="de-DE" sz="1400" dirty="0"/>
              <a:t> </a:t>
            </a:r>
            <a:r>
              <a:rPr lang="de-DE" sz="1400" dirty="0" err="1"/>
              <a:t>to</a:t>
            </a:r>
            <a:r>
              <a:rPr lang="de-DE" sz="1400" dirty="0"/>
              <a:t> </a:t>
            </a:r>
            <a:r>
              <a:rPr lang="de-DE" sz="1400" dirty="0" err="1"/>
              <a:t>arrive</a:t>
            </a:r>
            <a:r>
              <a:rPr lang="de-DE" sz="1400" dirty="0"/>
              <a:t> in </a:t>
            </a:r>
            <a:r>
              <a:rPr lang="de-DE" sz="1400" dirty="0" err="1"/>
              <a:t>October</a:t>
            </a:r>
            <a:r>
              <a:rPr lang="de-DE" sz="1400" dirty="0"/>
              <a:t>.</a:t>
            </a:r>
          </a:p>
          <a:p>
            <a:pPr lvl="1"/>
            <a:r>
              <a:rPr lang="de-DE" sz="1400" dirty="0"/>
              <a:t>Measurement </a:t>
            </a:r>
            <a:r>
              <a:rPr lang="de-DE" sz="1400" dirty="0" err="1"/>
              <a:t>line</a:t>
            </a:r>
            <a:r>
              <a:rPr lang="de-DE" sz="1400" dirty="0"/>
              <a:t> </a:t>
            </a:r>
            <a:r>
              <a:rPr lang="de-DE" sz="1400" dirty="0" err="1"/>
              <a:t>is</a:t>
            </a:r>
            <a:r>
              <a:rPr lang="de-DE" sz="1400" dirty="0"/>
              <a:t> in </a:t>
            </a:r>
            <a:r>
              <a:rPr lang="de-DE" sz="1400" dirty="0" err="1"/>
              <a:t>preparation</a:t>
            </a:r>
            <a:r>
              <a:rPr lang="de-DE" sz="1400" dirty="0"/>
              <a:t>:</a:t>
            </a:r>
          </a:p>
          <a:p>
            <a:pPr lvl="2"/>
            <a:r>
              <a:rPr lang="de-DE" sz="1400" dirty="0"/>
              <a:t>2 </a:t>
            </a:r>
            <a:r>
              <a:rPr lang="de-DE" sz="1400" dirty="0" err="1"/>
              <a:t>transformers</a:t>
            </a:r>
            <a:r>
              <a:rPr lang="de-DE" sz="1400" dirty="0"/>
              <a:t>	</a:t>
            </a:r>
          </a:p>
          <a:p>
            <a:pPr lvl="2"/>
            <a:r>
              <a:rPr lang="de-DE" sz="1400" dirty="0"/>
              <a:t>3 BPMs </a:t>
            </a:r>
            <a:r>
              <a:rPr lang="de-DE" sz="1400" dirty="0" err="1"/>
              <a:t>measuring</a:t>
            </a:r>
            <a:r>
              <a:rPr lang="de-DE" sz="1400" dirty="0"/>
              <a:t> </a:t>
            </a:r>
            <a:r>
              <a:rPr lang="de-DE" sz="1400" dirty="0" err="1"/>
              <a:t>position</a:t>
            </a:r>
            <a:r>
              <a:rPr lang="de-DE" sz="1400" dirty="0"/>
              <a:t> </a:t>
            </a:r>
            <a:r>
              <a:rPr lang="de-DE" sz="1400" dirty="0" err="1"/>
              <a:t>and</a:t>
            </a:r>
            <a:r>
              <a:rPr lang="de-DE" sz="1400" dirty="0"/>
              <a:t> </a:t>
            </a:r>
            <a:r>
              <a:rPr lang="de-DE" sz="1400" dirty="0" err="1"/>
              <a:t>phase</a:t>
            </a:r>
            <a:endParaRPr lang="de-DE" sz="1400" dirty="0"/>
          </a:p>
          <a:p>
            <a:pPr lvl="2"/>
            <a:r>
              <a:rPr lang="de-DE" sz="1400" dirty="0"/>
              <a:t>2 </a:t>
            </a:r>
            <a:r>
              <a:rPr lang="de-DE" sz="1400" dirty="0" err="1"/>
              <a:t>wire</a:t>
            </a:r>
            <a:r>
              <a:rPr lang="de-DE" sz="1400" dirty="0"/>
              <a:t> </a:t>
            </a:r>
            <a:r>
              <a:rPr lang="de-DE" sz="1400" dirty="0" err="1"/>
              <a:t>scanners</a:t>
            </a:r>
            <a:endParaRPr lang="de-DE" sz="1400" dirty="0"/>
          </a:p>
          <a:p>
            <a:pPr lvl="2"/>
            <a:r>
              <a:rPr lang="de-DE" sz="1400" dirty="0"/>
              <a:t>Transverse </a:t>
            </a:r>
            <a:r>
              <a:rPr lang="de-DE" sz="1400" dirty="0" err="1"/>
              <a:t>emittance</a:t>
            </a:r>
            <a:r>
              <a:rPr lang="de-DE" sz="1400" dirty="0"/>
              <a:t> </a:t>
            </a:r>
            <a:r>
              <a:rPr lang="de-DE" sz="1400" dirty="0" err="1"/>
              <a:t>meter</a:t>
            </a:r>
            <a:r>
              <a:rPr lang="de-DE" sz="1400" dirty="0"/>
              <a:t> </a:t>
            </a:r>
            <a:r>
              <a:rPr lang="de-DE" sz="1400" dirty="0" err="1"/>
              <a:t>with</a:t>
            </a:r>
            <a:r>
              <a:rPr lang="de-DE" sz="1400" dirty="0"/>
              <a:t> </a:t>
            </a:r>
            <a:r>
              <a:rPr lang="de-DE" sz="1400" dirty="0" err="1"/>
              <a:t>new</a:t>
            </a:r>
            <a:r>
              <a:rPr lang="de-DE" sz="1400" dirty="0"/>
              <a:t> </a:t>
            </a:r>
            <a:r>
              <a:rPr lang="de-DE" sz="1400" dirty="0" err="1"/>
              <a:t>slit</a:t>
            </a:r>
            <a:endParaRPr lang="de-DE" sz="1400" dirty="0"/>
          </a:p>
          <a:p>
            <a:pPr lvl="2"/>
            <a:r>
              <a:rPr lang="de-DE" sz="1400" dirty="0" err="1"/>
              <a:t>Bunch</a:t>
            </a:r>
            <a:r>
              <a:rPr lang="de-DE" sz="1400" dirty="0"/>
              <a:t> </a:t>
            </a:r>
            <a:r>
              <a:rPr lang="de-DE" sz="1400" dirty="0" err="1"/>
              <a:t>shape</a:t>
            </a:r>
            <a:r>
              <a:rPr lang="de-DE" sz="1400" dirty="0"/>
              <a:t> </a:t>
            </a:r>
            <a:r>
              <a:rPr lang="de-DE" sz="1400" dirty="0" err="1"/>
              <a:t>monitor</a:t>
            </a:r>
            <a:r>
              <a:rPr lang="de-DE" sz="1400" dirty="0"/>
              <a:t> </a:t>
            </a:r>
            <a:r>
              <a:rPr lang="de-DE" sz="1400" dirty="0" err="1"/>
              <a:t>being</a:t>
            </a:r>
            <a:r>
              <a:rPr lang="de-DE" sz="1400" dirty="0"/>
              <a:t> </a:t>
            </a:r>
            <a:r>
              <a:rPr lang="de-DE" sz="1400" dirty="0" err="1"/>
              <a:t>assembled</a:t>
            </a:r>
            <a:r>
              <a:rPr lang="de-DE" sz="1400" dirty="0"/>
              <a:t> </a:t>
            </a:r>
            <a:r>
              <a:rPr lang="de-DE" sz="1400" dirty="0" err="1"/>
              <a:t>and</a:t>
            </a:r>
            <a:r>
              <a:rPr lang="de-DE" sz="1400" dirty="0"/>
              <a:t> </a:t>
            </a:r>
            <a:r>
              <a:rPr lang="de-DE" sz="1400" dirty="0" err="1"/>
              <a:t>tested</a:t>
            </a:r>
            <a:r>
              <a:rPr lang="de-DE" sz="1400" dirty="0"/>
              <a:t> in </a:t>
            </a:r>
            <a:r>
              <a:rPr lang="de-DE" sz="1400" dirty="0" err="1"/>
              <a:t>October</a:t>
            </a:r>
            <a:endParaRPr lang="de-DE" sz="1400" dirty="0"/>
          </a:p>
          <a:p>
            <a:pPr lvl="2"/>
            <a:r>
              <a:rPr lang="de-DE" sz="1400" dirty="0"/>
              <a:t>Halo </a:t>
            </a:r>
            <a:r>
              <a:rPr lang="de-DE" sz="1400" dirty="0" err="1"/>
              <a:t>monitor</a:t>
            </a:r>
            <a:r>
              <a:rPr lang="de-DE" sz="1400" dirty="0"/>
              <a:t> </a:t>
            </a:r>
            <a:r>
              <a:rPr lang="de-DE" sz="1400" dirty="0" err="1"/>
              <a:t>to</a:t>
            </a:r>
            <a:r>
              <a:rPr lang="de-DE" sz="1400" dirty="0"/>
              <a:t> </a:t>
            </a:r>
            <a:r>
              <a:rPr lang="de-DE" sz="1400" dirty="0" err="1"/>
              <a:t>test</a:t>
            </a:r>
            <a:r>
              <a:rPr lang="de-DE" sz="1400" dirty="0"/>
              <a:t> </a:t>
            </a:r>
            <a:r>
              <a:rPr lang="de-DE" sz="1400" dirty="0" err="1"/>
              <a:t>chopping</a:t>
            </a:r>
            <a:endParaRPr lang="de-DE" sz="1400" dirty="0"/>
          </a:p>
          <a:p>
            <a:pPr lvl="2"/>
            <a:r>
              <a:rPr lang="de-DE" sz="1400" dirty="0" err="1"/>
              <a:t>Spectrometer</a:t>
            </a:r>
            <a:endParaRPr lang="de-DE" sz="1400" dirty="0"/>
          </a:p>
          <a:p>
            <a:pPr lvl="1"/>
            <a:r>
              <a:rPr lang="de-DE" sz="1400" dirty="0"/>
              <a:t>Will </a:t>
            </a:r>
            <a:r>
              <a:rPr lang="de-DE" sz="1400" dirty="0" err="1"/>
              <a:t>be</a:t>
            </a:r>
            <a:r>
              <a:rPr lang="de-DE" sz="1400" dirty="0"/>
              <a:t> </a:t>
            </a:r>
            <a:r>
              <a:rPr lang="de-DE" sz="1400" dirty="0" err="1"/>
              <a:t>moved</a:t>
            </a:r>
            <a:r>
              <a:rPr lang="de-DE" sz="1400" dirty="0"/>
              <a:t> after </a:t>
            </a:r>
            <a:r>
              <a:rPr lang="de-DE" sz="1400" dirty="0" err="1"/>
              <a:t>use</a:t>
            </a:r>
            <a:r>
              <a:rPr lang="de-DE" sz="1400" dirty="0"/>
              <a:t> </a:t>
            </a:r>
            <a:r>
              <a:rPr lang="de-DE" sz="1400" dirty="0" err="1"/>
              <a:t>and</a:t>
            </a:r>
            <a:r>
              <a:rPr lang="de-DE" sz="1400" dirty="0"/>
              <a:t> </a:t>
            </a:r>
            <a:r>
              <a:rPr lang="de-DE" sz="1400" dirty="0" err="1"/>
              <a:t>finally</a:t>
            </a:r>
            <a:r>
              <a:rPr lang="de-DE" sz="1400" dirty="0"/>
              <a:t> </a:t>
            </a:r>
            <a:r>
              <a:rPr lang="de-DE" sz="1400" dirty="0" err="1"/>
              <a:t>removed</a:t>
            </a:r>
            <a:r>
              <a:rPr lang="de-DE" sz="1400" dirty="0"/>
              <a:t> </a:t>
            </a:r>
            <a:r>
              <a:rPr lang="de-DE" sz="1400" dirty="0" err="1"/>
              <a:t>from</a:t>
            </a:r>
            <a:r>
              <a:rPr lang="de-DE" sz="1400" dirty="0"/>
              <a:t>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machine</a:t>
            </a:r>
            <a:endParaRPr lang="de-DE" sz="1400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10/18/2011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CERN Linac-4 instrumentation review Uli Raich BE/BI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2A6183-6C34-4DB6-8644-7A86FFD20FB2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168071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Chopper</a:t>
            </a:r>
            <a:r>
              <a:rPr lang="de-DE" dirty="0" smtClean="0"/>
              <a:t> Line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1000" y="1828800"/>
            <a:ext cx="8229600" cy="3549382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10/18/2011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CERN Linac-4 instrumentation review Uli Raich BE/BI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2A6183-6C34-4DB6-8644-7A86FFD20FB2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81000" y="5544104"/>
            <a:ext cx="36776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Avoid</a:t>
            </a:r>
            <a:r>
              <a:rPr lang="de-DE" dirty="0" smtClean="0"/>
              <a:t> </a:t>
            </a:r>
            <a:r>
              <a:rPr lang="de-DE" dirty="0" err="1" smtClean="0"/>
              <a:t>losses</a:t>
            </a:r>
            <a:r>
              <a:rPr lang="de-DE" dirty="0" smtClean="0"/>
              <a:t> </a:t>
            </a:r>
            <a:r>
              <a:rPr lang="de-DE" dirty="0" err="1" smtClean="0"/>
              <a:t>when</a:t>
            </a:r>
            <a:r>
              <a:rPr lang="de-DE" dirty="0" smtClean="0"/>
              <a:t> </a:t>
            </a:r>
            <a:r>
              <a:rPr lang="de-DE" dirty="0" err="1" smtClean="0"/>
              <a:t>switching</a:t>
            </a:r>
            <a:r>
              <a:rPr lang="de-DE" dirty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distributor</a:t>
            </a:r>
            <a:endParaRPr lang="de-DE" dirty="0" smtClean="0"/>
          </a:p>
          <a:p>
            <a:r>
              <a:rPr lang="de-DE" dirty="0" err="1" smtClean="0"/>
              <a:t>Inject</a:t>
            </a:r>
            <a:r>
              <a:rPr lang="de-DE" dirty="0" smtClean="0"/>
              <a:t> </a:t>
            </a:r>
            <a:r>
              <a:rPr lang="de-DE" dirty="0" err="1" smtClean="0"/>
              <a:t>into</a:t>
            </a:r>
            <a:r>
              <a:rPr lang="de-DE" dirty="0" smtClean="0"/>
              <a:t> </a:t>
            </a:r>
            <a:r>
              <a:rPr lang="de-DE" dirty="0" err="1" smtClean="0"/>
              <a:t>waiting</a:t>
            </a:r>
            <a:r>
              <a:rPr lang="de-DE" dirty="0" smtClean="0"/>
              <a:t> RF </a:t>
            </a:r>
            <a:r>
              <a:rPr lang="de-DE" dirty="0" err="1" smtClean="0"/>
              <a:t>buckets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Booster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97008491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9241</TotalTime>
  <Words>795</Words>
  <Application>Microsoft Office PowerPoint</Application>
  <PresentationFormat>On-screen Show (4:3)</PresentationFormat>
  <Paragraphs>253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Default Design</vt:lpstr>
      <vt:lpstr>Overview of Beam Diagnostics Linac-4 </vt:lpstr>
      <vt:lpstr>Linac-4 placement in the injector chain</vt:lpstr>
      <vt:lpstr>Linac-4 parameters</vt:lpstr>
      <vt:lpstr>Layout of the Linac</vt:lpstr>
      <vt:lpstr>Parameters to be measured</vt:lpstr>
      <vt:lpstr>Wide variety of beams</vt:lpstr>
      <vt:lpstr>Machine sections and their instrumentation</vt:lpstr>
      <vt:lpstr>RFQ, Chopper and measurement line</vt:lpstr>
      <vt:lpstr>Chopper Line</vt:lpstr>
      <vt:lpstr>Measurement line for commissioning only</vt:lpstr>
      <vt:lpstr>DTL</vt:lpstr>
      <vt:lpstr>CCDTL</vt:lpstr>
      <vt:lpstr>PIMS</vt:lpstr>
      <vt:lpstr>Dump Line and transfer line</vt:lpstr>
      <vt:lpstr>List of instruments</vt:lpstr>
      <vt:lpstr>List of Instruments</vt:lpstr>
      <vt:lpstr>Schedule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raich</dc:creator>
  <cp:lastModifiedBy>raich</cp:lastModifiedBy>
  <cp:revision>126</cp:revision>
  <dcterms:created xsi:type="dcterms:W3CDTF">2008-02-11T10:04:25Z</dcterms:created>
  <dcterms:modified xsi:type="dcterms:W3CDTF">2011-10-17T09:05:05Z</dcterms:modified>
</cp:coreProperties>
</file>