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77" r:id="rId3"/>
    <p:sldId id="299" r:id="rId4"/>
    <p:sldId id="303" r:id="rId5"/>
    <p:sldId id="290" r:id="rId6"/>
    <p:sldId id="306" r:id="rId7"/>
    <p:sldId id="291" r:id="rId8"/>
    <p:sldId id="289" r:id="rId9"/>
    <p:sldId id="300" r:id="rId10"/>
    <p:sldId id="301" r:id="rId11"/>
    <p:sldId id="279" r:id="rId12"/>
    <p:sldId id="280" r:id="rId13"/>
    <p:sldId id="310" r:id="rId14"/>
    <p:sldId id="308" r:id="rId15"/>
    <p:sldId id="295" r:id="rId16"/>
    <p:sldId id="278" r:id="rId17"/>
    <p:sldId id="307" r:id="rId18"/>
    <p:sldId id="297" r:id="rId19"/>
    <p:sldId id="294" r:id="rId20"/>
    <p:sldId id="296" r:id="rId21"/>
    <p:sldId id="298" r:id="rId22"/>
    <p:sldId id="305" r:id="rId23"/>
    <p:sldId id="269" r:id="rId24"/>
    <p:sldId id="274" r:id="rId25"/>
    <p:sldId id="271" r:id="rId2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8F33"/>
    <a:srgbClr val="2116F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 autoAdjust="0"/>
    <p:restoredTop sz="94752" autoAdjust="0"/>
  </p:normalViewPr>
  <p:slideViewPr>
    <p:cSldViewPr snapToGrid="0">
      <p:cViewPr>
        <p:scale>
          <a:sx n="125" d="100"/>
          <a:sy n="125" d="100"/>
        </p:scale>
        <p:origin x="-122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DF7398-B82D-4CD0-A8A7-C4B3B0D43A2C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E9ACB0-9A57-4459-848B-4D4DB977359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9ACB0-9A57-4459-848B-4D4DB977359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9ACB0-9A57-4459-848B-4D4DB977359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9ACB0-9A57-4459-848B-4D4DB977359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9ACB0-9A57-4459-848B-4D4DB9773590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9ACB0-9A57-4459-848B-4D4DB9773590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9ACB0-9A57-4459-848B-4D4DB9773590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9ACB0-9A57-4459-848B-4D4DB9773590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2729DA3-4F31-4BD3-A498-6C515ED55C40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11CF2BD-38DE-4D5E-80AF-95943C9205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2729DA3-4F31-4BD3-A498-6C515ED55C40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11CF2BD-38DE-4D5E-80AF-95943C92054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729DA3-4F31-4BD3-A498-6C515ED55C40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1CF2BD-38DE-4D5E-80AF-95943C9205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729DA3-4F31-4BD3-A498-6C515ED55C40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1CF2BD-38DE-4D5E-80AF-95943C9205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729DA3-4F31-4BD3-A498-6C515ED55C40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1CF2BD-38DE-4D5E-80AF-95943C92054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93820" y="274638"/>
            <a:ext cx="7566409" cy="1143000"/>
          </a:xfrm>
        </p:spPr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pic>
        <p:nvPicPr>
          <p:cNvPr id="1026" name="Picture 2" descr="C:\Users\jtan\Desktop\CERNLogo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09625" cy="809625"/>
          </a:xfrm>
          <a:prstGeom prst="rect">
            <a:avLst/>
          </a:prstGeom>
          <a:noFill/>
        </p:spPr>
      </p:pic>
      <p:pic>
        <p:nvPicPr>
          <p:cNvPr id="1027" name="Picture 3" descr="C:\Users\jtan\Desktop\Logo-Linac4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43900" y="0"/>
            <a:ext cx="800100" cy="81915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729DA3-4F31-4BD3-A498-6C515ED55C40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1CF2BD-38DE-4D5E-80AF-95943C92054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729DA3-4F31-4BD3-A498-6C515ED55C40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1CF2BD-38DE-4D5E-80AF-95943C92054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29DA3-4F31-4BD3-A498-6C515ED55C40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CF2BD-38DE-4D5E-80AF-95943C9205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729DA3-4F31-4BD3-A498-6C515ED55C40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1CF2BD-38DE-4D5E-80AF-95943C9205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729DA3-4F31-4BD3-A498-6C515ED55C40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1CF2BD-38DE-4D5E-80AF-95943C92054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729DA3-4F31-4BD3-A498-6C515ED55C40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1CF2BD-38DE-4D5E-80AF-95943C9205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2729DA3-4F31-4BD3-A498-6C515ED55C40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1CF2BD-38DE-4D5E-80AF-95943C9205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2729DA3-4F31-4BD3-A498-6C515ED55C40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11CF2BD-38DE-4D5E-80AF-95943C92054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72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Development of </a:t>
            </a:r>
            <a:r>
              <a:rPr lang="en-US" dirty="0" err="1" smtClean="0"/>
              <a:t>BPMs</a:t>
            </a:r>
            <a:r>
              <a:rPr lang="en-US" dirty="0" smtClean="0"/>
              <a:t> for the </a:t>
            </a:r>
            <a:r>
              <a:rPr lang="en-US" dirty="0" err="1" smtClean="0"/>
              <a:t>Linac4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en-US" sz="3700" b="1" u="sng" dirty="0" smtClean="0">
                <a:latin typeface="Arial Black" pitchFamily="34" charset="0"/>
              </a:rPr>
              <a:t>J. TAN</a:t>
            </a:r>
            <a:r>
              <a:rPr lang="en-US" sz="3700" b="1" dirty="0" smtClean="0">
                <a:latin typeface="Arial Black" pitchFamily="34" charset="0"/>
              </a:rPr>
              <a:t>, M. SORDET, L. </a:t>
            </a:r>
            <a:r>
              <a:rPr lang="en-US" sz="3700" b="1" dirty="0" err="1" smtClean="0">
                <a:latin typeface="Arial Black" pitchFamily="34" charset="0"/>
              </a:rPr>
              <a:t>SØBY</a:t>
            </a:r>
            <a:r>
              <a:rPr lang="en-US" sz="3700" b="1" dirty="0" smtClean="0">
                <a:latin typeface="Arial Black" pitchFamily="34" charset="0"/>
              </a:rPr>
              <a:t>, F. </a:t>
            </a:r>
            <a:r>
              <a:rPr lang="en-US" sz="3700" b="1" dirty="0" err="1" smtClean="0">
                <a:latin typeface="Arial Black" pitchFamily="34" charset="0"/>
              </a:rPr>
              <a:t>GUILLOT</a:t>
            </a:r>
            <a:r>
              <a:rPr lang="en-US" sz="3700" b="1" dirty="0" smtClean="0">
                <a:latin typeface="Arial Black" pitchFamily="34" charset="0"/>
              </a:rPr>
              <a:t>-</a:t>
            </a:r>
            <a:r>
              <a:rPr lang="en-US" sz="3700" b="1" dirty="0" err="1" smtClean="0">
                <a:latin typeface="Arial Black" pitchFamily="34" charset="0"/>
              </a:rPr>
              <a:t>VIGNOT</a:t>
            </a:r>
            <a:r>
              <a:rPr lang="en-US" sz="3700" b="1" dirty="0" smtClean="0">
                <a:latin typeface="Arial Black" pitchFamily="34" charset="0"/>
              </a:rPr>
              <a:t>, D. GERARD, M. </a:t>
            </a:r>
            <a:r>
              <a:rPr lang="en-US" sz="3700" b="1" dirty="0" smtClean="0">
                <a:latin typeface="Arial Black" pitchFamily="34" charset="0"/>
              </a:rPr>
              <a:t>LUDWIG, D. STEYAERT</a:t>
            </a:r>
            <a:endParaRPr lang="en-US" sz="3700" b="1" dirty="0" smtClean="0">
              <a:latin typeface="Arial Black" pitchFamily="34" charset="0"/>
            </a:endParaRPr>
          </a:p>
          <a:p>
            <a:r>
              <a:rPr lang="en-US" sz="3400" b="1" dirty="0" smtClean="0"/>
              <a:t>BE/BI</a:t>
            </a:r>
          </a:p>
          <a:p>
            <a:endParaRPr lang="en-US" b="1" dirty="0" smtClean="0"/>
          </a:p>
          <a:p>
            <a:r>
              <a:rPr lang="en-US" b="1" dirty="0" err="1" smtClean="0"/>
              <a:t>Linac4</a:t>
            </a:r>
            <a:r>
              <a:rPr lang="en-US" b="1" dirty="0" smtClean="0"/>
              <a:t> Instrumentation Review</a:t>
            </a:r>
          </a:p>
          <a:p>
            <a:r>
              <a:rPr lang="en-US" b="1" dirty="0" smtClean="0"/>
              <a:t>18th October 2011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Prototype of a </a:t>
            </a:r>
            <a:r>
              <a:rPr lang="en-US" dirty="0" err="1" smtClean="0"/>
              <a:t>DTL</a:t>
            </a:r>
            <a:r>
              <a:rPr lang="en-US" dirty="0" smtClean="0"/>
              <a:t> </a:t>
            </a:r>
            <a:r>
              <a:rPr lang="en-US" dirty="0" err="1" smtClean="0"/>
              <a:t>BPM</a:t>
            </a:r>
            <a:r>
              <a:rPr lang="en-US" dirty="0" smtClean="0"/>
              <a:t> (2)</a:t>
            </a:r>
            <a:endParaRPr lang="en-US" dirty="0"/>
          </a:p>
        </p:txBody>
      </p:sp>
      <p:pic>
        <p:nvPicPr>
          <p:cNvPr id="4" name="Picture 5" descr="image003"/>
          <p:cNvPicPr>
            <a:picLocks noChangeAspect="1" noChangeArrowheads="1"/>
          </p:cNvPicPr>
          <p:nvPr/>
        </p:nvPicPr>
        <p:blipFill>
          <a:blip r:embed="rId2" cstate="print"/>
          <a:srcRect r="30000"/>
          <a:stretch>
            <a:fillRect/>
          </a:stretch>
        </p:blipFill>
        <p:spPr bwMode="auto">
          <a:xfrm>
            <a:off x="6219372" y="1203658"/>
            <a:ext cx="2634342" cy="5654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 descr="C:\My Documents\CERN\Linac 4\BPM\PU Linac4\Production\DTL\DTL1-Proto\DTL1-bad feedthrough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7413" y="1242786"/>
            <a:ext cx="1936866" cy="2872014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0" y="1103086"/>
            <a:ext cx="41910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u="sng" dirty="0" smtClean="0">
                <a:solidFill>
                  <a:srgbClr val="218F33"/>
                </a:solidFill>
              </a:rPr>
              <a:t>Issues</a:t>
            </a:r>
          </a:p>
          <a:p>
            <a:r>
              <a:rPr lang="en-US" sz="1400" dirty="0" smtClean="0"/>
              <a:t>During e</a:t>
            </a:r>
            <a:r>
              <a:rPr lang="en-US" sz="1400" baseline="30000" dirty="0" smtClean="0"/>
              <a:t>-</a:t>
            </a:r>
            <a:r>
              <a:rPr lang="en-US" sz="1400" dirty="0" smtClean="0"/>
              <a:t> bombardment welding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2116F6"/>
                </a:solidFill>
              </a:rPr>
              <a:t>Three </a:t>
            </a:r>
            <a:r>
              <a:rPr lang="en-US" sz="1400" dirty="0" err="1" smtClean="0">
                <a:solidFill>
                  <a:srgbClr val="2116F6"/>
                </a:solidFill>
              </a:rPr>
              <a:t>feedthroughs</a:t>
            </a:r>
            <a:r>
              <a:rPr lang="en-US" sz="1400" dirty="0" smtClean="0">
                <a:solidFill>
                  <a:srgbClr val="2116F6"/>
                </a:solidFill>
              </a:rPr>
              <a:t> affected by :</a:t>
            </a:r>
          </a:p>
          <a:p>
            <a:endParaRPr lang="en-US" sz="1400" dirty="0" smtClean="0">
              <a:solidFill>
                <a:srgbClr val="C00000"/>
              </a:solidFill>
            </a:endParaRPr>
          </a:p>
          <a:p>
            <a:r>
              <a:rPr lang="en-US" sz="1400" dirty="0" smtClean="0">
                <a:solidFill>
                  <a:srgbClr val="C00000"/>
                </a:solidFill>
              </a:rPr>
              <a:t>Manufacturer’s procedure: </a:t>
            </a:r>
          </a:p>
          <a:p>
            <a:pPr>
              <a:buFont typeface="Symbol"/>
              <a:buChar char="Þ"/>
            </a:pPr>
            <a:r>
              <a:rPr lang="en-US" sz="1400" dirty="0" smtClean="0">
                <a:solidFill>
                  <a:srgbClr val="2116F6"/>
                </a:solidFill>
              </a:rPr>
              <a:t>glass-ceramic seal</a:t>
            </a:r>
          </a:p>
          <a:p>
            <a:pPr>
              <a:buFont typeface="Symbol"/>
              <a:buChar char="Þ"/>
            </a:pPr>
            <a:r>
              <a:rPr lang="en-US" sz="1400" dirty="0" smtClean="0">
                <a:solidFill>
                  <a:srgbClr val="2116F6"/>
                </a:solidFill>
              </a:rPr>
              <a:t>No sand blasting</a:t>
            </a:r>
          </a:p>
          <a:p>
            <a:pPr>
              <a:buFont typeface="Symbol"/>
              <a:buChar char="Þ"/>
            </a:pPr>
            <a:r>
              <a:rPr lang="en-US" sz="1400" dirty="0" smtClean="0">
                <a:solidFill>
                  <a:srgbClr val="2116F6"/>
                </a:solidFill>
              </a:rPr>
              <a:t>Ultrasonic cleaning +acetone rinsing before </a:t>
            </a:r>
          </a:p>
          <a:p>
            <a:pPr>
              <a:buFont typeface="Symbol"/>
              <a:buChar char="Þ"/>
            </a:pPr>
            <a:endParaRPr lang="en-US" sz="1400" dirty="0" smtClean="0">
              <a:solidFill>
                <a:srgbClr val="C00000"/>
              </a:solidFill>
            </a:endParaRPr>
          </a:p>
          <a:p>
            <a:endParaRPr lang="en-US" sz="1400" b="1" i="1" u="sng" dirty="0" smtClean="0">
              <a:solidFill>
                <a:srgbClr val="218F33"/>
              </a:solidFill>
            </a:endParaRPr>
          </a:p>
          <a:p>
            <a:r>
              <a:rPr lang="en-US" sz="1400" b="1" i="1" u="sng" dirty="0" smtClean="0">
                <a:solidFill>
                  <a:srgbClr val="218F33"/>
                </a:solidFill>
              </a:rPr>
              <a:t>Scanning electron microscopy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Standard 304 grade stainless steel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Surface not inlayed with dust particles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Traces of Si, Na, Mg, Ca</a:t>
            </a:r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23" name="TextBox 22"/>
          <p:cNvSpPr txBox="1"/>
          <p:nvPr/>
        </p:nvSpPr>
        <p:spPr>
          <a:xfrm>
            <a:off x="7331982" y="6211669"/>
            <a:ext cx="1683474" cy="646331"/>
          </a:xfrm>
          <a:prstGeom prst="rect">
            <a:avLst/>
          </a:prstGeom>
          <a:solidFill>
            <a:schemeClr val="bg1">
              <a:alpha val="79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Welded</a:t>
            </a:r>
          </a:p>
          <a:p>
            <a:r>
              <a:rPr lang="en-US" dirty="0" err="1" smtClean="0"/>
              <a:t>feedthroughs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165600" y="1181100"/>
            <a:ext cx="24333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Sparks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Material spray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Multi-pass welding needed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215900" y="4366775"/>
            <a:ext cx="5888518" cy="2491225"/>
            <a:chOff x="215900" y="4366775"/>
            <a:chExt cx="5888518" cy="2491225"/>
          </a:xfrm>
        </p:grpSpPr>
        <p:pic>
          <p:nvPicPr>
            <p:cNvPr id="3076" name="Picture 4" descr="C:\My Documents\CERN\Linac 4\Feedthroughs\Bride DN16 Ceramtec\2011-09-06 16.34.44.jpg"/>
            <p:cNvPicPr>
              <a:picLocks noChangeAspect="1" noChangeArrowheads="1"/>
            </p:cNvPicPr>
            <p:nvPr/>
          </p:nvPicPr>
          <p:blipFill>
            <a:blip r:embed="rId4" cstate="print"/>
            <a:srcRect l="38952" t="27353" r="29189" b="20560"/>
            <a:stretch>
              <a:fillRect/>
            </a:stretch>
          </p:blipFill>
          <p:spPr bwMode="auto">
            <a:xfrm>
              <a:off x="4042625" y="4394200"/>
              <a:ext cx="2061793" cy="2209800"/>
            </a:xfrm>
            <a:prstGeom prst="rect">
              <a:avLst/>
            </a:prstGeom>
            <a:noFill/>
          </p:spPr>
        </p:pic>
        <p:pic>
          <p:nvPicPr>
            <p:cNvPr id="3081" name="Picture 0" descr="B_1_impurete_1kx.t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15900" y="4366775"/>
              <a:ext cx="3321633" cy="2491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Right Arrow 23"/>
            <p:cNvSpPr/>
            <p:nvPr/>
          </p:nvSpPr>
          <p:spPr>
            <a:xfrm rot="10800000">
              <a:off x="3131820" y="5471160"/>
              <a:ext cx="1097280" cy="350520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BPM</a:t>
            </a:r>
            <a:r>
              <a:rPr lang="en-US" dirty="0" smtClean="0"/>
              <a:t> test bench</a:t>
            </a:r>
            <a:endParaRPr lang="en-US" dirty="0"/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2" cstate="print"/>
          <a:srcRect l="6166" t="18929" r="10488"/>
          <a:stretch>
            <a:fillRect/>
          </a:stretch>
        </p:blipFill>
        <p:spPr bwMode="auto">
          <a:xfrm rot="16200000">
            <a:off x="4487614" y="2201608"/>
            <a:ext cx="5384377" cy="3928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181100"/>
            <a:ext cx="5206790" cy="5676900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r>
              <a:rPr lang="en-US" sz="1800" dirty="0" smtClean="0">
                <a:solidFill>
                  <a:srgbClr val="C00000"/>
                </a:solidFill>
              </a:rPr>
              <a:t>Wire technique w/ standing waves</a:t>
            </a:r>
          </a:p>
          <a:p>
            <a:r>
              <a:rPr lang="en-US" sz="1800" dirty="0" smtClean="0">
                <a:solidFill>
                  <a:srgbClr val="0070C0"/>
                </a:solidFill>
              </a:rPr>
              <a:t>Optical sensor for mechanical centering : </a:t>
            </a:r>
            <a:r>
              <a:rPr lang="en-US" sz="1800" dirty="0" smtClean="0">
                <a:solidFill>
                  <a:srgbClr val="0070C0"/>
                </a:solidFill>
                <a:sym typeface="Symbol"/>
              </a:rPr>
              <a:t></a:t>
            </a:r>
            <a:r>
              <a:rPr lang="en-US" sz="1800" dirty="0" err="1" smtClean="0">
                <a:solidFill>
                  <a:srgbClr val="0070C0"/>
                </a:solidFill>
              </a:rPr>
              <a:t>0.01mm</a:t>
            </a:r>
            <a:endParaRPr lang="en-US" sz="1800" dirty="0" smtClean="0">
              <a:solidFill>
                <a:srgbClr val="0070C0"/>
              </a:solidFill>
            </a:endParaRPr>
          </a:p>
          <a:p>
            <a:r>
              <a:rPr lang="en-US" sz="1800" dirty="0" err="1" smtClean="0">
                <a:solidFill>
                  <a:srgbClr val="C00000"/>
                </a:solidFill>
              </a:rPr>
              <a:t>352MHz</a:t>
            </a:r>
            <a:r>
              <a:rPr lang="en-US" sz="1800" dirty="0" smtClean="0">
                <a:solidFill>
                  <a:srgbClr val="C00000"/>
                </a:solidFill>
              </a:rPr>
              <a:t> sine wave with a </a:t>
            </a:r>
            <a:r>
              <a:rPr lang="en-US" sz="1800" dirty="0" err="1" smtClean="0">
                <a:solidFill>
                  <a:srgbClr val="C00000"/>
                </a:solidFill>
              </a:rPr>
              <a:t>N.A.</a:t>
            </a:r>
            <a:endParaRPr lang="en-US" sz="1800" dirty="0" smtClean="0">
              <a:solidFill>
                <a:srgbClr val="C00000"/>
              </a:solidFill>
            </a:endParaRPr>
          </a:p>
          <a:p>
            <a:r>
              <a:rPr lang="en-US" sz="1800" dirty="0" smtClean="0">
                <a:solidFill>
                  <a:srgbClr val="0070C0"/>
                </a:solidFill>
              </a:rPr>
              <a:t>Data </a:t>
            </a:r>
            <a:r>
              <a:rPr lang="en-US" sz="1800" dirty="0" err="1" smtClean="0">
                <a:solidFill>
                  <a:srgbClr val="0070C0"/>
                </a:solidFill>
              </a:rPr>
              <a:t>acq</a:t>
            </a:r>
            <a:r>
              <a:rPr lang="en-US" sz="1800" dirty="0" smtClean="0">
                <a:solidFill>
                  <a:srgbClr val="0070C0"/>
                </a:solidFill>
              </a:rPr>
              <a:t> by steps of </a:t>
            </a:r>
            <a:r>
              <a:rPr lang="en-US" sz="1800" dirty="0" err="1" smtClean="0">
                <a:solidFill>
                  <a:srgbClr val="0070C0"/>
                </a:solidFill>
              </a:rPr>
              <a:t>0.1mm</a:t>
            </a:r>
            <a:endParaRPr lang="en-US" sz="1800" dirty="0" smtClean="0">
              <a:solidFill>
                <a:srgbClr val="0070C0"/>
              </a:solidFill>
            </a:endParaRPr>
          </a:p>
          <a:p>
            <a:endParaRPr lang="en-US" sz="18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sz="1800" b="1" dirty="0" smtClean="0">
                <a:solidFill>
                  <a:srgbClr val="C00000"/>
                </a:solidFill>
              </a:rPr>
              <a:t>Commissioning issues</a:t>
            </a:r>
          </a:p>
          <a:p>
            <a:r>
              <a:rPr lang="en-US" sz="1800" dirty="0" smtClean="0">
                <a:solidFill>
                  <a:srgbClr val="2116F6"/>
                </a:solidFill>
              </a:rPr>
              <a:t>Black anodized coating =poor grounding.</a:t>
            </a:r>
          </a:p>
          <a:p>
            <a:r>
              <a:rPr lang="en-US" sz="1800" b="1" i="1" dirty="0" smtClean="0">
                <a:solidFill>
                  <a:srgbClr val="218F33"/>
                </a:solidFill>
              </a:rPr>
              <a:t>Solution</a:t>
            </a:r>
            <a:r>
              <a:rPr lang="en-US" sz="1800" dirty="0" smtClean="0">
                <a:solidFill>
                  <a:srgbClr val="218F33"/>
                </a:solidFill>
              </a:rPr>
              <a:t> : Improve grounding. Done</a:t>
            </a:r>
          </a:p>
          <a:p>
            <a:endParaRPr lang="en-US" sz="1800" dirty="0" smtClean="0">
              <a:solidFill>
                <a:srgbClr val="218F33"/>
              </a:solidFill>
            </a:endParaRPr>
          </a:p>
          <a:p>
            <a:r>
              <a:rPr lang="en-US" sz="1800" dirty="0" smtClean="0">
                <a:solidFill>
                  <a:srgbClr val="2116F6"/>
                </a:solidFill>
              </a:rPr>
              <a:t>Wire not terminated = Antenna</a:t>
            </a:r>
          </a:p>
          <a:p>
            <a:r>
              <a:rPr lang="en-US" sz="1800" b="1" i="1" dirty="0" smtClean="0">
                <a:solidFill>
                  <a:srgbClr val="218F33"/>
                </a:solidFill>
              </a:rPr>
              <a:t>Solution</a:t>
            </a:r>
            <a:r>
              <a:rPr lang="en-US" sz="1800" dirty="0" smtClean="0">
                <a:solidFill>
                  <a:srgbClr val="218F33"/>
                </a:solidFill>
              </a:rPr>
              <a:t> : terminate the wire by a short circuit. Done</a:t>
            </a:r>
          </a:p>
          <a:p>
            <a:endParaRPr lang="en-US" sz="1800" dirty="0" smtClean="0">
              <a:solidFill>
                <a:srgbClr val="218F33"/>
              </a:solidFill>
            </a:endParaRPr>
          </a:p>
          <a:p>
            <a:r>
              <a:rPr lang="en-US" sz="1800" dirty="0" smtClean="0">
                <a:solidFill>
                  <a:srgbClr val="2116F6"/>
                </a:solidFill>
              </a:rPr>
              <a:t>Optical rail : C-shape &amp; </a:t>
            </a:r>
            <a:r>
              <a:rPr lang="en-US" sz="1800" dirty="0" err="1" smtClean="0">
                <a:solidFill>
                  <a:srgbClr val="2116F6"/>
                </a:solidFill>
              </a:rPr>
              <a:t>25mm</a:t>
            </a:r>
            <a:r>
              <a:rPr lang="en-US" sz="1800" dirty="0" smtClean="0">
                <a:solidFill>
                  <a:srgbClr val="2116F6"/>
                </a:solidFill>
              </a:rPr>
              <a:t> cross section yield a lack of stiffness and </a:t>
            </a:r>
            <a:r>
              <a:rPr lang="en-US" sz="1800" dirty="0" err="1" smtClean="0">
                <a:solidFill>
                  <a:srgbClr val="2116F6"/>
                </a:solidFill>
              </a:rPr>
              <a:t>1mm</a:t>
            </a:r>
            <a:r>
              <a:rPr lang="en-US" sz="1800" dirty="0" smtClean="0">
                <a:solidFill>
                  <a:srgbClr val="2116F6"/>
                </a:solidFill>
              </a:rPr>
              <a:t> electrical offset</a:t>
            </a:r>
          </a:p>
          <a:p>
            <a:r>
              <a:rPr lang="en-US" sz="1800" b="1" i="1" dirty="0" smtClean="0">
                <a:solidFill>
                  <a:srgbClr val="218F33"/>
                </a:solidFill>
              </a:rPr>
              <a:t>Solution</a:t>
            </a:r>
            <a:r>
              <a:rPr lang="en-US" sz="1800" dirty="0" smtClean="0">
                <a:solidFill>
                  <a:srgbClr val="218F33"/>
                </a:solidFill>
              </a:rPr>
              <a:t> : Swap to a full frame of </a:t>
            </a:r>
            <a:r>
              <a:rPr lang="en-US" sz="1800" dirty="0" err="1" smtClean="0">
                <a:solidFill>
                  <a:srgbClr val="218F33"/>
                </a:solidFill>
              </a:rPr>
              <a:t>34mm</a:t>
            </a:r>
            <a:r>
              <a:rPr lang="en-US" sz="1800" dirty="0" smtClean="0">
                <a:solidFill>
                  <a:srgbClr val="218F33"/>
                </a:solidFill>
              </a:rPr>
              <a:t> cross section. Pending action.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3168" y="1291761"/>
            <a:ext cx="7197964" cy="1667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\\cern.ch\dfs\Users\m\msordet\Documents\Projets\LINAC4\Documents\Image\pcb v3\IMG_0230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print"/>
          <a:srcRect l="5103" b="4811"/>
          <a:stretch>
            <a:fillRect/>
          </a:stretch>
        </p:blipFill>
        <p:spPr bwMode="auto">
          <a:xfrm rot="16200000">
            <a:off x="1910334" y="3699982"/>
            <a:ext cx="3316807" cy="2470043"/>
          </a:xfrm>
          <a:prstGeom prst="rect">
            <a:avLst/>
          </a:prstGeom>
          <a:noFill/>
        </p:spPr>
      </p:pic>
      <p:sp>
        <p:nvSpPr>
          <p:cNvPr id="9" name="Oval 8"/>
          <p:cNvSpPr/>
          <p:nvPr/>
        </p:nvSpPr>
        <p:spPr>
          <a:xfrm>
            <a:off x="760635" y="973386"/>
            <a:ext cx="3251200" cy="1943100"/>
          </a:xfrm>
          <a:prstGeom prst="ellipse">
            <a:avLst/>
          </a:prstGeom>
          <a:noFill/>
          <a:ln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739063" y="3317534"/>
            <a:ext cx="3404937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>
                <a:solidFill>
                  <a:srgbClr val="218F33"/>
                </a:solidFill>
              </a:rPr>
              <a:t>FEATURES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0070C0"/>
                </a:solidFill>
              </a:rPr>
              <a:t>Input Low pass filtering @</a:t>
            </a:r>
            <a:r>
              <a:rPr lang="en-US" sz="1400" dirty="0" err="1" smtClean="0">
                <a:solidFill>
                  <a:srgbClr val="0070C0"/>
                </a:solidFill>
              </a:rPr>
              <a:t>1GHz</a:t>
            </a:r>
            <a:endParaRPr lang="en-US" sz="1400" dirty="0" smtClean="0">
              <a:solidFill>
                <a:srgbClr val="0070C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C00000"/>
                </a:solidFill>
              </a:rPr>
              <a:t>Down-mixing with LO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0070C0"/>
                </a:solidFill>
              </a:rPr>
              <a:t>Variable gain with switchable attenuators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C00000"/>
                </a:solidFill>
              </a:rPr>
              <a:t>Band-pass filtering @</a:t>
            </a:r>
            <a:r>
              <a:rPr lang="en-US" sz="1400" dirty="0" err="1" smtClean="0">
                <a:solidFill>
                  <a:srgbClr val="C00000"/>
                </a:solidFill>
              </a:rPr>
              <a:t>22MHz</a:t>
            </a:r>
            <a:endParaRPr lang="en-US" sz="1400" dirty="0" smtClean="0">
              <a:solidFill>
                <a:srgbClr val="C0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400" dirty="0" err="1" smtClean="0">
                <a:solidFill>
                  <a:srgbClr val="0070C0"/>
                </a:solidFill>
              </a:rPr>
              <a:t>BPM</a:t>
            </a:r>
            <a:r>
              <a:rPr lang="en-US" sz="1400" dirty="0" smtClean="0">
                <a:solidFill>
                  <a:srgbClr val="0070C0"/>
                </a:solidFill>
              </a:rPr>
              <a:t> Calibration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Analog Front End Board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324112" y="3644900"/>
            <a:ext cx="1625600" cy="1625600"/>
          </a:xfrm>
          <a:prstGeom prst="ellipse">
            <a:avLst/>
          </a:prstGeom>
          <a:noFill/>
          <a:ln w="381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2700000">
            <a:off x="-331" y="4152900"/>
            <a:ext cx="2146300" cy="5461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18900000" flipH="1">
            <a:off x="157757" y="4155579"/>
            <a:ext cx="1927949" cy="5461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233624" y="3556793"/>
            <a:ext cx="1806576" cy="1806576"/>
          </a:xfrm>
          <a:prstGeom prst="ellipse">
            <a:avLst/>
          </a:prstGeom>
          <a:noFill/>
          <a:ln w="38100" cmpd="sng">
            <a:solidFill>
              <a:srgbClr val="2116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/>
          <p:cNvCxnSpPr/>
          <p:nvPr/>
        </p:nvCxnSpPr>
        <p:spPr>
          <a:xfrm flipH="1">
            <a:off x="1916375" y="3540919"/>
            <a:ext cx="450057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1913993" y="3388519"/>
            <a:ext cx="0" cy="15478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166156" y="3393281"/>
            <a:ext cx="174545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66156" y="3398044"/>
            <a:ext cx="0" cy="106918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7" idx="2"/>
          </p:cNvCxnSpPr>
          <p:nvPr/>
        </p:nvCxnSpPr>
        <p:spPr>
          <a:xfrm flipH="1">
            <a:off x="166156" y="4457700"/>
            <a:ext cx="157956" cy="714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7" idx="0"/>
          </p:cNvCxnSpPr>
          <p:nvPr/>
        </p:nvCxnSpPr>
        <p:spPr>
          <a:xfrm flipV="1">
            <a:off x="1136912" y="3471863"/>
            <a:ext cx="794" cy="1730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1140087" y="3469481"/>
            <a:ext cx="65246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1797312" y="3471863"/>
            <a:ext cx="0" cy="15716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1799693" y="3631406"/>
            <a:ext cx="40719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2204506" y="3636169"/>
            <a:ext cx="0" cy="45005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2202125" y="4090988"/>
            <a:ext cx="166687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7" idx="6"/>
          </p:cNvCxnSpPr>
          <p:nvPr/>
        </p:nvCxnSpPr>
        <p:spPr>
          <a:xfrm flipV="1">
            <a:off x="1949712" y="4455319"/>
            <a:ext cx="200025" cy="238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2147356" y="4457700"/>
            <a:ext cx="0" cy="10834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2137831" y="5541169"/>
            <a:ext cx="27146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stCxn id="7" idx="4"/>
          </p:cNvCxnSpPr>
          <p:nvPr/>
        </p:nvCxnSpPr>
        <p:spPr>
          <a:xfrm flipH="1">
            <a:off x="1130562" y="5270500"/>
            <a:ext cx="6350" cy="77073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1137706" y="6043613"/>
            <a:ext cx="1295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2629845" y="4473759"/>
            <a:ext cx="452368" cy="338554"/>
          </a:xfrm>
          <a:prstGeom prst="rect">
            <a:avLst/>
          </a:prstGeom>
          <a:solidFill>
            <a:srgbClr val="218F33"/>
          </a:solidFill>
          <a:ln w="38100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LO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44628" y="3702942"/>
            <a:ext cx="344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76115" y="4920882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341325" y="428609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1573121" y="4301206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cxnSp>
        <p:nvCxnSpPr>
          <p:cNvPr id="64" name="Straight Connector 63"/>
          <p:cNvCxnSpPr>
            <a:stCxn id="59" idx="2"/>
          </p:cNvCxnSpPr>
          <p:nvPr/>
        </p:nvCxnSpPr>
        <p:spPr>
          <a:xfrm>
            <a:off x="1117111" y="4072274"/>
            <a:ext cx="1329" cy="8397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>
            <a:stCxn id="61" idx="3"/>
          </p:cNvCxnSpPr>
          <p:nvPr/>
        </p:nvCxnSpPr>
        <p:spPr>
          <a:xfrm flipV="1">
            <a:off x="649423" y="4451088"/>
            <a:ext cx="877096" cy="196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l 66"/>
          <p:cNvSpPr/>
          <p:nvPr/>
        </p:nvSpPr>
        <p:spPr>
          <a:xfrm>
            <a:off x="1277137" y="4405745"/>
            <a:ext cx="204040" cy="11335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" name="Straight Connector 67"/>
          <p:cNvCxnSpPr/>
          <p:nvPr/>
        </p:nvCxnSpPr>
        <p:spPr>
          <a:xfrm flipH="1">
            <a:off x="4036612" y="3651479"/>
            <a:ext cx="1139950" cy="0"/>
          </a:xfrm>
          <a:prstGeom prst="line">
            <a:avLst/>
          </a:prstGeom>
          <a:ln w="381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H="1">
            <a:off x="4037871" y="6086100"/>
            <a:ext cx="1139950" cy="0"/>
          </a:xfrm>
          <a:prstGeom prst="line">
            <a:avLst/>
          </a:prstGeom>
          <a:ln w="381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H="1">
            <a:off x="4031574" y="5581039"/>
            <a:ext cx="1139950" cy="0"/>
          </a:xfrm>
          <a:prstGeom prst="line">
            <a:avLst/>
          </a:prstGeom>
          <a:ln w="381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4032833" y="4169135"/>
            <a:ext cx="1139950" cy="0"/>
          </a:xfrm>
          <a:prstGeom prst="line">
            <a:avLst/>
          </a:prstGeom>
          <a:ln w="381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>
            <a:off x="5184120" y="3257078"/>
            <a:ext cx="460978" cy="3302420"/>
          </a:xfrm>
          <a:prstGeom prst="rect">
            <a:avLst/>
          </a:prstGeom>
          <a:noFill/>
          <a:ln w="381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Isosceles Triangle 74"/>
          <p:cNvSpPr/>
          <p:nvPr/>
        </p:nvSpPr>
        <p:spPr>
          <a:xfrm rot="5400000">
            <a:off x="3429513" y="1673882"/>
            <a:ext cx="425944" cy="3778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Box 75"/>
          <p:cNvSpPr txBox="1"/>
          <p:nvPr/>
        </p:nvSpPr>
        <p:spPr>
          <a:xfrm>
            <a:off x="5244575" y="4383074"/>
            <a:ext cx="3577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</a:p>
          <a:p>
            <a:r>
              <a:rPr lang="en-US" dirty="0" smtClean="0"/>
              <a:t>D</a:t>
            </a:r>
          </a:p>
          <a:p>
            <a:r>
              <a:rPr lang="en-US" dirty="0" smtClean="0"/>
              <a:t>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Rectangle 101"/>
          <p:cNvSpPr/>
          <p:nvPr/>
        </p:nvSpPr>
        <p:spPr>
          <a:xfrm>
            <a:off x="0" y="2679700"/>
            <a:ext cx="5886922" cy="4178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3168" y="1291761"/>
            <a:ext cx="7197964" cy="1667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Signal Processing</a:t>
            </a:r>
            <a:endParaRPr lang="en-US" dirty="0"/>
          </a:p>
        </p:txBody>
      </p:sp>
      <p:sp>
        <p:nvSpPr>
          <p:cNvPr id="75" name="Isosceles Triangle 74"/>
          <p:cNvSpPr/>
          <p:nvPr/>
        </p:nvSpPr>
        <p:spPr>
          <a:xfrm rot="5400000">
            <a:off x="3429513" y="1673882"/>
            <a:ext cx="425944" cy="3778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46"/>
          <p:cNvSpPr/>
          <p:nvPr/>
        </p:nvSpPr>
        <p:spPr>
          <a:xfrm>
            <a:off x="1080652" y="5289917"/>
            <a:ext cx="4360403" cy="1069319"/>
          </a:xfrm>
          <a:custGeom>
            <a:avLst/>
            <a:gdLst>
              <a:gd name="connsiteX0" fmla="*/ 0 w 5977606"/>
              <a:gd name="connsiteY0" fmla="*/ 837570 h 1559266"/>
              <a:gd name="connsiteX1" fmla="*/ 899286 w 5977606"/>
              <a:gd name="connsiteY1" fmla="*/ 119653 h 1559266"/>
              <a:gd name="connsiteX2" fmla="*/ 1760787 w 5977606"/>
              <a:gd name="connsiteY2" fmla="*/ 1555487 h 1559266"/>
              <a:gd name="connsiteX3" fmla="*/ 2637401 w 5977606"/>
              <a:gd name="connsiteY3" fmla="*/ 96981 h 1559266"/>
              <a:gd name="connsiteX4" fmla="*/ 3506459 w 5977606"/>
              <a:gd name="connsiteY4" fmla="*/ 1555487 h 1559266"/>
              <a:gd name="connsiteX5" fmla="*/ 4375517 w 5977606"/>
              <a:gd name="connsiteY5" fmla="*/ 119653 h 1559266"/>
              <a:gd name="connsiteX6" fmla="*/ 5259689 w 5977606"/>
              <a:gd name="connsiteY6" fmla="*/ 1555487 h 1559266"/>
              <a:gd name="connsiteX7" fmla="*/ 5977606 w 5977606"/>
              <a:gd name="connsiteY7" fmla="*/ 119653 h 1559266"/>
              <a:gd name="connsiteX8" fmla="*/ 5977606 w 5977606"/>
              <a:gd name="connsiteY8" fmla="*/ 119653 h 1559266"/>
              <a:gd name="connsiteX0" fmla="*/ 0 w 5781124"/>
              <a:gd name="connsiteY0" fmla="*/ 957222 h 1535335"/>
              <a:gd name="connsiteX1" fmla="*/ 702804 w 5781124"/>
              <a:gd name="connsiteY1" fmla="*/ 95722 h 1535335"/>
              <a:gd name="connsiteX2" fmla="*/ 1564305 w 5781124"/>
              <a:gd name="connsiteY2" fmla="*/ 1531556 h 1535335"/>
              <a:gd name="connsiteX3" fmla="*/ 2440919 w 5781124"/>
              <a:gd name="connsiteY3" fmla="*/ 73050 h 1535335"/>
              <a:gd name="connsiteX4" fmla="*/ 3309977 w 5781124"/>
              <a:gd name="connsiteY4" fmla="*/ 1531556 h 1535335"/>
              <a:gd name="connsiteX5" fmla="*/ 4179035 w 5781124"/>
              <a:gd name="connsiteY5" fmla="*/ 95722 h 1535335"/>
              <a:gd name="connsiteX6" fmla="*/ 5063207 w 5781124"/>
              <a:gd name="connsiteY6" fmla="*/ 1531556 h 1535335"/>
              <a:gd name="connsiteX7" fmla="*/ 5781124 w 5781124"/>
              <a:gd name="connsiteY7" fmla="*/ 95722 h 1535335"/>
              <a:gd name="connsiteX8" fmla="*/ 5781124 w 5781124"/>
              <a:gd name="connsiteY8" fmla="*/ 95722 h 1535335"/>
              <a:gd name="connsiteX0" fmla="*/ 0 w 5078320"/>
              <a:gd name="connsiteY0" fmla="*/ 22672 h 1462285"/>
              <a:gd name="connsiteX1" fmla="*/ 861501 w 5078320"/>
              <a:gd name="connsiteY1" fmla="*/ 1458506 h 1462285"/>
              <a:gd name="connsiteX2" fmla="*/ 1738115 w 5078320"/>
              <a:gd name="connsiteY2" fmla="*/ 0 h 1462285"/>
              <a:gd name="connsiteX3" fmla="*/ 2607173 w 5078320"/>
              <a:gd name="connsiteY3" fmla="*/ 1458506 h 1462285"/>
              <a:gd name="connsiteX4" fmla="*/ 3476231 w 5078320"/>
              <a:gd name="connsiteY4" fmla="*/ 22672 h 1462285"/>
              <a:gd name="connsiteX5" fmla="*/ 4360403 w 5078320"/>
              <a:gd name="connsiteY5" fmla="*/ 1458506 h 1462285"/>
              <a:gd name="connsiteX6" fmla="*/ 5078320 w 5078320"/>
              <a:gd name="connsiteY6" fmla="*/ 22672 h 1462285"/>
              <a:gd name="connsiteX7" fmla="*/ 5078320 w 5078320"/>
              <a:gd name="connsiteY7" fmla="*/ 22672 h 1462285"/>
              <a:gd name="connsiteX0" fmla="*/ 0 w 5078320"/>
              <a:gd name="connsiteY0" fmla="*/ 22672 h 1462285"/>
              <a:gd name="connsiteX1" fmla="*/ 861501 w 5078320"/>
              <a:gd name="connsiteY1" fmla="*/ 1458506 h 1462285"/>
              <a:gd name="connsiteX2" fmla="*/ 1738115 w 5078320"/>
              <a:gd name="connsiteY2" fmla="*/ 0 h 1462285"/>
              <a:gd name="connsiteX3" fmla="*/ 2607173 w 5078320"/>
              <a:gd name="connsiteY3" fmla="*/ 1458506 h 1462285"/>
              <a:gd name="connsiteX4" fmla="*/ 3476231 w 5078320"/>
              <a:gd name="connsiteY4" fmla="*/ 22672 h 1462285"/>
              <a:gd name="connsiteX5" fmla="*/ 4360403 w 5078320"/>
              <a:gd name="connsiteY5" fmla="*/ 1458506 h 1462285"/>
              <a:gd name="connsiteX6" fmla="*/ 5078320 w 5078320"/>
              <a:gd name="connsiteY6" fmla="*/ 22672 h 1462285"/>
              <a:gd name="connsiteX0" fmla="*/ 0 w 4360403"/>
              <a:gd name="connsiteY0" fmla="*/ 22672 h 1462285"/>
              <a:gd name="connsiteX1" fmla="*/ 861501 w 4360403"/>
              <a:gd name="connsiteY1" fmla="*/ 1458506 h 1462285"/>
              <a:gd name="connsiteX2" fmla="*/ 1738115 w 4360403"/>
              <a:gd name="connsiteY2" fmla="*/ 0 h 1462285"/>
              <a:gd name="connsiteX3" fmla="*/ 2607173 w 4360403"/>
              <a:gd name="connsiteY3" fmla="*/ 1458506 h 1462285"/>
              <a:gd name="connsiteX4" fmla="*/ 3476231 w 4360403"/>
              <a:gd name="connsiteY4" fmla="*/ 22672 h 1462285"/>
              <a:gd name="connsiteX5" fmla="*/ 4360403 w 4360403"/>
              <a:gd name="connsiteY5" fmla="*/ 1458506 h 1462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60403" h="1462285">
                <a:moveTo>
                  <a:pt x="0" y="22672"/>
                </a:moveTo>
                <a:cubicBezTo>
                  <a:pt x="260718" y="118394"/>
                  <a:pt x="571815" y="1462285"/>
                  <a:pt x="861501" y="1458506"/>
                </a:cubicBezTo>
                <a:cubicBezTo>
                  <a:pt x="1151187" y="1454727"/>
                  <a:pt x="1447170" y="0"/>
                  <a:pt x="1738115" y="0"/>
                </a:cubicBezTo>
                <a:cubicBezTo>
                  <a:pt x="2029060" y="0"/>
                  <a:pt x="2317487" y="1454727"/>
                  <a:pt x="2607173" y="1458506"/>
                </a:cubicBezTo>
                <a:cubicBezTo>
                  <a:pt x="2896859" y="1462285"/>
                  <a:pt x="3184026" y="22672"/>
                  <a:pt x="3476231" y="22672"/>
                </a:cubicBezTo>
                <a:cubicBezTo>
                  <a:pt x="3768436" y="22672"/>
                  <a:pt x="4093388" y="1458506"/>
                  <a:pt x="4360403" y="1458506"/>
                </a:cubicBezTo>
              </a:path>
            </a:pathLst>
          </a:custGeom>
          <a:ln w="38100">
            <a:solidFill>
              <a:srgbClr val="218F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48"/>
          <p:cNvSpPr/>
          <p:nvPr/>
        </p:nvSpPr>
        <p:spPr>
          <a:xfrm>
            <a:off x="1081913" y="3793627"/>
            <a:ext cx="4360403" cy="1690254"/>
          </a:xfrm>
          <a:custGeom>
            <a:avLst/>
            <a:gdLst>
              <a:gd name="connsiteX0" fmla="*/ 0 w 5977606"/>
              <a:gd name="connsiteY0" fmla="*/ 837570 h 1559266"/>
              <a:gd name="connsiteX1" fmla="*/ 899286 w 5977606"/>
              <a:gd name="connsiteY1" fmla="*/ 119653 h 1559266"/>
              <a:gd name="connsiteX2" fmla="*/ 1760787 w 5977606"/>
              <a:gd name="connsiteY2" fmla="*/ 1555487 h 1559266"/>
              <a:gd name="connsiteX3" fmla="*/ 2637401 w 5977606"/>
              <a:gd name="connsiteY3" fmla="*/ 96981 h 1559266"/>
              <a:gd name="connsiteX4" fmla="*/ 3506459 w 5977606"/>
              <a:gd name="connsiteY4" fmla="*/ 1555487 h 1559266"/>
              <a:gd name="connsiteX5" fmla="*/ 4375517 w 5977606"/>
              <a:gd name="connsiteY5" fmla="*/ 119653 h 1559266"/>
              <a:gd name="connsiteX6" fmla="*/ 5259689 w 5977606"/>
              <a:gd name="connsiteY6" fmla="*/ 1555487 h 1559266"/>
              <a:gd name="connsiteX7" fmla="*/ 5977606 w 5977606"/>
              <a:gd name="connsiteY7" fmla="*/ 119653 h 1559266"/>
              <a:gd name="connsiteX8" fmla="*/ 5977606 w 5977606"/>
              <a:gd name="connsiteY8" fmla="*/ 119653 h 1559266"/>
              <a:gd name="connsiteX0" fmla="*/ 0 w 5781124"/>
              <a:gd name="connsiteY0" fmla="*/ 957222 h 1535335"/>
              <a:gd name="connsiteX1" fmla="*/ 702804 w 5781124"/>
              <a:gd name="connsiteY1" fmla="*/ 95722 h 1535335"/>
              <a:gd name="connsiteX2" fmla="*/ 1564305 w 5781124"/>
              <a:gd name="connsiteY2" fmla="*/ 1531556 h 1535335"/>
              <a:gd name="connsiteX3" fmla="*/ 2440919 w 5781124"/>
              <a:gd name="connsiteY3" fmla="*/ 73050 h 1535335"/>
              <a:gd name="connsiteX4" fmla="*/ 3309977 w 5781124"/>
              <a:gd name="connsiteY4" fmla="*/ 1531556 h 1535335"/>
              <a:gd name="connsiteX5" fmla="*/ 4179035 w 5781124"/>
              <a:gd name="connsiteY5" fmla="*/ 95722 h 1535335"/>
              <a:gd name="connsiteX6" fmla="*/ 5063207 w 5781124"/>
              <a:gd name="connsiteY6" fmla="*/ 1531556 h 1535335"/>
              <a:gd name="connsiteX7" fmla="*/ 5781124 w 5781124"/>
              <a:gd name="connsiteY7" fmla="*/ 95722 h 1535335"/>
              <a:gd name="connsiteX8" fmla="*/ 5781124 w 5781124"/>
              <a:gd name="connsiteY8" fmla="*/ 95722 h 1535335"/>
              <a:gd name="connsiteX0" fmla="*/ 0 w 5078320"/>
              <a:gd name="connsiteY0" fmla="*/ 22672 h 1462285"/>
              <a:gd name="connsiteX1" fmla="*/ 861501 w 5078320"/>
              <a:gd name="connsiteY1" fmla="*/ 1458506 h 1462285"/>
              <a:gd name="connsiteX2" fmla="*/ 1738115 w 5078320"/>
              <a:gd name="connsiteY2" fmla="*/ 0 h 1462285"/>
              <a:gd name="connsiteX3" fmla="*/ 2607173 w 5078320"/>
              <a:gd name="connsiteY3" fmla="*/ 1458506 h 1462285"/>
              <a:gd name="connsiteX4" fmla="*/ 3476231 w 5078320"/>
              <a:gd name="connsiteY4" fmla="*/ 22672 h 1462285"/>
              <a:gd name="connsiteX5" fmla="*/ 4360403 w 5078320"/>
              <a:gd name="connsiteY5" fmla="*/ 1458506 h 1462285"/>
              <a:gd name="connsiteX6" fmla="*/ 5078320 w 5078320"/>
              <a:gd name="connsiteY6" fmla="*/ 22672 h 1462285"/>
              <a:gd name="connsiteX7" fmla="*/ 5078320 w 5078320"/>
              <a:gd name="connsiteY7" fmla="*/ 22672 h 1462285"/>
              <a:gd name="connsiteX0" fmla="*/ 0 w 5078320"/>
              <a:gd name="connsiteY0" fmla="*/ 22672 h 1462285"/>
              <a:gd name="connsiteX1" fmla="*/ 861501 w 5078320"/>
              <a:gd name="connsiteY1" fmla="*/ 1458506 h 1462285"/>
              <a:gd name="connsiteX2" fmla="*/ 1738115 w 5078320"/>
              <a:gd name="connsiteY2" fmla="*/ 0 h 1462285"/>
              <a:gd name="connsiteX3" fmla="*/ 2607173 w 5078320"/>
              <a:gd name="connsiteY3" fmla="*/ 1458506 h 1462285"/>
              <a:gd name="connsiteX4" fmla="*/ 3476231 w 5078320"/>
              <a:gd name="connsiteY4" fmla="*/ 22672 h 1462285"/>
              <a:gd name="connsiteX5" fmla="*/ 4360403 w 5078320"/>
              <a:gd name="connsiteY5" fmla="*/ 1458506 h 1462285"/>
              <a:gd name="connsiteX6" fmla="*/ 5078320 w 5078320"/>
              <a:gd name="connsiteY6" fmla="*/ 22672 h 1462285"/>
              <a:gd name="connsiteX0" fmla="*/ 0 w 4360403"/>
              <a:gd name="connsiteY0" fmla="*/ 22672 h 1462285"/>
              <a:gd name="connsiteX1" fmla="*/ 861501 w 4360403"/>
              <a:gd name="connsiteY1" fmla="*/ 1458506 h 1462285"/>
              <a:gd name="connsiteX2" fmla="*/ 1738115 w 4360403"/>
              <a:gd name="connsiteY2" fmla="*/ 0 h 1462285"/>
              <a:gd name="connsiteX3" fmla="*/ 2607173 w 4360403"/>
              <a:gd name="connsiteY3" fmla="*/ 1458506 h 1462285"/>
              <a:gd name="connsiteX4" fmla="*/ 3476231 w 4360403"/>
              <a:gd name="connsiteY4" fmla="*/ 22672 h 1462285"/>
              <a:gd name="connsiteX5" fmla="*/ 4360403 w 4360403"/>
              <a:gd name="connsiteY5" fmla="*/ 1458506 h 1462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60403" h="1462285">
                <a:moveTo>
                  <a:pt x="0" y="22672"/>
                </a:moveTo>
                <a:cubicBezTo>
                  <a:pt x="260718" y="118394"/>
                  <a:pt x="571815" y="1462285"/>
                  <a:pt x="861501" y="1458506"/>
                </a:cubicBezTo>
                <a:cubicBezTo>
                  <a:pt x="1151187" y="1454727"/>
                  <a:pt x="1447170" y="0"/>
                  <a:pt x="1738115" y="0"/>
                </a:cubicBezTo>
                <a:cubicBezTo>
                  <a:pt x="2029060" y="0"/>
                  <a:pt x="2317487" y="1454727"/>
                  <a:pt x="2607173" y="1458506"/>
                </a:cubicBezTo>
                <a:cubicBezTo>
                  <a:pt x="2896859" y="1462285"/>
                  <a:pt x="3184026" y="22672"/>
                  <a:pt x="3476231" y="22672"/>
                </a:cubicBezTo>
                <a:cubicBezTo>
                  <a:pt x="3768436" y="22672"/>
                  <a:pt x="4093388" y="1458506"/>
                  <a:pt x="4360403" y="1458506"/>
                </a:cubicBezTo>
              </a:path>
            </a:pathLst>
          </a:cu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Straight Connector 52"/>
          <p:cNvCxnSpPr/>
          <p:nvPr/>
        </p:nvCxnSpPr>
        <p:spPr>
          <a:xfrm>
            <a:off x="853944" y="5826466"/>
            <a:ext cx="4791154" cy="0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2947239" y="3710499"/>
            <a:ext cx="0" cy="2639501"/>
          </a:xfrm>
          <a:prstGeom prst="line">
            <a:avLst/>
          </a:prstGeom>
          <a:ln w="12700">
            <a:solidFill>
              <a:srgbClr val="2116F6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2502635" y="3802443"/>
            <a:ext cx="0" cy="2611057"/>
          </a:xfrm>
          <a:prstGeom prst="line">
            <a:avLst/>
          </a:prstGeom>
          <a:ln w="12700">
            <a:solidFill>
              <a:srgbClr val="2116F6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3393104" y="3914538"/>
            <a:ext cx="0" cy="2448162"/>
          </a:xfrm>
          <a:prstGeom prst="line">
            <a:avLst/>
          </a:prstGeom>
          <a:ln w="12700">
            <a:solidFill>
              <a:srgbClr val="2116F6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3808740" y="4020337"/>
            <a:ext cx="0" cy="2327564"/>
          </a:xfrm>
          <a:prstGeom prst="line">
            <a:avLst/>
          </a:prstGeom>
          <a:ln w="12700">
            <a:solidFill>
              <a:srgbClr val="2116F6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2304893" y="3446003"/>
            <a:ext cx="1909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i="1" baseline="-25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i="1" baseline="-25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–</a:t>
            </a:r>
            <a:r>
              <a:rPr lang="en-US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i="1" baseline="-25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-</a:t>
            </a:r>
            <a:r>
              <a:rPr lang="en-US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i="1" baseline="-25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endParaRPr lang="en-US" i="1" baseline="-25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Oval 81"/>
          <p:cNvSpPr/>
          <p:nvPr/>
        </p:nvSpPr>
        <p:spPr>
          <a:xfrm>
            <a:off x="2410692" y="4224378"/>
            <a:ext cx="166254" cy="166253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/>
          <p:cNvSpPr/>
          <p:nvPr/>
        </p:nvSpPr>
        <p:spPr>
          <a:xfrm>
            <a:off x="2857816" y="3787330"/>
            <a:ext cx="166254" cy="166253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/>
          <p:cNvSpPr/>
          <p:nvPr/>
        </p:nvSpPr>
        <p:spPr>
          <a:xfrm>
            <a:off x="3304940" y="4944815"/>
            <a:ext cx="166254" cy="166253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/>
          <p:cNvSpPr/>
          <p:nvPr/>
        </p:nvSpPr>
        <p:spPr>
          <a:xfrm>
            <a:off x="3720577" y="5322666"/>
            <a:ext cx="166254" cy="166253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89"/>
          <p:cNvSpPr/>
          <p:nvPr/>
        </p:nvSpPr>
        <p:spPr>
          <a:xfrm>
            <a:off x="2406913" y="5520409"/>
            <a:ext cx="166254" cy="166253"/>
          </a:xfrm>
          <a:prstGeom prst="ellipse">
            <a:avLst/>
          </a:prstGeom>
          <a:solidFill>
            <a:schemeClr val="bg1"/>
          </a:solidFill>
          <a:ln>
            <a:solidFill>
              <a:srgbClr val="218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/>
          <p:cNvSpPr/>
          <p:nvPr/>
        </p:nvSpPr>
        <p:spPr>
          <a:xfrm>
            <a:off x="2861594" y="5272287"/>
            <a:ext cx="166254" cy="166253"/>
          </a:xfrm>
          <a:prstGeom prst="ellipse">
            <a:avLst/>
          </a:prstGeom>
          <a:solidFill>
            <a:schemeClr val="bg1"/>
          </a:solidFill>
          <a:ln>
            <a:solidFill>
              <a:srgbClr val="218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91"/>
          <p:cNvSpPr/>
          <p:nvPr/>
        </p:nvSpPr>
        <p:spPr>
          <a:xfrm>
            <a:off x="3307458" y="5959976"/>
            <a:ext cx="166254" cy="166253"/>
          </a:xfrm>
          <a:prstGeom prst="ellipse">
            <a:avLst/>
          </a:prstGeom>
          <a:solidFill>
            <a:schemeClr val="bg1"/>
          </a:solidFill>
          <a:ln>
            <a:solidFill>
              <a:srgbClr val="218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/>
          <p:cNvSpPr/>
          <p:nvPr/>
        </p:nvSpPr>
        <p:spPr>
          <a:xfrm>
            <a:off x="3723095" y="6201801"/>
            <a:ext cx="166254" cy="166253"/>
          </a:xfrm>
          <a:prstGeom prst="ellipse">
            <a:avLst/>
          </a:prstGeom>
          <a:solidFill>
            <a:schemeClr val="bg1"/>
          </a:solidFill>
          <a:ln>
            <a:solidFill>
              <a:srgbClr val="218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TextBox 93"/>
          <p:cNvSpPr txBox="1"/>
          <p:nvPr/>
        </p:nvSpPr>
        <p:spPr>
          <a:xfrm>
            <a:off x="763260" y="3483788"/>
            <a:ext cx="856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70C0"/>
                </a:solidFill>
              </a:rPr>
              <a:t>V</a:t>
            </a:r>
            <a:r>
              <a:rPr lang="en-US" b="1" baseline="-25000" dirty="0" err="1" smtClean="0">
                <a:solidFill>
                  <a:srgbClr val="0070C0"/>
                </a:solidFill>
              </a:rPr>
              <a:t>R</a:t>
            </a:r>
            <a:r>
              <a:rPr lang="en-US" b="1" baseline="-25000" dirty="0" smtClean="0">
                <a:solidFill>
                  <a:srgbClr val="0070C0"/>
                </a:solidFill>
              </a:rPr>
              <a:t>, ADC</a:t>
            </a:r>
            <a:endParaRPr lang="en-US" b="1" baseline="-25000" dirty="0">
              <a:solidFill>
                <a:srgbClr val="0070C0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81392" y="4928439"/>
            <a:ext cx="856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218F33"/>
                </a:solidFill>
              </a:rPr>
              <a:t>V</a:t>
            </a:r>
            <a:r>
              <a:rPr lang="en-US" b="1" baseline="-25000" dirty="0" err="1" smtClean="0">
                <a:solidFill>
                  <a:srgbClr val="218F33"/>
                </a:solidFill>
              </a:rPr>
              <a:t>L</a:t>
            </a:r>
            <a:r>
              <a:rPr lang="en-US" b="1" baseline="-25000" dirty="0" smtClean="0">
                <a:solidFill>
                  <a:srgbClr val="218F33"/>
                </a:solidFill>
              </a:rPr>
              <a:t>, ADC</a:t>
            </a:r>
            <a:endParaRPr lang="en-US" b="1" baseline="-25000" dirty="0">
              <a:solidFill>
                <a:srgbClr val="218F33"/>
              </a:solidFill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5229462" y="4934737"/>
            <a:ext cx="681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cxnSp>
        <p:nvCxnSpPr>
          <p:cNvPr id="98" name="Straight Connector 97"/>
          <p:cNvCxnSpPr/>
          <p:nvPr/>
        </p:nvCxnSpPr>
        <p:spPr>
          <a:xfrm>
            <a:off x="877875" y="4641272"/>
            <a:ext cx="4791154" cy="0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 rot="16200000">
            <a:off x="-1065537" y="4564445"/>
            <a:ext cx="3225563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/>
              <a:t>22.0125MHz</a:t>
            </a:r>
            <a:r>
              <a:rPr lang="en-US" dirty="0" smtClean="0"/>
              <a:t> Carrier Signal</a:t>
            </a:r>
            <a:endParaRPr lang="en-US" dirty="0"/>
          </a:p>
        </p:txBody>
      </p:sp>
      <p:sp>
        <p:nvSpPr>
          <p:cNvPr id="100" name="TextBox 99"/>
          <p:cNvSpPr txBox="1"/>
          <p:nvPr/>
        </p:nvSpPr>
        <p:spPr>
          <a:xfrm>
            <a:off x="2254933" y="2160889"/>
            <a:ext cx="18565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FF0000"/>
                </a:solidFill>
              </a:rPr>
              <a:t>T</a:t>
            </a:r>
            <a:r>
              <a:rPr lang="en-US" sz="1600" baseline="-25000" dirty="0" err="1" smtClean="0">
                <a:solidFill>
                  <a:srgbClr val="FF0000"/>
                </a:solidFill>
              </a:rPr>
              <a:t>carrier</a:t>
            </a:r>
            <a:r>
              <a:rPr lang="en-US" sz="1600" dirty="0" smtClean="0">
                <a:solidFill>
                  <a:srgbClr val="FF0000"/>
                </a:solidFill>
              </a:rPr>
              <a:t> =</a:t>
            </a:r>
            <a:r>
              <a:rPr lang="en-US" sz="1600" dirty="0" err="1" smtClean="0">
                <a:solidFill>
                  <a:srgbClr val="FF0000"/>
                </a:solidFill>
              </a:rPr>
              <a:t>45.42ns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2255006" y="6424060"/>
            <a:ext cx="186031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218F33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i="1" baseline="-25000" dirty="0" smtClean="0">
                <a:solidFill>
                  <a:srgbClr val="218F33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i="1" dirty="0" smtClean="0">
                <a:solidFill>
                  <a:srgbClr val="218F33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i="1" dirty="0" err="1" smtClean="0">
                <a:solidFill>
                  <a:srgbClr val="218F33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i="1" baseline="-25000" dirty="0" err="1" smtClean="0">
                <a:solidFill>
                  <a:srgbClr val="218F33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i="1" dirty="0" smtClean="0">
                <a:solidFill>
                  <a:srgbClr val="218F33"/>
                </a:solidFill>
                <a:latin typeface="Times New Roman" pitchFamily="18" charset="0"/>
                <a:cs typeface="Times New Roman" pitchFamily="18" charset="0"/>
              </a:rPr>
              <a:t>    –I</a:t>
            </a:r>
            <a:r>
              <a:rPr lang="en-US" i="1" baseline="-25000" dirty="0" smtClean="0">
                <a:solidFill>
                  <a:srgbClr val="218F33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i="1" dirty="0" smtClean="0">
                <a:solidFill>
                  <a:srgbClr val="218F33"/>
                </a:solidFill>
                <a:latin typeface="Times New Roman" pitchFamily="18" charset="0"/>
                <a:cs typeface="Times New Roman" pitchFamily="18" charset="0"/>
              </a:rPr>
              <a:t>   -</a:t>
            </a:r>
            <a:r>
              <a:rPr lang="en-US" i="1" dirty="0" err="1" smtClean="0">
                <a:solidFill>
                  <a:srgbClr val="218F33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i="1" baseline="-25000" dirty="0" err="1" smtClean="0">
                <a:solidFill>
                  <a:srgbClr val="218F33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endParaRPr lang="en-US" i="1" baseline="-25000" dirty="0">
              <a:solidFill>
                <a:srgbClr val="218F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3858281" y="2917851"/>
            <a:ext cx="19672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Clock jitter ~</a:t>
            </a:r>
            <a:r>
              <a:rPr lang="en-US" sz="1600" dirty="0" err="1" smtClean="0">
                <a:solidFill>
                  <a:srgbClr val="FF0000"/>
                </a:solidFill>
              </a:rPr>
              <a:t>10ps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7073376" y="3793626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-M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L</a:t>
            </a:r>
            <a:endParaRPr 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6635068" y="4156363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+M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+M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+M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0" name="Straight Connector 109"/>
          <p:cNvCxnSpPr/>
          <p:nvPr/>
        </p:nvCxnSpPr>
        <p:spPr>
          <a:xfrm>
            <a:off x="6718195" y="4148806"/>
            <a:ext cx="166254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/>
          <p:cNvSpPr txBox="1"/>
          <p:nvPr/>
        </p:nvSpPr>
        <p:spPr>
          <a:xfrm>
            <a:off x="6031764" y="3968697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Symbol" pitchFamily="18" charset="2"/>
                <a:cs typeface="Times New Roman" pitchFamily="18" charset="0"/>
              </a:rPr>
              <a:t>D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</a:t>
            </a:r>
            <a:endParaRPr 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6068291" y="4708027"/>
            <a:ext cx="1662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pitchFamily="18" charset="2"/>
                <a:sym typeface="Symbol"/>
              </a:rPr>
              <a:t> = 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beam</a:t>
            </a:r>
            <a:r>
              <a:rPr lang="en-US" dirty="0" smtClean="0">
                <a:sym typeface="Symbol"/>
              </a:rPr>
              <a:t> - </a:t>
            </a:r>
            <a:r>
              <a:rPr lang="en-US" dirty="0" smtClean="0">
                <a:latin typeface="Symbol" pitchFamily="18" charset="2"/>
                <a:sym typeface="Symbol"/>
              </a:rPr>
              <a:t>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LO</a:t>
            </a:r>
            <a:endParaRPr 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6084666" y="5359190"/>
            <a:ext cx="2135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 =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+M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+M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+M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6068292" y="6045620"/>
            <a:ext cx="21034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TOF</a:t>
            </a:r>
            <a:r>
              <a:rPr lang="en-US" dirty="0" smtClean="0"/>
              <a:t> = </a:t>
            </a:r>
            <a:r>
              <a:rPr lang="en-US" dirty="0" smtClean="0">
                <a:sym typeface="Symbol"/>
              </a:rPr>
              <a:t>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PU2</a:t>
            </a:r>
            <a:r>
              <a:rPr lang="en-US" dirty="0" smtClean="0"/>
              <a:t> - </a:t>
            </a:r>
            <a:r>
              <a:rPr lang="en-US" dirty="0" smtClean="0">
                <a:sym typeface="Symbol"/>
              </a:rPr>
              <a:t>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PU1</a:t>
            </a:r>
            <a:endParaRPr 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7" name="Rectangle 116"/>
          <p:cNvSpPr/>
          <p:nvPr/>
        </p:nvSpPr>
        <p:spPr>
          <a:xfrm>
            <a:off x="5894479" y="3498902"/>
            <a:ext cx="3090823" cy="321929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932348"/>
            <a:ext cx="4932947" cy="1878905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1800" dirty="0" smtClean="0">
              <a:solidFill>
                <a:srgbClr val="C00000"/>
              </a:solidFill>
            </a:endParaRPr>
          </a:p>
          <a:p>
            <a:r>
              <a:rPr lang="en-US" sz="1800" dirty="0" smtClean="0">
                <a:solidFill>
                  <a:srgbClr val="C00000"/>
                </a:solidFill>
              </a:rPr>
              <a:t>Beam aperture= </a:t>
            </a:r>
            <a:r>
              <a:rPr lang="en-US" sz="1800" dirty="0" err="1" smtClean="0">
                <a:solidFill>
                  <a:srgbClr val="C00000"/>
                </a:solidFill>
              </a:rPr>
              <a:t>67mm</a:t>
            </a:r>
            <a:endParaRPr lang="en-US" sz="1800" dirty="0" smtClean="0">
              <a:solidFill>
                <a:srgbClr val="C00000"/>
              </a:solidFill>
            </a:endParaRPr>
          </a:p>
          <a:p>
            <a:r>
              <a:rPr lang="en-US" sz="1800" dirty="0" smtClean="0">
                <a:solidFill>
                  <a:srgbClr val="C00000"/>
                </a:solidFill>
              </a:rPr>
              <a:t>Electrode length = </a:t>
            </a:r>
            <a:r>
              <a:rPr lang="en-US" sz="1800" dirty="0" err="1" smtClean="0">
                <a:solidFill>
                  <a:srgbClr val="C00000"/>
                </a:solidFill>
              </a:rPr>
              <a:t>60mm</a:t>
            </a:r>
            <a:endParaRPr lang="en-US" sz="1800" dirty="0" smtClean="0">
              <a:solidFill>
                <a:srgbClr val="C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Stripline</a:t>
            </a:r>
            <a:r>
              <a:rPr lang="en-US" dirty="0" smtClean="0"/>
              <a:t> Characteristics</a:t>
            </a:r>
            <a:endParaRPr lang="en-US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4052655" y="4613522"/>
          <a:ext cx="4993104" cy="2138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4597"/>
                <a:gridCol w="956322"/>
                <a:gridCol w="1450504"/>
                <a:gridCol w="1381681"/>
              </a:tblGrid>
              <a:tr h="3708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THEORY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H plane</a:t>
                      </a:r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V plane</a:t>
                      </a:r>
                      <a:endParaRPr lang="en-US" sz="1400" dirty="0"/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Slope</a:t>
                      </a:r>
                      <a:r>
                        <a:rPr lang="en-US" sz="1400" baseline="0" dirty="0" smtClean="0"/>
                        <a:t> [mm]</a:t>
                      </a:r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40.32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2116F6"/>
                          </a:solidFill>
                        </a:rPr>
                        <a:t>41.79</a:t>
                      </a:r>
                      <a:r>
                        <a:rPr lang="en-US" sz="1400" b="0" baseline="0" dirty="0" smtClean="0">
                          <a:solidFill>
                            <a:schemeClr val="dk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US" sz="1400" b="0" baseline="0" dirty="0" smtClean="0">
                          <a:solidFill>
                            <a:schemeClr val="dk1"/>
                          </a:solidFill>
                          <a:latin typeface="Symbol" pitchFamily="18" charset="2"/>
                        </a:rPr>
                        <a:t>s</a:t>
                      </a:r>
                      <a:r>
                        <a:rPr lang="en-US" sz="1400" b="0" baseline="0" dirty="0" smtClean="0">
                          <a:solidFill>
                            <a:schemeClr val="dk1"/>
                          </a:solidFill>
                        </a:rPr>
                        <a:t>=0.42</a:t>
                      </a:r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2116F6"/>
                          </a:solidFill>
                        </a:rPr>
                        <a:t>41.02</a:t>
                      </a:r>
                    </a:p>
                    <a:p>
                      <a:pPr algn="ctr"/>
                      <a:r>
                        <a:rPr lang="en-US" sz="1400" b="0" baseline="0" dirty="0" smtClean="0">
                          <a:solidFill>
                            <a:schemeClr val="dk1"/>
                          </a:solidFill>
                          <a:latin typeface="Symbol" pitchFamily="18" charset="2"/>
                        </a:rPr>
                        <a:t>s</a:t>
                      </a:r>
                      <a:r>
                        <a:rPr lang="en-US" sz="1400" b="0" baseline="0" dirty="0" smtClean="0">
                          <a:solidFill>
                            <a:schemeClr val="dk1"/>
                          </a:solidFill>
                        </a:rPr>
                        <a:t>=</a:t>
                      </a:r>
                      <a:r>
                        <a:rPr lang="en-US" sz="1400" kern="1200" baseline="0" dirty="0" smtClean="0"/>
                        <a:t>0.56</a:t>
                      </a:r>
                      <a:endParaRPr lang="en-US" sz="1400" kern="1200" baseline="0" dirty="0"/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Elec. Offset [mm]</a:t>
                      </a:r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baseline="0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sz="1400" kern="1200" baseline="0" dirty="0">
                        <a:solidFill>
                          <a:srgbClr val="FF0000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200" baseline="0" dirty="0" smtClean="0">
                          <a:solidFill>
                            <a:srgbClr val="2116F6"/>
                          </a:solidFill>
                        </a:rPr>
                        <a:t>-0.77</a:t>
                      </a:r>
                    </a:p>
                    <a:p>
                      <a:pPr algn="ctr"/>
                      <a:r>
                        <a:rPr lang="en-US" sz="1400" b="0" baseline="0" dirty="0" smtClean="0">
                          <a:solidFill>
                            <a:schemeClr val="dk1"/>
                          </a:solidFill>
                          <a:latin typeface="Symbol" pitchFamily="18" charset="2"/>
                        </a:rPr>
                        <a:t>s</a:t>
                      </a:r>
                      <a:r>
                        <a:rPr lang="en-US" sz="1400" b="0" baseline="0" dirty="0" smtClean="0">
                          <a:solidFill>
                            <a:schemeClr val="dk1"/>
                          </a:solidFill>
                        </a:rPr>
                        <a:t>=</a:t>
                      </a:r>
                      <a:r>
                        <a:rPr lang="en-US" sz="1400" kern="1200" baseline="0" dirty="0" smtClean="0"/>
                        <a:t>0.18</a:t>
                      </a:r>
                      <a:endParaRPr lang="en-US" sz="1400" kern="1200" baseline="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200" baseline="0" dirty="0" smtClean="0">
                          <a:solidFill>
                            <a:srgbClr val="2116F6"/>
                          </a:solidFill>
                        </a:rPr>
                        <a:t>-0.19</a:t>
                      </a:r>
                    </a:p>
                    <a:p>
                      <a:pPr algn="ctr"/>
                      <a:r>
                        <a:rPr lang="en-US" sz="1400" b="0" baseline="0" dirty="0" smtClean="0">
                          <a:solidFill>
                            <a:schemeClr val="dk1"/>
                          </a:solidFill>
                          <a:latin typeface="Symbol" pitchFamily="18" charset="2"/>
                        </a:rPr>
                        <a:t>s</a:t>
                      </a:r>
                      <a:r>
                        <a:rPr lang="en-US" sz="1400" b="0" baseline="0" dirty="0" smtClean="0">
                          <a:solidFill>
                            <a:schemeClr val="dk1"/>
                          </a:solidFill>
                        </a:rPr>
                        <a:t>=</a:t>
                      </a:r>
                      <a:r>
                        <a:rPr lang="en-US" sz="1400" kern="1200" baseline="0" dirty="0" smtClean="0"/>
                        <a:t>0.13</a:t>
                      </a:r>
                      <a:endParaRPr lang="en-US" sz="1400" kern="1200" baseline="0" dirty="0"/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Coupling w/ adjacent electrodes</a:t>
                      </a:r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kern="1200" baseline="0" dirty="0" smtClean="0">
                          <a:solidFill>
                            <a:srgbClr val="FF0000"/>
                          </a:solidFill>
                        </a:rPr>
                        <a:t>7.3%</a:t>
                      </a:r>
                      <a:endParaRPr lang="en-US" sz="1600" b="1" kern="1200" baseline="0" dirty="0">
                        <a:solidFill>
                          <a:srgbClr val="FF0000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200" baseline="0" dirty="0" smtClean="0">
                          <a:solidFill>
                            <a:srgbClr val="2116F6"/>
                          </a:solidFill>
                        </a:rPr>
                        <a:t>6.56</a:t>
                      </a:r>
                      <a:endParaRPr lang="en-US" sz="1400" b="1" kern="1200" baseline="0" dirty="0">
                        <a:solidFill>
                          <a:srgbClr val="2116F6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200" baseline="0" dirty="0" smtClean="0">
                          <a:solidFill>
                            <a:srgbClr val="2116F6"/>
                          </a:solidFill>
                        </a:rPr>
                        <a:t>6.6</a:t>
                      </a:r>
                      <a:endParaRPr lang="en-US" sz="1400" b="1" kern="1200" baseline="0" dirty="0">
                        <a:solidFill>
                          <a:srgbClr val="2116F6"/>
                        </a:solidFill>
                      </a:endParaRPr>
                    </a:p>
                  </a:txBody>
                  <a:tcPr anchor="ctr" anchorCtr="1"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24663" y="1359568"/>
            <a:ext cx="4319337" cy="322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 descr="C:\My Documents\CERN\Linac 4\BPM\PU Meas Line\PICS\DSC_0327.JPG"/>
          <p:cNvPicPr>
            <a:picLocks noChangeAspect="1" noChangeArrowheads="1"/>
          </p:cNvPicPr>
          <p:nvPr/>
        </p:nvPicPr>
        <p:blipFill>
          <a:blip r:embed="rId4" cstate="print"/>
          <a:srcRect t="22903" r="6755" b="7532"/>
          <a:stretch>
            <a:fillRect/>
          </a:stretch>
        </p:blipFill>
        <p:spPr bwMode="auto">
          <a:xfrm>
            <a:off x="0" y="1365012"/>
            <a:ext cx="4821381" cy="23888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First Measured characteristics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5168" y="1407695"/>
            <a:ext cx="8265695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352MHz</a:t>
            </a:r>
            <a:r>
              <a:rPr lang="en-US" dirty="0" smtClean="0"/>
              <a:t> signal injected via the wire</a:t>
            </a:r>
          </a:p>
          <a:p>
            <a:r>
              <a:rPr lang="en-US" dirty="0" smtClean="0"/>
              <a:t>Measured voltages amplitudes from electrodes : ~</a:t>
            </a:r>
            <a:r>
              <a:rPr lang="en-US" dirty="0" err="1" smtClean="0"/>
              <a:t>65mV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From the simulations, this is equivalent to a signal induced by a </a:t>
            </a:r>
          </a:p>
          <a:p>
            <a:pPr lvl="1"/>
            <a:r>
              <a:rPr lang="en-US" dirty="0" smtClean="0"/>
              <a:t>nominal  beam of </a:t>
            </a:r>
            <a:r>
              <a:rPr lang="en-US" dirty="0" err="1" smtClean="0"/>
              <a:t>1.14x10</a:t>
            </a:r>
            <a:r>
              <a:rPr lang="en-US" baseline="30000" dirty="0" err="1" smtClean="0"/>
              <a:t>9</a:t>
            </a:r>
            <a:r>
              <a:rPr lang="en-US" dirty="0" smtClean="0"/>
              <a:t> H</a:t>
            </a:r>
            <a:r>
              <a:rPr lang="en-US" baseline="30000" dirty="0" smtClean="0"/>
              <a:t>-</a:t>
            </a:r>
          </a:p>
          <a:p>
            <a:pPr lvl="1"/>
            <a:r>
              <a:rPr lang="en-US" dirty="0" smtClean="0"/>
              <a:t>98</a:t>
            </a:r>
            <a:r>
              <a:rPr lang="en-US" dirty="0" smtClean="0">
                <a:sym typeface="Symbol"/>
              </a:rPr>
              <a:t></a:t>
            </a:r>
            <a:r>
              <a:rPr lang="en-US" dirty="0" smtClean="0"/>
              <a:t> longitudinal phase (nearly </a:t>
            </a:r>
            <a:r>
              <a:rPr lang="en-US" dirty="0" err="1" smtClean="0"/>
              <a:t>debunched</a:t>
            </a:r>
            <a:r>
              <a:rPr lang="en-US" dirty="0" smtClean="0"/>
              <a:t> beam)</a:t>
            </a:r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2116F6"/>
                </a:solidFill>
              </a:rPr>
              <a:t>Position</a:t>
            </a:r>
            <a:r>
              <a:rPr lang="en-US" dirty="0" smtClean="0"/>
              <a:t> (averaged over pulse length </a:t>
            </a:r>
            <a:r>
              <a:rPr lang="en-US" dirty="0" err="1" smtClean="0"/>
              <a:t>740</a:t>
            </a:r>
            <a:r>
              <a:rPr lang="en-US" dirty="0" err="1" smtClean="0">
                <a:latin typeface="Symbol" pitchFamily="18" charset="2"/>
              </a:rPr>
              <a:t>m</a:t>
            </a:r>
            <a:r>
              <a:rPr lang="en-US" dirty="0" err="1" smtClean="0"/>
              <a:t>s</a:t>
            </a:r>
            <a:r>
              <a:rPr lang="en-US" dirty="0" smtClean="0"/>
              <a:t> </a:t>
            </a:r>
            <a:r>
              <a:rPr lang="en-US" dirty="0" smtClean="0">
                <a:sym typeface="Symbol"/>
              </a:rPr>
              <a:t> </a:t>
            </a:r>
            <a:r>
              <a:rPr lang="en-US" dirty="0" smtClean="0"/>
              <a:t>~</a:t>
            </a:r>
            <a:r>
              <a:rPr lang="en-US" dirty="0" err="1" smtClean="0"/>
              <a:t>32k</a:t>
            </a:r>
            <a:r>
              <a:rPr lang="en-US" dirty="0" smtClean="0"/>
              <a:t> positions) </a:t>
            </a:r>
          </a:p>
          <a:p>
            <a:pPr lvl="1"/>
            <a:r>
              <a:rPr lang="en-US" b="1" dirty="0" smtClean="0">
                <a:solidFill>
                  <a:srgbClr val="218F33"/>
                </a:solidFill>
              </a:rPr>
              <a:t>Precision= </a:t>
            </a:r>
            <a:r>
              <a:rPr lang="en-US" b="1" dirty="0" err="1" smtClean="0">
                <a:solidFill>
                  <a:srgbClr val="218F33"/>
                </a:solidFill>
              </a:rPr>
              <a:t>0.1mm</a:t>
            </a:r>
            <a:endParaRPr lang="en-US" b="1" dirty="0" smtClean="0">
              <a:solidFill>
                <a:srgbClr val="218F33"/>
              </a:solidFill>
            </a:endParaRPr>
          </a:p>
          <a:p>
            <a:pPr lvl="1"/>
            <a:r>
              <a:rPr lang="en-US" b="1" dirty="0" smtClean="0">
                <a:solidFill>
                  <a:srgbClr val="218F33"/>
                </a:solidFill>
              </a:rPr>
              <a:t>Resolution = </a:t>
            </a:r>
            <a:r>
              <a:rPr lang="en-US" b="1" dirty="0" err="1" smtClean="0">
                <a:solidFill>
                  <a:srgbClr val="218F33"/>
                </a:solidFill>
              </a:rPr>
              <a:t>0.1mm</a:t>
            </a:r>
            <a:endParaRPr lang="en-US" b="1" dirty="0" smtClean="0">
              <a:solidFill>
                <a:srgbClr val="218F33"/>
              </a:solidFill>
            </a:endParaRPr>
          </a:p>
          <a:p>
            <a:pPr lvl="1"/>
            <a:r>
              <a:rPr lang="en-US" b="1" dirty="0" smtClean="0">
                <a:solidFill>
                  <a:srgbClr val="C00000"/>
                </a:solidFill>
              </a:rPr>
              <a:t>Resolution with few samples : to be done</a:t>
            </a:r>
          </a:p>
          <a:p>
            <a:pPr lvl="1"/>
            <a:endParaRPr lang="en-US" dirty="0" smtClean="0"/>
          </a:p>
          <a:p>
            <a:r>
              <a:rPr lang="en-US" dirty="0" err="1" smtClean="0">
                <a:solidFill>
                  <a:srgbClr val="2116F6"/>
                </a:solidFill>
              </a:rPr>
              <a:t>RF</a:t>
            </a:r>
            <a:r>
              <a:rPr lang="en-US" dirty="0" smtClean="0">
                <a:solidFill>
                  <a:srgbClr val="2116F6"/>
                </a:solidFill>
              </a:rPr>
              <a:t> phase </a:t>
            </a:r>
            <a:r>
              <a:rPr lang="en-US" dirty="0" err="1" smtClean="0">
                <a:solidFill>
                  <a:srgbClr val="2116F6"/>
                </a:solidFill>
              </a:rPr>
              <a:t>wrt</a:t>
            </a:r>
            <a:r>
              <a:rPr lang="en-US" dirty="0" smtClean="0">
                <a:solidFill>
                  <a:srgbClr val="2116F6"/>
                </a:solidFill>
              </a:rPr>
              <a:t> LO </a:t>
            </a:r>
          </a:p>
          <a:p>
            <a:pPr lvl="1"/>
            <a:r>
              <a:rPr lang="en-US" b="1" dirty="0" smtClean="0">
                <a:solidFill>
                  <a:srgbClr val="218F33"/>
                </a:solidFill>
              </a:rPr>
              <a:t>Precision = </a:t>
            </a:r>
            <a:r>
              <a:rPr lang="en-US" b="1" dirty="0" smtClean="0">
                <a:solidFill>
                  <a:srgbClr val="218F33"/>
                </a:solidFill>
                <a:sym typeface="Symbol"/>
              </a:rPr>
              <a:t>1 </a:t>
            </a:r>
            <a:r>
              <a:rPr lang="en-US" dirty="0" smtClean="0">
                <a:sym typeface="Symbol"/>
              </a:rPr>
              <a:t>(room for improvement)</a:t>
            </a:r>
          </a:p>
          <a:p>
            <a:endParaRPr lang="en-US" dirty="0" smtClean="0">
              <a:sym typeface="Symbol"/>
            </a:endParaRPr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Todo</a:t>
            </a:r>
            <a:r>
              <a:rPr lang="en-US" dirty="0" smtClean="0"/>
              <a:t> List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10883" y="1127760"/>
            <a:ext cx="7806407" cy="5562726"/>
          </a:xfrm>
          <a:solidFill>
            <a:schemeClr val="bg1">
              <a:alpha val="88000"/>
            </a:schemeClr>
          </a:solidFill>
        </p:spPr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Understand welding issues</a:t>
            </a:r>
          </a:p>
          <a:p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Improve stiffness of lab test bench</a:t>
            </a:r>
          </a:p>
          <a:p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Transfer impedance and characteristic impedance</a:t>
            </a:r>
          </a:p>
          <a:p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Resolution with short pulses</a:t>
            </a:r>
          </a:p>
          <a:p>
            <a:pPr>
              <a:buNone/>
            </a:pPr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Improve ADC clock jitter : the goal is ~</a:t>
            </a:r>
            <a:r>
              <a:rPr lang="en-US" dirty="0" err="1" smtClean="0">
                <a:solidFill>
                  <a:srgbClr val="0070C0"/>
                </a:solidFill>
              </a:rPr>
              <a:t>200fs</a:t>
            </a:r>
            <a:endParaRPr lang="en-US" dirty="0" smtClean="0">
              <a:solidFill>
                <a:srgbClr val="0070C0"/>
              </a:solidFill>
            </a:endParaRPr>
          </a:p>
          <a:p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Commissioning of </a:t>
            </a:r>
            <a:r>
              <a:rPr lang="en-US" dirty="0" err="1" smtClean="0">
                <a:solidFill>
                  <a:srgbClr val="C00000"/>
                </a:solidFill>
              </a:rPr>
              <a:t>BPM</a:t>
            </a:r>
            <a:r>
              <a:rPr lang="en-US" dirty="0" smtClean="0">
                <a:solidFill>
                  <a:srgbClr val="C00000"/>
                </a:solidFill>
              </a:rPr>
              <a:t> calibration procedure</a:t>
            </a:r>
          </a:p>
          <a:p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Software : algorithm for I, Q, -I-Q determination</a:t>
            </a:r>
          </a:p>
          <a:p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Measurement with a pair of </a:t>
            </a:r>
            <a:r>
              <a:rPr lang="en-US" dirty="0" err="1" smtClean="0">
                <a:solidFill>
                  <a:srgbClr val="C00000"/>
                </a:solidFill>
              </a:rPr>
              <a:t>BPMs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err="1" smtClean="0"/>
              <a:t>TOF</a:t>
            </a:r>
            <a:endParaRPr lang="en-US" dirty="0" smtClean="0"/>
          </a:p>
          <a:p>
            <a:pPr lvl="1">
              <a:buFont typeface="Wingdings" pitchFamily="2" charset="2"/>
              <a:buChar char="q"/>
            </a:pPr>
            <a:endParaRPr lang="en-US" dirty="0" smtClean="0"/>
          </a:p>
          <a:p>
            <a:pPr lvl="1">
              <a:buFont typeface="Wingdings" pitchFamily="2" charset="2"/>
              <a:buChar char="q"/>
            </a:pPr>
            <a:r>
              <a:rPr lang="en-US" dirty="0" smtClean="0"/>
              <a:t>Relative beam intensity</a:t>
            </a:r>
          </a:p>
          <a:p>
            <a:pPr>
              <a:buNone/>
            </a:pPr>
            <a:endParaRPr lang="en-US" dirty="0" smtClean="0">
              <a:solidFill>
                <a:srgbClr val="2116F6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Signal processing : Choose between 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err="1" smtClean="0"/>
              <a:t>SIS3302</a:t>
            </a:r>
            <a:r>
              <a:rPr lang="en-US" dirty="0" smtClean="0"/>
              <a:t> (</a:t>
            </a:r>
            <a:r>
              <a:rPr lang="en-US" dirty="0" err="1" smtClean="0"/>
              <a:t>16bits</a:t>
            </a:r>
            <a:r>
              <a:rPr lang="en-US" dirty="0" smtClean="0"/>
              <a:t> – </a:t>
            </a:r>
            <a:r>
              <a:rPr lang="en-US" dirty="0" err="1" smtClean="0"/>
              <a:t>13.4ENOB</a:t>
            </a:r>
            <a:r>
              <a:rPr lang="en-US" dirty="0" smtClean="0"/>
              <a:t>) : 6400CHF per board </a:t>
            </a:r>
            <a:r>
              <a:rPr lang="en-US" dirty="0" err="1" smtClean="0"/>
              <a:t>x25</a:t>
            </a:r>
            <a:endParaRPr lang="en-US" dirty="0" smtClean="0"/>
          </a:p>
          <a:p>
            <a:pPr lvl="1">
              <a:buFont typeface="Wingdings" pitchFamily="2" charset="2"/>
              <a:buChar char="q"/>
            </a:pPr>
            <a:endParaRPr lang="en-US" dirty="0" smtClean="0"/>
          </a:p>
          <a:p>
            <a:pPr lvl="1">
              <a:buFont typeface="Wingdings" pitchFamily="2" charset="2"/>
              <a:buChar char="q"/>
            </a:pPr>
            <a:r>
              <a:rPr lang="en-US" dirty="0" smtClean="0"/>
              <a:t>FMC (</a:t>
            </a:r>
            <a:r>
              <a:rPr lang="en-US" dirty="0" err="1" smtClean="0"/>
              <a:t>14bits</a:t>
            </a:r>
            <a:r>
              <a:rPr lang="en-US" dirty="0" smtClean="0"/>
              <a:t> – </a:t>
            </a:r>
            <a:r>
              <a:rPr lang="en-US" dirty="0" err="1" smtClean="0"/>
              <a:t>11.7ENOB</a:t>
            </a:r>
            <a:r>
              <a:rPr lang="en-US" dirty="0" smtClean="0"/>
              <a:t>) : Status ? 25 boards. Unknown final price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Outline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71575" y="1162050"/>
            <a:ext cx="7239000" cy="5286375"/>
          </a:xfrm>
          <a:solidFill>
            <a:schemeClr val="bg1">
              <a:alpha val="86000"/>
            </a:schemeClr>
          </a:solidFill>
        </p:spPr>
        <p:txBody>
          <a:bodyPr>
            <a:normAutofit fontScale="62500" lnSpcReduction="20000"/>
          </a:bodyPr>
          <a:lstStyle/>
          <a:p>
            <a:r>
              <a:rPr lang="en-US" dirty="0" err="1" smtClean="0">
                <a:solidFill>
                  <a:srgbClr val="2116F6"/>
                </a:solidFill>
              </a:rPr>
              <a:t>BPM</a:t>
            </a:r>
            <a:r>
              <a:rPr lang="en-US" dirty="0" smtClean="0">
                <a:solidFill>
                  <a:srgbClr val="2116F6"/>
                </a:solidFill>
              </a:rPr>
              <a:t> 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Layout </a:t>
            </a:r>
          </a:p>
          <a:p>
            <a:pPr lvl="1"/>
            <a:endParaRPr lang="en-US" dirty="0" smtClean="0">
              <a:solidFill>
                <a:srgbClr val="C00000"/>
              </a:solidFill>
            </a:endParaRP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Functional specs</a:t>
            </a:r>
          </a:p>
          <a:p>
            <a:pPr lvl="1"/>
            <a:endParaRPr lang="en-US" dirty="0" smtClean="0">
              <a:solidFill>
                <a:srgbClr val="C00000"/>
              </a:solidFill>
            </a:endParaRP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The monitor and low beta beams</a:t>
            </a:r>
          </a:p>
          <a:p>
            <a:endParaRPr lang="en-US" dirty="0" smtClean="0">
              <a:solidFill>
                <a:srgbClr val="2116F6"/>
              </a:solidFill>
            </a:endParaRPr>
          </a:p>
          <a:p>
            <a:r>
              <a:rPr lang="en-US" dirty="0" smtClean="0">
                <a:solidFill>
                  <a:srgbClr val="2116F6"/>
                </a:solidFill>
              </a:rPr>
              <a:t>STATUS 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Drawings and prototyping</a:t>
            </a:r>
          </a:p>
          <a:p>
            <a:pPr lvl="1"/>
            <a:endParaRPr lang="en-US" dirty="0" smtClean="0">
              <a:solidFill>
                <a:srgbClr val="C00000"/>
              </a:solidFill>
            </a:endParaRPr>
          </a:p>
          <a:p>
            <a:pPr lvl="1"/>
            <a:r>
              <a:rPr lang="en-US" dirty="0" err="1" smtClean="0">
                <a:solidFill>
                  <a:srgbClr val="C00000"/>
                </a:solidFill>
              </a:rPr>
              <a:t>BPM</a:t>
            </a:r>
            <a:r>
              <a:rPr lang="en-US" dirty="0" smtClean="0">
                <a:solidFill>
                  <a:srgbClr val="C00000"/>
                </a:solidFill>
              </a:rPr>
              <a:t> test bench and Acquisition chain</a:t>
            </a:r>
          </a:p>
          <a:p>
            <a:pPr lvl="1"/>
            <a:endParaRPr lang="en-US" dirty="0" smtClean="0">
              <a:solidFill>
                <a:srgbClr val="C00000"/>
              </a:solidFill>
            </a:endParaRP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First </a:t>
            </a:r>
            <a:r>
              <a:rPr lang="en-US" dirty="0" err="1" smtClean="0">
                <a:solidFill>
                  <a:srgbClr val="C00000"/>
                </a:solidFill>
              </a:rPr>
              <a:t>BPM</a:t>
            </a:r>
            <a:r>
              <a:rPr lang="en-US" dirty="0" smtClean="0">
                <a:solidFill>
                  <a:srgbClr val="C00000"/>
                </a:solidFill>
              </a:rPr>
              <a:t> characteristics</a:t>
            </a:r>
          </a:p>
          <a:p>
            <a:pPr lvl="1"/>
            <a:endParaRPr lang="en-US" dirty="0" smtClean="0">
              <a:solidFill>
                <a:srgbClr val="C00000"/>
              </a:solidFill>
            </a:endParaRPr>
          </a:p>
          <a:p>
            <a:pPr lvl="1"/>
            <a:r>
              <a:rPr lang="en-US" dirty="0" err="1" smtClean="0">
                <a:solidFill>
                  <a:srgbClr val="C00000"/>
                </a:solidFill>
              </a:rPr>
              <a:t>Todo</a:t>
            </a:r>
            <a:r>
              <a:rPr lang="en-US" dirty="0" smtClean="0">
                <a:solidFill>
                  <a:srgbClr val="C00000"/>
                </a:solidFill>
              </a:rPr>
              <a:t> list</a:t>
            </a:r>
          </a:p>
          <a:p>
            <a:pPr lvl="1"/>
            <a:endParaRPr lang="en-US" dirty="0" smtClean="0"/>
          </a:p>
          <a:p>
            <a:r>
              <a:rPr lang="en-US" b="1" dirty="0" smtClean="0">
                <a:solidFill>
                  <a:srgbClr val="2116F6"/>
                </a:solidFill>
              </a:rPr>
              <a:t>Spare policy</a:t>
            </a:r>
          </a:p>
          <a:p>
            <a:endParaRPr lang="en-US" b="1" dirty="0" smtClean="0">
              <a:solidFill>
                <a:srgbClr val="2116F6"/>
              </a:solidFill>
            </a:endParaRPr>
          </a:p>
          <a:p>
            <a:r>
              <a:rPr lang="en-US" b="1" dirty="0" smtClean="0">
                <a:solidFill>
                  <a:srgbClr val="2116F6"/>
                </a:solidFill>
              </a:rPr>
              <a:t>Planning</a:t>
            </a:r>
          </a:p>
          <a:p>
            <a:pPr>
              <a:buNone/>
            </a:pPr>
            <a:endParaRPr lang="en-US" b="1" dirty="0" smtClean="0">
              <a:solidFill>
                <a:srgbClr val="2116F6"/>
              </a:solidFill>
            </a:endParaRPr>
          </a:p>
          <a:p>
            <a:r>
              <a:rPr lang="en-US" b="1" dirty="0" smtClean="0">
                <a:solidFill>
                  <a:srgbClr val="2116F6"/>
                </a:solidFill>
              </a:rPr>
              <a:t>Summary</a:t>
            </a:r>
            <a:endParaRPr lang="en-US" b="1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82700" y="1028700"/>
            <a:ext cx="4102100" cy="3568700"/>
          </a:xfrm>
          <a:prstGeom prst="rect">
            <a:avLst/>
          </a:prstGeom>
          <a:solidFill>
            <a:schemeClr val="bg1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199" y="1481328"/>
            <a:ext cx="8524875" cy="4525963"/>
          </a:xfrm>
        </p:spPr>
        <p:txBody>
          <a:bodyPr/>
          <a:lstStyle/>
          <a:p>
            <a:r>
              <a:rPr lang="en-US" dirty="0" smtClean="0">
                <a:solidFill>
                  <a:srgbClr val="2116F6"/>
                </a:solidFill>
              </a:rPr>
              <a:t>Monitors</a:t>
            </a:r>
            <a:r>
              <a:rPr lang="en-US" dirty="0" smtClean="0"/>
              <a:t>  </a:t>
            </a:r>
          </a:p>
          <a:p>
            <a:pPr lvl="1"/>
            <a:r>
              <a:rPr lang="en-US" dirty="0" smtClean="0"/>
              <a:t>Movable Test Bench : 3 +2 spares for lab commissioning</a:t>
            </a:r>
          </a:p>
          <a:p>
            <a:pPr lvl="1"/>
            <a:r>
              <a:rPr lang="en-US" dirty="0" err="1" smtClean="0"/>
              <a:t>Linac</a:t>
            </a:r>
            <a:r>
              <a:rPr lang="en-US" dirty="0" smtClean="0"/>
              <a:t> :			</a:t>
            </a:r>
            <a:r>
              <a:rPr lang="en-US" dirty="0" smtClean="0">
                <a:solidFill>
                  <a:srgbClr val="FF0000"/>
                </a:solidFill>
              </a:rPr>
              <a:t>15 + 11 spares (one per version)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Transfer line : 		27 + 2 spares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TOTAL : 55 </a:t>
            </a:r>
            <a:r>
              <a:rPr lang="en-US" dirty="0" err="1" smtClean="0">
                <a:solidFill>
                  <a:srgbClr val="FF0000"/>
                </a:solidFill>
              </a:rPr>
              <a:t>BPMs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2116F6"/>
                </a:solidFill>
              </a:rPr>
              <a:t>Acquisition chain</a:t>
            </a:r>
          </a:p>
          <a:p>
            <a:pPr lvl="1"/>
            <a:r>
              <a:rPr lang="en-US" dirty="0" smtClean="0"/>
              <a:t>Front end board : 	45 + 15 spares</a:t>
            </a:r>
          </a:p>
          <a:p>
            <a:pPr lvl="1"/>
            <a:r>
              <a:rPr lang="en-US" dirty="0" smtClean="0"/>
              <a:t>ADC or FMC : 		23 + 4 spares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Spare policy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 descr="C:\Users\jtan\Desktop\Planning BPM.png"/>
          <p:cNvPicPr>
            <a:picLocks noChangeAspect="1" noChangeArrowheads="1"/>
          </p:cNvPicPr>
          <p:nvPr/>
        </p:nvPicPr>
        <p:blipFill>
          <a:blip r:embed="rId2" cstate="print"/>
          <a:srcRect r="15633" b="25897"/>
          <a:stretch>
            <a:fillRect/>
          </a:stretch>
        </p:blipFill>
        <p:spPr bwMode="auto">
          <a:xfrm>
            <a:off x="0" y="1320393"/>
            <a:ext cx="9144000" cy="5334435"/>
          </a:xfrm>
          <a:prstGeom prst="rect">
            <a:avLst/>
          </a:prstGeom>
          <a:noFill/>
        </p:spPr>
      </p:pic>
      <p:sp>
        <p:nvSpPr>
          <p:cNvPr id="23" name="Rounded Rectangle 22"/>
          <p:cNvSpPr/>
          <p:nvPr/>
        </p:nvSpPr>
        <p:spPr>
          <a:xfrm>
            <a:off x="7190740" y="5795010"/>
            <a:ext cx="817880" cy="80010"/>
          </a:xfrm>
          <a:prstGeom prst="round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Planning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64097" y="4531064"/>
            <a:ext cx="227658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Start of Machine Installation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7198360" y="4606290"/>
            <a:ext cx="817880" cy="125730"/>
          </a:xfrm>
          <a:prstGeom prst="roundRect">
            <a:avLst/>
          </a:prstGeom>
          <a:solidFill>
            <a:srgbClr val="FF0000"/>
          </a:solidFill>
          <a:ln w="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755537" y="2862284"/>
            <a:ext cx="297549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218F33"/>
                </a:solidFill>
              </a:rPr>
              <a:t>Start of TL construction &amp; Installation</a:t>
            </a:r>
            <a:endParaRPr lang="en-US" sz="1200" b="1" dirty="0">
              <a:solidFill>
                <a:srgbClr val="218F33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7609840" y="2914650"/>
            <a:ext cx="817880" cy="125730"/>
          </a:xfrm>
          <a:prstGeom prst="roundRect">
            <a:avLst/>
          </a:prstGeom>
          <a:solidFill>
            <a:srgbClr val="218F33"/>
          </a:solidFill>
          <a:ln w="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116F6"/>
              </a:solidFill>
            </a:endParaRPr>
          </a:p>
        </p:txBody>
      </p:sp>
      <p:sp>
        <p:nvSpPr>
          <p:cNvPr id="14" name="Down Arrow 13"/>
          <p:cNvSpPr/>
          <p:nvPr/>
        </p:nvSpPr>
        <p:spPr>
          <a:xfrm>
            <a:off x="7429500" y="1211580"/>
            <a:ext cx="365760" cy="6324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299960" y="822960"/>
            <a:ext cx="607859" cy="369332"/>
          </a:xfrm>
          <a:prstGeom prst="rect">
            <a:avLst/>
          </a:prstGeom>
          <a:noFill/>
          <a:ln w="635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latin typeface="Arial" pitchFamily="34" charset="0"/>
                <a:cs typeface="Arial" pitchFamily="34" charset="0"/>
              </a:rPr>
              <a:t>LS1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rot="16200000" flipH="1">
            <a:off x="6690360" y="5280660"/>
            <a:ext cx="1043940" cy="762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>
            <a:off x="5715000" y="4114800"/>
            <a:ext cx="3810000" cy="1588"/>
          </a:xfrm>
          <a:prstGeom prst="straightConnector1">
            <a:avLst/>
          </a:prstGeom>
          <a:ln w="38100">
            <a:solidFill>
              <a:srgbClr val="218F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686957" y="5018744"/>
            <a:ext cx="261001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2116F6"/>
                </a:solidFill>
              </a:rPr>
              <a:t>Start of Machine Commissioning</a:t>
            </a:r>
            <a:endParaRPr lang="en-US" sz="1200" b="1" dirty="0">
              <a:solidFill>
                <a:srgbClr val="2116F6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7807960" y="5093970"/>
            <a:ext cx="1046480" cy="133350"/>
          </a:xfrm>
          <a:prstGeom prst="roundRect">
            <a:avLst/>
          </a:prstGeom>
          <a:solidFill>
            <a:srgbClr val="2116F6"/>
          </a:solidFill>
          <a:ln w="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116F6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7613650" y="5968842"/>
            <a:ext cx="817880" cy="80010"/>
          </a:xfrm>
          <a:prstGeom prst="roundRect">
            <a:avLst/>
          </a:prstGeom>
          <a:noFill/>
          <a:ln w="38100" cmpd="sng">
            <a:solidFill>
              <a:srgbClr val="218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/>
          <p:nvPr/>
        </p:nvCxnSpPr>
        <p:spPr>
          <a:xfrm rot="16200000" flipH="1">
            <a:off x="7315200" y="5753100"/>
            <a:ext cx="1043940" cy="7620"/>
          </a:xfrm>
          <a:prstGeom prst="straightConnector1">
            <a:avLst/>
          </a:prstGeom>
          <a:ln w="38100">
            <a:solidFill>
              <a:srgbClr val="2116F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ounded Rectangle 24"/>
          <p:cNvSpPr/>
          <p:nvPr/>
        </p:nvSpPr>
        <p:spPr>
          <a:xfrm>
            <a:off x="7825582" y="6292692"/>
            <a:ext cx="994568" cy="80010"/>
          </a:xfrm>
          <a:prstGeom prst="roundRect">
            <a:avLst/>
          </a:prstGeom>
          <a:noFill/>
          <a:ln w="38100" cmpd="sng">
            <a:solidFill>
              <a:srgbClr val="2116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6591300" y="1790700"/>
            <a:ext cx="0" cy="506730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Outline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71575" y="1162050"/>
            <a:ext cx="7239000" cy="5286375"/>
          </a:xfrm>
          <a:solidFill>
            <a:schemeClr val="bg1">
              <a:alpha val="86000"/>
            </a:schemeClr>
          </a:solidFill>
        </p:spPr>
        <p:txBody>
          <a:bodyPr>
            <a:normAutofit fontScale="62500" lnSpcReduction="20000"/>
          </a:bodyPr>
          <a:lstStyle/>
          <a:p>
            <a:r>
              <a:rPr lang="en-US" dirty="0" err="1" smtClean="0">
                <a:solidFill>
                  <a:srgbClr val="2116F6"/>
                </a:solidFill>
              </a:rPr>
              <a:t>BPM</a:t>
            </a:r>
            <a:r>
              <a:rPr lang="en-US" dirty="0" smtClean="0">
                <a:solidFill>
                  <a:srgbClr val="2116F6"/>
                </a:solidFill>
              </a:rPr>
              <a:t> 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Layout </a:t>
            </a:r>
          </a:p>
          <a:p>
            <a:pPr lvl="1"/>
            <a:endParaRPr lang="en-US" dirty="0" smtClean="0">
              <a:solidFill>
                <a:srgbClr val="C00000"/>
              </a:solidFill>
            </a:endParaRP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Functional specs</a:t>
            </a:r>
          </a:p>
          <a:p>
            <a:pPr lvl="1"/>
            <a:endParaRPr lang="en-US" dirty="0" smtClean="0">
              <a:solidFill>
                <a:srgbClr val="C00000"/>
              </a:solidFill>
            </a:endParaRP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The monitor and low beta beams</a:t>
            </a:r>
          </a:p>
          <a:p>
            <a:endParaRPr lang="en-US" dirty="0" smtClean="0">
              <a:solidFill>
                <a:srgbClr val="2116F6"/>
              </a:solidFill>
            </a:endParaRPr>
          </a:p>
          <a:p>
            <a:r>
              <a:rPr lang="en-US" dirty="0" smtClean="0">
                <a:solidFill>
                  <a:srgbClr val="2116F6"/>
                </a:solidFill>
              </a:rPr>
              <a:t>STATUS 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Drawings and prototyping</a:t>
            </a:r>
          </a:p>
          <a:p>
            <a:pPr lvl="1"/>
            <a:endParaRPr lang="en-US" dirty="0" smtClean="0">
              <a:solidFill>
                <a:srgbClr val="C00000"/>
              </a:solidFill>
            </a:endParaRPr>
          </a:p>
          <a:p>
            <a:pPr lvl="1"/>
            <a:r>
              <a:rPr lang="en-US" dirty="0" err="1" smtClean="0">
                <a:solidFill>
                  <a:srgbClr val="C00000"/>
                </a:solidFill>
              </a:rPr>
              <a:t>BPM</a:t>
            </a:r>
            <a:r>
              <a:rPr lang="en-US" dirty="0" smtClean="0">
                <a:solidFill>
                  <a:srgbClr val="C00000"/>
                </a:solidFill>
              </a:rPr>
              <a:t> test bench and Acquisition chain</a:t>
            </a:r>
          </a:p>
          <a:p>
            <a:pPr lvl="1"/>
            <a:endParaRPr lang="en-US" dirty="0" smtClean="0">
              <a:solidFill>
                <a:srgbClr val="C00000"/>
              </a:solidFill>
            </a:endParaRP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First </a:t>
            </a:r>
            <a:r>
              <a:rPr lang="en-US" dirty="0" err="1" smtClean="0">
                <a:solidFill>
                  <a:srgbClr val="C00000"/>
                </a:solidFill>
              </a:rPr>
              <a:t>BPM</a:t>
            </a:r>
            <a:r>
              <a:rPr lang="en-US" dirty="0" smtClean="0">
                <a:solidFill>
                  <a:srgbClr val="C00000"/>
                </a:solidFill>
              </a:rPr>
              <a:t> characteristics</a:t>
            </a:r>
          </a:p>
          <a:p>
            <a:pPr lvl="1"/>
            <a:endParaRPr lang="en-US" dirty="0" smtClean="0">
              <a:solidFill>
                <a:srgbClr val="C00000"/>
              </a:solidFill>
            </a:endParaRPr>
          </a:p>
          <a:p>
            <a:pPr lvl="1"/>
            <a:r>
              <a:rPr lang="en-US" dirty="0" err="1" smtClean="0">
                <a:solidFill>
                  <a:srgbClr val="C00000"/>
                </a:solidFill>
              </a:rPr>
              <a:t>Todo</a:t>
            </a:r>
            <a:r>
              <a:rPr lang="en-US" dirty="0" smtClean="0">
                <a:solidFill>
                  <a:srgbClr val="C00000"/>
                </a:solidFill>
              </a:rPr>
              <a:t> list</a:t>
            </a:r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2116F6"/>
                </a:solidFill>
              </a:rPr>
              <a:t>Spare policy</a:t>
            </a:r>
          </a:p>
          <a:p>
            <a:endParaRPr lang="en-US" dirty="0" smtClean="0">
              <a:solidFill>
                <a:srgbClr val="2116F6"/>
              </a:solidFill>
            </a:endParaRPr>
          </a:p>
          <a:p>
            <a:r>
              <a:rPr lang="en-US" dirty="0" smtClean="0">
                <a:solidFill>
                  <a:srgbClr val="2116F6"/>
                </a:solidFill>
              </a:rPr>
              <a:t>Planning</a:t>
            </a:r>
          </a:p>
          <a:p>
            <a:pPr>
              <a:buNone/>
            </a:pPr>
            <a:endParaRPr lang="en-US" dirty="0" smtClean="0">
              <a:solidFill>
                <a:srgbClr val="2116F6"/>
              </a:solidFill>
            </a:endParaRPr>
          </a:p>
          <a:p>
            <a:r>
              <a:rPr lang="en-US" dirty="0" smtClean="0">
                <a:solidFill>
                  <a:srgbClr val="2116F6"/>
                </a:solidFill>
              </a:rPr>
              <a:t>Summary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3825" y="1481328"/>
            <a:ext cx="9020175" cy="4525963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Very encouraging results yet still a lot of work ahead of us.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C00000"/>
                </a:solidFill>
              </a:rPr>
              <a:t>Ready for the Movable Test Bench commissioning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0070C0"/>
                </a:solidFill>
              </a:rPr>
              <a:t>Planning in phase with </a:t>
            </a:r>
            <a:r>
              <a:rPr lang="en-US" dirty="0" err="1" smtClean="0">
                <a:solidFill>
                  <a:srgbClr val="0070C0"/>
                </a:solidFill>
              </a:rPr>
              <a:t>Linac4</a:t>
            </a:r>
            <a:r>
              <a:rPr lang="en-US" dirty="0" smtClean="0">
                <a:solidFill>
                  <a:srgbClr val="0070C0"/>
                </a:solidFill>
              </a:rPr>
              <a:t> installation and </a:t>
            </a:r>
            <a:r>
              <a:rPr lang="en-US" dirty="0" err="1" smtClean="0">
                <a:solidFill>
                  <a:srgbClr val="0070C0"/>
                </a:solidFill>
              </a:rPr>
              <a:t>LS1</a:t>
            </a:r>
            <a:endParaRPr lang="en-US" dirty="0" smtClean="0">
              <a:solidFill>
                <a:srgbClr val="0070C0"/>
              </a:solidFill>
            </a:endParaRPr>
          </a:p>
          <a:p>
            <a:endParaRPr lang="en-US" dirty="0" smtClean="0"/>
          </a:p>
          <a:p>
            <a:r>
              <a:rPr lang="en-US" dirty="0" smtClean="0">
                <a:solidFill>
                  <a:srgbClr val="C00000"/>
                </a:solidFill>
              </a:rPr>
              <a:t>Budget </a:t>
            </a:r>
            <a:r>
              <a:rPr lang="en-US" dirty="0" err="1" smtClean="0">
                <a:solidFill>
                  <a:srgbClr val="C00000"/>
                </a:solidFill>
              </a:rPr>
              <a:t>sligthly</a:t>
            </a:r>
            <a:r>
              <a:rPr lang="en-US" dirty="0" smtClean="0">
                <a:solidFill>
                  <a:srgbClr val="C00000"/>
                </a:solidFill>
              </a:rPr>
              <a:t> underestimated : overrun by ~</a:t>
            </a:r>
            <a:r>
              <a:rPr lang="en-US" dirty="0" err="1" smtClean="0">
                <a:solidFill>
                  <a:srgbClr val="C00000"/>
                </a:solidFill>
              </a:rPr>
              <a:t>200kCHF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…Questions 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for your attention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Linac</a:t>
            </a:r>
            <a:r>
              <a:rPr lang="en-US" dirty="0" smtClean="0"/>
              <a:t> 4 – Basic architecture</a:t>
            </a:r>
            <a:endParaRPr lang="en-US" dirty="0"/>
          </a:p>
        </p:txBody>
      </p:sp>
      <p:pic>
        <p:nvPicPr>
          <p:cNvPr id="1026" name="Picture 2" descr="C:\My Documents\CERN\Linac 4\MEETINGS\My PRESENTATIONS\2010-07-02TechBoard\Linac4-block-diagram_0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1115" y="1293813"/>
            <a:ext cx="8362985" cy="1581571"/>
          </a:xfrm>
          <a:prstGeom prst="rect">
            <a:avLst/>
          </a:prstGeom>
          <a:noFill/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" y="3098798"/>
          <a:ext cx="9143998" cy="29061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446"/>
                <a:gridCol w="1170492"/>
                <a:gridCol w="1028134"/>
                <a:gridCol w="1020227"/>
                <a:gridCol w="1098129"/>
                <a:gridCol w="1306285"/>
                <a:gridCol w="1306285"/>
              </a:tblGrid>
              <a:tr h="71011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Movable</a:t>
                      </a:r>
                      <a:r>
                        <a:rPr lang="en-US" sz="1400" baseline="0" dirty="0" smtClean="0"/>
                        <a:t> test bench</a:t>
                      </a:r>
                    </a:p>
                    <a:p>
                      <a:pPr algn="ctr"/>
                      <a:r>
                        <a:rPr lang="en-US" sz="1400" baseline="0" dirty="0" smtClean="0"/>
                        <a:t>3-</a:t>
                      </a:r>
                      <a:r>
                        <a:rPr lang="en-US" sz="1400" baseline="0" dirty="0" err="1" smtClean="0"/>
                        <a:t>12MeV</a:t>
                      </a:r>
                      <a:endParaRPr lang="en-US" sz="1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DTL</a:t>
                      </a:r>
                      <a:endParaRPr lang="en-US" sz="1400" dirty="0" smtClean="0"/>
                    </a:p>
                    <a:p>
                      <a:pPr algn="ctr"/>
                      <a:endParaRPr lang="en-US" sz="1400" dirty="0" smtClean="0"/>
                    </a:p>
                    <a:p>
                      <a:pPr algn="ctr"/>
                      <a:r>
                        <a:rPr lang="en-US" sz="1400" dirty="0" err="1" smtClean="0"/>
                        <a:t>50MeV</a:t>
                      </a:r>
                      <a:endParaRPr lang="en-US" sz="14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>
                          <a:solidFill>
                            <a:schemeClr val="tx1"/>
                          </a:solidFill>
                        </a:rPr>
                        <a:t>CCDTL</a:t>
                      </a:r>
                      <a:endParaRPr lang="en-US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400" dirty="0" err="1" smtClean="0">
                          <a:solidFill>
                            <a:schemeClr val="tx1"/>
                          </a:solidFill>
                        </a:rPr>
                        <a:t>102MeV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PIMS</a:t>
                      </a:r>
                      <a:endParaRPr lang="en-US" sz="1400" dirty="0" smtClean="0"/>
                    </a:p>
                    <a:p>
                      <a:pPr algn="ctr"/>
                      <a:endParaRPr lang="en-US" sz="1400" dirty="0" smtClean="0"/>
                    </a:p>
                    <a:p>
                      <a:pPr algn="ctr"/>
                      <a:r>
                        <a:rPr lang="en-US" sz="1400" dirty="0" err="1" smtClean="0"/>
                        <a:t>160MeV</a:t>
                      </a:r>
                      <a:endParaRPr lang="en-US" sz="1400" dirty="0"/>
                    </a:p>
                  </a:txBody>
                  <a:tcPr>
                    <a:solidFill>
                      <a:srgbClr val="2116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New</a:t>
                      </a:r>
                      <a:r>
                        <a:rPr lang="en-US" sz="1400" baseline="0" dirty="0" smtClean="0"/>
                        <a:t> TL -&gt;</a:t>
                      </a:r>
                    </a:p>
                    <a:p>
                      <a:pPr algn="ctr"/>
                      <a:r>
                        <a:rPr lang="en-US" sz="1400" baseline="0" dirty="0" err="1" smtClean="0"/>
                        <a:t>LT.BHZ20</a:t>
                      </a:r>
                      <a:endParaRPr lang="en-US" sz="1400" baseline="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160MeV</a:t>
                      </a:r>
                      <a:endParaRPr lang="en-US" sz="1400" dirty="0" smtClean="0"/>
                    </a:p>
                  </a:txBody>
                  <a:tcPr>
                    <a:solidFill>
                      <a:srgbClr val="2116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Old TL  -&gt;</a:t>
                      </a:r>
                    </a:p>
                    <a:p>
                      <a:pPr algn="ctr"/>
                      <a:r>
                        <a:rPr lang="en-US" sz="1400" dirty="0" err="1" smtClean="0"/>
                        <a:t>PSB</a:t>
                      </a:r>
                      <a:endParaRPr lang="en-US" sz="14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160MeV</a:t>
                      </a:r>
                      <a:endParaRPr lang="en-US" sz="1400" dirty="0" smtClean="0"/>
                    </a:p>
                  </a:txBody>
                  <a:tcPr>
                    <a:solidFill>
                      <a:srgbClr val="2116F6"/>
                    </a:solidFill>
                  </a:tcPr>
                </a:tc>
              </a:tr>
              <a:tr h="508218">
                <a:tc>
                  <a:txBody>
                    <a:bodyPr/>
                    <a:lstStyle/>
                    <a:p>
                      <a:pPr algn="l"/>
                      <a:r>
                        <a:rPr lang="en-US" sz="1600" spc="100" dirty="0" smtClean="0">
                          <a:solidFill>
                            <a:srgbClr val="2116F6"/>
                          </a:solidFill>
                        </a:rPr>
                        <a:t>Number of </a:t>
                      </a:r>
                      <a:r>
                        <a:rPr lang="en-US" sz="1600" spc="100" dirty="0" err="1" smtClean="0">
                          <a:solidFill>
                            <a:srgbClr val="2116F6"/>
                          </a:solidFill>
                        </a:rPr>
                        <a:t>BPMs</a:t>
                      </a:r>
                      <a:endParaRPr lang="en-US" sz="1600" spc="100" dirty="0">
                        <a:solidFill>
                          <a:srgbClr val="2116F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pc="100" dirty="0" smtClean="0">
                          <a:solidFill>
                            <a:srgbClr val="2116F6"/>
                          </a:solidFill>
                        </a:rPr>
                        <a:t>3</a:t>
                      </a:r>
                      <a:endParaRPr lang="en-US" sz="1600" spc="100" dirty="0">
                        <a:solidFill>
                          <a:srgbClr val="2116F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pc="100" dirty="0" smtClean="0">
                          <a:solidFill>
                            <a:srgbClr val="2116F6"/>
                          </a:solidFill>
                        </a:rPr>
                        <a:t>2</a:t>
                      </a:r>
                      <a:endParaRPr lang="en-US" sz="1600" spc="100" dirty="0">
                        <a:solidFill>
                          <a:srgbClr val="2116F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pc="100" dirty="0" smtClean="0">
                          <a:solidFill>
                            <a:srgbClr val="2116F6"/>
                          </a:solidFill>
                        </a:rPr>
                        <a:t>7</a:t>
                      </a:r>
                      <a:endParaRPr lang="en-US" sz="1600" spc="100" dirty="0">
                        <a:solidFill>
                          <a:srgbClr val="2116F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pc="100" dirty="0" smtClean="0">
                          <a:solidFill>
                            <a:srgbClr val="2116F6"/>
                          </a:solidFill>
                        </a:rPr>
                        <a:t>6</a:t>
                      </a:r>
                      <a:endParaRPr lang="en-US" sz="1600" spc="100" dirty="0">
                        <a:solidFill>
                          <a:srgbClr val="2116F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pc="100" dirty="0" smtClean="0">
                          <a:solidFill>
                            <a:srgbClr val="2116F6"/>
                          </a:solidFill>
                        </a:rPr>
                        <a:t>10</a:t>
                      </a:r>
                      <a:endParaRPr lang="en-US" sz="1600" spc="100" dirty="0">
                        <a:solidFill>
                          <a:srgbClr val="2116F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pc="100" dirty="0" smtClean="0">
                          <a:solidFill>
                            <a:srgbClr val="2116F6"/>
                          </a:solidFill>
                        </a:rPr>
                        <a:t>17</a:t>
                      </a:r>
                      <a:endParaRPr lang="en-US" sz="1600" spc="100" dirty="0">
                        <a:solidFill>
                          <a:srgbClr val="2116F6"/>
                        </a:solidFill>
                      </a:endParaRPr>
                    </a:p>
                  </a:txBody>
                  <a:tcPr/>
                </a:tc>
              </a:tr>
              <a:tr h="508218">
                <a:tc>
                  <a:txBody>
                    <a:bodyPr/>
                    <a:lstStyle/>
                    <a:p>
                      <a:pPr algn="l"/>
                      <a:r>
                        <a:rPr lang="en-US" sz="1600" spc="100" dirty="0" smtClean="0">
                          <a:solidFill>
                            <a:srgbClr val="2116F6"/>
                          </a:solidFill>
                          <a:latin typeface="+mn-lt"/>
                        </a:rPr>
                        <a:t>Beam Ap.       </a:t>
                      </a:r>
                      <a:r>
                        <a:rPr lang="en-US" sz="1600" spc="100" dirty="0" smtClean="0">
                          <a:solidFill>
                            <a:srgbClr val="2116F6"/>
                          </a:solidFill>
                        </a:rPr>
                        <a:t>[mm]</a:t>
                      </a:r>
                      <a:endParaRPr lang="en-US" sz="1600" spc="100" dirty="0">
                        <a:solidFill>
                          <a:srgbClr val="2116F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pc="100" dirty="0" smtClean="0">
                          <a:solidFill>
                            <a:srgbClr val="2116F6"/>
                          </a:solidFill>
                        </a:rPr>
                        <a:t>67</a:t>
                      </a:r>
                      <a:endParaRPr lang="en-US" sz="1600" spc="100" dirty="0">
                        <a:solidFill>
                          <a:srgbClr val="2116F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pc="100" dirty="0" smtClean="0">
                          <a:solidFill>
                            <a:srgbClr val="2116F6"/>
                          </a:solidFill>
                        </a:rPr>
                        <a:t>34</a:t>
                      </a:r>
                      <a:r>
                        <a:rPr lang="en-US" sz="1600" spc="100" baseline="0" dirty="0" smtClean="0">
                          <a:solidFill>
                            <a:srgbClr val="2116F6"/>
                          </a:solidFill>
                        </a:rPr>
                        <a:t> / 39</a:t>
                      </a:r>
                      <a:endParaRPr lang="en-US" sz="1600" spc="100" dirty="0">
                        <a:solidFill>
                          <a:srgbClr val="2116F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pc="100" dirty="0" smtClean="0">
                          <a:solidFill>
                            <a:srgbClr val="2116F6"/>
                          </a:solidFill>
                        </a:rPr>
                        <a:t>39</a:t>
                      </a:r>
                      <a:endParaRPr lang="en-US" sz="1600" spc="100" dirty="0">
                        <a:solidFill>
                          <a:srgbClr val="2116F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pc="100" dirty="0" smtClean="0">
                          <a:solidFill>
                            <a:srgbClr val="2116F6"/>
                          </a:solidFill>
                        </a:rPr>
                        <a:t>39</a:t>
                      </a:r>
                      <a:endParaRPr lang="en-US" sz="1600" spc="100" dirty="0">
                        <a:solidFill>
                          <a:srgbClr val="2116F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pc="100" dirty="0" smtClean="0">
                          <a:solidFill>
                            <a:srgbClr val="2116F6"/>
                          </a:solidFill>
                        </a:rPr>
                        <a:t>100</a:t>
                      </a:r>
                      <a:endParaRPr lang="en-US" sz="1600" spc="100" dirty="0">
                        <a:solidFill>
                          <a:srgbClr val="2116F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pc="100" dirty="0" smtClean="0">
                          <a:solidFill>
                            <a:srgbClr val="2116F6"/>
                          </a:solidFill>
                        </a:rPr>
                        <a:t>100</a:t>
                      </a:r>
                      <a:endParaRPr lang="en-US" sz="1600" spc="100" dirty="0">
                        <a:solidFill>
                          <a:srgbClr val="2116F6"/>
                        </a:solidFill>
                      </a:endParaRPr>
                    </a:p>
                  </a:txBody>
                  <a:tcPr/>
                </a:tc>
              </a:tr>
              <a:tr h="508218">
                <a:tc>
                  <a:txBody>
                    <a:bodyPr/>
                    <a:lstStyle/>
                    <a:p>
                      <a:pPr algn="l"/>
                      <a:r>
                        <a:rPr lang="en-US" sz="1600" spc="100" dirty="0" smtClean="0">
                          <a:solidFill>
                            <a:srgbClr val="2116F6"/>
                          </a:solidFill>
                        </a:rPr>
                        <a:t>Long. Phase [</a:t>
                      </a:r>
                      <a:r>
                        <a:rPr lang="en-US" sz="1600" spc="100" dirty="0" smtClean="0">
                          <a:solidFill>
                            <a:srgbClr val="2116F6"/>
                          </a:solidFill>
                          <a:sym typeface="Symbol"/>
                        </a:rPr>
                        <a:t> </a:t>
                      </a:r>
                      <a:r>
                        <a:rPr lang="en-US" sz="1600" spc="100" dirty="0" err="1" smtClean="0">
                          <a:solidFill>
                            <a:srgbClr val="2116F6"/>
                          </a:solidFill>
                          <a:sym typeface="Symbol"/>
                        </a:rPr>
                        <a:t>rms</a:t>
                      </a:r>
                      <a:r>
                        <a:rPr lang="en-US" sz="1600" spc="100" dirty="0" smtClean="0">
                          <a:solidFill>
                            <a:srgbClr val="2116F6"/>
                          </a:solidFill>
                        </a:rPr>
                        <a:t>]</a:t>
                      </a:r>
                      <a:endParaRPr lang="en-US" sz="1600" spc="100" dirty="0">
                        <a:solidFill>
                          <a:srgbClr val="2116F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pc="100" baseline="0" dirty="0" smtClean="0">
                          <a:solidFill>
                            <a:srgbClr val="2116F6"/>
                          </a:solidFill>
                        </a:rPr>
                        <a:t>6.4 /</a:t>
                      </a:r>
                      <a:r>
                        <a:rPr lang="en-US" sz="1600" b="1" spc="100" baseline="0" dirty="0" smtClean="0">
                          <a:solidFill>
                            <a:srgbClr val="FF0000"/>
                          </a:solidFill>
                        </a:rPr>
                        <a:t>98</a:t>
                      </a:r>
                      <a:endParaRPr lang="en-US" sz="1600" b="1" spc="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pc="100" dirty="0" smtClean="0">
                          <a:solidFill>
                            <a:srgbClr val="2116F6"/>
                          </a:solidFill>
                        </a:rPr>
                        <a:t>3</a:t>
                      </a:r>
                      <a:endParaRPr lang="en-US" sz="1600" spc="100" dirty="0">
                        <a:solidFill>
                          <a:srgbClr val="2116F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pc="100" dirty="0" smtClean="0">
                          <a:solidFill>
                            <a:srgbClr val="2116F6"/>
                          </a:solidFill>
                        </a:rPr>
                        <a:t>3</a:t>
                      </a:r>
                      <a:endParaRPr lang="en-US" sz="1600" spc="100" dirty="0">
                        <a:solidFill>
                          <a:srgbClr val="2116F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pc="100" dirty="0" smtClean="0">
                          <a:solidFill>
                            <a:srgbClr val="FF0000"/>
                          </a:solidFill>
                        </a:rPr>
                        <a:t>2.5</a:t>
                      </a:r>
                      <a:endParaRPr lang="en-US" sz="1600" b="1" spc="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pc="100" dirty="0" smtClean="0">
                          <a:solidFill>
                            <a:srgbClr val="2116F6"/>
                          </a:solidFill>
                        </a:rPr>
                        <a:t>25</a:t>
                      </a:r>
                      <a:endParaRPr lang="en-US" sz="1600" spc="100" dirty="0">
                        <a:solidFill>
                          <a:srgbClr val="2116F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pc="100" dirty="0" smtClean="0">
                          <a:solidFill>
                            <a:srgbClr val="2116F6"/>
                          </a:solidFill>
                        </a:rPr>
                        <a:t>55</a:t>
                      </a:r>
                      <a:endParaRPr lang="en-US" sz="1600" spc="100" dirty="0">
                        <a:solidFill>
                          <a:srgbClr val="2116F6"/>
                        </a:solidFill>
                      </a:endParaRPr>
                    </a:p>
                  </a:txBody>
                  <a:tcPr/>
                </a:tc>
              </a:tr>
              <a:tr h="508218">
                <a:tc>
                  <a:txBody>
                    <a:bodyPr/>
                    <a:lstStyle/>
                    <a:p>
                      <a:pPr algn="l"/>
                      <a:r>
                        <a:rPr lang="en-US" sz="1600" b="0" spc="100" dirty="0" err="1" smtClean="0">
                          <a:solidFill>
                            <a:srgbClr val="2116F6"/>
                          </a:solidFill>
                        </a:rPr>
                        <a:t>RMS</a:t>
                      </a:r>
                      <a:r>
                        <a:rPr lang="en-US" sz="1600" b="0" spc="100" dirty="0" smtClean="0">
                          <a:solidFill>
                            <a:srgbClr val="2116F6"/>
                          </a:solidFill>
                        </a:rPr>
                        <a:t> length</a:t>
                      </a:r>
                      <a:r>
                        <a:rPr lang="en-US" sz="1600" b="0" spc="100" baseline="0" dirty="0" smtClean="0">
                          <a:solidFill>
                            <a:srgbClr val="2116F6"/>
                          </a:solidFill>
                        </a:rPr>
                        <a:t> [</a:t>
                      </a:r>
                      <a:r>
                        <a:rPr lang="en-US" sz="1600" b="0" spc="100" baseline="0" dirty="0" err="1" smtClean="0">
                          <a:solidFill>
                            <a:srgbClr val="2116F6"/>
                          </a:solidFill>
                        </a:rPr>
                        <a:t>ps</a:t>
                      </a:r>
                      <a:r>
                        <a:rPr lang="en-US" sz="1600" b="0" spc="100" baseline="0" dirty="0" smtClean="0">
                          <a:solidFill>
                            <a:srgbClr val="2116F6"/>
                          </a:solidFill>
                        </a:rPr>
                        <a:t>]</a:t>
                      </a:r>
                      <a:endParaRPr lang="en-US" sz="1600" b="0" spc="100" dirty="0">
                        <a:solidFill>
                          <a:srgbClr val="2116F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spc="100" dirty="0" smtClean="0">
                          <a:solidFill>
                            <a:srgbClr val="2116F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50 / </a:t>
                      </a:r>
                      <a:r>
                        <a:rPr lang="en-US" sz="1600" b="0" spc="1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777</a:t>
                      </a:r>
                      <a:endParaRPr lang="en-US" sz="1600" b="0" spc="1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spc="100" dirty="0" smtClean="0">
                          <a:solidFill>
                            <a:srgbClr val="2116F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24</a:t>
                      </a:r>
                      <a:endParaRPr lang="en-US" sz="1600" b="0" spc="100" dirty="0">
                        <a:solidFill>
                          <a:srgbClr val="2116F6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spc="100" dirty="0" smtClean="0">
                          <a:solidFill>
                            <a:srgbClr val="2116F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24</a:t>
                      </a:r>
                      <a:endParaRPr lang="en-US" sz="1600" b="0" spc="100" dirty="0">
                        <a:solidFill>
                          <a:srgbClr val="2116F6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spc="1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</a:t>
                      </a:r>
                      <a:endParaRPr lang="en-US" sz="1600" b="0" spc="1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spc="100" dirty="0" smtClean="0">
                          <a:solidFill>
                            <a:srgbClr val="2116F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200</a:t>
                      </a:r>
                      <a:endParaRPr lang="en-US" sz="1600" b="0" spc="100" dirty="0">
                        <a:solidFill>
                          <a:srgbClr val="2116F6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spc="100" dirty="0" smtClean="0">
                          <a:solidFill>
                            <a:srgbClr val="2116F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433</a:t>
                      </a:r>
                      <a:endParaRPr lang="en-US" sz="1600" b="0" spc="100" dirty="0">
                        <a:solidFill>
                          <a:srgbClr val="2116F6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429000" y="6152243"/>
            <a:ext cx="37577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Bunch spacing : 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2.84 ns</a:t>
            </a:r>
            <a:endParaRPr lang="en-US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58052"/>
          </a:xfrm>
        </p:spPr>
        <p:txBody>
          <a:bodyPr/>
          <a:lstStyle/>
          <a:p>
            <a:r>
              <a:rPr lang="en-US" dirty="0" smtClean="0"/>
              <a:t>Nominal beam phase width evolution (1RMS)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Simulations with CST Particle Studio </a:t>
            </a:r>
          </a:p>
          <a:p>
            <a:pPr lvl="1"/>
            <a:r>
              <a:rPr lang="en-US" dirty="0" smtClean="0"/>
              <a:t>Multi-bunch</a:t>
            </a:r>
          </a:p>
          <a:p>
            <a:pPr lvl="1"/>
            <a:r>
              <a:rPr lang="en-US" dirty="0" smtClean="0"/>
              <a:t>Space charge effect</a:t>
            </a:r>
          </a:p>
          <a:p>
            <a:pPr lvl="1"/>
            <a:r>
              <a:rPr lang="en-US" dirty="0" smtClean="0"/>
              <a:t>Low </a:t>
            </a:r>
            <a:r>
              <a:rPr lang="en-US" dirty="0" smtClean="0">
                <a:sym typeface="Symbol"/>
              </a:rPr>
              <a:t>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Simulation of non-relativistic beams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105800" y="2192503"/>
          <a:ext cx="6949628" cy="14796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7407"/>
                <a:gridCol w="1737407"/>
                <a:gridCol w="1737407"/>
                <a:gridCol w="1737407"/>
              </a:tblGrid>
              <a:tr h="501751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MEBT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Linac4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PSB</a:t>
                      </a:r>
                      <a:r>
                        <a:rPr lang="en-US" dirty="0" smtClean="0"/>
                        <a:t> strip.</a:t>
                      </a:r>
                      <a:r>
                        <a:rPr lang="en-US" baseline="0" dirty="0" smtClean="0"/>
                        <a:t> foil</a:t>
                      </a:r>
                      <a:endParaRPr lang="en-US" dirty="0" smtClean="0"/>
                    </a:p>
                  </a:txBody>
                  <a:tcPr/>
                </a:tc>
              </a:tr>
              <a:tr h="48893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Sigma [</a:t>
                      </a:r>
                      <a:r>
                        <a:rPr lang="en-US" dirty="0" err="1" smtClean="0"/>
                        <a:t>ps</a:t>
                      </a:r>
                      <a:r>
                        <a:rPr lang="en-US" dirty="0" smtClean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433</a:t>
                      </a:r>
                      <a:endParaRPr lang="en-US" dirty="0"/>
                    </a:p>
                  </a:txBody>
                  <a:tcPr/>
                </a:tc>
              </a:tr>
              <a:tr h="48893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Rel. beta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0.0798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2229" y="4608402"/>
            <a:ext cx="5101770" cy="189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Frequency Losses</a:t>
            </a:r>
            <a:endParaRPr lang="en-US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7392" y="1930750"/>
            <a:ext cx="3742726" cy="3570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181" y="1944914"/>
            <a:ext cx="4486932" cy="3582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393370" y="1509486"/>
            <a:ext cx="2313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Power flow module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839190" y="1494737"/>
            <a:ext cx="2472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Electric field module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167086" y="5631543"/>
            <a:ext cx="33489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External diameter of the </a:t>
            </a:r>
          </a:p>
          <a:p>
            <a:r>
              <a:rPr lang="en-US" dirty="0" err="1" smtClean="0"/>
              <a:t>RF</a:t>
            </a:r>
            <a:r>
              <a:rPr lang="en-US" dirty="0" smtClean="0"/>
              <a:t> </a:t>
            </a:r>
            <a:r>
              <a:rPr lang="en-US" dirty="0" err="1" smtClean="0"/>
              <a:t>feedthrough</a:t>
            </a:r>
            <a:r>
              <a:rPr lang="en-US" dirty="0" smtClean="0"/>
              <a:t> is important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493" y="1908627"/>
            <a:ext cx="4187397" cy="3353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Frequency Filter</a:t>
            </a:r>
            <a:endParaRPr lang="en-US" dirty="0"/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53201" y="1990816"/>
            <a:ext cx="147187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gap </a:t>
            </a:r>
            <a:r>
              <a:rPr lang="en-US" dirty="0" err="1" smtClean="0"/>
              <a:t>0.5mm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499053" y="2336981"/>
            <a:ext cx="1244147" cy="616676"/>
          </a:xfrm>
          <a:prstGeom prst="straightConnector1">
            <a:avLst/>
          </a:prstGeom>
          <a:ln w="38100">
            <a:solidFill>
              <a:srgbClr val="2116F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>
            <a:off x="937669" y="2739708"/>
            <a:ext cx="669653" cy="324303"/>
          </a:xfrm>
          <a:prstGeom prst="straightConnector1">
            <a:avLst/>
          </a:prstGeom>
          <a:ln w="38100">
            <a:solidFill>
              <a:srgbClr val="2116F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 rot="16200000">
            <a:off x="62139" y="3137989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Body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2373086" y="2908118"/>
            <a:ext cx="1959428" cy="76399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1088571" y="2917373"/>
            <a:ext cx="870858" cy="75474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489653" y="4484915"/>
            <a:ext cx="1220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Electrode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3251200" y="5733144"/>
            <a:ext cx="29482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Capacitive effect : </a:t>
            </a:r>
            <a:r>
              <a:rPr lang="en-US" sz="2000" b="1" dirty="0" err="1" smtClean="0">
                <a:solidFill>
                  <a:srgbClr val="0070C0"/>
                </a:solidFill>
              </a:rPr>
              <a:t>9pF</a:t>
            </a:r>
            <a:endParaRPr lang="en-US" sz="2000" b="1" dirty="0">
              <a:solidFill>
                <a:srgbClr val="0070C0"/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1052285" y="2939142"/>
            <a:ext cx="1056165" cy="725715"/>
            <a:chOff x="740229" y="3505200"/>
            <a:chExt cx="1056165" cy="783771"/>
          </a:xfrm>
        </p:grpSpPr>
        <p:sp>
          <p:nvSpPr>
            <p:cNvPr id="17" name="Freeform 16"/>
            <p:cNvSpPr/>
            <p:nvPr/>
          </p:nvSpPr>
          <p:spPr>
            <a:xfrm>
              <a:off x="740229" y="3505200"/>
              <a:ext cx="391885" cy="268514"/>
            </a:xfrm>
            <a:custGeom>
              <a:avLst/>
              <a:gdLst>
                <a:gd name="connsiteX0" fmla="*/ 0 w 391885"/>
                <a:gd name="connsiteY0" fmla="*/ 0 h 268514"/>
                <a:gd name="connsiteX1" fmla="*/ 232228 w 391885"/>
                <a:gd name="connsiteY1" fmla="*/ 94343 h 268514"/>
                <a:gd name="connsiteX2" fmla="*/ 391885 w 391885"/>
                <a:gd name="connsiteY2" fmla="*/ 268514 h 268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91885" h="268514">
                  <a:moveTo>
                    <a:pt x="0" y="0"/>
                  </a:moveTo>
                  <a:cubicBezTo>
                    <a:pt x="83457" y="24795"/>
                    <a:pt x="166914" y="49591"/>
                    <a:pt x="232228" y="94343"/>
                  </a:cubicBezTo>
                  <a:cubicBezTo>
                    <a:pt x="297542" y="139095"/>
                    <a:pt x="344713" y="203804"/>
                    <a:pt x="391885" y="268514"/>
                  </a:cubicBezTo>
                </a:path>
              </a:pathLst>
            </a:cu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1204686" y="3926114"/>
              <a:ext cx="123371" cy="362857"/>
            </a:xfrm>
            <a:custGeom>
              <a:avLst/>
              <a:gdLst>
                <a:gd name="connsiteX0" fmla="*/ 0 w 123371"/>
                <a:gd name="connsiteY0" fmla="*/ 0 h 362857"/>
                <a:gd name="connsiteX1" fmla="*/ 79828 w 123371"/>
                <a:gd name="connsiteY1" fmla="*/ 166915 h 362857"/>
                <a:gd name="connsiteX2" fmla="*/ 123371 w 123371"/>
                <a:gd name="connsiteY2" fmla="*/ 362857 h 362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371" h="362857">
                  <a:moveTo>
                    <a:pt x="0" y="0"/>
                  </a:moveTo>
                  <a:cubicBezTo>
                    <a:pt x="29633" y="53219"/>
                    <a:pt x="59266" y="106439"/>
                    <a:pt x="79828" y="166915"/>
                  </a:cubicBezTo>
                  <a:cubicBezTo>
                    <a:pt x="100390" y="227391"/>
                    <a:pt x="111880" y="295124"/>
                    <a:pt x="123371" y="362857"/>
                  </a:cubicBezTo>
                </a:path>
              </a:pathLst>
            </a:cu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Connector 20"/>
            <p:cNvCxnSpPr/>
            <p:nvPr/>
          </p:nvCxnSpPr>
          <p:spPr>
            <a:xfrm flipV="1">
              <a:off x="921657" y="3621314"/>
              <a:ext cx="420914" cy="326572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1001485" y="3751942"/>
              <a:ext cx="420914" cy="326572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1451428" y="3585029"/>
              <a:ext cx="3449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</p:grp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02198" y="1915886"/>
            <a:ext cx="4419312" cy="3346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38" grpId="0" animBg="1"/>
      <p:bldP spid="39" grpId="0" animBg="1"/>
      <p:bldP spid="4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BPMs</a:t>
            </a:r>
            <a:r>
              <a:rPr lang="en-US" dirty="0" smtClean="0"/>
              <a:t> layout and specs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565193068"/>
              </p:ext>
            </p:extLst>
          </p:nvPr>
        </p:nvGraphicFramePr>
        <p:xfrm>
          <a:off x="1" y="4075706"/>
          <a:ext cx="9143999" cy="2782293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850899"/>
                <a:gridCol w="889000"/>
                <a:gridCol w="1333500"/>
                <a:gridCol w="1176105"/>
                <a:gridCol w="1097195"/>
                <a:gridCol w="1079500"/>
                <a:gridCol w="1035753"/>
                <a:gridCol w="1682047"/>
              </a:tblGrid>
              <a:tr h="526522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Line</a:t>
                      </a:r>
                      <a:endParaRPr lang="en-US" sz="1400" dirty="0"/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 # of Monitors</a:t>
                      </a:r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Beam position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Rel. Beam Int.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Beam phase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TOF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Comments</a:t>
                      </a:r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8138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Resolution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Accuracy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0473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L4D</a:t>
                      </a:r>
                      <a:endParaRPr lang="en-US" sz="1400" b="1" dirty="0"/>
                    </a:p>
                  </a:txBody>
                  <a:tcPr marL="0" marR="0" marT="36000" marB="3600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0.1mm</a:t>
                      </a:r>
                      <a:endParaRPr lang="en-US" sz="1400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0.3mm</a:t>
                      </a:r>
                      <a:endParaRPr lang="en-US" sz="1400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1%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wrt</a:t>
                      </a:r>
                      <a:r>
                        <a:rPr lang="en-US" sz="1400" baseline="0" dirty="0" smtClean="0"/>
                        <a:t> to peak current</a:t>
                      </a:r>
                      <a:endParaRPr lang="en-US" sz="1400" dirty="0" smtClean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ym typeface="Symbol"/>
                        </a:rPr>
                        <a:t>0.5</a:t>
                      </a:r>
                      <a:endParaRPr lang="en-US" sz="1400" dirty="0" smtClean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 per mille</a:t>
                      </a: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473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L4C</a:t>
                      </a:r>
                      <a:endParaRPr lang="en-US" sz="1400" b="1" dirty="0"/>
                    </a:p>
                  </a:txBody>
                  <a:tcPr marL="0" marR="0" marT="36000" marB="3600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</a:t>
                      </a:r>
                      <a:endParaRPr lang="en-US" sz="1400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473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L4P</a:t>
                      </a:r>
                      <a:endParaRPr lang="en-US" sz="1400" b="1" dirty="0"/>
                    </a:p>
                  </a:txBody>
                  <a:tcPr marL="0" marR="0" marT="36000" marB="3600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</a:t>
                      </a:r>
                      <a:endParaRPr lang="en-US" sz="1400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473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err="1" smtClean="0"/>
                        <a:t>L4T</a:t>
                      </a:r>
                      <a:r>
                        <a:rPr lang="en-US" sz="1000" b="1" dirty="0" smtClean="0"/>
                        <a:t> to </a:t>
                      </a:r>
                      <a:r>
                        <a:rPr lang="en-US" sz="1000" b="1" dirty="0" err="1" smtClean="0"/>
                        <a:t>PSB</a:t>
                      </a:r>
                      <a:endParaRPr lang="en-US" sz="1000" b="1" dirty="0"/>
                    </a:p>
                  </a:txBody>
                  <a:tcPr marL="0" marR="0" marT="36000" marB="3600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27</a:t>
                      </a:r>
                      <a:endParaRPr lang="en-US" sz="1400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55811" y="2388983"/>
            <a:ext cx="6371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Observable 1: Beam position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51470" y="2715339"/>
            <a:ext cx="6617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2116F6"/>
                </a:solidFill>
              </a:rPr>
              <a:t>Observable 2: Relative beam intensity between two </a:t>
            </a:r>
            <a:r>
              <a:rPr lang="en-US" dirty="0" err="1" smtClean="0">
                <a:solidFill>
                  <a:srgbClr val="2116F6"/>
                </a:solidFill>
              </a:rPr>
              <a:t>BPMs</a:t>
            </a:r>
            <a:endParaRPr lang="en-US" dirty="0">
              <a:solidFill>
                <a:srgbClr val="2116F6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452825" y="1050394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FF"/>
                </a:solidFill>
                <a:latin typeface="Helvetica Light"/>
              </a:rPr>
              <a:t>3 </a:t>
            </a:r>
            <a:r>
              <a:rPr lang="en-US" sz="1200" b="1" dirty="0" err="1" smtClean="0">
                <a:solidFill>
                  <a:srgbClr val="0000FF"/>
                </a:solidFill>
                <a:latin typeface="Helvetica Light"/>
              </a:rPr>
              <a:t>MeV</a:t>
            </a:r>
            <a:endParaRPr lang="en-US" sz="1200" b="1" dirty="0">
              <a:solidFill>
                <a:srgbClr val="0000FF"/>
              </a:solidFill>
              <a:latin typeface="Helvetica Ligh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520276" y="1053569"/>
            <a:ext cx="710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FF"/>
                </a:solidFill>
                <a:latin typeface="Helvetica Light"/>
              </a:rPr>
              <a:t>50 MeV</a:t>
            </a:r>
            <a:endParaRPr lang="en-US" sz="1200" b="1" dirty="0">
              <a:solidFill>
                <a:srgbClr val="0000FF"/>
              </a:solidFill>
              <a:latin typeface="Helvetica Ligh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559950" y="1044044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FF"/>
                </a:solidFill>
                <a:latin typeface="Helvetica Light"/>
              </a:rPr>
              <a:t>102 MeV</a:t>
            </a:r>
            <a:endParaRPr lang="en-US" sz="1200" b="1" dirty="0">
              <a:solidFill>
                <a:srgbClr val="0000FF"/>
              </a:solidFill>
              <a:latin typeface="Helvetica Ligh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409200" y="1040768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FF"/>
                </a:solidFill>
                <a:latin typeface="Helvetica Light"/>
              </a:rPr>
              <a:t>160 MeV</a:t>
            </a:r>
            <a:endParaRPr lang="en-US" sz="1200" b="1" dirty="0">
              <a:solidFill>
                <a:srgbClr val="0000FF"/>
              </a:solidFill>
              <a:latin typeface="Helvetica Light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95300" y="1339825"/>
            <a:ext cx="8648700" cy="1631601"/>
            <a:chOff x="140963" y="908286"/>
            <a:chExt cx="9091261" cy="1757111"/>
          </a:xfrm>
        </p:grpSpPr>
        <p:sp>
          <p:nvSpPr>
            <p:cNvPr id="25" name="Rectangle 24"/>
            <p:cNvSpPr/>
            <p:nvPr/>
          </p:nvSpPr>
          <p:spPr>
            <a:xfrm>
              <a:off x="6900022" y="908286"/>
              <a:ext cx="1894732" cy="930793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scene3d>
              <a:camera prst="orthographicFront">
                <a:rot lat="21599971" lon="0" rev="0"/>
              </a:camera>
              <a:lightRig rig="threePt" dir="t"/>
            </a:scene3d>
            <a:sp3d>
              <a:bevelT w="146050" h="152400" prst="cross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 rot="2580000">
              <a:off x="6176925" y="1734604"/>
              <a:ext cx="2838311" cy="930793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82000"/>
              </a:schemeClr>
            </a:solidFill>
            <a:scene3d>
              <a:camera prst="orthographicFront">
                <a:rot lat="21599971" lon="0" rev="0"/>
              </a:camera>
              <a:lightRig rig="threePt" dir="t"/>
            </a:scene3d>
            <a:sp3d>
              <a:bevelT w="146050" h="152400" prst="cross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949035" y="908286"/>
              <a:ext cx="908965" cy="930793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scene3d>
              <a:camera prst="orthographicFront">
                <a:rot lat="21599971" lon="0" rev="0"/>
              </a:camera>
              <a:lightRig rig="threePt" dir="t"/>
            </a:scene3d>
            <a:sp3d>
              <a:bevelT w="146050" h="152400" prst="cross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4881635" y="910170"/>
              <a:ext cx="1067400" cy="930793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51000"/>
              </a:schemeClr>
            </a:solidFill>
            <a:scene3d>
              <a:camera prst="orthographicFront">
                <a:rot lat="21599971" lon="0" rev="0"/>
              </a:camera>
              <a:lightRig rig="threePt" dir="t"/>
            </a:scene3d>
            <a:sp3d>
              <a:bevelT w="146050" h="152400" prst="cross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793069" y="908286"/>
              <a:ext cx="1067400" cy="930793"/>
            </a:xfrm>
            <a:prstGeom prst="rect">
              <a:avLst/>
            </a:prstGeom>
            <a:solidFill>
              <a:schemeClr val="tx2">
                <a:lumMod val="20000"/>
                <a:lumOff val="80000"/>
                <a:alpha val="51000"/>
              </a:schemeClr>
            </a:solidFill>
            <a:scene3d>
              <a:camera prst="orthographicFront">
                <a:rot lat="21599971" lon="0" rev="0"/>
              </a:camera>
              <a:lightRig rig="threePt" dir="t"/>
            </a:scene3d>
            <a:sp3d>
              <a:bevelT w="146050" h="152400" prst="cross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994833" y="910170"/>
              <a:ext cx="2709334" cy="93079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scene3d>
              <a:camera prst="orthographicFront">
                <a:rot lat="21599971" lon="0" rev="0"/>
              </a:camera>
              <a:lightRig rig="threePt" dir="t"/>
            </a:scene3d>
            <a:sp3d>
              <a:bevelT w="146050" h="152400" prst="cross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" name="Group 18"/>
            <p:cNvGrpSpPr/>
            <p:nvPr/>
          </p:nvGrpSpPr>
          <p:grpSpPr>
            <a:xfrm>
              <a:off x="140963" y="1296630"/>
              <a:ext cx="9091261" cy="1129052"/>
              <a:chOff x="236210" y="1296630"/>
              <a:chExt cx="9091261" cy="1129052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340783" y="1405432"/>
                <a:ext cx="8229600" cy="180000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/>
                <a:lightRig rig="threePt" dir="t"/>
              </a:scene3d>
              <a:sp3d>
                <a:bevelT w="114300" h="69850"/>
                <a:bevelB w="0" h="0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Snip Diagonal Corner Rectangle 14"/>
              <p:cNvSpPr/>
              <p:nvPr/>
            </p:nvSpPr>
            <p:spPr>
              <a:xfrm>
                <a:off x="6678161" y="1946793"/>
                <a:ext cx="2649310" cy="478889"/>
              </a:xfrm>
              <a:prstGeom prst="snip2DiagRect">
                <a:avLst>
                  <a:gd name="adj1" fmla="val 50000"/>
                  <a:gd name="adj2" fmla="val 50000"/>
                </a:avLst>
              </a:prstGeom>
              <a:solidFill>
                <a:srgbClr val="FFFF66"/>
              </a:solidFill>
              <a:scene3d>
                <a:camera prst="orthographicFront">
                  <a:rot lat="20921204" lon="996111" rev="18800614"/>
                </a:camera>
                <a:lightRig rig="threePt" dir="t"/>
              </a:scene3d>
              <a:sp3d>
                <a:bevelT w="152400" h="50800" prst="softRound"/>
                <a:bevelB w="152400" h="50800" prst="softRound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 smtClean="0">
                    <a:solidFill>
                      <a:schemeClr val="tx1"/>
                    </a:solidFill>
                    <a:latin typeface="Helvetica Light"/>
                    <a:cs typeface="Helvetica Light"/>
                  </a:rPr>
                  <a:t>Transfer Line to </a:t>
                </a:r>
                <a:r>
                  <a:rPr lang="en-US" sz="1200" b="1" dirty="0" err="1" smtClean="0">
                    <a:solidFill>
                      <a:schemeClr val="tx1"/>
                    </a:solidFill>
                    <a:latin typeface="Helvetica Light"/>
                    <a:cs typeface="Helvetica Light"/>
                  </a:rPr>
                  <a:t>PSB</a:t>
                </a:r>
                <a:endParaRPr lang="en-US" sz="1200" b="1" dirty="0">
                  <a:solidFill>
                    <a:schemeClr val="tx1"/>
                  </a:solidFill>
                  <a:latin typeface="Helvetica Light"/>
                  <a:cs typeface="Helvetica Light"/>
                </a:endParaRPr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236210" y="1296630"/>
                <a:ext cx="752573" cy="360000"/>
              </a:xfrm>
              <a:prstGeom prst="rect">
                <a:avLst/>
              </a:prstGeom>
              <a:solidFill>
                <a:srgbClr val="FFFF66"/>
              </a:solidFill>
              <a:ln>
                <a:solidFill>
                  <a:srgbClr val="FFFF00"/>
                </a:solidFill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20399989" lon="0" rev="0"/>
                </a:camera>
                <a:lightRig rig="threePt" dir="t"/>
              </a:scene3d>
              <a:sp3d>
                <a:bevelT w="152400" h="50800" prst="softRound"/>
                <a:bevelB w="152400" h="50800" prst="softRound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 smtClean="0">
                    <a:solidFill>
                      <a:srgbClr val="000090"/>
                    </a:solidFill>
                    <a:latin typeface="Helvetica Light"/>
                    <a:cs typeface="Helvetica Light"/>
                  </a:rPr>
                  <a:t>H- source</a:t>
                </a:r>
                <a:endParaRPr lang="en-US" sz="1100" b="1" dirty="0">
                  <a:solidFill>
                    <a:srgbClr val="000090"/>
                  </a:solidFill>
                  <a:latin typeface="Helvetica Light"/>
                  <a:cs typeface="Helvetica Light"/>
                </a:endParaRPr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1209115" y="1296630"/>
                <a:ext cx="648000" cy="360000"/>
              </a:xfrm>
              <a:prstGeom prst="rect">
                <a:avLst/>
              </a:prstGeom>
              <a:solidFill>
                <a:srgbClr val="FFFF66"/>
              </a:solidFill>
              <a:ln>
                <a:solidFill>
                  <a:srgbClr val="FFFF00"/>
                </a:solidFill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20399989" lon="0" rev="0"/>
                </a:camera>
                <a:lightRig rig="threePt" dir="t"/>
              </a:scene3d>
              <a:sp3d>
                <a:bevelT w="152400" h="50800" prst="softRound"/>
                <a:bevelB w="152400" h="50800" prst="softRound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 smtClean="0">
                    <a:solidFill>
                      <a:srgbClr val="000090"/>
                    </a:solidFill>
                    <a:latin typeface="Helvetica Light"/>
                    <a:cs typeface="Helvetica Light"/>
                  </a:rPr>
                  <a:t>LEBT</a:t>
                </a:r>
                <a:endParaRPr lang="en-US" sz="1100" b="1" dirty="0">
                  <a:solidFill>
                    <a:srgbClr val="000090"/>
                  </a:solidFill>
                  <a:latin typeface="Helvetica Light"/>
                  <a:cs typeface="Helvetica Light"/>
                </a:endParaRPr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2077447" y="1296630"/>
                <a:ext cx="521690" cy="360000"/>
              </a:xfrm>
              <a:prstGeom prst="rect">
                <a:avLst/>
              </a:prstGeom>
              <a:solidFill>
                <a:srgbClr val="FFFF66"/>
              </a:solidFill>
              <a:ln>
                <a:solidFill>
                  <a:srgbClr val="FFFF00"/>
                </a:solidFill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20399989" lon="0" rev="0"/>
                </a:camera>
                <a:lightRig rig="threePt" dir="t"/>
              </a:scene3d>
              <a:sp3d>
                <a:bevelT w="152400" h="50800" prst="softRound"/>
                <a:bevelB w="152400" h="50800" prst="softRound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 smtClean="0">
                    <a:solidFill>
                      <a:srgbClr val="000090"/>
                    </a:solidFill>
                    <a:latin typeface="Helvetica Light"/>
                    <a:cs typeface="Helvetica Light"/>
                  </a:rPr>
                  <a:t>RFQ</a:t>
                </a:r>
                <a:endParaRPr lang="en-US" sz="1100" b="1" dirty="0">
                  <a:solidFill>
                    <a:srgbClr val="000090"/>
                  </a:solidFill>
                  <a:latin typeface="Helvetica Light"/>
                  <a:cs typeface="Helvetica Light"/>
                </a:endParaRPr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2739310" y="1296630"/>
                <a:ext cx="911129" cy="360000"/>
              </a:xfrm>
              <a:prstGeom prst="rect">
                <a:avLst/>
              </a:prstGeom>
              <a:solidFill>
                <a:srgbClr val="FFFF66"/>
              </a:solidFill>
              <a:ln>
                <a:solidFill>
                  <a:srgbClr val="FFFF00"/>
                </a:solidFill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20399989" lon="0" rev="0"/>
                </a:camera>
                <a:lightRig rig="threePt" dir="t"/>
              </a:scene3d>
              <a:sp3d>
                <a:bevelT w="152400" h="50800" prst="softRound"/>
                <a:bevelB w="152400" h="50800" prst="softRound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 smtClean="0">
                    <a:solidFill>
                      <a:srgbClr val="000090"/>
                    </a:solidFill>
                    <a:latin typeface="Helvetica Light"/>
                    <a:cs typeface="Helvetica Light"/>
                  </a:rPr>
                  <a:t>MEBT (chopper)</a:t>
                </a:r>
                <a:endParaRPr lang="en-US" sz="1100" b="1" dirty="0">
                  <a:solidFill>
                    <a:srgbClr val="000090"/>
                  </a:solidFill>
                  <a:latin typeface="Helvetica Light"/>
                  <a:cs typeface="Helvetica Light"/>
                </a:endParaRPr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3959683" y="1296630"/>
                <a:ext cx="934446" cy="360000"/>
              </a:xfrm>
              <a:prstGeom prst="rect">
                <a:avLst/>
              </a:prstGeom>
              <a:solidFill>
                <a:srgbClr val="FFFF66"/>
              </a:solidFill>
              <a:ln>
                <a:solidFill>
                  <a:srgbClr val="FFFF00"/>
                </a:solidFill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20399989" lon="0" rev="0"/>
                </a:camera>
                <a:lightRig rig="threePt" dir="t"/>
              </a:scene3d>
              <a:sp3d>
                <a:bevelT w="152400" h="50800" prst="softRound"/>
                <a:bevelB w="152400" h="50800" prst="softRound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 smtClean="0">
                    <a:solidFill>
                      <a:srgbClr val="000090"/>
                    </a:solidFill>
                    <a:latin typeface="Helvetica Light"/>
                    <a:cs typeface="Helvetica Light"/>
                  </a:rPr>
                  <a:t>DTL</a:t>
                </a:r>
                <a:endParaRPr lang="en-US" sz="1100" b="1" dirty="0">
                  <a:solidFill>
                    <a:srgbClr val="000090"/>
                  </a:solidFill>
                  <a:latin typeface="Helvetica Light"/>
                  <a:cs typeface="Helvetica Light"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5019214" y="1296630"/>
                <a:ext cx="935999" cy="360000"/>
              </a:xfrm>
              <a:prstGeom prst="rect">
                <a:avLst/>
              </a:prstGeom>
              <a:solidFill>
                <a:srgbClr val="FFFF66"/>
              </a:solidFill>
              <a:ln>
                <a:solidFill>
                  <a:srgbClr val="FFFF00"/>
                </a:solidFill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20399989" lon="0" rev="0"/>
                </a:camera>
                <a:lightRig rig="threePt" dir="t"/>
              </a:scene3d>
              <a:sp3d>
                <a:bevelT w="152400" h="50800" prst="softRound"/>
                <a:bevelB w="152400" h="50800" prst="softRound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 smtClean="0">
                    <a:solidFill>
                      <a:srgbClr val="000090"/>
                    </a:solidFill>
                    <a:latin typeface="Helvetica Light"/>
                    <a:cs typeface="Helvetica Light"/>
                  </a:rPr>
                  <a:t>CCDTL</a:t>
                </a:r>
                <a:endParaRPr lang="en-US" sz="1100" b="1" dirty="0">
                  <a:solidFill>
                    <a:srgbClr val="000090"/>
                  </a:solidFill>
                  <a:latin typeface="Helvetica Light"/>
                  <a:cs typeface="Helvetica Light"/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6059133" y="1296630"/>
                <a:ext cx="809448" cy="360000"/>
              </a:xfrm>
              <a:prstGeom prst="rect">
                <a:avLst/>
              </a:prstGeom>
              <a:solidFill>
                <a:srgbClr val="FFFF66"/>
              </a:solidFill>
              <a:ln>
                <a:solidFill>
                  <a:srgbClr val="FFFF00"/>
                </a:solidFill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20399989" lon="0" rev="0"/>
                </a:camera>
                <a:lightRig rig="threePt" dir="t"/>
              </a:scene3d>
              <a:sp3d>
                <a:bevelT w="152400" h="50800" prst="softRound"/>
                <a:bevelB w="152400" h="50800" prst="softRound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 smtClean="0">
                    <a:solidFill>
                      <a:srgbClr val="000090"/>
                    </a:solidFill>
                    <a:latin typeface="Helvetica Light"/>
                    <a:cs typeface="Helvetica Light"/>
                  </a:rPr>
                  <a:t>PIMS</a:t>
                </a: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7877865" y="1296630"/>
                <a:ext cx="1052087" cy="360000"/>
              </a:xfrm>
              <a:prstGeom prst="rect">
                <a:avLst/>
              </a:prstGeom>
              <a:solidFill>
                <a:srgbClr val="FFFF66"/>
              </a:solidFill>
              <a:ln>
                <a:solidFill>
                  <a:srgbClr val="FFFF00"/>
                </a:solidFill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20399989" lon="0" rev="0"/>
                </a:camera>
                <a:lightRig rig="threePt" dir="t"/>
              </a:scene3d>
              <a:sp3d>
                <a:bevelT w="152400" h="50800" prst="softRound"/>
                <a:bevelB w="152400" h="50800" prst="softRound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 smtClean="0">
                    <a:solidFill>
                      <a:srgbClr val="000000"/>
                    </a:solidFill>
                    <a:latin typeface="Helvetica Light"/>
                    <a:cs typeface="Helvetica Light"/>
                  </a:rPr>
                  <a:t>Dump Line</a:t>
                </a:r>
                <a:endParaRPr lang="en-US" sz="1200" b="1" dirty="0">
                  <a:solidFill>
                    <a:srgbClr val="000000"/>
                  </a:solidFill>
                  <a:latin typeface="Helvetica Light"/>
                  <a:cs typeface="Helvetica Light"/>
                </a:endParaRPr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1817901" y="974062"/>
              <a:ext cx="10989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Helvetica Light"/>
                </a:rPr>
                <a:t>L4L    ~ 12 m </a:t>
              </a:r>
              <a:endParaRPr lang="en-US" sz="1200" b="1" dirty="0">
                <a:latin typeface="Helvetica Light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813420" y="974062"/>
              <a:ext cx="9541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Helvetica Light"/>
                </a:rPr>
                <a:t>L4D ~18 m</a:t>
              </a:r>
              <a:endParaRPr lang="en-US" sz="1200" b="1" dirty="0">
                <a:latin typeface="Helvetica Light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923967" y="974062"/>
              <a:ext cx="9541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Helvetica Light"/>
                </a:rPr>
                <a:t>L4C ~22 m</a:t>
              </a:r>
              <a:endParaRPr lang="en-US" sz="1200" b="1" dirty="0">
                <a:latin typeface="Helvetica Light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030474" y="974062"/>
              <a:ext cx="9412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Helvetica Light"/>
                </a:rPr>
                <a:t>L4P ~14 m</a:t>
              </a:r>
              <a:endParaRPr lang="en-US" sz="1200" b="1" dirty="0">
                <a:latin typeface="Helvetica Light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 rot="2511798">
              <a:off x="6501797" y="2243384"/>
              <a:ext cx="2120442" cy="3645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err="1" smtClean="0">
                  <a:latin typeface="Helvetica Light"/>
                </a:rPr>
                <a:t>L4T</a:t>
              </a:r>
              <a:r>
                <a:rPr lang="en-US" sz="1200" b="1" dirty="0" smtClean="0">
                  <a:latin typeface="Helvetica Light"/>
                </a:rPr>
                <a:t>- LT- </a:t>
              </a:r>
              <a:r>
                <a:rPr lang="en-US" sz="1200" b="1" dirty="0" err="1" smtClean="0">
                  <a:latin typeface="Helvetica Light"/>
                </a:rPr>
                <a:t>LTB</a:t>
              </a:r>
              <a:r>
                <a:rPr lang="en-US" sz="1200" b="1" dirty="0" smtClean="0">
                  <a:latin typeface="Helvetica Light"/>
                </a:rPr>
                <a:t>-BI ~</a:t>
              </a:r>
              <a:r>
                <a:rPr lang="en-US" sz="1600" b="1" dirty="0" smtClean="0">
                  <a:solidFill>
                    <a:schemeClr val="bg1"/>
                  </a:solidFill>
                  <a:latin typeface="Helvetica Light"/>
                </a:rPr>
                <a:t>178 m</a:t>
              </a:r>
              <a:endParaRPr lang="en-US" sz="1600" b="1" dirty="0">
                <a:solidFill>
                  <a:schemeClr val="bg1"/>
                </a:solidFill>
                <a:latin typeface="Helvetica Light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616280" y="974062"/>
              <a:ext cx="9412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Helvetica Light"/>
                </a:rPr>
                <a:t>L4Z ~10 m</a:t>
              </a:r>
              <a:endParaRPr lang="en-US" sz="1200" b="1" dirty="0">
                <a:latin typeface="Helvetica Light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249515" y="3070375"/>
            <a:ext cx="6997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Observable 3: Beam phase </a:t>
            </a:r>
            <a:r>
              <a:rPr lang="en-US" dirty="0" err="1" smtClean="0">
                <a:solidFill>
                  <a:srgbClr val="C00000"/>
                </a:solidFill>
              </a:rPr>
              <a:t>wrt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RF</a:t>
            </a:r>
            <a:r>
              <a:rPr lang="en-US" dirty="0" smtClean="0">
                <a:solidFill>
                  <a:srgbClr val="C00000"/>
                </a:solidFill>
              </a:rPr>
              <a:t> reference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45173" y="3396731"/>
            <a:ext cx="7621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2116F6"/>
                </a:solidFill>
              </a:rPr>
              <a:t>Observable 4: Energy via </a:t>
            </a:r>
            <a:r>
              <a:rPr lang="en-US" dirty="0" err="1" smtClean="0">
                <a:solidFill>
                  <a:srgbClr val="2116F6"/>
                </a:solidFill>
              </a:rPr>
              <a:t>TOF</a:t>
            </a:r>
            <a:r>
              <a:rPr lang="en-US" dirty="0" smtClean="0">
                <a:solidFill>
                  <a:srgbClr val="2116F6"/>
                </a:solidFill>
              </a:rPr>
              <a:t> between two </a:t>
            </a:r>
            <a:r>
              <a:rPr lang="en-US" dirty="0" err="1" smtClean="0">
                <a:solidFill>
                  <a:srgbClr val="2116F6"/>
                </a:solidFill>
              </a:rPr>
              <a:t>BPMs</a:t>
            </a:r>
            <a:endParaRPr lang="en-US" dirty="0">
              <a:solidFill>
                <a:srgbClr val="2116F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2530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Linac4</a:t>
            </a:r>
            <a:r>
              <a:rPr lang="en-US" dirty="0" smtClean="0"/>
              <a:t> </a:t>
            </a:r>
            <a:r>
              <a:rPr lang="en-US" dirty="0" err="1" smtClean="0"/>
              <a:t>BPM</a:t>
            </a:r>
            <a:r>
              <a:rPr lang="en-US" dirty="0" smtClean="0"/>
              <a:t> (1)</a:t>
            </a:r>
            <a:endParaRPr lang="en-US" dirty="0"/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228600" y="1358646"/>
            <a:ext cx="4102100" cy="4762753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Shorted </a:t>
            </a:r>
            <a:r>
              <a:rPr kumimoji="0" lang="en-US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Stripline</a:t>
            </a:r>
            <a:endParaRPr kumimoji="0" lang="en-US" sz="27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US" sz="27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Linear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U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Fair sensitivity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US" sz="27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Compact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U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Reasonable</a:t>
            </a:r>
            <a:r>
              <a:rPr kumimoji="0" lang="en-US" sz="27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price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US" sz="27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2700" dirty="0" smtClean="0">
                <a:solidFill>
                  <a:srgbClr val="C00000"/>
                </a:solidFill>
              </a:rPr>
              <a:t>Resonating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US" sz="27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2700" dirty="0" smtClean="0">
                <a:solidFill>
                  <a:srgbClr val="0070C0"/>
                </a:solidFill>
                <a:latin typeface="Symbol" pitchFamily="18" charset="2"/>
              </a:rPr>
              <a:t>b</a:t>
            </a:r>
            <a:r>
              <a:rPr lang="en-US" sz="2700" dirty="0" smtClean="0">
                <a:solidFill>
                  <a:srgbClr val="0070C0"/>
                </a:solidFill>
              </a:rPr>
              <a:t>-dependent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3517900" y="1080243"/>
            <a:ext cx="5626100" cy="5777757"/>
            <a:chOff x="3517900" y="1080243"/>
            <a:chExt cx="5626100" cy="5777757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79043" y="1080243"/>
              <a:ext cx="4049485" cy="32116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5703920" y="1137892"/>
              <a:ext cx="1050666" cy="3693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5400">
              <a:solidFill>
                <a:schemeClr val="accent1">
                  <a:shade val="95000"/>
                  <a:satMod val="10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Shorted</a:t>
              </a:r>
              <a:endParaRPr lang="en-US" dirty="0"/>
            </a:p>
          </p:txBody>
        </p:sp>
        <p:cxnSp>
          <p:nvCxnSpPr>
            <p:cNvPr id="7" name="Straight Arrow Connector 6"/>
            <p:cNvCxnSpPr/>
            <p:nvPr/>
          </p:nvCxnSpPr>
          <p:spPr>
            <a:xfrm>
              <a:off x="6740071" y="1422400"/>
              <a:ext cx="537029" cy="3048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3" descr="C:\My Documents\CERN\Linac 4\PU Meas Line\DTL\vue de face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907686" y="4373948"/>
              <a:ext cx="4042837" cy="2484052"/>
            </a:xfrm>
            <a:prstGeom prst="rect">
              <a:avLst/>
            </a:prstGeom>
            <a:noFill/>
          </p:spPr>
        </p:pic>
        <p:grpSp>
          <p:nvGrpSpPr>
            <p:cNvPr id="9" name="Group 12"/>
            <p:cNvGrpSpPr/>
            <p:nvPr/>
          </p:nvGrpSpPr>
          <p:grpSpPr>
            <a:xfrm>
              <a:off x="6611816" y="4906601"/>
              <a:ext cx="651950" cy="756508"/>
              <a:chOff x="2351244" y="4985599"/>
              <a:chExt cx="504824" cy="585787"/>
            </a:xfrm>
          </p:grpSpPr>
          <p:cxnSp>
            <p:nvCxnSpPr>
              <p:cNvPr id="10" name="Straight Arrow Connector 9"/>
              <p:cNvCxnSpPr/>
              <p:nvPr/>
            </p:nvCxnSpPr>
            <p:spPr>
              <a:xfrm rot="16200000" flipV="1">
                <a:off x="2189318" y="5152286"/>
                <a:ext cx="576263" cy="252412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 rot="5400000" flipH="1" flipV="1">
                <a:off x="2436968" y="5152286"/>
                <a:ext cx="585787" cy="252413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TextBox 11"/>
            <p:cNvSpPr txBox="1"/>
            <p:nvPr/>
          </p:nvSpPr>
          <p:spPr>
            <a:xfrm>
              <a:off x="6700312" y="4995659"/>
              <a:ext cx="5116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45</a:t>
              </a:r>
              <a:r>
                <a:rPr lang="en-US" dirty="0" smtClean="0">
                  <a:latin typeface="Symbol" pitchFamily="18" charset="2"/>
                  <a:sym typeface="Symbol"/>
                </a:rPr>
                <a:t></a:t>
              </a:r>
              <a:endParaRPr lang="en-US" dirty="0"/>
            </a:p>
          </p:txBody>
        </p:sp>
        <p:sp>
          <p:nvSpPr>
            <p:cNvPr id="13" name="Right Arrow 12"/>
            <p:cNvSpPr/>
            <p:nvPr/>
          </p:nvSpPr>
          <p:spPr>
            <a:xfrm rot="19736991">
              <a:off x="5106176" y="3308033"/>
              <a:ext cx="899886" cy="38793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320644" y="3556000"/>
              <a:ext cx="126989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 </a:t>
              </a:r>
              <a:r>
                <a:rPr lang="en-US" dirty="0" err="1" smtClean="0"/>
                <a:t>Z</a:t>
              </a:r>
              <a:r>
                <a:rPr lang="en-US" baseline="-25000" dirty="0" err="1" smtClean="0"/>
                <a:t>0</a:t>
              </a:r>
              <a:r>
                <a:rPr lang="en-US" dirty="0" smtClean="0"/>
                <a:t>= 50</a:t>
              </a:r>
              <a:r>
                <a:rPr lang="en-US" dirty="0" smtClean="0">
                  <a:sym typeface="Symbol"/>
                </a:rPr>
                <a:t></a:t>
              </a:r>
              <a:endParaRPr lang="en-US" dirty="0"/>
            </a:p>
          </p:txBody>
        </p:sp>
        <p:pic>
          <p:nvPicPr>
            <p:cNvPr id="15" name="Picture 14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517900" y="3949700"/>
              <a:ext cx="5626100" cy="2908300"/>
            </a:xfrm>
            <a:prstGeom prst="rect">
              <a:avLst/>
            </a:prstGeom>
            <a:noFill/>
          </p:spPr>
        </p:pic>
      </p:grpSp>
      <p:grpSp>
        <p:nvGrpSpPr>
          <p:cNvPr id="19" name="Group 18"/>
          <p:cNvGrpSpPr/>
          <p:nvPr/>
        </p:nvGrpSpPr>
        <p:grpSpPr>
          <a:xfrm>
            <a:off x="3501189" y="1084035"/>
            <a:ext cx="5642811" cy="5773965"/>
            <a:chOff x="3048499" y="1084035"/>
            <a:chExt cx="5642811" cy="5773965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048499" y="3943350"/>
              <a:ext cx="5642811" cy="2914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337050" y="1084035"/>
              <a:ext cx="3814510" cy="28886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Dealing with low-</a:t>
            </a:r>
            <a:r>
              <a:rPr lang="en-US" dirty="0" smtClean="0">
                <a:latin typeface="Symbol" pitchFamily="18" charset="2"/>
              </a:rPr>
              <a:t>b</a:t>
            </a:r>
            <a:r>
              <a:rPr lang="en-US" dirty="0" smtClean="0"/>
              <a:t> beams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0" y="1537336"/>
            <a:ext cx="3562350" cy="3693319"/>
          </a:xfrm>
          <a:prstGeom prst="rect">
            <a:avLst/>
          </a:prstGeom>
          <a:solidFill>
            <a:schemeClr val="bg1">
              <a:alpha val="83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Movable test bench </a:t>
            </a:r>
            <a:r>
              <a:rPr lang="en-US" dirty="0" err="1" smtClean="0">
                <a:solidFill>
                  <a:srgbClr val="C00000"/>
                </a:solidFill>
              </a:rPr>
              <a:t>BPM</a:t>
            </a:r>
            <a:endParaRPr lang="en-US" dirty="0" smtClean="0">
              <a:solidFill>
                <a:srgbClr val="C00000"/>
              </a:solidFill>
            </a:endParaRPr>
          </a:p>
          <a:p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Transfer impedance changes with </a:t>
            </a:r>
            <a:r>
              <a:rPr lang="en-US" dirty="0" smtClean="0">
                <a:solidFill>
                  <a:srgbClr val="0070C0"/>
                </a:solidFill>
                <a:latin typeface="Symbol" pitchFamily="18" charset="2"/>
              </a:rPr>
              <a:t>b</a:t>
            </a:r>
            <a:r>
              <a:rPr lang="en-US" dirty="0" smtClean="0">
                <a:solidFill>
                  <a:srgbClr val="0070C0"/>
                </a:solidFill>
              </a:rPr>
              <a:t> and bunch length</a:t>
            </a:r>
          </a:p>
          <a:p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err="1" smtClean="0">
                <a:solidFill>
                  <a:srgbClr val="C00000"/>
                </a:solidFill>
              </a:rPr>
              <a:t>PU</a:t>
            </a:r>
            <a:r>
              <a:rPr lang="en-US" dirty="0" smtClean="0">
                <a:solidFill>
                  <a:srgbClr val="C00000"/>
                </a:solidFill>
              </a:rPr>
              <a:t> sensitivity changes with </a:t>
            </a:r>
            <a:r>
              <a:rPr lang="en-US" dirty="0" smtClean="0">
                <a:solidFill>
                  <a:srgbClr val="C00000"/>
                </a:solidFill>
                <a:latin typeface="Symbol" pitchFamily="18" charset="2"/>
              </a:rPr>
              <a:t>b </a:t>
            </a:r>
          </a:p>
          <a:p>
            <a:endParaRPr lang="en-US" dirty="0" smtClean="0">
              <a:latin typeface="Symbol" pitchFamily="18" charset="2"/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These simulations confirm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Shafer’s theorem (1994)</a:t>
            </a:r>
          </a:p>
          <a:p>
            <a:endParaRPr lang="en-US" dirty="0" smtClean="0">
              <a:latin typeface="Symbol" pitchFamily="18" charset="2"/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The values obtained from the simulations will be implemented in the software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13221" y="4328795"/>
            <a:ext cx="5524500" cy="238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5273819" y="4276584"/>
            <a:ext cx="23471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Sensitivity at </a:t>
            </a:r>
            <a:r>
              <a:rPr lang="en-US" sz="1600" dirty="0" err="1" smtClean="0"/>
              <a:t>352MHz</a:t>
            </a:r>
            <a:endParaRPr lang="en-US" sz="1600" dirty="0"/>
          </a:p>
        </p:txBody>
      </p:sp>
      <p:sp>
        <p:nvSpPr>
          <p:cNvPr id="13" name="Rectangle 12"/>
          <p:cNvSpPr/>
          <p:nvPr/>
        </p:nvSpPr>
        <p:spPr>
          <a:xfrm>
            <a:off x="3518553" y="4237654"/>
            <a:ext cx="5516628" cy="25504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93088" y="1244442"/>
            <a:ext cx="3943950" cy="2778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ectangle 13"/>
          <p:cNvSpPr/>
          <p:nvPr/>
        </p:nvSpPr>
        <p:spPr>
          <a:xfrm>
            <a:off x="4366261" y="1200811"/>
            <a:ext cx="3954780" cy="28263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858739" y="2047198"/>
            <a:ext cx="296876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Symbol" pitchFamily="18" charset="2"/>
              </a:rPr>
              <a:t>b</a:t>
            </a:r>
          </a:p>
          <a:p>
            <a:endParaRPr lang="en-US" dirty="0"/>
          </a:p>
        </p:txBody>
      </p:sp>
      <p:sp>
        <p:nvSpPr>
          <p:cNvPr id="17" name="Freeform 16"/>
          <p:cNvSpPr/>
          <p:nvPr/>
        </p:nvSpPr>
        <p:spPr>
          <a:xfrm>
            <a:off x="5694045" y="2766060"/>
            <a:ext cx="316706" cy="266700"/>
          </a:xfrm>
          <a:custGeom>
            <a:avLst/>
            <a:gdLst>
              <a:gd name="connsiteX0" fmla="*/ 0 w 321468"/>
              <a:gd name="connsiteY0" fmla="*/ 252412 h 252412"/>
              <a:gd name="connsiteX1" fmla="*/ 100012 w 321468"/>
              <a:gd name="connsiteY1" fmla="*/ 161925 h 252412"/>
              <a:gd name="connsiteX2" fmla="*/ 233362 w 321468"/>
              <a:gd name="connsiteY2" fmla="*/ 35719 h 252412"/>
              <a:gd name="connsiteX3" fmla="*/ 321468 w 321468"/>
              <a:gd name="connsiteY3" fmla="*/ 0 h 252412"/>
              <a:gd name="connsiteX0" fmla="*/ 0 w 321468"/>
              <a:gd name="connsiteY0" fmla="*/ 252412 h 252412"/>
              <a:gd name="connsiteX1" fmla="*/ 100012 w 321468"/>
              <a:gd name="connsiteY1" fmla="*/ 161925 h 252412"/>
              <a:gd name="connsiteX2" fmla="*/ 235744 w 321468"/>
              <a:gd name="connsiteY2" fmla="*/ 45244 h 252412"/>
              <a:gd name="connsiteX3" fmla="*/ 321468 w 321468"/>
              <a:gd name="connsiteY3" fmla="*/ 0 h 252412"/>
              <a:gd name="connsiteX0" fmla="*/ 9526 w 330994"/>
              <a:gd name="connsiteY0" fmla="*/ 252412 h 277018"/>
              <a:gd name="connsiteX1" fmla="*/ 16669 w 330994"/>
              <a:gd name="connsiteY1" fmla="*/ 261937 h 277018"/>
              <a:gd name="connsiteX2" fmla="*/ 109538 w 330994"/>
              <a:gd name="connsiteY2" fmla="*/ 161925 h 277018"/>
              <a:gd name="connsiteX3" fmla="*/ 245270 w 330994"/>
              <a:gd name="connsiteY3" fmla="*/ 45244 h 277018"/>
              <a:gd name="connsiteX4" fmla="*/ 330994 w 330994"/>
              <a:gd name="connsiteY4" fmla="*/ 0 h 277018"/>
              <a:gd name="connsiteX0" fmla="*/ 0 w 321468"/>
              <a:gd name="connsiteY0" fmla="*/ 252412 h 252412"/>
              <a:gd name="connsiteX1" fmla="*/ 100012 w 321468"/>
              <a:gd name="connsiteY1" fmla="*/ 161925 h 252412"/>
              <a:gd name="connsiteX2" fmla="*/ 235744 w 321468"/>
              <a:gd name="connsiteY2" fmla="*/ 45244 h 252412"/>
              <a:gd name="connsiteX3" fmla="*/ 321468 w 321468"/>
              <a:gd name="connsiteY3" fmla="*/ 0 h 252412"/>
              <a:gd name="connsiteX0" fmla="*/ 0 w 321468"/>
              <a:gd name="connsiteY0" fmla="*/ 252412 h 266700"/>
              <a:gd name="connsiteX1" fmla="*/ 4762 w 321468"/>
              <a:gd name="connsiteY1" fmla="*/ 266700 h 266700"/>
              <a:gd name="connsiteX2" fmla="*/ 100012 w 321468"/>
              <a:gd name="connsiteY2" fmla="*/ 161925 h 266700"/>
              <a:gd name="connsiteX3" fmla="*/ 235744 w 321468"/>
              <a:gd name="connsiteY3" fmla="*/ 45244 h 266700"/>
              <a:gd name="connsiteX4" fmla="*/ 321468 w 321468"/>
              <a:gd name="connsiteY4" fmla="*/ 0 h 266700"/>
              <a:gd name="connsiteX0" fmla="*/ 0 w 316706"/>
              <a:gd name="connsiteY0" fmla="*/ 266700 h 266700"/>
              <a:gd name="connsiteX1" fmla="*/ 95250 w 316706"/>
              <a:gd name="connsiteY1" fmla="*/ 161925 h 266700"/>
              <a:gd name="connsiteX2" fmla="*/ 230982 w 316706"/>
              <a:gd name="connsiteY2" fmla="*/ 45244 h 266700"/>
              <a:gd name="connsiteX3" fmla="*/ 316706 w 316706"/>
              <a:gd name="connsiteY3" fmla="*/ 0 h 26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706" h="266700">
                <a:moveTo>
                  <a:pt x="0" y="266700"/>
                </a:moveTo>
                <a:cubicBezTo>
                  <a:pt x="16669" y="251619"/>
                  <a:pt x="56753" y="198834"/>
                  <a:pt x="95250" y="161925"/>
                </a:cubicBezTo>
                <a:cubicBezTo>
                  <a:pt x="133747" y="125016"/>
                  <a:pt x="194073" y="72232"/>
                  <a:pt x="230982" y="45244"/>
                </a:cubicBezTo>
                <a:cubicBezTo>
                  <a:pt x="267891" y="18256"/>
                  <a:pt x="291107" y="4365"/>
                  <a:pt x="316706" y="0"/>
                </a:cubicBezTo>
              </a:path>
            </a:pathLst>
          </a:cu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5389245" y="3142298"/>
            <a:ext cx="609600" cy="226219"/>
          </a:xfrm>
          <a:custGeom>
            <a:avLst/>
            <a:gdLst>
              <a:gd name="connsiteX0" fmla="*/ 0 w 609600"/>
              <a:gd name="connsiteY0" fmla="*/ 226219 h 226219"/>
              <a:gd name="connsiteX1" fmla="*/ 204788 w 609600"/>
              <a:gd name="connsiteY1" fmla="*/ 145256 h 226219"/>
              <a:gd name="connsiteX2" fmla="*/ 411957 w 609600"/>
              <a:gd name="connsiteY2" fmla="*/ 47625 h 226219"/>
              <a:gd name="connsiteX3" fmla="*/ 519113 w 609600"/>
              <a:gd name="connsiteY3" fmla="*/ 9525 h 226219"/>
              <a:gd name="connsiteX4" fmla="*/ 609600 w 609600"/>
              <a:gd name="connsiteY4" fmla="*/ 0 h 226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" h="226219">
                <a:moveTo>
                  <a:pt x="0" y="226219"/>
                </a:moveTo>
                <a:cubicBezTo>
                  <a:pt x="68064" y="200620"/>
                  <a:pt x="136129" y="175022"/>
                  <a:pt x="204788" y="145256"/>
                </a:cubicBezTo>
                <a:cubicBezTo>
                  <a:pt x="273447" y="115490"/>
                  <a:pt x="359570" y="70247"/>
                  <a:pt x="411957" y="47625"/>
                </a:cubicBezTo>
                <a:cubicBezTo>
                  <a:pt x="464345" y="25003"/>
                  <a:pt x="486173" y="17463"/>
                  <a:pt x="519113" y="9525"/>
                </a:cubicBezTo>
                <a:cubicBezTo>
                  <a:pt x="552054" y="1588"/>
                  <a:pt x="580827" y="794"/>
                  <a:pt x="609600" y="0"/>
                </a:cubicBezTo>
              </a:path>
            </a:pathLst>
          </a:custGeom>
          <a:ln w="63500">
            <a:solidFill>
              <a:srgbClr val="2116F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Outline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71575" y="1162050"/>
            <a:ext cx="7239000" cy="5286375"/>
          </a:xfrm>
          <a:solidFill>
            <a:schemeClr val="bg1">
              <a:alpha val="86000"/>
            </a:schemeClr>
          </a:solidFill>
        </p:spPr>
        <p:txBody>
          <a:bodyPr>
            <a:normAutofit fontScale="62500" lnSpcReduction="20000"/>
          </a:bodyPr>
          <a:lstStyle/>
          <a:p>
            <a:r>
              <a:rPr lang="en-US" dirty="0" err="1" smtClean="0">
                <a:solidFill>
                  <a:srgbClr val="2116F6"/>
                </a:solidFill>
              </a:rPr>
              <a:t>BPM</a:t>
            </a:r>
            <a:r>
              <a:rPr lang="en-US" dirty="0" smtClean="0">
                <a:solidFill>
                  <a:srgbClr val="2116F6"/>
                </a:solidFill>
              </a:rPr>
              <a:t> 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Layout </a:t>
            </a:r>
          </a:p>
          <a:p>
            <a:pPr lvl="1"/>
            <a:endParaRPr lang="en-US" dirty="0" smtClean="0">
              <a:solidFill>
                <a:srgbClr val="C00000"/>
              </a:solidFill>
            </a:endParaRP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Functional specs</a:t>
            </a:r>
          </a:p>
          <a:p>
            <a:pPr lvl="1"/>
            <a:endParaRPr lang="en-US" dirty="0" smtClean="0">
              <a:solidFill>
                <a:srgbClr val="C00000"/>
              </a:solidFill>
            </a:endParaRP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The monitor and low beta beams</a:t>
            </a:r>
          </a:p>
          <a:p>
            <a:endParaRPr lang="en-US" dirty="0" smtClean="0">
              <a:solidFill>
                <a:srgbClr val="2116F6"/>
              </a:solidFill>
            </a:endParaRPr>
          </a:p>
          <a:p>
            <a:r>
              <a:rPr lang="en-US" b="1" dirty="0" smtClean="0">
                <a:solidFill>
                  <a:srgbClr val="2116F6"/>
                </a:solidFill>
              </a:rPr>
              <a:t>STATUS </a:t>
            </a:r>
          </a:p>
          <a:p>
            <a:pPr lvl="1"/>
            <a:r>
              <a:rPr lang="en-US" b="1" dirty="0" smtClean="0">
                <a:solidFill>
                  <a:srgbClr val="C00000"/>
                </a:solidFill>
              </a:rPr>
              <a:t>Drawings and prototyping</a:t>
            </a:r>
          </a:p>
          <a:p>
            <a:pPr lvl="1"/>
            <a:endParaRPr lang="en-US" b="1" dirty="0" smtClean="0">
              <a:solidFill>
                <a:srgbClr val="C00000"/>
              </a:solidFill>
            </a:endParaRPr>
          </a:p>
          <a:p>
            <a:pPr lvl="1"/>
            <a:r>
              <a:rPr lang="en-US" b="1" dirty="0" err="1" smtClean="0">
                <a:solidFill>
                  <a:srgbClr val="C00000"/>
                </a:solidFill>
              </a:rPr>
              <a:t>BPM</a:t>
            </a:r>
            <a:r>
              <a:rPr lang="en-US" b="1" dirty="0" smtClean="0">
                <a:solidFill>
                  <a:srgbClr val="C00000"/>
                </a:solidFill>
              </a:rPr>
              <a:t> test bench and acquisition chain</a:t>
            </a:r>
          </a:p>
          <a:p>
            <a:pPr lvl="1"/>
            <a:endParaRPr lang="en-US" b="1" dirty="0" smtClean="0">
              <a:solidFill>
                <a:srgbClr val="C00000"/>
              </a:solidFill>
            </a:endParaRPr>
          </a:p>
          <a:p>
            <a:pPr lvl="1"/>
            <a:r>
              <a:rPr lang="en-US" b="1" dirty="0" smtClean="0">
                <a:solidFill>
                  <a:srgbClr val="C00000"/>
                </a:solidFill>
              </a:rPr>
              <a:t>First </a:t>
            </a:r>
            <a:r>
              <a:rPr lang="en-US" b="1" dirty="0" err="1" smtClean="0">
                <a:solidFill>
                  <a:srgbClr val="C00000"/>
                </a:solidFill>
              </a:rPr>
              <a:t>BPM</a:t>
            </a:r>
            <a:r>
              <a:rPr lang="en-US" b="1" dirty="0" smtClean="0">
                <a:solidFill>
                  <a:srgbClr val="C00000"/>
                </a:solidFill>
              </a:rPr>
              <a:t> characteristics</a:t>
            </a:r>
          </a:p>
          <a:p>
            <a:pPr lvl="1"/>
            <a:endParaRPr lang="en-US" b="1" dirty="0" smtClean="0">
              <a:solidFill>
                <a:srgbClr val="C00000"/>
              </a:solidFill>
            </a:endParaRPr>
          </a:p>
          <a:p>
            <a:pPr lvl="1"/>
            <a:r>
              <a:rPr lang="en-US" b="1" dirty="0" err="1" smtClean="0">
                <a:solidFill>
                  <a:srgbClr val="C00000"/>
                </a:solidFill>
              </a:rPr>
              <a:t>Todo</a:t>
            </a:r>
            <a:r>
              <a:rPr lang="en-US" b="1" dirty="0" smtClean="0">
                <a:solidFill>
                  <a:srgbClr val="C00000"/>
                </a:solidFill>
              </a:rPr>
              <a:t> list</a:t>
            </a:r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2116F6"/>
                </a:solidFill>
              </a:rPr>
              <a:t>Spare policy</a:t>
            </a:r>
          </a:p>
          <a:p>
            <a:endParaRPr lang="en-US" dirty="0" smtClean="0">
              <a:solidFill>
                <a:srgbClr val="2116F6"/>
              </a:solidFill>
            </a:endParaRPr>
          </a:p>
          <a:p>
            <a:r>
              <a:rPr lang="en-US" dirty="0" smtClean="0">
                <a:solidFill>
                  <a:srgbClr val="2116F6"/>
                </a:solidFill>
              </a:rPr>
              <a:t>Planning</a:t>
            </a:r>
          </a:p>
          <a:p>
            <a:pPr>
              <a:buNone/>
            </a:pPr>
            <a:endParaRPr lang="en-US" dirty="0" smtClean="0">
              <a:solidFill>
                <a:srgbClr val="2116F6"/>
              </a:solidFill>
            </a:endParaRPr>
          </a:p>
          <a:p>
            <a:r>
              <a:rPr lang="en-US" dirty="0" smtClean="0">
                <a:solidFill>
                  <a:srgbClr val="2116F6"/>
                </a:solidFill>
              </a:rPr>
              <a:t>Summary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70000" y="1079500"/>
            <a:ext cx="4102100" cy="1536700"/>
          </a:xfrm>
          <a:prstGeom prst="rect">
            <a:avLst/>
          </a:prstGeom>
          <a:solidFill>
            <a:schemeClr val="bg1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168400" y="4457700"/>
            <a:ext cx="4102100" cy="1638300"/>
          </a:xfrm>
          <a:prstGeom prst="rect">
            <a:avLst/>
          </a:prstGeom>
          <a:solidFill>
            <a:schemeClr val="bg1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495300" y="1120750"/>
            <a:ext cx="8648700" cy="1631601"/>
            <a:chOff x="140963" y="908286"/>
            <a:chExt cx="9091261" cy="1757111"/>
          </a:xfrm>
        </p:grpSpPr>
        <p:sp>
          <p:nvSpPr>
            <p:cNvPr id="26" name="Rectangle 25"/>
            <p:cNvSpPr/>
            <p:nvPr/>
          </p:nvSpPr>
          <p:spPr>
            <a:xfrm>
              <a:off x="6900022" y="908286"/>
              <a:ext cx="1894732" cy="930793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scene3d>
              <a:camera prst="orthographicFront">
                <a:rot lat="21599971" lon="0" rev="0"/>
              </a:camera>
              <a:lightRig rig="threePt" dir="t"/>
            </a:scene3d>
            <a:sp3d>
              <a:bevelT w="146050" h="152400" prst="cross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 rot="2580000">
              <a:off x="6176925" y="1734604"/>
              <a:ext cx="2838311" cy="930793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82000"/>
              </a:schemeClr>
            </a:solidFill>
            <a:scene3d>
              <a:camera prst="orthographicFront">
                <a:rot lat="21599971" lon="0" rev="0"/>
              </a:camera>
              <a:lightRig rig="threePt" dir="t"/>
            </a:scene3d>
            <a:sp3d>
              <a:bevelT w="146050" h="152400" prst="cross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949035" y="908286"/>
              <a:ext cx="908965" cy="930793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scene3d>
              <a:camera prst="orthographicFront">
                <a:rot lat="21599971" lon="0" rev="0"/>
              </a:camera>
              <a:lightRig rig="threePt" dir="t"/>
            </a:scene3d>
            <a:sp3d>
              <a:bevelT w="146050" h="152400" prst="cross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4881635" y="910170"/>
              <a:ext cx="1067400" cy="930793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51000"/>
              </a:schemeClr>
            </a:solidFill>
            <a:scene3d>
              <a:camera prst="orthographicFront">
                <a:rot lat="21599971" lon="0" rev="0"/>
              </a:camera>
              <a:lightRig rig="threePt" dir="t"/>
            </a:scene3d>
            <a:sp3d>
              <a:bevelT w="146050" h="152400" prst="cross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3793069" y="908286"/>
              <a:ext cx="1067400" cy="930793"/>
            </a:xfrm>
            <a:prstGeom prst="rect">
              <a:avLst/>
            </a:prstGeom>
            <a:solidFill>
              <a:schemeClr val="tx2">
                <a:lumMod val="20000"/>
                <a:lumOff val="80000"/>
                <a:alpha val="51000"/>
              </a:schemeClr>
            </a:solidFill>
            <a:scene3d>
              <a:camera prst="orthographicFront">
                <a:rot lat="21599971" lon="0" rev="0"/>
              </a:camera>
              <a:lightRig rig="threePt" dir="t"/>
            </a:scene3d>
            <a:sp3d>
              <a:bevelT w="146050" h="152400" prst="cross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994833" y="910170"/>
              <a:ext cx="2709334" cy="93079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scene3d>
              <a:camera prst="orthographicFront">
                <a:rot lat="21599971" lon="0" rev="0"/>
              </a:camera>
              <a:lightRig rig="threePt" dir="t"/>
            </a:scene3d>
            <a:sp3d>
              <a:bevelT w="146050" h="152400" prst="cross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5" name="Group 18"/>
            <p:cNvGrpSpPr/>
            <p:nvPr/>
          </p:nvGrpSpPr>
          <p:grpSpPr>
            <a:xfrm>
              <a:off x="140963" y="1296630"/>
              <a:ext cx="9091261" cy="1129052"/>
              <a:chOff x="236210" y="1296630"/>
              <a:chExt cx="9091261" cy="1129052"/>
            </a:xfrm>
          </p:grpSpPr>
          <p:sp>
            <p:nvSpPr>
              <p:cNvPr id="42" name="Rectangle 41"/>
              <p:cNvSpPr/>
              <p:nvPr/>
            </p:nvSpPr>
            <p:spPr>
              <a:xfrm>
                <a:off x="340783" y="1405432"/>
                <a:ext cx="8229600" cy="180000"/>
              </a:xfrm>
              <a:prstGeom prst="rect">
                <a:avLst/>
              </a:prstGeom>
              <a:solidFill>
                <a:srgbClr val="B3B3B3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/>
                <a:lightRig rig="threePt" dir="t"/>
              </a:scene3d>
              <a:sp3d>
                <a:bevelT w="114300" h="69850"/>
                <a:bevelB w="0" h="0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Snip Diagonal Corner Rectangle 42"/>
              <p:cNvSpPr/>
              <p:nvPr/>
            </p:nvSpPr>
            <p:spPr>
              <a:xfrm>
                <a:off x="6678161" y="1946793"/>
                <a:ext cx="2649310" cy="478889"/>
              </a:xfrm>
              <a:prstGeom prst="snip2DiagRect">
                <a:avLst>
                  <a:gd name="adj1" fmla="val 50000"/>
                  <a:gd name="adj2" fmla="val 50000"/>
                </a:avLst>
              </a:prstGeom>
              <a:solidFill>
                <a:srgbClr val="FFFF66"/>
              </a:solidFill>
              <a:scene3d>
                <a:camera prst="orthographicFront">
                  <a:rot lat="20921204" lon="996111" rev="18800614"/>
                </a:camera>
                <a:lightRig rig="threePt" dir="t"/>
              </a:scene3d>
              <a:sp3d>
                <a:bevelT w="152400" h="50800" prst="softRound"/>
                <a:bevelB w="152400" h="50800" prst="softRound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 smtClean="0">
                    <a:solidFill>
                      <a:schemeClr val="tx1"/>
                    </a:solidFill>
                    <a:latin typeface="Helvetica Light"/>
                    <a:cs typeface="Helvetica Light"/>
                  </a:rPr>
                  <a:t>Transfer Line to </a:t>
                </a:r>
                <a:r>
                  <a:rPr lang="en-US" sz="1200" b="1" dirty="0" err="1" smtClean="0">
                    <a:solidFill>
                      <a:schemeClr val="tx1"/>
                    </a:solidFill>
                    <a:latin typeface="Helvetica Light"/>
                    <a:cs typeface="Helvetica Light"/>
                  </a:rPr>
                  <a:t>PSB</a:t>
                </a:r>
                <a:endParaRPr lang="en-US" sz="1200" b="1" dirty="0">
                  <a:solidFill>
                    <a:schemeClr val="tx1"/>
                  </a:solidFill>
                  <a:latin typeface="Helvetica Light"/>
                  <a:cs typeface="Helvetica Light"/>
                </a:endParaRPr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236210" y="1296630"/>
                <a:ext cx="752573" cy="360000"/>
              </a:xfrm>
              <a:prstGeom prst="rect">
                <a:avLst/>
              </a:prstGeom>
              <a:solidFill>
                <a:srgbClr val="FFFF66"/>
              </a:solidFill>
              <a:ln>
                <a:solidFill>
                  <a:srgbClr val="FFFF00"/>
                </a:solidFill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20399989" lon="0" rev="0"/>
                </a:camera>
                <a:lightRig rig="threePt" dir="t"/>
              </a:scene3d>
              <a:sp3d>
                <a:bevelT w="152400" h="50800" prst="softRound"/>
                <a:bevelB w="152400" h="50800" prst="softRound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 smtClean="0">
                    <a:solidFill>
                      <a:srgbClr val="000090"/>
                    </a:solidFill>
                    <a:latin typeface="Helvetica Light"/>
                    <a:cs typeface="Helvetica Light"/>
                  </a:rPr>
                  <a:t>H- source</a:t>
                </a:r>
                <a:endParaRPr lang="en-US" sz="1100" b="1" dirty="0">
                  <a:solidFill>
                    <a:srgbClr val="000090"/>
                  </a:solidFill>
                  <a:latin typeface="Helvetica Light"/>
                  <a:cs typeface="Helvetica Light"/>
                </a:endParaRPr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1209115" y="1296630"/>
                <a:ext cx="648000" cy="360000"/>
              </a:xfrm>
              <a:prstGeom prst="rect">
                <a:avLst/>
              </a:prstGeom>
              <a:solidFill>
                <a:srgbClr val="FFFF66"/>
              </a:solidFill>
              <a:ln>
                <a:solidFill>
                  <a:srgbClr val="FFFF00"/>
                </a:solidFill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20399989" lon="0" rev="0"/>
                </a:camera>
                <a:lightRig rig="threePt" dir="t"/>
              </a:scene3d>
              <a:sp3d>
                <a:bevelT w="152400" h="50800" prst="softRound"/>
                <a:bevelB w="152400" h="50800" prst="softRound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 smtClean="0">
                    <a:solidFill>
                      <a:srgbClr val="000090"/>
                    </a:solidFill>
                    <a:latin typeface="Helvetica Light"/>
                    <a:cs typeface="Helvetica Light"/>
                  </a:rPr>
                  <a:t>LEBT</a:t>
                </a:r>
                <a:endParaRPr lang="en-US" sz="1100" b="1" dirty="0">
                  <a:solidFill>
                    <a:srgbClr val="000090"/>
                  </a:solidFill>
                  <a:latin typeface="Helvetica Light"/>
                  <a:cs typeface="Helvetica Light"/>
                </a:endParaRPr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2077447" y="1296630"/>
                <a:ext cx="521690" cy="360000"/>
              </a:xfrm>
              <a:prstGeom prst="rect">
                <a:avLst/>
              </a:prstGeom>
              <a:solidFill>
                <a:srgbClr val="FFFF66"/>
              </a:solidFill>
              <a:ln>
                <a:solidFill>
                  <a:srgbClr val="FFFF00"/>
                </a:solidFill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20399989" lon="0" rev="0"/>
                </a:camera>
                <a:lightRig rig="threePt" dir="t"/>
              </a:scene3d>
              <a:sp3d>
                <a:bevelT w="152400" h="50800" prst="softRound"/>
                <a:bevelB w="152400" h="50800" prst="softRound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 smtClean="0">
                    <a:solidFill>
                      <a:srgbClr val="000090"/>
                    </a:solidFill>
                    <a:latin typeface="Helvetica Light"/>
                    <a:cs typeface="Helvetica Light"/>
                  </a:rPr>
                  <a:t>RFQ</a:t>
                </a:r>
                <a:endParaRPr lang="en-US" sz="1100" b="1" dirty="0">
                  <a:solidFill>
                    <a:srgbClr val="000090"/>
                  </a:solidFill>
                  <a:latin typeface="Helvetica Light"/>
                  <a:cs typeface="Helvetica Light"/>
                </a:endParaRPr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2739310" y="1296630"/>
                <a:ext cx="911129" cy="360000"/>
              </a:xfrm>
              <a:prstGeom prst="rect">
                <a:avLst/>
              </a:prstGeom>
              <a:solidFill>
                <a:srgbClr val="FFFF66"/>
              </a:solidFill>
              <a:ln>
                <a:solidFill>
                  <a:srgbClr val="FFFF00"/>
                </a:solidFill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20399989" lon="0" rev="0"/>
                </a:camera>
                <a:lightRig rig="threePt" dir="t"/>
              </a:scene3d>
              <a:sp3d>
                <a:bevelT w="152400" h="50800" prst="softRound"/>
                <a:bevelB w="152400" h="50800" prst="softRound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 smtClean="0">
                    <a:solidFill>
                      <a:srgbClr val="000090"/>
                    </a:solidFill>
                    <a:latin typeface="Helvetica Light"/>
                    <a:cs typeface="Helvetica Light"/>
                  </a:rPr>
                  <a:t>MEBT (chopper)</a:t>
                </a:r>
                <a:endParaRPr lang="en-US" sz="1100" b="1" dirty="0">
                  <a:solidFill>
                    <a:srgbClr val="000090"/>
                  </a:solidFill>
                  <a:latin typeface="Helvetica Light"/>
                  <a:cs typeface="Helvetica Light"/>
                </a:endParaRPr>
              </a:p>
            </p:txBody>
          </p:sp>
          <p:sp>
            <p:nvSpPr>
              <p:cNvPr id="48" name="Rectangle 8"/>
              <p:cNvSpPr/>
              <p:nvPr/>
            </p:nvSpPr>
            <p:spPr>
              <a:xfrm>
                <a:off x="3959683" y="1296630"/>
                <a:ext cx="934446" cy="360000"/>
              </a:xfrm>
              <a:prstGeom prst="rect">
                <a:avLst/>
              </a:prstGeom>
              <a:solidFill>
                <a:srgbClr val="FFFF66"/>
              </a:solidFill>
              <a:ln>
                <a:solidFill>
                  <a:srgbClr val="FFFF00"/>
                </a:solidFill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20399989" lon="0" rev="0"/>
                </a:camera>
                <a:lightRig rig="threePt" dir="t"/>
              </a:scene3d>
              <a:sp3d>
                <a:bevelT w="152400" h="50800" prst="softRound"/>
                <a:bevelB w="152400" h="50800" prst="softRound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 smtClean="0">
                    <a:solidFill>
                      <a:srgbClr val="000090"/>
                    </a:solidFill>
                    <a:latin typeface="Helvetica Light"/>
                    <a:cs typeface="Helvetica Light"/>
                  </a:rPr>
                  <a:t>DTL</a:t>
                </a:r>
                <a:endParaRPr lang="en-US" sz="1100" b="1" dirty="0">
                  <a:solidFill>
                    <a:srgbClr val="000090"/>
                  </a:solidFill>
                  <a:latin typeface="Helvetica Light"/>
                  <a:cs typeface="Helvetica Light"/>
                </a:endParaRPr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5019214" y="1296630"/>
                <a:ext cx="935999" cy="360000"/>
              </a:xfrm>
              <a:prstGeom prst="rect">
                <a:avLst/>
              </a:prstGeom>
              <a:solidFill>
                <a:srgbClr val="FFFF66"/>
              </a:solidFill>
              <a:ln>
                <a:solidFill>
                  <a:srgbClr val="FFFF00"/>
                </a:solidFill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20399989" lon="0" rev="0"/>
                </a:camera>
                <a:lightRig rig="threePt" dir="t"/>
              </a:scene3d>
              <a:sp3d>
                <a:bevelT w="152400" h="50800" prst="softRound"/>
                <a:bevelB w="152400" h="50800" prst="softRound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 smtClean="0">
                    <a:solidFill>
                      <a:srgbClr val="000090"/>
                    </a:solidFill>
                    <a:latin typeface="Helvetica Light"/>
                    <a:cs typeface="Helvetica Light"/>
                  </a:rPr>
                  <a:t>CCDTL</a:t>
                </a:r>
                <a:endParaRPr lang="en-US" sz="1100" b="1" dirty="0">
                  <a:solidFill>
                    <a:srgbClr val="000090"/>
                  </a:solidFill>
                  <a:latin typeface="Helvetica Light"/>
                  <a:cs typeface="Helvetica Light"/>
                </a:endParaRPr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6059133" y="1296630"/>
                <a:ext cx="809448" cy="360000"/>
              </a:xfrm>
              <a:prstGeom prst="rect">
                <a:avLst/>
              </a:prstGeom>
              <a:solidFill>
                <a:srgbClr val="FFFF66"/>
              </a:solidFill>
              <a:ln>
                <a:solidFill>
                  <a:srgbClr val="FFFF00"/>
                </a:solidFill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20399989" lon="0" rev="0"/>
                </a:camera>
                <a:lightRig rig="threePt" dir="t"/>
              </a:scene3d>
              <a:sp3d>
                <a:bevelT w="152400" h="50800" prst="softRound"/>
                <a:bevelB w="152400" h="50800" prst="softRound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 smtClean="0">
                    <a:solidFill>
                      <a:srgbClr val="000090"/>
                    </a:solidFill>
                    <a:latin typeface="Helvetica Light"/>
                    <a:cs typeface="Helvetica Light"/>
                  </a:rPr>
                  <a:t>PIMS</a:t>
                </a:r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7877865" y="1296630"/>
                <a:ext cx="1052087" cy="360000"/>
              </a:xfrm>
              <a:prstGeom prst="rect">
                <a:avLst/>
              </a:prstGeom>
              <a:solidFill>
                <a:srgbClr val="FFFF66"/>
              </a:solidFill>
              <a:ln>
                <a:solidFill>
                  <a:srgbClr val="FFFF00"/>
                </a:solidFill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20399989" lon="0" rev="0"/>
                </a:camera>
                <a:lightRig rig="threePt" dir="t"/>
              </a:scene3d>
              <a:sp3d>
                <a:bevelT w="152400" h="50800" prst="softRound"/>
                <a:bevelB w="152400" h="50800" prst="softRound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 smtClean="0">
                    <a:solidFill>
                      <a:srgbClr val="000000"/>
                    </a:solidFill>
                    <a:latin typeface="Helvetica Light"/>
                    <a:cs typeface="Helvetica Light"/>
                  </a:rPr>
                  <a:t>Dump Line</a:t>
                </a:r>
                <a:endParaRPr lang="en-US" sz="1200" b="1" dirty="0">
                  <a:solidFill>
                    <a:srgbClr val="000000"/>
                  </a:solidFill>
                  <a:latin typeface="Helvetica Light"/>
                  <a:cs typeface="Helvetica Light"/>
                </a:endParaRPr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1817901" y="974062"/>
              <a:ext cx="10989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Helvetica Light"/>
                </a:rPr>
                <a:t>L4L    ~ 12 m </a:t>
              </a:r>
              <a:endParaRPr lang="en-US" sz="1200" b="1" dirty="0">
                <a:latin typeface="Helvetica Light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813420" y="974062"/>
              <a:ext cx="9541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Helvetica Light"/>
                </a:rPr>
                <a:t>L4D ~18 m</a:t>
              </a:r>
              <a:endParaRPr lang="en-US" sz="1200" b="1" dirty="0">
                <a:latin typeface="Helvetica Light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923967" y="974062"/>
              <a:ext cx="9541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Helvetica Light"/>
                </a:rPr>
                <a:t>L4C ~22 m</a:t>
              </a:r>
              <a:endParaRPr lang="en-US" sz="1200" b="1" dirty="0">
                <a:latin typeface="Helvetica Light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030474" y="974062"/>
              <a:ext cx="9412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Helvetica Light"/>
                </a:rPr>
                <a:t>L4P ~14 m</a:t>
              </a:r>
              <a:endParaRPr lang="en-US" sz="1200" b="1" dirty="0">
                <a:latin typeface="Helvetica Light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 rot="2511798">
              <a:off x="6540553" y="2259955"/>
              <a:ext cx="2042931" cy="3314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err="1" smtClean="0">
                  <a:latin typeface="Helvetica Light"/>
                </a:rPr>
                <a:t>L4T</a:t>
              </a:r>
              <a:r>
                <a:rPr lang="en-US" sz="1200" b="1" dirty="0" smtClean="0">
                  <a:latin typeface="Helvetica Light"/>
                </a:rPr>
                <a:t>- LT- </a:t>
              </a:r>
              <a:r>
                <a:rPr lang="en-US" sz="1200" b="1" dirty="0" err="1" smtClean="0">
                  <a:latin typeface="Helvetica Light"/>
                </a:rPr>
                <a:t>LTB</a:t>
              </a:r>
              <a:r>
                <a:rPr lang="en-US" sz="1200" b="1" dirty="0" smtClean="0">
                  <a:latin typeface="Helvetica Light"/>
                </a:rPr>
                <a:t>-BI ~</a:t>
              </a:r>
              <a:r>
                <a:rPr lang="en-US" sz="1400" b="1" dirty="0" smtClean="0">
                  <a:solidFill>
                    <a:srgbClr val="FF0000"/>
                  </a:solidFill>
                  <a:latin typeface="Helvetica Light"/>
                </a:rPr>
                <a:t>178 m</a:t>
              </a:r>
              <a:endParaRPr lang="en-US" sz="1400" b="1" dirty="0">
                <a:solidFill>
                  <a:srgbClr val="FF0000"/>
                </a:solidFill>
                <a:latin typeface="Helvetica Light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616280" y="974062"/>
              <a:ext cx="9412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Helvetica Light"/>
                </a:rPr>
                <a:t>L4Z ~10 m</a:t>
              </a:r>
              <a:endParaRPr lang="en-US" sz="1200" b="1" dirty="0">
                <a:latin typeface="Helvetica Light"/>
              </a:endParaRPr>
            </a:p>
          </p:txBody>
        </p:sp>
      </p:grpSp>
      <p:sp>
        <p:nvSpPr>
          <p:cNvPr id="24" name="Rounded Rectangular Callout 23"/>
          <p:cNvSpPr/>
          <p:nvPr/>
        </p:nvSpPr>
        <p:spPr>
          <a:xfrm>
            <a:off x="333374" y="2110740"/>
            <a:ext cx="2470786" cy="4747259"/>
          </a:xfrm>
          <a:prstGeom prst="wedgeRoundRectCallout">
            <a:avLst>
              <a:gd name="adj1" fmla="val 102063"/>
              <a:gd name="adj2" fmla="val -51312"/>
              <a:gd name="adj3" fmla="val 16667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570" y="2776942"/>
            <a:ext cx="1623094" cy="181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577982" y="4644491"/>
            <a:ext cx="1941557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100" b="1" dirty="0" smtClean="0">
                <a:solidFill>
                  <a:srgbClr val="2116F6"/>
                </a:solidFill>
              </a:rPr>
              <a:t>Beam aperture:    34 mm</a:t>
            </a:r>
          </a:p>
          <a:p>
            <a:pPr>
              <a:buFont typeface="Arial" pitchFamily="34" charset="0"/>
              <a:buChar char="•"/>
            </a:pPr>
            <a:r>
              <a:rPr lang="en-US" sz="1100" b="1" dirty="0" smtClean="0">
                <a:solidFill>
                  <a:srgbClr val="2116F6"/>
                </a:solidFill>
              </a:rPr>
              <a:t>Electrode length: 72 mm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283367" y="2725930"/>
            <a:ext cx="717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Quad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538650" y="2191364"/>
            <a:ext cx="2013693" cy="60016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err="1" smtClean="0">
                <a:solidFill>
                  <a:srgbClr val="C00000"/>
                </a:solidFill>
              </a:rPr>
              <a:t>DTL</a:t>
            </a:r>
            <a:endParaRPr lang="en-US" sz="1100" b="1" dirty="0" smtClean="0">
              <a:solidFill>
                <a:srgbClr val="C0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100" b="1" dirty="0" smtClean="0">
                <a:solidFill>
                  <a:srgbClr val="2116F6"/>
                </a:solidFill>
              </a:rPr>
              <a:t>Beam aperture:    34 mm</a:t>
            </a:r>
          </a:p>
          <a:p>
            <a:pPr>
              <a:buFont typeface="Arial" pitchFamily="34" charset="0"/>
              <a:buChar char="•"/>
            </a:pPr>
            <a:r>
              <a:rPr lang="en-US" sz="1100" b="1" dirty="0" smtClean="0">
                <a:solidFill>
                  <a:srgbClr val="2116F6"/>
                </a:solidFill>
              </a:rPr>
              <a:t>Electrode length: 117 mm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 cstate="print"/>
          <a:srcRect l="6888" t="10888" r="2337"/>
          <a:stretch>
            <a:fillRect/>
          </a:stretch>
        </p:blipFill>
        <p:spPr bwMode="auto">
          <a:xfrm>
            <a:off x="489335" y="5074920"/>
            <a:ext cx="2118677" cy="1691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ounded Rectangular Callout 24"/>
          <p:cNvSpPr/>
          <p:nvPr/>
        </p:nvSpPr>
        <p:spPr>
          <a:xfrm>
            <a:off x="3415774" y="2811212"/>
            <a:ext cx="2380543" cy="4046787"/>
          </a:xfrm>
          <a:prstGeom prst="wedgeRoundRectCallout">
            <a:avLst>
              <a:gd name="adj1" fmla="val 52154"/>
              <a:gd name="adj2" fmla="val -69262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ounded Rectangular Callout 27"/>
          <p:cNvSpPr/>
          <p:nvPr/>
        </p:nvSpPr>
        <p:spPr>
          <a:xfrm>
            <a:off x="6347460" y="3385546"/>
            <a:ext cx="2405380" cy="3457339"/>
          </a:xfrm>
          <a:prstGeom prst="wedgeRoundRectCallout">
            <a:avLst>
              <a:gd name="adj1" fmla="val -7141"/>
              <a:gd name="adj2" fmla="val -68522"/>
              <a:gd name="adj3" fmla="val 16667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6503260" y="3534909"/>
            <a:ext cx="2031325" cy="60016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C00000"/>
                </a:solidFill>
              </a:rPr>
              <a:t>TRANSFER LINE</a:t>
            </a:r>
          </a:p>
          <a:p>
            <a:pPr>
              <a:buFont typeface="Arial" pitchFamily="34" charset="0"/>
              <a:buChar char="•"/>
            </a:pPr>
            <a:r>
              <a:rPr lang="en-US" sz="1100" b="1" dirty="0" smtClean="0">
                <a:solidFill>
                  <a:srgbClr val="2116F6"/>
                </a:solidFill>
              </a:rPr>
              <a:t>Beam aperture:    100 mm</a:t>
            </a:r>
          </a:p>
          <a:p>
            <a:pPr>
              <a:buFont typeface="Arial" pitchFamily="34" charset="0"/>
              <a:buChar char="•"/>
            </a:pPr>
            <a:r>
              <a:rPr lang="en-US" sz="1100" b="1" dirty="0" smtClean="0">
                <a:solidFill>
                  <a:srgbClr val="2116F6"/>
                </a:solidFill>
              </a:rPr>
              <a:t>Electrode </a:t>
            </a:r>
            <a:r>
              <a:rPr lang="en-US" sz="1100" b="1" dirty="0" err="1" smtClean="0">
                <a:solidFill>
                  <a:srgbClr val="2116F6"/>
                </a:solidFill>
              </a:rPr>
              <a:t>length:140</a:t>
            </a:r>
            <a:r>
              <a:rPr lang="en-US" sz="1100" b="1" dirty="0" smtClean="0">
                <a:solidFill>
                  <a:srgbClr val="2116F6"/>
                </a:solidFill>
              </a:rPr>
              <a:t> mm</a:t>
            </a:r>
          </a:p>
        </p:txBody>
      </p:sp>
      <p:sp>
        <p:nvSpPr>
          <p:cNvPr id="20" name="Title 1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Multiple </a:t>
            </a:r>
            <a:r>
              <a:rPr lang="en-US" dirty="0" err="1" smtClean="0"/>
              <a:t>BPM</a:t>
            </a:r>
            <a:r>
              <a:rPr lang="en-US" dirty="0" smtClean="0"/>
              <a:t> designs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56617" y="3568009"/>
            <a:ext cx="2259076" cy="2286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 descr="\\cern.ch\dfs\Users\b\briffaud\Public\Current_Projects\LINAC4\L4T\PU.jpg"/>
          <p:cNvPicPr>
            <a:picLocks noChangeAspect="1" noChangeArrowheads="1"/>
          </p:cNvPicPr>
          <p:nvPr/>
        </p:nvPicPr>
        <p:blipFill>
          <a:blip r:embed="rId6" cstate="print"/>
          <a:srcRect l="3506" t="4971" r="6613" b="4704"/>
          <a:stretch>
            <a:fillRect/>
          </a:stretch>
        </p:blipFill>
        <p:spPr bwMode="auto">
          <a:xfrm>
            <a:off x="6469254" y="4235587"/>
            <a:ext cx="2148840" cy="246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Box 26"/>
          <p:cNvSpPr txBox="1"/>
          <p:nvPr/>
        </p:nvSpPr>
        <p:spPr>
          <a:xfrm>
            <a:off x="3620736" y="2973511"/>
            <a:ext cx="1968809" cy="60016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err="1" smtClean="0">
                <a:solidFill>
                  <a:srgbClr val="C00000"/>
                </a:solidFill>
              </a:rPr>
              <a:t>CCDTL</a:t>
            </a:r>
            <a:r>
              <a:rPr lang="en-US" sz="1100" b="1" dirty="0" smtClean="0">
                <a:solidFill>
                  <a:srgbClr val="C00000"/>
                </a:solidFill>
              </a:rPr>
              <a:t> and </a:t>
            </a:r>
            <a:r>
              <a:rPr lang="en-US" sz="1100" b="1" dirty="0" err="1" smtClean="0">
                <a:solidFill>
                  <a:srgbClr val="C00000"/>
                </a:solidFill>
              </a:rPr>
              <a:t>PIMS</a:t>
            </a:r>
            <a:endParaRPr lang="en-US" sz="1100" b="1" dirty="0" smtClean="0">
              <a:solidFill>
                <a:srgbClr val="C0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100" b="1" dirty="0" smtClean="0">
                <a:solidFill>
                  <a:srgbClr val="2116F6"/>
                </a:solidFill>
              </a:rPr>
              <a:t>Beam aperture:    39 mm</a:t>
            </a:r>
          </a:p>
          <a:p>
            <a:pPr>
              <a:buFont typeface="Arial" pitchFamily="34" charset="0"/>
              <a:buChar char="•"/>
            </a:pPr>
            <a:r>
              <a:rPr lang="en-US" sz="1100" b="1" dirty="0" smtClean="0">
                <a:solidFill>
                  <a:srgbClr val="2116F6"/>
                </a:solidFill>
              </a:rPr>
              <a:t>Electrode </a:t>
            </a:r>
            <a:r>
              <a:rPr lang="en-US" sz="1100" b="1" dirty="0" err="1" smtClean="0">
                <a:solidFill>
                  <a:srgbClr val="2116F6"/>
                </a:solidFill>
              </a:rPr>
              <a:t>length:117</a:t>
            </a:r>
            <a:r>
              <a:rPr lang="en-US" sz="1100" b="1" dirty="0" smtClean="0">
                <a:solidFill>
                  <a:srgbClr val="2116F6"/>
                </a:solidFill>
              </a:rPr>
              <a:t> mm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929420" y="5745480"/>
            <a:ext cx="5925020" cy="646331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635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3 </a:t>
            </a:r>
            <a:r>
              <a:rPr lang="en-US" dirty="0" err="1" smtClean="0"/>
              <a:t>BPMs</a:t>
            </a:r>
            <a:r>
              <a:rPr lang="en-US" dirty="0" smtClean="0"/>
              <a:t> with welded </a:t>
            </a:r>
            <a:r>
              <a:rPr lang="en-US" dirty="0" err="1" smtClean="0"/>
              <a:t>feedthroughs</a:t>
            </a:r>
            <a:r>
              <a:rPr lang="en-US" dirty="0" smtClean="0"/>
              <a:t> onto the body</a:t>
            </a:r>
          </a:p>
          <a:p>
            <a:r>
              <a:rPr lang="en-US" dirty="0" smtClean="0"/>
              <a:t>39 </a:t>
            </a:r>
            <a:r>
              <a:rPr lang="en-US" dirty="0" err="1" smtClean="0"/>
              <a:t>BPMs</a:t>
            </a:r>
            <a:r>
              <a:rPr lang="en-US" dirty="0" smtClean="0"/>
              <a:t> with </a:t>
            </a:r>
            <a:r>
              <a:rPr lang="en-US" dirty="0" err="1" smtClean="0"/>
              <a:t>feedthroughs</a:t>
            </a:r>
            <a:r>
              <a:rPr lang="en-US" dirty="0" smtClean="0"/>
              <a:t> mounted on CF flanges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5" grpId="0" animBg="1"/>
      <p:bldP spid="28" grpId="0" animBg="1"/>
      <p:bldP spid="29" grpId="0" animBg="1"/>
      <p:bldP spid="27" grpId="0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Movable Test Bench </a:t>
            </a:r>
            <a:r>
              <a:rPr lang="en-US" dirty="0" err="1" smtClean="0"/>
              <a:t>BPMs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2167" t="7679" r="2500" b="12217"/>
          <a:stretch>
            <a:fillRect/>
          </a:stretch>
        </p:blipFill>
        <p:spPr bwMode="auto">
          <a:xfrm>
            <a:off x="0" y="2497089"/>
            <a:ext cx="9144000" cy="436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769257" y="1222464"/>
            <a:ext cx="837474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2116F6"/>
                </a:solidFill>
              </a:rPr>
              <a:t>Modular commissioning of </a:t>
            </a:r>
            <a:r>
              <a:rPr lang="en-US" dirty="0" err="1" smtClean="0">
                <a:solidFill>
                  <a:srgbClr val="2116F6"/>
                </a:solidFill>
              </a:rPr>
              <a:t>RFQ</a:t>
            </a:r>
            <a:r>
              <a:rPr lang="en-US" dirty="0" smtClean="0">
                <a:solidFill>
                  <a:srgbClr val="2116F6"/>
                </a:solidFill>
              </a:rPr>
              <a:t>, </a:t>
            </a:r>
            <a:r>
              <a:rPr lang="en-US" dirty="0" err="1" smtClean="0">
                <a:solidFill>
                  <a:srgbClr val="2116F6"/>
                </a:solidFill>
              </a:rPr>
              <a:t>MEBT</a:t>
            </a:r>
            <a:r>
              <a:rPr lang="en-US" dirty="0" smtClean="0">
                <a:solidFill>
                  <a:srgbClr val="2116F6"/>
                </a:solidFill>
              </a:rPr>
              <a:t> and </a:t>
            </a:r>
            <a:r>
              <a:rPr lang="en-US" dirty="0" err="1" smtClean="0">
                <a:solidFill>
                  <a:srgbClr val="2116F6"/>
                </a:solidFill>
              </a:rPr>
              <a:t>DTL</a:t>
            </a:r>
            <a:r>
              <a:rPr lang="en-US" dirty="0" smtClean="0">
                <a:solidFill>
                  <a:srgbClr val="2116F6"/>
                </a:solidFill>
              </a:rPr>
              <a:t> </a:t>
            </a:r>
            <a:r>
              <a:rPr lang="en-US" dirty="0" err="1" smtClean="0">
                <a:solidFill>
                  <a:srgbClr val="2116F6"/>
                </a:solidFill>
              </a:rPr>
              <a:t>tank1</a:t>
            </a:r>
            <a:endParaRPr lang="en-US" dirty="0" smtClean="0">
              <a:solidFill>
                <a:srgbClr val="2116F6"/>
              </a:solidFill>
            </a:endParaRPr>
          </a:p>
          <a:p>
            <a:endParaRPr lang="en-US" dirty="0" smtClean="0">
              <a:solidFill>
                <a:srgbClr val="2116F6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218F33"/>
                </a:solidFill>
              </a:rPr>
              <a:t>Transverse </a:t>
            </a:r>
            <a:r>
              <a:rPr lang="en-US" dirty="0" smtClean="0">
                <a:solidFill>
                  <a:srgbClr val="C00000"/>
                </a:solidFill>
              </a:rPr>
              <a:t>: profiles, </a:t>
            </a:r>
            <a:r>
              <a:rPr lang="en-US" dirty="0" err="1" smtClean="0">
                <a:solidFill>
                  <a:srgbClr val="C00000"/>
                </a:solidFill>
              </a:rPr>
              <a:t>emittances</a:t>
            </a:r>
            <a:r>
              <a:rPr lang="en-US" dirty="0" smtClean="0">
                <a:solidFill>
                  <a:srgbClr val="C00000"/>
                </a:solidFill>
              </a:rPr>
              <a:t>, halo, position</a:t>
            </a:r>
          </a:p>
          <a:p>
            <a:pPr>
              <a:buFont typeface="Arial" pitchFamily="34" charset="0"/>
              <a:buChar char="•"/>
            </a:pPr>
            <a:endParaRPr lang="en-US" dirty="0" smtClean="0">
              <a:solidFill>
                <a:srgbClr val="C0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218F33"/>
                </a:solidFill>
              </a:rPr>
              <a:t>Longitudinal</a:t>
            </a:r>
            <a:r>
              <a:rPr lang="en-US" dirty="0" smtClean="0">
                <a:solidFill>
                  <a:srgbClr val="C00000"/>
                </a:solidFill>
              </a:rPr>
              <a:t> : transmission, av. energy, halo, </a:t>
            </a:r>
            <a:r>
              <a:rPr lang="en-US" dirty="0" smtClean="0">
                <a:solidFill>
                  <a:srgbClr val="C00000"/>
                </a:solidFill>
                <a:latin typeface="Symbol" pitchFamily="18" charset="2"/>
              </a:rPr>
              <a:t>D</a:t>
            </a:r>
            <a:r>
              <a:rPr lang="en-US" dirty="0" smtClean="0">
                <a:solidFill>
                  <a:srgbClr val="C00000"/>
                </a:solidFill>
              </a:rPr>
              <a:t>E/E, bunch phase spread</a:t>
            </a:r>
          </a:p>
          <a:p>
            <a:endParaRPr lang="en-US" dirty="0" smtClean="0">
              <a:solidFill>
                <a:srgbClr val="C000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1592580" y="4442460"/>
            <a:ext cx="71120" cy="1488440"/>
          </a:xfrm>
          <a:prstGeom prst="straightConnector1">
            <a:avLst/>
          </a:prstGeom>
          <a:ln w="444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1897380" y="4358640"/>
            <a:ext cx="632460" cy="1623060"/>
          </a:xfrm>
          <a:prstGeom prst="straightConnector1">
            <a:avLst/>
          </a:prstGeom>
          <a:ln w="444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2110740" y="4203700"/>
            <a:ext cx="1902460" cy="1755140"/>
          </a:xfrm>
          <a:prstGeom prst="straightConnector1">
            <a:avLst/>
          </a:prstGeom>
          <a:ln w="444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181100" y="5913120"/>
            <a:ext cx="14750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Three </a:t>
            </a:r>
            <a:r>
              <a:rPr lang="en-US" dirty="0" err="1" smtClean="0">
                <a:solidFill>
                  <a:srgbClr val="C00000"/>
                </a:solidFill>
              </a:rPr>
              <a:t>BPMs</a:t>
            </a:r>
            <a:endParaRPr lang="en-US" dirty="0" smtClean="0">
              <a:solidFill>
                <a:srgbClr val="C00000"/>
              </a:solidFill>
            </a:endParaRPr>
          </a:p>
          <a:p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818050" y="6211669"/>
            <a:ext cx="3179075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rgbClr val="2116F6"/>
                </a:solidFill>
              </a:rPr>
              <a:t>Beam aperture:    67 mm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rgbClr val="2116F6"/>
                </a:solidFill>
              </a:rPr>
              <a:t>Electrode length: 60 mm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C:\My Documents\CERN\Linac 4\BPM\PU Linac4\Production\DTL\DTL1-Proto\2011-09-06 16.20.14.jpg"/>
          <p:cNvPicPr>
            <a:picLocks noChangeAspect="1" noChangeArrowheads="1"/>
          </p:cNvPicPr>
          <p:nvPr/>
        </p:nvPicPr>
        <p:blipFill>
          <a:blip r:embed="rId2" cstate="print"/>
          <a:srcRect l="13854" t="6548" r="28964" b="3888"/>
          <a:stretch>
            <a:fillRect/>
          </a:stretch>
        </p:blipFill>
        <p:spPr bwMode="auto">
          <a:xfrm>
            <a:off x="188685" y="1276159"/>
            <a:ext cx="3831771" cy="3610379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Prototype of a </a:t>
            </a:r>
            <a:r>
              <a:rPr lang="en-US" dirty="0" err="1" smtClean="0"/>
              <a:t>DTL</a:t>
            </a:r>
            <a:r>
              <a:rPr lang="en-US" dirty="0" smtClean="0"/>
              <a:t> </a:t>
            </a:r>
            <a:r>
              <a:rPr lang="en-US" dirty="0" err="1" smtClean="0"/>
              <a:t>BPM</a:t>
            </a:r>
            <a:r>
              <a:rPr lang="en-US" dirty="0" smtClean="0"/>
              <a:t> (1)</a:t>
            </a:r>
            <a:endParaRPr lang="en-US" dirty="0"/>
          </a:p>
        </p:txBody>
      </p:sp>
      <p:pic>
        <p:nvPicPr>
          <p:cNvPr id="4" name="Picture 5" descr="image003"/>
          <p:cNvPicPr>
            <a:picLocks noChangeAspect="1" noChangeArrowheads="1"/>
          </p:cNvPicPr>
          <p:nvPr/>
        </p:nvPicPr>
        <p:blipFill>
          <a:blip r:embed="rId3" cstate="print"/>
          <a:srcRect r="30000"/>
          <a:stretch>
            <a:fillRect/>
          </a:stretch>
        </p:blipFill>
        <p:spPr bwMode="auto">
          <a:xfrm>
            <a:off x="6219372" y="1203658"/>
            <a:ext cx="2634342" cy="5654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289754" y="1298121"/>
            <a:ext cx="724878" cy="369332"/>
          </a:xfrm>
          <a:prstGeom prst="rect">
            <a:avLst/>
          </a:prstGeom>
          <a:solidFill>
            <a:schemeClr val="bg1">
              <a:alpha val="79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Body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95942" y="1278618"/>
            <a:ext cx="1220206" cy="369332"/>
          </a:xfrm>
          <a:prstGeom prst="rect">
            <a:avLst/>
          </a:prstGeom>
          <a:solidFill>
            <a:schemeClr val="bg1">
              <a:alpha val="79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Electrode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0" y="2714172"/>
            <a:ext cx="2181225" cy="4143828"/>
            <a:chOff x="0" y="2714172"/>
            <a:chExt cx="2181225" cy="4143828"/>
          </a:xfrm>
        </p:grpSpPr>
        <p:pic>
          <p:nvPicPr>
            <p:cNvPr id="3076" name="Picture 4" descr="C:\My Documents\CERN\Linac 4\Feedthroughs\Bride DN16 Ceramtec\2011-09-06 16.34.44.jpg"/>
            <p:cNvPicPr>
              <a:picLocks noChangeAspect="1" noChangeArrowheads="1"/>
            </p:cNvPicPr>
            <p:nvPr/>
          </p:nvPicPr>
          <p:blipFill>
            <a:blip r:embed="rId4" cstate="print"/>
            <a:srcRect l="38952" t="27353" r="29189" b="20560"/>
            <a:stretch>
              <a:fillRect/>
            </a:stretch>
          </p:blipFill>
          <p:spPr bwMode="auto">
            <a:xfrm>
              <a:off x="3629" y="5029654"/>
              <a:ext cx="1858989" cy="1828346"/>
            </a:xfrm>
            <a:prstGeom prst="rect">
              <a:avLst/>
            </a:prstGeom>
            <a:noFill/>
          </p:spPr>
        </p:pic>
        <p:sp>
          <p:nvSpPr>
            <p:cNvPr id="13" name="TextBox 12"/>
            <p:cNvSpPr txBox="1"/>
            <p:nvPr/>
          </p:nvSpPr>
          <p:spPr>
            <a:xfrm>
              <a:off x="0" y="5048250"/>
              <a:ext cx="1604927" cy="369332"/>
            </a:xfrm>
            <a:prstGeom prst="rect">
              <a:avLst/>
            </a:prstGeom>
            <a:solidFill>
              <a:schemeClr val="bg1">
                <a:alpha val="79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Feedthrough</a:t>
              </a:r>
              <a:endParaRPr lang="en-US" dirty="0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0" y="2714172"/>
              <a:ext cx="2181225" cy="4143828"/>
              <a:chOff x="0" y="2714172"/>
              <a:chExt cx="2181225" cy="4143828"/>
            </a:xfrm>
          </p:grpSpPr>
          <p:pic>
            <p:nvPicPr>
              <p:cNvPr id="3077" name="Picture 5" descr="C:\My Documents\CERN\Linac 4\BPM\PU Linac4\Production\DTL\DTL1-Proto\2011-09-06 16.18.59.jp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21899" t="22480" r="37727" b="21232"/>
              <a:stretch>
                <a:fillRect/>
              </a:stretch>
            </p:blipFill>
            <p:spPr bwMode="auto">
              <a:xfrm>
                <a:off x="0" y="5028654"/>
                <a:ext cx="2181225" cy="1829346"/>
              </a:xfrm>
              <a:prstGeom prst="rect">
                <a:avLst/>
              </a:prstGeom>
              <a:noFill/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0" y="4994182"/>
                <a:ext cx="808235" cy="369332"/>
              </a:xfrm>
              <a:prstGeom prst="rect">
                <a:avLst/>
              </a:prstGeom>
              <a:solidFill>
                <a:schemeClr val="bg1">
                  <a:alpha val="79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detail</a:t>
                </a:r>
                <a:endParaRPr lang="en-US" dirty="0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188685" y="2714172"/>
                <a:ext cx="856343" cy="682171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8" name="Straight Arrow Connector 17"/>
              <p:cNvCxnSpPr>
                <a:stCxn id="16" idx="4"/>
              </p:cNvCxnSpPr>
              <p:nvPr/>
            </p:nvCxnSpPr>
            <p:spPr>
              <a:xfrm>
                <a:off x="616857" y="3396343"/>
                <a:ext cx="0" cy="1654628"/>
              </a:xfrm>
              <a:prstGeom prst="straightConnector1">
                <a:avLst/>
              </a:prstGeom>
              <a:ln w="635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3" name="TextBox 22"/>
          <p:cNvSpPr txBox="1"/>
          <p:nvPr/>
        </p:nvSpPr>
        <p:spPr>
          <a:xfrm rot="19405339">
            <a:off x="3966482" y="3265269"/>
            <a:ext cx="2569934" cy="646331"/>
          </a:xfrm>
          <a:prstGeom prst="rect">
            <a:avLst/>
          </a:prstGeom>
          <a:solidFill>
            <a:schemeClr val="bg1">
              <a:alpha val="79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Mounted unit with </a:t>
            </a:r>
          </a:p>
          <a:p>
            <a:r>
              <a:rPr lang="en-US" dirty="0" smtClean="0"/>
              <a:t>Welded </a:t>
            </a:r>
            <a:r>
              <a:rPr lang="en-US" dirty="0" err="1" smtClean="0"/>
              <a:t>feedthroughs</a:t>
            </a:r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2260600" y="5029654"/>
            <a:ext cx="1862618" cy="1828346"/>
            <a:chOff x="0" y="5029654"/>
            <a:chExt cx="1862618" cy="1828346"/>
          </a:xfrm>
        </p:grpSpPr>
        <p:pic>
          <p:nvPicPr>
            <p:cNvPr id="26" name="Picture 4" descr="C:\My Documents\CERN\Linac 4\Feedthroughs\Bride DN16 Ceramtec\2011-09-06 16.34.44.jpg"/>
            <p:cNvPicPr>
              <a:picLocks noChangeAspect="1" noChangeArrowheads="1"/>
            </p:cNvPicPr>
            <p:nvPr/>
          </p:nvPicPr>
          <p:blipFill>
            <a:blip r:embed="rId4" cstate="print"/>
            <a:srcRect l="38952" t="27353" r="29189" b="20560"/>
            <a:stretch>
              <a:fillRect/>
            </a:stretch>
          </p:blipFill>
          <p:spPr bwMode="auto">
            <a:xfrm>
              <a:off x="3629" y="5029654"/>
              <a:ext cx="1858989" cy="1828346"/>
            </a:xfrm>
            <a:prstGeom prst="rect">
              <a:avLst/>
            </a:prstGeom>
            <a:noFill/>
          </p:spPr>
        </p:pic>
        <p:sp>
          <p:nvSpPr>
            <p:cNvPr id="27" name="TextBox 26"/>
            <p:cNvSpPr txBox="1"/>
            <p:nvPr/>
          </p:nvSpPr>
          <p:spPr>
            <a:xfrm>
              <a:off x="0" y="5048250"/>
              <a:ext cx="1604927" cy="369332"/>
            </a:xfrm>
            <a:prstGeom prst="rect">
              <a:avLst/>
            </a:prstGeom>
            <a:solidFill>
              <a:schemeClr val="bg1">
                <a:alpha val="79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Feedthrough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7490</TotalTime>
  <Words>1191</Words>
  <Application>Microsoft Office PowerPoint</Application>
  <PresentationFormat>On-screen Show (4:3)</PresentationFormat>
  <Paragraphs>440</Paragraphs>
  <Slides>25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Concourse</vt:lpstr>
      <vt:lpstr>Development of BPMs for the Linac4</vt:lpstr>
      <vt:lpstr>Outline</vt:lpstr>
      <vt:lpstr>BPMs layout and specs</vt:lpstr>
      <vt:lpstr>Linac4 BPM (1)</vt:lpstr>
      <vt:lpstr>Dealing with low-b beams</vt:lpstr>
      <vt:lpstr>Outline</vt:lpstr>
      <vt:lpstr>Multiple BPM designs</vt:lpstr>
      <vt:lpstr>Movable Test Bench BPMs</vt:lpstr>
      <vt:lpstr>Prototype of a DTL BPM (1)</vt:lpstr>
      <vt:lpstr>Prototype of a DTL BPM (2)</vt:lpstr>
      <vt:lpstr>BPM test bench</vt:lpstr>
      <vt:lpstr>Analog Front End Board</vt:lpstr>
      <vt:lpstr>Signal Processing</vt:lpstr>
      <vt:lpstr>Stripline Characteristics</vt:lpstr>
      <vt:lpstr>First Measured characteristics</vt:lpstr>
      <vt:lpstr>Todo List </vt:lpstr>
      <vt:lpstr>Outline</vt:lpstr>
      <vt:lpstr>Spare policy</vt:lpstr>
      <vt:lpstr>Planning</vt:lpstr>
      <vt:lpstr>Summary</vt:lpstr>
      <vt:lpstr>Thank you for your attention</vt:lpstr>
      <vt:lpstr>Linac 4 – Basic architecture</vt:lpstr>
      <vt:lpstr>Simulation of non-relativistic beams</vt:lpstr>
      <vt:lpstr>High Frequency Losses</vt:lpstr>
      <vt:lpstr>High Frequency Filter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jtan</dc:creator>
  <cp:lastModifiedBy>jtan</cp:lastModifiedBy>
  <cp:revision>757</cp:revision>
  <dcterms:created xsi:type="dcterms:W3CDTF">2009-12-01T13:58:31Z</dcterms:created>
  <dcterms:modified xsi:type="dcterms:W3CDTF">2011-10-18T06:10:32Z</dcterms:modified>
</cp:coreProperties>
</file>