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56" r:id="rId2"/>
    <p:sldId id="260" r:id="rId3"/>
    <p:sldId id="262" r:id="rId4"/>
    <p:sldId id="261" r:id="rId5"/>
    <p:sldId id="397" r:id="rId6"/>
    <p:sldId id="265" r:id="rId7"/>
    <p:sldId id="266" r:id="rId8"/>
    <p:sldId id="275" r:id="rId9"/>
    <p:sldId id="276" r:id="rId10"/>
    <p:sldId id="277" r:id="rId11"/>
    <p:sldId id="268" r:id="rId12"/>
    <p:sldId id="278" r:id="rId13"/>
    <p:sldId id="390" r:id="rId14"/>
    <p:sldId id="282" r:id="rId15"/>
    <p:sldId id="284" r:id="rId16"/>
    <p:sldId id="289" r:id="rId17"/>
    <p:sldId id="392" r:id="rId18"/>
    <p:sldId id="396" r:id="rId19"/>
    <p:sldId id="391" r:id="rId20"/>
    <p:sldId id="394" r:id="rId21"/>
  </p:sldIdLst>
  <p:sldSz cx="9144000" cy="6858000" type="screen4x3"/>
  <p:notesSz cx="6858000" cy="9144000"/>
  <p:defaultTextStyle>
    <a:defPPr>
      <a:defRPr lang="ru-RU"/>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31" autoAdjust="0"/>
    <p:restoredTop sz="94614" autoAdjust="0"/>
  </p:normalViewPr>
  <p:slideViewPr>
    <p:cSldViewPr>
      <p:cViewPr varScale="1">
        <p:scale>
          <a:sx n="81" d="100"/>
          <a:sy n="81" d="100"/>
        </p:scale>
        <p:origin x="-10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ru-RU"/>
          </a:p>
        </p:txBody>
      </p:sp>
      <p:sp>
        <p:nvSpPr>
          <p:cNvPr id="51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fld id="{FBEC5CB1-6C7F-442B-952B-664652804EE8}" type="datetime1">
              <a:rPr lang="en-US"/>
              <a:pPr>
                <a:defRPr/>
              </a:pPr>
              <a:t>10/16/2011</a:t>
            </a:fld>
            <a:endParaRPr lang="ru-RU"/>
          </a:p>
        </p:txBody>
      </p:sp>
      <p:sp>
        <p:nvSpPr>
          <p:cNvPr id="51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r>
              <a:rPr lang="ru-RU"/>
              <a:t>SNS Beam Diahnostics Group Meeting</a:t>
            </a:r>
          </a:p>
        </p:txBody>
      </p:sp>
      <p:sp>
        <p:nvSpPr>
          <p:cNvPr id="51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DA33CAA-67E6-4E59-8F6C-A0BBCCFB6533}"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ru-RU"/>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fld id="{1B3510BD-2D7C-4F09-BD26-0FD17C1A8D64}" type="datetime1">
              <a:rPr lang="en-US"/>
              <a:pPr>
                <a:defRPr/>
              </a:pPr>
              <a:t>10/16/2011</a:t>
            </a:fld>
            <a:endParaRPr lang="ru-RU"/>
          </a:p>
        </p:txBody>
      </p:sp>
      <p:sp>
        <p:nvSpPr>
          <p:cNvPr id="1269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Click to edit Master text styles</a:t>
            </a:r>
          </a:p>
          <a:p>
            <a:pPr lvl="1"/>
            <a:r>
              <a:rPr lang="ru-RU" noProof="0" smtClean="0"/>
              <a:t>Second level</a:t>
            </a:r>
          </a:p>
          <a:p>
            <a:pPr lvl="2"/>
            <a:r>
              <a:rPr lang="ru-RU" noProof="0" smtClean="0"/>
              <a:t>Third level</a:t>
            </a:r>
          </a:p>
          <a:p>
            <a:pPr lvl="3"/>
            <a:r>
              <a:rPr lang="ru-RU" noProof="0" smtClean="0"/>
              <a:t>Fourth level</a:t>
            </a:r>
          </a:p>
          <a:p>
            <a:pPr lvl="4"/>
            <a:r>
              <a:rPr lang="ru-RU"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r>
              <a:rPr lang="ru-RU"/>
              <a:t>SNS Beam Diahnostics Group Meeting</a:t>
            </a:r>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EED8DFA7-AD81-4C89-A6D2-003DB181D7A0}"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p:spPr>
        <p:txBody>
          <a:bodyPr/>
          <a:lstStyle/>
          <a:p>
            <a:pPr eaLnBrk="1" hangingPunct="1"/>
            <a:r>
              <a:rPr lang="ru-RU" smtClean="0"/>
              <a:t>В настоящее время известно несколько методов и средств, пригодных или потенциально пригодных для измерения микроструктуры ускоренных пучков. В наиболее простых и очевидных методах информация передается через электромагнитное поле пучка. Для нерелятивистских или слаборелятивистских пучков, каковыми являются пучки в линейных ускорителях ионов, имеется принципиальное ограничение быстродействия, обусловленное протяженностью полей пучка в продольном направлении. Для преодоления указанного препятствия необходимо локализовать область пространства, при пролете пучка через которую происходит передача информации о его временной структуре.</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a:ln/>
        </p:spPr>
        <p:txBody>
          <a:bodyPr/>
          <a:lstStyle/>
          <a:p>
            <a:pPr eaLnBrk="1" hangingPunct="1"/>
            <a:r>
              <a:rPr lang="ru-RU" smtClean="0"/>
              <a:t>	Первый реальный детектор продольного распределения с использованием вторичных низкоэнергетических электронов был создан Р. Витковером в Брукхейвенской национальной лаборатории. Пучок ионов пересекает мишень и выбивает вторичные низкоэнергетические электроны. В зазоре между мишенью и фольгой, которая, как и мишень, является прозрачной для исследуемого пучка, создается суперпозиция ускоряющего электростатического поля и ВЧ поля, синхронного с частотой следования сгустков и модулирующего электроны по энергии. Пройдя через щель в фольге, электроны приобретают энергию, зависящую от момента времени вылета или от фазы вылета из мишени. После щели электроны попадают в магнитное поле, где разделяются по энергии. В результате происходит когерентное преобразование временной или продольной структуры анализируемого пучка в пространственную структуру вторичных низкоэнергетических электронов путем их модуляции по энергии, то есть в продольном направлении.</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noFill/>
          <a:ln/>
        </p:spPr>
        <p:txBody>
          <a:bodyPr/>
          <a:lstStyle/>
          <a:p>
            <a:pPr eaLnBrk="1" hangingPunct="1"/>
            <a:r>
              <a:rPr lang="ru-RU" smtClean="0"/>
              <a:t>	Помимо продольной модуляции возможна и поперечная модуляция вторичных низкоэнергетических электронов. При поперечной модуляции скорость электронов модулируется ВЧ полем в поперечном направлении, приводя к их отклонению в зависимости от фазы. Преобразование временной структуры в пространственную происходит на участке дрейфа после ВЧ дефлектора.  Первое предложение по использованию поперечной модуляции вторичных низкоэнергетических электронов для измерения продольного распределения относится  к началу 60-х годов и поясняется на рисунке. Ускорившись в электростатическом поле, вторичные электроны фокусируются, а затем с помощью двух ВЧ дефлекторов осуществляется их круговая развертка. Угловое распределение интенсивности электронов на экране соответствует продольному распределению частиц в сгустках исследуемого пучка. </a:t>
            </a:r>
          </a:p>
          <a:p>
            <a:pPr eaLnBrk="1" hangingPunct="1"/>
            <a:r>
              <a:rPr lang="ru-RU" smtClean="0"/>
              <a:t>	При круговой развертке диапазон измерений по фазам равен полному периоду ВЧ отклоняющего поля. Однако, поскольку сгустки ускоренного пучка обычно значительно меньше периода, то вместо круговой развертки может быть использована линейная, при которой диапазон измерений равен половине периода.</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a:ln/>
        </p:spPr>
        <p:txBody>
          <a:bodyPr/>
          <a:lstStyle/>
          <a:p>
            <a:pPr eaLnBrk="1" hangingPunct="1"/>
            <a:r>
              <a:rPr lang="ru-RU" smtClean="0"/>
              <a:t>	В дальнейшем было найдено решение, позволившее не только кардинально решить проблему подавления мультипакторного разряда, но и заметно улучшить параметры детекторов. ВЧ дефлектор был совмещен с электростатической линзой. При дальнейшем изложении будут анализироваться только детекторы с дефлекторами совмещенного типа. Схема такого детектора показана на рисунке. Между пластинами дефлектора приложено высокочастотное отклоняющее напряжение. Одновременно на пластины дефлектора подается электростатический фокусирующий потенциал. Дополнительно для корректировки траекторий электронов между пластинами прикладывается некоторое корректирующее напряжение.</a:t>
            </a:r>
          </a:p>
          <a:p>
            <a:pPr eaLnBrk="1" hangingPunct="1"/>
            <a:r>
              <a:rPr lang="ru-RU" smtClean="0"/>
              <a:t>	При расчете детекторов основное внимание уделено определению фазового разрешения. При нахождении разрешения учитываются различные составляющие, часть их которых может быть найдена экспериментально, а часть только путем моделирования.</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DE1CF5A-F5AF-4C8F-B4F2-C569BE8C2D8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B850C36-8266-4476-AFF4-0FAB435B6A9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DFF7F5A-DB0E-4560-800E-87C5EE97CC40}"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8" name="Rectangle 6"/>
          <p:cNvSpPr>
            <a:spLocks noGrp="1" noChangeArrowheads="1"/>
          </p:cNvSpPr>
          <p:nvPr>
            <p:ph type="sldNum" sz="quarter" idx="12"/>
          </p:nvPr>
        </p:nvSpPr>
        <p:spPr>
          <a:ln/>
        </p:spPr>
        <p:txBody>
          <a:bodyPr/>
          <a:lstStyle>
            <a:lvl1pPr>
              <a:defRPr/>
            </a:lvl1pPr>
          </a:lstStyle>
          <a:p>
            <a:pPr>
              <a:defRPr/>
            </a:pPr>
            <a:fld id="{D02F1878-EB27-46CC-97B3-F3E911D56F6A}"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8" name="Rectangle 6"/>
          <p:cNvSpPr>
            <a:spLocks noGrp="1" noChangeArrowheads="1"/>
          </p:cNvSpPr>
          <p:nvPr>
            <p:ph type="sldNum" sz="quarter" idx="12"/>
          </p:nvPr>
        </p:nvSpPr>
        <p:spPr>
          <a:ln/>
        </p:spPr>
        <p:txBody>
          <a:bodyPr/>
          <a:lstStyle>
            <a:lvl1pPr>
              <a:defRPr/>
            </a:lvl1pPr>
          </a:lstStyle>
          <a:p>
            <a:pPr>
              <a:defRPr/>
            </a:pPr>
            <a:fld id="{433F9CB2-984C-4047-B386-6B5BA84F3ACC}"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8DC6CB9-8159-4626-A529-3D58CAA18482}"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94E307BC-F0CE-4B87-9650-D90E5D68E4F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5094804-0BB4-4D30-8BA3-AB7D0AC0BD8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B41A41B-A25E-4D43-A782-B2E4507C75C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9CB8A0F-2969-47D6-A095-C6AB01E2174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5A6EEFC9-46B9-48D7-A85E-35A01C488D4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FDA36E1-A8DB-4017-A3A4-B59475836C6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58875741-5AAF-4D54-8D31-9A606DBFA25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D9B387FC-509B-49EB-889E-A942228B808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October 18-19, 2011</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LINAC-4 Beam Instrumentation Review </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FFE0B90-4F95-4F88-93A8-564369A1C22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Click to edit Master title style</a:t>
            </a:r>
          </a:p>
        </p:txBody>
      </p:sp>
      <p:sp>
        <p:nvSpPr>
          <p:cNvPr id="1536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r>
              <a:rPr lang="ru-RU" smtClean="0"/>
              <a:t>October 18-19, 2011</a:t>
            </a: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US" smtClean="0"/>
              <a:t>LINAC-4 Beam Instrumentation Review </a:t>
            </a: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9A0F5594-3394-43EC-904A-7CAB8F4E3EC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1.png"/><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9.emf"/><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png"/><Relationship Id="rId7"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emf"/><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notesSlide" Target="../notesSlides/notesSlide2.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png"/><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ctrTitle"/>
          </p:nvPr>
        </p:nvSpPr>
        <p:spPr>
          <a:xfrm>
            <a:off x="755650" y="1412875"/>
            <a:ext cx="7777163" cy="2087563"/>
          </a:xfrm>
        </p:spPr>
        <p:txBody>
          <a:bodyPr/>
          <a:lstStyle/>
          <a:p>
            <a:pPr eaLnBrk="1" hangingPunct="1"/>
            <a:r>
              <a:rPr lang="en-US" sz="4000" b="1" i="1" dirty="0" smtClean="0">
                <a:solidFill>
                  <a:srgbClr val="C00000"/>
                </a:solidFill>
              </a:rPr>
              <a:t>Bunch shape monitor</a:t>
            </a:r>
            <a:r>
              <a:rPr lang="ru-RU" sz="4000" b="1" i="1" dirty="0" smtClean="0">
                <a:solidFill>
                  <a:srgbClr val="C00000"/>
                </a:solidFill>
              </a:rPr>
              <a:t> </a:t>
            </a:r>
            <a:r>
              <a:rPr lang="en-US" sz="4000" b="1" i="1" dirty="0" smtClean="0">
                <a:solidFill>
                  <a:srgbClr val="C00000"/>
                </a:solidFill>
              </a:rPr>
              <a:t>for Linac-4</a:t>
            </a:r>
            <a:endParaRPr lang="ru-RU" sz="4000" b="1" dirty="0" smtClean="0">
              <a:solidFill>
                <a:srgbClr val="C00000"/>
              </a:solidFill>
            </a:endParaRPr>
          </a:p>
        </p:txBody>
      </p:sp>
      <p:sp>
        <p:nvSpPr>
          <p:cNvPr id="16388" name="Rectangle 3"/>
          <p:cNvSpPr>
            <a:spLocks noGrp="1" noChangeArrowheads="1"/>
          </p:cNvSpPr>
          <p:nvPr>
            <p:ph type="subTitle" idx="1"/>
          </p:nvPr>
        </p:nvSpPr>
        <p:spPr>
          <a:xfrm>
            <a:off x="755650" y="4076700"/>
            <a:ext cx="7775575" cy="1728788"/>
          </a:xfrm>
        </p:spPr>
        <p:txBody>
          <a:bodyPr/>
          <a:lstStyle/>
          <a:p>
            <a:pPr eaLnBrk="1" hangingPunct="1">
              <a:lnSpc>
                <a:spcPct val="90000"/>
              </a:lnSpc>
            </a:pPr>
            <a:r>
              <a:rPr lang="en-US" sz="2800" b="1" dirty="0" smtClean="0"/>
              <a:t>A.V.Feschenko</a:t>
            </a:r>
            <a:br>
              <a:rPr lang="en-US" sz="2800" b="1" dirty="0" smtClean="0"/>
            </a:br>
            <a:endParaRPr lang="en-US" sz="2800" b="1" dirty="0" smtClean="0"/>
          </a:p>
          <a:p>
            <a:pPr eaLnBrk="1" hangingPunct="1">
              <a:lnSpc>
                <a:spcPct val="90000"/>
              </a:lnSpc>
            </a:pPr>
            <a:r>
              <a:rPr lang="en-US" sz="2800" b="1" dirty="0" smtClean="0"/>
              <a:t> Institute For Nuclear Research (INR), Moscow 117312, Russia</a:t>
            </a:r>
            <a:endParaRPr lang="ru-RU" sz="2800" b="1" dirty="0" smtClean="0"/>
          </a:p>
        </p:txBody>
      </p:sp>
      <p:pic>
        <p:nvPicPr>
          <p:cNvPr id="5" name="Picture 9" descr="emblema"/>
          <p:cNvPicPr>
            <a:picLocks noChangeAspect="1" noChangeArrowheads="1"/>
          </p:cNvPicPr>
          <p:nvPr/>
        </p:nvPicPr>
        <p:blipFill>
          <a:blip r:embed="rId3" cstate="print"/>
          <a:srcRect/>
          <a:stretch>
            <a:fillRect/>
          </a:stretch>
        </p:blipFill>
        <p:spPr>
          <a:xfrm>
            <a:off x="0" y="0"/>
            <a:ext cx="827584" cy="699166"/>
          </a:xfrm>
          <a:prstGeom prst="rect">
            <a:avLst/>
          </a:prstGeom>
        </p:spPr>
      </p:pic>
      <p:pic>
        <p:nvPicPr>
          <p:cNvPr id="7" name="Picture 6"/>
          <p:cNvPicPr>
            <a:picLocks noChangeAspect="1" noChangeArrowheads="1"/>
          </p:cNvPicPr>
          <p:nvPr/>
        </p:nvPicPr>
        <p:blipFill>
          <a:blip r:embed="rId4" cstate="print"/>
          <a:srcRect/>
          <a:stretch>
            <a:fillRect/>
          </a:stretch>
        </p:blipFill>
        <p:spPr bwMode="auto">
          <a:xfrm>
            <a:off x="8388424" y="1"/>
            <a:ext cx="755576" cy="7207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Номер слайда 6"/>
          <p:cNvSpPr>
            <a:spLocks noGrp="1"/>
          </p:cNvSpPr>
          <p:nvPr>
            <p:ph type="sldNum" sz="quarter" idx="12"/>
          </p:nvPr>
        </p:nvSpPr>
        <p:spPr>
          <a:xfrm>
            <a:off x="7010400" y="6381750"/>
            <a:ext cx="2133600" cy="476250"/>
          </a:xfrm>
          <a:noFill/>
        </p:spPr>
        <p:txBody>
          <a:bodyPr/>
          <a:lstStyle/>
          <a:p>
            <a:fld id="{6AFF2937-F5F2-49FF-835C-73D2839ADA31}" type="slidenum">
              <a:rPr lang="ru-RU"/>
              <a:pPr/>
              <a:t>10</a:t>
            </a:fld>
            <a:endParaRPr lang="ru-RU" dirty="0"/>
          </a:p>
        </p:txBody>
      </p:sp>
      <p:sp>
        <p:nvSpPr>
          <p:cNvPr id="5126" name="Rectangle 2"/>
          <p:cNvSpPr>
            <a:spLocks noGrp="1" noChangeArrowheads="1"/>
          </p:cNvSpPr>
          <p:nvPr>
            <p:ph type="title"/>
          </p:nvPr>
        </p:nvSpPr>
        <p:spPr>
          <a:xfrm>
            <a:off x="468313" y="404813"/>
            <a:ext cx="8229600" cy="725487"/>
          </a:xfrm>
        </p:spPr>
        <p:txBody>
          <a:bodyPr/>
          <a:lstStyle/>
          <a:p>
            <a:pPr eaLnBrk="1" hangingPunct="1"/>
            <a:r>
              <a:rPr lang="en-US" sz="2400" smtClean="0"/>
              <a:t>Evaluation of phase resolution</a:t>
            </a:r>
            <a:endParaRPr lang="ru-RU" sz="2400" smtClean="0"/>
          </a:p>
        </p:txBody>
      </p:sp>
      <p:graphicFrame>
        <p:nvGraphicFramePr>
          <p:cNvPr id="5122" name="Object 3"/>
          <p:cNvGraphicFramePr>
            <a:graphicFrameLocks noChangeAspect="1"/>
          </p:cNvGraphicFramePr>
          <p:nvPr>
            <p:ph sz="half" idx="2"/>
          </p:nvPr>
        </p:nvGraphicFramePr>
        <p:xfrm>
          <a:off x="3563938" y="1484313"/>
          <a:ext cx="1800225" cy="349250"/>
        </p:xfrm>
        <a:graphic>
          <a:graphicData uri="http://schemas.openxmlformats.org/presentationml/2006/ole">
            <p:oleObj spid="_x0000_s5122" name="Equation" r:id="rId3" imgW="1765080" imgH="342720" progId="Equation.3">
              <p:embed/>
            </p:oleObj>
          </a:graphicData>
        </a:graphic>
      </p:graphicFrame>
      <p:sp>
        <p:nvSpPr>
          <p:cNvPr id="5127" name="Text Box 4"/>
          <p:cNvSpPr txBox="1">
            <a:spLocks noChangeArrowheads="1"/>
          </p:cNvSpPr>
          <p:nvPr/>
        </p:nvSpPr>
        <p:spPr bwMode="auto">
          <a:xfrm>
            <a:off x="827088" y="1125538"/>
            <a:ext cx="6985000" cy="366712"/>
          </a:xfrm>
          <a:prstGeom prst="rect">
            <a:avLst/>
          </a:prstGeom>
          <a:noFill/>
          <a:ln w="9525">
            <a:noFill/>
            <a:miter lim="800000"/>
            <a:headEnd/>
            <a:tailEnd/>
          </a:ln>
        </p:spPr>
        <p:txBody>
          <a:bodyPr>
            <a:spAutoFit/>
          </a:bodyPr>
          <a:lstStyle/>
          <a:p>
            <a:pPr>
              <a:spcBef>
                <a:spcPct val="50000"/>
              </a:spcBef>
            </a:pPr>
            <a:r>
              <a:rPr lang="en-US" sz="1800"/>
              <a:t>Displacement of electrons at output collimator</a:t>
            </a:r>
            <a:endParaRPr lang="ru-RU" sz="1800"/>
          </a:p>
        </p:txBody>
      </p:sp>
      <p:sp>
        <p:nvSpPr>
          <p:cNvPr id="5128" name="Text Box 5"/>
          <p:cNvSpPr txBox="1">
            <a:spLocks noChangeArrowheads="1"/>
          </p:cNvSpPr>
          <p:nvPr/>
        </p:nvSpPr>
        <p:spPr bwMode="auto">
          <a:xfrm>
            <a:off x="900113" y="2205038"/>
            <a:ext cx="2665412" cy="366712"/>
          </a:xfrm>
          <a:prstGeom prst="rect">
            <a:avLst/>
          </a:prstGeom>
          <a:noFill/>
          <a:ln w="9525">
            <a:noFill/>
            <a:miter lim="800000"/>
            <a:headEnd/>
            <a:tailEnd/>
          </a:ln>
        </p:spPr>
        <p:txBody>
          <a:bodyPr>
            <a:spAutoFit/>
          </a:bodyPr>
          <a:lstStyle/>
          <a:p>
            <a:pPr>
              <a:spcBef>
                <a:spcPct val="50000"/>
              </a:spcBef>
            </a:pPr>
            <a:r>
              <a:rPr lang="en-US" sz="1800"/>
              <a:t>Phase resolution</a:t>
            </a:r>
            <a:endParaRPr lang="ru-RU" sz="1800"/>
          </a:p>
        </p:txBody>
      </p:sp>
      <p:sp>
        <p:nvSpPr>
          <p:cNvPr id="5129" name="Rectangle 6"/>
          <p:cNvSpPr>
            <a:spLocks noChangeArrowheads="1"/>
          </p:cNvSpPr>
          <p:nvPr/>
        </p:nvSpPr>
        <p:spPr bwMode="auto">
          <a:xfrm>
            <a:off x="0" y="3181350"/>
            <a:ext cx="9144000" cy="0"/>
          </a:xfrm>
          <a:prstGeom prst="rect">
            <a:avLst/>
          </a:prstGeom>
          <a:noFill/>
          <a:ln w="9525">
            <a:noFill/>
            <a:miter lim="800000"/>
            <a:headEnd/>
            <a:tailEnd/>
          </a:ln>
        </p:spPr>
        <p:txBody>
          <a:bodyPr wrap="none" anchor="ctr">
            <a:spAutoFit/>
          </a:bodyPr>
          <a:lstStyle/>
          <a:p>
            <a:endParaRPr lang="ru-RU"/>
          </a:p>
        </p:txBody>
      </p:sp>
      <p:graphicFrame>
        <p:nvGraphicFramePr>
          <p:cNvPr id="5123" name="Object 7"/>
          <p:cNvGraphicFramePr>
            <a:graphicFrameLocks noChangeAspect="1"/>
          </p:cNvGraphicFramePr>
          <p:nvPr/>
        </p:nvGraphicFramePr>
        <p:xfrm>
          <a:off x="3851275" y="2060575"/>
          <a:ext cx="1223963" cy="722313"/>
        </p:xfrm>
        <a:graphic>
          <a:graphicData uri="http://schemas.openxmlformats.org/presentationml/2006/ole">
            <p:oleObj spid="_x0000_s5123" name="Equation" r:id="rId4" imgW="837836" imgH="495085" progId="Equation.3">
              <p:embed/>
            </p:oleObj>
          </a:graphicData>
        </a:graphic>
      </p:graphicFrame>
      <p:sp>
        <p:nvSpPr>
          <p:cNvPr id="5130" name="Text Box 8"/>
          <p:cNvSpPr txBox="1">
            <a:spLocks noChangeArrowheads="1"/>
          </p:cNvSpPr>
          <p:nvPr/>
        </p:nvSpPr>
        <p:spPr bwMode="auto">
          <a:xfrm>
            <a:off x="611188" y="2852738"/>
            <a:ext cx="8137525" cy="1006475"/>
          </a:xfrm>
          <a:prstGeom prst="rect">
            <a:avLst/>
          </a:prstGeom>
          <a:noFill/>
          <a:ln w="9525">
            <a:noFill/>
            <a:miter lim="800000"/>
            <a:headEnd/>
            <a:tailEnd/>
          </a:ln>
        </p:spPr>
        <p:txBody>
          <a:bodyPr>
            <a:spAutoFit/>
          </a:bodyPr>
          <a:lstStyle/>
          <a:p>
            <a:pPr>
              <a:spcBef>
                <a:spcPct val="50000"/>
              </a:spcBef>
            </a:pPr>
            <a:r>
              <a:rPr lang="en-US" sz="1800"/>
              <a:t>where</a:t>
            </a:r>
            <a:r>
              <a:rPr lang="ru-RU" sz="1800"/>
              <a:t> </a:t>
            </a:r>
            <a:r>
              <a:rPr lang="ru-RU" sz="1800" b="1" i="1"/>
              <a:t>Δ</a:t>
            </a:r>
            <a:r>
              <a:rPr lang="en-US" sz="1800" b="1" i="1"/>
              <a:t>Z</a:t>
            </a:r>
            <a:r>
              <a:rPr lang="en-US" sz="1800" b="1" i="1" baseline="-25000"/>
              <a:t>L</a:t>
            </a:r>
            <a:r>
              <a:rPr lang="ru-RU" sz="1800"/>
              <a:t> - </a:t>
            </a:r>
            <a:r>
              <a:rPr lang="en-AU"/>
              <a:t>full width at a half maximum of electron beam size for a </a:t>
            </a:r>
            <a:r>
              <a:rPr lang="en-AU">
                <a:sym typeface="Symbol" pitchFamily="18" charset="2"/>
              </a:rPr>
              <a:t></a:t>
            </a:r>
            <a:r>
              <a:rPr lang="en-AU"/>
              <a:t>-function bunch</a:t>
            </a:r>
            <a:r>
              <a:rPr lang="ru-RU" sz="1800"/>
              <a:t>, </a:t>
            </a:r>
            <a:r>
              <a:rPr lang="en-US" sz="1800" b="1" i="1"/>
              <a:t>Z</a:t>
            </a:r>
            <a:r>
              <a:rPr lang="en-US" sz="1800" b="1" i="1" baseline="-25000"/>
              <a:t>max</a:t>
            </a:r>
            <a:r>
              <a:rPr lang="ru-RU" sz="1800"/>
              <a:t> </a:t>
            </a:r>
            <a:r>
              <a:rPr lang="en-US" sz="1800"/>
              <a:t>– amplitude of electron </a:t>
            </a:r>
            <a:r>
              <a:rPr lang="en-US"/>
              <a:t>displacement at output collimator</a:t>
            </a:r>
            <a:r>
              <a:rPr lang="ru-RU" sz="1800"/>
              <a:t>.</a:t>
            </a:r>
          </a:p>
        </p:txBody>
      </p:sp>
      <p:sp>
        <p:nvSpPr>
          <p:cNvPr id="5131" name="Text Box 9"/>
          <p:cNvSpPr txBox="1">
            <a:spLocks noChangeArrowheads="1"/>
          </p:cNvSpPr>
          <p:nvPr/>
        </p:nvSpPr>
        <p:spPr bwMode="auto">
          <a:xfrm>
            <a:off x="684213" y="4365625"/>
            <a:ext cx="3167062" cy="366713"/>
          </a:xfrm>
          <a:prstGeom prst="rect">
            <a:avLst/>
          </a:prstGeom>
          <a:noFill/>
          <a:ln w="9525">
            <a:noFill/>
            <a:miter lim="800000"/>
            <a:headEnd/>
            <a:tailEnd/>
          </a:ln>
        </p:spPr>
        <p:txBody>
          <a:bodyPr>
            <a:spAutoFit/>
          </a:bodyPr>
          <a:lstStyle/>
          <a:p>
            <a:pPr>
              <a:spcBef>
                <a:spcPct val="50000"/>
              </a:spcBef>
            </a:pPr>
            <a:r>
              <a:rPr lang="en-US" sz="1800"/>
              <a:t>In practice we use</a:t>
            </a:r>
            <a:r>
              <a:rPr lang="ru-RU" sz="1800"/>
              <a:t>:</a:t>
            </a:r>
          </a:p>
        </p:txBody>
      </p:sp>
      <p:sp>
        <p:nvSpPr>
          <p:cNvPr id="5132" name="Rectangle 10"/>
          <p:cNvSpPr>
            <a:spLocks noChangeArrowheads="1"/>
          </p:cNvSpPr>
          <p:nvPr/>
        </p:nvSpPr>
        <p:spPr bwMode="auto">
          <a:xfrm>
            <a:off x="0" y="3128963"/>
            <a:ext cx="9144000" cy="0"/>
          </a:xfrm>
          <a:prstGeom prst="rect">
            <a:avLst/>
          </a:prstGeom>
          <a:noFill/>
          <a:ln w="9525">
            <a:noFill/>
            <a:miter lim="800000"/>
            <a:headEnd/>
            <a:tailEnd/>
          </a:ln>
        </p:spPr>
        <p:txBody>
          <a:bodyPr wrap="none" anchor="ctr">
            <a:spAutoFit/>
          </a:bodyPr>
          <a:lstStyle/>
          <a:p>
            <a:endParaRPr lang="ru-RU"/>
          </a:p>
        </p:txBody>
      </p:sp>
      <p:graphicFrame>
        <p:nvGraphicFramePr>
          <p:cNvPr id="5124" name="Object 11"/>
          <p:cNvGraphicFramePr>
            <a:graphicFrameLocks noChangeAspect="1"/>
          </p:cNvGraphicFramePr>
          <p:nvPr/>
        </p:nvGraphicFramePr>
        <p:xfrm>
          <a:off x="4356100" y="4076700"/>
          <a:ext cx="2663825" cy="893763"/>
        </p:xfrm>
        <a:graphic>
          <a:graphicData uri="http://schemas.openxmlformats.org/presentationml/2006/ole">
            <p:oleObj spid="_x0000_s5124" name="Equation" r:id="rId5" imgW="1790700" imgH="596900" progId="Equation.3">
              <p:embed/>
            </p:oleObj>
          </a:graphicData>
        </a:graphic>
      </p:graphicFrame>
      <p:sp>
        <p:nvSpPr>
          <p:cNvPr id="5133" name="Text Box 13"/>
          <p:cNvSpPr txBox="1">
            <a:spLocks noChangeArrowheads="1"/>
          </p:cNvSpPr>
          <p:nvPr/>
        </p:nvSpPr>
        <p:spPr bwMode="auto">
          <a:xfrm>
            <a:off x="539750" y="5229225"/>
            <a:ext cx="8137525" cy="671513"/>
          </a:xfrm>
          <a:prstGeom prst="rect">
            <a:avLst/>
          </a:prstGeom>
          <a:noFill/>
          <a:ln w="9525">
            <a:noFill/>
            <a:miter lim="800000"/>
            <a:headEnd/>
            <a:tailEnd/>
          </a:ln>
        </p:spPr>
        <p:txBody>
          <a:bodyPr>
            <a:spAutoFit/>
          </a:bodyPr>
          <a:lstStyle/>
          <a:p>
            <a:pPr>
              <a:spcBef>
                <a:spcPct val="50000"/>
              </a:spcBef>
            </a:pPr>
            <a:r>
              <a:rPr lang="en-US" sz="1800"/>
              <a:t>where</a:t>
            </a:r>
            <a:r>
              <a:rPr lang="ru-RU" sz="1800"/>
              <a:t> </a:t>
            </a:r>
            <a:r>
              <a:rPr lang="ru-RU" sz="1800" b="1" i="1"/>
              <a:t>Δ</a:t>
            </a:r>
            <a:r>
              <a:rPr lang="en-US" sz="1800" b="1" i="1"/>
              <a:t>Z</a:t>
            </a:r>
            <a:r>
              <a:rPr lang="ru-RU" sz="1800" b="1" baseline="-25000"/>
              <a:t>0</a:t>
            </a:r>
            <a:r>
              <a:rPr lang="ru-RU" sz="1800"/>
              <a:t> – </a:t>
            </a:r>
            <a:r>
              <a:rPr lang="en-US" sz="1800"/>
              <a:t>focused </a:t>
            </a:r>
            <a:r>
              <a:rPr lang="en-AU" sz="1800"/>
              <a:t>beam size observed experimentally for rf deflection off</a:t>
            </a:r>
            <a:r>
              <a:rPr lang="ru-RU" sz="1800"/>
              <a:t>, </a:t>
            </a:r>
            <a:r>
              <a:rPr lang="ru-RU" sz="1800" b="1" i="1"/>
              <a:t>σ</a:t>
            </a:r>
            <a:r>
              <a:rPr lang="ru-RU" sz="1800"/>
              <a:t> – </a:t>
            </a:r>
            <a:r>
              <a:rPr lang="en-US" sz="1800"/>
              <a:t>rms size of the focused electron beam for </a:t>
            </a:r>
            <a:r>
              <a:rPr lang="en-AU"/>
              <a:t>a </a:t>
            </a:r>
            <a:r>
              <a:rPr lang="en-AU">
                <a:sym typeface="Symbol" pitchFamily="18" charset="2"/>
              </a:rPr>
              <a:t></a:t>
            </a:r>
            <a:r>
              <a:rPr lang="en-AU"/>
              <a:t>-function bunch</a:t>
            </a:r>
            <a:endParaRPr lang="ru-RU"/>
          </a:p>
        </p:txBody>
      </p:sp>
      <p:pic>
        <p:nvPicPr>
          <p:cNvPr id="14" name="Picture 9" descr="emblema"/>
          <p:cNvPicPr>
            <a:picLocks noChangeAspect="1" noChangeArrowheads="1"/>
          </p:cNvPicPr>
          <p:nvPr/>
        </p:nvPicPr>
        <p:blipFill>
          <a:blip r:embed="rId6" cstate="print"/>
          <a:srcRect/>
          <a:stretch>
            <a:fillRect/>
          </a:stretch>
        </p:blipFill>
        <p:spPr>
          <a:xfrm>
            <a:off x="0" y="0"/>
            <a:ext cx="827584" cy="699166"/>
          </a:xfrm>
          <a:prstGeom prst="rect">
            <a:avLst/>
          </a:prstGeom>
        </p:spPr>
      </p:pic>
      <p:pic>
        <p:nvPicPr>
          <p:cNvPr id="15" name="Picture 6"/>
          <p:cNvPicPr>
            <a:picLocks noChangeAspect="1" noChangeArrowheads="1"/>
          </p:cNvPicPr>
          <p:nvPr/>
        </p:nvPicPr>
        <p:blipFill>
          <a:blip r:embed="rId7" cstate="print"/>
          <a:srcRect/>
          <a:stretch>
            <a:fillRect/>
          </a:stretch>
        </p:blipFill>
        <p:spPr bwMode="auto">
          <a:xfrm>
            <a:off x="8388424" y="1"/>
            <a:ext cx="755576" cy="720709"/>
          </a:xfrm>
          <a:prstGeom prst="rect">
            <a:avLst/>
          </a:prstGeom>
          <a:noFill/>
          <a:ln w="9525">
            <a:noFill/>
            <a:miter lim="800000"/>
            <a:headEnd/>
            <a:tailEnd/>
          </a:ln>
        </p:spPr>
      </p:pic>
      <p:sp>
        <p:nvSpPr>
          <p:cNvPr id="16" name="Дата 15"/>
          <p:cNvSpPr>
            <a:spLocks noGrp="1"/>
          </p:cNvSpPr>
          <p:nvPr>
            <p:ph type="dt" sz="half" idx="10"/>
          </p:nvPr>
        </p:nvSpPr>
        <p:spPr/>
        <p:txBody>
          <a:bodyPr/>
          <a:lstStyle/>
          <a:p>
            <a:pPr>
              <a:defRPr/>
            </a:pPr>
            <a:r>
              <a:rPr lang="ru-RU" smtClean="0"/>
              <a:t>October 18-19, 2011</a:t>
            </a:r>
            <a:endParaRPr lang="ru-RU"/>
          </a:p>
        </p:txBody>
      </p:sp>
      <p:sp>
        <p:nvSpPr>
          <p:cNvPr id="17" name="Нижний колонтитул 16"/>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Номер слайда 3"/>
          <p:cNvSpPr>
            <a:spLocks noGrp="1"/>
          </p:cNvSpPr>
          <p:nvPr>
            <p:ph type="sldNum" sz="quarter" idx="12"/>
          </p:nvPr>
        </p:nvSpPr>
        <p:spPr>
          <a:xfrm>
            <a:off x="7010400" y="6381750"/>
            <a:ext cx="2133600" cy="476250"/>
          </a:xfrm>
          <a:noFill/>
        </p:spPr>
        <p:txBody>
          <a:bodyPr/>
          <a:lstStyle/>
          <a:p>
            <a:fld id="{5455FA55-31E2-45E5-B1BE-ABB2FD372F39}" type="slidenum">
              <a:rPr lang="ru-RU"/>
              <a:pPr/>
              <a:t>11</a:t>
            </a:fld>
            <a:endParaRPr lang="ru-RU" dirty="0"/>
          </a:p>
        </p:txBody>
      </p:sp>
      <p:sp>
        <p:nvSpPr>
          <p:cNvPr id="23556" name="Text Box 5"/>
          <p:cNvSpPr txBox="1">
            <a:spLocks noChangeArrowheads="1"/>
          </p:cNvSpPr>
          <p:nvPr/>
        </p:nvSpPr>
        <p:spPr bwMode="auto">
          <a:xfrm>
            <a:off x="900113" y="333375"/>
            <a:ext cx="7704137" cy="822325"/>
          </a:xfrm>
          <a:prstGeom prst="rect">
            <a:avLst/>
          </a:prstGeom>
          <a:noFill/>
          <a:ln w="9525">
            <a:noFill/>
            <a:miter lim="800000"/>
            <a:headEnd/>
            <a:tailEnd/>
          </a:ln>
        </p:spPr>
        <p:txBody>
          <a:bodyPr>
            <a:spAutoFit/>
          </a:bodyPr>
          <a:lstStyle/>
          <a:p>
            <a:pPr>
              <a:spcBef>
                <a:spcPct val="50000"/>
              </a:spcBef>
            </a:pPr>
            <a:r>
              <a:rPr lang="en-US" sz="2400" b="1">
                <a:solidFill>
                  <a:srgbClr val="000099"/>
                </a:solidFill>
              </a:rPr>
              <a:t>Dependence of Phase Resolution on Amplitude of Deflecting Voltage for different Input Collimators</a:t>
            </a:r>
            <a:endParaRPr lang="ru-RU" sz="2400" b="1">
              <a:solidFill>
                <a:srgbClr val="000099"/>
              </a:solidFill>
            </a:endParaRPr>
          </a:p>
        </p:txBody>
      </p:sp>
      <p:pic>
        <p:nvPicPr>
          <p:cNvPr id="5"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6"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pic>
        <p:nvPicPr>
          <p:cNvPr id="39937" name="Диаграмма 9"/>
          <p:cNvPicPr>
            <a:picLocks noChangeAspect="1" noChangeArrowheads="1"/>
          </p:cNvPicPr>
          <p:nvPr/>
        </p:nvPicPr>
        <p:blipFill>
          <a:blip r:embed="rId4" cstate="print"/>
          <a:srcRect/>
          <a:stretch>
            <a:fillRect/>
          </a:stretch>
        </p:blipFill>
        <p:spPr bwMode="auto">
          <a:xfrm>
            <a:off x="1571604" y="1714488"/>
            <a:ext cx="6208982" cy="3714776"/>
          </a:xfrm>
          <a:prstGeom prst="rect">
            <a:avLst/>
          </a:prstGeom>
          <a:noFill/>
          <a:ln w="9525">
            <a:noFill/>
            <a:miter lim="800000"/>
            <a:headEnd/>
            <a:tailEnd/>
          </a:ln>
        </p:spPr>
      </p:pic>
      <p:sp>
        <p:nvSpPr>
          <p:cNvPr id="9" name="Дата 8"/>
          <p:cNvSpPr>
            <a:spLocks noGrp="1"/>
          </p:cNvSpPr>
          <p:nvPr>
            <p:ph type="dt" sz="half" idx="10"/>
          </p:nvPr>
        </p:nvSpPr>
        <p:spPr/>
        <p:txBody>
          <a:bodyPr/>
          <a:lstStyle/>
          <a:p>
            <a:pPr>
              <a:defRPr/>
            </a:pPr>
            <a:r>
              <a:rPr lang="ru-RU" smtClean="0"/>
              <a:t>October 18-19, 2011</a:t>
            </a:r>
            <a:endParaRPr lang="ru-RU"/>
          </a:p>
        </p:txBody>
      </p:sp>
      <p:sp>
        <p:nvSpPr>
          <p:cNvPr id="10" name="Нижний колонтитул 9"/>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Номер слайда 7"/>
          <p:cNvSpPr>
            <a:spLocks noGrp="1"/>
          </p:cNvSpPr>
          <p:nvPr>
            <p:ph type="sldNum" sz="quarter" idx="12"/>
          </p:nvPr>
        </p:nvSpPr>
        <p:spPr>
          <a:xfrm>
            <a:off x="7010400" y="6381750"/>
            <a:ext cx="2133600" cy="476250"/>
          </a:xfrm>
          <a:noFill/>
        </p:spPr>
        <p:txBody>
          <a:bodyPr/>
          <a:lstStyle/>
          <a:p>
            <a:fld id="{CBD0B6A2-DACF-4D24-AC33-D7C41D0989CC}" type="slidenum">
              <a:rPr lang="ru-RU"/>
              <a:pPr/>
              <a:t>12</a:t>
            </a:fld>
            <a:endParaRPr lang="ru-RU"/>
          </a:p>
        </p:txBody>
      </p:sp>
      <p:sp>
        <p:nvSpPr>
          <p:cNvPr id="24579" name="Rectangle 2"/>
          <p:cNvSpPr>
            <a:spLocks noGrp="1" noChangeArrowheads="1"/>
          </p:cNvSpPr>
          <p:nvPr>
            <p:ph type="title"/>
          </p:nvPr>
        </p:nvSpPr>
        <p:spPr/>
        <p:txBody>
          <a:bodyPr/>
          <a:lstStyle/>
          <a:p>
            <a:pPr eaLnBrk="1" hangingPunct="1"/>
            <a:r>
              <a:rPr lang="en-US" sz="2400" b="1" smtClean="0">
                <a:solidFill>
                  <a:srgbClr val="000099"/>
                </a:solidFill>
              </a:rPr>
              <a:t>Influence of analyzed beam space charge</a:t>
            </a:r>
            <a:endParaRPr lang="ru-RU" sz="2400" smtClean="0">
              <a:solidFill>
                <a:srgbClr val="000099"/>
              </a:solidFill>
            </a:endParaRPr>
          </a:p>
        </p:txBody>
      </p:sp>
      <p:sp>
        <p:nvSpPr>
          <p:cNvPr id="24580" name="Rectangle 3"/>
          <p:cNvSpPr>
            <a:spLocks noGrp="1" noChangeArrowheads="1"/>
          </p:cNvSpPr>
          <p:nvPr>
            <p:ph type="body" sz="half" idx="1"/>
          </p:nvPr>
        </p:nvSpPr>
        <p:spPr>
          <a:xfrm>
            <a:off x="457200" y="1600200"/>
            <a:ext cx="8075613" cy="2044700"/>
          </a:xfrm>
          <a:noFill/>
        </p:spPr>
        <p:txBody>
          <a:bodyPr/>
          <a:lstStyle/>
          <a:p>
            <a:pPr algn="ctr" eaLnBrk="1" hangingPunct="1">
              <a:buFontTx/>
              <a:buNone/>
            </a:pPr>
            <a:r>
              <a:rPr lang="en-US" sz="1800" b="1" dirty="0" smtClean="0">
                <a:latin typeface="Times New Roman" pitchFamily="18" charset="0"/>
              </a:rPr>
              <a:t>Two main effects:</a:t>
            </a:r>
          </a:p>
          <a:p>
            <a:pPr eaLnBrk="1" hangingPunct="1"/>
            <a:r>
              <a:rPr lang="en-US" sz="1800" b="1" dirty="0" smtClean="0">
                <a:latin typeface="Times New Roman" pitchFamily="18" charset="0"/>
              </a:rPr>
              <a:t>Increasing of the focused beam size. This effect</a:t>
            </a:r>
            <a:r>
              <a:rPr lang="ru-RU" sz="1800" b="1" dirty="0" smtClean="0">
                <a:latin typeface="Times New Roman" pitchFamily="18" charset="0"/>
              </a:rPr>
              <a:t> </a:t>
            </a:r>
            <a:r>
              <a:rPr lang="en-US" sz="1800" b="1" dirty="0" smtClean="0">
                <a:latin typeface="Times New Roman" pitchFamily="18" charset="0"/>
              </a:rPr>
              <a:t>results in aggravation of phase resolution</a:t>
            </a:r>
            <a:r>
              <a:rPr lang="ru-RU" sz="1800" b="1" dirty="0" smtClean="0">
                <a:latin typeface="Times New Roman" pitchFamily="18" charset="0"/>
              </a:rPr>
              <a:t>.</a:t>
            </a:r>
          </a:p>
          <a:p>
            <a:pPr eaLnBrk="1" hangingPunct="1"/>
            <a:r>
              <a:rPr lang="en-US" sz="1800" b="1" dirty="0" smtClean="0">
                <a:latin typeface="Times New Roman" pitchFamily="18" charset="0"/>
              </a:rPr>
              <a:t>Changing of  the average position of the focused electron beam at the output collimator. This effect is the reason of the error of phase reading.</a:t>
            </a:r>
            <a:endParaRPr lang="ru-RU" sz="1800" b="1" dirty="0" smtClean="0">
              <a:latin typeface="Times New Roman" pitchFamily="18" charset="0"/>
            </a:endParaRPr>
          </a:p>
          <a:p>
            <a:pPr eaLnBrk="1" hangingPunct="1">
              <a:buFontTx/>
              <a:buNone/>
            </a:pPr>
            <a:endParaRPr lang="ru-RU" sz="1800" b="1" dirty="0" smtClean="0">
              <a:latin typeface="Times New Roman" pitchFamily="18" charset="0"/>
            </a:endParaRPr>
          </a:p>
        </p:txBody>
      </p:sp>
      <p:sp>
        <p:nvSpPr>
          <p:cNvPr id="2458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pic>
        <p:nvPicPr>
          <p:cNvPr id="9"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10"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sp>
        <p:nvSpPr>
          <p:cNvPr id="11" name="Дата 10"/>
          <p:cNvSpPr>
            <a:spLocks noGrp="1"/>
          </p:cNvSpPr>
          <p:nvPr>
            <p:ph type="dt" sz="half" idx="10"/>
          </p:nvPr>
        </p:nvSpPr>
        <p:spPr/>
        <p:txBody>
          <a:bodyPr/>
          <a:lstStyle/>
          <a:p>
            <a:pPr>
              <a:defRPr/>
            </a:pPr>
            <a:r>
              <a:rPr lang="ru-RU" smtClean="0"/>
              <a:t>October 18-19, 2011</a:t>
            </a:r>
            <a:endParaRPr lang="ru-RU"/>
          </a:p>
        </p:txBody>
      </p:sp>
      <p:sp>
        <p:nvSpPr>
          <p:cNvPr id="12" name="Нижний колонтитул 11"/>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Номер слайда 7"/>
          <p:cNvSpPr>
            <a:spLocks noGrp="1"/>
          </p:cNvSpPr>
          <p:nvPr>
            <p:ph type="sldNum" sz="quarter" idx="12"/>
          </p:nvPr>
        </p:nvSpPr>
        <p:spPr>
          <a:xfrm>
            <a:off x="7010400" y="6381750"/>
            <a:ext cx="2133600" cy="476250"/>
          </a:xfrm>
          <a:noFill/>
        </p:spPr>
        <p:txBody>
          <a:bodyPr/>
          <a:lstStyle/>
          <a:p>
            <a:fld id="{CBD0B6A2-DACF-4D24-AC33-D7C41D0989CC}" type="slidenum">
              <a:rPr lang="ru-RU"/>
              <a:pPr/>
              <a:t>13</a:t>
            </a:fld>
            <a:endParaRPr lang="ru-RU"/>
          </a:p>
        </p:txBody>
      </p:sp>
      <p:sp>
        <p:nvSpPr>
          <p:cNvPr id="24579" name="Rectangle 2"/>
          <p:cNvSpPr>
            <a:spLocks noGrp="1" noChangeArrowheads="1"/>
          </p:cNvSpPr>
          <p:nvPr>
            <p:ph type="title"/>
          </p:nvPr>
        </p:nvSpPr>
        <p:spPr/>
        <p:txBody>
          <a:bodyPr/>
          <a:lstStyle/>
          <a:p>
            <a:pPr eaLnBrk="1" hangingPunct="1"/>
            <a:r>
              <a:rPr lang="en-US" sz="2400" b="1" dirty="0" smtClean="0">
                <a:solidFill>
                  <a:srgbClr val="000099"/>
                </a:solidFill>
              </a:rPr>
              <a:t>Influence of analyzed beam space charge</a:t>
            </a:r>
            <a:endParaRPr lang="ru-RU" sz="2400" dirty="0" smtClean="0">
              <a:solidFill>
                <a:srgbClr val="000099"/>
              </a:solidFill>
            </a:endParaRPr>
          </a:p>
        </p:txBody>
      </p:sp>
      <p:sp>
        <p:nvSpPr>
          <p:cNvPr id="2458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pic>
        <p:nvPicPr>
          <p:cNvPr id="9"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10"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sp>
        <p:nvSpPr>
          <p:cNvPr id="22" name="TextBox 112"/>
          <p:cNvSpPr txBox="1">
            <a:spLocks noChangeArrowheads="1"/>
          </p:cNvSpPr>
          <p:nvPr/>
        </p:nvSpPr>
        <p:spPr bwMode="auto">
          <a:xfrm>
            <a:off x="642910" y="4714884"/>
            <a:ext cx="7858180" cy="584775"/>
          </a:xfrm>
          <a:prstGeom prst="rect">
            <a:avLst/>
          </a:prstGeom>
          <a:noFill/>
          <a:ln w="9525">
            <a:noFill/>
            <a:miter lim="800000"/>
            <a:headEnd/>
            <a:tailEnd/>
          </a:ln>
        </p:spPr>
        <p:txBody>
          <a:bodyPr wrap="square">
            <a:spAutoFit/>
          </a:bodyPr>
          <a:lstStyle/>
          <a:p>
            <a:pPr algn="ctr"/>
            <a:r>
              <a:rPr lang="en-US" sz="1600" b="1" dirty="0" smtClean="0">
                <a:latin typeface="Times New Roman" pitchFamily="18" charset="0"/>
                <a:cs typeface="Times New Roman" pitchFamily="18" charset="0"/>
              </a:rPr>
              <a:t>Behavior of Phase Resolution </a:t>
            </a:r>
            <a:r>
              <a:rPr lang="en-US" sz="1600" b="1" dirty="0">
                <a:latin typeface="Times New Roman" pitchFamily="18" charset="0"/>
                <a:cs typeface="Times New Roman" pitchFamily="18" charset="0"/>
              </a:rPr>
              <a:t>and </a:t>
            </a:r>
            <a:r>
              <a:rPr lang="en-US" sz="1600" b="1" dirty="0" smtClean="0">
                <a:latin typeface="Times New Roman" pitchFamily="18" charset="0"/>
                <a:cs typeface="Times New Roman" pitchFamily="18" charset="0"/>
              </a:rPr>
              <a:t>Phase </a:t>
            </a:r>
            <a:r>
              <a:rPr lang="en-US" sz="1600" b="1" dirty="0">
                <a:latin typeface="Times New Roman" pitchFamily="18" charset="0"/>
                <a:cs typeface="Times New Roman" pitchFamily="18" charset="0"/>
              </a:rPr>
              <a:t>R</a:t>
            </a:r>
            <a:r>
              <a:rPr lang="en-US" sz="1600" b="1" dirty="0" smtClean="0">
                <a:latin typeface="Times New Roman" pitchFamily="18" charset="0"/>
                <a:cs typeface="Times New Roman" pitchFamily="18" charset="0"/>
              </a:rPr>
              <a:t>eading </a:t>
            </a:r>
            <a:r>
              <a:rPr lang="en-US" sz="1600" b="1" dirty="0">
                <a:latin typeface="Times New Roman" pitchFamily="18" charset="0"/>
                <a:cs typeface="Times New Roman" pitchFamily="18" charset="0"/>
              </a:rPr>
              <a:t>E</a:t>
            </a:r>
            <a:r>
              <a:rPr lang="en-US" sz="1600" b="1" dirty="0" smtClean="0">
                <a:latin typeface="Times New Roman" pitchFamily="18" charset="0"/>
                <a:cs typeface="Times New Roman" pitchFamily="18" charset="0"/>
              </a:rPr>
              <a:t>rror along the bunch</a:t>
            </a:r>
          </a:p>
          <a:p>
            <a:pPr algn="ctr"/>
            <a:r>
              <a:rPr lang="en-US" sz="1600" b="1" dirty="0" smtClean="0">
                <a:latin typeface="Times New Roman" pitchFamily="18" charset="0"/>
                <a:cs typeface="Times New Roman" pitchFamily="18" charset="0"/>
              </a:rPr>
              <a:t>for different deflecting voltages. Beam current 60 </a:t>
            </a:r>
            <a:r>
              <a:rPr lang="en-US" sz="1600" b="1" dirty="0" err="1" smtClean="0">
                <a:latin typeface="Times New Roman" pitchFamily="18" charset="0"/>
                <a:cs typeface="Times New Roman" pitchFamily="18" charset="0"/>
              </a:rPr>
              <a:t>mA</a:t>
            </a:r>
            <a:r>
              <a:rPr lang="en-US" sz="1600" b="1" dirty="0" smtClean="0">
                <a:latin typeface="Times New Roman" pitchFamily="18" charset="0"/>
                <a:cs typeface="Times New Roman" pitchFamily="18" charset="0"/>
              </a:rPr>
              <a:t>.</a:t>
            </a:r>
            <a:endParaRPr lang="ru-RU" sz="1600" b="1" dirty="0">
              <a:latin typeface="Times New Roman" pitchFamily="18" charset="0"/>
              <a:cs typeface="Times New Roman" pitchFamily="18" charset="0"/>
            </a:endParaRPr>
          </a:p>
        </p:txBody>
      </p:sp>
      <p:pic>
        <p:nvPicPr>
          <p:cNvPr id="36865" name="Диаграмма 37"/>
          <p:cNvPicPr>
            <a:picLocks noChangeAspect="1" noChangeArrowheads="1"/>
          </p:cNvPicPr>
          <p:nvPr/>
        </p:nvPicPr>
        <p:blipFill>
          <a:blip r:embed="rId4" cstate="print"/>
          <a:srcRect/>
          <a:stretch>
            <a:fillRect/>
          </a:stretch>
        </p:blipFill>
        <p:spPr bwMode="auto">
          <a:xfrm>
            <a:off x="4429124" y="1928802"/>
            <a:ext cx="3833839" cy="2300304"/>
          </a:xfrm>
          <a:prstGeom prst="rect">
            <a:avLst/>
          </a:prstGeom>
          <a:noFill/>
          <a:ln w="9525">
            <a:noFill/>
            <a:miter lim="800000"/>
            <a:headEnd/>
            <a:tailEnd/>
          </a:ln>
        </p:spPr>
      </p:pic>
      <p:pic>
        <p:nvPicPr>
          <p:cNvPr id="36866" name="Диаграмма 40"/>
          <p:cNvPicPr>
            <a:picLocks noChangeAspect="1" noChangeArrowheads="1"/>
          </p:cNvPicPr>
          <p:nvPr/>
        </p:nvPicPr>
        <p:blipFill>
          <a:blip r:embed="rId5" cstate="print"/>
          <a:srcRect/>
          <a:stretch>
            <a:fillRect/>
          </a:stretch>
        </p:blipFill>
        <p:spPr bwMode="auto">
          <a:xfrm>
            <a:off x="428596" y="1928802"/>
            <a:ext cx="3810026" cy="2286016"/>
          </a:xfrm>
          <a:prstGeom prst="rect">
            <a:avLst/>
          </a:prstGeom>
          <a:noFill/>
          <a:ln w="9525">
            <a:noFill/>
            <a:miter lim="800000"/>
            <a:headEnd/>
            <a:tailEnd/>
          </a:ln>
        </p:spPr>
      </p:pic>
      <p:sp>
        <p:nvSpPr>
          <p:cNvPr id="15" name="TextBox 112"/>
          <p:cNvSpPr txBox="1">
            <a:spLocks noChangeArrowheads="1"/>
          </p:cNvSpPr>
          <p:nvPr/>
        </p:nvSpPr>
        <p:spPr bwMode="auto">
          <a:xfrm>
            <a:off x="1285852" y="1571612"/>
            <a:ext cx="2571768" cy="307777"/>
          </a:xfrm>
          <a:prstGeom prst="rect">
            <a:avLst/>
          </a:prstGeom>
          <a:noFill/>
          <a:ln w="9525">
            <a:noFill/>
            <a:miter lim="800000"/>
            <a:headEnd/>
            <a:tailEnd/>
          </a:ln>
        </p:spPr>
        <p:txBody>
          <a:bodyPr wrap="square">
            <a:spAutoFit/>
          </a:bodyPr>
          <a:lstStyle/>
          <a:p>
            <a:pPr algn="ctr"/>
            <a:r>
              <a:rPr lang="en-US" sz="1400" b="1" dirty="0" smtClean="0">
                <a:latin typeface="Times New Roman" pitchFamily="18" charset="0"/>
                <a:cs typeface="Times New Roman" pitchFamily="18" charset="0"/>
              </a:rPr>
              <a:t>Resolution (input slit 0.5 mm)</a:t>
            </a:r>
            <a:endParaRPr lang="ru-RU" sz="1400" b="1" dirty="0">
              <a:latin typeface="Times New Roman" pitchFamily="18" charset="0"/>
              <a:cs typeface="Times New Roman" pitchFamily="18" charset="0"/>
            </a:endParaRPr>
          </a:p>
        </p:txBody>
      </p:sp>
      <p:sp>
        <p:nvSpPr>
          <p:cNvPr id="19" name="TextBox 112"/>
          <p:cNvSpPr txBox="1">
            <a:spLocks noChangeArrowheads="1"/>
          </p:cNvSpPr>
          <p:nvPr/>
        </p:nvSpPr>
        <p:spPr bwMode="auto">
          <a:xfrm>
            <a:off x="5072066" y="1571612"/>
            <a:ext cx="2286016" cy="307777"/>
          </a:xfrm>
          <a:prstGeom prst="rect">
            <a:avLst/>
          </a:prstGeom>
          <a:noFill/>
          <a:ln w="9525">
            <a:noFill/>
            <a:miter lim="800000"/>
            <a:headEnd/>
            <a:tailEnd/>
          </a:ln>
        </p:spPr>
        <p:txBody>
          <a:bodyPr wrap="square">
            <a:spAutoFit/>
          </a:bodyPr>
          <a:lstStyle/>
          <a:p>
            <a:pPr algn="ctr"/>
            <a:r>
              <a:rPr lang="en-US" sz="1400" b="1" dirty="0" smtClean="0">
                <a:latin typeface="Times New Roman" pitchFamily="18" charset="0"/>
                <a:cs typeface="Times New Roman" pitchFamily="18" charset="0"/>
              </a:rPr>
              <a:t>Phase </a:t>
            </a:r>
            <a:r>
              <a:rPr lang="en-US" sz="1400" b="1" dirty="0">
                <a:latin typeface="Times New Roman" pitchFamily="18" charset="0"/>
                <a:cs typeface="Times New Roman" pitchFamily="18" charset="0"/>
              </a:rPr>
              <a:t>R</a:t>
            </a:r>
            <a:r>
              <a:rPr lang="en-US" sz="1400" b="1" dirty="0" smtClean="0">
                <a:latin typeface="Times New Roman" pitchFamily="18" charset="0"/>
                <a:cs typeface="Times New Roman" pitchFamily="18" charset="0"/>
              </a:rPr>
              <a:t>eading Error</a:t>
            </a:r>
            <a:endParaRPr lang="ru-RU" sz="1400" b="1" dirty="0">
              <a:latin typeface="Times New Roman" pitchFamily="18" charset="0"/>
              <a:cs typeface="Times New Roman" pitchFamily="18" charset="0"/>
            </a:endParaRPr>
          </a:p>
        </p:txBody>
      </p:sp>
      <p:sp>
        <p:nvSpPr>
          <p:cNvPr id="23" name="Дата 22"/>
          <p:cNvSpPr>
            <a:spLocks noGrp="1"/>
          </p:cNvSpPr>
          <p:nvPr>
            <p:ph type="dt" sz="half" idx="10"/>
          </p:nvPr>
        </p:nvSpPr>
        <p:spPr/>
        <p:txBody>
          <a:bodyPr/>
          <a:lstStyle/>
          <a:p>
            <a:pPr>
              <a:defRPr/>
            </a:pPr>
            <a:r>
              <a:rPr lang="ru-RU" smtClean="0"/>
              <a:t>October 18-19, 2011</a:t>
            </a:r>
            <a:endParaRPr lang="ru-RU"/>
          </a:p>
        </p:txBody>
      </p:sp>
      <p:sp>
        <p:nvSpPr>
          <p:cNvPr id="24" name="Нижний колонтитул 23"/>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Номер слайда 5"/>
          <p:cNvSpPr>
            <a:spLocks noGrp="1"/>
          </p:cNvSpPr>
          <p:nvPr>
            <p:ph type="sldNum" sz="quarter" idx="12"/>
          </p:nvPr>
        </p:nvSpPr>
        <p:spPr>
          <a:xfrm>
            <a:off x="7010400" y="6381750"/>
            <a:ext cx="2133600" cy="476250"/>
          </a:xfrm>
          <a:noFill/>
        </p:spPr>
        <p:txBody>
          <a:bodyPr/>
          <a:lstStyle/>
          <a:p>
            <a:fld id="{37202C9C-22B2-48EE-989A-D01754C62670}" type="slidenum">
              <a:rPr lang="ru-RU"/>
              <a:pPr/>
              <a:t>14</a:t>
            </a:fld>
            <a:endParaRPr lang="ru-RU" dirty="0"/>
          </a:p>
        </p:txBody>
      </p:sp>
      <p:sp>
        <p:nvSpPr>
          <p:cNvPr id="25603" name="Rectangle 2"/>
          <p:cNvSpPr>
            <a:spLocks noGrp="1" noChangeArrowheads="1"/>
          </p:cNvSpPr>
          <p:nvPr>
            <p:ph type="title"/>
          </p:nvPr>
        </p:nvSpPr>
        <p:spPr>
          <a:xfrm>
            <a:off x="500034" y="1000108"/>
            <a:ext cx="8229600" cy="1143000"/>
          </a:xfrm>
        </p:spPr>
        <p:txBody>
          <a:bodyPr/>
          <a:lstStyle/>
          <a:p>
            <a:pPr eaLnBrk="1" hangingPunct="1"/>
            <a:r>
              <a:rPr lang="en-US" sz="2400" b="1" dirty="0" smtClean="0">
                <a:solidFill>
                  <a:srgbClr val="000099"/>
                </a:solidFill>
              </a:rPr>
              <a:t>Behavior of total Phase  Resolution along the bunch for beam current of 60 </a:t>
            </a:r>
            <a:r>
              <a:rPr lang="en-US" sz="2400" b="1" dirty="0" err="1" smtClean="0">
                <a:solidFill>
                  <a:srgbClr val="000099"/>
                </a:solidFill>
              </a:rPr>
              <a:t>mA</a:t>
            </a:r>
            <a:r>
              <a:rPr lang="en-US" sz="2400" b="1" dirty="0" smtClean="0">
                <a:solidFill>
                  <a:srgbClr val="000099"/>
                </a:solidFill>
              </a:rPr>
              <a:t> (input collimator 0.5 mm)</a:t>
            </a:r>
            <a:endParaRPr lang="ru-RU" sz="2400" b="1" dirty="0" smtClean="0">
              <a:solidFill>
                <a:srgbClr val="000099"/>
              </a:solidFill>
            </a:endParaRPr>
          </a:p>
        </p:txBody>
      </p:sp>
      <p:sp>
        <p:nvSpPr>
          <p:cNvPr id="25604" name="Rectangle 47"/>
          <p:cNvSpPr>
            <a:spLocks noChangeArrowheads="1"/>
          </p:cNvSpPr>
          <p:nvPr/>
        </p:nvSpPr>
        <p:spPr bwMode="auto">
          <a:xfrm>
            <a:off x="2517775" y="1520825"/>
            <a:ext cx="1050925" cy="0"/>
          </a:xfrm>
          <a:prstGeom prst="rect">
            <a:avLst/>
          </a:prstGeom>
          <a:noFill/>
          <a:ln w="9525">
            <a:noFill/>
            <a:miter lim="800000"/>
            <a:headEnd/>
            <a:tailEnd/>
          </a:ln>
        </p:spPr>
        <p:txBody>
          <a:bodyPr wrap="none">
            <a:spAutoFit/>
          </a:bodyPr>
          <a:lstStyle/>
          <a:p>
            <a:endParaRPr lang="ru-RU"/>
          </a:p>
        </p:txBody>
      </p:sp>
      <p:sp>
        <p:nvSpPr>
          <p:cNvPr id="25605" name="Rectangle 49"/>
          <p:cNvSpPr>
            <a:spLocks noChangeArrowheads="1"/>
          </p:cNvSpPr>
          <p:nvPr/>
        </p:nvSpPr>
        <p:spPr bwMode="auto">
          <a:xfrm>
            <a:off x="2517775" y="1520825"/>
            <a:ext cx="1050925" cy="0"/>
          </a:xfrm>
          <a:prstGeom prst="rect">
            <a:avLst/>
          </a:prstGeom>
          <a:noFill/>
          <a:ln w="9525">
            <a:noFill/>
            <a:miter lim="800000"/>
            <a:headEnd/>
            <a:tailEnd/>
          </a:ln>
        </p:spPr>
        <p:txBody>
          <a:bodyPr wrap="none">
            <a:spAutoFit/>
          </a:bodyPr>
          <a:lstStyle/>
          <a:p>
            <a:endParaRPr lang="ru-RU"/>
          </a:p>
        </p:txBody>
      </p:sp>
      <p:sp>
        <p:nvSpPr>
          <p:cNvPr id="25608" name="Rectangle 51"/>
          <p:cNvSpPr>
            <a:spLocks noChangeArrowheads="1"/>
          </p:cNvSpPr>
          <p:nvPr/>
        </p:nvSpPr>
        <p:spPr bwMode="auto">
          <a:xfrm>
            <a:off x="4962525" y="2851150"/>
            <a:ext cx="184150" cy="809625"/>
          </a:xfrm>
          <a:prstGeom prst="rect">
            <a:avLst/>
          </a:prstGeom>
          <a:noFill/>
          <a:ln w="9525">
            <a:noFill/>
            <a:miter lim="800000"/>
            <a:headEnd/>
            <a:tailEnd/>
          </a:ln>
        </p:spPr>
        <p:txBody>
          <a:bodyPr wrap="none" anchor="ctr">
            <a:spAutoFit/>
          </a:bodyPr>
          <a:lstStyle/>
          <a:p>
            <a:r>
              <a:rPr lang="ru-RU" sz="1100"/>
              <a:t/>
            </a:r>
            <a:br>
              <a:rPr lang="ru-RU" sz="1100"/>
            </a:br>
            <a:endParaRPr lang="ru-RU" sz="1800"/>
          </a:p>
          <a:p>
            <a:pPr eaLnBrk="0" hangingPunct="0"/>
            <a:endParaRPr lang="ru-RU" sz="1800"/>
          </a:p>
        </p:txBody>
      </p:sp>
      <p:sp>
        <p:nvSpPr>
          <p:cNvPr id="25609" name="Rectangle 52"/>
          <p:cNvSpPr>
            <a:spLocks noChangeArrowheads="1"/>
          </p:cNvSpPr>
          <p:nvPr/>
        </p:nvSpPr>
        <p:spPr bwMode="auto">
          <a:xfrm>
            <a:off x="2517775" y="4695825"/>
            <a:ext cx="184150" cy="641350"/>
          </a:xfrm>
          <a:prstGeom prst="rect">
            <a:avLst/>
          </a:prstGeom>
          <a:noFill/>
          <a:ln w="9525">
            <a:noFill/>
            <a:miter lim="800000"/>
            <a:headEnd/>
            <a:tailEnd/>
          </a:ln>
        </p:spPr>
        <p:txBody>
          <a:bodyPr wrap="none" anchor="ctr">
            <a:spAutoFit/>
          </a:bodyPr>
          <a:lstStyle/>
          <a:p>
            <a:r>
              <a:rPr lang="ru-RU" sz="1800"/>
              <a:t/>
            </a:r>
            <a:br>
              <a:rPr lang="ru-RU" sz="1800"/>
            </a:br>
            <a:endParaRPr lang="ru-RU" sz="1800"/>
          </a:p>
        </p:txBody>
      </p:sp>
      <p:pic>
        <p:nvPicPr>
          <p:cNvPr id="37"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38"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pic>
        <p:nvPicPr>
          <p:cNvPr id="43009" name="Диаграмма 2"/>
          <p:cNvPicPr>
            <a:picLocks noChangeAspect="1" noChangeArrowheads="1"/>
          </p:cNvPicPr>
          <p:nvPr/>
        </p:nvPicPr>
        <p:blipFill>
          <a:blip r:embed="rId4" cstate="print"/>
          <a:srcRect/>
          <a:stretch>
            <a:fillRect/>
          </a:stretch>
        </p:blipFill>
        <p:spPr bwMode="auto">
          <a:xfrm>
            <a:off x="1857356" y="2571744"/>
            <a:ext cx="5256250" cy="3143272"/>
          </a:xfrm>
          <a:prstGeom prst="rect">
            <a:avLst/>
          </a:prstGeom>
          <a:noFill/>
          <a:ln w="9525">
            <a:noFill/>
            <a:miter lim="800000"/>
            <a:headEnd/>
            <a:tailEnd/>
          </a:ln>
        </p:spPr>
      </p:pic>
      <p:sp>
        <p:nvSpPr>
          <p:cNvPr id="40" name="Дата 39"/>
          <p:cNvSpPr>
            <a:spLocks noGrp="1"/>
          </p:cNvSpPr>
          <p:nvPr>
            <p:ph type="dt" sz="half" idx="10"/>
          </p:nvPr>
        </p:nvSpPr>
        <p:spPr/>
        <p:txBody>
          <a:bodyPr/>
          <a:lstStyle/>
          <a:p>
            <a:pPr>
              <a:defRPr/>
            </a:pPr>
            <a:r>
              <a:rPr lang="ru-RU" smtClean="0"/>
              <a:t>October 18-19, 2011</a:t>
            </a:r>
            <a:endParaRPr lang="ru-RU"/>
          </a:p>
        </p:txBody>
      </p:sp>
      <p:sp>
        <p:nvSpPr>
          <p:cNvPr id="41" name="Нижний колонтитул 40"/>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Номер слайда 7"/>
          <p:cNvSpPr>
            <a:spLocks noGrp="1"/>
          </p:cNvSpPr>
          <p:nvPr>
            <p:ph type="sldNum" sz="quarter" idx="12"/>
          </p:nvPr>
        </p:nvSpPr>
        <p:spPr>
          <a:xfrm>
            <a:off x="7010400" y="6381750"/>
            <a:ext cx="2133600" cy="476250"/>
          </a:xfrm>
          <a:noFill/>
        </p:spPr>
        <p:txBody>
          <a:bodyPr/>
          <a:lstStyle/>
          <a:p>
            <a:fld id="{05C92C99-1FBF-4950-97C6-EE1D00F342C5}" type="slidenum">
              <a:rPr lang="ru-RU"/>
              <a:pPr/>
              <a:t>15</a:t>
            </a:fld>
            <a:endParaRPr lang="ru-RU" dirty="0"/>
          </a:p>
        </p:txBody>
      </p:sp>
      <p:sp>
        <p:nvSpPr>
          <p:cNvPr id="8196" name="Text Box 2"/>
          <p:cNvSpPr txBox="1">
            <a:spLocks noChangeArrowheads="1"/>
          </p:cNvSpPr>
          <p:nvPr/>
        </p:nvSpPr>
        <p:spPr bwMode="auto">
          <a:xfrm>
            <a:off x="2393950" y="2971800"/>
            <a:ext cx="3305175" cy="1260475"/>
          </a:xfrm>
          <a:prstGeom prst="rect">
            <a:avLst/>
          </a:prstGeom>
          <a:noFill/>
          <a:ln w="9525">
            <a:noFill/>
            <a:miter lim="800000"/>
            <a:headEnd/>
            <a:tailEnd/>
          </a:ln>
        </p:spPr>
        <p:txBody>
          <a:bodyPr/>
          <a:lstStyle/>
          <a:p>
            <a:pPr algn="ctr" defTabSz="4176713"/>
            <a:r>
              <a:rPr lang="ru-RU" sz="1200" b="1" dirty="0" err="1">
                <a:solidFill>
                  <a:srgbClr val="003399"/>
                </a:solidFill>
              </a:rPr>
              <a:t>Configuration</a:t>
            </a:r>
            <a:r>
              <a:rPr lang="ru-RU" sz="1200" b="1" dirty="0">
                <a:solidFill>
                  <a:srgbClr val="003399"/>
                </a:solidFill>
              </a:rPr>
              <a:t> </a:t>
            </a:r>
            <a:r>
              <a:rPr lang="ru-RU" sz="1200" b="1" dirty="0" err="1">
                <a:solidFill>
                  <a:srgbClr val="003399"/>
                </a:solidFill>
              </a:rPr>
              <a:t>of</a:t>
            </a:r>
            <a:r>
              <a:rPr lang="ru-RU" sz="1200" b="1" dirty="0">
                <a:solidFill>
                  <a:srgbClr val="003399"/>
                </a:solidFill>
              </a:rPr>
              <a:t> </a:t>
            </a:r>
            <a:r>
              <a:rPr lang="ru-RU" sz="1200" b="1" dirty="0" err="1">
                <a:solidFill>
                  <a:srgbClr val="003399"/>
                </a:solidFill>
              </a:rPr>
              <a:t>Bunch</a:t>
            </a:r>
            <a:r>
              <a:rPr lang="ru-RU" sz="1200" b="1" dirty="0">
                <a:solidFill>
                  <a:srgbClr val="003399"/>
                </a:solidFill>
              </a:rPr>
              <a:t> </a:t>
            </a:r>
            <a:r>
              <a:rPr lang="ru-RU" sz="1200" b="1" dirty="0" err="1">
                <a:solidFill>
                  <a:srgbClr val="003399"/>
                </a:solidFill>
              </a:rPr>
              <a:t>Shape</a:t>
            </a:r>
            <a:r>
              <a:rPr lang="ru-RU" sz="1200" b="1" dirty="0">
                <a:solidFill>
                  <a:srgbClr val="003399"/>
                </a:solidFill>
              </a:rPr>
              <a:t> </a:t>
            </a:r>
            <a:r>
              <a:rPr lang="ru-RU" sz="1200" b="1" dirty="0" err="1">
                <a:solidFill>
                  <a:srgbClr val="003399"/>
                </a:solidFill>
              </a:rPr>
              <a:t>Monitor</a:t>
            </a:r>
            <a:endParaRPr lang="en-US" sz="1200" b="1" dirty="0">
              <a:solidFill>
                <a:srgbClr val="003399"/>
              </a:solidFill>
            </a:endParaRPr>
          </a:p>
          <a:p>
            <a:pPr algn="ctr" defTabSz="4176713"/>
            <a:endParaRPr lang="en-US" sz="1200" b="1" dirty="0">
              <a:solidFill>
                <a:srgbClr val="003399"/>
              </a:solidFill>
            </a:endParaRPr>
          </a:p>
          <a:p>
            <a:pPr algn="ctr" defTabSz="4176713"/>
            <a:r>
              <a:rPr lang="ru-RU" sz="1200" b="1" dirty="0">
                <a:solidFill>
                  <a:srgbClr val="003399"/>
                </a:solidFill>
              </a:rPr>
              <a:t>1 - </a:t>
            </a:r>
            <a:r>
              <a:rPr lang="ru-RU" sz="1200" b="1" dirty="0" err="1">
                <a:solidFill>
                  <a:srgbClr val="003399"/>
                </a:solidFill>
              </a:rPr>
              <a:t>target</a:t>
            </a:r>
            <a:r>
              <a:rPr lang="ru-RU" sz="1200" b="1" dirty="0">
                <a:solidFill>
                  <a:srgbClr val="003399"/>
                </a:solidFill>
              </a:rPr>
              <a:t>, 2 - </a:t>
            </a:r>
            <a:r>
              <a:rPr lang="ru-RU" sz="1200" b="1" dirty="0" err="1">
                <a:solidFill>
                  <a:srgbClr val="003399"/>
                </a:solidFill>
              </a:rPr>
              <a:t>input</a:t>
            </a:r>
            <a:r>
              <a:rPr lang="ru-RU" sz="1200" b="1" dirty="0">
                <a:solidFill>
                  <a:srgbClr val="003399"/>
                </a:solidFill>
              </a:rPr>
              <a:t> </a:t>
            </a:r>
            <a:r>
              <a:rPr lang="ru-RU" sz="1200" b="1" dirty="0" err="1">
                <a:solidFill>
                  <a:srgbClr val="003399"/>
                </a:solidFill>
              </a:rPr>
              <a:t>collimator</a:t>
            </a:r>
            <a:r>
              <a:rPr lang="ru-RU" sz="1200" b="1" dirty="0">
                <a:solidFill>
                  <a:srgbClr val="003399"/>
                </a:solidFill>
              </a:rPr>
              <a:t>, 3 - </a:t>
            </a:r>
            <a:r>
              <a:rPr lang="ru-RU" sz="1200" b="1" dirty="0" err="1">
                <a:solidFill>
                  <a:srgbClr val="003399"/>
                </a:solidFill>
              </a:rPr>
              <a:t>rf</a:t>
            </a:r>
            <a:r>
              <a:rPr lang="ru-RU" sz="1200" b="1" dirty="0">
                <a:solidFill>
                  <a:srgbClr val="003399"/>
                </a:solidFill>
              </a:rPr>
              <a:t> </a:t>
            </a:r>
            <a:r>
              <a:rPr lang="ru-RU" sz="1200" b="1" dirty="0" err="1">
                <a:solidFill>
                  <a:srgbClr val="003399"/>
                </a:solidFill>
              </a:rPr>
              <a:t>deflector</a:t>
            </a:r>
            <a:r>
              <a:rPr lang="ru-RU" sz="1200" b="1" dirty="0">
                <a:solidFill>
                  <a:srgbClr val="003399"/>
                </a:solidFill>
              </a:rPr>
              <a:t> </a:t>
            </a:r>
            <a:r>
              <a:rPr lang="ru-RU" sz="1200" b="1" dirty="0" err="1">
                <a:solidFill>
                  <a:srgbClr val="003399"/>
                </a:solidFill>
              </a:rPr>
              <a:t>combined</a:t>
            </a:r>
            <a:r>
              <a:rPr lang="ru-RU" sz="1200" b="1" dirty="0">
                <a:solidFill>
                  <a:srgbClr val="003399"/>
                </a:solidFill>
              </a:rPr>
              <a:t> </a:t>
            </a:r>
            <a:r>
              <a:rPr lang="ru-RU" sz="1200" b="1" dirty="0" err="1">
                <a:solidFill>
                  <a:srgbClr val="003399"/>
                </a:solidFill>
              </a:rPr>
              <a:t>with</a:t>
            </a:r>
            <a:r>
              <a:rPr lang="ru-RU" sz="1200" b="1" dirty="0">
                <a:solidFill>
                  <a:srgbClr val="003399"/>
                </a:solidFill>
              </a:rPr>
              <a:t> </a:t>
            </a:r>
            <a:r>
              <a:rPr lang="ru-RU" sz="1200" b="1" dirty="0" err="1">
                <a:solidFill>
                  <a:srgbClr val="003399"/>
                </a:solidFill>
              </a:rPr>
              <a:t>electrostatic</a:t>
            </a:r>
            <a:r>
              <a:rPr lang="ru-RU" sz="1200" b="1" dirty="0">
                <a:solidFill>
                  <a:srgbClr val="003399"/>
                </a:solidFill>
              </a:rPr>
              <a:t> </a:t>
            </a:r>
            <a:r>
              <a:rPr lang="ru-RU" sz="1200" b="1" dirty="0" err="1">
                <a:solidFill>
                  <a:srgbClr val="003399"/>
                </a:solidFill>
              </a:rPr>
              <a:t>lens</a:t>
            </a:r>
            <a:r>
              <a:rPr lang="ru-RU" sz="1200" b="1" dirty="0">
                <a:solidFill>
                  <a:srgbClr val="003399"/>
                </a:solidFill>
              </a:rPr>
              <a:t>, 4 -  </a:t>
            </a:r>
            <a:r>
              <a:rPr lang="ru-RU" sz="1200" b="1" dirty="0" err="1">
                <a:solidFill>
                  <a:srgbClr val="003399"/>
                </a:solidFill>
              </a:rPr>
              <a:t>output</a:t>
            </a:r>
            <a:r>
              <a:rPr lang="ru-RU" sz="1200" b="1" dirty="0">
                <a:solidFill>
                  <a:srgbClr val="003399"/>
                </a:solidFill>
              </a:rPr>
              <a:t> </a:t>
            </a:r>
            <a:r>
              <a:rPr lang="ru-RU" sz="1200" b="1" dirty="0" err="1">
                <a:solidFill>
                  <a:srgbClr val="003399"/>
                </a:solidFill>
              </a:rPr>
              <a:t>collimator</a:t>
            </a:r>
            <a:r>
              <a:rPr lang="ru-RU" sz="1200" b="1" dirty="0">
                <a:solidFill>
                  <a:srgbClr val="003399"/>
                </a:solidFill>
              </a:rPr>
              <a:t>, </a:t>
            </a:r>
            <a:r>
              <a:rPr lang="en-US" sz="1200" b="1" dirty="0">
                <a:solidFill>
                  <a:srgbClr val="003399"/>
                </a:solidFill>
              </a:rPr>
              <a:t>5</a:t>
            </a:r>
            <a:r>
              <a:rPr lang="ru-RU" sz="1200" b="1" dirty="0">
                <a:solidFill>
                  <a:srgbClr val="003399"/>
                </a:solidFill>
              </a:rPr>
              <a:t> – </a:t>
            </a:r>
            <a:r>
              <a:rPr lang="en-US" sz="1200" b="1" dirty="0">
                <a:solidFill>
                  <a:srgbClr val="003399"/>
                </a:solidFill>
              </a:rPr>
              <a:t>electron collector (</a:t>
            </a:r>
            <a:r>
              <a:rPr lang="ru-RU" sz="1200" b="1" dirty="0" err="1">
                <a:solidFill>
                  <a:srgbClr val="003399"/>
                </a:solidFill>
              </a:rPr>
              <a:t>Secondary</a:t>
            </a:r>
            <a:r>
              <a:rPr lang="ru-RU" sz="1200" b="1" dirty="0">
                <a:solidFill>
                  <a:srgbClr val="003399"/>
                </a:solidFill>
              </a:rPr>
              <a:t> </a:t>
            </a:r>
            <a:r>
              <a:rPr lang="ru-RU" sz="1200" b="1" dirty="0" err="1">
                <a:solidFill>
                  <a:srgbClr val="003399"/>
                </a:solidFill>
              </a:rPr>
              <a:t>Electron</a:t>
            </a:r>
            <a:r>
              <a:rPr lang="ru-RU" sz="1200" b="1" dirty="0">
                <a:solidFill>
                  <a:srgbClr val="003399"/>
                </a:solidFill>
              </a:rPr>
              <a:t> </a:t>
            </a:r>
            <a:r>
              <a:rPr lang="ru-RU" sz="1200" b="1" dirty="0" err="1">
                <a:solidFill>
                  <a:srgbClr val="003399"/>
                </a:solidFill>
              </a:rPr>
              <a:t>Multiplier</a:t>
            </a:r>
            <a:r>
              <a:rPr lang="en-US" sz="1200" b="1" dirty="0">
                <a:solidFill>
                  <a:srgbClr val="003399"/>
                </a:solidFill>
              </a:rPr>
              <a:t>)</a:t>
            </a:r>
            <a:endParaRPr lang="ru-RU" sz="1200" b="1" dirty="0">
              <a:solidFill>
                <a:srgbClr val="003399"/>
              </a:solidFill>
            </a:endParaRPr>
          </a:p>
        </p:txBody>
      </p:sp>
      <p:pic>
        <p:nvPicPr>
          <p:cNvPr id="8197" name="Picture 3"/>
          <p:cNvPicPr>
            <a:picLocks noGrp="1" noChangeAspect="1" noChangeArrowheads="1"/>
          </p:cNvPicPr>
          <p:nvPr>
            <p:ph sz="quarter" idx="2"/>
          </p:nvPr>
        </p:nvPicPr>
        <p:blipFill>
          <a:blip r:embed="rId3" cstate="print"/>
          <a:srcRect/>
          <a:stretch>
            <a:fillRect/>
          </a:stretch>
        </p:blipFill>
        <p:spPr>
          <a:xfrm>
            <a:off x="6146800" y="1250950"/>
            <a:ext cx="2408238" cy="1370013"/>
          </a:xfrm>
          <a:noFill/>
        </p:spPr>
      </p:pic>
      <p:sp>
        <p:nvSpPr>
          <p:cNvPr id="8198" name="Text Box 4"/>
          <p:cNvSpPr txBox="1">
            <a:spLocks noChangeArrowheads="1"/>
          </p:cNvSpPr>
          <p:nvPr/>
        </p:nvSpPr>
        <p:spPr bwMode="auto">
          <a:xfrm>
            <a:off x="6443663" y="3500438"/>
            <a:ext cx="2700337" cy="366712"/>
          </a:xfrm>
          <a:prstGeom prst="rect">
            <a:avLst/>
          </a:prstGeom>
          <a:noFill/>
          <a:ln w="9525">
            <a:noFill/>
            <a:miter lim="800000"/>
            <a:headEnd/>
            <a:tailEnd/>
          </a:ln>
        </p:spPr>
        <p:txBody>
          <a:bodyPr>
            <a:spAutoFit/>
          </a:bodyPr>
          <a:lstStyle/>
          <a:p>
            <a:pPr>
              <a:spcBef>
                <a:spcPct val="50000"/>
              </a:spcBef>
            </a:pPr>
            <a:endParaRPr lang="ru-RU" sz="1800"/>
          </a:p>
        </p:txBody>
      </p:sp>
      <p:sp>
        <p:nvSpPr>
          <p:cNvPr id="8199" name="Text Box 5"/>
          <p:cNvSpPr txBox="1">
            <a:spLocks noChangeArrowheads="1"/>
          </p:cNvSpPr>
          <p:nvPr/>
        </p:nvSpPr>
        <p:spPr bwMode="auto">
          <a:xfrm>
            <a:off x="5999163" y="2871788"/>
            <a:ext cx="2867025" cy="1112837"/>
          </a:xfrm>
          <a:prstGeom prst="rect">
            <a:avLst/>
          </a:prstGeom>
          <a:noFill/>
          <a:ln w="9525">
            <a:noFill/>
            <a:miter lim="800000"/>
            <a:headEnd/>
            <a:tailEnd/>
          </a:ln>
        </p:spPr>
        <p:txBody>
          <a:bodyPr>
            <a:spAutoFit/>
          </a:bodyPr>
          <a:lstStyle/>
          <a:p>
            <a:pPr algn="ctr">
              <a:spcBef>
                <a:spcPct val="50000"/>
              </a:spcBef>
            </a:pPr>
            <a:r>
              <a:rPr lang="en-US" sz="1200" b="1">
                <a:solidFill>
                  <a:schemeClr val="accent2"/>
                </a:solidFill>
              </a:rPr>
              <a:t>Bunch shape measurement of 10 MeV H</a:t>
            </a:r>
            <a:r>
              <a:rPr lang="en-US" sz="1200" b="1" baseline="30000">
                <a:solidFill>
                  <a:schemeClr val="accent2"/>
                </a:solidFill>
              </a:rPr>
              <a:t>-</a:t>
            </a:r>
            <a:r>
              <a:rPr lang="en-US" sz="1200" b="1">
                <a:solidFill>
                  <a:schemeClr val="accent2"/>
                </a:solidFill>
              </a:rPr>
              <a:t> beam (DESY Linac-3)</a:t>
            </a:r>
          </a:p>
          <a:p>
            <a:pPr algn="ctr">
              <a:spcBef>
                <a:spcPct val="50000"/>
              </a:spcBef>
            </a:pPr>
            <a:r>
              <a:rPr lang="en-GB" sz="1000" b="1">
                <a:solidFill>
                  <a:schemeClr val="accent2"/>
                </a:solidFill>
              </a:rPr>
              <a:t> A</a:t>
            </a:r>
            <a:r>
              <a:rPr lang="en-US" sz="1000" b="1">
                <a:solidFill>
                  <a:schemeClr val="accent2"/>
                </a:solidFill>
              </a:rPr>
              <a:t>. Mirzoyan et al. Voprosy Atomnoi Nauki i  Tekhniki. V. 4,5 (31,32), Kharkov, 1997, p. 92, (in Russian)</a:t>
            </a:r>
            <a:r>
              <a:rPr lang="ru-RU" sz="1800">
                <a:solidFill>
                  <a:schemeClr val="accent2"/>
                </a:solidFill>
              </a:rPr>
              <a:t> </a:t>
            </a:r>
          </a:p>
        </p:txBody>
      </p:sp>
      <p:grpSp>
        <p:nvGrpSpPr>
          <p:cNvPr id="8200" name="Group 6"/>
          <p:cNvGrpSpPr>
            <a:grpSpLocks/>
          </p:cNvGrpSpPr>
          <p:nvPr/>
        </p:nvGrpSpPr>
        <p:grpSpPr bwMode="auto">
          <a:xfrm>
            <a:off x="1120775" y="887413"/>
            <a:ext cx="4629150" cy="3243262"/>
            <a:chOff x="657" y="346"/>
            <a:chExt cx="2916" cy="2043"/>
          </a:xfrm>
        </p:grpSpPr>
        <p:sp>
          <p:nvSpPr>
            <p:cNvPr id="8207" name="Oval 7"/>
            <p:cNvSpPr>
              <a:spLocks noChangeAspect="1" noChangeArrowheads="1"/>
            </p:cNvSpPr>
            <p:nvPr/>
          </p:nvSpPr>
          <p:spPr bwMode="auto">
            <a:xfrm>
              <a:off x="1062" y="536"/>
              <a:ext cx="53" cy="266"/>
            </a:xfrm>
            <a:prstGeom prst="ellipse">
              <a:avLst/>
            </a:prstGeom>
            <a:solidFill>
              <a:srgbClr val="DFDFDF"/>
            </a:solidFill>
            <a:ln w="3175">
              <a:solidFill>
                <a:srgbClr val="000000"/>
              </a:solidFill>
              <a:round/>
              <a:headEnd/>
              <a:tailEnd/>
            </a:ln>
          </p:spPr>
          <p:txBody>
            <a:bodyPr/>
            <a:lstStyle/>
            <a:p>
              <a:endParaRPr lang="ru-RU"/>
            </a:p>
          </p:txBody>
        </p:sp>
        <p:sp>
          <p:nvSpPr>
            <p:cNvPr id="8208" name="Oval 8"/>
            <p:cNvSpPr>
              <a:spLocks noChangeAspect="1" noChangeArrowheads="1"/>
            </p:cNvSpPr>
            <p:nvPr/>
          </p:nvSpPr>
          <p:spPr bwMode="auto">
            <a:xfrm>
              <a:off x="1062" y="1069"/>
              <a:ext cx="53" cy="266"/>
            </a:xfrm>
            <a:prstGeom prst="ellipse">
              <a:avLst/>
            </a:prstGeom>
            <a:solidFill>
              <a:srgbClr val="D9D9D9"/>
            </a:solidFill>
            <a:ln w="3175">
              <a:solidFill>
                <a:srgbClr val="000000"/>
              </a:solidFill>
              <a:round/>
              <a:headEnd/>
              <a:tailEnd/>
            </a:ln>
          </p:spPr>
          <p:txBody>
            <a:bodyPr/>
            <a:lstStyle/>
            <a:p>
              <a:endParaRPr lang="ru-RU"/>
            </a:p>
          </p:txBody>
        </p:sp>
        <p:sp>
          <p:nvSpPr>
            <p:cNvPr id="8209" name="Oval 9"/>
            <p:cNvSpPr>
              <a:spLocks noChangeAspect="1" noChangeArrowheads="1"/>
            </p:cNvSpPr>
            <p:nvPr/>
          </p:nvSpPr>
          <p:spPr bwMode="auto">
            <a:xfrm>
              <a:off x="1062" y="1600"/>
              <a:ext cx="53" cy="267"/>
            </a:xfrm>
            <a:prstGeom prst="ellipse">
              <a:avLst/>
            </a:prstGeom>
            <a:solidFill>
              <a:srgbClr val="D9D9D9"/>
            </a:solidFill>
            <a:ln w="3175">
              <a:solidFill>
                <a:srgbClr val="000000"/>
              </a:solidFill>
              <a:round/>
              <a:headEnd/>
              <a:tailEnd/>
            </a:ln>
          </p:spPr>
          <p:txBody>
            <a:bodyPr/>
            <a:lstStyle/>
            <a:p>
              <a:endParaRPr lang="ru-RU"/>
            </a:p>
          </p:txBody>
        </p:sp>
        <p:sp>
          <p:nvSpPr>
            <p:cNvPr id="8210" name="Line 10"/>
            <p:cNvSpPr>
              <a:spLocks noChangeAspect="1" noChangeShapeType="1"/>
            </p:cNvSpPr>
            <p:nvPr/>
          </p:nvSpPr>
          <p:spPr bwMode="auto">
            <a:xfrm>
              <a:off x="1087" y="457"/>
              <a:ext cx="0" cy="478"/>
            </a:xfrm>
            <a:prstGeom prst="line">
              <a:avLst/>
            </a:prstGeom>
            <a:noFill/>
            <a:ln w="9525">
              <a:solidFill>
                <a:srgbClr val="000000"/>
              </a:solidFill>
              <a:round/>
              <a:headEnd type="none" w="sm" len="lg"/>
              <a:tailEnd type="triangle" w="sm" len="lg"/>
            </a:ln>
          </p:spPr>
          <p:txBody>
            <a:bodyPr/>
            <a:lstStyle/>
            <a:p>
              <a:endParaRPr lang="ru-RU"/>
            </a:p>
          </p:txBody>
        </p:sp>
        <p:sp>
          <p:nvSpPr>
            <p:cNvPr id="8211" name="Line 11"/>
            <p:cNvSpPr>
              <a:spLocks noChangeAspect="1" noChangeShapeType="1"/>
            </p:cNvSpPr>
            <p:nvPr/>
          </p:nvSpPr>
          <p:spPr bwMode="auto">
            <a:xfrm flipH="1" flipV="1">
              <a:off x="932" y="740"/>
              <a:ext cx="155" cy="62"/>
            </a:xfrm>
            <a:prstGeom prst="line">
              <a:avLst/>
            </a:prstGeom>
            <a:noFill/>
            <a:ln w="9525">
              <a:solidFill>
                <a:srgbClr val="000000"/>
              </a:solidFill>
              <a:round/>
              <a:headEnd type="none" w="sm" len="sm"/>
              <a:tailEnd type="none" w="sm" len="sm"/>
            </a:ln>
          </p:spPr>
          <p:txBody>
            <a:bodyPr/>
            <a:lstStyle/>
            <a:p>
              <a:endParaRPr lang="ru-RU"/>
            </a:p>
          </p:txBody>
        </p:sp>
        <p:sp>
          <p:nvSpPr>
            <p:cNvPr id="8212" name="Line 12"/>
            <p:cNvSpPr>
              <a:spLocks noChangeAspect="1" noChangeShapeType="1"/>
            </p:cNvSpPr>
            <p:nvPr/>
          </p:nvSpPr>
          <p:spPr bwMode="auto">
            <a:xfrm flipH="1">
              <a:off x="932" y="592"/>
              <a:ext cx="27" cy="149"/>
            </a:xfrm>
            <a:prstGeom prst="line">
              <a:avLst/>
            </a:prstGeom>
            <a:noFill/>
            <a:ln w="9525">
              <a:solidFill>
                <a:srgbClr val="000000"/>
              </a:solidFill>
              <a:round/>
              <a:headEnd type="none" w="sm" len="sm"/>
              <a:tailEnd type="none" w="sm" len="sm"/>
            </a:ln>
          </p:spPr>
          <p:txBody>
            <a:bodyPr/>
            <a:lstStyle/>
            <a:p>
              <a:endParaRPr lang="ru-RU"/>
            </a:p>
          </p:txBody>
        </p:sp>
        <p:sp>
          <p:nvSpPr>
            <p:cNvPr id="8213" name="Line 13"/>
            <p:cNvSpPr>
              <a:spLocks noChangeAspect="1" noChangeShapeType="1"/>
            </p:cNvSpPr>
            <p:nvPr/>
          </p:nvSpPr>
          <p:spPr bwMode="auto">
            <a:xfrm flipV="1">
              <a:off x="959" y="536"/>
              <a:ext cx="128" cy="57"/>
            </a:xfrm>
            <a:prstGeom prst="line">
              <a:avLst/>
            </a:prstGeom>
            <a:noFill/>
            <a:ln w="9525">
              <a:solidFill>
                <a:srgbClr val="000000"/>
              </a:solidFill>
              <a:round/>
              <a:headEnd type="none" w="sm" len="sm"/>
              <a:tailEnd type="none" w="sm" len="sm"/>
            </a:ln>
          </p:spPr>
          <p:txBody>
            <a:bodyPr/>
            <a:lstStyle/>
            <a:p>
              <a:endParaRPr lang="ru-RU"/>
            </a:p>
          </p:txBody>
        </p:sp>
        <p:grpSp>
          <p:nvGrpSpPr>
            <p:cNvPr id="8214" name="Group 14"/>
            <p:cNvGrpSpPr>
              <a:grpSpLocks noChangeAspect="1"/>
            </p:cNvGrpSpPr>
            <p:nvPr/>
          </p:nvGrpSpPr>
          <p:grpSpPr bwMode="auto">
            <a:xfrm>
              <a:off x="704" y="1008"/>
              <a:ext cx="388" cy="202"/>
              <a:chOff x="2005" y="4361"/>
              <a:chExt cx="1114" cy="576"/>
            </a:xfrm>
          </p:grpSpPr>
          <p:sp>
            <p:nvSpPr>
              <p:cNvPr id="8304" name="Oval 15"/>
              <p:cNvSpPr>
                <a:spLocks noChangeAspect="1" noChangeArrowheads="1"/>
              </p:cNvSpPr>
              <p:nvPr/>
            </p:nvSpPr>
            <p:spPr bwMode="auto">
              <a:xfrm>
                <a:off x="3080" y="4898"/>
                <a:ext cx="39" cy="39"/>
              </a:xfrm>
              <a:prstGeom prst="ellipse">
                <a:avLst/>
              </a:prstGeom>
              <a:solidFill>
                <a:srgbClr val="D9D9D9"/>
              </a:solidFill>
              <a:ln w="25400">
                <a:solidFill>
                  <a:srgbClr val="000000"/>
                </a:solidFill>
                <a:round/>
                <a:headEnd/>
                <a:tailEnd/>
              </a:ln>
            </p:spPr>
            <p:txBody>
              <a:bodyPr/>
              <a:lstStyle/>
              <a:p>
                <a:endParaRPr lang="ru-RU"/>
              </a:p>
            </p:txBody>
          </p:sp>
          <p:sp>
            <p:nvSpPr>
              <p:cNvPr id="8305" name="Line 16"/>
              <p:cNvSpPr>
                <a:spLocks noChangeAspect="1" noChangeShapeType="1"/>
              </p:cNvSpPr>
              <p:nvPr/>
            </p:nvSpPr>
            <p:spPr bwMode="auto">
              <a:xfrm flipH="1" flipV="1">
                <a:off x="2120" y="4476"/>
                <a:ext cx="960" cy="423"/>
              </a:xfrm>
              <a:prstGeom prst="line">
                <a:avLst/>
              </a:prstGeom>
              <a:noFill/>
              <a:ln w="3175">
                <a:solidFill>
                  <a:srgbClr val="000000"/>
                </a:solidFill>
                <a:round/>
                <a:headEnd type="none" w="sm" len="lg"/>
                <a:tailEnd type="none" w="sm" len="lg"/>
              </a:ln>
            </p:spPr>
            <p:txBody>
              <a:bodyPr/>
              <a:lstStyle/>
              <a:p>
                <a:endParaRPr lang="ru-RU"/>
              </a:p>
            </p:txBody>
          </p:sp>
          <p:sp>
            <p:nvSpPr>
              <p:cNvPr id="8306" name="Oval 17"/>
              <p:cNvSpPr>
                <a:spLocks noChangeAspect="1" noChangeArrowheads="1"/>
              </p:cNvSpPr>
              <p:nvPr/>
            </p:nvSpPr>
            <p:spPr bwMode="auto">
              <a:xfrm>
                <a:off x="2043" y="4399"/>
                <a:ext cx="116" cy="116"/>
              </a:xfrm>
              <a:prstGeom prst="ellipse">
                <a:avLst/>
              </a:prstGeom>
              <a:solidFill>
                <a:srgbClr val="FFFFFF"/>
              </a:solidFill>
              <a:ln w="3175">
                <a:solidFill>
                  <a:srgbClr val="000000"/>
                </a:solidFill>
                <a:round/>
                <a:headEnd/>
                <a:tailEnd/>
              </a:ln>
            </p:spPr>
            <p:txBody>
              <a:bodyPr/>
              <a:lstStyle/>
              <a:p>
                <a:endParaRPr lang="ru-RU"/>
              </a:p>
            </p:txBody>
          </p:sp>
          <p:sp>
            <p:nvSpPr>
              <p:cNvPr id="8307" name="Line 18"/>
              <p:cNvSpPr>
                <a:spLocks noChangeAspect="1" noChangeShapeType="1"/>
              </p:cNvSpPr>
              <p:nvPr/>
            </p:nvSpPr>
            <p:spPr bwMode="auto">
              <a:xfrm flipH="1">
                <a:off x="2005" y="4361"/>
                <a:ext cx="154" cy="231"/>
              </a:xfrm>
              <a:prstGeom prst="line">
                <a:avLst/>
              </a:prstGeom>
              <a:noFill/>
              <a:ln w="3175">
                <a:solidFill>
                  <a:srgbClr val="000000"/>
                </a:solidFill>
                <a:round/>
                <a:headEnd type="none" w="sm" len="lg"/>
                <a:tailEnd type="none" w="sm" len="lg"/>
              </a:ln>
            </p:spPr>
            <p:txBody>
              <a:bodyPr/>
              <a:lstStyle/>
              <a:p>
                <a:endParaRPr lang="ru-RU"/>
              </a:p>
            </p:txBody>
          </p:sp>
        </p:grpSp>
        <p:sp>
          <p:nvSpPr>
            <p:cNvPr id="8215" name="Oval 19"/>
            <p:cNvSpPr>
              <a:spLocks noChangeAspect="1" noChangeArrowheads="1"/>
            </p:cNvSpPr>
            <p:nvPr/>
          </p:nvSpPr>
          <p:spPr bwMode="auto">
            <a:xfrm>
              <a:off x="1203" y="1188"/>
              <a:ext cx="122" cy="27"/>
            </a:xfrm>
            <a:prstGeom prst="ellipse">
              <a:avLst/>
            </a:prstGeom>
            <a:solidFill>
              <a:srgbClr val="D9D9D9"/>
            </a:solidFill>
            <a:ln w="3175">
              <a:solidFill>
                <a:srgbClr val="000000"/>
              </a:solidFill>
              <a:round/>
              <a:headEnd/>
              <a:tailEnd/>
            </a:ln>
          </p:spPr>
          <p:txBody>
            <a:bodyPr/>
            <a:lstStyle/>
            <a:p>
              <a:endParaRPr lang="ru-RU"/>
            </a:p>
          </p:txBody>
        </p:sp>
        <p:sp>
          <p:nvSpPr>
            <p:cNvPr id="8216" name="Line 20"/>
            <p:cNvSpPr>
              <a:spLocks noChangeAspect="1" noChangeShapeType="1"/>
            </p:cNvSpPr>
            <p:nvPr/>
          </p:nvSpPr>
          <p:spPr bwMode="auto">
            <a:xfrm flipV="1">
              <a:off x="1301" y="1069"/>
              <a:ext cx="0" cy="106"/>
            </a:xfrm>
            <a:prstGeom prst="line">
              <a:avLst/>
            </a:prstGeom>
            <a:noFill/>
            <a:ln w="28575">
              <a:solidFill>
                <a:srgbClr val="000000"/>
              </a:solidFill>
              <a:round/>
              <a:headEnd type="none" w="sm" len="lg"/>
              <a:tailEnd type="none" w="sm" len="lg"/>
            </a:ln>
          </p:spPr>
          <p:txBody>
            <a:bodyPr/>
            <a:lstStyle/>
            <a:p>
              <a:endParaRPr lang="ru-RU"/>
            </a:p>
          </p:txBody>
        </p:sp>
        <p:sp>
          <p:nvSpPr>
            <p:cNvPr id="8217" name="Line 21"/>
            <p:cNvSpPr>
              <a:spLocks noChangeAspect="1" noChangeShapeType="1"/>
            </p:cNvSpPr>
            <p:nvPr/>
          </p:nvSpPr>
          <p:spPr bwMode="auto">
            <a:xfrm flipV="1">
              <a:off x="1301" y="1229"/>
              <a:ext cx="0" cy="108"/>
            </a:xfrm>
            <a:prstGeom prst="line">
              <a:avLst/>
            </a:prstGeom>
            <a:noFill/>
            <a:ln w="28575">
              <a:solidFill>
                <a:srgbClr val="000000"/>
              </a:solidFill>
              <a:round/>
              <a:headEnd type="none" w="sm" len="lg"/>
              <a:tailEnd type="none" w="sm" len="lg"/>
            </a:ln>
          </p:spPr>
          <p:txBody>
            <a:bodyPr/>
            <a:lstStyle/>
            <a:p>
              <a:endParaRPr lang="ru-RU"/>
            </a:p>
          </p:txBody>
        </p:sp>
        <p:sp>
          <p:nvSpPr>
            <p:cNvPr id="8218" name="Line 22"/>
            <p:cNvSpPr>
              <a:spLocks noChangeAspect="1" noChangeShapeType="1"/>
            </p:cNvSpPr>
            <p:nvPr/>
          </p:nvSpPr>
          <p:spPr bwMode="auto">
            <a:xfrm>
              <a:off x="1335" y="1130"/>
              <a:ext cx="228" cy="0"/>
            </a:xfrm>
            <a:prstGeom prst="line">
              <a:avLst/>
            </a:prstGeom>
            <a:noFill/>
            <a:ln w="28575">
              <a:solidFill>
                <a:srgbClr val="000000"/>
              </a:solidFill>
              <a:round/>
              <a:headEnd type="none" w="sm" len="lg"/>
              <a:tailEnd type="none" w="sm" len="lg"/>
            </a:ln>
          </p:spPr>
          <p:txBody>
            <a:bodyPr/>
            <a:lstStyle/>
            <a:p>
              <a:endParaRPr lang="ru-RU"/>
            </a:p>
          </p:txBody>
        </p:sp>
        <p:sp>
          <p:nvSpPr>
            <p:cNvPr id="8219" name="Line 23"/>
            <p:cNvSpPr>
              <a:spLocks noChangeAspect="1" noChangeShapeType="1"/>
            </p:cNvSpPr>
            <p:nvPr/>
          </p:nvSpPr>
          <p:spPr bwMode="auto">
            <a:xfrm>
              <a:off x="1335" y="1278"/>
              <a:ext cx="228" cy="0"/>
            </a:xfrm>
            <a:prstGeom prst="line">
              <a:avLst/>
            </a:prstGeom>
            <a:noFill/>
            <a:ln w="28575">
              <a:solidFill>
                <a:srgbClr val="000000"/>
              </a:solidFill>
              <a:round/>
              <a:headEnd type="none" w="sm" len="lg"/>
              <a:tailEnd type="none" w="sm" len="lg"/>
            </a:ln>
          </p:spPr>
          <p:txBody>
            <a:bodyPr/>
            <a:lstStyle/>
            <a:p>
              <a:endParaRPr lang="ru-RU"/>
            </a:p>
          </p:txBody>
        </p:sp>
        <p:sp>
          <p:nvSpPr>
            <p:cNvPr id="8220" name="Line 24"/>
            <p:cNvSpPr>
              <a:spLocks noChangeAspect="1" noChangeShapeType="1"/>
            </p:cNvSpPr>
            <p:nvPr/>
          </p:nvSpPr>
          <p:spPr bwMode="auto">
            <a:xfrm flipV="1">
              <a:off x="1441" y="1274"/>
              <a:ext cx="1" cy="203"/>
            </a:xfrm>
            <a:prstGeom prst="line">
              <a:avLst/>
            </a:prstGeom>
            <a:noFill/>
            <a:ln w="12700">
              <a:solidFill>
                <a:srgbClr val="000000"/>
              </a:solidFill>
              <a:round/>
              <a:headEnd type="none" w="sm" len="lg"/>
              <a:tailEnd type="none" w="sm" len="lg"/>
            </a:ln>
          </p:spPr>
          <p:txBody>
            <a:bodyPr/>
            <a:lstStyle/>
            <a:p>
              <a:endParaRPr lang="ru-RU"/>
            </a:p>
          </p:txBody>
        </p:sp>
        <p:sp>
          <p:nvSpPr>
            <p:cNvPr id="8221" name="Line 25"/>
            <p:cNvSpPr>
              <a:spLocks noChangeAspect="1" noChangeShapeType="1"/>
            </p:cNvSpPr>
            <p:nvPr/>
          </p:nvSpPr>
          <p:spPr bwMode="auto">
            <a:xfrm flipV="1">
              <a:off x="1441" y="927"/>
              <a:ext cx="1" cy="203"/>
            </a:xfrm>
            <a:prstGeom prst="line">
              <a:avLst/>
            </a:prstGeom>
            <a:noFill/>
            <a:ln w="12700">
              <a:solidFill>
                <a:srgbClr val="000000"/>
              </a:solidFill>
              <a:round/>
              <a:headEnd type="none" w="sm" len="lg"/>
              <a:tailEnd type="none" w="sm" len="lg"/>
            </a:ln>
          </p:spPr>
          <p:txBody>
            <a:bodyPr/>
            <a:lstStyle/>
            <a:p>
              <a:endParaRPr lang="ru-RU"/>
            </a:p>
          </p:txBody>
        </p:sp>
        <p:sp>
          <p:nvSpPr>
            <p:cNvPr id="8222" name="Oval 26"/>
            <p:cNvSpPr>
              <a:spLocks noChangeAspect="1" noChangeArrowheads="1"/>
            </p:cNvSpPr>
            <p:nvPr/>
          </p:nvSpPr>
          <p:spPr bwMode="auto">
            <a:xfrm>
              <a:off x="1431" y="894"/>
              <a:ext cx="39" cy="37"/>
            </a:xfrm>
            <a:prstGeom prst="ellipse">
              <a:avLst/>
            </a:prstGeom>
            <a:solidFill>
              <a:srgbClr val="FFFFFF"/>
            </a:solidFill>
            <a:ln w="12700">
              <a:solidFill>
                <a:srgbClr val="000000"/>
              </a:solidFill>
              <a:round/>
              <a:headEnd/>
              <a:tailEnd/>
            </a:ln>
          </p:spPr>
          <p:txBody>
            <a:bodyPr/>
            <a:lstStyle/>
            <a:p>
              <a:endParaRPr lang="ru-RU"/>
            </a:p>
          </p:txBody>
        </p:sp>
        <p:sp>
          <p:nvSpPr>
            <p:cNvPr id="8223" name="Line 27"/>
            <p:cNvSpPr>
              <a:spLocks noChangeAspect="1" noChangeShapeType="1"/>
            </p:cNvSpPr>
            <p:nvPr/>
          </p:nvSpPr>
          <p:spPr bwMode="auto">
            <a:xfrm flipH="1">
              <a:off x="1417" y="874"/>
              <a:ext cx="53" cy="81"/>
            </a:xfrm>
            <a:prstGeom prst="line">
              <a:avLst/>
            </a:prstGeom>
            <a:noFill/>
            <a:ln w="12700">
              <a:solidFill>
                <a:srgbClr val="000000"/>
              </a:solidFill>
              <a:round/>
              <a:headEnd type="none" w="sm" len="lg"/>
              <a:tailEnd type="none" w="sm" len="lg"/>
            </a:ln>
          </p:spPr>
          <p:txBody>
            <a:bodyPr/>
            <a:lstStyle/>
            <a:p>
              <a:endParaRPr lang="ru-RU"/>
            </a:p>
          </p:txBody>
        </p:sp>
        <p:sp>
          <p:nvSpPr>
            <p:cNvPr id="8224" name="Oval 28"/>
            <p:cNvSpPr>
              <a:spLocks noChangeAspect="1" noChangeArrowheads="1"/>
            </p:cNvSpPr>
            <p:nvPr/>
          </p:nvSpPr>
          <p:spPr bwMode="auto">
            <a:xfrm>
              <a:off x="1422" y="1477"/>
              <a:ext cx="40" cy="40"/>
            </a:xfrm>
            <a:prstGeom prst="ellipse">
              <a:avLst/>
            </a:prstGeom>
            <a:solidFill>
              <a:srgbClr val="FFFFFF"/>
            </a:solidFill>
            <a:ln w="12700">
              <a:solidFill>
                <a:srgbClr val="000000"/>
              </a:solidFill>
              <a:round/>
              <a:headEnd/>
              <a:tailEnd/>
            </a:ln>
          </p:spPr>
          <p:txBody>
            <a:bodyPr/>
            <a:lstStyle/>
            <a:p>
              <a:endParaRPr lang="ru-RU"/>
            </a:p>
          </p:txBody>
        </p:sp>
        <p:sp>
          <p:nvSpPr>
            <p:cNvPr id="8225" name="Line 29"/>
            <p:cNvSpPr>
              <a:spLocks noChangeAspect="1" noChangeShapeType="1"/>
            </p:cNvSpPr>
            <p:nvPr/>
          </p:nvSpPr>
          <p:spPr bwMode="auto">
            <a:xfrm flipH="1">
              <a:off x="1409" y="1464"/>
              <a:ext cx="53" cy="80"/>
            </a:xfrm>
            <a:prstGeom prst="line">
              <a:avLst/>
            </a:prstGeom>
            <a:noFill/>
            <a:ln w="12700">
              <a:solidFill>
                <a:srgbClr val="000000"/>
              </a:solidFill>
              <a:round/>
              <a:headEnd type="none" w="sm" len="lg"/>
              <a:tailEnd type="none" w="sm" len="lg"/>
            </a:ln>
          </p:spPr>
          <p:txBody>
            <a:bodyPr/>
            <a:lstStyle/>
            <a:p>
              <a:endParaRPr lang="ru-RU"/>
            </a:p>
          </p:txBody>
        </p:sp>
        <p:sp>
          <p:nvSpPr>
            <p:cNvPr id="8226" name="Line 30"/>
            <p:cNvSpPr>
              <a:spLocks noChangeAspect="1" noChangeShapeType="1"/>
            </p:cNvSpPr>
            <p:nvPr/>
          </p:nvSpPr>
          <p:spPr bwMode="auto">
            <a:xfrm flipV="1">
              <a:off x="2817" y="1016"/>
              <a:ext cx="0" cy="168"/>
            </a:xfrm>
            <a:prstGeom prst="line">
              <a:avLst/>
            </a:prstGeom>
            <a:noFill/>
            <a:ln w="28575">
              <a:solidFill>
                <a:srgbClr val="000000"/>
              </a:solidFill>
              <a:round/>
              <a:headEnd type="none" w="sm" len="lg"/>
              <a:tailEnd type="none" w="sm" len="lg"/>
            </a:ln>
          </p:spPr>
          <p:txBody>
            <a:bodyPr/>
            <a:lstStyle/>
            <a:p>
              <a:endParaRPr lang="ru-RU"/>
            </a:p>
          </p:txBody>
        </p:sp>
        <p:sp>
          <p:nvSpPr>
            <p:cNvPr id="8227" name="Line 31"/>
            <p:cNvSpPr>
              <a:spLocks noChangeAspect="1" noChangeShapeType="1"/>
            </p:cNvSpPr>
            <p:nvPr/>
          </p:nvSpPr>
          <p:spPr bwMode="auto">
            <a:xfrm flipV="1">
              <a:off x="2817" y="1228"/>
              <a:ext cx="0" cy="170"/>
            </a:xfrm>
            <a:prstGeom prst="line">
              <a:avLst/>
            </a:prstGeom>
            <a:noFill/>
            <a:ln w="28575">
              <a:solidFill>
                <a:srgbClr val="000000"/>
              </a:solidFill>
              <a:round/>
              <a:headEnd type="none" w="sm" len="lg"/>
              <a:tailEnd type="none" w="sm" len="lg"/>
            </a:ln>
          </p:spPr>
          <p:txBody>
            <a:bodyPr/>
            <a:lstStyle/>
            <a:p>
              <a:endParaRPr lang="ru-RU"/>
            </a:p>
          </p:txBody>
        </p:sp>
        <p:sp>
          <p:nvSpPr>
            <p:cNvPr id="8228" name="Line 32"/>
            <p:cNvSpPr>
              <a:spLocks noChangeAspect="1" noChangeShapeType="1"/>
            </p:cNvSpPr>
            <p:nvPr/>
          </p:nvSpPr>
          <p:spPr bwMode="auto">
            <a:xfrm>
              <a:off x="1087" y="1202"/>
              <a:ext cx="347" cy="0"/>
            </a:xfrm>
            <a:prstGeom prst="line">
              <a:avLst/>
            </a:prstGeom>
            <a:noFill/>
            <a:ln w="3175">
              <a:solidFill>
                <a:srgbClr val="000000"/>
              </a:solidFill>
              <a:round/>
              <a:headEnd type="none" w="sm" len="lg"/>
              <a:tailEnd type="none" w="sm" len="lg"/>
            </a:ln>
          </p:spPr>
          <p:txBody>
            <a:bodyPr/>
            <a:lstStyle/>
            <a:p>
              <a:endParaRPr lang="ru-RU"/>
            </a:p>
          </p:txBody>
        </p:sp>
        <p:sp>
          <p:nvSpPr>
            <p:cNvPr id="8229" name="Line 33"/>
            <p:cNvSpPr>
              <a:spLocks noChangeAspect="1" noChangeShapeType="1"/>
            </p:cNvSpPr>
            <p:nvPr/>
          </p:nvSpPr>
          <p:spPr bwMode="auto">
            <a:xfrm flipV="1">
              <a:off x="1434" y="1069"/>
              <a:ext cx="1383" cy="133"/>
            </a:xfrm>
            <a:prstGeom prst="line">
              <a:avLst/>
            </a:prstGeom>
            <a:noFill/>
            <a:ln w="3175">
              <a:solidFill>
                <a:srgbClr val="000000"/>
              </a:solidFill>
              <a:round/>
              <a:headEnd type="none" w="sm" len="lg"/>
              <a:tailEnd type="triangle" w="sm" len="lg"/>
            </a:ln>
          </p:spPr>
          <p:txBody>
            <a:bodyPr/>
            <a:lstStyle/>
            <a:p>
              <a:endParaRPr lang="ru-RU"/>
            </a:p>
          </p:txBody>
        </p:sp>
        <p:sp>
          <p:nvSpPr>
            <p:cNvPr id="8230" name="Freeform 34"/>
            <p:cNvSpPr>
              <a:spLocks noChangeAspect="1"/>
            </p:cNvSpPr>
            <p:nvPr/>
          </p:nvSpPr>
          <p:spPr bwMode="auto">
            <a:xfrm>
              <a:off x="2234" y="1125"/>
              <a:ext cx="68" cy="159"/>
            </a:xfrm>
            <a:custGeom>
              <a:avLst/>
              <a:gdLst>
                <a:gd name="T0" fmla="*/ 1958 w 20000"/>
                <a:gd name="T1" fmla="*/ 0 h 20000"/>
                <a:gd name="T2" fmla="*/ 5245 w 20000"/>
                <a:gd name="T3" fmla="*/ 412 h 20000"/>
                <a:gd name="T4" fmla="*/ 9441 w 20000"/>
                <a:gd name="T5" fmla="*/ 3741 h 20000"/>
                <a:gd name="T6" fmla="*/ 12587 w 20000"/>
                <a:gd name="T7" fmla="*/ 6598 h 20000"/>
                <a:gd name="T8" fmla="*/ 15734 w 20000"/>
                <a:gd name="T9" fmla="*/ 10810 h 20000"/>
                <a:gd name="T10" fmla="*/ 18881 w 20000"/>
                <a:gd name="T11" fmla="*/ 15670 h 20000"/>
                <a:gd name="T12" fmla="*/ 19930 w 20000"/>
                <a:gd name="T13" fmla="*/ 18969 h 20000"/>
                <a:gd name="T14" fmla="*/ 17762 w 20000"/>
                <a:gd name="T15" fmla="*/ 19971 h 20000"/>
                <a:gd name="T16" fmla="*/ 17762 w 20000"/>
                <a:gd name="T17" fmla="*/ 19971 h 20000"/>
                <a:gd name="T18" fmla="*/ 14196 w 20000"/>
                <a:gd name="T19" fmla="*/ 19647 h 20000"/>
                <a:gd name="T20" fmla="*/ 10490 w 20000"/>
                <a:gd name="T21" fmla="*/ 16554 h 20000"/>
                <a:gd name="T22" fmla="*/ 7343 w 20000"/>
                <a:gd name="T23" fmla="*/ 13019 h 20000"/>
                <a:gd name="T24" fmla="*/ 4196 w 20000"/>
                <a:gd name="T25" fmla="*/ 9485 h 20000"/>
                <a:gd name="T26" fmla="*/ 1608 w 20000"/>
                <a:gd name="T27" fmla="*/ 5066 h 20000"/>
                <a:gd name="T28" fmla="*/ 0 w 20000"/>
                <a:gd name="T29" fmla="*/ 854 h 20000"/>
                <a:gd name="T30" fmla="*/ 1958 w 20000"/>
                <a:gd name="T31" fmla="*/ 0 h 200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000"/>
                <a:gd name="T49" fmla="*/ 0 h 20000"/>
                <a:gd name="T50" fmla="*/ 20000 w 20000"/>
                <a:gd name="T51" fmla="*/ 20000 h 2000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000" h="20000">
                  <a:moveTo>
                    <a:pt x="1958" y="0"/>
                  </a:moveTo>
                  <a:lnTo>
                    <a:pt x="5245" y="412"/>
                  </a:lnTo>
                  <a:lnTo>
                    <a:pt x="9441" y="3741"/>
                  </a:lnTo>
                  <a:lnTo>
                    <a:pt x="12587" y="6598"/>
                  </a:lnTo>
                  <a:lnTo>
                    <a:pt x="15734" y="10810"/>
                  </a:lnTo>
                  <a:lnTo>
                    <a:pt x="18881" y="15670"/>
                  </a:lnTo>
                  <a:lnTo>
                    <a:pt x="19930" y="18969"/>
                  </a:lnTo>
                  <a:lnTo>
                    <a:pt x="17762" y="19971"/>
                  </a:lnTo>
                  <a:lnTo>
                    <a:pt x="14196" y="19647"/>
                  </a:lnTo>
                  <a:lnTo>
                    <a:pt x="10490" y="16554"/>
                  </a:lnTo>
                  <a:lnTo>
                    <a:pt x="7343" y="13019"/>
                  </a:lnTo>
                  <a:lnTo>
                    <a:pt x="4196" y="9485"/>
                  </a:lnTo>
                  <a:lnTo>
                    <a:pt x="1608" y="5066"/>
                  </a:lnTo>
                  <a:lnTo>
                    <a:pt x="0" y="854"/>
                  </a:lnTo>
                  <a:lnTo>
                    <a:pt x="1958" y="0"/>
                  </a:lnTo>
                </a:path>
              </a:pathLst>
            </a:custGeom>
            <a:solidFill>
              <a:srgbClr val="D9D9D9"/>
            </a:solidFill>
            <a:ln w="3175" cap="flat">
              <a:solidFill>
                <a:srgbClr val="000000"/>
              </a:solidFill>
              <a:prstDash val="solid"/>
              <a:round/>
              <a:headEnd type="none" w="sm" len="lg"/>
              <a:tailEnd type="none" w="sm" len="lg"/>
            </a:ln>
          </p:spPr>
          <p:txBody>
            <a:bodyPr/>
            <a:lstStyle/>
            <a:p>
              <a:endParaRPr lang="ru-RU"/>
            </a:p>
          </p:txBody>
        </p:sp>
        <p:sp>
          <p:nvSpPr>
            <p:cNvPr id="8231" name="Line 35"/>
            <p:cNvSpPr>
              <a:spLocks noChangeAspect="1" noChangeShapeType="1"/>
            </p:cNvSpPr>
            <p:nvPr/>
          </p:nvSpPr>
          <p:spPr bwMode="auto">
            <a:xfrm flipH="1" flipV="1">
              <a:off x="2663" y="1278"/>
              <a:ext cx="154" cy="57"/>
            </a:xfrm>
            <a:prstGeom prst="line">
              <a:avLst/>
            </a:prstGeom>
            <a:noFill/>
            <a:ln w="9525">
              <a:solidFill>
                <a:srgbClr val="000000"/>
              </a:solidFill>
              <a:round/>
              <a:headEnd type="none" w="sm" len="sm"/>
              <a:tailEnd type="none" w="sm" len="sm"/>
            </a:ln>
          </p:spPr>
          <p:txBody>
            <a:bodyPr/>
            <a:lstStyle/>
            <a:p>
              <a:endParaRPr lang="ru-RU"/>
            </a:p>
          </p:txBody>
        </p:sp>
        <p:sp>
          <p:nvSpPr>
            <p:cNvPr id="8232" name="Line 36"/>
            <p:cNvSpPr>
              <a:spLocks noChangeAspect="1" noChangeShapeType="1"/>
            </p:cNvSpPr>
            <p:nvPr/>
          </p:nvSpPr>
          <p:spPr bwMode="auto">
            <a:xfrm flipH="1">
              <a:off x="2663" y="1115"/>
              <a:ext cx="27" cy="163"/>
            </a:xfrm>
            <a:prstGeom prst="line">
              <a:avLst/>
            </a:prstGeom>
            <a:noFill/>
            <a:ln w="9525">
              <a:solidFill>
                <a:srgbClr val="000000"/>
              </a:solidFill>
              <a:round/>
              <a:headEnd type="none" w="sm" len="sm"/>
              <a:tailEnd type="none" w="sm" len="sm"/>
            </a:ln>
          </p:spPr>
          <p:txBody>
            <a:bodyPr/>
            <a:lstStyle/>
            <a:p>
              <a:endParaRPr lang="ru-RU"/>
            </a:p>
          </p:txBody>
        </p:sp>
        <p:sp>
          <p:nvSpPr>
            <p:cNvPr id="8233" name="Line 37"/>
            <p:cNvSpPr>
              <a:spLocks noChangeAspect="1" noChangeShapeType="1"/>
            </p:cNvSpPr>
            <p:nvPr/>
          </p:nvSpPr>
          <p:spPr bwMode="auto">
            <a:xfrm flipV="1">
              <a:off x="2690" y="1066"/>
              <a:ext cx="127" cy="48"/>
            </a:xfrm>
            <a:prstGeom prst="line">
              <a:avLst/>
            </a:prstGeom>
            <a:noFill/>
            <a:ln w="9525">
              <a:solidFill>
                <a:srgbClr val="000000"/>
              </a:solidFill>
              <a:round/>
              <a:headEnd type="none" w="sm" len="sm"/>
              <a:tailEnd type="none" w="sm" len="sm"/>
            </a:ln>
          </p:spPr>
          <p:txBody>
            <a:bodyPr/>
            <a:lstStyle/>
            <a:p>
              <a:endParaRPr lang="ru-RU"/>
            </a:p>
          </p:txBody>
        </p:sp>
        <p:sp>
          <p:nvSpPr>
            <p:cNvPr id="8234" name="Line 38"/>
            <p:cNvSpPr>
              <a:spLocks noChangeAspect="1" noChangeShapeType="1"/>
            </p:cNvSpPr>
            <p:nvPr/>
          </p:nvSpPr>
          <p:spPr bwMode="auto">
            <a:xfrm>
              <a:off x="2751" y="1094"/>
              <a:ext cx="63" cy="0"/>
            </a:xfrm>
            <a:prstGeom prst="line">
              <a:avLst/>
            </a:prstGeom>
            <a:noFill/>
            <a:ln w="3175">
              <a:solidFill>
                <a:srgbClr val="000000"/>
              </a:solidFill>
              <a:round/>
              <a:headEnd type="none" w="sm" len="lg"/>
              <a:tailEnd type="none" w="sm" len="lg"/>
            </a:ln>
          </p:spPr>
          <p:txBody>
            <a:bodyPr/>
            <a:lstStyle/>
            <a:p>
              <a:endParaRPr lang="ru-RU"/>
            </a:p>
          </p:txBody>
        </p:sp>
        <p:sp>
          <p:nvSpPr>
            <p:cNvPr id="8235" name="Line 39"/>
            <p:cNvSpPr>
              <a:spLocks noChangeAspect="1" noChangeShapeType="1"/>
            </p:cNvSpPr>
            <p:nvPr/>
          </p:nvSpPr>
          <p:spPr bwMode="auto">
            <a:xfrm>
              <a:off x="2689" y="1123"/>
              <a:ext cx="114" cy="0"/>
            </a:xfrm>
            <a:prstGeom prst="line">
              <a:avLst/>
            </a:prstGeom>
            <a:noFill/>
            <a:ln w="3175">
              <a:solidFill>
                <a:srgbClr val="000000"/>
              </a:solidFill>
              <a:round/>
              <a:headEnd type="none" w="sm" len="lg"/>
              <a:tailEnd type="none" w="sm" len="lg"/>
            </a:ln>
          </p:spPr>
          <p:txBody>
            <a:bodyPr/>
            <a:lstStyle/>
            <a:p>
              <a:endParaRPr lang="ru-RU"/>
            </a:p>
          </p:txBody>
        </p:sp>
        <p:sp>
          <p:nvSpPr>
            <p:cNvPr id="8236" name="Line 40"/>
            <p:cNvSpPr>
              <a:spLocks noChangeAspect="1" noChangeShapeType="1"/>
            </p:cNvSpPr>
            <p:nvPr/>
          </p:nvSpPr>
          <p:spPr bwMode="auto">
            <a:xfrm>
              <a:off x="2684" y="1149"/>
              <a:ext cx="133" cy="0"/>
            </a:xfrm>
            <a:prstGeom prst="line">
              <a:avLst/>
            </a:prstGeom>
            <a:noFill/>
            <a:ln w="3175">
              <a:solidFill>
                <a:srgbClr val="000000"/>
              </a:solidFill>
              <a:round/>
              <a:headEnd type="none" w="sm" len="lg"/>
              <a:tailEnd type="none" w="sm" len="lg"/>
            </a:ln>
          </p:spPr>
          <p:txBody>
            <a:bodyPr/>
            <a:lstStyle/>
            <a:p>
              <a:endParaRPr lang="ru-RU"/>
            </a:p>
          </p:txBody>
        </p:sp>
        <p:sp>
          <p:nvSpPr>
            <p:cNvPr id="8237" name="Line 41"/>
            <p:cNvSpPr>
              <a:spLocks noChangeAspect="1" noChangeShapeType="1"/>
            </p:cNvSpPr>
            <p:nvPr/>
          </p:nvSpPr>
          <p:spPr bwMode="auto">
            <a:xfrm>
              <a:off x="2681" y="1175"/>
              <a:ext cx="130" cy="0"/>
            </a:xfrm>
            <a:prstGeom prst="line">
              <a:avLst/>
            </a:prstGeom>
            <a:noFill/>
            <a:ln w="3175">
              <a:solidFill>
                <a:srgbClr val="000000"/>
              </a:solidFill>
              <a:round/>
              <a:headEnd type="none" w="sm" len="lg"/>
              <a:tailEnd type="none" w="sm" len="lg"/>
            </a:ln>
          </p:spPr>
          <p:txBody>
            <a:bodyPr/>
            <a:lstStyle/>
            <a:p>
              <a:endParaRPr lang="ru-RU"/>
            </a:p>
          </p:txBody>
        </p:sp>
        <p:sp>
          <p:nvSpPr>
            <p:cNvPr id="8238" name="Line 42"/>
            <p:cNvSpPr>
              <a:spLocks noChangeAspect="1" noChangeShapeType="1"/>
            </p:cNvSpPr>
            <p:nvPr/>
          </p:nvSpPr>
          <p:spPr bwMode="auto">
            <a:xfrm>
              <a:off x="2673" y="1229"/>
              <a:ext cx="144" cy="0"/>
            </a:xfrm>
            <a:prstGeom prst="line">
              <a:avLst/>
            </a:prstGeom>
            <a:noFill/>
            <a:ln w="3175">
              <a:solidFill>
                <a:srgbClr val="000000"/>
              </a:solidFill>
              <a:round/>
              <a:headEnd type="none" w="sm" len="lg"/>
              <a:tailEnd type="none" w="sm" len="lg"/>
            </a:ln>
          </p:spPr>
          <p:txBody>
            <a:bodyPr/>
            <a:lstStyle/>
            <a:p>
              <a:endParaRPr lang="ru-RU"/>
            </a:p>
          </p:txBody>
        </p:sp>
        <p:sp>
          <p:nvSpPr>
            <p:cNvPr id="8239" name="Line 43"/>
            <p:cNvSpPr>
              <a:spLocks noChangeAspect="1" noChangeShapeType="1"/>
            </p:cNvSpPr>
            <p:nvPr/>
          </p:nvSpPr>
          <p:spPr bwMode="auto">
            <a:xfrm>
              <a:off x="2666" y="1255"/>
              <a:ext cx="148" cy="0"/>
            </a:xfrm>
            <a:prstGeom prst="line">
              <a:avLst/>
            </a:prstGeom>
            <a:noFill/>
            <a:ln w="3175">
              <a:solidFill>
                <a:srgbClr val="000000"/>
              </a:solidFill>
              <a:round/>
              <a:headEnd type="none" w="sm" len="lg"/>
              <a:tailEnd type="none" w="sm" len="lg"/>
            </a:ln>
          </p:spPr>
          <p:txBody>
            <a:bodyPr/>
            <a:lstStyle/>
            <a:p>
              <a:endParaRPr lang="ru-RU"/>
            </a:p>
          </p:txBody>
        </p:sp>
        <p:sp>
          <p:nvSpPr>
            <p:cNvPr id="8240" name="Line 44"/>
            <p:cNvSpPr>
              <a:spLocks noChangeAspect="1" noChangeShapeType="1"/>
            </p:cNvSpPr>
            <p:nvPr/>
          </p:nvSpPr>
          <p:spPr bwMode="auto">
            <a:xfrm>
              <a:off x="2677" y="1281"/>
              <a:ext cx="135" cy="0"/>
            </a:xfrm>
            <a:prstGeom prst="line">
              <a:avLst/>
            </a:prstGeom>
            <a:noFill/>
            <a:ln w="3175">
              <a:solidFill>
                <a:srgbClr val="000000"/>
              </a:solidFill>
              <a:round/>
              <a:headEnd type="none" w="sm" len="lg"/>
              <a:tailEnd type="none" w="sm" len="lg"/>
            </a:ln>
          </p:spPr>
          <p:txBody>
            <a:bodyPr/>
            <a:lstStyle/>
            <a:p>
              <a:endParaRPr lang="ru-RU"/>
            </a:p>
          </p:txBody>
        </p:sp>
        <p:sp>
          <p:nvSpPr>
            <p:cNvPr id="8241" name="Line 45"/>
            <p:cNvSpPr>
              <a:spLocks noChangeAspect="1" noChangeShapeType="1"/>
            </p:cNvSpPr>
            <p:nvPr/>
          </p:nvSpPr>
          <p:spPr bwMode="auto">
            <a:xfrm>
              <a:off x="2755" y="1310"/>
              <a:ext cx="59" cy="0"/>
            </a:xfrm>
            <a:prstGeom prst="line">
              <a:avLst/>
            </a:prstGeom>
            <a:noFill/>
            <a:ln w="3175">
              <a:solidFill>
                <a:srgbClr val="000000"/>
              </a:solidFill>
              <a:round/>
              <a:headEnd type="none" w="sm" len="lg"/>
              <a:tailEnd type="none" w="sm" len="lg"/>
            </a:ln>
          </p:spPr>
          <p:txBody>
            <a:bodyPr/>
            <a:lstStyle/>
            <a:p>
              <a:endParaRPr lang="ru-RU"/>
            </a:p>
          </p:txBody>
        </p:sp>
        <p:sp>
          <p:nvSpPr>
            <p:cNvPr id="8242" name="Line 46"/>
            <p:cNvSpPr>
              <a:spLocks noChangeAspect="1" noChangeShapeType="1"/>
            </p:cNvSpPr>
            <p:nvPr/>
          </p:nvSpPr>
          <p:spPr bwMode="auto">
            <a:xfrm>
              <a:off x="1026" y="563"/>
              <a:ext cx="42" cy="1"/>
            </a:xfrm>
            <a:prstGeom prst="line">
              <a:avLst/>
            </a:prstGeom>
            <a:noFill/>
            <a:ln w="3175">
              <a:solidFill>
                <a:srgbClr val="000000"/>
              </a:solidFill>
              <a:round/>
              <a:headEnd type="none" w="sm" len="lg"/>
              <a:tailEnd type="none" w="sm" len="lg"/>
            </a:ln>
          </p:spPr>
          <p:txBody>
            <a:bodyPr/>
            <a:lstStyle/>
            <a:p>
              <a:endParaRPr lang="ru-RU"/>
            </a:p>
          </p:txBody>
        </p:sp>
        <p:sp>
          <p:nvSpPr>
            <p:cNvPr id="8243" name="Line 47"/>
            <p:cNvSpPr>
              <a:spLocks noChangeAspect="1" noChangeShapeType="1"/>
            </p:cNvSpPr>
            <p:nvPr/>
          </p:nvSpPr>
          <p:spPr bwMode="auto">
            <a:xfrm>
              <a:off x="969" y="590"/>
              <a:ext cx="98" cy="0"/>
            </a:xfrm>
            <a:prstGeom prst="line">
              <a:avLst/>
            </a:prstGeom>
            <a:noFill/>
            <a:ln w="3175">
              <a:solidFill>
                <a:srgbClr val="000000"/>
              </a:solidFill>
              <a:round/>
              <a:headEnd type="none" w="sm" len="lg"/>
              <a:tailEnd type="none" w="sm" len="lg"/>
            </a:ln>
          </p:spPr>
          <p:txBody>
            <a:bodyPr/>
            <a:lstStyle/>
            <a:p>
              <a:endParaRPr lang="ru-RU"/>
            </a:p>
          </p:txBody>
        </p:sp>
        <p:sp>
          <p:nvSpPr>
            <p:cNvPr id="8244" name="Line 48"/>
            <p:cNvSpPr>
              <a:spLocks noChangeAspect="1" noChangeShapeType="1"/>
            </p:cNvSpPr>
            <p:nvPr/>
          </p:nvSpPr>
          <p:spPr bwMode="auto">
            <a:xfrm>
              <a:off x="956" y="616"/>
              <a:ext cx="106" cy="0"/>
            </a:xfrm>
            <a:prstGeom prst="line">
              <a:avLst/>
            </a:prstGeom>
            <a:noFill/>
            <a:ln w="3175">
              <a:solidFill>
                <a:srgbClr val="000000"/>
              </a:solidFill>
              <a:round/>
              <a:headEnd type="none" w="sm" len="lg"/>
              <a:tailEnd type="none" w="sm" len="lg"/>
            </a:ln>
          </p:spPr>
          <p:txBody>
            <a:bodyPr/>
            <a:lstStyle/>
            <a:p>
              <a:endParaRPr lang="ru-RU"/>
            </a:p>
          </p:txBody>
        </p:sp>
        <p:sp>
          <p:nvSpPr>
            <p:cNvPr id="8245" name="Line 49"/>
            <p:cNvSpPr>
              <a:spLocks noChangeAspect="1" noChangeShapeType="1"/>
            </p:cNvSpPr>
            <p:nvPr/>
          </p:nvSpPr>
          <p:spPr bwMode="auto">
            <a:xfrm>
              <a:off x="948" y="643"/>
              <a:ext cx="111" cy="0"/>
            </a:xfrm>
            <a:prstGeom prst="line">
              <a:avLst/>
            </a:prstGeom>
            <a:noFill/>
            <a:ln w="3175">
              <a:solidFill>
                <a:srgbClr val="000000"/>
              </a:solidFill>
              <a:round/>
              <a:headEnd type="none" w="sm" len="lg"/>
              <a:tailEnd type="none" w="sm" len="lg"/>
            </a:ln>
          </p:spPr>
          <p:txBody>
            <a:bodyPr/>
            <a:lstStyle/>
            <a:p>
              <a:endParaRPr lang="ru-RU"/>
            </a:p>
          </p:txBody>
        </p:sp>
        <p:sp>
          <p:nvSpPr>
            <p:cNvPr id="8246" name="Line 50"/>
            <p:cNvSpPr>
              <a:spLocks noChangeAspect="1" noChangeShapeType="1"/>
            </p:cNvSpPr>
            <p:nvPr/>
          </p:nvSpPr>
          <p:spPr bwMode="auto">
            <a:xfrm>
              <a:off x="946" y="669"/>
              <a:ext cx="113" cy="1"/>
            </a:xfrm>
            <a:prstGeom prst="line">
              <a:avLst/>
            </a:prstGeom>
            <a:noFill/>
            <a:ln w="3175">
              <a:solidFill>
                <a:srgbClr val="000000"/>
              </a:solidFill>
              <a:round/>
              <a:headEnd type="none" w="sm" len="lg"/>
              <a:tailEnd type="none" w="sm" len="lg"/>
            </a:ln>
          </p:spPr>
          <p:txBody>
            <a:bodyPr/>
            <a:lstStyle/>
            <a:p>
              <a:endParaRPr lang="ru-RU"/>
            </a:p>
          </p:txBody>
        </p:sp>
        <p:sp>
          <p:nvSpPr>
            <p:cNvPr id="8247" name="Line 51"/>
            <p:cNvSpPr>
              <a:spLocks noChangeAspect="1" noChangeShapeType="1"/>
            </p:cNvSpPr>
            <p:nvPr/>
          </p:nvSpPr>
          <p:spPr bwMode="auto">
            <a:xfrm>
              <a:off x="940" y="696"/>
              <a:ext cx="122" cy="0"/>
            </a:xfrm>
            <a:prstGeom prst="line">
              <a:avLst/>
            </a:prstGeom>
            <a:noFill/>
            <a:ln w="3175">
              <a:solidFill>
                <a:srgbClr val="000000"/>
              </a:solidFill>
              <a:round/>
              <a:headEnd type="none" w="sm" len="lg"/>
              <a:tailEnd type="none" w="sm" len="lg"/>
            </a:ln>
          </p:spPr>
          <p:txBody>
            <a:bodyPr/>
            <a:lstStyle/>
            <a:p>
              <a:endParaRPr lang="ru-RU"/>
            </a:p>
          </p:txBody>
        </p:sp>
        <p:sp>
          <p:nvSpPr>
            <p:cNvPr id="8248" name="Line 52"/>
            <p:cNvSpPr>
              <a:spLocks noChangeAspect="1" noChangeShapeType="1"/>
            </p:cNvSpPr>
            <p:nvPr/>
          </p:nvSpPr>
          <p:spPr bwMode="auto">
            <a:xfrm>
              <a:off x="933" y="722"/>
              <a:ext cx="130" cy="0"/>
            </a:xfrm>
            <a:prstGeom prst="line">
              <a:avLst/>
            </a:prstGeom>
            <a:noFill/>
            <a:ln w="3175">
              <a:solidFill>
                <a:srgbClr val="000000"/>
              </a:solidFill>
              <a:round/>
              <a:headEnd type="none" w="sm" len="lg"/>
              <a:tailEnd type="none" w="sm" len="lg"/>
            </a:ln>
          </p:spPr>
          <p:txBody>
            <a:bodyPr/>
            <a:lstStyle/>
            <a:p>
              <a:endParaRPr lang="ru-RU"/>
            </a:p>
          </p:txBody>
        </p:sp>
        <p:sp>
          <p:nvSpPr>
            <p:cNvPr id="8249" name="Line 53"/>
            <p:cNvSpPr>
              <a:spLocks noChangeAspect="1" noChangeShapeType="1"/>
            </p:cNvSpPr>
            <p:nvPr/>
          </p:nvSpPr>
          <p:spPr bwMode="auto">
            <a:xfrm>
              <a:off x="957" y="749"/>
              <a:ext cx="110" cy="0"/>
            </a:xfrm>
            <a:prstGeom prst="line">
              <a:avLst/>
            </a:prstGeom>
            <a:noFill/>
            <a:ln w="3175">
              <a:solidFill>
                <a:srgbClr val="000000"/>
              </a:solidFill>
              <a:round/>
              <a:headEnd type="none" w="sm" len="lg"/>
              <a:tailEnd type="none" w="sm" len="lg"/>
            </a:ln>
          </p:spPr>
          <p:txBody>
            <a:bodyPr/>
            <a:lstStyle/>
            <a:p>
              <a:endParaRPr lang="ru-RU"/>
            </a:p>
          </p:txBody>
        </p:sp>
        <p:sp>
          <p:nvSpPr>
            <p:cNvPr id="8250" name="Line 54"/>
            <p:cNvSpPr>
              <a:spLocks noChangeAspect="1" noChangeShapeType="1"/>
            </p:cNvSpPr>
            <p:nvPr/>
          </p:nvSpPr>
          <p:spPr bwMode="auto">
            <a:xfrm>
              <a:off x="1026" y="775"/>
              <a:ext cx="45" cy="1"/>
            </a:xfrm>
            <a:prstGeom prst="line">
              <a:avLst/>
            </a:prstGeom>
            <a:noFill/>
            <a:ln w="3175">
              <a:solidFill>
                <a:srgbClr val="000000"/>
              </a:solidFill>
              <a:round/>
              <a:headEnd type="none" w="sm" len="lg"/>
              <a:tailEnd type="none" w="sm" len="lg"/>
            </a:ln>
          </p:spPr>
          <p:txBody>
            <a:bodyPr/>
            <a:lstStyle/>
            <a:p>
              <a:endParaRPr lang="ru-RU"/>
            </a:p>
          </p:txBody>
        </p:sp>
        <p:sp>
          <p:nvSpPr>
            <p:cNvPr id="8251" name="Line 55"/>
            <p:cNvSpPr>
              <a:spLocks noChangeAspect="1" noChangeShapeType="1"/>
            </p:cNvSpPr>
            <p:nvPr/>
          </p:nvSpPr>
          <p:spPr bwMode="auto">
            <a:xfrm flipV="1">
              <a:off x="1089" y="1337"/>
              <a:ext cx="2" cy="133"/>
            </a:xfrm>
            <a:prstGeom prst="line">
              <a:avLst/>
            </a:prstGeom>
            <a:noFill/>
            <a:ln w="9525">
              <a:solidFill>
                <a:srgbClr val="000000"/>
              </a:solidFill>
              <a:round/>
              <a:headEnd type="triangle" w="sm" len="lg"/>
              <a:tailEnd type="none" w="sm" len="lg"/>
            </a:ln>
          </p:spPr>
          <p:txBody>
            <a:bodyPr/>
            <a:lstStyle/>
            <a:p>
              <a:endParaRPr lang="ru-RU"/>
            </a:p>
          </p:txBody>
        </p:sp>
        <p:sp>
          <p:nvSpPr>
            <p:cNvPr id="8252" name="Line 56"/>
            <p:cNvSpPr>
              <a:spLocks noChangeAspect="1" noChangeShapeType="1"/>
            </p:cNvSpPr>
            <p:nvPr/>
          </p:nvSpPr>
          <p:spPr bwMode="auto">
            <a:xfrm flipV="1">
              <a:off x="1089" y="1872"/>
              <a:ext cx="2" cy="132"/>
            </a:xfrm>
            <a:prstGeom prst="line">
              <a:avLst/>
            </a:prstGeom>
            <a:noFill/>
            <a:ln w="9525">
              <a:solidFill>
                <a:srgbClr val="000000"/>
              </a:solidFill>
              <a:round/>
              <a:headEnd type="triangle" w="sm" len="lg"/>
              <a:tailEnd type="none" w="sm" len="lg"/>
            </a:ln>
          </p:spPr>
          <p:txBody>
            <a:bodyPr/>
            <a:lstStyle/>
            <a:p>
              <a:endParaRPr lang="ru-RU"/>
            </a:p>
          </p:txBody>
        </p:sp>
        <p:sp>
          <p:nvSpPr>
            <p:cNvPr id="8253" name="Line 57"/>
            <p:cNvSpPr>
              <a:spLocks noChangeAspect="1" noChangeShapeType="1"/>
            </p:cNvSpPr>
            <p:nvPr/>
          </p:nvSpPr>
          <p:spPr bwMode="auto">
            <a:xfrm>
              <a:off x="1434" y="1204"/>
              <a:ext cx="834" cy="0"/>
            </a:xfrm>
            <a:prstGeom prst="line">
              <a:avLst/>
            </a:prstGeom>
            <a:noFill/>
            <a:ln w="3175">
              <a:solidFill>
                <a:srgbClr val="000000"/>
              </a:solidFill>
              <a:round/>
              <a:headEnd type="none" w="sm" len="lg"/>
              <a:tailEnd type="none" w="sm" len="lg"/>
            </a:ln>
          </p:spPr>
          <p:txBody>
            <a:bodyPr/>
            <a:lstStyle/>
            <a:p>
              <a:endParaRPr lang="ru-RU"/>
            </a:p>
          </p:txBody>
        </p:sp>
        <p:sp>
          <p:nvSpPr>
            <p:cNvPr id="8254" name="Line 58"/>
            <p:cNvSpPr>
              <a:spLocks noChangeAspect="1" noChangeShapeType="1"/>
            </p:cNvSpPr>
            <p:nvPr/>
          </p:nvSpPr>
          <p:spPr bwMode="auto">
            <a:xfrm>
              <a:off x="1087" y="346"/>
              <a:ext cx="0" cy="1770"/>
            </a:xfrm>
            <a:prstGeom prst="line">
              <a:avLst/>
            </a:prstGeom>
            <a:noFill/>
            <a:ln w="3175">
              <a:solidFill>
                <a:srgbClr val="000000"/>
              </a:solidFill>
              <a:prstDash val="sysDashDot"/>
              <a:round/>
              <a:headEnd type="none" w="sm" len="lg"/>
              <a:tailEnd type="none" w="sm" len="lg"/>
            </a:ln>
          </p:spPr>
          <p:txBody>
            <a:bodyPr/>
            <a:lstStyle/>
            <a:p>
              <a:endParaRPr lang="ru-RU"/>
            </a:p>
          </p:txBody>
        </p:sp>
        <p:sp>
          <p:nvSpPr>
            <p:cNvPr id="8255" name="Line 59"/>
            <p:cNvSpPr>
              <a:spLocks noChangeAspect="1" noChangeShapeType="1"/>
            </p:cNvSpPr>
            <p:nvPr/>
          </p:nvSpPr>
          <p:spPr bwMode="auto">
            <a:xfrm>
              <a:off x="710" y="555"/>
              <a:ext cx="137" cy="0"/>
            </a:xfrm>
            <a:prstGeom prst="line">
              <a:avLst/>
            </a:prstGeom>
            <a:noFill/>
            <a:ln w="3175">
              <a:solidFill>
                <a:srgbClr val="000000"/>
              </a:solidFill>
              <a:round/>
              <a:headEnd type="none" w="sm" len="lg"/>
              <a:tailEnd type="none" w="sm" len="lg"/>
            </a:ln>
          </p:spPr>
          <p:txBody>
            <a:bodyPr/>
            <a:lstStyle/>
            <a:p>
              <a:endParaRPr lang="ru-RU"/>
            </a:p>
          </p:txBody>
        </p:sp>
        <p:sp>
          <p:nvSpPr>
            <p:cNvPr id="8256" name="Line 60"/>
            <p:cNvSpPr>
              <a:spLocks noChangeAspect="1" noChangeShapeType="1"/>
            </p:cNvSpPr>
            <p:nvPr/>
          </p:nvSpPr>
          <p:spPr bwMode="auto">
            <a:xfrm>
              <a:off x="847" y="555"/>
              <a:ext cx="99" cy="95"/>
            </a:xfrm>
            <a:prstGeom prst="line">
              <a:avLst/>
            </a:prstGeom>
            <a:noFill/>
            <a:ln w="3175">
              <a:solidFill>
                <a:srgbClr val="000000"/>
              </a:solidFill>
              <a:round/>
              <a:headEnd type="none" w="sm" len="lg"/>
              <a:tailEnd type="none" w="sm" len="lg"/>
            </a:ln>
          </p:spPr>
          <p:txBody>
            <a:bodyPr/>
            <a:lstStyle/>
            <a:p>
              <a:endParaRPr lang="ru-RU"/>
            </a:p>
          </p:txBody>
        </p:sp>
        <p:sp>
          <p:nvSpPr>
            <p:cNvPr id="8257" name="Line 61"/>
            <p:cNvSpPr>
              <a:spLocks noChangeAspect="1" noChangeShapeType="1"/>
            </p:cNvSpPr>
            <p:nvPr/>
          </p:nvSpPr>
          <p:spPr bwMode="auto">
            <a:xfrm flipV="1">
              <a:off x="1115" y="608"/>
              <a:ext cx="143" cy="103"/>
            </a:xfrm>
            <a:prstGeom prst="line">
              <a:avLst/>
            </a:prstGeom>
            <a:noFill/>
            <a:ln w="3175">
              <a:solidFill>
                <a:srgbClr val="000000"/>
              </a:solidFill>
              <a:round/>
              <a:headEnd type="none" w="sm" len="lg"/>
              <a:tailEnd type="none" w="sm" len="lg"/>
            </a:ln>
          </p:spPr>
          <p:txBody>
            <a:bodyPr/>
            <a:lstStyle/>
            <a:p>
              <a:endParaRPr lang="ru-RU"/>
            </a:p>
          </p:txBody>
        </p:sp>
        <p:sp>
          <p:nvSpPr>
            <p:cNvPr id="8258" name="Line 62"/>
            <p:cNvSpPr>
              <a:spLocks noChangeAspect="1" noChangeShapeType="1"/>
            </p:cNvSpPr>
            <p:nvPr/>
          </p:nvSpPr>
          <p:spPr bwMode="auto">
            <a:xfrm>
              <a:off x="1267" y="613"/>
              <a:ext cx="627" cy="0"/>
            </a:xfrm>
            <a:prstGeom prst="line">
              <a:avLst/>
            </a:prstGeom>
            <a:noFill/>
            <a:ln w="3175">
              <a:solidFill>
                <a:srgbClr val="000000"/>
              </a:solidFill>
              <a:round/>
              <a:headEnd type="none" w="sm" len="lg"/>
              <a:tailEnd type="none" w="sm" len="lg"/>
            </a:ln>
          </p:spPr>
          <p:txBody>
            <a:bodyPr/>
            <a:lstStyle/>
            <a:p>
              <a:endParaRPr lang="ru-RU"/>
            </a:p>
          </p:txBody>
        </p:sp>
        <p:sp>
          <p:nvSpPr>
            <p:cNvPr id="8259" name="Line 63"/>
            <p:cNvSpPr>
              <a:spLocks noChangeAspect="1" noChangeShapeType="1"/>
            </p:cNvSpPr>
            <p:nvPr/>
          </p:nvSpPr>
          <p:spPr bwMode="auto">
            <a:xfrm>
              <a:off x="1611" y="1040"/>
              <a:ext cx="508" cy="0"/>
            </a:xfrm>
            <a:prstGeom prst="line">
              <a:avLst/>
            </a:prstGeom>
            <a:noFill/>
            <a:ln w="3175">
              <a:solidFill>
                <a:srgbClr val="000000"/>
              </a:solidFill>
              <a:round/>
              <a:headEnd type="none" w="sm" len="lg"/>
              <a:tailEnd type="none" w="sm" len="lg"/>
            </a:ln>
          </p:spPr>
          <p:txBody>
            <a:bodyPr/>
            <a:lstStyle/>
            <a:p>
              <a:endParaRPr lang="ru-RU"/>
            </a:p>
          </p:txBody>
        </p:sp>
        <p:sp>
          <p:nvSpPr>
            <p:cNvPr id="8260" name="Line 64"/>
            <p:cNvSpPr>
              <a:spLocks noChangeAspect="1" noChangeShapeType="1"/>
            </p:cNvSpPr>
            <p:nvPr/>
          </p:nvSpPr>
          <p:spPr bwMode="auto">
            <a:xfrm>
              <a:off x="1617" y="1043"/>
              <a:ext cx="65" cy="146"/>
            </a:xfrm>
            <a:prstGeom prst="line">
              <a:avLst/>
            </a:prstGeom>
            <a:noFill/>
            <a:ln w="3175">
              <a:solidFill>
                <a:srgbClr val="000000"/>
              </a:solidFill>
              <a:round/>
              <a:headEnd type="none" w="sm" len="lg"/>
              <a:tailEnd type="none" w="sm" len="lg"/>
            </a:ln>
          </p:spPr>
          <p:txBody>
            <a:bodyPr/>
            <a:lstStyle/>
            <a:p>
              <a:endParaRPr lang="ru-RU"/>
            </a:p>
          </p:txBody>
        </p:sp>
        <p:sp>
          <p:nvSpPr>
            <p:cNvPr id="8261" name="Line 65"/>
            <p:cNvSpPr>
              <a:spLocks noChangeAspect="1" noChangeShapeType="1"/>
            </p:cNvSpPr>
            <p:nvPr/>
          </p:nvSpPr>
          <p:spPr bwMode="auto">
            <a:xfrm>
              <a:off x="2493" y="1043"/>
              <a:ext cx="130" cy="0"/>
            </a:xfrm>
            <a:prstGeom prst="line">
              <a:avLst/>
            </a:prstGeom>
            <a:noFill/>
            <a:ln w="3175">
              <a:solidFill>
                <a:srgbClr val="000000"/>
              </a:solidFill>
              <a:round/>
              <a:headEnd type="none" w="sm" len="lg"/>
              <a:tailEnd type="none" w="sm" len="lg"/>
            </a:ln>
          </p:spPr>
          <p:txBody>
            <a:bodyPr/>
            <a:lstStyle/>
            <a:p>
              <a:endParaRPr lang="ru-RU"/>
            </a:p>
          </p:txBody>
        </p:sp>
        <p:sp>
          <p:nvSpPr>
            <p:cNvPr id="8262" name="Line 66"/>
            <p:cNvSpPr>
              <a:spLocks noChangeAspect="1" noChangeShapeType="1"/>
            </p:cNvSpPr>
            <p:nvPr/>
          </p:nvSpPr>
          <p:spPr bwMode="auto">
            <a:xfrm>
              <a:off x="2623" y="1043"/>
              <a:ext cx="59" cy="104"/>
            </a:xfrm>
            <a:prstGeom prst="line">
              <a:avLst/>
            </a:prstGeom>
            <a:noFill/>
            <a:ln w="3175">
              <a:solidFill>
                <a:srgbClr val="000000"/>
              </a:solidFill>
              <a:round/>
              <a:headEnd type="none" w="sm" len="lg"/>
              <a:tailEnd type="none" w="sm" len="lg"/>
            </a:ln>
          </p:spPr>
          <p:txBody>
            <a:bodyPr/>
            <a:lstStyle/>
            <a:p>
              <a:endParaRPr lang="ru-RU"/>
            </a:p>
          </p:txBody>
        </p:sp>
        <p:sp>
          <p:nvSpPr>
            <p:cNvPr id="8263" name="Line 67"/>
            <p:cNvSpPr>
              <a:spLocks noChangeAspect="1" noChangeShapeType="1"/>
            </p:cNvSpPr>
            <p:nvPr/>
          </p:nvSpPr>
          <p:spPr bwMode="auto">
            <a:xfrm>
              <a:off x="732" y="1541"/>
              <a:ext cx="105" cy="0"/>
            </a:xfrm>
            <a:prstGeom prst="line">
              <a:avLst/>
            </a:prstGeom>
            <a:noFill/>
            <a:ln w="3175">
              <a:solidFill>
                <a:srgbClr val="000000"/>
              </a:solidFill>
              <a:round/>
              <a:headEnd type="none" w="sm" len="lg"/>
              <a:tailEnd type="none" w="sm" len="lg"/>
            </a:ln>
          </p:spPr>
          <p:txBody>
            <a:bodyPr/>
            <a:lstStyle/>
            <a:p>
              <a:endParaRPr lang="ru-RU"/>
            </a:p>
          </p:txBody>
        </p:sp>
        <p:sp>
          <p:nvSpPr>
            <p:cNvPr id="8264" name="Line 68"/>
            <p:cNvSpPr>
              <a:spLocks noChangeAspect="1" noChangeShapeType="1"/>
            </p:cNvSpPr>
            <p:nvPr/>
          </p:nvSpPr>
          <p:spPr bwMode="auto">
            <a:xfrm>
              <a:off x="1126" y="1539"/>
              <a:ext cx="103" cy="0"/>
            </a:xfrm>
            <a:prstGeom prst="line">
              <a:avLst/>
            </a:prstGeom>
            <a:noFill/>
            <a:ln w="3175">
              <a:solidFill>
                <a:srgbClr val="000000"/>
              </a:solidFill>
              <a:round/>
              <a:headEnd type="none" w="sm" len="lg"/>
              <a:tailEnd type="none" w="sm" len="lg"/>
            </a:ln>
          </p:spPr>
          <p:txBody>
            <a:bodyPr/>
            <a:lstStyle/>
            <a:p>
              <a:endParaRPr lang="ru-RU"/>
            </a:p>
          </p:txBody>
        </p:sp>
        <p:sp>
          <p:nvSpPr>
            <p:cNvPr id="8265" name="Line 69"/>
            <p:cNvSpPr>
              <a:spLocks noChangeAspect="1" noChangeShapeType="1"/>
            </p:cNvSpPr>
            <p:nvPr/>
          </p:nvSpPr>
          <p:spPr bwMode="auto">
            <a:xfrm>
              <a:off x="1621" y="1535"/>
              <a:ext cx="102" cy="0"/>
            </a:xfrm>
            <a:prstGeom prst="line">
              <a:avLst/>
            </a:prstGeom>
            <a:noFill/>
            <a:ln w="3175">
              <a:solidFill>
                <a:srgbClr val="000000"/>
              </a:solidFill>
              <a:round/>
              <a:headEnd type="none" w="sm" len="lg"/>
              <a:tailEnd type="none" w="sm" len="lg"/>
            </a:ln>
          </p:spPr>
          <p:txBody>
            <a:bodyPr/>
            <a:lstStyle/>
            <a:p>
              <a:endParaRPr lang="ru-RU"/>
            </a:p>
          </p:txBody>
        </p:sp>
        <p:sp>
          <p:nvSpPr>
            <p:cNvPr id="8266" name="Line 70"/>
            <p:cNvSpPr>
              <a:spLocks noChangeAspect="1" noChangeShapeType="1"/>
            </p:cNvSpPr>
            <p:nvPr/>
          </p:nvSpPr>
          <p:spPr bwMode="auto">
            <a:xfrm>
              <a:off x="2903" y="836"/>
              <a:ext cx="102" cy="0"/>
            </a:xfrm>
            <a:prstGeom prst="line">
              <a:avLst/>
            </a:prstGeom>
            <a:noFill/>
            <a:ln w="3175">
              <a:solidFill>
                <a:srgbClr val="000000"/>
              </a:solidFill>
              <a:round/>
              <a:headEnd type="none" w="sm" len="lg"/>
              <a:tailEnd type="none" w="sm" len="lg"/>
            </a:ln>
          </p:spPr>
          <p:txBody>
            <a:bodyPr/>
            <a:lstStyle/>
            <a:p>
              <a:endParaRPr lang="ru-RU"/>
            </a:p>
          </p:txBody>
        </p:sp>
        <p:sp>
          <p:nvSpPr>
            <p:cNvPr id="8267" name="Line 71"/>
            <p:cNvSpPr>
              <a:spLocks noChangeAspect="1" noChangeShapeType="1"/>
            </p:cNvSpPr>
            <p:nvPr/>
          </p:nvSpPr>
          <p:spPr bwMode="auto">
            <a:xfrm flipH="1">
              <a:off x="837" y="1205"/>
              <a:ext cx="246" cy="338"/>
            </a:xfrm>
            <a:prstGeom prst="line">
              <a:avLst/>
            </a:prstGeom>
            <a:noFill/>
            <a:ln w="3175">
              <a:solidFill>
                <a:srgbClr val="000000"/>
              </a:solidFill>
              <a:round/>
              <a:headEnd type="none" w="sm" len="lg"/>
              <a:tailEnd type="none" w="sm" len="lg"/>
            </a:ln>
          </p:spPr>
          <p:txBody>
            <a:bodyPr/>
            <a:lstStyle/>
            <a:p>
              <a:endParaRPr lang="ru-RU"/>
            </a:p>
          </p:txBody>
        </p:sp>
        <p:sp>
          <p:nvSpPr>
            <p:cNvPr id="8268" name="Line 72"/>
            <p:cNvSpPr>
              <a:spLocks noChangeAspect="1" noChangeShapeType="1"/>
            </p:cNvSpPr>
            <p:nvPr/>
          </p:nvSpPr>
          <p:spPr bwMode="auto">
            <a:xfrm flipH="1">
              <a:off x="1229" y="1337"/>
              <a:ext cx="70" cy="202"/>
            </a:xfrm>
            <a:prstGeom prst="line">
              <a:avLst/>
            </a:prstGeom>
            <a:noFill/>
            <a:ln w="3175">
              <a:solidFill>
                <a:srgbClr val="000000"/>
              </a:solidFill>
              <a:round/>
              <a:headEnd type="none" w="sm" len="lg"/>
              <a:tailEnd type="none" w="sm" len="lg"/>
            </a:ln>
          </p:spPr>
          <p:txBody>
            <a:bodyPr/>
            <a:lstStyle/>
            <a:p>
              <a:endParaRPr lang="ru-RU"/>
            </a:p>
          </p:txBody>
        </p:sp>
        <p:sp>
          <p:nvSpPr>
            <p:cNvPr id="8269" name="Line 73"/>
            <p:cNvSpPr>
              <a:spLocks noChangeAspect="1" noChangeShapeType="1"/>
            </p:cNvSpPr>
            <p:nvPr/>
          </p:nvSpPr>
          <p:spPr bwMode="auto">
            <a:xfrm>
              <a:off x="1511" y="1281"/>
              <a:ext cx="108" cy="254"/>
            </a:xfrm>
            <a:prstGeom prst="line">
              <a:avLst/>
            </a:prstGeom>
            <a:noFill/>
            <a:ln w="3175">
              <a:solidFill>
                <a:srgbClr val="000000"/>
              </a:solidFill>
              <a:round/>
              <a:headEnd type="none" w="sm" len="lg"/>
              <a:tailEnd type="none" w="sm" len="lg"/>
            </a:ln>
          </p:spPr>
          <p:txBody>
            <a:bodyPr/>
            <a:lstStyle/>
            <a:p>
              <a:endParaRPr lang="ru-RU"/>
            </a:p>
          </p:txBody>
        </p:sp>
        <p:sp>
          <p:nvSpPr>
            <p:cNvPr id="8270" name="Line 74"/>
            <p:cNvSpPr>
              <a:spLocks noChangeAspect="1" noChangeShapeType="1"/>
            </p:cNvSpPr>
            <p:nvPr/>
          </p:nvSpPr>
          <p:spPr bwMode="auto">
            <a:xfrm>
              <a:off x="2297" y="1200"/>
              <a:ext cx="628" cy="0"/>
            </a:xfrm>
            <a:prstGeom prst="line">
              <a:avLst/>
            </a:prstGeom>
            <a:noFill/>
            <a:ln w="3175">
              <a:solidFill>
                <a:srgbClr val="000000"/>
              </a:solidFill>
              <a:round/>
              <a:headEnd type="none" w="sm" len="lg"/>
              <a:tailEnd type="triangle" w="sm" len="lg"/>
            </a:ln>
          </p:spPr>
          <p:txBody>
            <a:bodyPr/>
            <a:lstStyle/>
            <a:p>
              <a:endParaRPr lang="ru-RU"/>
            </a:p>
          </p:txBody>
        </p:sp>
        <p:grpSp>
          <p:nvGrpSpPr>
            <p:cNvPr id="8271" name="Group 75"/>
            <p:cNvGrpSpPr>
              <a:grpSpLocks noChangeAspect="1"/>
            </p:cNvGrpSpPr>
            <p:nvPr/>
          </p:nvGrpSpPr>
          <p:grpSpPr bwMode="auto">
            <a:xfrm rot="-5400000">
              <a:off x="2957" y="1064"/>
              <a:ext cx="217" cy="265"/>
              <a:chOff x="9064" y="9050"/>
              <a:chExt cx="845" cy="980"/>
            </a:xfrm>
          </p:grpSpPr>
          <p:sp>
            <p:nvSpPr>
              <p:cNvPr id="8293" name="Line 76"/>
              <p:cNvSpPr>
                <a:spLocks noChangeAspect="1" noChangeShapeType="1"/>
              </p:cNvSpPr>
              <p:nvPr/>
            </p:nvSpPr>
            <p:spPr bwMode="auto">
              <a:xfrm rot="16200000" flipV="1">
                <a:off x="9201" y="8915"/>
                <a:ext cx="1" cy="275"/>
              </a:xfrm>
              <a:prstGeom prst="line">
                <a:avLst/>
              </a:prstGeom>
              <a:noFill/>
              <a:ln w="19050">
                <a:solidFill>
                  <a:srgbClr val="000000"/>
                </a:solidFill>
                <a:round/>
                <a:headEnd type="none" w="sm" len="lg"/>
                <a:tailEnd type="none" w="sm" len="lg"/>
              </a:ln>
            </p:spPr>
            <p:txBody>
              <a:bodyPr/>
              <a:lstStyle/>
              <a:p>
                <a:endParaRPr lang="ru-RU"/>
              </a:p>
            </p:txBody>
          </p:sp>
          <p:sp>
            <p:nvSpPr>
              <p:cNvPr id="8294" name="Line 77"/>
              <p:cNvSpPr>
                <a:spLocks noChangeAspect="1" noChangeShapeType="1"/>
              </p:cNvSpPr>
              <p:nvPr/>
            </p:nvSpPr>
            <p:spPr bwMode="auto">
              <a:xfrm rot="16200000" flipV="1">
                <a:off x="9441" y="9695"/>
                <a:ext cx="1" cy="365"/>
              </a:xfrm>
              <a:prstGeom prst="line">
                <a:avLst/>
              </a:prstGeom>
              <a:noFill/>
              <a:ln w="19050">
                <a:solidFill>
                  <a:srgbClr val="000000"/>
                </a:solidFill>
                <a:round/>
                <a:headEnd type="none" w="sm" len="lg"/>
                <a:tailEnd type="none" w="sm" len="lg"/>
              </a:ln>
            </p:spPr>
            <p:txBody>
              <a:bodyPr/>
              <a:lstStyle/>
              <a:p>
                <a:endParaRPr lang="ru-RU"/>
              </a:p>
            </p:txBody>
          </p:sp>
          <p:sp>
            <p:nvSpPr>
              <p:cNvPr id="8295" name="Line 78"/>
              <p:cNvSpPr>
                <a:spLocks noChangeAspect="1" noChangeShapeType="1"/>
              </p:cNvSpPr>
              <p:nvPr/>
            </p:nvSpPr>
            <p:spPr bwMode="auto">
              <a:xfrm rot="10800000" flipV="1">
                <a:off x="9095" y="9050"/>
                <a:ext cx="2" cy="980"/>
              </a:xfrm>
              <a:prstGeom prst="line">
                <a:avLst/>
              </a:prstGeom>
              <a:noFill/>
              <a:ln w="19050">
                <a:solidFill>
                  <a:srgbClr val="000000"/>
                </a:solidFill>
                <a:round/>
                <a:headEnd type="none" w="sm" len="lg"/>
                <a:tailEnd type="none" w="sm" len="lg"/>
              </a:ln>
            </p:spPr>
            <p:txBody>
              <a:bodyPr/>
              <a:lstStyle/>
              <a:p>
                <a:endParaRPr lang="ru-RU"/>
              </a:p>
            </p:txBody>
          </p:sp>
          <p:sp>
            <p:nvSpPr>
              <p:cNvPr id="8296" name="Line 79"/>
              <p:cNvSpPr>
                <a:spLocks noChangeAspect="1" noChangeShapeType="1"/>
              </p:cNvSpPr>
              <p:nvPr/>
            </p:nvSpPr>
            <p:spPr bwMode="auto">
              <a:xfrm rot="16200000" flipV="1">
                <a:off x="9771" y="8915"/>
                <a:ext cx="1" cy="275"/>
              </a:xfrm>
              <a:prstGeom prst="line">
                <a:avLst/>
              </a:prstGeom>
              <a:noFill/>
              <a:ln w="19050">
                <a:solidFill>
                  <a:srgbClr val="000000"/>
                </a:solidFill>
                <a:round/>
                <a:headEnd type="none" w="sm" len="lg"/>
                <a:tailEnd type="none" w="sm" len="lg"/>
              </a:ln>
            </p:spPr>
            <p:txBody>
              <a:bodyPr/>
              <a:lstStyle/>
              <a:p>
                <a:endParaRPr lang="ru-RU"/>
              </a:p>
            </p:txBody>
          </p:sp>
          <p:sp>
            <p:nvSpPr>
              <p:cNvPr id="8297" name="Line 80"/>
              <p:cNvSpPr>
                <a:spLocks noChangeAspect="1" noChangeShapeType="1"/>
              </p:cNvSpPr>
              <p:nvPr/>
            </p:nvSpPr>
            <p:spPr bwMode="auto">
              <a:xfrm rot="10800000" flipV="1">
                <a:off x="9875" y="9050"/>
                <a:ext cx="2" cy="980"/>
              </a:xfrm>
              <a:prstGeom prst="line">
                <a:avLst/>
              </a:prstGeom>
              <a:noFill/>
              <a:ln w="19050">
                <a:solidFill>
                  <a:srgbClr val="000000"/>
                </a:solidFill>
                <a:round/>
                <a:headEnd type="none" w="sm" len="lg"/>
                <a:tailEnd type="none" w="sm" len="lg"/>
              </a:ln>
            </p:spPr>
            <p:txBody>
              <a:bodyPr/>
              <a:lstStyle/>
              <a:p>
                <a:endParaRPr lang="ru-RU"/>
              </a:p>
            </p:txBody>
          </p:sp>
          <p:sp>
            <p:nvSpPr>
              <p:cNvPr id="8298" name="Line 81"/>
              <p:cNvSpPr>
                <a:spLocks noChangeAspect="1" noChangeShapeType="1"/>
              </p:cNvSpPr>
              <p:nvPr/>
            </p:nvSpPr>
            <p:spPr bwMode="auto">
              <a:xfrm rot="16200000" flipV="1">
                <a:off x="9477" y="9627"/>
                <a:ext cx="3" cy="771"/>
              </a:xfrm>
              <a:prstGeom prst="line">
                <a:avLst/>
              </a:prstGeom>
              <a:noFill/>
              <a:ln w="19050">
                <a:solidFill>
                  <a:srgbClr val="000000"/>
                </a:solidFill>
                <a:round/>
                <a:headEnd type="none" w="sm" len="lg"/>
                <a:tailEnd type="none" w="sm" len="lg"/>
              </a:ln>
            </p:spPr>
            <p:txBody>
              <a:bodyPr/>
              <a:lstStyle/>
              <a:p>
                <a:endParaRPr lang="ru-RU"/>
              </a:p>
            </p:txBody>
          </p:sp>
          <p:sp>
            <p:nvSpPr>
              <p:cNvPr id="8299" name="Line 82"/>
              <p:cNvSpPr>
                <a:spLocks noChangeAspect="1" noChangeShapeType="1"/>
              </p:cNvSpPr>
              <p:nvPr/>
            </p:nvSpPr>
            <p:spPr bwMode="auto">
              <a:xfrm>
                <a:off x="9180" y="9180"/>
                <a:ext cx="630" cy="0"/>
              </a:xfrm>
              <a:prstGeom prst="line">
                <a:avLst/>
              </a:prstGeom>
              <a:noFill/>
              <a:ln w="19050" cap="rnd">
                <a:solidFill>
                  <a:srgbClr val="000000"/>
                </a:solidFill>
                <a:prstDash val="sysDot"/>
                <a:round/>
                <a:headEnd/>
                <a:tailEnd/>
              </a:ln>
            </p:spPr>
            <p:txBody>
              <a:bodyPr/>
              <a:lstStyle/>
              <a:p>
                <a:endParaRPr lang="ru-RU"/>
              </a:p>
            </p:txBody>
          </p:sp>
          <p:sp>
            <p:nvSpPr>
              <p:cNvPr id="8300" name="Line 83"/>
              <p:cNvSpPr>
                <a:spLocks noChangeAspect="1" noChangeShapeType="1"/>
              </p:cNvSpPr>
              <p:nvPr/>
            </p:nvSpPr>
            <p:spPr bwMode="auto">
              <a:xfrm>
                <a:off x="9180" y="9315"/>
                <a:ext cx="630" cy="0"/>
              </a:xfrm>
              <a:prstGeom prst="line">
                <a:avLst/>
              </a:prstGeom>
              <a:noFill/>
              <a:ln w="19050" cap="rnd">
                <a:solidFill>
                  <a:srgbClr val="000000"/>
                </a:solidFill>
                <a:prstDash val="sysDot"/>
                <a:round/>
                <a:headEnd/>
                <a:tailEnd/>
              </a:ln>
            </p:spPr>
            <p:txBody>
              <a:bodyPr/>
              <a:lstStyle/>
              <a:p>
                <a:endParaRPr lang="ru-RU"/>
              </a:p>
            </p:txBody>
          </p:sp>
          <p:sp>
            <p:nvSpPr>
              <p:cNvPr id="8301" name="Line 84"/>
              <p:cNvSpPr>
                <a:spLocks noChangeAspect="1" noChangeShapeType="1"/>
              </p:cNvSpPr>
              <p:nvPr/>
            </p:nvSpPr>
            <p:spPr bwMode="auto">
              <a:xfrm>
                <a:off x="9180" y="9435"/>
                <a:ext cx="630" cy="0"/>
              </a:xfrm>
              <a:prstGeom prst="line">
                <a:avLst/>
              </a:prstGeom>
              <a:noFill/>
              <a:ln w="19050" cap="rnd">
                <a:solidFill>
                  <a:srgbClr val="000000"/>
                </a:solidFill>
                <a:prstDash val="sysDot"/>
                <a:round/>
                <a:headEnd/>
                <a:tailEnd/>
              </a:ln>
            </p:spPr>
            <p:txBody>
              <a:bodyPr/>
              <a:lstStyle/>
              <a:p>
                <a:endParaRPr lang="ru-RU"/>
              </a:p>
            </p:txBody>
          </p:sp>
          <p:sp>
            <p:nvSpPr>
              <p:cNvPr id="8302" name="Line 85"/>
              <p:cNvSpPr>
                <a:spLocks noChangeAspect="1" noChangeShapeType="1"/>
              </p:cNvSpPr>
              <p:nvPr/>
            </p:nvSpPr>
            <p:spPr bwMode="auto">
              <a:xfrm>
                <a:off x="9180" y="9570"/>
                <a:ext cx="630" cy="0"/>
              </a:xfrm>
              <a:prstGeom prst="line">
                <a:avLst/>
              </a:prstGeom>
              <a:noFill/>
              <a:ln w="19050" cap="rnd">
                <a:solidFill>
                  <a:srgbClr val="000000"/>
                </a:solidFill>
                <a:prstDash val="sysDot"/>
                <a:round/>
                <a:headEnd/>
                <a:tailEnd/>
              </a:ln>
            </p:spPr>
            <p:txBody>
              <a:bodyPr/>
              <a:lstStyle/>
              <a:p>
                <a:endParaRPr lang="ru-RU"/>
              </a:p>
            </p:txBody>
          </p:sp>
          <p:sp>
            <p:nvSpPr>
              <p:cNvPr id="8303" name="Line 86"/>
              <p:cNvSpPr>
                <a:spLocks noChangeAspect="1" noChangeShapeType="1"/>
              </p:cNvSpPr>
              <p:nvPr/>
            </p:nvSpPr>
            <p:spPr bwMode="auto">
              <a:xfrm>
                <a:off x="9195" y="9705"/>
                <a:ext cx="630" cy="0"/>
              </a:xfrm>
              <a:prstGeom prst="line">
                <a:avLst/>
              </a:prstGeom>
              <a:noFill/>
              <a:ln w="19050" cap="rnd">
                <a:solidFill>
                  <a:srgbClr val="000000"/>
                </a:solidFill>
                <a:prstDash val="sysDot"/>
                <a:round/>
                <a:headEnd/>
                <a:tailEnd/>
              </a:ln>
            </p:spPr>
            <p:txBody>
              <a:bodyPr/>
              <a:lstStyle/>
              <a:p>
                <a:endParaRPr lang="ru-RU"/>
              </a:p>
            </p:txBody>
          </p:sp>
        </p:grpSp>
        <p:sp>
          <p:nvSpPr>
            <p:cNvPr id="8272" name="Line 87"/>
            <p:cNvSpPr>
              <a:spLocks noChangeAspect="1" noChangeShapeType="1"/>
            </p:cNvSpPr>
            <p:nvPr/>
          </p:nvSpPr>
          <p:spPr bwMode="auto">
            <a:xfrm rot="16200000" flipH="1">
              <a:off x="3302" y="1100"/>
              <a:ext cx="0" cy="190"/>
            </a:xfrm>
            <a:prstGeom prst="line">
              <a:avLst/>
            </a:prstGeom>
            <a:noFill/>
            <a:ln w="9525">
              <a:solidFill>
                <a:srgbClr val="000000"/>
              </a:solidFill>
              <a:round/>
              <a:headEnd/>
              <a:tailEnd type="triangle" w="med" len="med"/>
            </a:ln>
          </p:spPr>
          <p:txBody>
            <a:bodyPr/>
            <a:lstStyle/>
            <a:p>
              <a:endParaRPr lang="ru-RU"/>
            </a:p>
          </p:txBody>
        </p:sp>
        <p:sp>
          <p:nvSpPr>
            <p:cNvPr id="8273" name="Text Box 88"/>
            <p:cNvSpPr txBox="1">
              <a:spLocks noChangeAspect="1" noChangeArrowheads="1"/>
            </p:cNvSpPr>
            <p:nvPr/>
          </p:nvSpPr>
          <p:spPr bwMode="auto">
            <a:xfrm>
              <a:off x="715" y="407"/>
              <a:ext cx="209" cy="153"/>
            </a:xfrm>
            <a:prstGeom prst="rect">
              <a:avLst/>
            </a:prstGeom>
            <a:noFill/>
            <a:ln w="9525">
              <a:noFill/>
              <a:miter lim="800000"/>
              <a:headEnd/>
              <a:tailEnd/>
            </a:ln>
          </p:spPr>
          <p:txBody>
            <a:bodyPr lIns="0" tIns="0" rIns="0" bIns="0"/>
            <a:lstStyle/>
            <a:p>
              <a:pPr defTabSz="4176713"/>
              <a:r>
                <a:rPr lang="ru-RU" sz="1200" i="1"/>
                <a:t>I(</a:t>
              </a:r>
              <a:r>
                <a:rPr lang="ru-RU" sz="1200" i="1">
                  <a:latin typeface="Times New Roman" pitchFamily="18" charset="0"/>
                </a:rPr>
                <a:t>φ)</a:t>
              </a:r>
              <a:endParaRPr lang="ru-RU" sz="1200"/>
            </a:p>
          </p:txBody>
        </p:sp>
        <p:sp>
          <p:nvSpPr>
            <p:cNvPr id="8274" name="Text Box 89"/>
            <p:cNvSpPr txBox="1">
              <a:spLocks noChangeAspect="1" noChangeArrowheads="1"/>
            </p:cNvSpPr>
            <p:nvPr/>
          </p:nvSpPr>
          <p:spPr bwMode="auto">
            <a:xfrm>
              <a:off x="1303" y="450"/>
              <a:ext cx="732" cy="135"/>
            </a:xfrm>
            <a:prstGeom prst="rect">
              <a:avLst/>
            </a:prstGeom>
            <a:noFill/>
            <a:ln w="9525">
              <a:noFill/>
              <a:miter lim="800000"/>
              <a:headEnd/>
              <a:tailEnd/>
            </a:ln>
          </p:spPr>
          <p:txBody>
            <a:bodyPr lIns="0" tIns="0" rIns="0" bIns="0"/>
            <a:lstStyle/>
            <a:p>
              <a:pPr defTabSz="4176713"/>
              <a:r>
                <a:rPr lang="ru-RU" sz="1200"/>
                <a:t>Analyzed beam</a:t>
              </a:r>
            </a:p>
          </p:txBody>
        </p:sp>
        <p:sp>
          <p:nvSpPr>
            <p:cNvPr id="8275" name="Text Box 90"/>
            <p:cNvSpPr txBox="1">
              <a:spLocks noChangeAspect="1" noChangeArrowheads="1"/>
            </p:cNvSpPr>
            <p:nvPr/>
          </p:nvSpPr>
          <p:spPr bwMode="auto">
            <a:xfrm>
              <a:off x="657" y="857"/>
              <a:ext cx="231" cy="168"/>
            </a:xfrm>
            <a:prstGeom prst="rect">
              <a:avLst/>
            </a:prstGeom>
            <a:noFill/>
            <a:ln w="9525">
              <a:noFill/>
              <a:miter lim="800000"/>
              <a:headEnd/>
              <a:tailEnd/>
            </a:ln>
          </p:spPr>
          <p:txBody>
            <a:bodyPr lIns="0" tIns="0" rIns="0" bIns="0"/>
            <a:lstStyle/>
            <a:p>
              <a:pPr defTabSz="4176713"/>
              <a:r>
                <a:rPr lang="ru-RU" sz="1200" i="1"/>
                <a:t>U</a:t>
              </a:r>
              <a:r>
                <a:rPr lang="ru-RU" sz="1200" i="1" baseline="-25000"/>
                <a:t>targ</a:t>
              </a:r>
              <a:endParaRPr lang="ru-RU" sz="1200"/>
            </a:p>
          </p:txBody>
        </p:sp>
        <p:sp>
          <p:nvSpPr>
            <p:cNvPr id="8276" name="Text Box 91"/>
            <p:cNvSpPr txBox="1">
              <a:spLocks noChangeAspect="1" noChangeArrowheads="1"/>
            </p:cNvSpPr>
            <p:nvPr/>
          </p:nvSpPr>
          <p:spPr bwMode="auto">
            <a:xfrm>
              <a:off x="731" y="1398"/>
              <a:ext cx="79" cy="127"/>
            </a:xfrm>
            <a:prstGeom prst="rect">
              <a:avLst/>
            </a:prstGeom>
            <a:noFill/>
            <a:ln w="9525">
              <a:noFill/>
              <a:miter lim="800000"/>
              <a:headEnd/>
              <a:tailEnd/>
            </a:ln>
          </p:spPr>
          <p:txBody>
            <a:bodyPr lIns="0" tIns="0" rIns="0" bIns="0"/>
            <a:lstStyle/>
            <a:p>
              <a:pPr defTabSz="4176713"/>
              <a:r>
                <a:rPr lang="ru-RU" sz="1200" b="1"/>
                <a:t>1</a:t>
              </a:r>
              <a:endParaRPr lang="ru-RU" sz="1200"/>
            </a:p>
          </p:txBody>
        </p:sp>
        <p:sp>
          <p:nvSpPr>
            <p:cNvPr id="8277" name="Text Box 92"/>
            <p:cNvSpPr txBox="1">
              <a:spLocks noChangeAspect="1" noChangeArrowheads="1"/>
            </p:cNvSpPr>
            <p:nvPr/>
          </p:nvSpPr>
          <p:spPr bwMode="auto">
            <a:xfrm>
              <a:off x="1643" y="1387"/>
              <a:ext cx="79" cy="127"/>
            </a:xfrm>
            <a:prstGeom prst="rect">
              <a:avLst/>
            </a:prstGeom>
            <a:noFill/>
            <a:ln w="9525">
              <a:noFill/>
              <a:miter lim="800000"/>
              <a:headEnd/>
              <a:tailEnd/>
            </a:ln>
          </p:spPr>
          <p:txBody>
            <a:bodyPr lIns="0" tIns="0" rIns="0" bIns="0"/>
            <a:lstStyle/>
            <a:p>
              <a:pPr defTabSz="4176713"/>
              <a:r>
                <a:rPr lang="ru-RU" sz="1200" b="1"/>
                <a:t>3</a:t>
              </a:r>
              <a:endParaRPr lang="ru-RU" sz="1200"/>
            </a:p>
          </p:txBody>
        </p:sp>
        <p:sp>
          <p:nvSpPr>
            <p:cNvPr id="8278" name="Text Box 93"/>
            <p:cNvSpPr txBox="1">
              <a:spLocks noChangeAspect="1" noChangeArrowheads="1"/>
            </p:cNvSpPr>
            <p:nvPr/>
          </p:nvSpPr>
          <p:spPr bwMode="auto">
            <a:xfrm>
              <a:off x="1139" y="1387"/>
              <a:ext cx="80" cy="127"/>
            </a:xfrm>
            <a:prstGeom prst="rect">
              <a:avLst/>
            </a:prstGeom>
            <a:noFill/>
            <a:ln w="9525">
              <a:noFill/>
              <a:miter lim="800000"/>
              <a:headEnd/>
              <a:tailEnd/>
            </a:ln>
          </p:spPr>
          <p:txBody>
            <a:bodyPr lIns="0" tIns="0" rIns="0" bIns="0"/>
            <a:lstStyle/>
            <a:p>
              <a:pPr defTabSz="4176713"/>
              <a:r>
                <a:rPr lang="ru-RU" sz="1200" b="1"/>
                <a:t>2</a:t>
              </a:r>
              <a:endParaRPr lang="ru-RU" sz="1200"/>
            </a:p>
          </p:txBody>
        </p:sp>
        <p:sp>
          <p:nvSpPr>
            <p:cNvPr id="8279" name="Text Box 94"/>
            <p:cNvSpPr txBox="1">
              <a:spLocks noChangeAspect="1" noChangeArrowheads="1"/>
            </p:cNvSpPr>
            <p:nvPr/>
          </p:nvSpPr>
          <p:spPr bwMode="auto">
            <a:xfrm>
              <a:off x="2917" y="708"/>
              <a:ext cx="79" cy="127"/>
            </a:xfrm>
            <a:prstGeom prst="rect">
              <a:avLst/>
            </a:prstGeom>
            <a:noFill/>
            <a:ln w="9525">
              <a:noFill/>
              <a:miter lim="800000"/>
              <a:headEnd/>
              <a:tailEnd/>
            </a:ln>
          </p:spPr>
          <p:txBody>
            <a:bodyPr lIns="0" tIns="0" rIns="0" bIns="0"/>
            <a:lstStyle/>
            <a:p>
              <a:pPr defTabSz="4176713"/>
              <a:r>
                <a:rPr lang="ru-RU" sz="1200" b="1"/>
                <a:t>4</a:t>
              </a:r>
              <a:endParaRPr lang="ru-RU" sz="1200"/>
            </a:p>
          </p:txBody>
        </p:sp>
        <p:sp>
          <p:nvSpPr>
            <p:cNvPr id="8280" name="Line 95"/>
            <p:cNvSpPr>
              <a:spLocks noChangeAspect="1" noChangeShapeType="1"/>
            </p:cNvSpPr>
            <p:nvPr/>
          </p:nvSpPr>
          <p:spPr bwMode="auto">
            <a:xfrm rot="-7303545">
              <a:off x="3016" y="849"/>
              <a:ext cx="150" cy="223"/>
            </a:xfrm>
            <a:prstGeom prst="line">
              <a:avLst/>
            </a:prstGeom>
            <a:noFill/>
            <a:ln w="3175">
              <a:solidFill>
                <a:srgbClr val="000000"/>
              </a:solidFill>
              <a:round/>
              <a:headEnd type="none" w="sm" len="lg"/>
              <a:tailEnd type="none" w="sm" len="lg"/>
            </a:ln>
          </p:spPr>
          <p:txBody>
            <a:bodyPr/>
            <a:lstStyle/>
            <a:p>
              <a:endParaRPr lang="ru-RU"/>
            </a:p>
          </p:txBody>
        </p:sp>
        <p:sp>
          <p:nvSpPr>
            <p:cNvPr id="8281" name="Line 96"/>
            <p:cNvSpPr>
              <a:spLocks noChangeAspect="1" noChangeShapeType="1"/>
            </p:cNvSpPr>
            <p:nvPr/>
          </p:nvSpPr>
          <p:spPr bwMode="auto">
            <a:xfrm>
              <a:off x="3150" y="842"/>
              <a:ext cx="104" cy="0"/>
            </a:xfrm>
            <a:prstGeom prst="line">
              <a:avLst/>
            </a:prstGeom>
            <a:noFill/>
            <a:ln w="3175">
              <a:solidFill>
                <a:srgbClr val="000000"/>
              </a:solidFill>
              <a:round/>
              <a:headEnd type="none" w="sm" len="lg"/>
              <a:tailEnd type="none" w="sm" len="lg"/>
            </a:ln>
          </p:spPr>
          <p:txBody>
            <a:bodyPr/>
            <a:lstStyle/>
            <a:p>
              <a:endParaRPr lang="ru-RU"/>
            </a:p>
          </p:txBody>
        </p:sp>
        <p:sp>
          <p:nvSpPr>
            <p:cNvPr id="8282" name="Text Box 97"/>
            <p:cNvSpPr txBox="1">
              <a:spLocks noChangeAspect="1" noChangeArrowheads="1"/>
            </p:cNvSpPr>
            <p:nvPr/>
          </p:nvSpPr>
          <p:spPr bwMode="auto">
            <a:xfrm>
              <a:off x="3157" y="708"/>
              <a:ext cx="77" cy="125"/>
            </a:xfrm>
            <a:prstGeom prst="rect">
              <a:avLst/>
            </a:prstGeom>
            <a:noFill/>
            <a:ln w="9525">
              <a:noFill/>
              <a:miter lim="800000"/>
              <a:headEnd/>
              <a:tailEnd/>
            </a:ln>
          </p:spPr>
          <p:txBody>
            <a:bodyPr lIns="0" tIns="0" rIns="0" bIns="0"/>
            <a:lstStyle/>
            <a:p>
              <a:pPr defTabSz="4176713"/>
              <a:r>
                <a:rPr lang="ru-RU" sz="1200" b="1"/>
                <a:t>5</a:t>
              </a:r>
              <a:endParaRPr lang="ru-RU" sz="1200"/>
            </a:p>
          </p:txBody>
        </p:sp>
        <p:sp>
          <p:nvSpPr>
            <p:cNvPr id="8283" name="Text Box 98"/>
            <p:cNvSpPr txBox="1">
              <a:spLocks noChangeAspect="1" noChangeArrowheads="1"/>
            </p:cNvSpPr>
            <p:nvPr/>
          </p:nvSpPr>
          <p:spPr bwMode="auto">
            <a:xfrm>
              <a:off x="3274" y="1031"/>
              <a:ext cx="299" cy="124"/>
            </a:xfrm>
            <a:prstGeom prst="rect">
              <a:avLst/>
            </a:prstGeom>
            <a:noFill/>
            <a:ln w="9525">
              <a:noFill/>
              <a:miter lim="800000"/>
              <a:headEnd/>
              <a:tailEnd/>
            </a:ln>
          </p:spPr>
          <p:txBody>
            <a:bodyPr lIns="0" tIns="0" rIns="0" bIns="0"/>
            <a:lstStyle/>
            <a:p>
              <a:pPr algn="ctr" defTabSz="4176713"/>
              <a:r>
                <a:rPr lang="ru-RU" sz="1200"/>
                <a:t>Signal</a:t>
              </a:r>
            </a:p>
          </p:txBody>
        </p:sp>
        <p:sp>
          <p:nvSpPr>
            <p:cNvPr id="8284" name="Text Box 99"/>
            <p:cNvSpPr txBox="1">
              <a:spLocks noChangeAspect="1" noChangeArrowheads="1"/>
            </p:cNvSpPr>
            <p:nvPr/>
          </p:nvSpPr>
          <p:spPr bwMode="auto">
            <a:xfrm>
              <a:off x="2475" y="879"/>
              <a:ext cx="198" cy="142"/>
            </a:xfrm>
            <a:prstGeom prst="rect">
              <a:avLst/>
            </a:prstGeom>
            <a:noFill/>
            <a:ln w="9525">
              <a:noFill/>
              <a:miter lim="800000"/>
              <a:headEnd/>
              <a:tailEnd/>
            </a:ln>
          </p:spPr>
          <p:txBody>
            <a:bodyPr lIns="0" tIns="0" rIns="0" bIns="0"/>
            <a:lstStyle/>
            <a:p>
              <a:pPr algn="ctr" defTabSz="4176713"/>
              <a:r>
                <a:rPr lang="ru-RU" sz="1200" b="1" i="1"/>
                <a:t>I(z)</a:t>
              </a:r>
              <a:endParaRPr lang="ru-RU" sz="1200"/>
            </a:p>
          </p:txBody>
        </p:sp>
        <p:sp>
          <p:nvSpPr>
            <p:cNvPr id="8285" name="Text Box 100"/>
            <p:cNvSpPr txBox="1">
              <a:spLocks noChangeAspect="1" noChangeArrowheads="1"/>
            </p:cNvSpPr>
            <p:nvPr/>
          </p:nvSpPr>
          <p:spPr bwMode="auto">
            <a:xfrm>
              <a:off x="1590" y="802"/>
              <a:ext cx="588" cy="214"/>
            </a:xfrm>
            <a:prstGeom prst="rect">
              <a:avLst/>
            </a:prstGeom>
            <a:noFill/>
            <a:ln w="9525">
              <a:noFill/>
              <a:miter lim="800000"/>
              <a:headEnd/>
              <a:tailEnd/>
            </a:ln>
          </p:spPr>
          <p:txBody>
            <a:bodyPr lIns="0" tIns="0" rIns="0" bIns="0"/>
            <a:lstStyle/>
            <a:p>
              <a:pPr defTabSz="4176713"/>
              <a:r>
                <a:rPr lang="ru-RU" sz="1200"/>
                <a:t>Secondary</a:t>
              </a:r>
            </a:p>
            <a:p>
              <a:pPr defTabSz="4176713"/>
              <a:r>
                <a:rPr lang="ru-RU" sz="1200"/>
                <a:t> electrons</a:t>
              </a:r>
            </a:p>
          </p:txBody>
        </p:sp>
        <p:sp>
          <p:nvSpPr>
            <p:cNvPr id="8286" name="Line 101"/>
            <p:cNvSpPr>
              <a:spLocks noChangeAspect="1" noChangeShapeType="1"/>
            </p:cNvSpPr>
            <p:nvPr/>
          </p:nvSpPr>
          <p:spPr bwMode="auto">
            <a:xfrm>
              <a:off x="1434" y="1202"/>
              <a:ext cx="1383" cy="133"/>
            </a:xfrm>
            <a:prstGeom prst="line">
              <a:avLst/>
            </a:prstGeom>
            <a:noFill/>
            <a:ln w="3175">
              <a:solidFill>
                <a:srgbClr val="000000"/>
              </a:solidFill>
              <a:round/>
              <a:headEnd type="none" w="sm" len="lg"/>
              <a:tailEnd type="triangle" w="sm" len="lg"/>
            </a:ln>
          </p:spPr>
          <p:txBody>
            <a:bodyPr/>
            <a:lstStyle/>
            <a:p>
              <a:endParaRPr lang="ru-RU"/>
            </a:p>
          </p:txBody>
        </p:sp>
        <p:grpSp>
          <p:nvGrpSpPr>
            <p:cNvPr id="8287" name="Group 102"/>
            <p:cNvGrpSpPr>
              <a:grpSpLocks noChangeAspect="1"/>
            </p:cNvGrpSpPr>
            <p:nvPr/>
          </p:nvGrpSpPr>
          <p:grpSpPr bwMode="auto">
            <a:xfrm>
              <a:off x="961" y="2138"/>
              <a:ext cx="477" cy="251"/>
              <a:chOff x="2742" y="7590"/>
              <a:chExt cx="1365" cy="720"/>
            </a:xfrm>
          </p:grpSpPr>
          <p:sp>
            <p:nvSpPr>
              <p:cNvPr id="8289" name="Line 103"/>
              <p:cNvSpPr>
                <a:spLocks noChangeAspect="1" noChangeShapeType="1"/>
              </p:cNvSpPr>
              <p:nvPr/>
            </p:nvSpPr>
            <p:spPr bwMode="auto">
              <a:xfrm>
                <a:off x="3105" y="7680"/>
                <a:ext cx="0" cy="630"/>
              </a:xfrm>
              <a:prstGeom prst="line">
                <a:avLst/>
              </a:prstGeom>
              <a:noFill/>
              <a:ln w="9525">
                <a:solidFill>
                  <a:srgbClr val="000000"/>
                </a:solidFill>
                <a:round/>
                <a:headEnd/>
                <a:tailEnd type="triangle" w="med" len="med"/>
              </a:ln>
            </p:spPr>
            <p:txBody>
              <a:bodyPr/>
              <a:lstStyle/>
              <a:p>
                <a:endParaRPr lang="ru-RU"/>
              </a:p>
            </p:txBody>
          </p:sp>
          <p:sp>
            <p:nvSpPr>
              <p:cNvPr id="8290" name="Line 104"/>
              <p:cNvSpPr>
                <a:spLocks noChangeAspect="1" noChangeShapeType="1"/>
              </p:cNvSpPr>
              <p:nvPr/>
            </p:nvSpPr>
            <p:spPr bwMode="auto">
              <a:xfrm>
                <a:off x="3105" y="7680"/>
                <a:ext cx="675" cy="0"/>
              </a:xfrm>
              <a:prstGeom prst="line">
                <a:avLst/>
              </a:prstGeom>
              <a:noFill/>
              <a:ln w="9525">
                <a:solidFill>
                  <a:srgbClr val="000000"/>
                </a:solidFill>
                <a:round/>
                <a:headEnd/>
                <a:tailEnd type="triangle" w="med" len="med"/>
              </a:ln>
            </p:spPr>
            <p:txBody>
              <a:bodyPr/>
              <a:lstStyle/>
              <a:p>
                <a:endParaRPr lang="ru-RU"/>
              </a:p>
            </p:txBody>
          </p:sp>
          <p:sp>
            <p:nvSpPr>
              <p:cNvPr id="8291" name="Text Box 105"/>
              <p:cNvSpPr txBox="1">
                <a:spLocks noChangeAspect="1" noChangeArrowheads="1"/>
              </p:cNvSpPr>
              <p:nvPr/>
            </p:nvSpPr>
            <p:spPr bwMode="auto">
              <a:xfrm>
                <a:off x="2742" y="7800"/>
                <a:ext cx="225" cy="360"/>
              </a:xfrm>
              <a:prstGeom prst="rect">
                <a:avLst/>
              </a:prstGeom>
              <a:noFill/>
              <a:ln w="9525">
                <a:noFill/>
                <a:miter lim="800000"/>
                <a:headEnd/>
                <a:tailEnd/>
              </a:ln>
            </p:spPr>
            <p:txBody>
              <a:bodyPr lIns="0" tIns="0" rIns="0" bIns="0"/>
              <a:lstStyle/>
              <a:p>
                <a:pPr defTabSz="4176713"/>
                <a:r>
                  <a:rPr lang="ru-RU" sz="1200"/>
                  <a:t>Z</a:t>
                </a:r>
              </a:p>
            </p:txBody>
          </p:sp>
          <p:sp>
            <p:nvSpPr>
              <p:cNvPr id="8292" name="Text Box 106"/>
              <p:cNvSpPr txBox="1">
                <a:spLocks noChangeAspect="1" noChangeArrowheads="1"/>
              </p:cNvSpPr>
              <p:nvPr/>
            </p:nvSpPr>
            <p:spPr bwMode="auto">
              <a:xfrm>
                <a:off x="3882" y="7590"/>
                <a:ext cx="225" cy="360"/>
              </a:xfrm>
              <a:prstGeom prst="rect">
                <a:avLst/>
              </a:prstGeom>
              <a:noFill/>
              <a:ln w="9525">
                <a:noFill/>
                <a:miter lim="800000"/>
                <a:headEnd/>
                <a:tailEnd/>
              </a:ln>
            </p:spPr>
            <p:txBody>
              <a:bodyPr lIns="0" tIns="0" rIns="0" bIns="0"/>
              <a:lstStyle/>
              <a:p>
                <a:pPr defTabSz="4176713"/>
                <a:r>
                  <a:rPr lang="ru-RU" sz="1200"/>
                  <a:t>X</a:t>
                </a:r>
              </a:p>
            </p:txBody>
          </p:sp>
        </p:grpSp>
        <p:sp>
          <p:nvSpPr>
            <p:cNvPr id="8288" name="Line 107"/>
            <p:cNvSpPr>
              <a:spLocks noChangeShapeType="1"/>
            </p:cNvSpPr>
            <p:nvPr/>
          </p:nvSpPr>
          <p:spPr bwMode="auto">
            <a:xfrm flipH="1">
              <a:off x="2811" y="830"/>
              <a:ext cx="90" cy="212"/>
            </a:xfrm>
            <a:prstGeom prst="line">
              <a:avLst/>
            </a:prstGeom>
            <a:noFill/>
            <a:ln w="9525">
              <a:solidFill>
                <a:schemeClr val="tx1"/>
              </a:solidFill>
              <a:round/>
              <a:headEnd/>
              <a:tailEnd/>
            </a:ln>
          </p:spPr>
          <p:txBody>
            <a:bodyPr/>
            <a:lstStyle/>
            <a:p>
              <a:endParaRPr lang="ru-RU"/>
            </a:p>
          </p:txBody>
        </p:sp>
      </p:grpSp>
      <p:sp>
        <p:nvSpPr>
          <p:cNvPr id="8201" name="Rectangle 10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8202" name="Rectangle 109"/>
          <p:cNvSpPr>
            <a:spLocks noChangeArrowheads="1"/>
          </p:cNvSpPr>
          <p:nvPr/>
        </p:nvSpPr>
        <p:spPr bwMode="auto">
          <a:xfrm>
            <a:off x="0" y="3252788"/>
            <a:ext cx="9144000" cy="0"/>
          </a:xfrm>
          <a:prstGeom prst="rect">
            <a:avLst/>
          </a:prstGeom>
          <a:noFill/>
          <a:ln w="9525">
            <a:noFill/>
            <a:miter lim="800000"/>
            <a:headEnd/>
            <a:tailEnd/>
          </a:ln>
        </p:spPr>
        <p:txBody>
          <a:bodyPr wrap="none" anchor="ctr">
            <a:spAutoFit/>
          </a:bodyPr>
          <a:lstStyle/>
          <a:p>
            <a:endParaRPr lang="ru-RU"/>
          </a:p>
        </p:txBody>
      </p:sp>
      <p:sp>
        <p:nvSpPr>
          <p:cNvPr id="8203" name="Rectangle 110"/>
          <p:cNvSpPr>
            <a:spLocks noChangeArrowheads="1"/>
          </p:cNvSpPr>
          <p:nvPr/>
        </p:nvSpPr>
        <p:spPr bwMode="auto">
          <a:xfrm>
            <a:off x="0" y="3252788"/>
            <a:ext cx="9144000" cy="0"/>
          </a:xfrm>
          <a:prstGeom prst="rect">
            <a:avLst/>
          </a:prstGeom>
          <a:noFill/>
          <a:ln w="9525">
            <a:noFill/>
            <a:miter lim="800000"/>
            <a:headEnd/>
            <a:tailEnd/>
          </a:ln>
        </p:spPr>
        <p:txBody>
          <a:bodyPr wrap="none" anchor="ctr">
            <a:spAutoFit/>
          </a:bodyPr>
          <a:lstStyle/>
          <a:p>
            <a:endParaRPr lang="ru-RU"/>
          </a:p>
        </p:txBody>
      </p:sp>
      <p:sp>
        <p:nvSpPr>
          <p:cNvPr id="8205" name="Rectangle 1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8206" name="Rectangle 114"/>
          <p:cNvSpPr>
            <a:spLocks noChangeArrowheads="1"/>
          </p:cNvSpPr>
          <p:nvPr/>
        </p:nvSpPr>
        <p:spPr bwMode="auto">
          <a:xfrm>
            <a:off x="1331640" y="188640"/>
            <a:ext cx="6897836" cy="647700"/>
          </a:xfrm>
          <a:prstGeom prst="rect">
            <a:avLst/>
          </a:prstGeom>
          <a:noFill/>
          <a:ln w="9525">
            <a:noFill/>
            <a:miter lim="800000"/>
            <a:headEnd/>
            <a:tailEnd/>
          </a:ln>
        </p:spPr>
        <p:txBody>
          <a:bodyPr anchor="ctr"/>
          <a:lstStyle/>
          <a:p>
            <a:pPr algn="ctr"/>
            <a:r>
              <a:rPr lang="en-GB" b="1" dirty="0">
                <a:solidFill>
                  <a:schemeClr val="accent2"/>
                </a:solidFill>
              </a:rPr>
              <a:t>PECULIARITIES OF BUNCH SHAPE MEASUREMENTS OF H-MINUS BEAMS </a:t>
            </a:r>
            <a:endParaRPr lang="ru-RU" b="1" dirty="0">
              <a:solidFill>
                <a:schemeClr val="accent2"/>
              </a:solidFill>
            </a:endParaRPr>
          </a:p>
        </p:txBody>
      </p:sp>
      <p:pic>
        <p:nvPicPr>
          <p:cNvPr id="116" name="Picture 9" descr="emblema"/>
          <p:cNvPicPr>
            <a:picLocks noChangeAspect="1" noChangeArrowheads="1"/>
          </p:cNvPicPr>
          <p:nvPr/>
        </p:nvPicPr>
        <p:blipFill>
          <a:blip r:embed="rId4" cstate="print"/>
          <a:srcRect/>
          <a:stretch>
            <a:fillRect/>
          </a:stretch>
        </p:blipFill>
        <p:spPr>
          <a:xfrm>
            <a:off x="0" y="0"/>
            <a:ext cx="827584" cy="699166"/>
          </a:xfrm>
          <a:prstGeom prst="rect">
            <a:avLst/>
          </a:prstGeom>
        </p:spPr>
      </p:pic>
      <p:pic>
        <p:nvPicPr>
          <p:cNvPr id="117" name="Picture 6"/>
          <p:cNvPicPr>
            <a:picLocks noChangeAspect="1" noChangeArrowheads="1"/>
          </p:cNvPicPr>
          <p:nvPr/>
        </p:nvPicPr>
        <p:blipFill>
          <a:blip r:embed="rId5" cstate="print"/>
          <a:srcRect/>
          <a:stretch>
            <a:fillRect/>
          </a:stretch>
        </p:blipFill>
        <p:spPr bwMode="auto">
          <a:xfrm>
            <a:off x="8388424" y="1"/>
            <a:ext cx="755576" cy="720709"/>
          </a:xfrm>
          <a:prstGeom prst="rect">
            <a:avLst/>
          </a:prstGeom>
          <a:noFill/>
          <a:ln w="9525">
            <a:noFill/>
            <a:miter lim="800000"/>
            <a:headEnd/>
            <a:tailEnd/>
          </a:ln>
        </p:spPr>
      </p:pic>
      <p:pic>
        <p:nvPicPr>
          <p:cNvPr id="2" name="Picture 3"/>
          <p:cNvPicPr>
            <a:picLocks noChangeAspect="1" noChangeArrowheads="1"/>
          </p:cNvPicPr>
          <p:nvPr/>
        </p:nvPicPr>
        <p:blipFill>
          <a:blip r:embed="rId6" cstate="print"/>
          <a:srcRect/>
          <a:stretch>
            <a:fillRect/>
          </a:stretch>
        </p:blipFill>
        <p:spPr bwMode="auto">
          <a:xfrm>
            <a:off x="1142976" y="4363262"/>
            <a:ext cx="3286148" cy="2013734"/>
          </a:xfrm>
          <a:prstGeom prst="rect">
            <a:avLst/>
          </a:prstGeom>
          <a:noFill/>
          <a:ln w="9525">
            <a:noFill/>
            <a:miter lim="800000"/>
            <a:headEnd/>
            <a:tailEnd/>
          </a:ln>
        </p:spPr>
      </p:pic>
      <p:sp>
        <p:nvSpPr>
          <p:cNvPr id="119" name="TextBox 118"/>
          <p:cNvSpPr txBox="1"/>
          <p:nvPr/>
        </p:nvSpPr>
        <p:spPr>
          <a:xfrm>
            <a:off x="4500562" y="5715016"/>
            <a:ext cx="4286280" cy="276999"/>
          </a:xfrm>
          <a:prstGeom prst="rect">
            <a:avLst/>
          </a:prstGeom>
          <a:noFill/>
        </p:spPr>
        <p:txBody>
          <a:bodyPr wrap="square" rtlCol="0">
            <a:spAutoFit/>
          </a:bodyPr>
          <a:lstStyle/>
          <a:p>
            <a:r>
              <a:rPr lang="en-US" sz="1200" b="1" dirty="0" smtClean="0">
                <a:solidFill>
                  <a:srgbClr val="000099"/>
                </a:solidFill>
              </a:rPr>
              <a:t>Energy distribution of electrons in BSM optical channel</a:t>
            </a:r>
            <a:endParaRPr lang="ru-RU" sz="1200" b="1" dirty="0">
              <a:solidFill>
                <a:srgbClr val="000099"/>
              </a:solidFill>
            </a:endParaRPr>
          </a:p>
        </p:txBody>
      </p:sp>
      <p:sp>
        <p:nvSpPr>
          <p:cNvPr id="120" name="Дата 119"/>
          <p:cNvSpPr>
            <a:spLocks noGrp="1"/>
          </p:cNvSpPr>
          <p:nvPr>
            <p:ph type="dt" sz="half" idx="10"/>
          </p:nvPr>
        </p:nvSpPr>
        <p:spPr/>
        <p:txBody>
          <a:bodyPr/>
          <a:lstStyle/>
          <a:p>
            <a:pPr>
              <a:defRPr/>
            </a:pPr>
            <a:r>
              <a:rPr lang="ru-RU" smtClean="0"/>
              <a:t>October 18-19, 2011</a:t>
            </a:r>
            <a:endParaRPr lang="ru-RU"/>
          </a:p>
        </p:txBody>
      </p:sp>
      <p:sp>
        <p:nvSpPr>
          <p:cNvPr id="121" name="Нижний колонтитул 120"/>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Номер слайда 3"/>
          <p:cNvSpPr>
            <a:spLocks noGrp="1"/>
          </p:cNvSpPr>
          <p:nvPr>
            <p:ph type="sldNum" sz="quarter" idx="12"/>
          </p:nvPr>
        </p:nvSpPr>
        <p:spPr>
          <a:xfrm>
            <a:off x="7010400" y="6381750"/>
            <a:ext cx="2133600" cy="476250"/>
          </a:xfrm>
          <a:noFill/>
        </p:spPr>
        <p:txBody>
          <a:bodyPr/>
          <a:lstStyle/>
          <a:p>
            <a:fld id="{C5D4C26E-B28C-41B7-A0AD-6FE62DF94B63}" type="slidenum">
              <a:rPr lang="ru-RU"/>
              <a:pPr/>
              <a:t>16</a:t>
            </a:fld>
            <a:endParaRPr lang="ru-RU" dirty="0"/>
          </a:p>
        </p:txBody>
      </p:sp>
      <p:sp>
        <p:nvSpPr>
          <p:cNvPr id="28675" name="Rectangle 2"/>
          <p:cNvSpPr>
            <a:spLocks noChangeArrowheads="1"/>
          </p:cNvSpPr>
          <p:nvPr/>
        </p:nvSpPr>
        <p:spPr bwMode="auto">
          <a:xfrm>
            <a:off x="0" y="3271838"/>
            <a:ext cx="9144000" cy="0"/>
          </a:xfrm>
          <a:prstGeom prst="rect">
            <a:avLst/>
          </a:prstGeom>
          <a:noFill/>
          <a:ln w="9525">
            <a:noFill/>
            <a:miter lim="800000"/>
            <a:headEnd/>
            <a:tailEnd/>
          </a:ln>
        </p:spPr>
        <p:txBody>
          <a:bodyPr anchor="ctr">
            <a:spAutoFit/>
          </a:bodyPr>
          <a:lstStyle/>
          <a:p>
            <a:endParaRPr lang="ru-RU"/>
          </a:p>
        </p:txBody>
      </p:sp>
      <p:sp>
        <p:nvSpPr>
          <p:cNvPr id="28676" name="Rectangle 3"/>
          <p:cNvSpPr>
            <a:spLocks noChangeArrowheads="1"/>
          </p:cNvSpPr>
          <p:nvPr/>
        </p:nvSpPr>
        <p:spPr bwMode="auto">
          <a:xfrm>
            <a:off x="0" y="3200400"/>
            <a:ext cx="9144000" cy="0"/>
          </a:xfrm>
          <a:prstGeom prst="rect">
            <a:avLst/>
          </a:prstGeom>
          <a:noFill/>
          <a:ln w="9525">
            <a:noFill/>
            <a:miter lim="800000"/>
            <a:headEnd/>
            <a:tailEnd/>
          </a:ln>
        </p:spPr>
        <p:txBody>
          <a:bodyPr anchor="ctr">
            <a:spAutoFit/>
          </a:bodyPr>
          <a:lstStyle/>
          <a:p>
            <a:endParaRPr lang="ru-RU"/>
          </a:p>
        </p:txBody>
      </p:sp>
      <p:sp>
        <p:nvSpPr>
          <p:cNvPr id="28677" name="Rectangle 4"/>
          <p:cNvSpPr>
            <a:spLocks noChangeArrowheads="1"/>
          </p:cNvSpPr>
          <p:nvPr/>
        </p:nvSpPr>
        <p:spPr bwMode="auto">
          <a:xfrm>
            <a:off x="0" y="3219450"/>
            <a:ext cx="9144000" cy="0"/>
          </a:xfrm>
          <a:prstGeom prst="rect">
            <a:avLst/>
          </a:prstGeom>
          <a:noFill/>
          <a:ln w="9525">
            <a:noFill/>
            <a:miter lim="800000"/>
            <a:headEnd/>
            <a:tailEnd/>
          </a:ln>
        </p:spPr>
        <p:txBody>
          <a:bodyPr anchor="ctr">
            <a:spAutoFit/>
          </a:bodyPr>
          <a:lstStyle/>
          <a:p>
            <a:endParaRPr lang="ru-RU"/>
          </a:p>
        </p:txBody>
      </p:sp>
      <p:sp>
        <p:nvSpPr>
          <p:cNvPr id="28678" name="Rectangle 7"/>
          <p:cNvSpPr>
            <a:spLocks noChangeArrowheads="1"/>
          </p:cNvSpPr>
          <p:nvPr/>
        </p:nvSpPr>
        <p:spPr bwMode="auto">
          <a:xfrm>
            <a:off x="0" y="3219450"/>
            <a:ext cx="9144000" cy="0"/>
          </a:xfrm>
          <a:prstGeom prst="rect">
            <a:avLst/>
          </a:prstGeom>
          <a:noFill/>
          <a:ln w="9525">
            <a:noFill/>
            <a:miter lim="800000"/>
            <a:headEnd/>
            <a:tailEnd/>
          </a:ln>
        </p:spPr>
        <p:txBody>
          <a:bodyPr wrap="none" anchor="ctr">
            <a:spAutoFit/>
          </a:bodyPr>
          <a:lstStyle/>
          <a:p>
            <a:endParaRPr lang="ru-RU"/>
          </a:p>
        </p:txBody>
      </p:sp>
      <p:sp>
        <p:nvSpPr>
          <p:cNvPr id="28679" name="Line 8"/>
          <p:cNvSpPr>
            <a:spLocks noChangeAspect="1" noChangeShapeType="1"/>
          </p:cNvSpPr>
          <p:nvPr/>
        </p:nvSpPr>
        <p:spPr bwMode="auto">
          <a:xfrm>
            <a:off x="5816600" y="2913063"/>
            <a:ext cx="161925" cy="0"/>
          </a:xfrm>
          <a:prstGeom prst="line">
            <a:avLst/>
          </a:prstGeom>
          <a:noFill/>
          <a:ln w="3175">
            <a:solidFill>
              <a:srgbClr val="000000"/>
            </a:solidFill>
            <a:round/>
            <a:headEnd type="none" w="sm" len="lg"/>
            <a:tailEnd type="none" w="sm" len="lg"/>
          </a:ln>
        </p:spPr>
        <p:txBody>
          <a:bodyPr/>
          <a:lstStyle/>
          <a:p>
            <a:endParaRPr lang="ru-RU"/>
          </a:p>
        </p:txBody>
      </p:sp>
      <p:sp>
        <p:nvSpPr>
          <p:cNvPr id="28680" name="Line 9"/>
          <p:cNvSpPr>
            <a:spLocks noChangeAspect="1" noChangeShapeType="1"/>
          </p:cNvSpPr>
          <p:nvPr/>
        </p:nvSpPr>
        <p:spPr bwMode="auto">
          <a:xfrm>
            <a:off x="4800600" y="2373313"/>
            <a:ext cx="996950" cy="0"/>
          </a:xfrm>
          <a:prstGeom prst="line">
            <a:avLst/>
          </a:prstGeom>
          <a:noFill/>
          <a:ln w="3175">
            <a:solidFill>
              <a:srgbClr val="000000"/>
            </a:solidFill>
            <a:round/>
            <a:headEnd type="none" w="sm" len="lg"/>
            <a:tailEnd type="triangle" w="sm" len="lg"/>
          </a:ln>
        </p:spPr>
        <p:txBody>
          <a:bodyPr/>
          <a:lstStyle/>
          <a:p>
            <a:endParaRPr lang="ru-RU"/>
          </a:p>
        </p:txBody>
      </p:sp>
      <p:sp>
        <p:nvSpPr>
          <p:cNvPr id="28681" name="Text Box 10"/>
          <p:cNvSpPr txBox="1">
            <a:spLocks noChangeAspect="1" noChangeArrowheads="1"/>
          </p:cNvSpPr>
          <p:nvPr/>
        </p:nvSpPr>
        <p:spPr bwMode="auto">
          <a:xfrm>
            <a:off x="5838825" y="2678113"/>
            <a:ext cx="125413" cy="201612"/>
          </a:xfrm>
          <a:prstGeom prst="rect">
            <a:avLst/>
          </a:prstGeom>
          <a:noFill/>
          <a:ln w="9525">
            <a:noFill/>
            <a:miter lim="800000"/>
            <a:headEnd/>
            <a:tailEnd/>
          </a:ln>
        </p:spPr>
        <p:txBody>
          <a:bodyPr lIns="0" tIns="0" rIns="0" bIns="0"/>
          <a:lstStyle/>
          <a:p>
            <a:pPr defTabSz="4176713"/>
            <a:r>
              <a:rPr lang="ru-RU" sz="1200" b="1"/>
              <a:t>4</a:t>
            </a:r>
            <a:endParaRPr lang="ru-RU" sz="1200"/>
          </a:p>
        </p:txBody>
      </p:sp>
      <p:grpSp>
        <p:nvGrpSpPr>
          <p:cNvPr id="2" name="Group 11"/>
          <p:cNvGrpSpPr>
            <a:grpSpLocks/>
          </p:cNvGrpSpPr>
          <p:nvPr/>
        </p:nvGrpSpPr>
        <p:grpSpPr bwMode="auto">
          <a:xfrm>
            <a:off x="6265863" y="4719638"/>
            <a:ext cx="760412" cy="833437"/>
            <a:chOff x="5092" y="3357"/>
            <a:chExt cx="479" cy="525"/>
          </a:xfrm>
        </p:grpSpPr>
        <p:grpSp>
          <p:nvGrpSpPr>
            <p:cNvPr id="28808" name="Group 12"/>
            <p:cNvGrpSpPr>
              <a:grpSpLocks noChangeAspect="1"/>
            </p:cNvGrpSpPr>
            <p:nvPr/>
          </p:nvGrpSpPr>
          <p:grpSpPr bwMode="auto">
            <a:xfrm>
              <a:off x="5148" y="3357"/>
              <a:ext cx="217" cy="265"/>
              <a:chOff x="9064" y="9050"/>
              <a:chExt cx="845" cy="980"/>
            </a:xfrm>
          </p:grpSpPr>
          <p:sp>
            <p:nvSpPr>
              <p:cNvPr id="28814" name="Line 13"/>
              <p:cNvSpPr>
                <a:spLocks noChangeAspect="1" noChangeShapeType="1"/>
              </p:cNvSpPr>
              <p:nvPr/>
            </p:nvSpPr>
            <p:spPr bwMode="auto">
              <a:xfrm rot="16200000" flipV="1">
                <a:off x="9201" y="8915"/>
                <a:ext cx="1" cy="275"/>
              </a:xfrm>
              <a:prstGeom prst="line">
                <a:avLst/>
              </a:prstGeom>
              <a:noFill/>
              <a:ln w="19050">
                <a:solidFill>
                  <a:srgbClr val="000000"/>
                </a:solidFill>
                <a:round/>
                <a:headEnd type="none" w="sm" len="lg"/>
                <a:tailEnd type="none" w="sm" len="lg"/>
              </a:ln>
            </p:spPr>
            <p:txBody>
              <a:bodyPr/>
              <a:lstStyle/>
              <a:p>
                <a:endParaRPr lang="ru-RU"/>
              </a:p>
            </p:txBody>
          </p:sp>
          <p:sp>
            <p:nvSpPr>
              <p:cNvPr id="28815" name="Line 14"/>
              <p:cNvSpPr>
                <a:spLocks noChangeAspect="1" noChangeShapeType="1"/>
              </p:cNvSpPr>
              <p:nvPr/>
            </p:nvSpPr>
            <p:spPr bwMode="auto">
              <a:xfrm rot="16200000" flipV="1">
                <a:off x="9441" y="9695"/>
                <a:ext cx="1" cy="365"/>
              </a:xfrm>
              <a:prstGeom prst="line">
                <a:avLst/>
              </a:prstGeom>
              <a:noFill/>
              <a:ln w="19050">
                <a:solidFill>
                  <a:srgbClr val="000000"/>
                </a:solidFill>
                <a:round/>
                <a:headEnd type="none" w="sm" len="lg"/>
                <a:tailEnd type="none" w="sm" len="lg"/>
              </a:ln>
            </p:spPr>
            <p:txBody>
              <a:bodyPr/>
              <a:lstStyle/>
              <a:p>
                <a:endParaRPr lang="ru-RU"/>
              </a:p>
            </p:txBody>
          </p:sp>
          <p:sp>
            <p:nvSpPr>
              <p:cNvPr id="28816" name="Line 15"/>
              <p:cNvSpPr>
                <a:spLocks noChangeAspect="1" noChangeShapeType="1"/>
              </p:cNvSpPr>
              <p:nvPr/>
            </p:nvSpPr>
            <p:spPr bwMode="auto">
              <a:xfrm rot="10800000" flipV="1">
                <a:off x="9095" y="9050"/>
                <a:ext cx="2" cy="980"/>
              </a:xfrm>
              <a:prstGeom prst="line">
                <a:avLst/>
              </a:prstGeom>
              <a:noFill/>
              <a:ln w="19050">
                <a:solidFill>
                  <a:srgbClr val="000000"/>
                </a:solidFill>
                <a:round/>
                <a:headEnd type="none" w="sm" len="lg"/>
                <a:tailEnd type="none" w="sm" len="lg"/>
              </a:ln>
            </p:spPr>
            <p:txBody>
              <a:bodyPr/>
              <a:lstStyle/>
              <a:p>
                <a:endParaRPr lang="ru-RU"/>
              </a:p>
            </p:txBody>
          </p:sp>
          <p:sp>
            <p:nvSpPr>
              <p:cNvPr id="28817" name="Line 16"/>
              <p:cNvSpPr>
                <a:spLocks noChangeAspect="1" noChangeShapeType="1"/>
              </p:cNvSpPr>
              <p:nvPr/>
            </p:nvSpPr>
            <p:spPr bwMode="auto">
              <a:xfrm rot="16200000" flipV="1">
                <a:off x="9771" y="8915"/>
                <a:ext cx="1" cy="275"/>
              </a:xfrm>
              <a:prstGeom prst="line">
                <a:avLst/>
              </a:prstGeom>
              <a:noFill/>
              <a:ln w="19050">
                <a:solidFill>
                  <a:srgbClr val="000000"/>
                </a:solidFill>
                <a:round/>
                <a:headEnd type="none" w="sm" len="lg"/>
                <a:tailEnd type="none" w="sm" len="lg"/>
              </a:ln>
            </p:spPr>
            <p:txBody>
              <a:bodyPr/>
              <a:lstStyle/>
              <a:p>
                <a:endParaRPr lang="ru-RU"/>
              </a:p>
            </p:txBody>
          </p:sp>
          <p:sp>
            <p:nvSpPr>
              <p:cNvPr id="28818" name="Line 17"/>
              <p:cNvSpPr>
                <a:spLocks noChangeAspect="1" noChangeShapeType="1"/>
              </p:cNvSpPr>
              <p:nvPr/>
            </p:nvSpPr>
            <p:spPr bwMode="auto">
              <a:xfrm rot="10800000" flipV="1">
                <a:off x="9875" y="9050"/>
                <a:ext cx="2" cy="980"/>
              </a:xfrm>
              <a:prstGeom prst="line">
                <a:avLst/>
              </a:prstGeom>
              <a:noFill/>
              <a:ln w="19050">
                <a:solidFill>
                  <a:srgbClr val="000000"/>
                </a:solidFill>
                <a:round/>
                <a:headEnd type="none" w="sm" len="lg"/>
                <a:tailEnd type="none" w="sm" len="lg"/>
              </a:ln>
            </p:spPr>
            <p:txBody>
              <a:bodyPr/>
              <a:lstStyle/>
              <a:p>
                <a:endParaRPr lang="ru-RU"/>
              </a:p>
            </p:txBody>
          </p:sp>
          <p:sp>
            <p:nvSpPr>
              <p:cNvPr id="28819" name="Line 18"/>
              <p:cNvSpPr>
                <a:spLocks noChangeAspect="1" noChangeShapeType="1"/>
              </p:cNvSpPr>
              <p:nvPr/>
            </p:nvSpPr>
            <p:spPr bwMode="auto">
              <a:xfrm rot="16200000" flipV="1">
                <a:off x="9477" y="9627"/>
                <a:ext cx="3" cy="771"/>
              </a:xfrm>
              <a:prstGeom prst="line">
                <a:avLst/>
              </a:prstGeom>
              <a:noFill/>
              <a:ln w="19050">
                <a:solidFill>
                  <a:srgbClr val="000000"/>
                </a:solidFill>
                <a:round/>
                <a:headEnd type="none" w="sm" len="lg"/>
                <a:tailEnd type="none" w="sm" len="lg"/>
              </a:ln>
            </p:spPr>
            <p:txBody>
              <a:bodyPr/>
              <a:lstStyle/>
              <a:p>
                <a:endParaRPr lang="ru-RU"/>
              </a:p>
            </p:txBody>
          </p:sp>
          <p:sp>
            <p:nvSpPr>
              <p:cNvPr id="28820" name="Line 19"/>
              <p:cNvSpPr>
                <a:spLocks noChangeAspect="1" noChangeShapeType="1"/>
              </p:cNvSpPr>
              <p:nvPr/>
            </p:nvSpPr>
            <p:spPr bwMode="auto">
              <a:xfrm>
                <a:off x="9180" y="9180"/>
                <a:ext cx="630" cy="0"/>
              </a:xfrm>
              <a:prstGeom prst="line">
                <a:avLst/>
              </a:prstGeom>
              <a:noFill/>
              <a:ln w="19050" cap="rnd">
                <a:solidFill>
                  <a:srgbClr val="000000"/>
                </a:solidFill>
                <a:prstDash val="sysDot"/>
                <a:round/>
                <a:headEnd/>
                <a:tailEnd/>
              </a:ln>
            </p:spPr>
            <p:txBody>
              <a:bodyPr/>
              <a:lstStyle/>
              <a:p>
                <a:endParaRPr lang="ru-RU"/>
              </a:p>
            </p:txBody>
          </p:sp>
          <p:sp>
            <p:nvSpPr>
              <p:cNvPr id="28821" name="Line 20"/>
              <p:cNvSpPr>
                <a:spLocks noChangeAspect="1" noChangeShapeType="1"/>
              </p:cNvSpPr>
              <p:nvPr/>
            </p:nvSpPr>
            <p:spPr bwMode="auto">
              <a:xfrm>
                <a:off x="9180" y="9315"/>
                <a:ext cx="630" cy="0"/>
              </a:xfrm>
              <a:prstGeom prst="line">
                <a:avLst/>
              </a:prstGeom>
              <a:noFill/>
              <a:ln w="19050" cap="rnd">
                <a:solidFill>
                  <a:srgbClr val="000000"/>
                </a:solidFill>
                <a:prstDash val="sysDot"/>
                <a:round/>
                <a:headEnd/>
                <a:tailEnd/>
              </a:ln>
            </p:spPr>
            <p:txBody>
              <a:bodyPr/>
              <a:lstStyle/>
              <a:p>
                <a:endParaRPr lang="ru-RU"/>
              </a:p>
            </p:txBody>
          </p:sp>
          <p:sp>
            <p:nvSpPr>
              <p:cNvPr id="28822" name="Line 21"/>
              <p:cNvSpPr>
                <a:spLocks noChangeAspect="1" noChangeShapeType="1"/>
              </p:cNvSpPr>
              <p:nvPr/>
            </p:nvSpPr>
            <p:spPr bwMode="auto">
              <a:xfrm>
                <a:off x="9180" y="9435"/>
                <a:ext cx="630" cy="0"/>
              </a:xfrm>
              <a:prstGeom prst="line">
                <a:avLst/>
              </a:prstGeom>
              <a:noFill/>
              <a:ln w="19050" cap="rnd">
                <a:solidFill>
                  <a:srgbClr val="000000"/>
                </a:solidFill>
                <a:prstDash val="sysDot"/>
                <a:round/>
                <a:headEnd/>
                <a:tailEnd/>
              </a:ln>
            </p:spPr>
            <p:txBody>
              <a:bodyPr/>
              <a:lstStyle/>
              <a:p>
                <a:endParaRPr lang="ru-RU"/>
              </a:p>
            </p:txBody>
          </p:sp>
          <p:sp>
            <p:nvSpPr>
              <p:cNvPr id="28823" name="Line 22"/>
              <p:cNvSpPr>
                <a:spLocks noChangeAspect="1" noChangeShapeType="1"/>
              </p:cNvSpPr>
              <p:nvPr/>
            </p:nvSpPr>
            <p:spPr bwMode="auto">
              <a:xfrm>
                <a:off x="9180" y="9570"/>
                <a:ext cx="630" cy="0"/>
              </a:xfrm>
              <a:prstGeom prst="line">
                <a:avLst/>
              </a:prstGeom>
              <a:noFill/>
              <a:ln w="19050" cap="rnd">
                <a:solidFill>
                  <a:srgbClr val="000000"/>
                </a:solidFill>
                <a:prstDash val="sysDot"/>
                <a:round/>
                <a:headEnd/>
                <a:tailEnd/>
              </a:ln>
            </p:spPr>
            <p:txBody>
              <a:bodyPr/>
              <a:lstStyle/>
              <a:p>
                <a:endParaRPr lang="ru-RU"/>
              </a:p>
            </p:txBody>
          </p:sp>
          <p:sp>
            <p:nvSpPr>
              <p:cNvPr id="28824" name="Line 23"/>
              <p:cNvSpPr>
                <a:spLocks noChangeAspect="1" noChangeShapeType="1"/>
              </p:cNvSpPr>
              <p:nvPr/>
            </p:nvSpPr>
            <p:spPr bwMode="auto">
              <a:xfrm>
                <a:off x="9195" y="9705"/>
                <a:ext cx="630" cy="0"/>
              </a:xfrm>
              <a:prstGeom prst="line">
                <a:avLst/>
              </a:prstGeom>
              <a:noFill/>
              <a:ln w="19050" cap="rnd">
                <a:solidFill>
                  <a:srgbClr val="000000"/>
                </a:solidFill>
                <a:prstDash val="sysDot"/>
                <a:round/>
                <a:headEnd/>
                <a:tailEnd/>
              </a:ln>
            </p:spPr>
            <p:txBody>
              <a:bodyPr/>
              <a:lstStyle/>
              <a:p>
                <a:endParaRPr lang="ru-RU"/>
              </a:p>
            </p:txBody>
          </p:sp>
        </p:grpSp>
        <p:sp>
          <p:nvSpPr>
            <p:cNvPr id="28809" name="Line 24"/>
            <p:cNvSpPr>
              <a:spLocks noChangeAspect="1" noChangeShapeType="1"/>
            </p:cNvSpPr>
            <p:nvPr/>
          </p:nvSpPr>
          <p:spPr bwMode="auto">
            <a:xfrm flipH="1">
              <a:off x="5243" y="3580"/>
              <a:ext cx="0" cy="190"/>
            </a:xfrm>
            <a:prstGeom prst="line">
              <a:avLst/>
            </a:prstGeom>
            <a:noFill/>
            <a:ln w="9525">
              <a:solidFill>
                <a:srgbClr val="000000"/>
              </a:solidFill>
              <a:round/>
              <a:headEnd/>
              <a:tailEnd type="triangle" w="med" len="med"/>
            </a:ln>
          </p:spPr>
          <p:txBody>
            <a:bodyPr/>
            <a:lstStyle/>
            <a:p>
              <a:endParaRPr lang="ru-RU"/>
            </a:p>
          </p:txBody>
        </p:sp>
        <p:sp>
          <p:nvSpPr>
            <p:cNvPr id="28810" name="Line 25"/>
            <p:cNvSpPr>
              <a:spLocks noChangeAspect="1" noChangeShapeType="1"/>
            </p:cNvSpPr>
            <p:nvPr/>
          </p:nvSpPr>
          <p:spPr bwMode="auto">
            <a:xfrm>
              <a:off x="5349" y="3540"/>
              <a:ext cx="113" cy="194"/>
            </a:xfrm>
            <a:prstGeom prst="line">
              <a:avLst/>
            </a:prstGeom>
            <a:noFill/>
            <a:ln w="3175">
              <a:solidFill>
                <a:srgbClr val="000000"/>
              </a:solidFill>
              <a:round/>
              <a:headEnd type="none" w="sm" len="lg"/>
              <a:tailEnd type="none" w="sm" len="lg"/>
            </a:ln>
          </p:spPr>
          <p:txBody>
            <a:bodyPr/>
            <a:lstStyle/>
            <a:p>
              <a:endParaRPr lang="ru-RU"/>
            </a:p>
          </p:txBody>
        </p:sp>
        <p:sp>
          <p:nvSpPr>
            <p:cNvPr id="28811" name="Line 26"/>
            <p:cNvSpPr>
              <a:spLocks noChangeAspect="1" noChangeShapeType="1"/>
            </p:cNvSpPr>
            <p:nvPr/>
          </p:nvSpPr>
          <p:spPr bwMode="auto">
            <a:xfrm>
              <a:off x="5468" y="3734"/>
              <a:ext cx="103" cy="0"/>
            </a:xfrm>
            <a:prstGeom prst="line">
              <a:avLst/>
            </a:prstGeom>
            <a:noFill/>
            <a:ln w="3175">
              <a:solidFill>
                <a:srgbClr val="000000"/>
              </a:solidFill>
              <a:round/>
              <a:headEnd type="none" w="sm" len="lg"/>
              <a:tailEnd type="none" w="sm" len="lg"/>
            </a:ln>
          </p:spPr>
          <p:txBody>
            <a:bodyPr/>
            <a:lstStyle/>
            <a:p>
              <a:endParaRPr lang="ru-RU"/>
            </a:p>
          </p:txBody>
        </p:sp>
        <p:sp>
          <p:nvSpPr>
            <p:cNvPr id="28812" name="Text Box 27"/>
            <p:cNvSpPr txBox="1">
              <a:spLocks noChangeAspect="1" noChangeArrowheads="1"/>
            </p:cNvSpPr>
            <p:nvPr/>
          </p:nvSpPr>
          <p:spPr bwMode="auto">
            <a:xfrm>
              <a:off x="5489" y="3596"/>
              <a:ext cx="79" cy="127"/>
            </a:xfrm>
            <a:prstGeom prst="rect">
              <a:avLst/>
            </a:prstGeom>
            <a:noFill/>
            <a:ln w="9525">
              <a:noFill/>
              <a:miter lim="800000"/>
              <a:headEnd/>
              <a:tailEnd/>
            </a:ln>
          </p:spPr>
          <p:txBody>
            <a:bodyPr lIns="0" tIns="0" rIns="0" bIns="0"/>
            <a:lstStyle/>
            <a:p>
              <a:pPr defTabSz="4176713"/>
              <a:r>
                <a:rPr lang="ru-RU" sz="1200" b="1"/>
                <a:t>7</a:t>
              </a:r>
              <a:endParaRPr lang="ru-RU" sz="1200"/>
            </a:p>
          </p:txBody>
        </p:sp>
        <p:sp>
          <p:nvSpPr>
            <p:cNvPr id="28813" name="Text Box 28"/>
            <p:cNvSpPr txBox="1">
              <a:spLocks noChangeAspect="1" noChangeArrowheads="1"/>
            </p:cNvSpPr>
            <p:nvPr/>
          </p:nvSpPr>
          <p:spPr bwMode="auto">
            <a:xfrm>
              <a:off x="5092" y="3758"/>
              <a:ext cx="299" cy="124"/>
            </a:xfrm>
            <a:prstGeom prst="rect">
              <a:avLst/>
            </a:prstGeom>
            <a:noFill/>
            <a:ln w="9525">
              <a:noFill/>
              <a:miter lim="800000"/>
              <a:headEnd/>
              <a:tailEnd/>
            </a:ln>
          </p:spPr>
          <p:txBody>
            <a:bodyPr lIns="0" tIns="0" rIns="0" bIns="0"/>
            <a:lstStyle/>
            <a:p>
              <a:pPr algn="ctr" defTabSz="4176713"/>
              <a:r>
                <a:rPr lang="ru-RU" sz="1200"/>
                <a:t>Signal</a:t>
              </a:r>
            </a:p>
          </p:txBody>
        </p:sp>
      </p:grpSp>
      <p:sp>
        <p:nvSpPr>
          <p:cNvPr id="28683" name="Oval 29"/>
          <p:cNvSpPr>
            <a:spLocks noChangeAspect="1" noChangeArrowheads="1"/>
          </p:cNvSpPr>
          <p:nvPr/>
        </p:nvSpPr>
        <p:spPr bwMode="auto">
          <a:xfrm>
            <a:off x="2840038" y="1319213"/>
            <a:ext cx="84137" cy="422275"/>
          </a:xfrm>
          <a:prstGeom prst="ellipse">
            <a:avLst/>
          </a:prstGeom>
          <a:solidFill>
            <a:srgbClr val="DFDFDF"/>
          </a:solidFill>
          <a:ln w="3175">
            <a:solidFill>
              <a:srgbClr val="000000"/>
            </a:solidFill>
            <a:round/>
            <a:headEnd/>
            <a:tailEnd/>
          </a:ln>
        </p:spPr>
        <p:txBody>
          <a:bodyPr/>
          <a:lstStyle/>
          <a:p>
            <a:endParaRPr lang="ru-RU"/>
          </a:p>
        </p:txBody>
      </p:sp>
      <p:sp>
        <p:nvSpPr>
          <p:cNvPr id="28684" name="Oval 30"/>
          <p:cNvSpPr>
            <a:spLocks noChangeAspect="1" noChangeArrowheads="1"/>
          </p:cNvSpPr>
          <p:nvPr/>
        </p:nvSpPr>
        <p:spPr bwMode="auto">
          <a:xfrm>
            <a:off x="2840038" y="2165350"/>
            <a:ext cx="84137" cy="422275"/>
          </a:xfrm>
          <a:prstGeom prst="ellipse">
            <a:avLst/>
          </a:prstGeom>
          <a:solidFill>
            <a:srgbClr val="D9D9D9"/>
          </a:solidFill>
          <a:ln w="3175">
            <a:solidFill>
              <a:srgbClr val="000000"/>
            </a:solidFill>
            <a:round/>
            <a:headEnd/>
            <a:tailEnd/>
          </a:ln>
        </p:spPr>
        <p:txBody>
          <a:bodyPr/>
          <a:lstStyle/>
          <a:p>
            <a:endParaRPr lang="ru-RU"/>
          </a:p>
        </p:txBody>
      </p:sp>
      <p:sp>
        <p:nvSpPr>
          <p:cNvPr id="28685" name="Oval 31"/>
          <p:cNvSpPr>
            <a:spLocks noChangeAspect="1" noChangeArrowheads="1"/>
          </p:cNvSpPr>
          <p:nvPr/>
        </p:nvSpPr>
        <p:spPr bwMode="auto">
          <a:xfrm>
            <a:off x="2840038" y="3008313"/>
            <a:ext cx="84137" cy="423862"/>
          </a:xfrm>
          <a:prstGeom prst="ellipse">
            <a:avLst/>
          </a:prstGeom>
          <a:solidFill>
            <a:srgbClr val="D9D9D9"/>
          </a:solidFill>
          <a:ln w="3175">
            <a:solidFill>
              <a:srgbClr val="000000"/>
            </a:solidFill>
            <a:round/>
            <a:headEnd/>
            <a:tailEnd/>
          </a:ln>
        </p:spPr>
        <p:txBody>
          <a:bodyPr/>
          <a:lstStyle/>
          <a:p>
            <a:endParaRPr lang="ru-RU"/>
          </a:p>
        </p:txBody>
      </p:sp>
      <p:sp>
        <p:nvSpPr>
          <p:cNvPr id="28686" name="Line 32"/>
          <p:cNvSpPr>
            <a:spLocks noChangeAspect="1" noChangeShapeType="1"/>
          </p:cNvSpPr>
          <p:nvPr/>
        </p:nvSpPr>
        <p:spPr bwMode="auto">
          <a:xfrm>
            <a:off x="2879725" y="1193800"/>
            <a:ext cx="0" cy="758825"/>
          </a:xfrm>
          <a:prstGeom prst="line">
            <a:avLst/>
          </a:prstGeom>
          <a:noFill/>
          <a:ln w="9525">
            <a:solidFill>
              <a:srgbClr val="000000"/>
            </a:solidFill>
            <a:round/>
            <a:headEnd type="none" w="sm" len="lg"/>
            <a:tailEnd type="triangle" w="sm" len="lg"/>
          </a:ln>
        </p:spPr>
        <p:txBody>
          <a:bodyPr/>
          <a:lstStyle/>
          <a:p>
            <a:endParaRPr lang="ru-RU"/>
          </a:p>
        </p:txBody>
      </p:sp>
      <p:sp>
        <p:nvSpPr>
          <p:cNvPr id="28687" name="Line 33"/>
          <p:cNvSpPr>
            <a:spLocks noChangeAspect="1" noChangeShapeType="1"/>
          </p:cNvSpPr>
          <p:nvPr/>
        </p:nvSpPr>
        <p:spPr bwMode="auto">
          <a:xfrm flipH="1" flipV="1">
            <a:off x="2633663" y="1643063"/>
            <a:ext cx="246062" cy="98425"/>
          </a:xfrm>
          <a:prstGeom prst="line">
            <a:avLst/>
          </a:prstGeom>
          <a:noFill/>
          <a:ln w="9525">
            <a:solidFill>
              <a:srgbClr val="000000"/>
            </a:solidFill>
            <a:round/>
            <a:headEnd type="none" w="sm" len="sm"/>
            <a:tailEnd type="none" w="sm" len="sm"/>
          </a:ln>
        </p:spPr>
        <p:txBody>
          <a:bodyPr/>
          <a:lstStyle/>
          <a:p>
            <a:endParaRPr lang="ru-RU"/>
          </a:p>
        </p:txBody>
      </p:sp>
      <p:sp>
        <p:nvSpPr>
          <p:cNvPr id="28688" name="Line 34"/>
          <p:cNvSpPr>
            <a:spLocks noChangeAspect="1" noChangeShapeType="1"/>
          </p:cNvSpPr>
          <p:nvPr/>
        </p:nvSpPr>
        <p:spPr bwMode="auto">
          <a:xfrm flipH="1">
            <a:off x="2633663" y="1408113"/>
            <a:ext cx="42862" cy="236537"/>
          </a:xfrm>
          <a:prstGeom prst="line">
            <a:avLst/>
          </a:prstGeom>
          <a:noFill/>
          <a:ln w="9525">
            <a:solidFill>
              <a:srgbClr val="000000"/>
            </a:solidFill>
            <a:round/>
            <a:headEnd type="none" w="sm" len="sm"/>
            <a:tailEnd type="none" w="sm" len="sm"/>
          </a:ln>
        </p:spPr>
        <p:txBody>
          <a:bodyPr/>
          <a:lstStyle/>
          <a:p>
            <a:endParaRPr lang="ru-RU"/>
          </a:p>
        </p:txBody>
      </p:sp>
      <p:sp>
        <p:nvSpPr>
          <p:cNvPr id="28689" name="Line 35"/>
          <p:cNvSpPr>
            <a:spLocks noChangeAspect="1" noChangeShapeType="1"/>
          </p:cNvSpPr>
          <p:nvPr/>
        </p:nvSpPr>
        <p:spPr bwMode="auto">
          <a:xfrm flipV="1">
            <a:off x="2676525" y="1319213"/>
            <a:ext cx="203200" cy="90487"/>
          </a:xfrm>
          <a:prstGeom prst="line">
            <a:avLst/>
          </a:prstGeom>
          <a:noFill/>
          <a:ln w="9525">
            <a:solidFill>
              <a:srgbClr val="000000"/>
            </a:solidFill>
            <a:round/>
            <a:headEnd type="none" w="sm" len="sm"/>
            <a:tailEnd type="none" w="sm" len="sm"/>
          </a:ln>
        </p:spPr>
        <p:txBody>
          <a:bodyPr/>
          <a:lstStyle/>
          <a:p>
            <a:endParaRPr lang="ru-RU"/>
          </a:p>
        </p:txBody>
      </p:sp>
      <p:grpSp>
        <p:nvGrpSpPr>
          <p:cNvPr id="28690" name="Group 36"/>
          <p:cNvGrpSpPr>
            <a:grpSpLocks noChangeAspect="1"/>
          </p:cNvGrpSpPr>
          <p:nvPr/>
        </p:nvGrpSpPr>
        <p:grpSpPr bwMode="auto">
          <a:xfrm>
            <a:off x="2271713" y="2068513"/>
            <a:ext cx="615950" cy="320675"/>
            <a:chOff x="2005" y="4361"/>
            <a:chExt cx="1114" cy="576"/>
          </a:xfrm>
        </p:grpSpPr>
        <p:sp>
          <p:nvSpPr>
            <p:cNvPr id="28804" name="Oval 37"/>
            <p:cNvSpPr>
              <a:spLocks noChangeAspect="1" noChangeArrowheads="1"/>
            </p:cNvSpPr>
            <p:nvPr/>
          </p:nvSpPr>
          <p:spPr bwMode="auto">
            <a:xfrm>
              <a:off x="3080" y="4898"/>
              <a:ext cx="39" cy="39"/>
            </a:xfrm>
            <a:prstGeom prst="ellipse">
              <a:avLst/>
            </a:prstGeom>
            <a:solidFill>
              <a:srgbClr val="D9D9D9"/>
            </a:solidFill>
            <a:ln w="25400">
              <a:solidFill>
                <a:srgbClr val="000000"/>
              </a:solidFill>
              <a:round/>
              <a:headEnd/>
              <a:tailEnd/>
            </a:ln>
          </p:spPr>
          <p:txBody>
            <a:bodyPr/>
            <a:lstStyle/>
            <a:p>
              <a:endParaRPr lang="ru-RU"/>
            </a:p>
          </p:txBody>
        </p:sp>
        <p:sp>
          <p:nvSpPr>
            <p:cNvPr id="28805" name="Line 38"/>
            <p:cNvSpPr>
              <a:spLocks noChangeAspect="1" noChangeShapeType="1"/>
            </p:cNvSpPr>
            <p:nvPr/>
          </p:nvSpPr>
          <p:spPr bwMode="auto">
            <a:xfrm flipH="1" flipV="1">
              <a:off x="2120" y="4476"/>
              <a:ext cx="960" cy="423"/>
            </a:xfrm>
            <a:prstGeom prst="line">
              <a:avLst/>
            </a:prstGeom>
            <a:noFill/>
            <a:ln w="3175">
              <a:solidFill>
                <a:srgbClr val="000000"/>
              </a:solidFill>
              <a:round/>
              <a:headEnd type="none" w="sm" len="lg"/>
              <a:tailEnd type="none" w="sm" len="lg"/>
            </a:ln>
          </p:spPr>
          <p:txBody>
            <a:bodyPr/>
            <a:lstStyle/>
            <a:p>
              <a:endParaRPr lang="ru-RU"/>
            </a:p>
          </p:txBody>
        </p:sp>
        <p:sp>
          <p:nvSpPr>
            <p:cNvPr id="28806" name="Oval 39"/>
            <p:cNvSpPr>
              <a:spLocks noChangeAspect="1" noChangeArrowheads="1"/>
            </p:cNvSpPr>
            <p:nvPr/>
          </p:nvSpPr>
          <p:spPr bwMode="auto">
            <a:xfrm>
              <a:off x="2043" y="4399"/>
              <a:ext cx="116" cy="116"/>
            </a:xfrm>
            <a:prstGeom prst="ellipse">
              <a:avLst/>
            </a:prstGeom>
            <a:solidFill>
              <a:srgbClr val="FFFFFF"/>
            </a:solidFill>
            <a:ln w="3175">
              <a:solidFill>
                <a:srgbClr val="000000"/>
              </a:solidFill>
              <a:round/>
              <a:headEnd/>
              <a:tailEnd/>
            </a:ln>
          </p:spPr>
          <p:txBody>
            <a:bodyPr/>
            <a:lstStyle/>
            <a:p>
              <a:endParaRPr lang="ru-RU"/>
            </a:p>
          </p:txBody>
        </p:sp>
        <p:sp>
          <p:nvSpPr>
            <p:cNvPr id="28807" name="Line 40"/>
            <p:cNvSpPr>
              <a:spLocks noChangeAspect="1" noChangeShapeType="1"/>
            </p:cNvSpPr>
            <p:nvPr/>
          </p:nvSpPr>
          <p:spPr bwMode="auto">
            <a:xfrm flipH="1">
              <a:off x="2005" y="4361"/>
              <a:ext cx="154" cy="231"/>
            </a:xfrm>
            <a:prstGeom prst="line">
              <a:avLst/>
            </a:prstGeom>
            <a:noFill/>
            <a:ln w="3175">
              <a:solidFill>
                <a:srgbClr val="000000"/>
              </a:solidFill>
              <a:round/>
              <a:headEnd type="none" w="sm" len="lg"/>
              <a:tailEnd type="none" w="sm" len="lg"/>
            </a:ln>
          </p:spPr>
          <p:txBody>
            <a:bodyPr/>
            <a:lstStyle/>
            <a:p>
              <a:endParaRPr lang="ru-RU"/>
            </a:p>
          </p:txBody>
        </p:sp>
      </p:grpSp>
      <p:sp>
        <p:nvSpPr>
          <p:cNvPr id="28691" name="Oval 41"/>
          <p:cNvSpPr>
            <a:spLocks noChangeAspect="1" noChangeArrowheads="1"/>
          </p:cNvSpPr>
          <p:nvPr/>
        </p:nvSpPr>
        <p:spPr bwMode="auto">
          <a:xfrm>
            <a:off x="3063875" y="2354263"/>
            <a:ext cx="193675" cy="42862"/>
          </a:xfrm>
          <a:prstGeom prst="ellipse">
            <a:avLst/>
          </a:prstGeom>
          <a:solidFill>
            <a:srgbClr val="D9D9D9"/>
          </a:solidFill>
          <a:ln w="3175">
            <a:solidFill>
              <a:srgbClr val="000000"/>
            </a:solidFill>
            <a:round/>
            <a:headEnd/>
            <a:tailEnd/>
          </a:ln>
        </p:spPr>
        <p:txBody>
          <a:bodyPr/>
          <a:lstStyle/>
          <a:p>
            <a:endParaRPr lang="ru-RU"/>
          </a:p>
        </p:txBody>
      </p:sp>
      <p:sp>
        <p:nvSpPr>
          <p:cNvPr id="28692" name="Line 42"/>
          <p:cNvSpPr>
            <a:spLocks noChangeAspect="1" noChangeShapeType="1"/>
          </p:cNvSpPr>
          <p:nvPr/>
        </p:nvSpPr>
        <p:spPr bwMode="auto">
          <a:xfrm flipV="1">
            <a:off x="3219450" y="2165350"/>
            <a:ext cx="0" cy="168275"/>
          </a:xfrm>
          <a:prstGeom prst="line">
            <a:avLst/>
          </a:prstGeom>
          <a:noFill/>
          <a:ln w="28575">
            <a:solidFill>
              <a:srgbClr val="000000"/>
            </a:solidFill>
            <a:round/>
            <a:headEnd type="none" w="sm" len="lg"/>
            <a:tailEnd type="none" w="sm" len="lg"/>
          </a:ln>
        </p:spPr>
        <p:txBody>
          <a:bodyPr/>
          <a:lstStyle/>
          <a:p>
            <a:endParaRPr lang="ru-RU"/>
          </a:p>
        </p:txBody>
      </p:sp>
      <p:sp>
        <p:nvSpPr>
          <p:cNvPr id="28693" name="Line 43"/>
          <p:cNvSpPr>
            <a:spLocks noChangeAspect="1" noChangeShapeType="1"/>
          </p:cNvSpPr>
          <p:nvPr/>
        </p:nvSpPr>
        <p:spPr bwMode="auto">
          <a:xfrm flipV="1">
            <a:off x="3219450" y="2419350"/>
            <a:ext cx="0" cy="171450"/>
          </a:xfrm>
          <a:prstGeom prst="line">
            <a:avLst/>
          </a:prstGeom>
          <a:noFill/>
          <a:ln w="28575">
            <a:solidFill>
              <a:srgbClr val="000000"/>
            </a:solidFill>
            <a:round/>
            <a:headEnd type="none" w="sm" len="lg"/>
            <a:tailEnd type="none" w="sm" len="lg"/>
          </a:ln>
        </p:spPr>
        <p:txBody>
          <a:bodyPr/>
          <a:lstStyle/>
          <a:p>
            <a:endParaRPr lang="ru-RU"/>
          </a:p>
        </p:txBody>
      </p:sp>
      <p:sp>
        <p:nvSpPr>
          <p:cNvPr id="28694" name="Line 44"/>
          <p:cNvSpPr>
            <a:spLocks noChangeAspect="1" noChangeShapeType="1"/>
          </p:cNvSpPr>
          <p:nvPr/>
        </p:nvSpPr>
        <p:spPr bwMode="auto">
          <a:xfrm>
            <a:off x="3273425" y="2262188"/>
            <a:ext cx="361950" cy="0"/>
          </a:xfrm>
          <a:prstGeom prst="line">
            <a:avLst/>
          </a:prstGeom>
          <a:noFill/>
          <a:ln w="28575">
            <a:solidFill>
              <a:srgbClr val="000000"/>
            </a:solidFill>
            <a:round/>
            <a:headEnd type="none" w="sm" len="lg"/>
            <a:tailEnd type="none" w="sm" len="lg"/>
          </a:ln>
        </p:spPr>
        <p:txBody>
          <a:bodyPr/>
          <a:lstStyle/>
          <a:p>
            <a:endParaRPr lang="ru-RU"/>
          </a:p>
        </p:txBody>
      </p:sp>
      <p:sp>
        <p:nvSpPr>
          <p:cNvPr id="28695" name="Line 45"/>
          <p:cNvSpPr>
            <a:spLocks noChangeAspect="1" noChangeShapeType="1"/>
          </p:cNvSpPr>
          <p:nvPr/>
        </p:nvSpPr>
        <p:spPr bwMode="auto">
          <a:xfrm>
            <a:off x="3273425" y="2497138"/>
            <a:ext cx="361950" cy="0"/>
          </a:xfrm>
          <a:prstGeom prst="line">
            <a:avLst/>
          </a:prstGeom>
          <a:noFill/>
          <a:ln w="28575">
            <a:solidFill>
              <a:srgbClr val="000000"/>
            </a:solidFill>
            <a:round/>
            <a:headEnd type="none" w="sm" len="lg"/>
            <a:tailEnd type="none" w="sm" len="lg"/>
          </a:ln>
        </p:spPr>
        <p:txBody>
          <a:bodyPr/>
          <a:lstStyle/>
          <a:p>
            <a:endParaRPr lang="ru-RU"/>
          </a:p>
        </p:txBody>
      </p:sp>
      <p:sp>
        <p:nvSpPr>
          <p:cNvPr id="28696" name="Line 46"/>
          <p:cNvSpPr>
            <a:spLocks noChangeAspect="1" noChangeShapeType="1"/>
          </p:cNvSpPr>
          <p:nvPr/>
        </p:nvSpPr>
        <p:spPr bwMode="auto">
          <a:xfrm flipV="1">
            <a:off x="3441700" y="2490788"/>
            <a:ext cx="1588" cy="322262"/>
          </a:xfrm>
          <a:prstGeom prst="line">
            <a:avLst/>
          </a:prstGeom>
          <a:noFill/>
          <a:ln w="12700">
            <a:solidFill>
              <a:srgbClr val="000000"/>
            </a:solidFill>
            <a:round/>
            <a:headEnd type="none" w="sm" len="lg"/>
            <a:tailEnd type="none" w="sm" len="lg"/>
          </a:ln>
        </p:spPr>
        <p:txBody>
          <a:bodyPr/>
          <a:lstStyle/>
          <a:p>
            <a:endParaRPr lang="ru-RU"/>
          </a:p>
        </p:txBody>
      </p:sp>
      <p:sp>
        <p:nvSpPr>
          <p:cNvPr id="28697" name="Line 47"/>
          <p:cNvSpPr>
            <a:spLocks noChangeAspect="1" noChangeShapeType="1"/>
          </p:cNvSpPr>
          <p:nvPr/>
        </p:nvSpPr>
        <p:spPr bwMode="auto">
          <a:xfrm flipV="1">
            <a:off x="3441700" y="1939925"/>
            <a:ext cx="1588" cy="322263"/>
          </a:xfrm>
          <a:prstGeom prst="line">
            <a:avLst/>
          </a:prstGeom>
          <a:noFill/>
          <a:ln w="12700">
            <a:solidFill>
              <a:srgbClr val="000000"/>
            </a:solidFill>
            <a:round/>
            <a:headEnd type="none" w="sm" len="lg"/>
            <a:tailEnd type="none" w="sm" len="lg"/>
          </a:ln>
        </p:spPr>
        <p:txBody>
          <a:bodyPr/>
          <a:lstStyle/>
          <a:p>
            <a:endParaRPr lang="ru-RU"/>
          </a:p>
        </p:txBody>
      </p:sp>
      <p:sp>
        <p:nvSpPr>
          <p:cNvPr id="28698" name="Oval 48"/>
          <p:cNvSpPr>
            <a:spLocks noChangeAspect="1" noChangeArrowheads="1"/>
          </p:cNvSpPr>
          <p:nvPr/>
        </p:nvSpPr>
        <p:spPr bwMode="auto">
          <a:xfrm>
            <a:off x="3425825" y="1887538"/>
            <a:ext cx="61913" cy="58737"/>
          </a:xfrm>
          <a:prstGeom prst="ellipse">
            <a:avLst/>
          </a:prstGeom>
          <a:solidFill>
            <a:srgbClr val="FFFFFF"/>
          </a:solidFill>
          <a:ln w="12700">
            <a:solidFill>
              <a:srgbClr val="000000"/>
            </a:solidFill>
            <a:round/>
            <a:headEnd/>
            <a:tailEnd/>
          </a:ln>
        </p:spPr>
        <p:txBody>
          <a:bodyPr/>
          <a:lstStyle/>
          <a:p>
            <a:endParaRPr lang="ru-RU"/>
          </a:p>
        </p:txBody>
      </p:sp>
      <p:sp>
        <p:nvSpPr>
          <p:cNvPr id="28699" name="Line 49"/>
          <p:cNvSpPr>
            <a:spLocks noChangeAspect="1" noChangeShapeType="1"/>
          </p:cNvSpPr>
          <p:nvPr/>
        </p:nvSpPr>
        <p:spPr bwMode="auto">
          <a:xfrm flipH="1">
            <a:off x="3403600" y="1855788"/>
            <a:ext cx="84138" cy="128587"/>
          </a:xfrm>
          <a:prstGeom prst="line">
            <a:avLst/>
          </a:prstGeom>
          <a:noFill/>
          <a:ln w="12700">
            <a:solidFill>
              <a:srgbClr val="000000"/>
            </a:solidFill>
            <a:round/>
            <a:headEnd type="none" w="sm" len="lg"/>
            <a:tailEnd type="none" w="sm" len="lg"/>
          </a:ln>
        </p:spPr>
        <p:txBody>
          <a:bodyPr/>
          <a:lstStyle/>
          <a:p>
            <a:endParaRPr lang="ru-RU"/>
          </a:p>
        </p:txBody>
      </p:sp>
      <p:sp>
        <p:nvSpPr>
          <p:cNvPr id="28700" name="Oval 50"/>
          <p:cNvSpPr>
            <a:spLocks noChangeAspect="1" noChangeArrowheads="1"/>
          </p:cNvSpPr>
          <p:nvPr/>
        </p:nvSpPr>
        <p:spPr bwMode="auto">
          <a:xfrm>
            <a:off x="3411538" y="2813050"/>
            <a:ext cx="63500" cy="63500"/>
          </a:xfrm>
          <a:prstGeom prst="ellipse">
            <a:avLst/>
          </a:prstGeom>
          <a:solidFill>
            <a:srgbClr val="FFFFFF"/>
          </a:solidFill>
          <a:ln w="12700">
            <a:solidFill>
              <a:srgbClr val="000000"/>
            </a:solidFill>
            <a:round/>
            <a:headEnd/>
            <a:tailEnd/>
          </a:ln>
        </p:spPr>
        <p:txBody>
          <a:bodyPr/>
          <a:lstStyle/>
          <a:p>
            <a:endParaRPr lang="ru-RU"/>
          </a:p>
        </p:txBody>
      </p:sp>
      <p:sp>
        <p:nvSpPr>
          <p:cNvPr id="28701" name="Line 51"/>
          <p:cNvSpPr>
            <a:spLocks noChangeAspect="1" noChangeShapeType="1"/>
          </p:cNvSpPr>
          <p:nvPr/>
        </p:nvSpPr>
        <p:spPr bwMode="auto">
          <a:xfrm flipH="1">
            <a:off x="3390900" y="2792413"/>
            <a:ext cx="84138" cy="127000"/>
          </a:xfrm>
          <a:prstGeom prst="line">
            <a:avLst/>
          </a:prstGeom>
          <a:noFill/>
          <a:ln w="12700">
            <a:solidFill>
              <a:srgbClr val="000000"/>
            </a:solidFill>
            <a:round/>
            <a:headEnd type="none" w="sm" len="lg"/>
            <a:tailEnd type="none" w="sm" len="lg"/>
          </a:ln>
        </p:spPr>
        <p:txBody>
          <a:bodyPr/>
          <a:lstStyle/>
          <a:p>
            <a:endParaRPr lang="ru-RU"/>
          </a:p>
        </p:txBody>
      </p:sp>
      <p:sp>
        <p:nvSpPr>
          <p:cNvPr id="28702" name="Line 52"/>
          <p:cNvSpPr>
            <a:spLocks noChangeAspect="1" noChangeShapeType="1"/>
          </p:cNvSpPr>
          <p:nvPr/>
        </p:nvSpPr>
        <p:spPr bwMode="auto">
          <a:xfrm flipV="1">
            <a:off x="5626100" y="2081213"/>
            <a:ext cx="0" cy="266700"/>
          </a:xfrm>
          <a:prstGeom prst="line">
            <a:avLst/>
          </a:prstGeom>
          <a:noFill/>
          <a:ln w="28575">
            <a:solidFill>
              <a:srgbClr val="000000"/>
            </a:solidFill>
            <a:round/>
            <a:headEnd type="none" w="sm" len="lg"/>
            <a:tailEnd type="none" w="sm" len="lg"/>
          </a:ln>
        </p:spPr>
        <p:txBody>
          <a:bodyPr/>
          <a:lstStyle/>
          <a:p>
            <a:endParaRPr lang="ru-RU"/>
          </a:p>
        </p:txBody>
      </p:sp>
      <p:sp>
        <p:nvSpPr>
          <p:cNvPr id="28703" name="Line 53"/>
          <p:cNvSpPr>
            <a:spLocks noChangeAspect="1" noChangeShapeType="1"/>
          </p:cNvSpPr>
          <p:nvPr/>
        </p:nvSpPr>
        <p:spPr bwMode="auto">
          <a:xfrm flipV="1">
            <a:off x="5626100" y="2417763"/>
            <a:ext cx="0" cy="269875"/>
          </a:xfrm>
          <a:prstGeom prst="line">
            <a:avLst/>
          </a:prstGeom>
          <a:noFill/>
          <a:ln w="28575">
            <a:solidFill>
              <a:srgbClr val="000000"/>
            </a:solidFill>
            <a:round/>
            <a:headEnd type="none" w="sm" len="lg"/>
            <a:tailEnd type="none" w="sm" len="lg"/>
          </a:ln>
        </p:spPr>
        <p:txBody>
          <a:bodyPr/>
          <a:lstStyle/>
          <a:p>
            <a:endParaRPr lang="ru-RU"/>
          </a:p>
        </p:txBody>
      </p:sp>
      <p:sp>
        <p:nvSpPr>
          <p:cNvPr id="28704" name="Line 54"/>
          <p:cNvSpPr>
            <a:spLocks noChangeAspect="1" noChangeShapeType="1"/>
          </p:cNvSpPr>
          <p:nvPr/>
        </p:nvSpPr>
        <p:spPr bwMode="auto">
          <a:xfrm>
            <a:off x="2879725" y="2376488"/>
            <a:ext cx="550863" cy="0"/>
          </a:xfrm>
          <a:prstGeom prst="line">
            <a:avLst/>
          </a:prstGeom>
          <a:noFill/>
          <a:ln w="3175">
            <a:solidFill>
              <a:srgbClr val="000000"/>
            </a:solidFill>
            <a:round/>
            <a:headEnd type="none" w="sm" len="lg"/>
            <a:tailEnd type="none" w="sm" len="lg"/>
          </a:ln>
        </p:spPr>
        <p:txBody>
          <a:bodyPr/>
          <a:lstStyle/>
          <a:p>
            <a:endParaRPr lang="ru-RU"/>
          </a:p>
        </p:txBody>
      </p:sp>
      <p:sp>
        <p:nvSpPr>
          <p:cNvPr id="28705" name="Line 55"/>
          <p:cNvSpPr>
            <a:spLocks noChangeAspect="1" noChangeShapeType="1"/>
          </p:cNvSpPr>
          <p:nvPr/>
        </p:nvSpPr>
        <p:spPr bwMode="auto">
          <a:xfrm flipV="1">
            <a:off x="3430588" y="2165350"/>
            <a:ext cx="2195512" cy="211138"/>
          </a:xfrm>
          <a:prstGeom prst="line">
            <a:avLst/>
          </a:prstGeom>
          <a:noFill/>
          <a:ln w="3175">
            <a:solidFill>
              <a:srgbClr val="000000"/>
            </a:solidFill>
            <a:round/>
            <a:headEnd type="none" w="sm" len="lg"/>
            <a:tailEnd type="triangle" w="sm" len="lg"/>
          </a:ln>
        </p:spPr>
        <p:txBody>
          <a:bodyPr/>
          <a:lstStyle/>
          <a:p>
            <a:endParaRPr lang="ru-RU"/>
          </a:p>
        </p:txBody>
      </p:sp>
      <p:sp>
        <p:nvSpPr>
          <p:cNvPr id="28706" name="Freeform 56"/>
          <p:cNvSpPr>
            <a:spLocks noChangeAspect="1"/>
          </p:cNvSpPr>
          <p:nvPr/>
        </p:nvSpPr>
        <p:spPr bwMode="auto">
          <a:xfrm>
            <a:off x="4700588" y="2254250"/>
            <a:ext cx="107950" cy="252413"/>
          </a:xfrm>
          <a:custGeom>
            <a:avLst/>
            <a:gdLst>
              <a:gd name="T0" fmla="*/ 1958 w 20000"/>
              <a:gd name="T1" fmla="*/ 0 h 20000"/>
              <a:gd name="T2" fmla="*/ 5245 w 20000"/>
              <a:gd name="T3" fmla="*/ 412 h 20000"/>
              <a:gd name="T4" fmla="*/ 9441 w 20000"/>
              <a:gd name="T5" fmla="*/ 3741 h 20000"/>
              <a:gd name="T6" fmla="*/ 12587 w 20000"/>
              <a:gd name="T7" fmla="*/ 6598 h 20000"/>
              <a:gd name="T8" fmla="*/ 15734 w 20000"/>
              <a:gd name="T9" fmla="*/ 10810 h 20000"/>
              <a:gd name="T10" fmla="*/ 18881 w 20000"/>
              <a:gd name="T11" fmla="*/ 15670 h 20000"/>
              <a:gd name="T12" fmla="*/ 19930 w 20000"/>
              <a:gd name="T13" fmla="*/ 18969 h 20000"/>
              <a:gd name="T14" fmla="*/ 17762 w 20000"/>
              <a:gd name="T15" fmla="*/ 19971 h 20000"/>
              <a:gd name="T16" fmla="*/ 17762 w 20000"/>
              <a:gd name="T17" fmla="*/ 19971 h 20000"/>
              <a:gd name="T18" fmla="*/ 14196 w 20000"/>
              <a:gd name="T19" fmla="*/ 19647 h 20000"/>
              <a:gd name="T20" fmla="*/ 10490 w 20000"/>
              <a:gd name="T21" fmla="*/ 16554 h 20000"/>
              <a:gd name="T22" fmla="*/ 7343 w 20000"/>
              <a:gd name="T23" fmla="*/ 13019 h 20000"/>
              <a:gd name="T24" fmla="*/ 4196 w 20000"/>
              <a:gd name="T25" fmla="*/ 9485 h 20000"/>
              <a:gd name="T26" fmla="*/ 1608 w 20000"/>
              <a:gd name="T27" fmla="*/ 5066 h 20000"/>
              <a:gd name="T28" fmla="*/ 0 w 20000"/>
              <a:gd name="T29" fmla="*/ 854 h 20000"/>
              <a:gd name="T30" fmla="*/ 1958 w 20000"/>
              <a:gd name="T31" fmla="*/ 0 h 200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000"/>
              <a:gd name="T49" fmla="*/ 0 h 20000"/>
              <a:gd name="T50" fmla="*/ 20000 w 20000"/>
              <a:gd name="T51" fmla="*/ 20000 h 2000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000" h="20000">
                <a:moveTo>
                  <a:pt x="1958" y="0"/>
                </a:moveTo>
                <a:lnTo>
                  <a:pt x="5245" y="412"/>
                </a:lnTo>
                <a:lnTo>
                  <a:pt x="9441" y="3741"/>
                </a:lnTo>
                <a:lnTo>
                  <a:pt x="12587" y="6598"/>
                </a:lnTo>
                <a:lnTo>
                  <a:pt x="15734" y="10810"/>
                </a:lnTo>
                <a:lnTo>
                  <a:pt x="18881" y="15670"/>
                </a:lnTo>
                <a:lnTo>
                  <a:pt x="19930" y="18969"/>
                </a:lnTo>
                <a:lnTo>
                  <a:pt x="17762" y="19971"/>
                </a:lnTo>
                <a:lnTo>
                  <a:pt x="14196" y="19647"/>
                </a:lnTo>
                <a:lnTo>
                  <a:pt x="10490" y="16554"/>
                </a:lnTo>
                <a:lnTo>
                  <a:pt x="7343" y="13019"/>
                </a:lnTo>
                <a:lnTo>
                  <a:pt x="4196" y="9485"/>
                </a:lnTo>
                <a:lnTo>
                  <a:pt x="1608" y="5066"/>
                </a:lnTo>
                <a:lnTo>
                  <a:pt x="0" y="854"/>
                </a:lnTo>
                <a:lnTo>
                  <a:pt x="1958" y="0"/>
                </a:lnTo>
              </a:path>
            </a:pathLst>
          </a:custGeom>
          <a:solidFill>
            <a:srgbClr val="D9D9D9"/>
          </a:solidFill>
          <a:ln w="3175" cap="flat">
            <a:solidFill>
              <a:srgbClr val="000000"/>
            </a:solidFill>
            <a:prstDash val="solid"/>
            <a:round/>
            <a:headEnd type="none" w="sm" len="lg"/>
            <a:tailEnd type="none" w="sm" len="lg"/>
          </a:ln>
        </p:spPr>
        <p:txBody>
          <a:bodyPr/>
          <a:lstStyle/>
          <a:p>
            <a:endParaRPr lang="ru-RU"/>
          </a:p>
        </p:txBody>
      </p:sp>
      <p:sp>
        <p:nvSpPr>
          <p:cNvPr id="28707" name="Line 57"/>
          <p:cNvSpPr>
            <a:spLocks noChangeAspect="1" noChangeShapeType="1"/>
          </p:cNvSpPr>
          <p:nvPr/>
        </p:nvSpPr>
        <p:spPr bwMode="auto">
          <a:xfrm flipH="1" flipV="1">
            <a:off x="5381625" y="2497138"/>
            <a:ext cx="244475" cy="90487"/>
          </a:xfrm>
          <a:prstGeom prst="line">
            <a:avLst/>
          </a:prstGeom>
          <a:noFill/>
          <a:ln w="9525">
            <a:solidFill>
              <a:srgbClr val="000000"/>
            </a:solidFill>
            <a:round/>
            <a:headEnd type="none" w="sm" len="sm"/>
            <a:tailEnd type="none" w="sm" len="sm"/>
          </a:ln>
        </p:spPr>
        <p:txBody>
          <a:bodyPr/>
          <a:lstStyle/>
          <a:p>
            <a:endParaRPr lang="ru-RU"/>
          </a:p>
        </p:txBody>
      </p:sp>
      <p:sp>
        <p:nvSpPr>
          <p:cNvPr id="28708" name="Line 58"/>
          <p:cNvSpPr>
            <a:spLocks noChangeAspect="1" noChangeShapeType="1"/>
          </p:cNvSpPr>
          <p:nvPr/>
        </p:nvSpPr>
        <p:spPr bwMode="auto">
          <a:xfrm flipH="1">
            <a:off x="5381625" y="2238375"/>
            <a:ext cx="42863" cy="258763"/>
          </a:xfrm>
          <a:prstGeom prst="line">
            <a:avLst/>
          </a:prstGeom>
          <a:noFill/>
          <a:ln w="9525">
            <a:solidFill>
              <a:srgbClr val="000000"/>
            </a:solidFill>
            <a:round/>
            <a:headEnd type="none" w="sm" len="sm"/>
            <a:tailEnd type="none" w="sm" len="sm"/>
          </a:ln>
        </p:spPr>
        <p:txBody>
          <a:bodyPr/>
          <a:lstStyle/>
          <a:p>
            <a:endParaRPr lang="ru-RU"/>
          </a:p>
        </p:txBody>
      </p:sp>
      <p:sp>
        <p:nvSpPr>
          <p:cNvPr id="28709" name="Line 59"/>
          <p:cNvSpPr>
            <a:spLocks noChangeAspect="1" noChangeShapeType="1"/>
          </p:cNvSpPr>
          <p:nvPr/>
        </p:nvSpPr>
        <p:spPr bwMode="auto">
          <a:xfrm flipV="1">
            <a:off x="5424488" y="2160588"/>
            <a:ext cx="201612" cy="76200"/>
          </a:xfrm>
          <a:prstGeom prst="line">
            <a:avLst/>
          </a:prstGeom>
          <a:noFill/>
          <a:ln w="9525">
            <a:solidFill>
              <a:srgbClr val="000000"/>
            </a:solidFill>
            <a:round/>
            <a:headEnd type="none" w="sm" len="sm"/>
            <a:tailEnd type="none" w="sm" len="sm"/>
          </a:ln>
        </p:spPr>
        <p:txBody>
          <a:bodyPr/>
          <a:lstStyle/>
          <a:p>
            <a:endParaRPr lang="ru-RU"/>
          </a:p>
        </p:txBody>
      </p:sp>
      <p:sp>
        <p:nvSpPr>
          <p:cNvPr id="28710" name="Line 60"/>
          <p:cNvSpPr>
            <a:spLocks noChangeAspect="1" noChangeShapeType="1"/>
          </p:cNvSpPr>
          <p:nvPr/>
        </p:nvSpPr>
        <p:spPr bwMode="auto">
          <a:xfrm>
            <a:off x="5521325" y="2205038"/>
            <a:ext cx="100013" cy="0"/>
          </a:xfrm>
          <a:prstGeom prst="line">
            <a:avLst/>
          </a:prstGeom>
          <a:noFill/>
          <a:ln w="3175">
            <a:solidFill>
              <a:srgbClr val="000000"/>
            </a:solidFill>
            <a:round/>
            <a:headEnd type="none" w="sm" len="lg"/>
            <a:tailEnd type="none" w="sm" len="lg"/>
          </a:ln>
        </p:spPr>
        <p:txBody>
          <a:bodyPr/>
          <a:lstStyle/>
          <a:p>
            <a:endParaRPr lang="ru-RU"/>
          </a:p>
        </p:txBody>
      </p:sp>
      <p:sp>
        <p:nvSpPr>
          <p:cNvPr id="28711" name="Line 61"/>
          <p:cNvSpPr>
            <a:spLocks noChangeAspect="1" noChangeShapeType="1"/>
          </p:cNvSpPr>
          <p:nvPr/>
        </p:nvSpPr>
        <p:spPr bwMode="auto">
          <a:xfrm>
            <a:off x="5422900" y="2251075"/>
            <a:ext cx="180975" cy="0"/>
          </a:xfrm>
          <a:prstGeom prst="line">
            <a:avLst/>
          </a:prstGeom>
          <a:noFill/>
          <a:ln w="3175">
            <a:solidFill>
              <a:srgbClr val="000000"/>
            </a:solidFill>
            <a:round/>
            <a:headEnd type="none" w="sm" len="lg"/>
            <a:tailEnd type="none" w="sm" len="lg"/>
          </a:ln>
        </p:spPr>
        <p:txBody>
          <a:bodyPr/>
          <a:lstStyle/>
          <a:p>
            <a:endParaRPr lang="ru-RU"/>
          </a:p>
        </p:txBody>
      </p:sp>
      <p:sp>
        <p:nvSpPr>
          <p:cNvPr id="28712" name="Line 62"/>
          <p:cNvSpPr>
            <a:spLocks noChangeAspect="1" noChangeShapeType="1"/>
          </p:cNvSpPr>
          <p:nvPr/>
        </p:nvSpPr>
        <p:spPr bwMode="auto">
          <a:xfrm>
            <a:off x="5414963" y="2292350"/>
            <a:ext cx="211137" cy="0"/>
          </a:xfrm>
          <a:prstGeom prst="line">
            <a:avLst/>
          </a:prstGeom>
          <a:noFill/>
          <a:ln w="3175">
            <a:solidFill>
              <a:srgbClr val="000000"/>
            </a:solidFill>
            <a:round/>
            <a:headEnd type="none" w="sm" len="lg"/>
            <a:tailEnd type="none" w="sm" len="lg"/>
          </a:ln>
        </p:spPr>
        <p:txBody>
          <a:bodyPr/>
          <a:lstStyle/>
          <a:p>
            <a:endParaRPr lang="ru-RU"/>
          </a:p>
        </p:txBody>
      </p:sp>
      <p:sp>
        <p:nvSpPr>
          <p:cNvPr id="28713" name="Line 63"/>
          <p:cNvSpPr>
            <a:spLocks noChangeAspect="1" noChangeShapeType="1"/>
          </p:cNvSpPr>
          <p:nvPr/>
        </p:nvSpPr>
        <p:spPr bwMode="auto">
          <a:xfrm>
            <a:off x="5410200" y="2333625"/>
            <a:ext cx="206375" cy="0"/>
          </a:xfrm>
          <a:prstGeom prst="line">
            <a:avLst/>
          </a:prstGeom>
          <a:noFill/>
          <a:ln w="3175">
            <a:solidFill>
              <a:srgbClr val="000000"/>
            </a:solidFill>
            <a:round/>
            <a:headEnd type="none" w="sm" len="lg"/>
            <a:tailEnd type="none" w="sm" len="lg"/>
          </a:ln>
        </p:spPr>
        <p:txBody>
          <a:bodyPr/>
          <a:lstStyle/>
          <a:p>
            <a:endParaRPr lang="ru-RU"/>
          </a:p>
        </p:txBody>
      </p:sp>
      <p:sp>
        <p:nvSpPr>
          <p:cNvPr id="28714" name="Line 64"/>
          <p:cNvSpPr>
            <a:spLocks noChangeAspect="1" noChangeShapeType="1"/>
          </p:cNvSpPr>
          <p:nvPr/>
        </p:nvSpPr>
        <p:spPr bwMode="auto">
          <a:xfrm>
            <a:off x="5397500" y="2419350"/>
            <a:ext cx="228600" cy="0"/>
          </a:xfrm>
          <a:prstGeom prst="line">
            <a:avLst/>
          </a:prstGeom>
          <a:noFill/>
          <a:ln w="3175">
            <a:solidFill>
              <a:srgbClr val="000000"/>
            </a:solidFill>
            <a:round/>
            <a:headEnd type="none" w="sm" len="lg"/>
            <a:tailEnd type="none" w="sm" len="lg"/>
          </a:ln>
        </p:spPr>
        <p:txBody>
          <a:bodyPr/>
          <a:lstStyle/>
          <a:p>
            <a:endParaRPr lang="ru-RU"/>
          </a:p>
        </p:txBody>
      </p:sp>
      <p:sp>
        <p:nvSpPr>
          <p:cNvPr id="28715" name="Line 65"/>
          <p:cNvSpPr>
            <a:spLocks noChangeAspect="1" noChangeShapeType="1"/>
          </p:cNvSpPr>
          <p:nvPr/>
        </p:nvSpPr>
        <p:spPr bwMode="auto">
          <a:xfrm>
            <a:off x="5386388" y="2460625"/>
            <a:ext cx="234950" cy="0"/>
          </a:xfrm>
          <a:prstGeom prst="line">
            <a:avLst/>
          </a:prstGeom>
          <a:noFill/>
          <a:ln w="3175">
            <a:solidFill>
              <a:srgbClr val="000000"/>
            </a:solidFill>
            <a:round/>
            <a:headEnd type="none" w="sm" len="lg"/>
            <a:tailEnd type="none" w="sm" len="lg"/>
          </a:ln>
        </p:spPr>
        <p:txBody>
          <a:bodyPr/>
          <a:lstStyle/>
          <a:p>
            <a:endParaRPr lang="ru-RU"/>
          </a:p>
        </p:txBody>
      </p:sp>
      <p:sp>
        <p:nvSpPr>
          <p:cNvPr id="28716" name="Line 66"/>
          <p:cNvSpPr>
            <a:spLocks noChangeAspect="1" noChangeShapeType="1"/>
          </p:cNvSpPr>
          <p:nvPr/>
        </p:nvSpPr>
        <p:spPr bwMode="auto">
          <a:xfrm>
            <a:off x="5403850" y="2501900"/>
            <a:ext cx="214313" cy="0"/>
          </a:xfrm>
          <a:prstGeom prst="line">
            <a:avLst/>
          </a:prstGeom>
          <a:noFill/>
          <a:ln w="3175">
            <a:solidFill>
              <a:srgbClr val="000000"/>
            </a:solidFill>
            <a:round/>
            <a:headEnd type="none" w="sm" len="lg"/>
            <a:tailEnd type="none" w="sm" len="lg"/>
          </a:ln>
        </p:spPr>
        <p:txBody>
          <a:bodyPr/>
          <a:lstStyle/>
          <a:p>
            <a:endParaRPr lang="ru-RU"/>
          </a:p>
        </p:txBody>
      </p:sp>
      <p:sp>
        <p:nvSpPr>
          <p:cNvPr id="28717" name="Line 67"/>
          <p:cNvSpPr>
            <a:spLocks noChangeAspect="1" noChangeShapeType="1"/>
          </p:cNvSpPr>
          <p:nvPr/>
        </p:nvSpPr>
        <p:spPr bwMode="auto">
          <a:xfrm>
            <a:off x="5527675" y="2547938"/>
            <a:ext cx="93663" cy="0"/>
          </a:xfrm>
          <a:prstGeom prst="line">
            <a:avLst/>
          </a:prstGeom>
          <a:noFill/>
          <a:ln w="3175">
            <a:solidFill>
              <a:srgbClr val="000000"/>
            </a:solidFill>
            <a:round/>
            <a:headEnd type="none" w="sm" len="lg"/>
            <a:tailEnd type="none" w="sm" len="lg"/>
          </a:ln>
        </p:spPr>
        <p:txBody>
          <a:bodyPr/>
          <a:lstStyle/>
          <a:p>
            <a:endParaRPr lang="ru-RU"/>
          </a:p>
        </p:txBody>
      </p:sp>
      <p:sp>
        <p:nvSpPr>
          <p:cNvPr id="28718" name="Line 68"/>
          <p:cNvSpPr>
            <a:spLocks noChangeAspect="1" noChangeShapeType="1"/>
          </p:cNvSpPr>
          <p:nvPr/>
        </p:nvSpPr>
        <p:spPr bwMode="auto">
          <a:xfrm>
            <a:off x="2782888" y="1362075"/>
            <a:ext cx="66675" cy="1588"/>
          </a:xfrm>
          <a:prstGeom prst="line">
            <a:avLst/>
          </a:prstGeom>
          <a:noFill/>
          <a:ln w="3175">
            <a:solidFill>
              <a:srgbClr val="000000"/>
            </a:solidFill>
            <a:round/>
            <a:headEnd type="none" w="sm" len="lg"/>
            <a:tailEnd type="none" w="sm" len="lg"/>
          </a:ln>
        </p:spPr>
        <p:txBody>
          <a:bodyPr/>
          <a:lstStyle/>
          <a:p>
            <a:endParaRPr lang="ru-RU"/>
          </a:p>
        </p:txBody>
      </p:sp>
      <p:sp>
        <p:nvSpPr>
          <p:cNvPr id="28719" name="Line 69"/>
          <p:cNvSpPr>
            <a:spLocks noChangeAspect="1" noChangeShapeType="1"/>
          </p:cNvSpPr>
          <p:nvPr/>
        </p:nvSpPr>
        <p:spPr bwMode="auto">
          <a:xfrm>
            <a:off x="2692400" y="1404938"/>
            <a:ext cx="155575" cy="0"/>
          </a:xfrm>
          <a:prstGeom prst="line">
            <a:avLst/>
          </a:prstGeom>
          <a:noFill/>
          <a:ln w="3175">
            <a:solidFill>
              <a:srgbClr val="000000"/>
            </a:solidFill>
            <a:round/>
            <a:headEnd type="none" w="sm" len="lg"/>
            <a:tailEnd type="none" w="sm" len="lg"/>
          </a:ln>
        </p:spPr>
        <p:txBody>
          <a:bodyPr/>
          <a:lstStyle/>
          <a:p>
            <a:endParaRPr lang="ru-RU"/>
          </a:p>
        </p:txBody>
      </p:sp>
      <p:sp>
        <p:nvSpPr>
          <p:cNvPr id="28720" name="Line 70"/>
          <p:cNvSpPr>
            <a:spLocks noChangeAspect="1" noChangeShapeType="1"/>
          </p:cNvSpPr>
          <p:nvPr/>
        </p:nvSpPr>
        <p:spPr bwMode="auto">
          <a:xfrm>
            <a:off x="2671763" y="1446213"/>
            <a:ext cx="168275" cy="0"/>
          </a:xfrm>
          <a:prstGeom prst="line">
            <a:avLst/>
          </a:prstGeom>
          <a:noFill/>
          <a:ln w="3175">
            <a:solidFill>
              <a:srgbClr val="000000"/>
            </a:solidFill>
            <a:round/>
            <a:headEnd type="none" w="sm" len="lg"/>
            <a:tailEnd type="none" w="sm" len="lg"/>
          </a:ln>
        </p:spPr>
        <p:txBody>
          <a:bodyPr/>
          <a:lstStyle/>
          <a:p>
            <a:endParaRPr lang="ru-RU"/>
          </a:p>
        </p:txBody>
      </p:sp>
      <p:sp>
        <p:nvSpPr>
          <p:cNvPr id="28721" name="Line 71"/>
          <p:cNvSpPr>
            <a:spLocks noChangeAspect="1" noChangeShapeType="1"/>
          </p:cNvSpPr>
          <p:nvPr/>
        </p:nvSpPr>
        <p:spPr bwMode="auto">
          <a:xfrm>
            <a:off x="2659063" y="1489075"/>
            <a:ext cx="176212" cy="0"/>
          </a:xfrm>
          <a:prstGeom prst="line">
            <a:avLst/>
          </a:prstGeom>
          <a:noFill/>
          <a:ln w="3175">
            <a:solidFill>
              <a:srgbClr val="000000"/>
            </a:solidFill>
            <a:round/>
            <a:headEnd type="none" w="sm" len="lg"/>
            <a:tailEnd type="none" w="sm" len="lg"/>
          </a:ln>
        </p:spPr>
        <p:txBody>
          <a:bodyPr/>
          <a:lstStyle/>
          <a:p>
            <a:endParaRPr lang="ru-RU"/>
          </a:p>
        </p:txBody>
      </p:sp>
      <p:sp>
        <p:nvSpPr>
          <p:cNvPr id="28722" name="Line 72"/>
          <p:cNvSpPr>
            <a:spLocks noChangeAspect="1" noChangeShapeType="1"/>
          </p:cNvSpPr>
          <p:nvPr/>
        </p:nvSpPr>
        <p:spPr bwMode="auto">
          <a:xfrm>
            <a:off x="2655888" y="1530350"/>
            <a:ext cx="179387" cy="1588"/>
          </a:xfrm>
          <a:prstGeom prst="line">
            <a:avLst/>
          </a:prstGeom>
          <a:noFill/>
          <a:ln w="3175">
            <a:solidFill>
              <a:srgbClr val="000000"/>
            </a:solidFill>
            <a:round/>
            <a:headEnd type="none" w="sm" len="lg"/>
            <a:tailEnd type="none" w="sm" len="lg"/>
          </a:ln>
        </p:spPr>
        <p:txBody>
          <a:bodyPr/>
          <a:lstStyle/>
          <a:p>
            <a:endParaRPr lang="ru-RU"/>
          </a:p>
        </p:txBody>
      </p:sp>
      <p:sp>
        <p:nvSpPr>
          <p:cNvPr id="28723" name="Line 73"/>
          <p:cNvSpPr>
            <a:spLocks noChangeAspect="1" noChangeShapeType="1"/>
          </p:cNvSpPr>
          <p:nvPr/>
        </p:nvSpPr>
        <p:spPr bwMode="auto">
          <a:xfrm>
            <a:off x="2646363" y="1573213"/>
            <a:ext cx="193675" cy="0"/>
          </a:xfrm>
          <a:prstGeom prst="line">
            <a:avLst/>
          </a:prstGeom>
          <a:noFill/>
          <a:ln w="3175">
            <a:solidFill>
              <a:srgbClr val="000000"/>
            </a:solidFill>
            <a:round/>
            <a:headEnd type="none" w="sm" len="lg"/>
            <a:tailEnd type="none" w="sm" len="lg"/>
          </a:ln>
        </p:spPr>
        <p:txBody>
          <a:bodyPr/>
          <a:lstStyle/>
          <a:p>
            <a:endParaRPr lang="ru-RU"/>
          </a:p>
        </p:txBody>
      </p:sp>
      <p:sp>
        <p:nvSpPr>
          <p:cNvPr id="28724" name="Line 74"/>
          <p:cNvSpPr>
            <a:spLocks noChangeAspect="1" noChangeShapeType="1"/>
          </p:cNvSpPr>
          <p:nvPr/>
        </p:nvSpPr>
        <p:spPr bwMode="auto">
          <a:xfrm>
            <a:off x="2635250" y="1614488"/>
            <a:ext cx="206375" cy="0"/>
          </a:xfrm>
          <a:prstGeom prst="line">
            <a:avLst/>
          </a:prstGeom>
          <a:noFill/>
          <a:ln w="3175">
            <a:solidFill>
              <a:srgbClr val="000000"/>
            </a:solidFill>
            <a:round/>
            <a:headEnd type="none" w="sm" len="lg"/>
            <a:tailEnd type="none" w="sm" len="lg"/>
          </a:ln>
        </p:spPr>
        <p:txBody>
          <a:bodyPr/>
          <a:lstStyle/>
          <a:p>
            <a:endParaRPr lang="ru-RU"/>
          </a:p>
        </p:txBody>
      </p:sp>
      <p:sp>
        <p:nvSpPr>
          <p:cNvPr id="28725" name="Line 75"/>
          <p:cNvSpPr>
            <a:spLocks noChangeAspect="1" noChangeShapeType="1"/>
          </p:cNvSpPr>
          <p:nvPr/>
        </p:nvSpPr>
        <p:spPr bwMode="auto">
          <a:xfrm>
            <a:off x="2673350" y="1657350"/>
            <a:ext cx="174625" cy="0"/>
          </a:xfrm>
          <a:prstGeom prst="line">
            <a:avLst/>
          </a:prstGeom>
          <a:noFill/>
          <a:ln w="3175">
            <a:solidFill>
              <a:srgbClr val="000000"/>
            </a:solidFill>
            <a:round/>
            <a:headEnd type="none" w="sm" len="lg"/>
            <a:tailEnd type="none" w="sm" len="lg"/>
          </a:ln>
        </p:spPr>
        <p:txBody>
          <a:bodyPr/>
          <a:lstStyle/>
          <a:p>
            <a:endParaRPr lang="ru-RU"/>
          </a:p>
        </p:txBody>
      </p:sp>
      <p:sp>
        <p:nvSpPr>
          <p:cNvPr id="28726" name="Line 76"/>
          <p:cNvSpPr>
            <a:spLocks noChangeAspect="1" noChangeShapeType="1"/>
          </p:cNvSpPr>
          <p:nvPr/>
        </p:nvSpPr>
        <p:spPr bwMode="auto">
          <a:xfrm>
            <a:off x="2782888" y="1698625"/>
            <a:ext cx="71437" cy="1588"/>
          </a:xfrm>
          <a:prstGeom prst="line">
            <a:avLst/>
          </a:prstGeom>
          <a:noFill/>
          <a:ln w="3175">
            <a:solidFill>
              <a:srgbClr val="000000"/>
            </a:solidFill>
            <a:round/>
            <a:headEnd type="none" w="sm" len="lg"/>
            <a:tailEnd type="none" w="sm" len="lg"/>
          </a:ln>
        </p:spPr>
        <p:txBody>
          <a:bodyPr/>
          <a:lstStyle/>
          <a:p>
            <a:endParaRPr lang="ru-RU"/>
          </a:p>
        </p:txBody>
      </p:sp>
      <p:sp>
        <p:nvSpPr>
          <p:cNvPr id="28727" name="Line 77"/>
          <p:cNvSpPr>
            <a:spLocks noChangeAspect="1" noChangeShapeType="1"/>
          </p:cNvSpPr>
          <p:nvPr/>
        </p:nvSpPr>
        <p:spPr bwMode="auto">
          <a:xfrm flipV="1">
            <a:off x="2882900" y="2590800"/>
            <a:ext cx="3175" cy="211138"/>
          </a:xfrm>
          <a:prstGeom prst="line">
            <a:avLst/>
          </a:prstGeom>
          <a:noFill/>
          <a:ln w="9525">
            <a:solidFill>
              <a:srgbClr val="000000"/>
            </a:solidFill>
            <a:round/>
            <a:headEnd type="triangle" w="sm" len="lg"/>
            <a:tailEnd type="none" w="sm" len="lg"/>
          </a:ln>
        </p:spPr>
        <p:txBody>
          <a:bodyPr/>
          <a:lstStyle/>
          <a:p>
            <a:endParaRPr lang="ru-RU"/>
          </a:p>
        </p:txBody>
      </p:sp>
      <p:sp>
        <p:nvSpPr>
          <p:cNvPr id="28728" name="Line 78"/>
          <p:cNvSpPr>
            <a:spLocks noChangeAspect="1" noChangeShapeType="1"/>
          </p:cNvSpPr>
          <p:nvPr/>
        </p:nvSpPr>
        <p:spPr bwMode="auto">
          <a:xfrm flipV="1">
            <a:off x="2882900" y="3440113"/>
            <a:ext cx="3175" cy="209550"/>
          </a:xfrm>
          <a:prstGeom prst="line">
            <a:avLst/>
          </a:prstGeom>
          <a:noFill/>
          <a:ln w="9525">
            <a:solidFill>
              <a:srgbClr val="000000"/>
            </a:solidFill>
            <a:round/>
            <a:headEnd type="triangle" w="sm" len="lg"/>
            <a:tailEnd type="none" w="sm" len="lg"/>
          </a:ln>
        </p:spPr>
        <p:txBody>
          <a:bodyPr/>
          <a:lstStyle/>
          <a:p>
            <a:endParaRPr lang="ru-RU"/>
          </a:p>
        </p:txBody>
      </p:sp>
      <p:sp>
        <p:nvSpPr>
          <p:cNvPr id="28729" name="Line 79"/>
          <p:cNvSpPr>
            <a:spLocks noChangeAspect="1" noChangeShapeType="1"/>
          </p:cNvSpPr>
          <p:nvPr/>
        </p:nvSpPr>
        <p:spPr bwMode="auto">
          <a:xfrm>
            <a:off x="3430588" y="2379663"/>
            <a:ext cx="1323975" cy="0"/>
          </a:xfrm>
          <a:prstGeom prst="line">
            <a:avLst/>
          </a:prstGeom>
          <a:noFill/>
          <a:ln w="3175">
            <a:solidFill>
              <a:srgbClr val="000000"/>
            </a:solidFill>
            <a:round/>
            <a:headEnd type="none" w="sm" len="lg"/>
            <a:tailEnd type="none" w="sm" len="lg"/>
          </a:ln>
        </p:spPr>
        <p:txBody>
          <a:bodyPr/>
          <a:lstStyle/>
          <a:p>
            <a:endParaRPr lang="ru-RU"/>
          </a:p>
        </p:txBody>
      </p:sp>
      <p:sp>
        <p:nvSpPr>
          <p:cNvPr id="28730" name="Line 80"/>
          <p:cNvSpPr>
            <a:spLocks noChangeAspect="1" noChangeShapeType="1"/>
          </p:cNvSpPr>
          <p:nvPr/>
        </p:nvSpPr>
        <p:spPr bwMode="auto">
          <a:xfrm>
            <a:off x="2879725" y="1017588"/>
            <a:ext cx="0" cy="2809875"/>
          </a:xfrm>
          <a:prstGeom prst="line">
            <a:avLst/>
          </a:prstGeom>
          <a:noFill/>
          <a:ln w="3175">
            <a:solidFill>
              <a:srgbClr val="000000"/>
            </a:solidFill>
            <a:prstDash val="sysDashDot"/>
            <a:round/>
            <a:headEnd type="none" w="sm" len="lg"/>
            <a:tailEnd type="none" w="sm" len="lg"/>
          </a:ln>
        </p:spPr>
        <p:txBody>
          <a:bodyPr/>
          <a:lstStyle/>
          <a:p>
            <a:endParaRPr lang="ru-RU"/>
          </a:p>
        </p:txBody>
      </p:sp>
      <p:sp>
        <p:nvSpPr>
          <p:cNvPr id="28731" name="Line 81"/>
          <p:cNvSpPr>
            <a:spLocks noChangeAspect="1" noChangeShapeType="1"/>
          </p:cNvSpPr>
          <p:nvPr/>
        </p:nvSpPr>
        <p:spPr bwMode="auto">
          <a:xfrm>
            <a:off x="2281238" y="1349375"/>
            <a:ext cx="217487" cy="0"/>
          </a:xfrm>
          <a:prstGeom prst="line">
            <a:avLst/>
          </a:prstGeom>
          <a:noFill/>
          <a:ln w="3175">
            <a:solidFill>
              <a:srgbClr val="000000"/>
            </a:solidFill>
            <a:round/>
            <a:headEnd type="none" w="sm" len="lg"/>
            <a:tailEnd type="none" w="sm" len="lg"/>
          </a:ln>
        </p:spPr>
        <p:txBody>
          <a:bodyPr/>
          <a:lstStyle/>
          <a:p>
            <a:endParaRPr lang="ru-RU"/>
          </a:p>
        </p:txBody>
      </p:sp>
      <p:sp>
        <p:nvSpPr>
          <p:cNvPr id="28732" name="Line 82"/>
          <p:cNvSpPr>
            <a:spLocks noChangeAspect="1" noChangeShapeType="1"/>
          </p:cNvSpPr>
          <p:nvPr/>
        </p:nvSpPr>
        <p:spPr bwMode="auto">
          <a:xfrm>
            <a:off x="2498725" y="1349375"/>
            <a:ext cx="157163" cy="150813"/>
          </a:xfrm>
          <a:prstGeom prst="line">
            <a:avLst/>
          </a:prstGeom>
          <a:noFill/>
          <a:ln w="3175">
            <a:solidFill>
              <a:srgbClr val="000000"/>
            </a:solidFill>
            <a:round/>
            <a:headEnd type="none" w="sm" len="lg"/>
            <a:tailEnd type="none" w="sm" len="lg"/>
          </a:ln>
        </p:spPr>
        <p:txBody>
          <a:bodyPr/>
          <a:lstStyle/>
          <a:p>
            <a:endParaRPr lang="ru-RU"/>
          </a:p>
        </p:txBody>
      </p:sp>
      <p:sp>
        <p:nvSpPr>
          <p:cNvPr id="28733" name="Line 83"/>
          <p:cNvSpPr>
            <a:spLocks noChangeAspect="1" noChangeShapeType="1"/>
          </p:cNvSpPr>
          <p:nvPr/>
        </p:nvSpPr>
        <p:spPr bwMode="auto">
          <a:xfrm flipV="1">
            <a:off x="2924175" y="1433513"/>
            <a:ext cx="227013" cy="163512"/>
          </a:xfrm>
          <a:prstGeom prst="line">
            <a:avLst/>
          </a:prstGeom>
          <a:noFill/>
          <a:ln w="3175">
            <a:solidFill>
              <a:srgbClr val="000000"/>
            </a:solidFill>
            <a:round/>
            <a:headEnd type="none" w="sm" len="lg"/>
            <a:tailEnd type="none" w="sm" len="lg"/>
          </a:ln>
        </p:spPr>
        <p:txBody>
          <a:bodyPr/>
          <a:lstStyle/>
          <a:p>
            <a:endParaRPr lang="ru-RU"/>
          </a:p>
        </p:txBody>
      </p:sp>
      <p:sp>
        <p:nvSpPr>
          <p:cNvPr id="28734" name="Line 84"/>
          <p:cNvSpPr>
            <a:spLocks noChangeAspect="1" noChangeShapeType="1"/>
          </p:cNvSpPr>
          <p:nvPr/>
        </p:nvSpPr>
        <p:spPr bwMode="auto">
          <a:xfrm>
            <a:off x="3165475" y="1441450"/>
            <a:ext cx="995363" cy="0"/>
          </a:xfrm>
          <a:prstGeom prst="line">
            <a:avLst/>
          </a:prstGeom>
          <a:noFill/>
          <a:ln w="3175">
            <a:solidFill>
              <a:srgbClr val="000000"/>
            </a:solidFill>
            <a:round/>
            <a:headEnd type="none" w="sm" len="lg"/>
            <a:tailEnd type="none" w="sm" len="lg"/>
          </a:ln>
        </p:spPr>
        <p:txBody>
          <a:bodyPr/>
          <a:lstStyle/>
          <a:p>
            <a:endParaRPr lang="ru-RU"/>
          </a:p>
        </p:txBody>
      </p:sp>
      <p:sp>
        <p:nvSpPr>
          <p:cNvPr id="28735" name="Line 85"/>
          <p:cNvSpPr>
            <a:spLocks noChangeAspect="1" noChangeShapeType="1"/>
          </p:cNvSpPr>
          <p:nvPr/>
        </p:nvSpPr>
        <p:spPr bwMode="auto">
          <a:xfrm>
            <a:off x="3711575" y="2119313"/>
            <a:ext cx="806450" cy="0"/>
          </a:xfrm>
          <a:prstGeom prst="line">
            <a:avLst/>
          </a:prstGeom>
          <a:noFill/>
          <a:ln w="3175">
            <a:solidFill>
              <a:srgbClr val="000000"/>
            </a:solidFill>
            <a:round/>
            <a:headEnd type="none" w="sm" len="lg"/>
            <a:tailEnd type="none" w="sm" len="lg"/>
          </a:ln>
        </p:spPr>
        <p:txBody>
          <a:bodyPr/>
          <a:lstStyle/>
          <a:p>
            <a:endParaRPr lang="ru-RU"/>
          </a:p>
        </p:txBody>
      </p:sp>
      <p:sp>
        <p:nvSpPr>
          <p:cNvPr id="28736" name="Line 86"/>
          <p:cNvSpPr>
            <a:spLocks noChangeAspect="1" noChangeShapeType="1"/>
          </p:cNvSpPr>
          <p:nvPr/>
        </p:nvSpPr>
        <p:spPr bwMode="auto">
          <a:xfrm>
            <a:off x="3721100" y="2124075"/>
            <a:ext cx="103188" cy="231775"/>
          </a:xfrm>
          <a:prstGeom prst="line">
            <a:avLst/>
          </a:prstGeom>
          <a:noFill/>
          <a:ln w="3175">
            <a:solidFill>
              <a:srgbClr val="000000"/>
            </a:solidFill>
            <a:round/>
            <a:headEnd type="none" w="sm" len="lg"/>
            <a:tailEnd type="none" w="sm" len="lg"/>
          </a:ln>
        </p:spPr>
        <p:txBody>
          <a:bodyPr/>
          <a:lstStyle/>
          <a:p>
            <a:endParaRPr lang="ru-RU"/>
          </a:p>
        </p:txBody>
      </p:sp>
      <p:sp>
        <p:nvSpPr>
          <p:cNvPr id="28737" name="Line 87"/>
          <p:cNvSpPr>
            <a:spLocks noChangeAspect="1" noChangeShapeType="1"/>
          </p:cNvSpPr>
          <p:nvPr/>
        </p:nvSpPr>
        <p:spPr bwMode="auto">
          <a:xfrm>
            <a:off x="5111750" y="2124075"/>
            <a:ext cx="206375" cy="0"/>
          </a:xfrm>
          <a:prstGeom prst="line">
            <a:avLst/>
          </a:prstGeom>
          <a:noFill/>
          <a:ln w="3175">
            <a:solidFill>
              <a:srgbClr val="000000"/>
            </a:solidFill>
            <a:round/>
            <a:headEnd type="none" w="sm" len="lg"/>
            <a:tailEnd type="none" w="sm" len="lg"/>
          </a:ln>
        </p:spPr>
        <p:txBody>
          <a:bodyPr/>
          <a:lstStyle/>
          <a:p>
            <a:endParaRPr lang="ru-RU"/>
          </a:p>
        </p:txBody>
      </p:sp>
      <p:sp>
        <p:nvSpPr>
          <p:cNvPr id="28738" name="Line 88"/>
          <p:cNvSpPr>
            <a:spLocks noChangeAspect="1" noChangeShapeType="1"/>
          </p:cNvSpPr>
          <p:nvPr/>
        </p:nvSpPr>
        <p:spPr bwMode="auto">
          <a:xfrm>
            <a:off x="5318125" y="2124075"/>
            <a:ext cx="93663" cy="165100"/>
          </a:xfrm>
          <a:prstGeom prst="line">
            <a:avLst/>
          </a:prstGeom>
          <a:noFill/>
          <a:ln w="3175">
            <a:solidFill>
              <a:srgbClr val="000000"/>
            </a:solidFill>
            <a:round/>
            <a:headEnd type="none" w="sm" len="lg"/>
            <a:tailEnd type="none" w="sm" len="lg"/>
          </a:ln>
        </p:spPr>
        <p:txBody>
          <a:bodyPr/>
          <a:lstStyle/>
          <a:p>
            <a:endParaRPr lang="ru-RU"/>
          </a:p>
        </p:txBody>
      </p:sp>
      <p:sp>
        <p:nvSpPr>
          <p:cNvPr id="28739" name="Line 89"/>
          <p:cNvSpPr>
            <a:spLocks noChangeAspect="1" noChangeShapeType="1"/>
          </p:cNvSpPr>
          <p:nvPr/>
        </p:nvSpPr>
        <p:spPr bwMode="auto">
          <a:xfrm>
            <a:off x="2316163" y="2914650"/>
            <a:ext cx="166687" cy="0"/>
          </a:xfrm>
          <a:prstGeom prst="line">
            <a:avLst/>
          </a:prstGeom>
          <a:noFill/>
          <a:ln w="3175">
            <a:solidFill>
              <a:srgbClr val="000000"/>
            </a:solidFill>
            <a:round/>
            <a:headEnd type="none" w="sm" len="lg"/>
            <a:tailEnd type="none" w="sm" len="lg"/>
          </a:ln>
        </p:spPr>
        <p:txBody>
          <a:bodyPr/>
          <a:lstStyle/>
          <a:p>
            <a:endParaRPr lang="ru-RU"/>
          </a:p>
        </p:txBody>
      </p:sp>
      <p:sp>
        <p:nvSpPr>
          <p:cNvPr id="28740" name="Line 90"/>
          <p:cNvSpPr>
            <a:spLocks noChangeAspect="1" noChangeShapeType="1"/>
          </p:cNvSpPr>
          <p:nvPr/>
        </p:nvSpPr>
        <p:spPr bwMode="auto">
          <a:xfrm>
            <a:off x="2941638" y="2911475"/>
            <a:ext cx="163512" cy="0"/>
          </a:xfrm>
          <a:prstGeom prst="line">
            <a:avLst/>
          </a:prstGeom>
          <a:noFill/>
          <a:ln w="3175">
            <a:solidFill>
              <a:srgbClr val="000000"/>
            </a:solidFill>
            <a:round/>
            <a:headEnd type="none" w="sm" len="lg"/>
            <a:tailEnd type="none" w="sm" len="lg"/>
          </a:ln>
        </p:spPr>
        <p:txBody>
          <a:bodyPr/>
          <a:lstStyle/>
          <a:p>
            <a:endParaRPr lang="ru-RU"/>
          </a:p>
        </p:txBody>
      </p:sp>
      <p:sp>
        <p:nvSpPr>
          <p:cNvPr id="28741" name="Line 91"/>
          <p:cNvSpPr>
            <a:spLocks noChangeAspect="1" noChangeShapeType="1"/>
          </p:cNvSpPr>
          <p:nvPr/>
        </p:nvSpPr>
        <p:spPr bwMode="auto">
          <a:xfrm>
            <a:off x="3727450" y="2905125"/>
            <a:ext cx="161925" cy="0"/>
          </a:xfrm>
          <a:prstGeom prst="line">
            <a:avLst/>
          </a:prstGeom>
          <a:noFill/>
          <a:ln w="3175">
            <a:solidFill>
              <a:srgbClr val="000000"/>
            </a:solidFill>
            <a:round/>
            <a:headEnd type="none" w="sm" len="lg"/>
            <a:tailEnd type="none" w="sm" len="lg"/>
          </a:ln>
        </p:spPr>
        <p:txBody>
          <a:bodyPr/>
          <a:lstStyle/>
          <a:p>
            <a:endParaRPr lang="ru-RU"/>
          </a:p>
        </p:txBody>
      </p:sp>
      <p:sp>
        <p:nvSpPr>
          <p:cNvPr id="28742" name="Line 92"/>
          <p:cNvSpPr>
            <a:spLocks noChangeAspect="1" noChangeShapeType="1"/>
          </p:cNvSpPr>
          <p:nvPr/>
        </p:nvSpPr>
        <p:spPr bwMode="auto">
          <a:xfrm flipH="1">
            <a:off x="2482850" y="2381250"/>
            <a:ext cx="390525" cy="536575"/>
          </a:xfrm>
          <a:prstGeom prst="line">
            <a:avLst/>
          </a:prstGeom>
          <a:noFill/>
          <a:ln w="3175">
            <a:solidFill>
              <a:srgbClr val="000000"/>
            </a:solidFill>
            <a:round/>
            <a:headEnd type="none" w="sm" len="lg"/>
            <a:tailEnd type="none" w="sm" len="lg"/>
          </a:ln>
        </p:spPr>
        <p:txBody>
          <a:bodyPr/>
          <a:lstStyle/>
          <a:p>
            <a:endParaRPr lang="ru-RU"/>
          </a:p>
        </p:txBody>
      </p:sp>
      <p:sp>
        <p:nvSpPr>
          <p:cNvPr id="28743" name="Line 93"/>
          <p:cNvSpPr>
            <a:spLocks noChangeAspect="1" noChangeShapeType="1"/>
          </p:cNvSpPr>
          <p:nvPr/>
        </p:nvSpPr>
        <p:spPr bwMode="auto">
          <a:xfrm flipH="1">
            <a:off x="3105150" y="2590800"/>
            <a:ext cx="111125" cy="320675"/>
          </a:xfrm>
          <a:prstGeom prst="line">
            <a:avLst/>
          </a:prstGeom>
          <a:noFill/>
          <a:ln w="3175">
            <a:solidFill>
              <a:srgbClr val="000000"/>
            </a:solidFill>
            <a:round/>
            <a:headEnd type="none" w="sm" len="lg"/>
            <a:tailEnd type="none" w="sm" len="lg"/>
          </a:ln>
        </p:spPr>
        <p:txBody>
          <a:bodyPr/>
          <a:lstStyle/>
          <a:p>
            <a:endParaRPr lang="ru-RU"/>
          </a:p>
        </p:txBody>
      </p:sp>
      <p:sp>
        <p:nvSpPr>
          <p:cNvPr id="28744" name="Line 94"/>
          <p:cNvSpPr>
            <a:spLocks noChangeAspect="1" noChangeShapeType="1"/>
          </p:cNvSpPr>
          <p:nvPr/>
        </p:nvSpPr>
        <p:spPr bwMode="auto">
          <a:xfrm>
            <a:off x="3552825" y="2501900"/>
            <a:ext cx="171450" cy="403225"/>
          </a:xfrm>
          <a:prstGeom prst="line">
            <a:avLst/>
          </a:prstGeom>
          <a:noFill/>
          <a:ln w="3175">
            <a:solidFill>
              <a:srgbClr val="000000"/>
            </a:solidFill>
            <a:round/>
            <a:headEnd type="none" w="sm" len="lg"/>
            <a:tailEnd type="none" w="sm" len="lg"/>
          </a:ln>
        </p:spPr>
        <p:txBody>
          <a:bodyPr/>
          <a:lstStyle/>
          <a:p>
            <a:endParaRPr lang="ru-RU"/>
          </a:p>
        </p:txBody>
      </p:sp>
      <p:sp>
        <p:nvSpPr>
          <p:cNvPr id="28745" name="Line 95"/>
          <p:cNvSpPr>
            <a:spLocks noChangeAspect="1" noChangeShapeType="1"/>
          </p:cNvSpPr>
          <p:nvPr/>
        </p:nvSpPr>
        <p:spPr bwMode="auto">
          <a:xfrm>
            <a:off x="5624513" y="2598738"/>
            <a:ext cx="180975" cy="306387"/>
          </a:xfrm>
          <a:prstGeom prst="line">
            <a:avLst/>
          </a:prstGeom>
          <a:noFill/>
          <a:ln w="3175">
            <a:solidFill>
              <a:srgbClr val="000000"/>
            </a:solidFill>
            <a:round/>
            <a:headEnd type="none" w="sm" len="lg"/>
            <a:tailEnd type="none" w="sm" len="lg"/>
          </a:ln>
        </p:spPr>
        <p:txBody>
          <a:bodyPr/>
          <a:lstStyle/>
          <a:p>
            <a:endParaRPr lang="ru-RU"/>
          </a:p>
        </p:txBody>
      </p:sp>
      <p:sp>
        <p:nvSpPr>
          <p:cNvPr id="28746" name="Text Box 96"/>
          <p:cNvSpPr txBox="1">
            <a:spLocks noChangeAspect="1" noChangeArrowheads="1"/>
          </p:cNvSpPr>
          <p:nvPr/>
        </p:nvSpPr>
        <p:spPr bwMode="auto">
          <a:xfrm>
            <a:off x="2289175" y="1114425"/>
            <a:ext cx="331788" cy="242888"/>
          </a:xfrm>
          <a:prstGeom prst="rect">
            <a:avLst/>
          </a:prstGeom>
          <a:noFill/>
          <a:ln w="9525">
            <a:noFill/>
            <a:miter lim="800000"/>
            <a:headEnd/>
            <a:tailEnd/>
          </a:ln>
        </p:spPr>
        <p:txBody>
          <a:bodyPr lIns="0" tIns="0" rIns="0" bIns="0"/>
          <a:lstStyle/>
          <a:p>
            <a:pPr defTabSz="4176713"/>
            <a:r>
              <a:rPr lang="ru-RU" sz="1200" i="1"/>
              <a:t>I(</a:t>
            </a:r>
            <a:r>
              <a:rPr lang="ru-RU" sz="1200" i="1">
                <a:latin typeface="Times New Roman" pitchFamily="18" charset="0"/>
              </a:rPr>
              <a:t>φ)</a:t>
            </a:r>
            <a:endParaRPr lang="ru-RU" sz="1200"/>
          </a:p>
        </p:txBody>
      </p:sp>
      <p:sp>
        <p:nvSpPr>
          <p:cNvPr id="28747" name="Text Box 97"/>
          <p:cNvSpPr txBox="1">
            <a:spLocks noChangeAspect="1" noChangeArrowheads="1"/>
          </p:cNvSpPr>
          <p:nvPr/>
        </p:nvSpPr>
        <p:spPr bwMode="auto">
          <a:xfrm>
            <a:off x="3222625" y="1182688"/>
            <a:ext cx="1162050" cy="214312"/>
          </a:xfrm>
          <a:prstGeom prst="rect">
            <a:avLst/>
          </a:prstGeom>
          <a:noFill/>
          <a:ln w="9525">
            <a:noFill/>
            <a:miter lim="800000"/>
            <a:headEnd/>
            <a:tailEnd/>
          </a:ln>
        </p:spPr>
        <p:txBody>
          <a:bodyPr lIns="0" tIns="0" rIns="0" bIns="0"/>
          <a:lstStyle/>
          <a:p>
            <a:pPr defTabSz="4176713"/>
            <a:r>
              <a:rPr lang="ru-RU" sz="1200"/>
              <a:t>Analyzed beam</a:t>
            </a:r>
          </a:p>
        </p:txBody>
      </p:sp>
      <p:sp>
        <p:nvSpPr>
          <p:cNvPr id="28748" name="Text Box 98"/>
          <p:cNvSpPr txBox="1">
            <a:spLocks noChangeAspect="1" noChangeArrowheads="1"/>
          </p:cNvSpPr>
          <p:nvPr/>
        </p:nvSpPr>
        <p:spPr bwMode="auto">
          <a:xfrm>
            <a:off x="2197100" y="1828800"/>
            <a:ext cx="366713" cy="266700"/>
          </a:xfrm>
          <a:prstGeom prst="rect">
            <a:avLst/>
          </a:prstGeom>
          <a:noFill/>
          <a:ln w="9525">
            <a:noFill/>
            <a:miter lim="800000"/>
            <a:headEnd/>
            <a:tailEnd/>
          </a:ln>
        </p:spPr>
        <p:txBody>
          <a:bodyPr lIns="0" tIns="0" rIns="0" bIns="0"/>
          <a:lstStyle/>
          <a:p>
            <a:pPr defTabSz="4176713"/>
            <a:r>
              <a:rPr lang="ru-RU" sz="1200" i="1"/>
              <a:t>U</a:t>
            </a:r>
            <a:r>
              <a:rPr lang="ru-RU" sz="1200" i="1" baseline="-25000"/>
              <a:t>targ</a:t>
            </a:r>
            <a:endParaRPr lang="ru-RU" sz="1200"/>
          </a:p>
        </p:txBody>
      </p:sp>
      <p:sp>
        <p:nvSpPr>
          <p:cNvPr id="28749" name="Text Box 99"/>
          <p:cNvSpPr txBox="1">
            <a:spLocks noChangeAspect="1" noChangeArrowheads="1"/>
          </p:cNvSpPr>
          <p:nvPr/>
        </p:nvSpPr>
        <p:spPr bwMode="auto">
          <a:xfrm>
            <a:off x="2314575" y="2687638"/>
            <a:ext cx="125413" cy="201612"/>
          </a:xfrm>
          <a:prstGeom prst="rect">
            <a:avLst/>
          </a:prstGeom>
          <a:noFill/>
          <a:ln w="9525">
            <a:noFill/>
            <a:miter lim="800000"/>
            <a:headEnd/>
            <a:tailEnd/>
          </a:ln>
        </p:spPr>
        <p:txBody>
          <a:bodyPr lIns="0" tIns="0" rIns="0" bIns="0"/>
          <a:lstStyle/>
          <a:p>
            <a:pPr defTabSz="4176713"/>
            <a:r>
              <a:rPr lang="ru-RU" sz="1200" b="1"/>
              <a:t>1</a:t>
            </a:r>
            <a:endParaRPr lang="ru-RU" sz="1200"/>
          </a:p>
        </p:txBody>
      </p:sp>
      <p:sp>
        <p:nvSpPr>
          <p:cNvPr id="28750" name="Text Box 100"/>
          <p:cNvSpPr txBox="1">
            <a:spLocks noChangeAspect="1" noChangeArrowheads="1"/>
          </p:cNvSpPr>
          <p:nvPr/>
        </p:nvSpPr>
        <p:spPr bwMode="auto">
          <a:xfrm>
            <a:off x="3762375" y="2670175"/>
            <a:ext cx="125413" cy="201613"/>
          </a:xfrm>
          <a:prstGeom prst="rect">
            <a:avLst/>
          </a:prstGeom>
          <a:noFill/>
          <a:ln w="9525">
            <a:noFill/>
            <a:miter lim="800000"/>
            <a:headEnd/>
            <a:tailEnd/>
          </a:ln>
        </p:spPr>
        <p:txBody>
          <a:bodyPr lIns="0" tIns="0" rIns="0" bIns="0"/>
          <a:lstStyle/>
          <a:p>
            <a:pPr defTabSz="4176713"/>
            <a:r>
              <a:rPr lang="ru-RU" sz="1200" b="1"/>
              <a:t>3</a:t>
            </a:r>
            <a:endParaRPr lang="ru-RU" sz="1200"/>
          </a:p>
        </p:txBody>
      </p:sp>
      <p:sp>
        <p:nvSpPr>
          <p:cNvPr id="28751" name="Text Box 101"/>
          <p:cNvSpPr txBox="1">
            <a:spLocks noChangeAspect="1" noChangeArrowheads="1"/>
          </p:cNvSpPr>
          <p:nvPr/>
        </p:nvSpPr>
        <p:spPr bwMode="auto">
          <a:xfrm>
            <a:off x="2962275" y="2670175"/>
            <a:ext cx="127000" cy="201613"/>
          </a:xfrm>
          <a:prstGeom prst="rect">
            <a:avLst/>
          </a:prstGeom>
          <a:noFill/>
          <a:ln w="9525">
            <a:noFill/>
            <a:miter lim="800000"/>
            <a:headEnd/>
            <a:tailEnd/>
          </a:ln>
        </p:spPr>
        <p:txBody>
          <a:bodyPr lIns="0" tIns="0" rIns="0" bIns="0"/>
          <a:lstStyle/>
          <a:p>
            <a:pPr defTabSz="4176713"/>
            <a:r>
              <a:rPr lang="ru-RU" sz="1200" b="1"/>
              <a:t>2</a:t>
            </a:r>
            <a:endParaRPr lang="ru-RU" sz="1200"/>
          </a:p>
        </p:txBody>
      </p:sp>
      <p:sp>
        <p:nvSpPr>
          <p:cNvPr id="28752" name="Text Box 102"/>
          <p:cNvSpPr txBox="1">
            <a:spLocks noChangeAspect="1" noChangeArrowheads="1"/>
          </p:cNvSpPr>
          <p:nvPr/>
        </p:nvSpPr>
        <p:spPr bwMode="auto">
          <a:xfrm>
            <a:off x="5083175" y="1863725"/>
            <a:ext cx="314325" cy="225425"/>
          </a:xfrm>
          <a:prstGeom prst="rect">
            <a:avLst/>
          </a:prstGeom>
          <a:noFill/>
          <a:ln w="9525">
            <a:noFill/>
            <a:miter lim="800000"/>
            <a:headEnd/>
            <a:tailEnd/>
          </a:ln>
        </p:spPr>
        <p:txBody>
          <a:bodyPr lIns="0" tIns="0" rIns="0" bIns="0"/>
          <a:lstStyle/>
          <a:p>
            <a:pPr algn="ctr" defTabSz="4176713"/>
            <a:r>
              <a:rPr lang="ru-RU" sz="1200" i="1"/>
              <a:t>I(z)</a:t>
            </a:r>
            <a:endParaRPr lang="ru-RU" sz="1200"/>
          </a:p>
        </p:txBody>
      </p:sp>
      <p:sp>
        <p:nvSpPr>
          <p:cNvPr id="28753" name="Text Box 103"/>
          <p:cNvSpPr txBox="1">
            <a:spLocks noChangeAspect="1" noChangeArrowheads="1"/>
          </p:cNvSpPr>
          <p:nvPr/>
        </p:nvSpPr>
        <p:spPr bwMode="auto">
          <a:xfrm>
            <a:off x="3678238" y="1741488"/>
            <a:ext cx="933450" cy="339725"/>
          </a:xfrm>
          <a:prstGeom prst="rect">
            <a:avLst/>
          </a:prstGeom>
          <a:noFill/>
          <a:ln w="9525">
            <a:noFill/>
            <a:miter lim="800000"/>
            <a:headEnd/>
            <a:tailEnd/>
          </a:ln>
        </p:spPr>
        <p:txBody>
          <a:bodyPr lIns="0" tIns="0" rIns="0" bIns="0"/>
          <a:lstStyle/>
          <a:p>
            <a:pPr defTabSz="4176713"/>
            <a:r>
              <a:rPr lang="ru-RU" sz="1200"/>
              <a:t>Secondary</a:t>
            </a:r>
          </a:p>
          <a:p>
            <a:pPr defTabSz="4176713"/>
            <a:r>
              <a:rPr lang="ru-RU" sz="1200"/>
              <a:t> electrons</a:t>
            </a:r>
          </a:p>
        </p:txBody>
      </p:sp>
      <p:sp>
        <p:nvSpPr>
          <p:cNvPr id="28754" name="Line 104"/>
          <p:cNvSpPr>
            <a:spLocks noChangeAspect="1" noChangeShapeType="1"/>
          </p:cNvSpPr>
          <p:nvPr/>
        </p:nvSpPr>
        <p:spPr bwMode="auto">
          <a:xfrm>
            <a:off x="3430588" y="2376488"/>
            <a:ext cx="2195512" cy="211137"/>
          </a:xfrm>
          <a:prstGeom prst="line">
            <a:avLst/>
          </a:prstGeom>
          <a:noFill/>
          <a:ln w="3175">
            <a:solidFill>
              <a:srgbClr val="000000"/>
            </a:solidFill>
            <a:round/>
            <a:headEnd type="none" w="sm" len="lg"/>
            <a:tailEnd type="triangle" w="sm" len="lg"/>
          </a:ln>
        </p:spPr>
        <p:txBody>
          <a:bodyPr/>
          <a:lstStyle/>
          <a:p>
            <a:endParaRPr lang="ru-RU"/>
          </a:p>
        </p:txBody>
      </p:sp>
      <p:grpSp>
        <p:nvGrpSpPr>
          <p:cNvPr id="28755" name="Group 105"/>
          <p:cNvGrpSpPr>
            <a:grpSpLocks noChangeAspect="1"/>
          </p:cNvGrpSpPr>
          <p:nvPr/>
        </p:nvGrpSpPr>
        <p:grpSpPr bwMode="auto">
          <a:xfrm>
            <a:off x="2679700" y="3862388"/>
            <a:ext cx="757238" cy="398462"/>
            <a:chOff x="2742" y="7590"/>
            <a:chExt cx="1365" cy="720"/>
          </a:xfrm>
        </p:grpSpPr>
        <p:sp>
          <p:nvSpPr>
            <p:cNvPr id="28800" name="Line 106"/>
            <p:cNvSpPr>
              <a:spLocks noChangeAspect="1" noChangeShapeType="1"/>
            </p:cNvSpPr>
            <p:nvPr/>
          </p:nvSpPr>
          <p:spPr bwMode="auto">
            <a:xfrm>
              <a:off x="3105" y="7680"/>
              <a:ext cx="0" cy="630"/>
            </a:xfrm>
            <a:prstGeom prst="line">
              <a:avLst/>
            </a:prstGeom>
            <a:noFill/>
            <a:ln w="9525">
              <a:solidFill>
                <a:srgbClr val="000000"/>
              </a:solidFill>
              <a:round/>
              <a:headEnd/>
              <a:tailEnd type="triangle" w="med" len="med"/>
            </a:ln>
          </p:spPr>
          <p:txBody>
            <a:bodyPr/>
            <a:lstStyle/>
            <a:p>
              <a:endParaRPr lang="ru-RU"/>
            </a:p>
          </p:txBody>
        </p:sp>
        <p:sp>
          <p:nvSpPr>
            <p:cNvPr id="28801" name="Line 107"/>
            <p:cNvSpPr>
              <a:spLocks noChangeAspect="1" noChangeShapeType="1"/>
            </p:cNvSpPr>
            <p:nvPr/>
          </p:nvSpPr>
          <p:spPr bwMode="auto">
            <a:xfrm>
              <a:off x="3105" y="7680"/>
              <a:ext cx="675" cy="0"/>
            </a:xfrm>
            <a:prstGeom prst="line">
              <a:avLst/>
            </a:prstGeom>
            <a:noFill/>
            <a:ln w="9525">
              <a:solidFill>
                <a:srgbClr val="000000"/>
              </a:solidFill>
              <a:round/>
              <a:headEnd/>
              <a:tailEnd type="triangle" w="med" len="med"/>
            </a:ln>
          </p:spPr>
          <p:txBody>
            <a:bodyPr/>
            <a:lstStyle/>
            <a:p>
              <a:endParaRPr lang="ru-RU"/>
            </a:p>
          </p:txBody>
        </p:sp>
        <p:sp>
          <p:nvSpPr>
            <p:cNvPr id="28802" name="Text Box 108"/>
            <p:cNvSpPr txBox="1">
              <a:spLocks noChangeAspect="1" noChangeArrowheads="1"/>
            </p:cNvSpPr>
            <p:nvPr/>
          </p:nvSpPr>
          <p:spPr bwMode="auto">
            <a:xfrm>
              <a:off x="2742" y="7800"/>
              <a:ext cx="225" cy="360"/>
            </a:xfrm>
            <a:prstGeom prst="rect">
              <a:avLst/>
            </a:prstGeom>
            <a:noFill/>
            <a:ln w="9525">
              <a:noFill/>
              <a:miter lim="800000"/>
              <a:headEnd/>
              <a:tailEnd/>
            </a:ln>
          </p:spPr>
          <p:txBody>
            <a:bodyPr lIns="0" tIns="0" rIns="0" bIns="0"/>
            <a:lstStyle/>
            <a:p>
              <a:pPr defTabSz="4176713"/>
              <a:r>
                <a:rPr lang="ru-RU" sz="1200"/>
                <a:t>Z</a:t>
              </a:r>
            </a:p>
          </p:txBody>
        </p:sp>
        <p:sp>
          <p:nvSpPr>
            <p:cNvPr id="28803" name="Text Box 109"/>
            <p:cNvSpPr txBox="1">
              <a:spLocks noChangeAspect="1" noChangeArrowheads="1"/>
            </p:cNvSpPr>
            <p:nvPr/>
          </p:nvSpPr>
          <p:spPr bwMode="auto">
            <a:xfrm>
              <a:off x="3882" y="7590"/>
              <a:ext cx="225" cy="360"/>
            </a:xfrm>
            <a:prstGeom prst="rect">
              <a:avLst/>
            </a:prstGeom>
            <a:noFill/>
            <a:ln w="9525">
              <a:noFill/>
              <a:miter lim="800000"/>
              <a:headEnd/>
              <a:tailEnd/>
            </a:ln>
          </p:spPr>
          <p:txBody>
            <a:bodyPr lIns="0" tIns="0" rIns="0" bIns="0"/>
            <a:lstStyle/>
            <a:p>
              <a:pPr defTabSz="4176713"/>
              <a:r>
                <a:rPr lang="ru-RU" sz="1200"/>
                <a:t>X</a:t>
              </a:r>
            </a:p>
          </p:txBody>
        </p:sp>
      </p:grpSp>
      <p:grpSp>
        <p:nvGrpSpPr>
          <p:cNvPr id="6" name="Group 110"/>
          <p:cNvGrpSpPr>
            <a:grpSpLocks/>
          </p:cNvGrpSpPr>
          <p:nvPr/>
        </p:nvGrpSpPr>
        <p:grpSpPr bwMode="auto">
          <a:xfrm>
            <a:off x="5130800" y="2263775"/>
            <a:ext cx="1946275" cy="2528888"/>
            <a:chOff x="4377" y="1810"/>
            <a:chExt cx="1226" cy="1593"/>
          </a:xfrm>
        </p:grpSpPr>
        <p:sp>
          <p:nvSpPr>
            <p:cNvPr id="28776" name="Rectangle 111"/>
            <p:cNvSpPr>
              <a:spLocks noChangeAspect="1" noChangeArrowheads="1"/>
            </p:cNvSpPr>
            <p:nvPr/>
          </p:nvSpPr>
          <p:spPr bwMode="auto">
            <a:xfrm>
              <a:off x="4794" y="1810"/>
              <a:ext cx="648" cy="127"/>
            </a:xfrm>
            <a:prstGeom prst="rect">
              <a:avLst/>
            </a:prstGeom>
            <a:solidFill>
              <a:srgbClr val="FFFFFF"/>
            </a:solidFill>
            <a:ln w="9525">
              <a:solidFill>
                <a:srgbClr val="000000"/>
              </a:solidFill>
              <a:prstDash val="dash"/>
              <a:miter lim="800000"/>
              <a:headEnd/>
              <a:tailEnd/>
            </a:ln>
          </p:spPr>
          <p:txBody>
            <a:bodyPr/>
            <a:lstStyle/>
            <a:p>
              <a:endParaRPr lang="ru-RU"/>
            </a:p>
          </p:txBody>
        </p:sp>
        <p:grpSp>
          <p:nvGrpSpPr>
            <p:cNvPr id="28777" name="Group 112"/>
            <p:cNvGrpSpPr>
              <a:grpSpLocks noChangeAspect="1"/>
            </p:cNvGrpSpPr>
            <p:nvPr/>
          </p:nvGrpSpPr>
          <p:grpSpPr bwMode="auto">
            <a:xfrm>
              <a:off x="4794" y="2517"/>
              <a:ext cx="648" cy="625"/>
              <a:chOff x="8148" y="6736"/>
              <a:chExt cx="1855" cy="1787"/>
            </a:xfrm>
          </p:grpSpPr>
          <p:sp>
            <p:nvSpPr>
              <p:cNvPr id="28798" name="Rectangle 113"/>
              <p:cNvSpPr>
                <a:spLocks noChangeAspect="1" noChangeArrowheads="1"/>
              </p:cNvSpPr>
              <p:nvPr/>
            </p:nvSpPr>
            <p:spPr bwMode="auto">
              <a:xfrm>
                <a:off x="8151" y="6736"/>
                <a:ext cx="1852" cy="1787"/>
              </a:xfrm>
              <a:prstGeom prst="rect">
                <a:avLst/>
              </a:prstGeom>
              <a:solidFill>
                <a:srgbClr val="FFFFFF"/>
              </a:solidFill>
              <a:ln w="9525">
                <a:solidFill>
                  <a:srgbClr val="000000"/>
                </a:solidFill>
                <a:prstDash val="dash"/>
                <a:miter lim="800000"/>
                <a:headEnd/>
                <a:tailEnd/>
              </a:ln>
            </p:spPr>
            <p:txBody>
              <a:bodyPr/>
              <a:lstStyle/>
              <a:p>
                <a:endParaRPr lang="ru-RU"/>
              </a:p>
            </p:txBody>
          </p:sp>
          <p:sp>
            <p:nvSpPr>
              <p:cNvPr id="28799" name="Freeform 114"/>
              <p:cNvSpPr>
                <a:spLocks noChangeAspect="1"/>
              </p:cNvSpPr>
              <p:nvPr/>
            </p:nvSpPr>
            <p:spPr bwMode="auto">
              <a:xfrm>
                <a:off x="8148" y="7185"/>
                <a:ext cx="1320" cy="1329"/>
              </a:xfrm>
              <a:custGeom>
                <a:avLst/>
                <a:gdLst>
                  <a:gd name="T0" fmla="*/ 0 w 1320"/>
                  <a:gd name="T1" fmla="*/ 0 h 1329"/>
                  <a:gd name="T2" fmla="*/ 249 w 1320"/>
                  <a:gd name="T3" fmla="*/ 21 h 1329"/>
                  <a:gd name="T4" fmla="*/ 441 w 1320"/>
                  <a:gd name="T5" fmla="*/ 75 h 1329"/>
                  <a:gd name="T6" fmla="*/ 609 w 1320"/>
                  <a:gd name="T7" fmla="*/ 147 h 1329"/>
                  <a:gd name="T8" fmla="*/ 696 w 1320"/>
                  <a:gd name="T9" fmla="*/ 198 h 1329"/>
                  <a:gd name="T10" fmla="*/ 843 w 1320"/>
                  <a:gd name="T11" fmla="*/ 303 h 1329"/>
                  <a:gd name="T12" fmla="*/ 954 w 1320"/>
                  <a:gd name="T13" fmla="*/ 405 h 1329"/>
                  <a:gd name="T14" fmla="*/ 1083 w 1320"/>
                  <a:gd name="T15" fmla="*/ 567 h 1329"/>
                  <a:gd name="T16" fmla="*/ 1179 w 1320"/>
                  <a:gd name="T17" fmla="*/ 732 h 1329"/>
                  <a:gd name="T18" fmla="*/ 1242 w 1320"/>
                  <a:gd name="T19" fmla="*/ 882 h 1329"/>
                  <a:gd name="T20" fmla="*/ 1293 w 1320"/>
                  <a:gd name="T21" fmla="*/ 1059 h 1329"/>
                  <a:gd name="T22" fmla="*/ 1314 w 1320"/>
                  <a:gd name="T23" fmla="*/ 1218 h 1329"/>
                  <a:gd name="T24" fmla="*/ 1320 w 1320"/>
                  <a:gd name="T25" fmla="*/ 1329 h 13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20"/>
                  <a:gd name="T40" fmla="*/ 0 h 1329"/>
                  <a:gd name="T41" fmla="*/ 1320 w 1320"/>
                  <a:gd name="T42" fmla="*/ 1329 h 132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20" h="1329">
                    <a:moveTo>
                      <a:pt x="0" y="0"/>
                    </a:moveTo>
                    <a:cubicBezTo>
                      <a:pt x="88" y="4"/>
                      <a:pt x="176" y="9"/>
                      <a:pt x="249" y="21"/>
                    </a:cubicBezTo>
                    <a:cubicBezTo>
                      <a:pt x="322" y="33"/>
                      <a:pt x="381" y="54"/>
                      <a:pt x="441" y="75"/>
                    </a:cubicBezTo>
                    <a:cubicBezTo>
                      <a:pt x="501" y="96"/>
                      <a:pt x="567" y="127"/>
                      <a:pt x="609" y="147"/>
                    </a:cubicBezTo>
                    <a:cubicBezTo>
                      <a:pt x="651" y="167"/>
                      <a:pt x="657" y="172"/>
                      <a:pt x="696" y="198"/>
                    </a:cubicBezTo>
                    <a:cubicBezTo>
                      <a:pt x="735" y="224"/>
                      <a:pt x="800" y="269"/>
                      <a:pt x="843" y="303"/>
                    </a:cubicBezTo>
                    <a:cubicBezTo>
                      <a:pt x="886" y="337"/>
                      <a:pt x="914" y="361"/>
                      <a:pt x="954" y="405"/>
                    </a:cubicBezTo>
                    <a:cubicBezTo>
                      <a:pt x="994" y="449"/>
                      <a:pt x="1046" y="513"/>
                      <a:pt x="1083" y="567"/>
                    </a:cubicBezTo>
                    <a:cubicBezTo>
                      <a:pt x="1120" y="621"/>
                      <a:pt x="1153" y="680"/>
                      <a:pt x="1179" y="732"/>
                    </a:cubicBezTo>
                    <a:cubicBezTo>
                      <a:pt x="1205" y="784"/>
                      <a:pt x="1223" y="827"/>
                      <a:pt x="1242" y="882"/>
                    </a:cubicBezTo>
                    <a:cubicBezTo>
                      <a:pt x="1261" y="937"/>
                      <a:pt x="1281" y="1003"/>
                      <a:pt x="1293" y="1059"/>
                    </a:cubicBezTo>
                    <a:cubicBezTo>
                      <a:pt x="1305" y="1115"/>
                      <a:pt x="1310" y="1173"/>
                      <a:pt x="1314" y="1218"/>
                    </a:cubicBezTo>
                    <a:cubicBezTo>
                      <a:pt x="1318" y="1263"/>
                      <a:pt x="1319" y="1296"/>
                      <a:pt x="1320" y="1329"/>
                    </a:cubicBezTo>
                  </a:path>
                </a:pathLst>
              </a:custGeom>
              <a:noFill/>
              <a:ln w="9525">
                <a:solidFill>
                  <a:srgbClr val="000000"/>
                </a:solidFill>
                <a:round/>
                <a:headEnd/>
                <a:tailEnd/>
              </a:ln>
            </p:spPr>
            <p:txBody>
              <a:bodyPr/>
              <a:lstStyle/>
              <a:p>
                <a:endParaRPr lang="ru-RU"/>
              </a:p>
            </p:txBody>
          </p:sp>
        </p:grpSp>
        <p:sp>
          <p:nvSpPr>
            <p:cNvPr id="28778" name="Line 115"/>
            <p:cNvSpPr>
              <a:spLocks noChangeAspect="1" noChangeShapeType="1"/>
            </p:cNvSpPr>
            <p:nvPr/>
          </p:nvSpPr>
          <p:spPr bwMode="auto">
            <a:xfrm rot="16200000" flipV="1">
              <a:off x="5125" y="3109"/>
              <a:ext cx="0" cy="171"/>
            </a:xfrm>
            <a:prstGeom prst="line">
              <a:avLst/>
            </a:prstGeom>
            <a:noFill/>
            <a:ln w="28575">
              <a:solidFill>
                <a:srgbClr val="000000"/>
              </a:solidFill>
              <a:round/>
              <a:headEnd type="none" w="sm" len="lg"/>
              <a:tailEnd type="none" w="sm" len="lg"/>
            </a:ln>
          </p:spPr>
          <p:txBody>
            <a:bodyPr/>
            <a:lstStyle/>
            <a:p>
              <a:endParaRPr lang="ru-RU"/>
            </a:p>
          </p:txBody>
        </p:sp>
        <p:sp>
          <p:nvSpPr>
            <p:cNvPr id="28779" name="Line 116"/>
            <p:cNvSpPr>
              <a:spLocks noChangeAspect="1" noChangeShapeType="1"/>
            </p:cNvSpPr>
            <p:nvPr/>
          </p:nvSpPr>
          <p:spPr bwMode="auto">
            <a:xfrm rot="16200000" flipV="1">
              <a:off x="5395" y="3111"/>
              <a:ext cx="0" cy="168"/>
            </a:xfrm>
            <a:prstGeom prst="line">
              <a:avLst/>
            </a:prstGeom>
            <a:noFill/>
            <a:ln w="28575">
              <a:solidFill>
                <a:srgbClr val="000000"/>
              </a:solidFill>
              <a:round/>
              <a:headEnd type="none" w="sm" len="lg"/>
              <a:tailEnd type="none" w="sm" len="lg"/>
            </a:ln>
          </p:spPr>
          <p:txBody>
            <a:bodyPr/>
            <a:lstStyle/>
            <a:p>
              <a:endParaRPr lang="ru-RU"/>
            </a:p>
          </p:txBody>
        </p:sp>
        <p:sp>
          <p:nvSpPr>
            <p:cNvPr id="28780" name="Line 117"/>
            <p:cNvSpPr>
              <a:spLocks noChangeAspect="1" noChangeShapeType="1"/>
            </p:cNvSpPr>
            <p:nvPr/>
          </p:nvSpPr>
          <p:spPr bwMode="auto">
            <a:xfrm>
              <a:off x="5253" y="3140"/>
              <a:ext cx="0" cy="215"/>
            </a:xfrm>
            <a:prstGeom prst="line">
              <a:avLst/>
            </a:prstGeom>
            <a:noFill/>
            <a:ln w="9525">
              <a:solidFill>
                <a:srgbClr val="000000"/>
              </a:solidFill>
              <a:round/>
              <a:headEnd/>
              <a:tailEnd type="triangle" w="med" len="med"/>
            </a:ln>
          </p:spPr>
          <p:txBody>
            <a:bodyPr/>
            <a:lstStyle/>
            <a:p>
              <a:endParaRPr lang="ru-RU"/>
            </a:p>
          </p:txBody>
        </p:sp>
        <p:sp>
          <p:nvSpPr>
            <p:cNvPr id="28781" name="Line 118"/>
            <p:cNvSpPr>
              <a:spLocks noChangeAspect="1" noChangeShapeType="1"/>
            </p:cNvSpPr>
            <p:nvPr/>
          </p:nvSpPr>
          <p:spPr bwMode="auto">
            <a:xfrm>
              <a:off x="5317" y="1945"/>
              <a:ext cx="159" cy="270"/>
            </a:xfrm>
            <a:prstGeom prst="line">
              <a:avLst/>
            </a:prstGeom>
            <a:noFill/>
            <a:ln w="3175">
              <a:solidFill>
                <a:srgbClr val="000000"/>
              </a:solidFill>
              <a:round/>
              <a:headEnd type="none" w="sm" len="lg"/>
              <a:tailEnd type="none" w="sm" len="lg"/>
            </a:ln>
          </p:spPr>
          <p:txBody>
            <a:bodyPr/>
            <a:lstStyle/>
            <a:p>
              <a:endParaRPr lang="ru-RU"/>
            </a:p>
          </p:txBody>
        </p:sp>
        <p:sp>
          <p:nvSpPr>
            <p:cNvPr id="28782" name="Line 119"/>
            <p:cNvSpPr>
              <a:spLocks noChangeAspect="1" noChangeShapeType="1"/>
            </p:cNvSpPr>
            <p:nvPr/>
          </p:nvSpPr>
          <p:spPr bwMode="auto">
            <a:xfrm rot="-7303545">
              <a:off x="5275" y="2238"/>
              <a:ext cx="236" cy="350"/>
            </a:xfrm>
            <a:prstGeom prst="line">
              <a:avLst/>
            </a:prstGeom>
            <a:noFill/>
            <a:ln w="3175">
              <a:solidFill>
                <a:srgbClr val="000000"/>
              </a:solidFill>
              <a:round/>
              <a:headEnd type="none" w="sm" len="lg"/>
              <a:tailEnd type="none" w="sm" len="lg"/>
            </a:ln>
          </p:spPr>
          <p:txBody>
            <a:bodyPr/>
            <a:lstStyle/>
            <a:p>
              <a:endParaRPr lang="ru-RU"/>
            </a:p>
          </p:txBody>
        </p:sp>
        <p:sp>
          <p:nvSpPr>
            <p:cNvPr id="28783" name="Line 120"/>
            <p:cNvSpPr>
              <a:spLocks noChangeAspect="1" noChangeShapeType="1"/>
            </p:cNvSpPr>
            <p:nvPr/>
          </p:nvSpPr>
          <p:spPr bwMode="auto">
            <a:xfrm>
              <a:off x="5489" y="2218"/>
              <a:ext cx="104" cy="0"/>
            </a:xfrm>
            <a:prstGeom prst="line">
              <a:avLst/>
            </a:prstGeom>
            <a:noFill/>
            <a:ln w="3175">
              <a:solidFill>
                <a:srgbClr val="000000"/>
              </a:solidFill>
              <a:round/>
              <a:headEnd type="none" w="sm" len="lg"/>
              <a:tailEnd type="none" w="sm" len="lg"/>
            </a:ln>
          </p:spPr>
          <p:txBody>
            <a:bodyPr/>
            <a:lstStyle/>
            <a:p>
              <a:endParaRPr lang="ru-RU"/>
            </a:p>
          </p:txBody>
        </p:sp>
        <p:sp>
          <p:nvSpPr>
            <p:cNvPr id="28784" name="Text Box 121"/>
            <p:cNvSpPr txBox="1">
              <a:spLocks noChangeAspect="1" noChangeArrowheads="1"/>
            </p:cNvSpPr>
            <p:nvPr/>
          </p:nvSpPr>
          <p:spPr bwMode="auto">
            <a:xfrm>
              <a:off x="5510" y="2091"/>
              <a:ext cx="77" cy="125"/>
            </a:xfrm>
            <a:prstGeom prst="rect">
              <a:avLst/>
            </a:prstGeom>
            <a:noFill/>
            <a:ln w="9525">
              <a:noFill/>
              <a:miter lim="800000"/>
              <a:headEnd/>
              <a:tailEnd/>
            </a:ln>
          </p:spPr>
          <p:txBody>
            <a:bodyPr lIns="0" tIns="0" rIns="0" bIns="0"/>
            <a:lstStyle/>
            <a:p>
              <a:pPr defTabSz="4176713"/>
              <a:r>
                <a:rPr lang="ru-RU" sz="1200" b="1"/>
                <a:t>5</a:t>
              </a:r>
              <a:endParaRPr lang="ru-RU" sz="1200"/>
            </a:p>
          </p:txBody>
        </p:sp>
        <p:sp>
          <p:nvSpPr>
            <p:cNvPr id="28785" name="Line 122"/>
            <p:cNvSpPr>
              <a:spLocks noChangeAspect="1" noChangeShapeType="1"/>
            </p:cNvSpPr>
            <p:nvPr/>
          </p:nvSpPr>
          <p:spPr bwMode="auto">
            <a:xfrm>
              <a:off x="5381" y="3211"/>
              <a:ext cx="113" cy="192"/>
            </a:xfrm>
            <a:prstGeom prst="line">
              <a:avLst/>
            </a:prstGeom>
            <a:noFill/>
            <a:ln w="3175">
              <a:solidFill>
                <a:srgbClr val="000000"/>
              </a:solidFill>
              <a:round/>
              <a:headEnd type="none" w="sm" len="lg"/>
              <a:tailEnd type="none" w="sm" len="lg"/>
            </a:ln>
          </p:spPr>
          <p:txBody>
            <a:bodyPr/>
            <a:lstStyle/>
            <a:p>
              <a:endParaRPr lang="ru-RU"/>
            </a:p>
          </p:txBody>
        </p:sp>
        <p:sp>
          <p:nvSpPr>
            <p:cNvPr id="28786" name="Line 123"/>
            <p:cNvSpPr>
              <a:spLocks noChangeAspect="1" noChangeShapeType="1"/>
            </p:cNvSpPr>
            <p:nvPr/>
          </p:nvSpPr>
          <p:spPr bwMode="auto">
            <a:xfrm>
              <a:off x="5500" y="3403"/>
              <a:ext cx="103" cy="0"/>
            </a:xfrm>
            <a:prstGeom prst="line">
              <a:avLst/>
            </a:prstGeom>
            <a:noFill/>
            <a:ln w="3175">
              <a:solidFill>
                <a:srgbClr val="000000"/>
              </a:solidFill>
              <a:round/>
              <a:headEnd type="none" w="sm" len="lg"/>
              <a:tailEnd type="none" w="sm" len="lg"/>
            </a:ln>
          </p:spPr>
          <p:txBody>
            <a:bodyPr/>
            <a:lstStyle/>
            <a:p>
              <a:endParaRPr lang="ru-RU"/>
            </a:p>
          </p:txBody>
        </p:sp>
        <p:sp>
          <p:nvSpPr>
            <p:cNvPr id="28787" name="Text Box 124"/>
            <p:cNvSpPr txBox="1">
              <a:spLocks noChangeAspect="1" noChangeArrowheads="1"/>
            </p:cNvSpPr>
            <p:nvPr/>
          </p:nvSpPr>
          <p:spPr bwMode="auto">
            <a:xfrm>
              <a:off x="5519" y="3265"/>
              <a:ext cx="79" cy="127"/>
            </a:xfrm>
            <a:prstGeom prst="rect">
              <a:avLst/>
            </a:prstGeom>
            <a:noFill/>
            <a:ln w="9525">
              <a:noFill/>
              <a:miter lim="800000"/>
              <a:headEnd/>
              <a:tailEnd/>
            </a:ln>
          </p:spPr>
          <p:txBody>
            <a:bodyPr lIns="0" tIns="0" rIns="0" bIns="0"/>
            <a:lstStyle/>
            <a:p>
              <a:pPr defTabSz="4176713"/>
              <a:r>
                <a:rPr lang="ru-RU" sz="1200" b="1"/>
                <a:t>6</a:t>
              </a:r>
              <a:endParaRPr lang="ru-RU" sz="1200"/>
            </a:p>
          </p:txBody>
        </p:sp>
        <p:sp>
          <p:nvSpPr>
            <p:cNvPr id="28788" name="Text Box 125"/>
            <p:cNvSpPr txBox="1">
              <a:spLocks noChangeAspect="1" noChangeArrowheads="1"/>
            </p:cNvSpPr>
            <p:nvPr/>
          </p:nvSpPr>
          <p:spPr bwMode="auto">
            <a:xfrm>
              <a:off x="5012" y="2568"/>
              <a:ext cx="308" cy="133"/>
            </a:xfrm>
            <a:prstGeom prst="rect">
              <a:avLst/>
            </a:prstGeom>
            <a:solidFill>
              <a:srgbClr val="FFFFFF"/>
            </a:solidFill>
            <a:ln w="9525">
              <a:noFill/>
              <a:miter lim="800000"/>
              <a:headEnd/>
              <a:tailEnd/>
            </a:ln>
          </p:spPr>
          <p:txBody>
            <a:bodyPr lIns="0" tIns="0" rIns="0" bIns="0"/>
            <a:lstStyle/>
            <a:p>
              <a:pPr defTabSz="4176713"/>
              <a:r>
                <a:rPr lang="ru-RU" sz="1200"/>
                <a:t>B</a:t>
              </a:r>
            </a:p>
          </p:txBody>
        </p:sp>
        <p:grpSp>
          <p:nvGrpSpPr>
            <p:cNvPr id="28789" name="Group 126"/>
            <p:cNvGrpSpPr>
              <a:grpSpLocks noChangeAspect="1"/>
            </p:cNvGrpSpPr>
            <p:nvPr/>
          </p:nvGrpSpPr>
          <p:grpSpPr bwMode="auto">
            <a:xfrm>
              <a:off x="4850" y="2562"/>
              <a:ext cx="85" cy="80"/>
              <a:chOff x="6240" y="6915"/>
              <a:chExt cx="360" cy="345"/>
            </a:xfrm>
          </p:grpSpPr>
          <p:sp>
            <p:nvSpPr>
              <p:cNvPr id="28795" name="Oval 127"/>
              <p:cNvSpPr>
                <a:spLocks noChangeAspect="1" noChangeArrowheads="1"/>
              </p:cNvSpPr>
              <p:nvPr/>
            </p:nvSpPr>
            <p:spPr bwMode="auto">
              <a:xfrm>
                <a:off x="6240" y="6915"/>
                <a:ext cx="360" cy="345"/>
              </a:xfrm>
              <a:prstGeom prst="ellipse">
                <a:avLst/>
              </a:prstGeom>
              <a:solidFill>
                <a:srgbClr val="FFFFFF"/>
              </a:solidFill>
              <a:ln w="9525">
                <a:solidFill>
                  <a:srgbClr val="000000"/>
                </a:solidFill>
                <a:round/>
                <a:headEnd/>
                <a:tailEnd/>
              </a:ln>
            </p:spPr>
            <p:txBody>
              <a:bodyPr/>
              <a:lstStyle/>
              <a:p>
                <a:endParaRPr lang="ru-RU"/>
              </a:p>
            </p:txBody>
          </p:sp>
          <p:sp>
            <p:nvSpPr>
              <p:cNvPr id="28796" name="Line 128"/>
              <p:cNvSpPr>
                <a:spLocks noChangeAspect="1" noChangeShapeType="1"/>
              </p:cNvSpPr>
              <p:nvPr/>
            </p:nvSpPr>
            <p:spPr bwMode="auto">
              <a:xfrm rot="-5400000">
                <a:off x="6285" y="6975"/>
                <a:ext cx="255" cy="240"/>
              </a:xfrm>
              <a:prstGeom prst="line">
                <a:avLst/>
              </a:prstGeom>
              <a:noFill/>
              <a:ln w="9525">
                <a:solidFill>
                  <a:srgbClr val="000000"/>
                </a:solidFill>
                <a:round/>
                <a:headEnd/>
                <a:tailEnd/>
              </a:ln>
            </p:spPr>
            <p:txBody>
              <a:bodyPr/>
              <a:lstStyle/>
              <a:p>
                <a:endParaRPr lang="ru-RU"/>
              </a:p>
            </p:txBody>
          </p:sp>
          <p:sp>
            <p:nvSpPr>
              <p:cNvPr id="28797" name="Line 129"/>
              <p:cNvSpPr>
                <a:spLocks noChangeAspect="1" noChangeShapeType="1"/>
              </p:cNvSpPr>
              <p:nvPr/>
            </p:nvSpPr>
            <p:spPr bwMode="auto">
              <a:xfrm rot="10800000">
                <a:off x="6285" y="6960"/>
                <a:ext cx="255" cy="240"/>
              </a:xfrm>
              <a:prstGeom prst="line">
                <a:avLst/>
              </a:prstGeom>
              <a:noFill/>
              <a:ln w="9525">
                <a:solidFill>
                  <a:srgbClr val="000000"/>
                </a:solidFill>
                <a:round/>
                <a:headEnd/>
                <a:tailEnd/>
              </a:ln>
            </p:spPr>
            <p:txBody>
              <a:bodyPr/>
              <a:lstStyle/>
              <a:p>
                <a:endParaRPr lang="ru-RU"/>
              </a:p>
            </p:txBody>
          </p:sp>
        </p:grpSp>
        <p:grpSp>
          <p:nvGrpSpPr>
            <p:cNvPr id="28790" name="Group 130"/>
            <p:cNvGrpSpPr>
              <a:grpSpLocks noChangeAspect="1"/>
            </p:cNvGrpSpPr>
            <p:nvPr/>
          </p:nvGrpSpPr>
          <p:grpSpPr bwMode="auto">
            <a:xfrm>
              <a:off x="4377" y="2840"/>
              <a:ext cx="352" cy="336"/>
              <a:chOff x="7065" y="7020"/>
              <a:chExt cx="1002" cy="960"/>
            </a:xfrm>
          </p:grpSpPr>
          <p:sp>
            <p:nvSpPr>
              <p:cNvPr id="28791" name="Line 131"/>
              <p:cNvSpPr>
                <a:spLocks noChangeAspect="1" noChangeShapeType="1"/>
              </p:cNvSpPr>
              <p:nvPr/>
            </p:nvSpPr>
            <p:spPr bwMode="auto">
              <a:xfrm flipV="1">
                <a:off x="7065" y="7080"/>
                <a:ext cx="0" cy="630"/>
              </a:xfrm>
              <a:prstGeom prst="line">
                <a:avLst/>
              </a:prstGeom>
              <a:noFill/>
              <a:ln w="9525">
                <a:solidFill>
                  <a:srgbClr val="000000"/>
                </a:solidFill>
                <a:round/>
                <a:headEnd/>
                <a:tailEnd type="triangle" w="med" len="med"/>
              </a:ln>
            </p:spPr>
            <p:txBody>
              <a:bodyPr/>
              <a:lstStyle/>
              <a:p>
                <a:endParaRPr lang="ru-RU"/>
              </a:p>
            </p:txBody>
          </p:sp>
          <p:sp>
            <p:nvSpPr>
              <p:cNvPr id="28792" name="Line 132"/>
              <p:cNvSpPr>
                <a:spLocks noChangeAspect="1" noChangeShapeType="1"/>
              </p:cNvSpPr>
              <p:nvPr/>
            </p:nvSpPr>
            <p:spPr bwMode="auto">
              <a:xfrm>
                <a:off x="7065" y="7710"/>
                <a:ext cx="675" cy="0"/>
              </a:xfrm>
              <a:prstGeom prst="line">
                <a:avLst/>
              </a:prstGeom>
              <a:noFill/>
              <a:ln w="9525">
                <a:solidFill>
                  <a:srgbClr val="000000"/>
                </a:solidFill>
                <a:round/>
                <a:headEnd/>
                <a:tailEnd type="triangle" w="med" len="med"/>
              </a:ln>
            </p:spPr>
            <p:txBody>
              <a:bodyPr/>
              <a:lstStyle/>
              <a:p>
                <a:endParaRPr lang="ru-RU"/>
              </a:p>
            </p:txBody>
          </p:sp>
          <p:sp>
            <p:nvSpPr>
              <p:cNvPr id="28793" name="Text Box 133"/>
              <p:cNvSpPr txBox="1">
                <a:spLocks noChangeAspect="1" noChangeArrowheads="1"/>
              </p:cNvSpPr>
              <p:nvPr/>
            </p:nvSpPr>
            <p:spPr bwMode="auto">
              <a:xfrm>
                <a:off x="7272" y="7020"/>
                <a:ext cx="225" cy="360"/>
              </a:xfrm>
              <a:prstGeom prst="rect">
                <a:avLst/>
              </a:prstGeom>
              <a:noFill/>
              <a:ln w="9525">
                <a:noFill/>
                <a:miter lim="800000"/>
                <a:headEnd/>
                <a:tailEnd/>
              </a:ln>
            </p:spPr>
            <p:txBody>
              <a:bodyPr lIns="0" tIns="0" rIns="0" bIns="0"/>
              <a:lstStyle/>
              <a:p>
                <a:pPr defTabSz="4176713"/>
                <a:r>
                  <a:rPr lang="ru-RU" sz="1200"/>
                  <a:t>Y</a:t>
                </a:r>
              </a:p>
            </p:txBody>
          </p:sp>
          <p:sp>
            <p:nvSpPr>
              <p:cNvPr id="28794" name="Text Box 134"/>
              <p:cNvSpPr txBox="1">
                <a:spLocks noChangeAspect="1" noChangeArrowheads="1"/>
              </p:cNvSpPr>
              <p:nvPr/>
            </p:nvSpPr>
            <p:spPr bwMode="auto">
              <a:xfrm>
                <a:off x="7842" y="7620"/>
                <a:ext cx="225" cy="360"/>
              </a:xfrm>
              <a:prstGeom prst="rect">
                <a:avLst/>
              </a:prstGeom>
              <a:noFill/>
              <a:ln w="9525">
                <a:noFill/>
                <a:miter lim="800000"/>
                <a:headEnd/>
                <a:tailEnd/>
              </a:ln>
            </p:spPr>
            <p:txBody>
              <a:bodyPr lIns="0" tIns="0" rIns="0" bIns="0"/>
              <a:lstStyle/>
              <a:p>
                <a:pPr defTabSz="4176713"/>
                <a:r>
                  <a:rPr lang="ru-RU" sz="1200"/>
                  <a:t>X</a:t>
                </a:r>
              </a:p>
            </p:txBody>
          </p:sp>
        </p:grpSp>
      </p:grpSp>
      <p:grpSp>
        <p:nvGrpSpPr>
          <p:cNvPr id="10" name="Group 135"/>
          <p:cNvGrpSpPr>
            <a:grpSpLocks/>
          </p:cNvGrpSpPr>
          <p:nvPr/>
        </p:nvGrpSpPr>
        <p:grpSpPr bwMode="auto">
          <a:xfrm>
            <a:off x="5797550" y="2132013"/>
            <a:ext cx="992188" cy="411162"/>
            <a:chOff x="2925" y="1048"/>
            <a:chExt cx="625" cy="259"/>
          </a:xfrm>
        </p:grpSpPr>
        <p:grpSp>
          <p:nvGrpSpPr>
            <p:cNvPr id="28761" name="Group 136"/>
            <p:cNvGrpSpPr>
              <a:grpSpLocks/>
            </p:cNvGrpSpPr>
            <p:nvPr/>
          </p:nvGrpSpPr>
          <p:grpSpPr bwMode="auto">
            <a:xfrm rot="-5400000">
              <a:off x="3023" y="992"/>
              <a:ext cx="217" cy="413"/>
              <a:chOff x="4191" y="1075"/>
              <a:chExt cx="217" cy="413"/>
            </a:xfrm>
          </p:grpSpPr>
          <p:grpSp>
            <p:nvGrpSpPr>
              <p:cNvPr id="28763" name="Group 137"/>
              <p:cNvGrpSpPr>
                <a:grpSpLocks noChangeAspect="1"/>
              </p:cNvGrpSpPr>
              <p:nvPr/>
            </p:nvGrpSpPr>
            <p:grpSpPr bwMode="auto">
              <a:xfrm>
                <a:off x="4191" y="1075"/>
                <a:ext cx="217" cy="265"/>
                <a:chOff x="9064" y="9050"/>
                <a:chExt cx="845" cy="980"/>
              </a:xfrm>
            </p:grpSpPr>
            <p:sp>
              <p:nvSpPr>
                <p:cNvPr id="28765" name="Line 138"/>
                <p:cNvSpPr>
                  <a:spLocks noChangeAspect="1" noChangeShapeType="1"/>
                </p:cNvSpPr>
                <p:nvPr/>
              </p:nvSpPr>
              <p:spPr bwMode="auto">
                <a:xfrm rot="16200000" flipV="1">
                  <a:off x="9201" y="8915"/>
                  <a:ext cx="1" cy="275"/>
                </a:xfrm>
                <a:prstGeom prst="line">
                  <a:avLst/>
                </a:prstGeom>
                <a:noFill/>
                <a:ln w="19050">
                  <a:solidFill>
                    <a:srgbClr val="000000"/>
                  </a:solidFill>
                  <a:round/>
                  <a:headEnd type="none" w="sm" len="lg"/>
                  <a:tailEnd type="none" w="sm" len="lg"/>
                </a:ln>
              </p:spPr>
              <p:txBody>
                <a:bodyPr/>
                <a:lstStyle/>
                <a:p>
                  <a:endParaRPr lang="ru-RU"/>
                </a:p>
              </p:txBody>
            </p:sp>
            <p:sp>
              <p:nvSpPr>
                <p:cNvPr id="28766" name="Line 139"/>
                <p:cNvSpPr>
                  <a:spLocks noChangeAspect="1" noChangeShapeType="1"/>
                </p:cNvSpPr>
                <p:nvPr/>
              </p:nvSpPr>
              <p:spPr bwMode="auto">
                <a:xfrm rot="16200000" flipV="1">
                  <a:off x="9441" y="9695"/>
                  <a:ext cx="1" cy="365"/>
                </a:xfrm>
                <a:prstGeom prst="line">
                  <a:avLst/>
                </a:prstGeom>
                <a:noFill/>
                <a:ln w="19050">
                  <a:solidFill>
                    <a:srgbClr val="000000"/>
                  </a:solidFill>
                  <a:round/>
                  <a:headEnd type="none" w="sm" len="lg"/>
                  <a:tailEnd type="none" w="sm" len="lg"/>
                </a:ln>
              </p:spPr>
              <p:txBody>
                <a:bodyPr/>
                <a:lstStyle/>
                <a:p>
                  <a:endParaRPr lang="ru-RU"/>
                </a:p>
              </p:txBody>
            </p:sp>
            <p:sp>
              <p:nvSpPr>
                <p:cNvPr id="28767" name="Line 140"/>
                <p:cNvSpPr>
                  <a:spLocks noChangeAspect="1" noChangeShapeType="1"/>
                </p:cNvSpPr>
                <p:nvPr/>
              </p:nvSpPr>
              <p:spPr bwMode="auto">
                <a:xfrm rot="10800000" flipV="1">
                  <a:off x="9095" y="9050"/>
                  <a:ext cx="2" cy="980"/>
                </a:xfrm>
                <a:prstGeom prst="line">
                  <a:avLst/>
                </a:prstGeom>
                <a:noFill/>
                <a:ln w="19050">
                  <a:solidFill>
                    <a:srgbClr val="000000"/>
                  </a:solidFill>
                  <a:round/>
                  <a:headEnd type="none" w="sm" len="lg"/>
                  <a:tailEnd type="none" w="sm" len="lg"/>
                </a:ln>
              </p:spPr>
              <p:txBody>
                <a:bodyPr/>
                <a:lstStyle/>
                <a:p>
                  <a:endParaRPr lang="ru-RU"/>
                </a:p>
              </p:txBody>
            </p:sp>
            <p:sp>
              <p:nvSpPr>
                <p:cNvPr id="28768" name="Line 141"/>
                <p:cNvSpPr>
                  <a:spLocks noChangeAspect="1" noChangeShapeType="1"/>
                </p:cNvSpPr>
                <p:nvPr/>
              </p:nvSpPr>
              <p:spPr bwMode="auto">
                <a:xfrm rot="16200000" flipV="1">
                  <a:off x="9771" y="8915"/>
                  <a:ext cx="1" cy="275"/>
                </a:xfrm>
                <a:prstGeom prst="line">
                  <a:avLst/>
                </a:prstGeom>
                <a:noFill/>
                <a:ln w="19050">
                  <a:solidFill>
                    <a:srgbClr val="000000"/>
                  </a:solidFill>
                  <a:round/>
                  <a:headEnd type="none" w="sm" len="lg"/>
                  <a:tailEnd type="none" w="sm" len="lg"/>
                </a:ln>
              </p:spPr>
              <p:txBody>
                <a:bodyPr/>
                <a:lstStyle/>
                <a:p>
                  <a:endParaRPr lang="ru-RU"/>
                </a:p>
              </p:txBody>
            </p:sp>
            <p:sp>
              <p:nvSpPr>
                <p:cNvPr id="28769" name="Line 142"/>
                <p:cNvSpPr>
                  <a:spLocks noChangeAspect="1" noChangeShapeType="1"/>
                </p:cNvSpPr>
                <p:nvPr/>
              </p:nvSpPr>
              <p:spPr bwMode="auto">
                <a:xfrm rot="10800000" flipV="1">
                  <a:off x="9875" y="9050"/>
                  <a:ext cx="2" cy="980"/>
                </a:xfrm>
                <a:prstGeom prst="line">
                  <a:avLst/>
                </a:prstGeom>
                <a:noFill/>
                <a:ln w="19050">
                  <a:solidFill>
                    <a:srgbClr val="000000"/>
                  </a:solidFill>
                  <a:round/>
                  <a:headEnd type="none" w="sm" len="lg"/>
                  <a:tailEnd type="none" w="sm" len="lg"/>
                </a:ln>
              </p:spPr>
              <p:txBody>
                <a:bodyPr/>
                <a:lstStyle/>
                <a:p>
                  <a:endParaRPr lang="ru-RU"/>
                </a:p>
              </p:txBody>
            </p:sp>
            <p:sp>
              <p:nvSpPr>
                <p:cNvPr id="28770" name="Line 143"/>
                <p:cNvSpPr>
                  <a:spLocks noChangeAspect="1" noChangeShapeType="1"/>
                </p:cNvSpPr>
                <p:nvPr/>
              </p:nvSpPr>
              <p:spPr bwMode="auto">
                <a:xfrm rot="16200000" flipV="1">
                  <a:off x="9477" y="9627"/>
                  <a:ext cx="3" cy="771"/>
                </a:xfrm>
                <a:prstGeom prst="line">
                  <a:avLst/>
                </a:prstGeom>
                <a:noFill/>
                <a:ln w="19050">
                  <a:solidFill>
                    <a:srgbClr val="000000"/>
                  </a:solidFill>
                  <a:round/>
                  <a:headEnd type="none" w="sm" len="lg"/>
                  <a:tailEnd type="none" w="sm" len="lg"/>
                </a:ln>
              </p:spPr>
              <p:txBody>
                <a:bodyPr/>
                <a:lstStyle/>
                <a:p>
                  <a:endParaRPr lang="ru-RU"/>
                </a:p>
              </p:txBody>
            </p:sp>
            <p:sp>
              <p:nvSpPr>
                <p:cNvPr id="28771" name="Line 144"/>
                <p:cNvSpPr>
                  <a:spLocks noChangeAspect="1" noChangeShapeType="1"/>
                </p:cNvSpPr>
                <p:nvPr/>
              </p:nvSpPr>
              <p:spPr bwMode="auto">
                <a:xfrm>
                  <a:off x="9180" y="9180"/>
                  <a:ext cx="630" cy="0"/>
                </a:xfrm>
                <a:prstGeom prst="line">
                  <a:avLst/>
                </a:prstGeom>
                <a:noFill/>
                <a:ln w="19050" cap="rnd">
                  <a:solidFill>
                    <a:srgbClr val="000000"/>
                  </a:solidFill>
                  <a:prstDash val="sysDot"/>
                  <a:round/>
                  <a:headEnd/>
                  <a:tailEnd/>
                </a:ln>
              </p:spPr>
              <p:txBody>
                <a:bodyPr/>
                <a:lstStyle/>
                <a:p>
                  <a:endParaRPr lang="ru-RU"/>
                </a:p>
              </p:txBody>
            </p:sp>
            <p:sp>
              <p:nvSpPr>
                <p:cNvPr id="28772" name="Line 145"/>
                <p:cNvSpPr>
                  <a:spLocks noChangeAspect="1" noChangeShapeType="1"/>
                </p:cNvSpPr>
                <p:nvPr/>
              </p:nvSpPr>
              <p:spPr bwMode="auto">
                <a:xfrm>
                  <a:off x="9180" y="9315"/>
                  <a:ext cx="630" cy="0"/>
                </a:xfrm>
                <a:prstGeom prst="line">
                  <a:avLst/>
                </a:prstGeom>
                <a:noFill/>
                <a:ln w="19050" cap="rnd">
                  <a:solidFill>
                    <a:srgbClr val="000000"/>
                  </a:solidFill>
                  <a:prstDash val="sysDot"/>
                  <a:round/>
                  <a:headEnd/>
                  <a:tailEnd/>
                </a:ln>
              </p:spPr>
              <p:txBody>
                <a:bodyPr/>
                <a:lstStyle/>
                <a:p>
                  <a:endParaRPr lang="ru-RU"/>
                </a:p>
              </p:txBody>
            </p:sp>
            <p:sp>
              <p:nvSpPr>
                <p:cNvPr id="28773" name="Line 146"/>
                <p:cNvSpPr>
                  <a:spLocks noChangeAspect="1" noChangeShapeType="1"/>
                </p:cNvSpPr>
                <p:nvPr/>
              </p:nvSpPr>
              <p:spPr bwMode="auto">
                <a:xfrm>
                  <a:off x="9180" y="9435"/>
                  <a:ext cx="630" cy="0"/>
                </a:xfrm>
                <a:prstGeom prst="line">
                  <a:avLst/>
                </a:prstGeom>
                <a:noFill/>
                <a:ln w="19050" cap="rnd">
                  <a:solidFill>
                    <a:srgbClr val="000000"/>
                  </a:solidFill>
                  <a:prstDash val="sysDot"/>
                  <a:round/>
                  <a:headEnd/>
                  <a:tailEnd/>
                </a:ln>
              </p:spPr>
              <p:txBody>
                <a:bodyPr/>
                <a:lstStyle/>
                <a:p>
                  <a:endParaRPr lang="ru-RU"/>
                </a:p>
              </p:txBody>
            </p:sp>
            <p:sp>
              <p:nvSpPr>
                <p:cNvPr id="28774" name="Line 147"/>
                <p:cNvSpPr>
                  <a:spLocks noChangeAspect="1" noChangeShapeType="1"/>
                </p:cNvSpPr>
                <p:nvPr/>
              </p:nvSpPr>
              <p:spPr bwMode="auto">
                <a:xfrm>
                  <a:off x="9180" y="9570"/>
                  <a:ext cx="630" cy="0"/>
                </a:xfrm>
                <a:prstGeom prst="line">
                  <a:avLst/>
                </a:prstGeom>
                <a:noFill/>
                <a:ln w="19050" cap="rnd">
                  <a:solidFill>
                    <a:srgbClr val="000000"/>
                  </a:solidFill>
                  <a:prstDash val="sysDot"/>
                  <a:round/>
                  <a:headEnd/>
                  <a:tailEnd/>
                </a:ln>
              </p:spPr>
              <p:txBody>
                <a:bodyPr/>
                <a:lstStyle/>
                <a:p>
                  <a:endParaRPr lang="ru-RU"/>
                </a:p>
              </p:txBody>
            </p:sp>
            <p:sp>
              <p:nvSpPr>
                <p:cNvPr id="28775" name="Line 148"/>
                <p:cNvSpPr>
                  <a:spLocks noChangeAspect="1" noChangeShapeType="1"/>
                </p:cNvSpPr>
                <p:nvPr/>
              </p:nvSpPr>
              <p:spPr bwMode="auto">
                <a:xfrm>
                  <a:off x="9195" y="9705"/>
                  <a:ext cx="630" cy="0"/>
                </a:xfrm>
                <a:prstGeom prst="line">
                  <a:avLst/>
                </a:prstGeom>
                <a:noFill/>
                <a:ln w="19050" cap="rnd">
                  <a:solidFill>
                    <a:srgbClr val="000000"/>
                  </a:solidFill>
                  <a:prstDash val="sysDot"/>
                  <a:round/>
                  <a:headEnd/>
                  <a:tailEnd/>
                </a:ln>
              </p:spPr>
              <p:txBody>
                <a:bodyPr/>
                <a:lstStyle/>
                <a:p>
                  <a:endParaRPr lang="ru-RU"/>
                </a:p>
              </p:txBody>
            </p:sp>
          </p:grpSp>
          <p:sp>
            <p:nvSpPr>
              <p:cNvPr id="28764" name="Line 149"/>
              <p:cNvSpPr>
                <a:spLocks noChangeAspect="1" noChangeShapeType="1"/>
              </p:cNvSpPr>
              <p:nvPr/>
            </p:nvSpPr>
            <p:spPr bwMode="auto">
              <a:xfrm flipH="1">
                <a:off x="4286" y="1298"/>
                <a:ext cx="0" cy="190"/>
              </a:xfrm>
              <a:prstGeom prst="line">
                <a:avLst/>
              </a:prstGeom>
              <a:noFill/>
              <a:ln w="9525">
                <a:solidFill>
                  <a:srgbClr val="000000"/>
                </a:solidFill>
                <a:round/>
                <a:headEnd/>
                <a:tailEnd type="triangle" w="med" len="med"/>
              </a:ln>
            </p:spPr>
            <p:txBody>
              <a:bodyPr/>
              <a:lstStyle/>
              <a:p>
                <a:endParaRPr lang="ru-RU"/>
              </a:p>
            </p:txBody>
          </p:sp>
        </p:grpSp>
        <p:sp>
          <p:nvSpPr>
            <p:cNvPr id="28762" name="Text Box 150"/>
            <p:cNvSpPr txBox="1">
              <a:spLocks noChangeAspect="1" noChangeArrowheads="1"/>
            </p:cNvSpPr>
            <p:nvPr/>
          </p:nvSpPr>
          <p:spPr bwMode="auto">
            <a:xfrm>
              <a:off x="3251" y="1048"/>
              <a:ext cx="299" cy="124"/>
            </a:xfrm>
            <a:prstGeom prst="rect">
              <a:avLst/>
            </a:prstGeom>
            <a:noFill/>
            <a:ln w="9525">
              <a:noFill/>
              <a:miter lim="800000"/>
              <a:headEnd/>
              <a:tailEnd/>
            </a:ln>
          </p:spPr>
          <p:txBody>
            <a:bodyPr lIns="0" tIns="0" rIns="0" bIns="0"/>
            <a:lstStyle/>
            <a:p>
              <a:pPr algn="ctr" defTabSz="4176713"/>
              <a:r>
                <a:rPr lang="ru-RU" sz="1200"/>
                <a:t>Signal</a:t>
              </a:r>
            </a:p>
          </p:txBody>
        </p:sp>
      </p:grpSp>
      <p:sp>
        <p:nvSpPr>
          <p:cNvPr id="63639" name="Text Box 151"/>
          <p:cNvSpPr txBox="1">
            <a:spLocks noChangeArrowheads="1"/>
          </p:cNvSpPr>
          <p:nvPr/>
        </p:nvSpPr>
        <p:spPr bwMode="auto">
          <a:xfrm>
            <a:off x="5149850" y="935038"/>
            <a:ext cx="1687513" cy="376237"/>
          </a:xfrm>
          <a:prstGeom prst="rect">
            <a:avLst/>
          </a:prstGeom>
          <a:solidFill>
            <a:schemeClr val="accent1"/>
          </a:solidFill>
          <a:ln w="9525">
            <a:solidFill>
              <a:schemeClr val="tx1"/>
            </a:solidFill>
            <a:miter lim="800000"/>
            <a:headEnd/>
            <a:tailEnd/>
          </a:ln>
        </p:spPr>
        <p:txBody>
          <a:bodyPr>
            <a:spAutoFit/>
          </a:bodyPr>
          <a:lstStyle/>
          <a:p>
            <a:pPr>
              <a:spcBef>
                <a:spcPct val="50000"/>
              </a:spcBef>
            </a:pPr>
            <a:r>
              <a:rPr lang="en-US" sz="1800" dirty="0"/>
              <a:t>Original BSM</a:t>
            </a:r>
            <a:endParaRPr lang="ru-RU" sz="1800" dirty="0"/>
          </a:p>
        </p:txBody>
      </p:sp>
      <p:sp>
        <p:nvSpPr>
          <p:cNvPr id="63640" name="Text Box 152"/>
          <p:cNvSpPr txBox="1">
            <a:spLocks noChangeArrowheads="1"/>
          </p:cNvSpPr>
          <p:nvPr/>
        </p:nvSpPr>
        <p:spPr bwMode="auto">
          <a:xfrm>
            <a:off x="5291138" y="804863"/>
            <a:ext cx="2525712" cy="650875"/>
          </a:xfrm>
          <a:prstGeom prst="rect">
            <a:avLst/>
          </a:prstGeom>
          <a:solidFill>
            <a:schemeClr val="accent1"/>
          </a:solidFill>
          <a:ln w="9525">
            <a:solidFill>
              <a:schemeClr val="tx1"/>
            </a:solidFill>
            <a:miter lim="800000"/>
            <a:headEnd/>
            <a:tailEnd/>
          </a:ln>
        </p:spPr>
        <p:txBody>
          <a:bodyPr>
            <a:spAutoFit/>
          </a:bodyPr>
          <a:lstStyle/>
          <a:p>
            <a:pPr>
              <a:spcBef>
                <a:spcPct val="50000"/>
              </a:spcBef>
            </a:pPr>
            <a:r>
              <a:rPr lang="en-US" sz="1800" dirty="0"/>
              <a:t>BSM with electron energy separation</a:t>
            </a:r>
            <a:endParaRPr lang="ru-RU" sz="1800" dirty="0"/>
          </a:p>
        </p:txBody>
      </p:sp>
      <p:sp>
        <p:nvSpPr>
          <p:cNvPr id="63641" name="Text Box 153"/>
          <p:cNvSpPr txBox="1">
            <a:spLocks noChangeArrowheads="1"/>
          </p:cNvSpPr>
          <p:nvPr/>
        </p:nvSpPr>
        <p:spPr bwMode="auto">
          <a:xfrm>
            <a:off x="755650" y="4668838"/>
            <a:ext cx="4403725" cy="909637"/>
          </a:xfrm>
          <a:prstGeom prst="rect">
            <a:avLst/>
          </a:prstGeom>
          <a:noFill/>
          <a:ln w="9525">
            <a:noFill/>
            <a:miter lim="800000"/>
            <a:headEnd/>
            <a:tailEnd/>
          </a:ln>
        </p:spPr>
        <p:txBody>
          <a:bodyPr/>
          <a:lstStyle/>
          <a:p>
            <a:pPr algn="ctr" defTabSz="4176713"/>
            <a:endParaRPr lang="en-US" sz="1200" b="1">
              <a:solidFill>
                <a:srgbClr val="003399"/>
              </a:solidFill>
            </a:endParaRPr>
          </a:p>
          <a:p>
            <a:pPr algn="ctr" defTabSz="4176713"/>
            <a:r>
              <a:rPr lang="ru-RU" sz="1200" b="1">
                <a:solidFill>
                  <a:srgbClr val="003399"/>
                </a:solidFill>
              </a:rPr>
              <a:t>1 - target, 2 - input collimator, 3 - rf deflector combined with electrostatic lens, 4 -  output collimator, 5 – bending magnet, 6 – collimator, 7 – Secondary Electron Multiplier</a:t>
            </a:r>
          </a:p>
        </p:txBody>
      </p:sp>
      <p:pic>
        <p:nvPicPr>
          <p:cNvPr id="153"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154"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sp>
        <p:nvSpPr>
          <p:cNvPr id="155" name="Дата 154"/>
          <p:cNvSpPr>
            <a:spLocks noGrp="1"/>
          </p:cNvSpPr>
          <p:nvPr>
            <p:ph type="dt" sz="half" idx="10"/>
          </p:nvPr>
        </p:nvSpPr>
        <p:spPr/>
        <p:txBody>
          <a:bodyPr/>
          <a:lstStyle/>
          <a:p>
            <a:pPr>
              <a:defRPr/>
            </a:pPr>
            <a:r>
              <a:rPr lang="ru-RU" smtClean="0"/>
              <a:t>October 18-19, 2011</a:t>
            </a:r>
            <a:endParaRPr lang="ru-RU"/>
          </a:p>
        </p:txBody>
      </p:sp>
      <p:sp>
        <p:nvSpPr>
          <p:cNvPr id="156" name="Нижний колонтитул 155"/>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6" fill="hold" nodeType="clickEffect">
                                  <p:stCondLst>
                                    <p:cond delay="0"/>
                                  </p:stCondLst>
                                  <p:childTnLst>
                                    <p:anim calcmode="lin" valueType="num">
                                      <p:cBhvr additive="base">
                                        <p:cTn id="6" dur="1000"/>
                                        <p:tgtEl>
                                          <p:spTgt spid="10"/>
                                        </p:tgtEl>
                                        <p:attrNameLst>
                                          <p:attrName>ppt_x</p:attrName>
                                        </p:attrNameLst>
                                      </p:cBhvr>
                                      <p:tavLst>
                                        <p:tav tm="0">
                                          <p:val>
                                            <p:strVal val="ppt_x"/>
                                          </p:val>
                                        </p:tav>
                                        <p:tav tm="100000">
                                          <p:val>
                                            <p:strVal val="1+ppt_w/2"/>
                                          </p:val>
                                        </p:tav>
                                      </p:tavLst>
                                    </p:anim>
                                    <p:anim calcmode="lin" valueType="num">
                                      <p:cBhvr additive="base">
                                        <p:cTn id="7" dur="1000"/>
                                        <p:tgtEl>
                                          <p:spTgt spid="10"/>
                                        </p:tgtEl>
                                        <p:attrNameLst>
                                          <p:attrName>ppt_y</p:attrName>
                                        </p:attrNameLst>
                                      </p:cBhvr>
                                      <p:tavLst>
                                        <p:tav tm="0">
                                          <p:val>
                                            <p:strVal val="ppt_y"/>
                                          </p:val>
                                        </p:tav>
                                        <p:tav tm="100000">
                                          <p:val>
                                            <p:strVal val="1+ppt_h/2"/>
                                          </p:val>
                                        </p:tav>
                                      </p:tavLst>
                                    </p:anim>
                                    <p:set>
                                      <p:cBhvr>
                                        <p:cTn id="8" dur="1" fill="hold">
                                          <p:stCondLst>
                                            <p:cond delay="999"/>
                                          </p:stCondLst>
                                        </p:cTn>
                                        <p:tgtEl>
                                          <p:spTgt spid="10"/>
                                        </p:tgtEl>
                                        <p:attrNameLst>
                                          <p:attrName>style.visibility</p:attrName>
                                        </p:attrNameLst>
                                      </p:cBhvr>
                                      <p:to>
                                        <p:strVal val="hidden"/>
                                      </p:to>
                                    </p:set>
                                  </p:childTnLst>
                                </p:cTn>
                              </p:par>
                            </p:childTnLst>
                          </p:cTn>
                        </p:par>
                        <p:par>
                          <p:cTn id="9" fill="hold">
                            <p:stCondLst>
                              <p:cond delay="1000"/>
                            </p:stCondLst>
                            <p:childTnLst>
                              <p:par>
                                <p:cTn id="10" presetID="2" presetClass="exit" presetSubtype="9" fill="hold" grpId="0" nodeType="afterEffect">
                                  <p:stCondLst>
                                    <p:cond delay="0"/>
                                  </p:stCondLst>
                                  <p:childTnLst>
                                    <p:anim calcmode="lin" valueType="num">
                                      <p:cBhvr additive="base">
                                        <p:cTn id="11" dur="2000"/>
                                        <p:tgtEl>
                                          <p:spTgt spid="63639"/>
                                        </p:tgtEl>
                                        <p:attrNameLst>
                                          <p:attrName>ppt_x</p:attrName>
                                        </p:attrNameLst>
                                      </p:cBhvr>
                                      <p:tavLst>
                                        <p:tav tm="0">
                                          <p:val>
                                            <p:strVal val="ppt_x"/>
                                          </p:val>
                                        </p:tav>
                                        <p:tav tm="100000">
                                          <p:val>
                                            <p:strVal val="0-ppt_w/2"/>
                                          </p:val>
                                        </p:tav>
                                      </p:tavLst>
                                    </p:anim>
                                    <p:anim calcmode="lin" valueType="num">
                                      <p:cBhvr additive="base">
                                        <p:cTn id="12" dur="2000"/>
                                        <p:tgtEl>
                                          <p:spTgt spid="63639"/>
                                        </p:tgtEl>
                                        <p:attrNameLst>
                                          <p:attrName>ppt_y</p:attrName>
                                        </p:attrNameLst>
                                      </p:cBhvr>
                                      <p:tavLst>
                                        <p:tav tm="0">
                                          <p:val>
                                            <p:strVal val="ppt_y"/>
                                          </p:val>
                                        </p:tav>
                                        <p:tav tm="100000">
                                          <p:val>
                                            <p:strVal val="0-ppt_h/2"/>
                                          </p:val>
                                        </p:tav>
                                      </p:tavLst>
                                    </p:anim>
                                    <p:set>
                                      <p:cBhvr>
                                        <p:cTn id="13" dur="1" fill="hold">
                                          <p:stCondLst>
                                            <p:cond delay="1999"/>
                                          </p:stCondLst>
                                        </p:cTn>
                                        <p:tgtEl>
                                          <p:spTgt spid="63639"/>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1+#ppt_w/2"/>
                                          </p:val>
                                        </p:tav>
                                        <p:tav tm="100000">
                                          <p:val>
                                            <p:strVal val="#ppt_x"/>
                                          </p:val>
                                        </p:tav>
                                      </p:tavLst>
                                    </p:anim>
                                    <p:anim calcmode="lin" valueType="num">
                                      <p:cBhvr additive="base">
                                        <p:cTn id="19"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6"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1000" fill="hold"/>
                                        <p:tgtEl>
                                          <p:spTgt spid="2"/>
                                        </p:tgtEl>
                                        <p:attrNameLst>
                                          <p:attrName>ppt_x</p:attrName>
                                        </p:attrNameLst>
                                      </p:cBhvr>
                                      <p:tavLst>
                                        <p:tav tm="0">
                                          <p:val>
                                            <p:strVal val="1+#ppt_w/2"/>
                                          </p:val>
                                        </p:tav>
                                        <p:tav tm="100000">
                                          <p:val>
                                            <p:strVal val="#ppt_x"/>
                                          </p:val>
                                        </p:tav>
                                      </p:tavLst>
                                    </p:anim>
                                    <p:anim calcmode="lin" valueType="num">
                                      <p:cBhvr additive="base">
                                        <p:cTn id="25"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9" fill="hold" grpId="0" nodeType="clickEffect">
                                  <p:stCondLst>
                                    <p:cond delay="0"/>
                                  </p:stCondLst>
                                  <p:childTnLst>
                                    <p:set>
                                      <p:cBhvr>
                                        <p:cTn id="29" dur="1" fill="hold">
                                          <p:stCondLst>
                                            <p:cond delay="0"/>
                                          </p:stCondLst>
                                        </p:cTn>
                                        <p:tgtEl>
                                          <p:spTgt spid="63640"/>
                                        </p:tgtEl>
                                        <p:attrNameLst>
                                          <p:attrName>style.visibility</p:attrName>
                                        </p:attrNameLst>
                                      </p:cBhvr>
                                      <p:to>
                                        <p:strVal val="visible"/>
                                      </p:to>
                                    </p:set>
                                    <p:anim calcmode="lin" valueType="num">
                                      <p:cBhvr additive="base">
                                        <p:cTn id="30" dur="1000" fill="hold"/>
                                        <p:tgtEl>
                                          <p:spTgt spid="63640"/>
                                        </p:tgtEl>
                                        <p:attrNameLst>
                                          <p:attrName>ppt_x</p:attrName>
                                        </p:attrNameLst>
                                      </p:cBhvr>
                                      <p:tavLst>
                                        <p:tav tm="0">
                                          <p:val>
                                            <p:strVal val="0-#ppt_w/2"/>
                                          </p:val>
                                        </p:tav>
                                        <p:tav tm="100000">
                                          <p:val>
                                            <p:strVal val="#ppt_x"/>
                                          </p:val>
                                        </p:tav>
                                      </p:tavLst>
                                    </p:anim>
                                    <p:anim calcmode="lin" valueType="num">
                                      <p:cBhvr additive="base">
                                        <p:cTn id="31" dur="1000" fill="hold"/>
                                        <p:tgtEl>
                                          <p:spTgt spid="63640"/>
                                        </p:tgtEl>
                                        <p:attrNameLst>
                                          <p:attrName>ppt_y</p:attrName>
                                        </p:attrNameLst>
                                      </p:cBhvr>
                                      <p:tavLst>
                                        <p:tav tm="0">
                                          <p:val>
                                            <p:strVal val="0-#ppt_h/2"/>
                                          </p:val>
                                        </p:tav>
                                        <p:tav tm="100000">
                                          <p:val>
                                            <p:strVal val="#ppt_y"/>
                                          </p:val>
                                        </p:tav>
                                      </p:tavLst>
                                    </p:anim>
                                  </p:childTnLst>
                                </p:cTn>
                              </p:par>
                              <p:par>
                                <p:cTn id="32" presetID="2" presetClass="entr" presetSubtype="12" fill="hold" grpId="0" nodeType="withEffect">
                                  <p:stCondLst>
                                    <p:cond delay="0"/>
                                  </p:stCondLst>
                                  <p:childTnLst>
                                    <p:set>
                                      <p:cBhvr>
                                        <p:cTn id="33" dur="1" fill="hold">
                                          <p:stCondLst>
                                            <p:cond delay="0"/>
                                          </p:stCondLst>
                                        </p:cTn>
                                        <p:tgtEl>
                                          <p:spTgt spid="63641"/>
                                        </p:tgtEl>
                                        <p:attrNameLst>
                                          <p:attrName>style.visibility</p:attrName>
                                        </p:attrNameLst>
                                      </p:cBhvr>
                                      <p:to>
                                        <p:strVal val="visible"/>
                                      </p:to>
                                    </p:set>
                                    <p:anim calcmode="lin" valueType="num">
                                      <p:cBhvr additive="base">
                                        <p:cTn id="34" dur="1000" fill="hold"/>
                                        <p:tgtEl>
                                          <p:spTgt spid="63641"/>
                                        </p:tgtEl>
                                        <p:attrNameLst>
                                          <p:attrName>ppt_x</p:attrName>
                                        </p:attrNameLst>
                                      </p:cBhvr>
                                      <p:tavLst>
                                        <p:tav tm="0">
                                          <p:val>
                                            <p:strVal val="0-#ppt_w/2"/>
                                          </p:val>
                                        </p:tav>
                                        <p:tav tm="100000">
                                          <p:val>
                                            <p:strVal val="#ppt_x"/>
                                          </p:val>
                                        </p:tav>
                                      </p:tavLst>
                                    </p:anim>
                                    <p:anim calcmode="lin" valueType="num">
                                      <p:cBhvr additive="base">
                                        <p:cTn id="35" dur="1000" fill="hold"/>
                                        <p:tgtEl>
                                          <p:spTgt spid="636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639" grpId="0" animBg="1"/>
      <p:bldP spid="63640" grpId="0" animBg="1"/>
      <p:bldP spid="636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Номер слайда 3"/>
          <p:cNvSpPr>
            <a:spLocks noGrp="1"/>
          </p:cNvSpPr>
          <p:nvPr>
            <p:ph type="sldNum" sz="quarter" idx="12"/>
          </p:nvPr>
        </p:nvSpPr>
        <p:spPr>
          <a:xfrm>
            <a:off x="7010400" y="6381750"/>
            <a:ext cx="2133600" cy="476250"/>
          </a:xfrm>
          <a:noFill/>
        </p:spPr>
        <p:txBody>
          <a:bodyPr/>
          <a:lstStyle/>
          <a:p>
            <a:fld id="{67F356B8-7F25-4E61-8FEC-58826AC77618}" type="slidenum">
              <a:rPr lang="ru-RU"/>
              <a:pPr/>
              <a:t>17</a:t>
            </a:fld>
            <a:endParaRPr lang="ru-RU" dirty="0"/>
          </a:p>
        </p:txBody>
      </p:sp>
      <p:sp>
        <p:nvSpPr>
          <p:cNvPr id="27651" name="Rectangle 2"/>
          <p:cNvSpPr>
            <a:spLocks noChangeArrowheads="1"/>
          </p:cNvSpPr>
          <p:nvPr/>
        </p:nvSpPr>
        <p:spPr bwMode="auto">
          <a:xfrm>
            <a:off x="0" y="3271838"/>
            <a:ext cx="9144000" cy="0"/>
          </a:xfrm>
          <a:prstGeom prst="rect">
            <a:avLst/>
          </a:prstGeom>
          <a:noFill/>
          <a:ln w="9525">
            <a:noFill/>
            <a:miter lim="800000"/>
            <a:headEnd/>
            <a:tailEnd/>
          </a:ln>
        </p:spPr>
        <p:txBody>
          <a:bodyPr anchor="ctr">
            <a:spAutoFit/>
          </a:bodyPr>
          <a:lstStyle/>
          <a:p>
            <a:endParaRPr lang="ru-RU"/>
          </a:p>
        </p:txBody>
      </p:sp>
      <p:sp>
        <p:nvSpPr>
          <p:cNvPr id="27652" name="Rectangle 3"/>
          <p:cNvSpPr>
            <a:spLocks noChangeArrowheads="1"/>
          </p:cNvSpPr>
          <p:nvPr/>
        </p:nvSpPr>
        <p:spPr bwMode="auto">
          <a:xfrm>
            <a:off x="0" y="3200400"/>
            <a:ext cx="9144000" cy="0"/>
          </a:xfrm>
          <a:prstGeom prst="rect">
            <a:avLst/>
          </a:prstGeom>
          <a:noFill/>
          <a:ln w="9525">
            <a:noFill/>
            <a:miter lim="800000"/>
            <a:headEnd/>
            <a:tailEnd/>
          </a:ln>
        </p:spPr>
        <p:txBody>
          <a:bodyPr anchor="ctr">
            <a:spAutoFit/>
          </a:bodyPr>
          <a:lstStyle/>
          <a:p>
            <a:endParaRPr lang="ru-RU"/>
          </a:p>
        </p:txBody>
      </p:sp>
      <p:sp>
        <p:nvSpPr>
          <p:cNvPr id="27653" name="Rectangle 4"/>
          <p:cNvSpPr>
            <a:spLocks noChangeArrowheads="1"/>
          </p:cNvSpPr>
          <p:nvPr/>
        </p:nvSpPr>
        <p:spPr bwMode="auto">
          <a:xfrm>
            <a:off x="0" y="3219450"/>
            <a:ext cx="9144000" cy="0"/>
          </a:xfrm>
          <a:prstGeom prst="rect">
            <a:avLst/>
          </a:prstGeom>
          <a:noFill/>
          <a:ln w="9525">
            <a:noFill/>
            <a:miter lim="800000"/>
            <a:headEnd/>
            <a:tailEnd/>
          </a:ln>
        </p:spPr>
        <p:txBody>
          <a:bodyPr anchor="ctr">
            <a:spAutoFit/>
          </a:bodyPr>
          <a:lstStyle/>
          <a:p>
            <a:endParaRPr lang="ru-RU"/>
          </a:p>
        </p:txBody>
      </p:sp>
      <p:sp>
        <p:nvSpPr>
          <p:cNvPr id="27654" name="Rectangle 7"/>
          <p:cNvSpPr>
            <a:spLocks noChangeArrowheads="1"/>
          </p:cNvSpPr>
          <p:nvPr/>
        </p:nvSpPr>
        <p:spPr bwMode="auto">
          <a:xfrm>
            <a:off x="0" y="3219450"/>
            <a:ext cx="9144000" cy="0"/>
          </a:xfrm>
          <a:prstGeom prst="rect">
            <a:avLst/>
          </a:prstGeom>
          <a:noFill/>
          <a:ln w="9525">
            <a:noFill/>
            <a:miter lim="800000"/>
            <a:headEnd/>
            <a:tailEnd/>
          </a:ln>
        </p:spPr>
        <p:txBody>
          <a:bodyPr wrap="none" anchor="ctr">
            <a:spAutoFit/>
          </a:bodyPr>
          <a:lstStyle/>
          <a:p>
            <a:endParaRPr lang="ru-RU"/>
          </a:p>
        </p:txBody>
      </p:sp>
      <p:pic>
        <p:nvPicPr>
          <p:cNvPr id="27657" name="Picture 10"/>
          <p:cNvPicPr>
            <a:picLocks noChangeAspect="1" noChangeArrowheads="1"/>
          </p:cNvPicPr>
          <p:nvPr/>
        </p:nvPicPr>
        <p:blipFill>
          <a:blip r:embed="rId2" cstate="print"/>
          <a:srcRect/>
          <a:stretch>
            <a:fillRect/>
          </a:stretch>
        </p:blipFill>
        <p:spPr bwMode="auto">
          <a:xfrm>
            <a:off x="4071934" y="1500174"/>
            <a:ext cx="4760674" cy="3214710"/>
          </a:xfrm>
          <a:prstGeom prst="rect">
            <a:avLst/>
          </a:prstGeom>
          <a:noFill/>
          <a:ln w="9525">
            <a:noFill/>
            <a:miter lim="800000"/>
            <a:headEnd/>
            <a:tailEnd/>
          </a:ln>
        </p:spPr>
      </p:pic>
      <p:pic>
        <p:nvPicPr>
          <p:cNvPr id="27658" name="Picture 11"/>
          <p:cNvPicPr>
            <a:picLocks noChangeAspect="1" noChangeArrowheads="1"/>
          </p:cNvPicPr>
          <p:nvPr/>
        </p:nvPicPr>
        <p:blipFill>
          <a:blip r:embed="rId3" cstate="print"/>
          <a:srcRect/>
          <a:stretch>
            <a:fillRect/>
          </a:stretch>
        </p:blipFill>
        <p:spPr bwMode="auto">
          <a:xfrm>
            <a:off x="1071538" y="2000240"/>
            <a:ext cx="2519362" cy="1701800"/>
          </a:xfrm>
          <a:prstGeom prst="rect">
            <a:avLst/>
          </a:prstGeom>
          <a:noFill/>
          <a:ln w="9525">
            <a:noFill/>
            <a:miter lim="800000"/>
            <a:headEnd/>
            <a:tailEnd/>
          </a:ln>
        </p:spPr>
      </p:pic>
      <p:sp>
        <p:nvSpPr>
          <p:cNvPr id="27659" name="Text Box 12"/>
          <p:cNvSpPr txBox="1">
            <a:spLocks noChangeArrowheads="1"/>
          </p:cNvSpPr>
          <p:nvPr/>
        </p:nvSpPr>
        <p:spPr bwMode="auto">
          <a:xfrm>
            <a:off x="714348" y="3929066"/>
            <a:ext cx="3789363" cy="457200"/>
          </a:xfrm>
          <a:prstGeom prst="rect">
            <a:avLst/>
          </a:prstGeom>
          <a:noFill/>
          <a:ln w="9525">
            <a:noFill/>
            <a:miter lim="800000"/>
            <a:headEnd/>
            <a:tailEnd/>
          </a:ln>
        </p:spPr>
        <p:txBody>
          <a:bodyPr>
            <a:spAutoFit/>
          </a:bodyPr>
          <a:lstStyle/>
          <a:p>
            <a:pPr algn="ctr">
              <a:spcBef>
                <a:spcPct val="50000"/>
              </a:spcBef>
            </a:pPr>
            <a:r>
              <a:rPr lang="en-US" sz="1200" b="1" dirty="0">
                <a:solidFill>
                  <a:srgbClr val="000099"/>
                </a:solidFill>
              </a:rPr>
              <a:t>Experimental longitudinal distribution of 2.5 </a:t>
            </a:r>
            <a:r>
              <a:rPr lang="en-US" sz="1200" b="1" dirty="0" err="1">
                <a:solidFill>
                  <a:srgbClr val="000099"/>
                </a:solidFill>
              </a:rPr>
              <a:t>MeV</a:t>
            </a:r>
            <a:r>
              <a:rPr lang="en-US" sz="1200" b="1" dirty="0">
                <a:solidFill>
                  <a:srgbClr val="000099"/>
                </a:solidFill>
              </a:rPr>
              <a:t>  beam (SSC, 1993)</a:t>
            </a:r>
            <a:endParaRPr lang="ru-RU" sz="1200" b="1" dirty="0">
              <a:solidFill>
                <a:srgbClr val="000099"/>
              </a:solidFill>
            </a:endParaRPr>
          </a:p>
        </p:txBody>
      </p:sp>
      <p:sp>
        <p:nvSpPr>
          <p:cNvPr id="27660" name="Text Box 13"/>
          <p:cNvSpPr txBox="1">
            <a:spLocks noChangeArrowheads="1"/>
          </p:cNvSpPr>
          <p:nvPr/>
        </p:nvSpPr>
        <p:spPr bwMode="auto">
          <a:xfrm>
            <a:off x="4929190" y="4857760"/>
            <a:ext cx="3789363" cy="457200"/>
          </a:xfrm>
          <a:prstGeom prst="rect">
            <a:avLst/>
          </a:prstGeom>
          <a:noFill/>
          <a:ln w="9525">
            <a:noFill/>
            <a:miter lim="800000"/>
            <a:headEnd/>
            <a:tailEnd/>
          </a:ln>
        </p:spPr>
        <p:txBody>
          <a:bodyPr>
            <a:spAutoFit/>
          </a:bodyPr>
          <a:lstStyle/>
          <a:p>
            <a:pPr algn="ctr">
              <a:spcBef>
                <a:spcPct val="50000"/>
              </a:spcBef>
            </a:pPr>
            <a:r>
              <a:rPr lang="en-US" sz="1200" b="1" dirty="0">
                <a:solidFill>
                  <a:srgbClr val="000099"/>
                </a:solidFill>
              </a:rPr>
              <a:t>Experimental longitudinal distribution of 3.0 </a:t>
            </a:r>
            <a:r>
              <a:rPr lang="en-US" sz="1200" b="1" dirty="0" err="1">
                <a:solidFill>
                  <a:srgbClr val="000099"/>
                </a:solidFill>
              </a:rPr>
              <a:t>MeV</a:t>
            </a:r>
            <a:r>
              <a:rPr lang="en-US" sz="1200" b="1" dirty="0">
                <a:solidFill>
                  <a:srgbClr val="000099"/>
                </a:solidFill>
              </a:rPr>
              <a:t>  beam (KEK, 1996)</a:t>
            </a:r>
            <a:endParaRPr lang="ru-RU" sz="1200" b="1" dirty="0">
              <a:solidFill>
                <a:srgbClr val="000099"/>
              </a:solidFill>
            </a:endParaRPr>
          </a:p>
        </p:txBody>
      </p:sp>
      <p:pic>
        <p:nvPicPr>
          <p:cNvPr id="13" name="Picture 9" descr="emblema"/>
          <p:cNvPicPr>
            <a:picLocks noChangeAspect="1" noChangeArrowheads="1"/>
          </p:cNvPicPr>
          <p:nvPr/>
        </p:nvPicPr>
        <p:blipFill>
          <a:blip r:embed="rId4" cstate="print"/>
          <a:srcRect/>
          <a:stretch>
            <a:fillRect/>
          </a:stretch>
        </p:blipFill>
        <p:spPr>
          <a:xfrm>
            <a:off x="0" y="0"/>
            <a:ext cx="827584" cy="699166"/>
          </a:xfrm>
          <a:prstGeom prst="rect">
            <a:avLst/>
          </a:prstGeom>
        </p:spPr>
      </p:pic>
      <p:pic>
        <p:nvPicPr>
          <p:cNvPr id="14" name="Picture 6"/>
          <p:cNvPicPr>
            <a:picLocks noChangeAspect="1" noChangeArrowheads="1"/>
          </p:cNvPicPr>
          <p:nvPr/>
        </p:nvPicPr>
        <p:blipFill>
          <a:blip r:embed="rId5" cstate="print"/>
          <a:srcRect/>
          <a:stretch>
            <a:fillRect/>
          </a:stretch>
        </p:blipFill>
        <p:spPr bwMode="auto">
          <a:xfrm>
            <a:off x="8388424" y="1"/>
            <a:ext cx="755576" cy="720709"/>
          </a:xfrm>
          <a:prstGeom prst="rect">
            <a:avLst/>
          </a:prstGeom>
          <a:noFill/>
          <a:ln w="9525">
            <a:noFill/>
            <a:miter lim="800000"/>
            <a:headEnd/>
            <a:tailEnd/>
          </a:ln>
        </p:spPr>
      </p:pic>
      <p:sp>
        <p:nvSpPr>
          <p:cNvPr id="15" name="Text Box 12"/>
          <p:cNvSpPr txBox="1">
            <a:spLocks noChangeArrowheads="1"/>
          </p:cNvSpPr>
          <p:nvPr/>
        </p:nvSpPr>
        <p:spPr bwMode="auto">
          <a:xfrm>
            <a:off x="500034" y="714356"/>
            <a:ext cx="8072494" cy="369332"/>
          </a:xfrm>
          <a:prstGeom prst="rect">
            <a:avLst/>
          </a:prstGeom>
          <a:noFill/>
          <a:ln w="9525">
            <a:noFill/>
            <a:miter lim="800000"/>
            <a:headEnd/>
            <a:tailEnd/>
          </a:ln>
        </p:spPr>
        <p:txBody>
          <a:bodyPr wrap="square">
            <a:spAutoFit/>
          </a:bodyPr>
          <a:lstStyle/>
          <a:p>
            <a:pPr algn="ctr">
              <a:spcBef>
                <a:spcPct val="50000"/>
              </a:spcBef>
            </a:pPr>
            <a:r>
              <a:rPr lang="en-US" sz="1800" b="1" dirty="0" smtClean="0">
                <a:solidFill>
                  <a:srgbClr val="000099"/>
                </a:solidFill>
              </a:rPr>
              <a:t>Examples of bunch  shapes observed for several </a:t>
            </a:r>
            <a:r>
              <a:rPr lang="en-US" sz="1800" b="1" dirty="0" err="1" smtClean="0">
                <a:solidFill>
                  <a:srgbClr val="000099"/>
                </a:solidFill>
              </a:rPr>
              <a:t>MeV</a:t>
            </a:r>
            <a:r>
              <a:rPr lang="en-US" sz="1800" b="1" dirty="0" smtClean="0">
                <a:solidFill>
                  <a:srgbClr val="000099"/>
                </a:solidFill>
              </a:rPr>
              <a:t> H-minus beams</a:t>
            </a:r>
            <a:endParaRPr lang="ru-RU" sz="1800" b="1" dirty="0">
              <a:solidFill>
                <a:srgbClr val="000099"/>
              </a:solidFill>
            </a:endParaRPr>
          </a:p>
        </p:txBody>
      </p:sp>
      <p:sp>
        <p:nvSpPr>
          <p:cNvPr id="17" name="Дата 16"/>
          <p:cNvSpPr>
            <a:spLocks noGrp="1"/>
          </p:cNvSpPr>
          <p:nvPr>
            <p:ph type="dt" sz="half" idx="10"/>
          </p:nvPr>
        </p:nvSpPr>
        <p:spPr/>
        <p:txBody>
          <a:bodyPr/>
          <a:lstStyle/>
          <a:p>
            <a:pPr>
              <a:defRPr/>
            </a:pPr>
            <a:r>
              <a:rPr lang="ru-RU" smtClean="0"/>
              <a:t>October 18-19, 2011</a:t>
            </a:r>
            <a:endParaRPr lang="ru-RU"/>
          </a:p>
        </p:txBody>
      </p:sp>
      <p:sp>
        <p:nvSpPr>
          <p:cNvPr id="18" name="Нижний колонтитул 17"/>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Номер слайда 5"/>
          <p:cNvSpPr>
            <a:spLocks noGrp="1"/>
          </p:cNvSpPr>
          <p:nvPr>
            <p:ph type="sldNum" sz="quarter" idx="12"/>
          </p:nvPr>
        </p:nvSpPr>
        <p:spPr>
          <a:xfrm>
            <a:off x="7010400" y="6381750"/>
            <a:ext cx="2133600" cy="476250"/>
          </a:xfrm>
          <a:noFill/>
        </p:spPr>
        <p:txBody>
          <a:bodyPr/>
          <a:lstStyle/>
          <a:p>
            <a:fld id="{9B0A53E6-865F-41B2-8806-A509800A50E7}" type="slidenum">
              <a:rPr lang="ru-RU"/>
              <a:pPr/>
              <a:t>18</a:t>
            </a:fld>
            <a:endParaRPr lang="ru-RU" dirty="0"/>
          </a:p>
        </p:txBody>
      </p:sp>
      <p:sp>
        <p:nvSpPr>
          <p:cNvPr id="12292" name="Rectangle 2"/>
          <p:cNvSpPr>
            <a:spLocks noChangeArrowheads="1"/>
          </p:cNvSpPr>
          <p:nvPr/>
        </p:nvSpPr>
        <p:spPr bwMode="auto">
          <a:xfrm>
            <a:off x="0" y="1828800"/>
            <a:ext cx="9144000" cy="0"/>
          </a:xfrm>
          <a:prstGeom prst="rect">
            <a:avLst/>
          </a:prstGeom>
          <a:noFill/>
          <a:ln w="9525">
            <a:noFill/>
            <a:miter lim="800000"/>
            <a:headEnd/>
            <a:tailEnd/>
          </a:ln>
        </p:spPr>
        <p:txBody>
          <a:bodyPr wrap="none" anchor="ctr">
            <a:spAutoFit/>
          </a:bodyPr>
          <a:lstStyle/>
          <a:p>
            <a:endParaRPr lang="ru-RU"/>
          </a:p>
        </p:txBody>
      </p:sp>
      <p:sp>
        <p:nvSpPr>
          <p:cNvPr id="12293" name="Text Box 4"/>
          <p:cNvSpPr txBox="1">
            <a:spLocks noChangeArrowheads="1"/>
          </p:cNvSpPr>
          <p:nvPr/>
        </p:nvSpPr>
        <p:spPr bwMode="auto">
          <a:xfrm>
            <a:off x="2071670" y="714356"/>
            <a:ext cx="5000660" cy="400110"/>
          </a:xfrm>
          <a:prstGeom prst="rect">
            <a:avLst/>
          </a:prstGeom>
          <a:noFill/>
          <a:ln w="9525">
            <a:noFill/>
            <a:miter lim="800000"/>
            <a:headEnd/>
            <a:tailEnd/>
          </a:ln>
        </p:spPr>
        <p:txBody>
          <a:bodyPr wrap="square">
            <a:spAutoFit/>
          </a:bodyPr>
          <a:lstStyle/>
          <a:p>
            <a:pPr algn="ctr">
              <a:spcBef>
                <a:spcPct val="50000"/>
              </a:spcBef>
            </a:pPr>
            <a:r>
              <a:rPr lang="en-US" b="1" dirty="0" smtClean="0">
                <a:solidFill>
                  <a:srgbClr val="000099"/>
                </a:solidFill>
              </a:rPr>
              <a:t>Limitations due to target heating</a:t>
            </a:r>
            <a:endParaRPr lang="ru-RU" b="1" dirty="0">
              <a:solidFill>
                <a:srgbClr val="000099"/>
              </a:solidFill>
            </a:endParaRPr>
          </a:p>
        </p:txBody>
      </p:sp>
      <p:pic>
        <p:nvPicPr>
          <p:cNvPr id="6"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7"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pic>
        <p:nvPicPr>
          <p:cNvPr id="154626" name="Диаграмма 1"/>
          <p:cNvPicPr>
            <a:picLocks noChangeArrowheads="1"/>
          </p:cNvPicPr>
          <p:nvPr/>
        </p:nvPicPr>
        <p:blipFill>
          <a:blip r:embed="rId4" cstate="print"/>
          <a:srcRect/>
          <a:stretch>
            <a:fillRect/>
          </a:stretch>
        </p:blipFill>
        <p:spPr bwMode="auto">
          <a:xfrm>
            <a:off x="2214546" y="1428736"/>
            <a:ext cx="4214842" cy="2643206"/>
          </a:xfrm>
          <a:prstGeom prst="rect">
            <a:avLst/>
          </a:prstGeom>
          <a:noFill/>
          <a:ln w="9525">
            <a:noFill/>
            <a:miter lim="800000"/>
            <a:headEnd/>
            <a:tailEnd/>
          </a:ln>
        </p:spPr>
      </p:pic>
      <p:sp>
        <p:nvSpPr>
          <p:cNvPr id="8" name="TextBox 7"/>
          <p:cNvSpPr txBox="1"/>
          <p:nvPr/>
        </p:nvSpPr>
        <p:spPr>
          <a:xfrm>
            <a:off x="642910" y="4357694"/>
            <a:ext cx="6786610" cy="646331"/>
          </a:xfrm>
          <a:prstGeom prst="rect">
            <a:avLst/>
          </a:prstGeom>
          <a:noFill/>
        </p:spPr>
        <p:txBody>
          <a:bodyPr wrap="square" rtlCol="0">
            <a:spAutoFit/>
          </a:bodyPr>
          <a:lstStyle/>
          <a:p>
            <a:pPr algn="ctr"/>
            <a:r>
              <a:rPr lang="en-US" sz="1200" b="1" dirty="0" smtClean="0"/>
              <a:t>Target temperature after turning the beam on</a:t>
            </a:r>
            <a:r>
              <a:rPr lang="en-US" sz="1200" dirty="0" smtClean="0"/>
              <a:t>.</a:t>
            </a:r>
          </a:p>
          <a:p>
            <a:pPr algn="ctr"/>
            <a:r>
              <a:rPr lang="en-US" sz="1200" dirty="0" smtClean="0"/>
              <a:t> (0.1 mm tungsten wire, beam energy 3 </a:t>
            </a:r>
            <a:r>
              <a:rPr lang="en-US" sz="1200" dirty="0" err="1" smtClean="0"/>
              <a:t>MeV</a:t>
            </a:r>
            <a:r>
              <a:rPr lang="en-US" sz="1200" dirty="0" smtClean="0"/>
              <a:t>, beam repetition rate 1 Hz , beam current </a:t>
            </a:r>
            <a:r>
              <a:rPr lang="en-US" sz="1200" i="1" dirty="0" err="1" smtClean="0"/>
              <a:t>I</a:t>
            </a:r>
            <a:r>
              <a:rPr lang="en-US" sz="1200" i="1" baseline="-25000" dirty="0" err="1" smtClean="0"/>
              <a:t>b</a:t>
            </a:r>
            <a:r>
              <a:rPr lang="en-US" sz="1200" dirty="0" smtClean="0"/>
              <a:t>=40 </a:t>
            </a:r>
            <a:r>
              <a:rPr lang="en-US" sz="1200" dirty="0" err="1" smtClean="0"/>
              <a:t>mA</a:t>
            </a:r>
            <a:r>
              <a:rPr lang="en-US" sz="1200" dirty="0" smtClean="0"/>
              <a:t>, pulse duration T=50 </a:t>
            </a:r>
            <a:r>
              <a:rPr lang="en-US" sz="1200" dirty="0" err="1" smtClean="0"/>
              <a:t>μs</a:t>
            </a:r>
            <a:r>
              <a:rPr lang="en-US" sz="1200" dirty="0" smtClean="0"/>
              <a:t>, beam </a:t>
            </a:r>
            <a:r>
              <a:rPr lang="en-US" sz="1200" dirty="0" err="1" smtClean="0"/>
              <a:t>rms</a:t>
            </a:r>
            <a:r>
              <a:rPr lang="en-US" sz="1200" dirty="0" smtClean="0"/>
              <a:t> dimensions </a:t>
            </a:r>
            <a:r>
              <a:rPr lang="en-US" sz="1200" i="1" dirty="0" err="1" smtClean="0"/>
              <a:t>σ</a:t>
            </a:r>
            <a:r>
              <a:rPr lang="en-US" sz="1200" i="1" baseline="-25000" dirty="0" err="1" smtClean="0"/>
              <a:t>x</a:t>
            </a:r>
            <a:r>
              <a:rPr lang="en-US" sz="1200" dirty="0" smtClean="0"/>
              <a:t>=3.5 mm and </a:t>
            </a:r>
            <a:r>
              <a:rPr lang="en-US" sz="1200" i="1" dirty="0" err="1" smtClean="0"/>
              <a:t>σ</a:t>
            </a:r>
            <a:r>
              <a:rPr lang="en-US" sz="1200" i="1" baseline="-25000" dirty="0" err="1" smtClean="0"/>
              <a:t>y</a:t>
            </a:r>
            <a:r>
              <a:rPr lang="en-US" sz="1200" dirty="0" smtClean="0"/>
              <a:t>=3.0 mm)</a:t>
            </a:r>
            <a:endParaRPr lang="ru-RU" sz="1200" dirty="0"/>
          </a:p>
        </p:txBody>
      </p:sp>
      <p:sp>
        <p:nvSpPr>
          <p:cNvPr id="9" name="TextBox 8"/>
          <p:cNvSpPr txBox="1"/>
          <p:nvPr/>
        </p:nvSpPr>
        <p:spPr>
          <a:xfrm>
            <a:off x="714348" y="5429264"/>
            <a:ext cx="7500990" cy="461665"/>
          </a:xfrm>
          <a:prstGeom prst="rect">
            <a:avLst/>
          </a:prstGeom>
          <a:noFill/>
        </p:spPr>
        <p:txBody>
          <a:bodyPr wrap="square" rtlCol="0">
            <a:spAutoFit/>
          </a:bodyPr>
          <a:lstStyle/>
          <a:p>
            <a:r>
              <a:rPr lang="en-US" sz="1200" b="1" dirty="0" smtClean="0"/>
              <a:t>For the same beam energy and pulse repetition rate the temperature depends mainly on the beam density which in its turn depends on the following beam parameter combination </a:t>
            </a:r>
            <a:r>
              <a:rPr lang="en-US" sz="1200" b="1" i="1" dirty="0" err="1" smtClean="0"/>
              <a:t>I</a:t>
            </a:r>
            <a:r>
              <a:rPr lang="en-US" sz="1200" b="1" i="1" baseline="-25000" dirty="0" err="1" smtClean="0"/>
              <a:t>b</a:t>
            </a:r>
            <a:r>
              <a:rPr lang="en-US" sz="1200" b="1" dirty="0" err="1" smtClean="0"/>
              <a:t>·T</a:t>
            </a:r>
            <a:r>
              <a:rPr lang="en-US" sz="1200" b="1" dirty="0" smtClean="0"/>
              <a:t>/</a:t>
            </a:r>
            <a:r>
              <a:rPr lang="en-US" sz="1200" b="1" i="1" dirty="0" err="1" smtClean="0"/>
              <a:t>σ</a:t>
            </a:r>
            <a:r>
              <a:rPr lang="en-US" sz="1200" b="1" i="1" baseline="-25000" dirty="0" err="1" smtClean="0"/>
              <a:t>x</a:t>
            </a:r>
            <a:r>
              <a:rPr lang="en-US" sz="1200" b="1" dirty="0" err="1" smtClean="0"/>
              <a:t>·</a:t>
            </a:r>
            <a:r>
              <a:rPr lang="en-US" sz="1200" b="1" i="1" dirty="0" err="1" smtClean="0"/>
              <a:t>σ</a:t>
            </a:r>
            <a:r>
              <a:rPr lang="en-US" sz="1200" b="1" i="1" baseline="-25000" dirty="0" err="1" smtClean="0"/>
              <a:t>y</a:t>
            </a:r>
            <a:r>
              <a:rPr lang="en-US" sz="1200" b="1" i="1" baseline="-25000" dirty="0" smtClean="0"/>
              <a:t> </a:t>
            </a:r>
            <a:r>
              <a:rPr lang="en-US" sz="1200" b="1" dirty="0" smtClean="0"/>
              <a:t> </a:t>
            </a:r>
            <a:endParaRPr lang="ru-RU" sz="1200" b="1" dirty="0"/>
          </a:p>
        </p:txBody>
      </p:sp>
      <p:sp>
        <p:nvSpPr>
          <p:cNvPr id="10" name="Дата 9"/>
          <p:cNvSpPr>
            <a:spLocks noGrp="1"/>
          </p:cNvSpPr>
          <p:nvPr>
            <p:ph type="dt" sz="half" idx="10"/>
          </p:nvPr>
        </p:nvSpPr>
        <p:spPr/>
        <p:txBody>
          <a:bodyPr/>
          <a:lstStyle/>
          <a:p>
            <a:pPr>
              <a:defRPr/>
            </a:pPr>
            <a:r>
              <a:rPr lang="ru-RU" smtClean="0"/>
              <a:t>October 18-19, 2011</a:t>
            </a:r>
            <a:endParaRPr lang="ru-RU"/>
          </a:p>
        </p:txBody>
      </p:sp>
      <p:sp>
        <p:nvSpPr>
          <p:cNvPr id="11" name="Нижний колонтитул 10"/>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Номер слайда 5"/>
          <p:cNvSpPr>
            <a:spLocks noGrp="1"/>
          </p:cNvSpPr>
          <p:nvPr>
            <p:ph type="sldNum" sz="quarter" idx="12"/>
          </p:nvPr>
        </p:nvSpPr>
        <p:spPr>
          <a:xfrm>
            <a:off x="7010400" y="6381750"/>
            <a:ext cx="2133600" cy="476250"/>
          </a:xfrm>
          <a:noFill/>
        </p:spPr>
        <p:txBody>
          <a:bodyPr/>
          <a:lstStyle/>
          <a:p>
            <a:fld id="{9B0A53E6-865F-41B2-8806-A509800A50E7}" type="slidenum">
              <a:rPr lang="ru-RU"/>
              <a:pPr/>
              <a:t>19</a:t>
            </a:fld>
            <a:endParaRPr lang="ru-RU" dirty="0"/>
          </a:p>
        </p:txBody>
      </p:sp>
      <p:sp>
        <p:nvSpPr>
          <p:cNvPr id="12292" name="Rectangle 2"/>
          <p:cNvSpPr>
            <a:spLocks noChangeArrowheads="1"/>
          </p:cNvSpPr>
          <p:nvPr/>
        </p:nvSpPr>
        <p:spPr bwMode="auto">
          <a:xfrm>
            <a:off x="0" y="1828800"/>
            <a:ext cx="9144000" cy="0"/>
          </a:xfrm>
          <a:prstGeom prst="rect">
            <a:avLst/>
          </a:prstGeom>
          <a:noFill/>
          <a:ln w="9525">
            <a:noFill/>
            <a:miter lim="800000"/>
            <a:headEnd/>
            <a:tailEnd/>
          </a:ln>
        </p:spPr>
        <p:txBody>
          <a:bodyPr wrap="none" anchor="ctr">
            <a:spAutoFit/>
          </a:bodyPr>
          <a:lstStyle/>
          <a:p>
            <a:endParaRPr lang="ru-RU"/>
          </a:p>
        </p:txBody>
      </p:sp>
      <p:sp>
        <p:nvSpPr>
          <p:cNvPr id="12293" name="Text Box 4"/>
          <p:cNvSpPr txBox="1">
            <a:spLocks noChangeArrowheads="1"/>
          </p:cNvSpPr>
          <p:nvPr/>
        </p:nvSpPr>
        <p:spPr bwMode="auto">
          <a:xfrm>
            <a:off x="2857488" y="357166"/>
            <a:ext cx="3600450" cy="400110"/>
          </a:xfrm>
          <a:prstGeom prst="rect">
            <a:avLst/>
          </a:prstGeom>
          <a:noFill/>
          <a:ln w="9525">
            <a:noFill/>
            <a:miter lim="800000"/>
            <a:headEnd/>
            <a:tailEnd/>
          </a:ln>
        </p:spPr>
        <p:txBody>
          <a:bodyPr>
            <a:spAutoFit/>
          </a:bodyPr>
          <a:lstStyle/>
          <a:p>
            <a:pPr algn="ctr">
              <a:spcBef>
                <a:spcPct val="50000"/>
              </a:spcBef>
            </a:pPr>
            <a:r>
              <a:rPr lang="en-US" b="1" dirty="0" smtClean="0">
                <a:solidFill>
                  <a:srgbClr val="000099"/>
                </a:solidFill>
              </a:rPr>
              <a:t>BSM for </a:t>
            </a:r>
            <a:r>
              <a:rPr lang="en-US" b="1" dirty="0" err="1" smtClean="0">
                <a:solidFill>
                  <a:srgbClr val="000099"/>
                </a:solidFill>
              </a:rPr>
              <a:t>Linac</a:t>
            </a:r>
            <a:r>
              <a:rPr lang="ru-RU" b="1" dirty="0" smtClean="0">
                <a:solidFill>
                  <a:srgbClr val="000099"/>
                </a:solidFill>
              </a:rPr>
              <a:t>-</a:t>
            </a:r>
            <a:r>
              <a:rPr lang="en-US" b="1" dirty="0" smtClean="0">
                <a:solidFill>
                  <a:srgbClr val="000099"/>
                </a:solidFill>
              </a:rPr>
              <a:t>4</a:t>
            </a:r>
            <a:endParaRPr lang="ru-RU" b="1" dirty="0">
              <a:solidFill>
                <a:srgbClr val="000099"/>
              </a:solidFill>
            </a:endParaRPr>
          </a:p>
        </p:txBody>
      </p:sp>
      <p:pic>
        <p:nvPicPr>
          <p:cNvPr id="6"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7"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pic>
        <p:nvPicPr>
          <p:cNvPr id="154627" name="Picture 3"/>
          <p:cNvPicPr>
            <a:picLocks noChangeAspect="1" noChangeArrowheads="1"/>
          </p:cNvPicPr>
          <p:nvPr/>
        </p:nvPicPr>
        <p:blipFill>
          <a:blip r:embed="rId4" cstate="print"/>
          <a:srcRect/>
          <a:stretch>
            <a:fillRect/>
          </a:stretch>
        </p:blipFill>
        <p:spPr bwMode="auto">
          <a:xfrm>
            <a:off x="5429256" y="1000108"/>
            <a:ext cx="2286016" cy="1909747"/>
          </a:xfrm>
          <a:prstGeom prst="rect">
            <a:avLst/>
          </a:prstGeom>
          <a:noFill/>
          <a:ln w="9525">
            <a:noFill/>
            <a:miter lim="800000"/>
            <a:headEnd/>
            <a:tailEnd/>
          </a:ln>
        </p:spPr>
      </p:pic>
      <p:pic>
        <p:nvPicPr>
          <p:cNvPr id="55297" name="Picture 1"/>
          <p:cNvPicPr>
            <a:picLocks noChangeAspect="1" noChangeArrowheads="1"/>
          </p:cNvPicPr>
          <p:nvPr/>
        </p:nvPicPr>
        <p:blipFill>
          <a:blip r:embed="rId5" cstate="print"/>
          <a:srcRect/>
          <a:stretch>
            <a:fillRect/>
          </a:stretch>
        </p:blipFill>
        <p:spPr bwMode="auto">
          <a:xfrm>
            <a:off x="1571604" y="1142984"/>
            <a:ext cx="2928958" cy="1778872"/>
          </a:xfrm>
          <a:prstGeom prst="rect">
            <a:avLst/>
          </a:prstGeom>
          <a:noFill/>
          <a:ln w="9525">
            <a:noFill/>
            <a:miter lim="800000"/>
            <a:headEnd/>
            <a:tailEnd/>
          </a:ln>
        </p:spPr>
      </p:pic>
      <p:sp>
        <p:nvSpPr>
          <p:cNvPr id="24" name="TextBox 23"/>
          <p:cNvSpPr txBox="1"/>
          <p:nvPr/>
        </p:nvSpPr>
        <p:spPr>
          <a:xfrm>
            <a:off x="714348" y="5643578"/>
            <a:ext cx="2500330" cy="285752"/>
          </a:xfrm>
          <a:prstGeom prst="rect">
            <a:avLst/>
          </a:prstGeom>
          <a:noFill/>
        </p:spPr>
        <p:txBody>
          <a:bodyPr wrap="square" rtlCol="0">
            <a:spAutoFit/>
          </a:bodyPr>
          <a:lstStyle/>
          <a:p>
            <a:r>
              <a:rPr lang="en-US" sz="1200" b="1" dirty="0" smtClean="0"/>
              <a:t>At the test bench in INR (2010)</a:t>
            </a:r>
            <a:endParaRPr lang="ru-RU" sz="1200" b="1" dirty="0"/>
          </a:p>
        </p:txBody>
      </p:sp>
      <p:sp>
        <p:nvSpPr>
          <p:cNvPr id="25" name="TextBox 24"/>
          <p:cNvSpPr txBox="1"/>
          <p:nvPr/>
        </p:nvSpPr>
        <p:spPr>
          <a:xfrm>
            <a:off x="5572132" y="5357826"/>
            <a:ext cx="2500330" cy="285752"/>
          </a:xfrm>
          <a:prstGeom prst="rect">
            <a:avLst/>
          </a:prstGeom>
          <a:noFill/>
        </p:spPr>
        <p:txBody>
          <a:bodyPr wrap="square" rtlCol="0">
            <a:spAutoFit/>
          </a:bodyPr>
          <a:lstStyle/>
          <a:p>
            <a:r>
              <a:rPr lang="en-US" sz="1200" b="1" dirty="0" smtClean="0"/>
              <a:t>CERN, October 16, 2011</a:t>
            </a:r>
            <a:endParaRPr lang="ru-RU" sz="1200" b="1" dirty="0"/>
          </a:p>
        </p:txBody>
      </p:sp>
      <p:sp>
        <p:nvSpPr>
          <p:cNvPr id="26" name="Дата 25"/>
          <p:cNvSpPr>
            <a:spLocks noGrp="1"/>
          </p:cNvSpPr>
          <p:nvPr>
            <p:ph type="dt" sz="half" idx="10"/>
          </p:nvPr>
        </p:nvSpPr>
        <p:spPr/>
        <p:txBody>
          <a:bodyPr/>
          <a:lstStyle/>
          <a:p>
            <a:pPr>
              <a:defRPr/>
            </a:pPr>
            <a:r>
              <a:rPr lang="ru-RU" smtClean="0"/>
              <a:t>October 18-19, 2011</a:t>
            </a:r>
            <a:endParaRPr lang="ru-RU"/>
          </a:p>
        </p:txBody>
      </p:sp>
      <p:sp>
        <p:nvSpPr>
          <p:cNvPr id="27" name="Нижний колонтитул 26"/>
          <p:cNvSpPr>
            <a:spLocks noGrp="1"/>
          </p:cNvSpPr>
          <p:nvPr>
            <p:ph type="ftr" sz="quarter" idx="11"/>
          </p:nvPr>
        </p:nvSpPr>
        <p:spPr/>
        <p:txBody>
          <a:bodyPr/>
          <a:lstStyle/>
          <a:p>
            <a:pPr>
              <a:defRPr/>
            </a:pPr>
            <a:r>
              <a:rPr lang="en-US" dirty="0" smtClean="0"/>
              <a:t>LINAC-4 Beam Instrumentation Review </a:t>
            </a:r>
            <a:endParaRPr lang="ru-RU" dirty="0"/>
          </a:p>
        </p:txBody>
      </p:sp>
      <p:pic>
        <p:nvPicPr>
          <p:cNvPr id="14" name="Рисунок 13" descr="IMG_0862.JPG"/>
          <p:cNvPicPr>
            <a:picLocks noChangeAspect="1"/>
          </p:cNvPicPr>
          <p:nvPr/>
        </p:nvPicPr>
        <p:blipFill>
          <a:blip r:embed="rId6" cstate="print"/>
          <a:stretch>
            <a:fillRect/>
          </a:stretch>
        </p:blipFill>
        <p:spPr>
          <a:xfrm>
            <a:off x="571472" y="3286124"/>
            <a:ext cx="3000396" cy="2250297"/>
          </a:xfrm>
          <a:prstGeom prst="rect">
            <a:avLst/>
          </a:prstGeom>
        </p:spPr>
      </p:pic>
      <p:pic>
        <p:nvPicPr>
          <p:cNvPr id="15" name="Рисунок 14" descr="IMG_0878.JPG"/>
          <p:cNvPicPr>
            <a:picLocks noChangeAspect="1"/>
          </p:cNvPicPr>
          <p:nvPr/>
        </p:nvPicPr>
        <p:blipFill>
          <a:blip r:embed="rId7" cstate="print"/>
          <a:stretch>
            <a:fillRect/>
          </a:stretch>
        </p:blipFill>
        <p:spPr>
          <a:xfrm>
            <a:off x="4000496" y="3429000"/>
            <a:ext cx="2349488" cy="1762116"/>
          </a:xfrm>
          <a:prstGeom prst="rect">
            <a:avLst/>
          </a:prstGeom>
        </p:spPr>
      </p:pic>
      <p:pic>
        <p:nvPicPr>
          <p:cNvPr id="16" name="Рисунок 15" descr="IMG_0874.JPG"/>
          <p:cNvPicPr>
            <a:picLocks noChangeAspect="1"/>
          </p:cNvPicPr>
          <p:nvPr/>
        </p:nvPicPr>
        <p:blipFill>
          <a:blip r:embed="rId8" cstate="print"/>
          <a:stretch>
            <a:fillRect/>
          </a:stretch>
        </p:blipFill>
        <p:spPr>
          <a:xfrm>
            <a:off x="6500826" y="3429000"/>
            <a:ext cx="2349488" cy="176211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Номер слайда 3"/>
          <p:cNvSpPr>
            <a:spLocks noGrp="1"/>
          </p:cNvSpPr>
          <p:nvPr>
            <p:ph type="sldNum" sz="quarter" idx="12"/>
          </p:nvPr>
        </p:nvSpPr>
        <p:spPr>
          <a:xfrm>
            <a:off x="7010400" y="6381750"/>
            <a:ext cx="2133600" cy="476250"/>
          </a:xfrm>
          <a:noFill/>
        </p:spPr>
        <p:txBody>
          <a:bodyPr/>
          <a:lstStyle/>
          <a:p>
            <a:fld id="{853C683D-64D4-425D-A81A-1E0838A2063E}" type="slidenum">
              <a:rPr lang="ru-RU"/>
              <a:pPr/>
              <a:t>2</a:t>
            </a:fld>
            <a:endParaRPr lang="ru-RU"/>
          </a:p>
        </p:txBody>
      </p:sp>
      <p:sp>
        <p:nvSpPr>
          <p:cNvPr id="17411" name="Text Box 4"/>
          <p:cNvSpPr txBox="1">
            <a:spLocks noChangeArrowheads="1"/>
          </p:cNvSpPr>
          <p:nvPr/>
        </p:nvSpPr>
        <p:spPr bwMode="auto">
          <a:xfrm>
            <a:off x="1142976" y="4143380"/>
            <a:ext cx="7416800" cy="1311275"/>
          </a:xfrm>
          <a:prstGeom prst="rect">
            <a:avLst/>
          </a:prstGeom>
          <a:noFill/>
          <a:ln w="9525">
            <a:noFill/>
            <a:miter lim="800000"/>
            <a:headEnd/>
            <a:tailEnd/>
          </a:ln>
        </p:spPr>
        <p:txBody>
          <a:bodyPr>
            <a:spAutoFit/>
          </a:bodyPr>
          <a:lstStyle/>
          <a:p>
            <a:pPr algn="ctr"/>
            <a:r>
              <a:rPr lang="en-GB" b="1" dirty="0">
                <a:solidFill>
                  <a:srgbClr val="000099"/>
                </a:solidFill>
              </a:rPr>
              <a:t>For </a:t>
            </a:r>
            <a:r>
              <a:rPr lang="en-GB" b="1" i="1" dirty="0" smtClean="0">
                <a:solidFill>
                  <a:srgbClr val="FF0000"/>
                </a:solidFill>
              </a:rPr>
              <a:t>f</a:t>
            </a:r>
            <a:r>
              <a:rPr lang="en-GB" b="1" dirty="0" smtClean="0">
                <a:solidFill>
                  <a:srgbClr val="FF0000"/>
                </a:solidFill>
              </a:rPr>
              <a:t>=352.2 </a:t>
            </a:r>
            <a:r>
              <a:rPr lang="en-GB" b="1" dirty="0">
                <a:solidFill>
                  <a:srgbClr val="FF0000"/>
                </a:solidFill>
              </a:rPr>
              <a:t>MHz</a:t>
            </a:r>
            <a:r>
              <a:rPr lang="en-GB" b="1" dirty="0">
                <a:solidFill>
                  <a:srgbClr val="000099"/>
                </a:solidFill>
              </a:rPr>
              <a:t> phase resolution of </a:t>
            </a:r>
            <a:r>
              <a:rPr lang="en-GB" b="1" dirty="0">
                <a:solidFill>
                  <a:srgbClr val="FF0000"/>
                </a:solidFill>
              </a:rPr>
              <a:t>1</a:t>
            </a:r>
            <a:r>
              <a:rPr lang="en-GB" b="1" dirty="0">
                <a:solidFill>
                  <a:srgbClr val="FF0000"/>
                </a:solidFill>
                <a:sym typeface="Symbol" pitchFamily="18" charset="2"/>
              </a:rPr>
              <a:t></a:t>
            </a:r>
            <a:r>
              <a:rPr lang="en-GB" b="1" dirty="0">
                <a:solidFill>
                  <a:srgbClr val="000099"/>
                </a:solidFill>
              </a:rPr>
              <a:t> is equivalent to time resolution of </a:t>
            </a:r>
            <a:r>
              <a:rPr lang="en-GB" b="1" dirty="0" smtClean="0">
                <a:solidFill>
                  <a:srgbClr val="FF0000"/>
                </a:solidFill>
              </a:rPr>
              <a:t>8 </a:t>
            </a:r>
            <a:r>
              <a:rPr lang="en-GB" b="1" dirty="0">
                <a:solidFill>
                  <a:srgbClr val="FF0000"/>
                </a:solidFill>
              </a:rPr>
              <a:t>ps</a:t>
            </a:r>
            <a:r>
              <a:rPr lang="en-GB" b="1" dirty="0"/>
              <a:t>.</a:t>
            </a:r>
            <a:endParaRPr lang="en-GB" b="1" dirty="0">
              <a:solidFill>
                <a:srgbClr val="000099"/>
              </a:solidFill>
            </a:endParaRPr>
          </a:p>
          <a:p>
            <a:pPr algn="ctr"/>
            <a:endParaRPr lang="en-GB" b="1" dirty="0">
              <a:solidFill>
                <a:srgbClr val="000099"/>
              </a:solidFill>
            </a:endParaRPr>
          </a:p>
          <a:p>
            <a:pPr algn="ctr"/>
            <a:r>
              <a:rPr lang="en-GB" b="1" dirty="0">
                <a:solidFill>
                  <a:srgbClr val="000099"/>
                </a:solidFill>
              </a:rPr>
              <a:t>The equivalent bandwidth: </a:t>
            </a:r>
            <a:r>
              <a:rPr lang="el-GR" b="1" i="1" dirty="0">
                <a:solidFill>
                  <a:srgbClr val="FF0000"/>
                </a:solidFill>
                <a:cs typeface="Arial" charset="0"/>
              </a:rPr>
              <a:t>Δ</a:t>
            </a:r>
            <a:r>
              <a:rPr lang="en-GB" b="1" i="1" dirty="0">
                <a:solidFill>
                  <a:srgbClr val="FF0000"/>
                </a:solidFill>
              </a:rPr>
              <a:t> F</a:t>
            </a:r>
            <a:r>
              <a:rPr lang="en-GB" b="1" dirty="0">
                <a:solidFill>
                  <a:srgbClr val="FF0000"/>
                </a:solidFill>
              </a:rPr>
              <a:t> </a:t>
            </a:r>
            <a:r>
              <a:rPr lang="en-GB" b="1" dirty="0" smtClean="0">
                <a:solidFill>
                  <a:srgbClr val="FF0000"/>
                </a:solidFill>
              </a:rPr>
              <a:t>=63 </a:t>
            </a:r>
            <a:r>
              <a:rPr lang="en-GB" b="1" dirty="0">
                <a:solidFill>
                  <a:srgbClr val="FF0000"/>
                </a:solidFill>
              </a:rPr>
              <a:t>GHz</a:t>
            </a:r>
            <a:r>
              <a:rPr lang="en-GB" b="1" dirty="0">
                <a:solidFill>
                  <a:srgbClr val="000099"/>
                </a:solidFill>
              </a:rPr>
              <a:t>.</a:t>
            </a:r>
            <a:endParaRPr lang="ru-RU" b="1" dirty="0">
              <a:solidFill>
                <a:srgbClr val="000099"/>
              </a:solidFill>
            </a:endParaRPr>
          </a:p>
        </p:txBody>
      </p:sp>
      <p:sp>
        <p:nvSpPr>
          <p:cNvPr id="17412" name="Text Box 5"/>
          <p:cNvSpPr txBox="1">
            <a:spLocks noChangeArrowheads="1"/>
          </p:cNvSpPr>
          <p:nvPr/>
        </p:nvSpPr>
        <p:spPr bwMode="auto">
          <a:xfrm>
            <a:off x="500034" y="1357298"/>
            <a:ext cx="8286808" cy="400110"/>
          </a:xfrm>
          <a:prstGeom prst="rect">
            <a:avLst/>
          </a:prstGeom>
          <a:noFill/>
          <a:ln w="9525">
            <a:noFill/>
            <a:miter lim="800000"/>
            <a:headEnd/>
            <a:tailEnd/>
          </a:ln>
        </p:spPr>
        <p:txBody>
          <a:bodyPr wrap="square">
            <a:spAutoFit/>
          </a:bodyPr>
          <a:lstStyle/>
          <a:p>
            <a:pPr algn="ctr">
              <a:spcBef>
                <a:spcPct val="50000"/>
              </a:spcBef>
            </a:pPr>
            <a:r>
              <a:rPr lang="en-US" b="1" dirty="0" smtClean="0">
                <a:solidFill>
                  <a:srgbClr val="000099"/>
                </a:solidFill>
              </a:rPr>
              <a:t>Bunch Shape = Longitudinal Distribution of Charge in Bunches </a:t>
            </a:r>
            <a:endParaRPr lang="ru-RU" b="1" dirty="0">
              <a:solidFill>
                <a:srgbClr val="FF0000"/>
              </a:solidFill>
            </a:endParaRPr>
          </a:p>
        </p:txBody>
      </p:sp>
      <p:sp>
        <p:nvSpPr>
          <p:cNvPr id="17413" name="Text Box 6"/>
          <p:cNvSpPr txBox="1">
            <a:spLocks noChangeArrowheads="1"/>
          </p:cNvSpPr>
          <p:nvPr/>
        </p:nvSpPr>
        <p:spPr bwMode="auto">
          <a:xfrm>
            <a:off x="1428728" y="3071810"/>
            <a:ext cx="6696075" cy="701675"/>
          </a:xfrm>
          <a:prstGeom prst="rect">
            <a:avLst/>
          </a:prstGeom>
          <a:noFill/>
          <a:ln w="9525">
            <a:noFill/>
            <a:miter lim="800000"/>
            <a:headEnd/>
            <a:tailEnd/>
          </a:ln>
        </p:spPr>
        <p:txBody>
          <a:bodyPr>
            <a:spAutoFit/>
          </a:bodyPr>
          <a:lstStyle/>
          <a:p>
            <a:pPr algn="ctr">
              <a:spcBef>
                <a:spcPct val="50000"/>
              </a:spcBef>
            </a:pPr>
            <a:r>
              <a:rPr lang="en-US" b="1" dirty="0">
                <a:solidFill>
                  <a:srgbClr val="000099"/>
                </a:solidFill>
              </a:rPr>
              <a:t>For typical Bunch Phase Durations </a:t>
            </a:r>
            <a:r>
              <a:rPr lang="en-US" b="1" dirty="0" smtClean="0">
                <a:solidFill>
                  <a:srgbClr val="FF0000"/>
                </a:solidFill>
              </a:rPr>
              <a:t>~10</a:t>
            </a:r>
            <a:r>
              <a:rPr lang="en-US" b="1" dirty="0" smtClean="0">
                <a:solidFill>
                  <a:srgbClr val="FF0000"/>
                </a:solidFill>
                <a:cs typeface="Arial" charset="0"/>
              </a:rPr>
              <a:t>°</a:t>
            </a:r>
            <a:r>
              <a:rPr lang="en-US" b="1" dirty="0" smtClean="0">
                <a:solidFill>
                  <a:srgbClr val="000099"/>
                </a:solidFill>
              </a:rPr>
              <a:t> </a:t>
            </a:r>
            <a:r>
              <a:rPr lang="en-US" b="1" dirty="0">
                <a:solidFill>
                  <a:srgbClr val="000099"/>
                </a:solidFill>
              </a:rPr>
              <a:t>phase resolution must be about </a:t>
            </a:r>
            <a:r>
              <a:rPr lang="en-US" b="1" dirty="0">
                <a:solidFill>
                  <a:srgbClr val="FF0000"/>
                </a:solidFill>
              </a:rPr>
              <a:t>1°</a:t>
            </a:r>
          </a:p>
        </p:txBody>
      </p:sp>
      <p:pic>
        <p:nvPicPr>
          <p:cNvPr id="6"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7"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sp>
        <p:nvSpPr>
          <p:cNvPr id="8" name="Text Box 5"/>
          <p:cNvSpPr txBox="1">
            <a:spLocks noChangeArrowheads="1"/>
          </p:cNvSpPr>
          <p:nvPr/>
        </p:nvSpPr>
        <p:spPr bwMode="auto">
          <a:xfrm>
            <a:off x="1428728" y="2000240"/>
            <a:ext cx="6696075" cy="701675"/>
          </a:xfrm>
          <a:prstGeom prst="rect">
            <a:avLst/>
          </a:prstGeom>
          <a:noFill/>
          <a:ln w="9525">
            <a:noFill/>
            <a:miter lim="800000"/>
            <a:headEnd/>
            <a:tailEnd/>
          </a:ln>
        </p:spPr>
        <p:txBody>
          <a:bodyPr>
            <a:spAutoFit/>
          </a:bodyPr>
          <a:lstStyle/>
          <a:p>
            <a:pPr algn="ctr">
              <a:spcBef>
                <a:spcPct val="50000"/>
              </a:spcBef>
            </a:pPr>
            <a:r>
              <a:rPr lang="en-US" b="1" dirty="0">
                <a:solidFill>
                  <a:srgbClr val="000099"/>
                </a:solidFill>
              </a:rPr>
              <a:t>The main requirement for Bunch Shape Measurements is </a:t>
            </a:r>
            <a:r>
              <a:rPr lang="en-US" b="1" dirty="0">
                <a:solidFill>
                  <a:srgbClr val="FF0000"/>
                </a:solidFill>
              </a:rPr>
              <a:t>Phase Resolution</a:t>
            </a:r>
            <a:endParaRPr lang="ru-RU" b="1" dirty="0">
              <a:solidFill>
                <a:srgbClr val="FF0000"/>
              </a:solidFill>
            </a:endParaRPr>
          </a:p>
        </p:txBody>
      </p:sp>
      <p:sp>
        <p:nvSpPr>
          <p:cNvPr id="9" name="Дата 8"/>
          <p:cNvSpPr>
            <a:spLocks noGrp="1"/>
          </p:cNvSpPr>
          <p:nvPr>
            <p:ph type="dt" sz="half" idx="10"/>
          </p:nvPr>
        </p:nvSpPr>
        <p:spPr/>
        <p:txBody>
          <a:bodyPr/>
          <a:lstStyle/>
          <a:p>
            <a:pPr>
              <a:defRPr/>
            </a:pPr>
            <a:r>
              <a:rPr lang="ru-RU" smtClean="0"/>
              <a:t>October 18-19, 2011</a:t>
            </a:r>
            <a:endParaRPr lang="ru-RU"/>
          </a:p>
        </p:txBody>
      </p:sp>
      <p:sp>
        <p:nvSpPr>
          <p:cNvPr id="10" name="Нижний колонтитул 9"/>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Номер слайда 5"/>
          <p:cNvSpPr>
            <a:spLocks noGrp="1"/>
          </p:cNvSpPr>
          <p:nvPr>
            <p:ph type="sldNum" sz="quarter" idx="12"/>
          </p:nvPr>
        </p:nvSpPr>
        <p:spPr>
          <a:xfrm>
            <a:off x="7010400" y="6381750"/>
            <a:ext cx="2133600" cy="476250"/>
          </a:xfrm>
          <a:noFill/>
        </p:spPr>
        <p:txBody>
          <a:bodyPr/>
          <a:lstStyle/>
          <a:p>
            <a:fld id="{9B0A53E6-865F-41B2-8806-A509800A50E7}" type="slidenum">
              <a:rPr lang="ru-RU"/>
              <a:pPr/>
              <a:t>20</a:t>
            </a:fld>
            <a:endParaRPr lang="ru-RU" dirty="0"/>
          </a:p>
        </p:txBody>
      </p:sp>
      <p:sp>
        <p:nvSpPr>
          <p:cNvPr id="12292" name="Rectangle 2"/>
          <p:cNvSpPr>
            <a:spLocks noChangeArrowheads="1"/>
          </p:cNvSpPr>
          <p:nvPr/>
        </p:nvSpPr>
        <p:spPr bwMode="auto">
          <a:xfrm>
            <a:off x="0" y="1828800"/>
            <a:ext cx="9144000" cy="0"/>
          </a:xfrm>
          <a:prstGeom prst="rect">
            <a:avLst/>
          </a:prstGeom>
          <a:noFill/>
          <a:ln w="9525">
            <a:noFill/>
            <a:miter lim="800000"/>
            <a:headEnd/>
            <a:tailEnd/>
          </a:ln>
        </p:spPr>
        <p:txBody>
          <a:bodyPr wrap="none" anchor="ctr">
            <a:spAutoFit/>
          </a:bodyPr>
          <a:lstStyle/>
          <a:p>
            <a:endParaRPr lang="ru-RU"/>
          </a:p>
        </p:txBody>
      </p:sp>
      <p:sp>
        <p:nvSpPr>
          <p:cNvPr id="12293" name="Text Box 4"/>
          <p:cNvSpPr txBox="1">
            <a:spLocks noChangeArrowheads="1"/>
          </p:cNvSpPr>
          <p:nvPr/>
        </p:nvSpPr>
        <p:spPr bwMode="auto">
          <a:xfrm>
            <a:off x="2643174" y="1071546"/>
            <a:ext cx="3600450" cy="400110"/>
          </a:xfrm>
          <a:prstGeom prst="rect">
            <a:avLst/>
          </a:prstGeom>
          <a:noFill/>
          <a:ln w="9525">
            <a:noFill/>
            <a:miter lim="800000"/>
            <a:headEnd/>
            <a:tailEnd/>
          </a:ln>
        </p:spPr>
        <p:txBody>
          <a:bodyPr>
            <a:spAutoFit/>
          </a:bodyPr>
          <a:lstStyle/>
          <a:p>
            <a:pPr algn="ctr">
              <a:spcBef>
                <a:spcPct val="50000"/>
              </a:spcBef>
            </a:pPr>
            <a:r>
              <a:rPr lang="en-US" b="1" dirty="0" smtClean="0">
                <a:solidFill>
                  <a:srgbClr val="000099"/>
                </a:solidFill>
              </a:rPr>
              <a:t>Summary</a:t>
            </a:r>
            <a:endParaRPr lang="ru-RU" b="1" dirty="0">
              <a:solidFill>
                <a:srgbClr val="000099"/>
              </a:solidFill>
            </a:endParaRPr>
          </a:p>
        </p:txBody>
      </p:sp>
      <p:pic>
        <p:nvPicPr>
          <p:cNvPr id="6"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7"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sp>
        <p:nvSpPr>
          <p:cNvPr id="12" name="Text Box 4"/>
          <p:cNvSpPr txBox="1">
            <a:spLocks noChangeArrowheads="1"/>
          </p:cNvSpPr>
          <p:nvPr/>
        </p:nvSpPr>
        <p:spPr bwMode="auto">
          <a:xfrm>
            <a:off x="928662" y="1928802"/>
            <a:ext cx="6786610" cy="1785104"/>
          </a:xfrm>
          <a:prstGeom prst="rect">
            <a:avLst/>
          </a:prstGeom>
          <a:noFill/>
          <a:ln w="9525">
            <a:noFill/>
            <a:miter lim="800000"/>
            <a:headEnd/>
            <a:tailEnd/>
          </a:ln>
        </p:spPr>
        <p:txBody>
          <a:bodyPr wrap="square">
            <a:spAutoFit/>
          </a:bodyPr>
          <a:lstStyle/>
          <a:p>
            <a:pPr algn="ctr">
              <a:spcBef>
                <a:spcPct val="50000"/>
              </a:spcBef>
            </a:pPr>
            <a:r>
              <a:rPr lang="en-US" b="1" dirty="0" smtClean="0">
                <a:solidFill>
                  <a:srgbClr val="000099"/>
                </a:solidFill>
              </a:rPr>
              <a:t>BSM for Linac-4 has been developed and fabricated.</a:t>
            </a:r>
          </a:p>
          <a:p>
            <a:pPr algn="ctr">
              <a:spcBef>
                <a:spcPct val="50000"/>
              </a:spcBef>
            </a:pPr>
            <a:r>
              <a:rPr lang="en-US" b="1" dirty="0" smtClean="0">
                <a:solidFill>
                  <a:srgbClr val="000099"/>
                </a:solidFill>
              </a:rPr>
              <a:t> The analysis shows that it meets specification.</a:t>
            </a:r>
          </a:p>
          <a:p>
            <a:pPr algn="ctr">
              <a:spcBef>
                <a:spcPct val="50000"/>
              </a:spcBef>
            </a:pPr>
            <a:r>
              <a:rPr lang="en-US" b="1" dirty="0" smtClean="0">
                <a:solidFill>
                  <a:srgbClr val="000099"/>
                </a:solidFill>
              </a:rPr>
              <a:t>The laboratory tests are in progress now.</a:t>
            </a:r>
          </a:p>
          <a:p>
            <a:pPr algn="ctr">
              <a:spcBef>
                <a:spcPct val="50000"/>
              </a:spcBef>
            </a:pPr>
            <a:r>
              <a:rPr lang="en-US" b="1" dirty="0" smtClean="0">
                <a:solidFill>
                  <a:srgbClr val="000099"/>
                </a:solidFill>
              </a:rPr>
              <a:t>Hopefully BSM will work well. </a:t>
            </a:r>
            <a:endParaRPr lang="ru-RU" b="1" dirty="0">
              <a:solidFill>
                <a:srgbClr val="000099"/>
              </a:solidFill>
            </a:endParaRPr>
          </a:p>
        </p:txBody>
      </p:sp>
      <p:sp>
        <p:nvSpPr>
          <p:cNvPr id="13" name="Дата 12"/>
          <p:cNvSpPr>
            <a:spLocks noGrp="1"/>
          </p:cNvSpPr>
          <p:nvPr>
            <p:ph type="dt" sz="half" idx="10"/>
          </p:nvPr>
        </p:nvSpPr>
        <p:spPr/>
        <p:txBody>
          <a:bodyPr/>
          <a:lstStyle/>
          <a:p>
            <a:pPr>
              <a:defRPr/>
            </a:pPr>
            <a:r>
              <a:rPr lang="ru-RU" smtClean="0"/>
              <a:t>October 18-19, 2011</a:t>
            </a:r>
            <a:endParaRPr lang="ru-RU"/>
          </a:p>
        </p:txBody>
      </p:sp>
      <p:sp>
        <p:nvSpPr>
          <p:cNvPr id="14" name="Нижний колонтитул 13"/>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Номер слайда 5"/>
          <p:cNvSpPr>
            <a:spLocks noGrp="1"/>
          </p:cNvSpPr>
          <p:nvPr>
            <p:ph type="sldNum" sz="quarter" idx="12"/>
          </p:nvPr>
        </p:nvSpPr>
        <p:spPr>
          <a:xfrm>
            <a:off x="7010400" y="6381750"/>
            <a:ext cx="2133600" cy="476250"/>
          </a:xfrm>
          <a:noFill/>
        </p:spPr>
        <p:txBody>
          <a:bodyPr/>
          <a:lstStyle/>
          <a:p>
            <a:fld id="{671E16CB-8FD6-486E-B23B-1A1AA26D2DA1}" type="slidenum">
              <a:rPr lang="ru-RU"/>
              <a:pPr/>
              <a:t>3</a:t>
            </a:fld>
            <a:endParaRPr lang="ru-RU" dirty="0"/>
          </a:p>
        </p:txBody>
      </p:sp>
      <p:sp>
        <p:nvSpPr>
          <p:cNvPr id="3079" name="Rectangle 2"/>
          <p:cNvSpPr>
            <a:spLocks noGrp="1" noChangeArrowheads="1"/>
          </p:cNvSpPr>
          <p:nvPr>
            <p:ph type="title"/>
          </p:nvPr>
        </p:nvSpPr>
        <p:spPr/>
        <p:txBody>
          <a:bodyPr/>
          <a:lstStyle/>
          <a:p>
            <a:pPr eaLnBrk="1" hangingPunct="1"/>
            <a:r>
              <a:rPr lang="en-US" sz="2000" b="1" u="sng" dirty="0" smtClean="0">
                <a:solidFill>
                  <a:srgbClr val="000099"/>
                </a:solidFill>
              </a:rPr>
              <a:t>Basic Limitation </a:t>
            </a:r>
            <a:r>
              <a:rPr lang="ru-RU" sz="2000" b="1" dirty="0" smtClean="0">
                <a:solidFill>
                  <a:srgbClr val="000099"/>
                </a:solidFill>
              </a:rPr>
              <a:t> </a:t>
            </a:r>
            <a:r>
              <a:rPr lang="en-US" sz="2000" b="1" dirty="0" smtClean="0">
                <a:solidFill>
                  <a:srgbClr val="000099"/>
                </a:solidFill>
              </a:rPr>
              <a:t>of Band Width of detectors using transfer of information about longitudinal distribution through beam electromagnetic field.</a:t>
            </a:r>
            <a:endParaRPr lang="ru-RU" sz="2000" b="1" dirty="0" smtClean="0">
              <a:solidFill>
                <a:srgbClr val="000099"/>
              </a:solidFill>
            </a:endParaRPr>
          </a:p>
        </p:txBody>
      </p:sp>
      <p:sp>
        <p:nvSpPr>
          <p:cNvPr id="3080" name="Rectangle 3"/>
          <p:cNvSpPr>
            <a:spLocks noChangeArrowheads="1"/>
          </p:cNvSpPr>
          <p:nvPr/>
        </p:nvSpPr>
        <p:spPr bwMode="auto">
          <a:xfrm>
            <a:off x="327025" y="2601913"/>
            <a:ext cx="0" cy="0"/>
          </a:xfrm>
          <a:prstGeom prst="rect">
            <a:avLst/>
          </a:prstGeom>
          <a:solidFill>
            <a:schemeClr val="accent1"/>
          </a:solidFill>
          <a:ln w="9525">
            <a:solidFill>
              <a:schemeClr val="tx1"/>
            </a:solidFill>
            <a:miter lim="800000"/>
            <a:headEnd/>
            <a:tailEnd/>
          </a:ln>
        </p:spPr>
        <p:txBody>
          <a:bodyPr/>
          <a:lstStyle/>
          <a:p>
            <a:endParaRPr lang="ru-RU"/>
          </a:p>
        </p:txBody>
      </p:sp>
      <p:sp>
        <p:nvSpPr>
          <p:cNvPr id="3081" name="Rectangle 4"/>
          <p:cNvSpPr>
            <a:spLocks noChangeArrowheads="1"/>
          </p:cNvSpPr>
          <p:nvPr/>
        </p:nvSpPr>
        <p:spPr bwMode="auto">
          <a:xfrm>
            <a:off x="327025" y="3059113"/>
            <a:ext cx="0" cy="0"/>
          </a:xfrm>
          <a:prstGeom prst="rect">
            <a:avLst/>
          </a:prstGeom>
          <a:noFill/>
          <a:ln w="9525">
            <a:noFill/>
            <a:miter lim="800000"/>
            <a:headEnd/>
            <a:tailEnd/>
          </a:ln>
        </p:spPr>
        <p:txBody>
          <a:bodyPr wrap="none" anchor="ctr">
            <a:spAutoFit/>
          </a:bodyPr>
          <a:lstStyle/>
          <a:p>
            <a:endParaRPr lang="ru-RU"/>
          </a:p>
        </p:txBody>
      </p:sp>
      <p:sp>
        <p:nvSpPr>
          <p:cNvPr id="3082" name="Rectangle 5"/>
          <p:cNvSpPr>
            <a:spLocks noChangeArrowheads="1"/>
          </p:cNvSpPr>
          <p:nvPr/>
        </p:nvSpPr>
        <p:spPr bwMode="auto">
          <a:xfrm>
            <a:off x="327025" y="3516313"/>
            <a:ext cx="0" cy="0"/>
          </a:xfrm>
          <a:prstGeom prst="rect">
            <a:avLst/>
          </a:prstGeom>
          <a:noFill/>
          <a:ln w="9525">
            <a:noFill/>
            <a:miter lim="800000"/>
            <a:headEnd/>
            <a:tailEnd/>
          </a:ln>
        </p:spPr>
        <p:txBody>
          <a:bodyPr wrap="none" anchor="ctr">
            <a:spAutoFit/>
          </a:bodyPr>
          <a:lstStyle/>
          <a:p>
            <a:endParaRPr lang="ru-RU"/>
          </a:p>
        </p:txBody>
      </p:sp>
      <p:sp>
        <p:nvSpPr>
          <p:cNvPr id="3083" name="Rectangle 6"/>
          <p:cNvSpPr>
            <a:spLocks noChangeArrowheads="1"/>
          </p:cNvSpPr>
          <p:nvPr/>
        </p:nvSpPr>
        <p:spPr bwMode="auto">
          <a:xfrm>
            <a:off x="327025" y="3716338"/>
            <a:ext cx="0" cy="0"/>
          </a:xfrm>
          <a:prstGeom prst="rect">
            <a:avLst/>
          </a:prstGeom>
          <a:noFill/>
          <a:ln w="9525">
            <a:noFill/>
            <a:miter lim="800000"/>
            <a:headEnd/>
            <a:tailEnd/>
          </a:ln>
        </p:spPr>
        <p:txBody>
          <a:bodyPr wrap="none" anchor="ctr">
            <a:spAutoFit/>
          </a:bodyPr>
          <a:lstStyle/>
          <a:p>
            <a:endParaRPr lang="ru-RU"/>
          </a:p>
        </p:txBody>
      </p:sp>
      <p:grpSp>
        <p:nvGrpSpPr>
          <p:cNvPr id="3084" name="Group 7"/>
          <p:cNvGrpSpPr>
            <a:grpSpLocks noChangeAspect="1"/>
          </p:cNvGrpSpPr>
          <p:nvPr/>
        </p:nvGrpSpPr>
        <p:grpSpPr bwMode="auto">
          <a:xfrm>
            <a:off x="900113" y="1628775"/>
            <a:ext cx="4392612" cy="2352675"/>
            <a:chOff x="4401" y="2113"/>
            <a:chExt cx="4371" cy="2342"/>
          </a:xfrm>
        </p:grpSpPr>
        <p:grpSp>
          <p:nvGrpSpPr>
            <p:cNvPr id="3092" name="Group 8"/>
            <p:cNvGrpSpPr>
              <a:grpSpLocks noChangeAspect="1"/>
            </p:cNvGrpSpPr>
            <p:nvPr/>
          </p:nvGrpSpPr>
          <p:grpSpPr bwMode="auto">
            <a:xfrm>
              <a:off x="4401" y="2567"/>
              <a:ext cx="3768" cy="1888"/>
              <a:chOff x="2194" y="2891"/>
              <a:chExt cx="2421" cy="1213"/>
            </a:xfrm>
          </p:grpSpPr>
          <p:sp>
            <p:nvSpPr>
              <p:cNvPr id="3097" name="Line 9"/>
              <p:cNvSpPr>
                <a:spLocks noChangeAspect="1" noChangeShapeType="1"/>
              </p:cNvSpPr>
              <p:nvPr/>
            </p:nvSpPr>
            <p:spPr bwMode="auto">
              <a:xfrm>
                <a:off x="2194" y="3636"/>
                <a:ext cx="2421" cy="0"/>
              </a:xfrm>
              <a:prstGeom prst="line">
                <a:avLst/>
              </a:prstGeom>
              <a:noFill/>
              <a:ln w="3175">
                <a:solidFill>
                  <a:srgbClr val="000000"/>
                </a:solidFill>
                <a:prstDash val="lgDashDot"/>
                <a:round/>
                <a:headEnd/>
                <a:tailEnd/>
              </a:ln>
            </p:spPr>
            <p:txBody>
              <a:bodyPr/>
              <a:lstStyle/>
              <a:p>
                <a:endParaRPr lang="ru-RU"/>
              </a:p>
            </p:txBody>
          </p:sp>
          <p:sp>
            <p:nvSpPr>
              <p:cNvPr id="3098" name="Rectangle 10" descr="Светлый диагональный 2"/>
              <p:cNvSpPr>
                <a:spLocks noChangeAspect="1" noChangeArrowheads="1"/>
              </p:cNvSpPr>
              <p:nvPr/>
            </p:nvSpPr>
            <p:spPr bwMode="auto">
              <a:xfrm>
                <a:off x="3965" y="3167"/>
                <a:ext cx="426" cy="43"/>
              </a:xfrm>
              <a:prstGeom prst="rect">
                <a:avLst/>
              </a:prstGeom>
              <a:pattFill prst="ltUpDiag">
                <a:fgClr>
                  <a:srgbClr val="000000"/>
                </a:fgClr>
                <a:bgClr>
                  <a:srgbClr val="FFFFFF"/>
                </a:bgClr>
              </a:pattFill>
              <a:ln w="3175">
                <a:solidFill>
                  <a:srgbClr val="000000"/>
                </a:solidFill>
                <a:miter lim="800000"/>
                <a:headEnd/>
                <a:tailEnd/>
              </a:ln>
            </p:spPr>
            <p:txBody>
              <a:bodyPr/>
              <a:lstStyle/>
              <a:p>
                <a:endParaRPr lang="ru-RU"/>
              </a:p>
            </p:txBody>
          </p:sp>
          <p:sp>
            <p:nvSpPr>
              <p:cNvPr id="3099" name="Rectangle 11" descr="Алмазная решетка (контур)"/>
              <p:cNvSpPr>
                <a:spLocks noChangeAspect="1" noChangeArrowheads="1"/>
              </p:cNvSpPr>
              <p:nvPr/>
            </p:nvSpPr>
            <p:spPr bwMode="auto">
              <a:xfrm>
                <a:off x="3838" y="3167"/>
                <a:ext cx="127" cy="43"/>
              </a:xfrm>
              <a:prstGeom prst="rect">
                <a:avLst/>
              </a:prstGeom>
              <a:pattFill prst="openDmnd">
                <a:fgClr>
                  <a:srgbClr val="000000"/>
                </a:fgClr>
                <a:bgClr>
                  <a:srgbClr val="FFFFFF"/>
                </a:bgClr>
              </a:pattFill>
              <a:ln w="3175">
                <a:solidFill>
                  <a:srgbClr val="000000"/>
                </a:solidFill>
                <a:miter lim="800000"/>
                <a:headEnd/>
                <a:tailEnd/>
              </a:ln>
            </p:spPr>
            <p:txBody>
              <a:bodyPr/>
              <a:lstStyle/>
              <a:p>
                <a:endParaRPr lang="ru-RU"/>
              </a:p>
            </p:txBody>
          </p:sp>
          <p:sp>
            <p:nvSpPr>
              <p:cNvPr id="3100" name="Rectangle 12" descr="Светлый диагональный 2"/>
              <p:cNvSpPr>
                <a:spLocks noChangeAspect="1" noChangeArrowheads="1"/>
              </p:cNvSpPr>
              <p:nvPr/>
            </p:nvSpPr>
            <p:spPr bwMode="auto">
              <a:xfrm>
                <a:off x="2369" y="3167"/>
                <a:ext cx="1490" cy="43"/>
              </a:xfrm>
              <a:prstGeom prst="rect">
                <a:avLst/>
              </a:prstGeom>
              <a:pattFill prst="ltUpDiag">
                <a:fgClr>
                  <a:srgbClr val="000000"/>
                </a:fgClr>
                <a:bgClr>
                  <a:srgbClr val="FFFFFF"/>
                </a:bgClr>
              </a:pattFill>
              <a:ln w="3175">
                <a:solidFill>
                  <a:srgbClr val="000000"/>
                </a:solidFill>
                <a:miter lim="800000"/>
                <a:headEnd/>
                <a:tailEnd/>
              </a:ln>
            </p:spPr>
            <p:txBody>
              <a:bodyPr/>
              <a:lstStyle/>
              <a:p>
                <a:endParaRPr lang="ru-RU"/>
              </a:p>
            </p:txBody>
          </p:sp>
          <p:sp>
            <p:nvSpPr>
              <p:cNvPr id="3101" name="Line 13"/>
              <p:cNvSpPr>
                <a:spLocks noChangeAspect="1" noChangeShapeType="1"/>
              </p:cNvSpPr>
              <p:nvPr/>
            </p:nvSpPr>
            <p:spPr bwMode="auto">
              <a:xfrm flipV="1">
                <a:off x="3220" y="3210"/>
                <a:ext cx="0" cy="426"/>
              </a:xfrm>
              <a:prstGeom prst="line">
                <a:avLst/>
              </a:prstGeom>
              <a:noFill/>
              <a:ln w="3175">
                <a:solidFill>
                  <a:srgbClr val="000000"/>
                </a:solidFill>
                <a:round/>
                <a:headEnd/>
                <a:tailEnd/>
              </a:ln>
            </p:spPr>
            <p:txBody>
              <a:bodyPr/>
              <a:lstStyle/>
              <a:p>
                <a:endParaRPr lang="ru-RU"/>
              </a:p>
            </p:txBody>
          </p:sp>
          <p:sp>
            <p:nvSpPr>
              <p:cNvPr id="3102" name="Line 14"/>
              <p:cNvSpPr>
                <a:spLocks noChangeAspect="1" noChangeShapeType="1"/>
              </p:cNvSpPr>
              <p:nvPr/>
            </p:nvSpPr>
            <p:spPr bwMode="auto">
              <a:xfrm flipV="1">
                <a:off x="3220" y="3210"/>
                <a:ext cx="0" cy="21"/>
              </a:xfrm>
              <a:prstGeom prst="line">
                <a:avLst/>
              </a:prstGeom>
              <a:noFill/>
              <a:ln w="3175">
                <a:solidFill>
                  <a:srgbClr val="000000"/>
                </a:solidFill>
                <a:round/>
                <a:headEnd/>
                <a:tailEnd type="stealth" w="sm" len="sm"/>
              </a:ln>
            </p:spPr>
            <p:txBody>
              <a:bodyPr/>
              <a:lstStyle/>
              <a:p>
                <a:endParaRPr lang="ru-RU"/>
              </a:p>
            </p:txBody>
          </p:sp>
          <p:sp>
            <p:nvSpPr>
              <p:cNvPr id="3103" name="Freeform 15"/>
              <p:cNvSpPr>
                <a:spLocks noChangeAspect="1"/>
              </p:cNvSpPr>
              <p:nvPr/>
            </p:nvSpPr>
            <p:spPr bwMode="auto">
              <a:xfrm>
                <a:off x="3220" y="3253"/>
                <a:ext cx="106" cy="382"/>
              </a:xfrm>
              <a:custGeom>
                <a:avLst/>
                <a:gdLst>
                  <a:gd name="T0" fmla="*/ 0 w 285"/>
                  <a:gd name="T1" fmla="*/ 1023 h 1023"/>
                  <a:gd name="T2" fmla="*/ 114 w 285"/>
                  <a:gd name="T3" fmla="*/ 741 h 1023"/>
                  <a:gd name="T4" fmla="*/ 177 w 285"/>
                  <a:gd name="T5" fmla="*/ 576 h 1023"/>
                  <a:gd name="T6" fmla="*/ 222 w 285"/>
                  <a:gd name="T7" fmla="*/ 435 h 1023"/>
                  <a:gd name="T8" fmla="*/ 264 w 285"/>
                  <a:gd name="T9" fmla="*/ 252 h 1023"/>
                  <a:gd name="T10" fmla="*/ 282 w 285"/>
                  <a:gd name="T11" fmla="*/ 114 h 1023"/>
                  <a:gd name="T12" fmla="*/ 285 w 285"/>
                  <a:gd name="T13" fmla="*/ 0 h 1023"/>
                  <a:gd name="T14" fmla="*/ 0 60000 65536"/>
                  <a:gd name="T15" fmla="*/ 0 60000 65536"/>
                  <a:gd name="T16" fmla="*/ 0 60000 65536"/>
                  <a:gd name="T17" fmla="*/ 0 60000 65536"/>
                  <a:gd name="T18" fmla="*/ 0 60000 65536"/>
                  <a:gd name="T19" fmla="*/ 0 60000 65536"/>
                  <a:gd name="T20" fmla="*/ 0 60000 65536"/>
                  <a:gd name="T21" fmla="*/ 0 w 285"/>
                  <a:gd name="T22" fmla="*/ 0 h 1023"/>
                  <a:gd name="T23" fmla="*/ 285 w 285"/>
                  <a:gd name="T24" fmla="*/ 1023 h 10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5" h="1023">
                    <a:moveTo>
                      <a:pt x="0" y="1023"/>
                    </a:moveTo>
                    <a:cubicBezTo>
                      <a:pt x="42" y="919"/>
                      <a:pt x="85" y="815"/>
                      <a:pt x="114" y="741"/>
                    </a:cubicBezTo>
                    <a:cubicBezTo>
                      <a:pt x="143" y="667"/>
                      <a:pt x="159" y="627"/>
                      <a:pt x="177" y="576"/>
                    </a:cubicBezTo>
                    <a:cubicBezTo>
                      <a:pt x="195" y="525"/>
                      <a:pt x="208" y="489"/>
                      <a:pt x="222" y="435"/>
                    </a:cubicBezTo>
                    <a:cubicBezTo>
                      <a:pt x="236" y="381"/>
                      <a:pt x="254" y="305"/>
                      <a:pt x="264" y="252"/>
                    </a:cubicBezTo>
                    <a:cubicBezTo>
                      <a:pt x="274" y="199"/>
                      <a:pt x="279" y="156"/>
                      <a:pt x="282" y="114"/>
                    </a:cubicBezTo>
                    <a:cubicBezTo>
                      <a:pt x="285" y="72"/>
                      <a:pt x="285" y="36"/>
                      <a:pt x="285" y="0"/>
                    </a:cubicBezTo>
                  </a:path>
                </a:pathLst>
              </a:custGeom>
              <a:noFill/>
              <a:ln w="3175">
                <a:solidFill>
                  <a:srgbClr val="000000"/>
                </a:solidFill>
                <a:round/>
                <a:headEnd/>
                <a:tailEnd type="none" w="med" len="med"/>
              </a:ln>
            </p:spPr>
            <p:txBody>
              <a:bodyPr/>
              <a:lstStyle/>
              <a:p>
                <a:endParaRPr lang="ru-RU"/>
              </a:p>
            </p:txBody>
          </p:sp>
          <p:sp>
            <p:nvSpPr>
              <p:cNvPr id="3104" name="Freeform 16"/>
              <p:cNvSpPr>
                <a:spLocks noChangeAspect="1"/>
              </p:cNvSpPr>
              <p:nvPr/>
            </p:nvSpPr>
            <p:spPr bwMode="auto">
              <a:xfrm>
                <a:off x="3219" y="3253"/>
                <a:ext cx="215" cy="382"/>
              </a:xfrm>
              <a:custGeom>
                <a:avLst/>
                <a:gdLst>
                  <a:gd name="T0" fmla="*/ 0 w 576"/>
                  <a:gd name="T1" fmla="*/ 1023 h 1023"/>
                  <a:gd name="T2" fmla="*/ 156 w 576"/>
                  <a:gd name="T3" fmla="*/ 840 h 1023"/>
                  <a:gd name="T4" fmla="*/ 267 w 576"/>
                  <a:gd name="T5" fmla="*/ 696 h 1023"/>
                  <a:gd name="T6" fmla="*/ 378 w 576"/>
                  <a:gd name="T7" fmla="*/ 540 h 1023"/>
                  <a:gd name="T8" fmla="*/ 471 w 576"/>
                  <a:gd name="T9" fmla="*/ 378 h 1023"/>
                  <a:gd name="T10" fmla="*/ 537 w 576"/>
                  <a:gd name="T11" fmla="*/ 219 h 1023"/>
                  <a:gd name="T12" fmla="*/ 570 w 576"/>
                  <a:gd name="T13" fmla="*/ 72 h 1023"/>
                  <a:gd name="T14" fmla="*/ 573 w 576"/>
                  <a:gd name="T15" fmla="*/ 0 h 1023"/>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1023"/>
                  <a:gd name="T26" fmla="*/ 576 w 576"/>
                  <a:gd name="T27" fmla="*/ 1023 h 10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1023">
                    <a:moveTo>
                      <a:pt x="0" y="1023"/>
                    </a:moveTo>
                    <a:cubicBezTo>
                      <a:pt x="55" y="958"/>
                      <a:pt x="111" y="894"/>
                      <a:pt x="156" y="840"/>
                    </a:cubicBezTo>
                    <a:cubicBezTo>
                      <a:pt x="201" y="786"/>
                      <a:pt x="230" y="746"/>
                      <a:pt x="267" y="696"/>
                    </a:cubicBezTo>
                    <a:cubicBezTo>
                      <a:pt x="304" y="646"/>
                      <a:pt x="344" y="593"/>
                      <a:pt x="378" y="540"/>
                    </a:cubicBezTo>
                    <a:cubicBezTo>
                      <a:pt x="412" y="487"/>
                      <a:pt x="445" y="431"/>
                      <a:pt x="471" y="378"/>
                    </a:cubicBezTo>
                    <a:cubicBezTo>
                      <a:pt x="497" y="325"/>
                      <a:pt x="521" y="270"/>
                      <a:pt x="537" y="219"/>
                    </a:cubicBezTo>
                    <a:cubicBezTo>
                      <a:pt x="553" y="168"/>
                      <a:pt x="564" y="108"/>
                      <a:pt x="570" y="72"/>
                    </a:cubicBezTo>
                    <a:cubicBezTo>
                      <a:pt x="576" y="36"/>
                      <a:pt x="574" y="18"/>
                      <a:pt x="573" y="0"/>
                    </a:cubicBezTo>
                  </a:path>
                </a:pathLst>
              </a:custGeom>
              <a:noFill/>
              <a:ln w="3175">
                <a:solidFill>
                  <a:srgbClr val="000000"/>
                </a:solidFill>
                <a:round/>
                <a:headEnd/>
                <a:tailEnd/>
              </a:ln>
            </p:spPr>
            <p:txBody>
              <a:bodyPr/>
              <a:lstStyle/>
              <a:p>
                <a:endParaRPr lang="ru-RU"/>
              </a:p>
            </p:txBody>
          </p:sp>
          <p:sp>
            <p:nvSpPr>
              <p:cNvPr id="3105" name="Freeform 17"/>
              <p:cNvSpPr>
                <a:spLocks noChangeAspect="1"/>
              </p:cNvSpPr>
              <p:nvPr/>
            </p:nvSpPr>
            <p:spPr bwMode="auto">
              <a:xfrm>
                <a:off x="3219" y="3251"/>
                <a:ext cx="321" cy="385"/>
              </a:xfrm>
              <a:custGeom>
                <a:avLst/>
                <a:gdLst>
                  <a:gd name="T0" fmla="*/ 0 w 861"/>
                  <a:gd name="T1" fmla="*/ 1029 h 1029"/>
                  <a:gd name="T2" fmla="*/ 210 w 861"/>
                  <a:gd name="T3" fmla="*/ 861 h 1029"/>
                  <a:gd name="T4" fmla="*/ 381 w 861"/>
                  <a:gd name="T5" fmla="*/ 717 h 1029"/>
                  <a:gd name="T6" fmla="*/ 501 w 861"/>
                  <a:gd name="T7" fmla="*/ 603 h 1029"/>
                  <a:gd name="T8" fmla="*/ 657 w 861"/>
                  <a:gd name="T9" fmla="*/ 441 h 1029"/>
                  <a:gd name="T10" fmla="*/ 756 w 861"/>
                  <a:gd name="T11" fmla="*/ 309 h 1029"/>
                  <a:gd name="T12" fmla="*/ 816 w 861"/>
                  <a:gd name="T13" fmla="*/ 195 h 1029"/>
                  <a:gd name="T14" fmla="*/ 843 w 861"/>
                  <a:gd name="T15" fmla="*/ 111 h 1029"/>
                  <a:gd name="T16" fmla="*/ 858 w 861"/>
                  <a:gd name="T17" fmla="*/ 51 h 1029"/>
                  <a:gd name="T18" fmla="*/ 861 w 861"/>
                  <a:gd name="T19" fmla="*/ 0 h 10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029"/>
                  <a:gd name="T32" fmla="*/ 861 w 861"/>
                  <a:gd name="T33" fmla="*/ 1029 h 10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029">
                    <a:moveTo>
                      <a:pt x="0" y="1029"/>
                    </a:moveTo>
                    <a:cubicBezTo>
                      <a:pt x="73" y="971"/>
                      <a:pt x="147" y="913"/>
                      <a:pt x="210" y="861"/>
                    </a:cubicBezTo>
                    <a:cubicBezTo>
                      <a:pt x="273" y="809"/>
                      <a:pt x="333" y="760"/>
                      <a:pt x="381" y="717"/>
                    </a:cubicBezTo>
                    <a:cubicBezTo>
                      <a:pt x="429" y="674"/>
                      <a:pt x="455" y="649"/>
                      <a:pt x="501" y="603"/>
                    </a:cubicBezTo>
                    <a:cubicBezTo>
                      <a:pt x="547" y="557"/>
                      <a:pt x="615" y="490"/>
                      <a:pt x="657" y="441"/>
                    </a:cubicBezTo>
                    <a:cubicBezTo>
                      <a:pt x="699" y="392"/>
                      <a:pt x="730" y="350"/>
                      <a:pt x="756" y="309"/>
                    </a:cubicBezTo>
                    <a:cubicBezTo>
                      <a:pt x="782" y="268"/>
                      <a:pt x="802" y="228"/>
                      <a:pt x="816" y="195"/>
                    </a:cubicBezTo>
                    <a:cubicBezTo>
                      <a:pt x="830" y="162"/>
                      <a:pt x="836" y="135"/>
                      <a:pt x="843" y="111"/>
                    </a:cubicBezTo>
                    <a:cubicBezTo>
                      <a:pt x="850" y="87"/>
                      <a:pt x="855" y="69"/>
                      <a:pt x="858" y="51"/>
                    </a:cubicBezTo>
                    <a:cubicBezTo>
                      <a:pt x="861" y="33"/>
                      <a:pt x="861" y="16"/>
                      <a:pt x="861" y="0"/>
                    </a:cubicBezTo>
                  </a:path>
                </a:pathLst>
              </a:custGeom>
              <a:noFill/>
              <a:ln w="3175">
                <a:solidFill>
                  <a:srgbClr val="000000"/>
                </a:solidFill>
                <a:round/>
                <a:headEnd/>
                <a:tailEnd/>
              </a:ln>
            </p:spPr>
            <p:txBody>
              <a:bodyPr/>
              <a:lstStyle/>
              <a:p>
                <a:endParaRPr lang="ru-RU"/>
              </a:p>
            </p:txBody>
          </p:sp>
          <p:sp>
            <p:nvSpPr>
              <p:cNvPr id="3106" name="Freeform 18"/>
              <p:cNvSpPr>
                <a:spLocks noChangeAspect="1"/>
              </p:cNvSpPr>
              <p:nvPr/>
            </p:nvSpPr>
            <p:spPr bwMode="auto">
              <a:xfrm>
                <a:off x="3219" y="3253"/>
                <a:ext cx="429" cy="383"/>
              </a:xfrm>
              <a:custGeom>
                <a:avLst/>
                <a:gdLst>
                  <a:gd name="T0" fmla="*/ 0 w 1149"/>
                  <a:gd name="T1" fmla="*/ 1026 h 1026"/>
                  <a:gd name="T2" fmla="*/ 237 w 1149"/>
                  <a:gd name="T3" fmla="*/ 885 h 1026"/>
                  <a:gd name="T4" fmla="*/ 420 w 1149"/>
                  <a:gd name="T5" fmla="*/ 771 h 1026"/>
                  <a:gd name="T6" fmla="*/ 576 w 1149"/>
                  <a:gd name="T7" fmla="*/ 669 h 1026"/>
                  <a:gd name="T8" fmla="*/ 762 w 1149"/>
                  <a:gd name="T9" fmla="*/ 537 h 1026"/>
                  <a:gd name="T10" fmla="*/ 885 w 1149"/>
                  <a:gd name="T11" fmla="*/ 435 h 1026"/>
                  <a:gd name="T12" fmla="*/ 957 w 1149"/>
                  <a:gd name="T13" fmla="*/ 357 h 1026"/>
                  <a:gd name="T14" fmla="*/ 1053 w 1149"/>
                  <a:gd name="T15" fmla="*/ 249 h 1026"/>
                  <a:gd name="T16" fmla="*/ 1098 w 1149"/>
                  <a:gd name="T17" fmla="*/ 168 h 1026"/>
                  <a:gd name="T18" fmla="*/ 1137 w 1149"/>
                  <a:gd name="T19" fmla="*/ 84 h 1026"/>
                  <a:gd name="T20" fmla="*/ 1149 w 1149"/>
                  <a:gd name="T21" fmla="*/ 0 h 10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49"/>
                  <a:gd name="T34" fmla="*/ 0 h 1026"/>
                  <a:gd name="T35" fmla="*/ 1149 w 1149"/>
                  <a:gd name="T36" fmla="*/ 1026 h 10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49" h="1026">
                    <a:moveTo>
                      <a:pt x="0" y="1026"/>
                    </a:moveTo>
                    <a:cubicBezTo>
                      <a:pt x="83" y="976"/>
                      <a:pt x="167" y="927"/>
                      <a:pt x="237" y="885"/>
                    </a:cubicBezTo>
                    <a:cubicBezTo>
                      <a:pt x="307" y="843"/>
                      <a:pt x="364" y="807"/>
                      <a:pt x="420" y="771"/>
                    </a:cubicBezTo>
                    <a:cubicBezTo>
                      <a:pt x="476" y="735"/>
                      <a:pt x="519" y="708"/>
                      <a:pt x="576" y="669"/>
                    </a:cubicBezTo>
                    <a:cubicBezTo>
                      <a:pt x="633" y="630"/>
                      <a:pt x="711" y="576"/>
                      <a:pt x="762" y="537"/>
                    </a:cubicBezTo>
                    <a:cubicBezTo>
                      <a:pt x="813" y="498"/>
                      <a:pt x="853" y="465"/>
                      <a:pt x="885" y="435"/>
                    </a:cubicBezTo>
                    <a:cubicBezTo>
                      <a:pt x="917" y="405"/>
                      <a:pt x="929" y="388"/>
                      <a:pt x="957" y="357"/>
                    </a:cubicBezTo>
                    <a:cubicBezTo>
                      <a:pt x="985" y="326"/>
                      <a:pt x="1030" y="280"/>
                      <a:pt x="1053" y="249"/>
                    </a:cubicBezTo>
                    <a:cubicBezTo>
                      <a:pt x="1076" y="218"/>
                      <a:pt x="1084" y="195"/>
                      <a:pt x="1098" y="168"/>
                    </a:cubicBezTo>
                    <a:cubicBezTo>
                      <a:pt x="1112" y="141"/>
                      <a:pt x="1129" y="112"/>
                      <a:pt x="1137" y="84"/>
                    </a:cubicBezTo>
                    <a:cubicBezTo>
                      <a:pt x="1145" y="56"/>
                      <a:pt x="1147" y="28"/>
                      <a:pt x="1149" y="0"/>
                    </a:cubicBezTo>
                  </a:path>
                </a:pathLst>
              </a:custGeom>
              <a:noFill/>
              <a:ln w="3175">
                <a:solidFill>
                  <a:srgbClr val="000000"/>
                </a:solidFill>
                <a:round/>
                <a:headEnd/>
                <a:tailEnd/>
              </a:ln>
            </p:spPr>
            <p:txBody>
              <a:bodyPr/>
              <a:lstStyle/>
              <a:p>
                <a:endParaRPr lang="ru-RU"/>
              </a:p>
            </p:txBody>
          </p:sp>
          <p:sp>
            <p:nvSpPr>
              <p:cNvPr id="3107" name="Line 19"/>
              <p:cNvSpPr>
                <a:spLocks noChangeAspect="1" noChangeShapeType="1"/>
              </p:cNvSpPr>
              <p:nvPr/>
            </p:nvSpPr>
            <p:spPr bwMode="auto">
              <a:xfrm flipV="1">
                <a:off x="3326" y="3211"/>
                <a:ext cx="0" cy="22"/>
              </a:xfrm>
              <a:prstGeom prst="line">
                <a:avLst/>
              </a:prstGeom>
              <a:noFill/>
              <a:ln w="3175">
                <a:solidFill>
                  <a:srgbClr val="000000"/>
                </a:solidFill>
                <a:round/>
                <a:headEnd/>
                <a:tailEnd type="stealth" w="sm" len="sm"/>
              </a:ln>
            </p:spPr>
            <p:txBody>
              <a:bodyPr/>
              <a:lstStyle/>
              <a:p>
                <a:endParaRPr lang="ru-RU"/>
              </a:p>
            </p:txBody>
          </p:sp>
          <p:sp>
            <p:nvSpPr>
              <p:cNvPr id="3108" name="Line 20"/>
              <p:cNvSpPr>
                <a:spLocks noChangeAspect="1" noChangeShapeType="1"/>
              </p:cNvSpPr>
              <p:nvPr/>
            </p:nvSpPr>
            <p:spPr bwMode="auto">
              <a:xfrm flipV="1">
                <a:off x="3431" y="3210"/>
                <a:ext cx="0" cy="21"/>
              </a:xfrm>
              <a:prstGeom prst="line">
                <a:avLst/>
              </a:prstGeom>
              <a:noFill/>
              <a:ln w="3175">
                <a:solidFill>
                  <a:srgbClr val="000000"/>
                </a:solidFill>
                <a:round/>
                <a:headEnd/>
                <a:tailEnd type="stealth" w="sm" len="sm"/>
              </a:ln>
            </p:spPr>
            <p:txBody>
              <a:bodyPr/>
              <a:lstStyle/>
              <a:p>
                <a:endParaRPr lang="ru-RU"/>
              </a:p>
            </p:txBody>
          </p:sp>
          <p:sp>
            <p:nvSpPr>
              <p:cNvPr id="3109" name="Line 21"/>
              <p:cNvSpPr>
                <a:spLocks noChangeAspect="1" noChangeShapeType="1"/>
              </p:cNvSpPr>
              <p:nvPr/>
            </p:nvSpPr>
            <p:spPr bwMode="auto">
              <a:xfrm flipV="1">
                <a:off x="3540" y="3210"/>
                <a:ext cx="0" cy="21"/>
              </a:xfrm>
              <a:prstGeom prst="line">
                <a:avLst/>
              </a:prstGeom>
              <a:noFill/>
              <a:ln w="3175">
                <a:solidFill>
                  <a:srgbClr val="000000"/>
                </a:solidFill>
                <a:round/>
                <a:headEnd/>
                <a:tailEnd type="stealth" w="sm" len="sm"/>
              </a:ln>
            </p:spPr>
            <p:txBody>
              <a:bodyPr/>
              <a:lstStyle/>
              <a:p>
                <a:endParaRPr lang="ru-RU"/>
              </a:p>
            </p:txBody>
          </p:sp>
          <p:sp>
            <p:nvSpPr>
              <p:cNvPr id="3110" name="Line 22"/>
              <p:cNvSpPr>
                <a:spLocks noChangeAspect="1" noChangeShapeType="1"/>
              </p:cNvSpPr>
              <p:nvPr/>
            </p:nvSpPr>
            <p:spPr bwMode="auto">
              <a:xfrm flipV="1">
                <a:off x="3648" y="3210"/>
                <a:ext cx="0" cy="21"/>
              </a:xfrm>
              <a:prstGeom prst="line">
                <a:avLst/>
              </a:prstGeom>
              <a:noFill/>
              <a:ln w="3175">
                <a:solidFill>
                  <a:srgbClr val="000000"/>
                </a:solidFill>
                <a:round/>
                <a:headEnd/>
                <a:tailEnd type="stealth" w="sm" len="sm"/>
              </a:ln>
            </p:spPr>
            <p:txBody>
              <a:bodyPr/>
              <a:lstStyle/>
              <a:p>
                <a:endParaRPr lang="ru-RU"/>
              </a:p>
            </p:txBody>
          </p:sp>
          <p:sp>
            <p:nvSpPr>
              <p:cNvPr id="3111" name="Line 23"/>
              <p:cNvSpPr>
                <a:spLocks noChangeAspect="1" noChangeShapeType="1"/>
              </p:cNvSpPr>
              <p:nvPr/>
            </p:nvSpPr>
            <p:spPr bwMode="auto">
              <a:xfrm rot="10800000" flipV="1">
                <a:off x="3220" y="3634"/>
                <a:ext cx="0" cy="426"/>
              </a:xfrm>
              <a:prstGeom prst="line">
                <a:avLst/>
              </a:prstGeom>
              <a:noFill/>
              <a:ln w="3175">
                <a:solidFill>
                  <a:srgbClr val="000000"/>
                </a:solidFill>
                <a:round/>
                <a:headEnd/>
                <a:tailEnd/>
              </a:ln>
            </p:spPr>
            <p:txBody>
              <a:bodyPr/>
              <a:lstStyle/>
              <a:p>
                <a:endParaRPr lang="ru-RU"/>
              </a:p>
            </p:txBody>
          </p:sp>
          <p:sp>
            <p:nvSpPr>
              <p:cNvPr id="3112" name="Line 24"/>
              <p:cNvSpPr>
                <a:spLocks noChangeAspect="1" noChangeShapeType="1"/>
              </p:cNvSpPr>
              <p:nvPr/>
            </p:nvSpPr>
            <p:spPr bwMode="auto">
              <a:xfrm rot="10800000" flipV="1">
                <a:off x="3223" y="4041"/>
                <a:ext cx="0" cy="21"/>
              </a:xfrm>
              <a:prstGeom prst="line">
                <a:avLst/>
              </a:prstGeom>
              <a:noFill/>
              <a:ln w="3175">
                <a:solidFill>
                  <a:srgbClr val="000000"/>
                </a:solidFill>
                <a:round/>
                <a:headEnd/>
                <a:tailEnd type="stealth" w="sm" len="sm"/>
              </a:ln>
            </p:spPr>
            <p:txBody>
              <a:bodyPr/>
              <a:lstStyle/>
              <a:p>
                <a:endParaRPr lang="ru-RU"/>
              </a:p>
            </p:txBody>
          </p:sp>
          <p:sp>
            <p:nvSpPr>
              <p:cNvPr id="3113" name="Freeform 25"/>
              <p:cNvSpPr>
                <a:spLocks noChangeAspect="1"/>
              </p:cNvSpPr>
              <p:nvPr/>
            </p:nvSpPr>
            <p:spPr bwMode="auto">
              <a:xfrm rot="10800000">
                <a:off x="3114" y="3635"/>
                <a:ext cx="106" cy="382"/>
              </a:xfrm>
              <a:custGeom>
                <a:avLst/>
                <a:gdLst>
                  <a:gd name="T0" fmla="*/ 0 w 285"/>
                  <a:gd name="T1" fmla="*/ 1023 h 1023"/>
                  <a:gd name="T2" fmla="*/ 114 w 285"/>
                  <a:gd name="T3" fmla="*/ 741 h 1023"/>
                  <a:gd name="T4" fmla="*/ 177 w 285"/>
                  <a:gd name="T5" fmla="*/ 576 h 1023"/>
                  <a:gd name="T6" fmla="*/ 222 w 285"/>
                  <a:gd name="T7" fmla="*/ 435 h 1023"/>
                  <a:gd name="T8" fmla="*/ 264 w 285"/>
                  <a:gd name="T9" fmla="*/ 252 h 1023"/>
                  <a:gd name="T10" fmla="*/ 282 w 285"/>
                  <a:gd name="T11" fmla="*/ 114 h 1023"/>
                  <a:gd name="T12" fmla="*/ 285 w 285"/>
                  <a:gd name="T13" fmla="*/ 0 h 1023"/>
                  <a:gd name="T14" fmla="*/ 0 60000 65536"/>
                  <a:gd name="T15" fmla="*/ 0 60000 65536"/>
                  <a:gd name="T16" fmla="*/ 0 60000 65536"/>
                  <a:gd name="T17" fmla="*/ 0 60000 65536"/>
                  <a:gd name="T18" fmla="*/ 0 60000 65536"/>
                  <a:gd name="T19" fmla="*/ 0 60000 65536"/>
                  <a:gd name="T20" fmla="*/ 0 60000 65536"/>
                  <a:gd name="T21" fmla="*/ 0 w 285"/>
                  <a:gd name="T22" fmla="*/ 0 h 1023"/>
                  <a:gd name="T23" fmla="*/ 285 w 285"/>
                  <a:gd name="T24" fmla="*/ 1023 h 10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5" h="1023">
                    <a:moveTo>
                      <a:pt x="0" y="1023"/>
                    </a:moveTo>
                    <a:cubicBezTo>
                      <a:pt x="42" y="919"/>
                      <a:pt x="85" y="815"/>
                      <a:pt x="114" y="741"/>
                    </a:cubicBezTo>
                    <a:cubicBezTo>
                      <a:pt x="143" y="667"/>
                      <a:pt x="159" y="627"/>
                      <a:pt x="177" y="576"/>
                    </a:cubicBezTo>
                    <a:cubicBezTo>
                      <a:pt x="195" y="525"/>
                      <a:pt x="208" y="489"/>
                      <a:pt x="222" y="435"/>
                    </a:cubicBezTo>
                    <a:cubicBezTo>
                      <a:pt x="236" y="381"/>
                      <a:pt x="254" y="305"/>
                      <a:pt x="264" y="252"/>
                    </a:cubicBezTo>
                    <a:cubicBezTo>
                      <a:pt x="274" y="199"/>
                      <a:pt x="279" y="156"/>
                      <a:pt x="282" y="114"/>
                    </a:cubicBezTo>
                    <a:cubicBezTo>
                      <a:pt x="285" y="72"/>
                      <a:pt x="285" y="36"/>
                      <a:pt x="285" y="0"/>
                    </a:cubicBezTo>
                  </a:path>
                </a:pathLst>
              </a:custGeom>
              <a:noFill/>
              <a:ln w="3175">
                <a:solidFill>
                  <a:srgbClr val="000000"/>
                </a:solidFill>
                <a:round/>
                <a:headEnd/>
                <a:tailEnd type="none" w="med" len="med"/>
              </a:ln>
            </p:spPr>
            <p:txBody>
              <a:bodyPr/>
              <a:lstStyle/>
              <a:p>
                <a:endParaRPr lang="ru-RU"/>
              </a:p>
            </p:txBody>
          </p:sp>
          <p:sp>
            <p:nvSpPr>
              <p:cNvPr id="3114" name="Freeform 26"/>
              <p:cNvSpPr>
                <a:spLocks noChangeAspect="1"/>
              </p:cNvSpPr>
              <p:nvPr/>
            </p:nvSpPr>
            <p:spPr bwMode="auto">
              <a:xfrm rot="10800000">
                <a:off x="3006" y="3635"/>
                <a:ext cx="215" cy="382"/>
              </a:xfrm>
              <a:custGeom>
                <a:avLst/>
                <a:gdLst>
                  <a:gd name="T0" fmla="*/ 0 w 576"/>
                  <a:gd name="T1" fmla="*/ 1023 h 1023"/>
                  <a:gd name="T2" fmla="*/ 156 w 576"/>
                  <a:gd name="T3" fmla="*/ 840 h 1023"/>
                  <a:gd name="T4" fmla="*/ 267 w 576"/>
                  <a:gd name="T5" fmla="*/ 696 h 1023"/>
                  <a:gd name="T6" fmla="*/ 378 w 576"/>
                  <a:gd name="T7" fmla="*/ 540 h 1023"/>
                  <a:gd name="T8" fmla="*/ 471 w 576"/>
                  <a:gd name="T9" fmla="*/ 378 h 1023"/>
                  <a:gd name="T10" fmla="*/ 537 w 576"/>
                  <a:gd name="T11" fmla="*/ 219 h 1023"/>
                  <a:gd name="T12" fmla="*/ 570 w 576"/>
                  <a:gd name="T13" fmla="*/ 72 h 1023"/>
                  <a:gd name="T14" fmla="*/ 573 w 576"/>
                  <a:gd name="T15" fmla="*/ 0 h 1023"/>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1023"/>
                  <a:gd name="T26" fmla="*/ 576 w 576"/>
                  <a:gd name="T27" fmla="*/ 1023 h 10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1023">
                    <a:moveTo>
                      <a:pt x="0" y="1023"/>
                    </a:moveTo>
                    <a:cubicBezTo>
                      <a:pt x="55" y="958"/>
                      <a:pt x="111" y="894"/>
                      <a:pt x="156" y="840"/>
                    </a:cubicBezTo>
                    <a:cubicBezTo>
                      <a:pt x="201" y="786"/>
                      <a:pt x="230" y="746"/>
                      <a:pt x="267" y="696"/>
                    </a:cubicBezTo>
                    <a:cubicBezTo>
                      <a:pt x="304" y="646"/>
                      <a:pt x="344" y="593"/>
                      <a:pt x="378" y="540"/>
                    </a:cubicBezTo>
                    <a:cubicBezTo>
                      <a:pt x="412" y="487"/>
                      <a:pt x="445" y="431"/>
                      <a:pt x="471" y="378"/>
                    </a:cubicBezTo>
                    <a:cubicBezTo>
                      <a:pt x="497" y="325"/>
                      <a:pt x="521" y="270"/>
                      <a:pt x="537" y="219"/>
                    </a:cubicBezTo>
                    <a:cubicBezTo>
                      <a:pt x="553" y="168"/>
                      <a:pt x="564" y="108"/>
                      <a:pt x="570" y="72"/>
                    </a:cubicBezTo>
                    <a:cubicBezTo>
                      <a:pt x="576" y="36"/>
                      <a:pt x="574" y="18"/>
                      <a:pt x="573" y="0"/>
                    </a:cubicBezTo>
                  </a:path>
                </a:pathLst>
              </a:custGeom>
              <a:noFill/>
              <a:ln w="3175">
                <a:solidFill>
                  <a:srgbClr val="000000"/>
                </a:solidFill>
                <a:round/>
                <a:headEnd/>
                <a:tailEnd/>
              </a:ln>
            </p:spPr>
            <p:txBody>
              <a:bodyPr/>
              <a:lstStyle/>
              <a:p>
                <a:endParaRPr lang="ru-RU"/>
              </a:p>
            </p:txBody>
          </p:sp>
          <p:sp>
            <p:nvSpPr>
              <p:cNvPr id="3115" name="Freeform 27"/>
              <p:cNvSpPr>
                <a:spLocks noChangeAspect="1"/>
              </p:cNvSpPr>
              <p:nvPr/>
            </p:nvSpPr>
            <p:spPr bwMode="auto">
              <a:xfrm rot="10800000">
                <a:off x="2900" y="3634"/>
                <a:ext cx="321" cy="384"/>
              </a:xfrm>
              <a:custGeom>
                <a:avLst/>
                <a:gdLst>
                  <a:gd name="T0" fmla="*/ 0 w 861"/>
                  <a:gd name="T1" fmla="*/ 1029 h 1029"/>
                  <a:gd name="T2" fmla="*/ 210 w 861"/>
                  <a:gd name="T3" fmla="*/ 861 h 1029"/>
                  <a:gd name="T4" fmla="*/ 381 w 861"/>
                  <a:gd name="T5" fmla="*/ 717 h 1029"/>
                  <a:gd name="T6" fmla="*/ 501 w 861"/>
                  <a:gd name="T7" fmla="*/ 603 h 1029"/>
                  <a:gd name="T8" fmla="*/ 657 w 861"/>
                  <a:gd name="T9" fmla="*/ 441 h 1029"/>
                  <a:gd name="T10" fmla="*/ 756 w 861"/>
                  <a:gd name="T11" fmla="*/ 309 h 1029"/>
                  <a:gd name="T12" fmla="*/ 816 w 861"/>
                  <a:gd name="T13" fmla="*/ 195 h 1029"/>
                  <a:gd name="T14" fmla="*/ 843 w 861"/>
                  <a:gd name="T15" fmla="*/ 111 h 1029"/>
                  <a:gd name="T16" fmla="*/ 858 w 861"/>
                  <a:gd name="T17" fmla="*/ 51 h 1029"/>
                  <a:gd name="T18" fmla="*/ 861 w 861"/>
                  <a:gd name="T19" fmla="*/ 0 h 10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029"/>
                  <a:gd name="T32" fmla="*/ 861 w 861"/>
                  <a:gd name="T33" fmla="*/ 1029 h 10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029">
                    <a:moveTo>
                      <a:pt x="0" y="1029"/>
                    </a:moveTo>
                    <a:cubicBezTo>
                      <a:pt x="73" y="971"/>
                      <a:pt x="147" y="913"/>
                      <a:pt x="210" y="861"/>
                    </a:cubicBezTo>
                    <a:cubicBezTo>
                      <a:pt x="273" y="809"/>
                      <a:pt x="333" y="760"/>
                      <a:pt x="381" y="717"/>
                    </a:cubicBezTo>
                    <a:cubicBezTo>
                      <a:pt x="429" y="674"/>
                      <a:pt x="455" y="649"/>
                      <a:pt x="501" y="603"/>
                    </a:cubicBezTo>
                    <a:cubicBezTo>
                      <a:pt x="547" y="557"/>
                      <a:pt x="615" y="490"/>
                      <a:pt x="657" y="441"/>
                    </a:cubicBezTo>
                    <a:cubicBezTo>
                      <a:pt x="699" y="392"/>
                      <a:pt x="730" y="350"/>
                      <a:pt x="756" y="309"/>
                    </a:cubicBezTo>
                    <a:cubicBezTo>
                      <a:pt x="782" y="268"/>
                      <a:pt x="802" y="228"/>
                      <a:pt x="816" y="195"/>
                    </a:cubicBezTo>
                    <a:cubicBezTo>
                      <a:pt x="830" y="162"/>
                      <a:pt x="836" y="135"/>
                      <a:pt x="843" y="111"/>
                    </a:cubicBezTo>
                    <a:cubicBezTo>
                      <a:pt x="850" y="87"/>
                      <a:pt x="855" y="69"/>
                      <a:pt x="858" y="51"/>
                    </a:cubicBezTo>
                    <a:cubicBezTo>
                      <a:pt x="861" y="33"/>
                      <a:pt x="861" y="16"/>
                      <a:pt x="861" y="0"/>
                    </a:cubicBezTo>
                  </a:path>
                </a:pathLst>
              </a:custGeom>
              <a:noFill/>
              <a:ln w="3175">
                <a:solidFill>
                  <a:srgbClr val="000000"/>
                </a:solidFill>
                <a:round/>
                <a:headEnd/>
                <a:tailEnd/>
              </a:ln>
            </p:spPr>
            <p:txBody>
              <a:bodyPr/>
              <a:lstStyle/>
              <a:p>
                <a:endParaRPr lang="ru-RU"/>
              </a:p>
            </p:txBody>
          </p:sp>
          <p:sp>
            <p:nvSpPr>
              <p:cNvPr id="3116" name="Freeform 28"/>
              <p:cNvSpPr>
                <a:spLocks noChangeAspect="1"/>
              </p:cNvSpPr>
              <p:nvPr/>
            </p:nvSpPr>
            <p:spPr bwMode="auto">
              <a:xfrm rot="10800000">
                <a:off x="2791" y="3634"/>
                <a:ext cx="429" cy="382"/>
              </a:xfrm>
              <a:custGeom>
                <a:avLst/>
                <a:gdLst>
                  <a:gd name="T0" fmla="*/ 0 w 1149"/>
                  <a:gd name="T1" fmla="*/ 1026 h 1026"/>
                  <a:gd name="T2" fmla="*/ 237 w 1149"/>
                  <a:gd name="T3" fmla="*/ 885 h 1026"/>
                  <a:gd name="T4" fmla="*/ 420 w 1149"/>
                  <a:gd name="T5" fmla="*/ 771 h 1026"/>
                  <a:gd name="T6" fmla="*/ 576 w 1149"/>
                  <a:gd name="T7" fmla="*/ 669 h 1026"/>
                  <a:gd name="T8" fmla="*/ 762 w 1149"/>
                  <a:gd name="T9" fmla="*/ 537 h 1026"/>
                  <a:gd name="T10" fmla="*/ 885 w 1149"/>
                  <a:gd name="T11" fmla="*/ 435 h 1026"/>
                  <a:gd name="T12" fmla="*/ 957 w 1149"/>
                  <a:gd name="T13" fmla="*/ 357 h 1026"/>
                  <a:gd name="T14" fmla="*/ 1053 w 1149"/>
                  <a:gd name="T15" fmla="*/ 249 h 1026"/>
                  <a:gd name="T16" fmla="*/ 1098 w 1149"/>
                  <a:gd name="T17" fmla="*/ 168 h 1026"/>
                  <a:gd name="T18" fmla="*/ 1137 w 1149"/>
                  <a:gd name="T19" fmla="*/ 84 h 1026"/>
                  <a:gd name="T20" fmla="*/ 1149 w 1149"/>
                  <a:gd name="T21" fmla="*/ 0 h 10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49"/>
                  <a:gd name="T34" fmla="*/ 0 h 1026"/>
                  <a:gd name="T35" fmla="*/ 1149 w 1149"/>
                  <a:gd name="T36" fmla="*/ 1026 h 10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49" h="1026">
                    <a:moveTo>
                      <a:pt x="0" y="1026"/>
                    </a:moveTo>
                    <a:cubicBezTo>
                      <a:pt x="83" y="976"/>
                      <a:pt x="167" y="927"/>
                      <a:pt x="237" y="885"/>
                    </a:cubicBezTo>
                    <a:cubicBezTo>
                      <a:pt x="307" y="843"/>
                      <a:pt x="364" y="807"/>
                      <a:pt x="420" y="771"/>
                    </a:cubicBezTo>
                    <a:cubicBezTo>
                      <a:pt x="476" y="735"/>
                      <a:pt x="519" y="708"/>
                      <a:pt x="576" y="669"/>
                    </a:cubicBezTo>
                    <a:cubicBezTo>
                      <a:pt x="633" y="630"/>
                      <a:pt x="711" y="576"/>
                      <a:pt x="762" y="537"/>
                    </a:cubicBezTo>
                    <a:cubicBezTo>
                      <a:pt x="813" y="498"/>
                      <a:pt x="853" y="465"/>
                      <a:pt x="885" y="435"/>
                    </a:cubicBezTo>
                    <a:cubicBezTo>
                      <a:pt x="917" y="405"/>
                      <a:pt x="929" y="388"/>
                      <a:pt x="957" y="357"/>
                    </a:cubicBezTo>
                    <a:cubicBezTo>
                      <a:pt x="985" y="326"/>
                      <a:pt x="1030" y="280"/>
                      <a:pt x="1053" y="249"/>
                    </a:cubicBezTo>
                    <a:cubicBezTo>
                      <a:pt x="1076" y="218"/>
                      <a:pt x="1084" y="195"/>
                      <a:pt x="1098" y="168"/>
                    </a:cubicBezTo>
                    <a:cubicBezTo>
                      <a:pt x="1112" y="141"/>
                      <a:pt x="1129" y="112"/>
                      <a:pt x="1137" y="84"/>
                    </a:cubicBezTo>
                    <a:cubicBezTo>
                      <a:pt x="1145" y="56"/>
                      <a:pt x="1147" y="28"/>
                      <a:pt x="1149" y="0"/>
                    </a:cubicBezTo>
                  </a:path>
                </a:pathLst>
              </a:custGeom>
              <a:noFill/>
              <a:ln w="3175">
                <a:solidFill>
                  <a:srgbClr val="000000"/>
                </a:solidFill>
                <a:round/>
                <a:headEnd/>
                <a:tailEnd/>
              </a:ln>
            </p:spPr>
            <p:txBody>
              <a:bodyPr/>
              <a:lstStyle/>
              <a:p>
                <a:endParaRPr lang="ru-RU"/>
              </a:p>
            </p:txBody>
          </p:sp>
          <p:sp>
            <p:nvSpPr>
              <p:cNvPr id="3117" name="Line 29"/>
              <p:cNvSpPr>
                <a:spLocks noChangeAspect="1" noChangeShapeType="1"/>
              </p:cNvSpPr>
              <p:nvPr/>
            </p:nvSpPr>
            <p:spPr bwMode="auto">
              <a:xfrm rot="10800000" flipV="1">
                <a:off x="3114" y="4036"/>
                <a:ext cx="0" cy="22"/>
              </a:xfrm>
              <a:prstGeom prst="line">
                <a:avLst/>
              </a:prstGeom>
              <a:noFill/>
              <a:ln w="3175">
                <a:solidFill>
                  <a:srgbClr val="000000"/>
                </a:solidFill>
                <a:round/>
                <a:headEnd/>
                <a:tailEnd type="stealth" w="sm" len="sm"/>
              </a:ln>
            </p:spPr>
            <p:txBody>
              <a:bodyPr/>
              <a:lstStyle/>
              <a:p>
                <a:endParaRPr lang="ru-RU"/>
              </a:p>
            </p:txBody>
          </p:sp>
          <p:sp>
            <p:nvSpPr>
              <p:cNvPr id="3118" name="Line 30"/>
              <p:cNvSpPr>
                <a:spLocks noChangeAspect="1" noChangeShapeType="1"/>
              </p:cNvSpPr>
              <p:nvPr/>
            </p:nvSpPr>
            <p:spPr bwMode="auto">
              <a:xfrm rot="10800000" flipV="1">
                <a:off x="3009" y="4041"/>
                <a:ext cx="0" cy="21"/>
              </a:xfrm>
              <a:prstGeom prst="line">
                <a:avLst/>
              </a:prstGeom>
              <a:noFill/>
              <a:ln w="3175">
                <a:solidFill>
                  <a:srgbClr val="000000"/>
                </a:solidFill>
                <a:round/>
                <a:headEnd/>
                <a:tailEnd type="stealth" w="sm" len="sm"/>
              </a:ln>
            </p:spPr>
            <p:txBody>
              <a:bodyPr/>
              <a:lstStyle/>
              <a:p>
                <a:endParaRPr lang="ru-RU"/>
              </a:p>
            </p:txBody>
          </p:sp>
          <p:sp>
            <p:nvSpPr>
              <p:cNvPr id="3119" name="Line 31"/>
              <p:cNvSpPr>
                <a:spLocks noChangeAspect="1" noChangeShapeType="1"/>
              </p:cNvSpPr>
              <p:nvPr/>
            </p:nvSpPr>
            <p:spPr bwMode="auto">
              <a:xfrm rot="10800000" flipV="1">
                <a:off x="2902" y="4041"/>
                <a:ext cx="0" cy="21"/>
              </a:xfrm>
              <a:prstGeom prst="line">
                <a:avLst/>
              </a:prstGeom>
              <a:noFill/>
              <a:ln w="3175">
                <a:solidFill>
                  <a:srgbClr val="000000"/>
                </a:solidFill>
                <a:round/>
                <a:headEnd/>
                <a:tailEnd type="stealth" w="sm" len="sm"/>
              </a:ln>
            </p:spPr>
            <p:txBody>
              <a:bodyPr/>
              <a:lstStyle/>
              <a:p>
                <a:endParaRPr lang="ru-RU"/>
              </a:p>
            </p:txBody>
          </p:sp>
          <p:sp>
            <p:nvSpPr>
              <p:cNvPr id="3120" name="Line 32"/>
              <p:cNvSpPr>
                <a:spLocks noChangeAspect="1" noChangeShapeType="1"/>
              </p:cNvSpPr>
              <p:nvPr/>
            </p:nvSpPr>
            <p:spPr bwMode="auto">
              <a:xfrm rot="10800000" flipV="1">
                <a:off x="2792" y="4041"/>
                <a:ext cx="0" cy="21"/>
              </a:xfrm>
              <a:prstGeom prst="line">
                <a:avLst/>
              </a:prstGeom>
              <a:noFill/>
              <a:ln w="3175">
                <a:solidFill>
                  <a:srgbClr val="000000"/>
                </a:solidFill>
                <a:round/>
                <a:headEnd/>
                <a:tailEnd type="stealth" w="sm" len="sm"/>
              </a:ln>
            </p:spPr>
            <p:txBody>
              <a:bodyPr/>
              <a:lstStyle/>
              <a:p>
                <a:endParaRPr lang="ru-RU"/>
              </a:p>
            </p:txBody>
          </p:sp>
          <p:sp>
            <p:nvSpPr>
              <p:cNvPr id="3121" name="Freeform 33"/>
              <p:cNvSpPr>
                <a:spLocks noChangeAspect="1"/>
              </p:cNvSpPr>
              <p:nvPr/>
            </p:nvSpPr>
            <p:spPr bwMode="auto">
              <a:xfrm flipH="1">
                <a:off x="3114" y="3251"/>
                <a:ext cx="107" cy="381"/>
              </a:xfrm>
              <a:custGeom>
                <a:avLst/>
                <a:gdLst>
                  <a:gd name="T0" fmla="*/ 0 w 285"/>
                  <a:gd name="T1" fmla="*/ 1023 h 1023"/>
                  <a:gd name="T2" fmla="*/ 114 w 285"/>
                  <a:gd name="T3" fmla="*/ 741 h 1023"/>
                  <a:gd name="T4" fmla="*/ 177 w 285"/>
                  <a:gd name="T5" fmla="*/ 576 h 1023"/>
                  <a:gd name="T6" fmla="*/ 222 w 285"/>
                  <a:gd name="T7" fmla="*/ 435 h 1023"/>
                  <a:gd name="T8" fmla="*/ 264 w 285"/>
                  <a:gd name="T9" fmla="*/ 252 h 1023"/>
                  <a:gd name="T10" fmla="*/ 282 w 285"/>
                  <a:gd name="T11" fmla="*/ 114 h 1023"/>
                  <a:gd name="T12" fmla="*/ 285 w 285"/>
                  <a:gd name="T13" fmla="*/ 0 h 1023"/>
                  <a:gd name="T14" fmla="*/ 0 60000 65536"/>
                  <a:gd name="T15" fmla="*/ 0 60000 65536"/>
                  <a:gd name="T16" fmla="*/ 0 60000 65536"/>
                  <a:gd name="T17" fmla="*/ 0 60000 65536"/>
                  <a:gd name="T18" fmla="*/ 0 60000 65536"/>
                  <a:gd name="T19" fmla="*/ 0 60000 65536"/>
                  <a:gd name="T20" fmla="*/ 0 60000 65536"/>
                  <a:gd name="T21" fmla="*/ 0 w 285"/>
                  <a:gd name="T22" fmla="*/ 0 h 1023"/>
                  <a:gd name="T23" fmla="*/ 285 w 285"/>
                  <a:gd name="T24" fmla="*/ 1023 h 10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5" h="1023">
                    <a:moveTo>
                      <a:pt x="0" y="1023"/>
                    </a:moveTo>
                    <a:cubicBezTo>
                      <a:pt x="42" y="919"/>
                      <a:pt x="85" y="815"/>
                      <a:pt x="114" y="741"/>
                    </a:cubicBezTo>
                    <a:cubicBezTo>
                      <a:pt x="143" y="667"/>
                      <a:pt x="159" y="627"/>
                      <a:pt x="177" y="576"/>
                    </a:cubicBezTo>
                    <a:cubicBezTo>
                      <a:pt x="195" y="525"/>
                      <a:pt x="208" y="489"/>
                      <a:pt x="222" y="435"/>
                    </a:cubicBezTo>
                    <a:cubicBezTo>
                      <a:pt x="236" y="381"/>
                      <a:pt x="254" y="305"/>
                      <a:pt x="264" y="252"/>
                    </a:cubicBezTo>
                    <a:cubicBezTo>
                      <a:pt x="274" y="199"/>
                      <a:pt x="279" y="156"/>
                      <a:pt x="282" y="114"/>
                    </a:cubicBezTo>
                    <a:cubicBezTo>
                      <a:pt x="285" y="72"/>
                      <a:pt x="285" y="36"/>
                      <a:pt x="285" y="0"/>
                    </a:cubicBezTo>
                  </a:path>
                </a:pathLst>
              </a:custGeom>
              <a:noFill/>
              <a:ln w="3175">
                <a:solidFill>
                  <a:srgbClr val="000000"/>
                </a:solidFill>
                <a:round/>
                <a:headEnd/>
                <a:tailEnd type="none" w="med" len="med"/>
              </a:ln>
            </p:spPr>
            <p:txBody>
              <a:bodyPr/>
              <a:lstStyle/>
              <a:p>
                <a:endParaRPr lang="ru-RU"/>
              </a:p>
            </p:txBody>
          </p:sp>
          <p:sp>
            <p:nvSpPr>
              <p:cNvPr id="3122" name="Freeform 34"/>
              <p:cNvSpPr>
                <a:spLocks noChangeAspect="1"/>
              </p:cNvSpPr>
              <p:nvPr/>
            </p:nvSpPr>
            <p:spPr bwMode="auto">
              <a:xfrm flipH="1">
                <a:off x="3007" y="3251"/>
                <a:ext cx="215" cy="381"/>
              </a:xfrm>
              <a:custGeom>
                <a:avLst/>
                <a:gdLst>
                  <a:gd name="T0" fmla="*/ 0 w 576"/>
                  <a:gd name="T1" fmla="*/ 1023 h 1023"/>
                  <a:gd name="T2" fmla="*/ 156 w 576"/>
                  <a:gd name="T3" fmla="*/ 840 h 1023"/>
                  <a:gd name="T4" fmla="*/ 267 w 576"/>
                  <a:gd name="T5" fmla="*/ 696 h 1023"/>
                  <a:gd name="T6" fmla="*/ 378 w 576"/>
                  <a:gd name="T7" fmla="*/ 540 h 1023"/>
                  <a:gd name="T8" fmla="*/ 471 w 576"/>
                  <a:gd name="T9" fmla="*/ 378 h 1023"/>
                  <a:gd name="T10" fmla="*/ 537 w 576"/>
                  <a:gd name="T11" fmla="*/ 219 h 1023"/>
                  <a:gd name="T12" fmla="*/ 570 w 576"/>
                  <a:gd name="T13" fmla="*/ 72 h 1023"/>
                  <a:gd name="T14" fmla="*/ 573 w 576"/>
                  <a:gd name="T15" fmla="*/ 0 h 1023"/>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1023"/>
                  <a:gd name="T26" fmla="*/ 576 w 576"/>
                  <a:gd name="T27" fmla="*/ 1023 h 10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1023">
                    <a:moveTo>
                      <a:pt x="0" y="1023"/>
                    </a:moveTo>
                    <a:cubicBezTo>
                      <a:pt x="55" y="958"/>
                      <a:pt x="111" y="894"/>
                      <a:pt x="156" y="840"/>
                    </a:cubicBezTo>
                    <a:cubicBezTo>
                      <a:pt x="201" y="786"/>
                      <a:pt x="230" y="746"/>
                      <a:pt x="267" y="696"/>
                    </a:cubicBezTo>
                    <a:cubicBezTo>
                      <a:pt x="304" y="646"/>
                      <a:pt x="344" y="593"/>
                      <a:pt x="378" y="540"/>
                    </a:cubicBezTo>
                    <a:cubicBezTo>
                      <a:pt x="412" y="487"/>
                      <a:pt x="445" y="431"/>
                      <a:pt x="471" y="378"/>
                    </a:cubicBezTo>
                    <a:cubicBezTo>
                      <a:pt x="497" y="325"/>
                      <a:pt x="521" y="270"/>
                      <a:pt x="537" y="219"/>
                    </a:cubicBezTo>
                    <a:cubicBezTo>
                      <a:pt x="553" y="168"/>
                      <a:pt x="564" y="108"/>
                      <a:pt x="570" y="72"/>
                    </a:cubicBezTo>
                    <a:cubicBezTo>
                      <a:pt x="576" y="36"/>
                      <a:pt x="574" y="18"/>
                      <a:pt x="573" y="0"/>
                    </a:cubicBezTo>
                  </a:path>
                </a:pathLst>
              </a:custGeom>
              <a:noFill/>
              <a:ln w="3175">
                <a:solidFill>
                  <a:srgbClr val="000000"/>
                </a:solidFill>
                <a:round/>
                <a:headEnd/>
                <a:tailEnd/>
              </a:ln>
            </p:spPr>
            <p:txBody>
              <a:bodyPr/>
              <a:lstStyle/>
              <a:p>
                <a:endParaRPr lang="ru-RU"/>
              </a:p>
            </p:txBody>
          </p:sp>
          <p:sp>
            <p:nvSpPr>
              <p:cNvPr id="3123" name="Freeform 35"/>
              <p:cNvSpPr>
                <a:spLocks noChangeAspect="1"/>
              </p:cNvSpPr>
              <p:nvPr/>
            </p:nvSpPr>
            <p:spPr bwMode="auto">
              <a:xfrm flipH="1">
                <a:off x="2900" y="3249"/>
                <a:ext cx="322" cy="384"/>
              </a:xfrm>
              <a:custGeom>
                <a:avLst/>
                <a:gdLst>
                  <a:gd name="T0" fmla="*/ 0 w 861"/>
                  <a:gd name="T1" fmla="*/ 1029 h 1029"/>
                  <a:gd name="T2" fmla="*/ 210 w 861"/>
                  <a:gd name="T3" fmla="*/ 861 h 1029"/>
                  <a:gd name="T4" fmla="*/ 381 w 861"/>
                  <a:gd name="T5" fmla="*/ 717 h 1029"/>
                  <a:gd name="T6" fmla="*/ 501 w 861"/>
                  <a:gd name="T7" fmla="*/ 603 h 1029"/>
                  <a:gd name="T8" fmla="*/ 657 w 861"/>
                  <a:gd name="T9" fmla="*/ 441 h 1029"/>
                  <a:gd name="T10" fmla="*/ 756 w 861"/>
                  <a:gd name="T11" fmla="*/ 309 h 1029"/>
                  <a:gd name="T12" fmla="*/ 816 w 861"/>
                  <a:gd name="T13" fmla="*/ 195 h 1029"/>
                  <a:gd name="T14" fmla="*/ 843 w 861"/>
                  <a:gd name="T15" fmla="*/ 111 h 1029"/>
                  <a:gd name="T16" fmla="*/ 858 w 861"/>
                  <a:gd name="T17" fmla="*/ 51 h 1029"/>
                  <a:gd name="T18" fmla="*/ 861 w 861"/>
                  <a:gd name="T19" fmla="*/ 0 h 10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029"/>
                  <a:gd name="T32" fmla="*/ 861 w 861"/>
                  <a:gd name="T33" fmla="*/ 1029 h 10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029">
                    <a:moveTo>
                      <a:pt x="0" y="1029"/>
                    </a:moveTo>
                    <a:cubicBezTo>
                      <a:pt x="73" y="971"/>
                      <a:pt x="147" y="913"/>
                      <a:pt x="210" y="861"/>
                    </a:cubicBezTo>
                    <a:cubicBezTo>
                      <a:pt x="273" y="809"/>
                      <a:pt x="333" y="760"/>
                      <a:pt x="381" y="717"/>
                    </a:cubicBezTo>
                    <a:cubicBezTo>
                      <a:pt x="429" y="674"/>
                      <a:pt x="455" y="649"/>
                      <a:pt x="501" y="603"/>
                    </a:cubicBezTo>
                    <a:cubicBezTo>
                      <a:pt x="547" y="557"/>
                      <a:pt x="615" y="490"/>
                      <a:pt x="657" y="441"/>
                    </a:cubicBezTo>
                    <a:cubicBezTo>
                      <a:pt x="699" y="392"/>
                      <a:pt x="730" y="350"/>
                      <a:pt x="756" y="309"/>
                    </a:cubicBezTo>
                    <a:cubicBezTo>
                      <a:pt x="782" y="268"/>
                      <a:pt x="802" y="228"/>
                      <a:pt x="816" y="195"/>
                    </a:cubicBezTo>
                    <a:cubicBezTo>
                      <a:pt x="830" y="162"/>
                      <a:pt x="836" y="135"/>
                      <a:pt x="843" y="111"/>
                    </a:cubicBezTo>
                    <a:cubicBezTo>
                      <a:pt x="850" y="87"/>
                      <a:pt x="855" y="69"/>
                      <a:pt x="858" y="51"/>
                    </a:cubicBezTo>
                    <a:cubicBezTo>
                      <a:pt x="861" y="33"/>
                      <a:pt x="861" y="16"/>
                      <a:pt x="861" y="0"/>
                    </a:cubicBezTo>
                  </a:path>
                </a:pathLst>
              </a:custGeom>
              <a:noFill/>
              <a:ln w="3175">
                <a:solidFill>
                  <a:srgbClr val="000000"/>
                </a:solidFill>
                <a:round/>
                <a:headEnd/>
                <a:tailEnd/>
              </a:ln>
            </p:spPr>
            <p:txBody>
              <a:bodyPr/>
              <a:lstStyle/>
              <a:p>
                <a:endParaRPr lang="ru-RU"/>
              </a:p>
            </p:txBody>
          </p:sp>
          <p:sp>
            <p:nvSpPr>
              <p:cNvPr id="3124" name="Freeform 36"/>
              <p:cNvSpPr>
                <a:spLocks noChangeAspect="1"/>
              </p:cNvSpPr>
              <p:nvPr/>
            </p:nvSpPr>
            <p:spPr bwMode="auto">
              <a:xfrm flipH="1">
                <a:off x="2793" y="3251"/>
                <a:ext cx="429" cy="382"/>
              </a:xfrm>
              <a:custGeom>
                <a:avLst/>
                <a:gdLst>
                  <a:gd name="T0" fmla="*/ 0 w 1149"/>
                  <a:gd name="T1" fmla="*/ 1026 h 1026"/>
                  <a:gd name="T2" fmla="*/ 237 w 1149"/>
                  <a:gd name="T3" fmla="*/ 885 h 1026"/>
                  <a:gd name="T4" fmla="*/ 420 w 1149"/>
                  <a:gd name="T5" fmla="*/ 771 h 1026"/>
                  <a:gd name="T6" fmla="*/ 576 w 1149"/>
                  <a:gd name="T7" fmla="*/ 669 h 1026"/>
                  <a:gd name="T8" fmla="*/ 762 w 1149"/>
                  <a:gd name="T9" fmla="*/ 537 h 1026"/>
                  <a:gd name="T10" fmla="*/ 885 w 1149"/>
                  <a:gd name="T11" fmla="*/ 435 h 1026"/>
                  <a:gd name="T12" fmla="*/ 957 w 1149"/>
                  <a:gd name="T13" fmla="*/ 357 h 1026"/>
                  <a:gd name="T14" fmla="*/ 1053 w 1149"/>
                  <a:gd name="T15" fmla="*/ 249 h 1026"/>
                  <a:gd name="T16" fmla="*/ 1098 w 1149"/>
                  <a:gd name="T17" fmla="*/ 168 h 1026"/>
                  <a:gd name="T18" fmla="*/ 1137 w 1149"/>
                  <a:gd name="T19" fmla="*/ 84 h 1026"/>
                  <a:gd name="T20" fmla="*/ 1149 w 1149"/>
                  <a:gd name="T21" fmla="*/ 0 h 10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49"/>
                  <a:gd name="T34" fmla="*/ 0 h 1026"/>
                  <a:gd name="T35" fmla="*/ 1149 w 1149"/>
                  <a:gd name="T36" fmla="*/ 1026 h 10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49" h="1026">
                    <a:moveTo>
                      <a:pt x="0" y="1026"/>
                    </a:moveTo>
                    <a:cubicBezTo>
                      <a:pt x="83" y="976"/>
                      <a:pt x="167" y="927"/>
                      <a:pt x="237" y="885"/>
                    </a:cubicBezTo>
                    <a:cubicBezTo>
                      <a:pt x="307" y="843"/>
                      <a:pt x="364" y="807"/>
                      <a:pt x="420" y="771"/>
                    </a:cubicBezTo>
                    <a:cubicBezTo>
                      <a:pt x="476" y="735"/>
                      <a:pt x="519" y="708"/>
                      <a:pt x="576" y="669"/>
                    </a:cubicBezTo>
                    <a:cubicBezTo>
                      <a:pt x="633" y="630"/>
                      <a:pt x="711" y="576"/>
                      <a:pt x="762" y="537"/>
                    </a:cubicBezTo>
                    <a:cubicBezTo>
                      <a:pt x="813" y="498"/>
                      <a:pt x="853" y="465"/>
                      <a:pt x="885" y="435"/>
                    </a:cubicBezTo>
                    <a:cubicBezTo>
                      <a:pt x="917" y="405"/>
                      <a:pt x="929" y="388"/>
                      <a:pt x="957" y="357"/>
                    </a:cubicBezTo>
                    <a:cubicBezTo>
                      <a:pt x="985" y="326"/>
                      <a:pt x="1030" y="280"/>
                      <a:pt x="1053" y="249"/>
                    </a:cubicBezTo>
                    <a:cubicBezTo>
                      <a:pt x="1076" y="218"/>
                      <a:pt x="1084" y="195"/>
                      <a:pt x="1098" y="168"/>
                    </a:cubicBezTo>
                    <a:cubicBezTo>
                      <a:pt x="1112" y="141"/>
                      <a:pt x="1129" y="112"/>
                      <a:pt x="1137" y="84"/>
                    </a:cubicBezTo>
                    <a:cubicBezTo>
                      <a:pt x="1145" y="56"/>
                      <a:pt x="1147" y="28"/>
                      <a:pt x="1149" y="0"/>
                    </a:cubicBezTo>
                  </a:path>
                </a:pathLst>
              </a:custGeom>
              <a:noFill/>
              <a:ln w="3175">
                <a:solidFill>
                  <a:srgbClr val="000000"/>
                </a:solidFill>
                <a:round/>
                <a:headEnd/>
                <a:tailEnd/>
              </a:ln>
            </p:spPr>
            <p:txBody>
              <a:bodyPr/>
              <a:lstStyle/>
              <a:p>
                <a:endParaRPr lang="ru-RU"/>
              </a:p>
            </p:txBody>
          </p:sp>
          <p:sp>
            <p:nvSpPr>
              <p:cNvPr id="3125" name="Line 37"/>
              <p:cNvSpPr>
                <a:spLocks noChangeAspect="1" noChangeShapeType="1"/>
              </p:cNvSpPr>
              <p:nvPr/>
            </p:nvSpPr>
            <p:spPr bwMode="auto">
              <a:xfrm flipH="1" flipV="1">
                <a:off x="3112" y="3209"/>
                <a:ext cx="0" cy="21"/>
              </a:xfrm>
              <a:prstGeom prst="line">
                <a:avLst/>
              </a:prstGeom>
              <a:noFill/>
              <a:ln w="3175">
                <a:solidFill>
                  <a:srgbClr val="000000"/>
                </a:solidFill>
                <a:round/>
                <a:headEnd/>
                <a:tailEnd type="stealth" w="sm" len="sm"/>
              </a:ln>
            </p:spPr>
            <p:txBody>
              <a:bodyPr/>
              <a:lstStyle/>
              <a:p>
                <a:endParaRPr lang="ru-RU"/>
              </a:p>
            </p:txBody>
          </p:sp>
          <p:sp>
            <p:nvSpPr>
              <p:cNvPr id="3126" name="Line 38"/>
              <p:cNvSpPr>
                <a:spLocks noChangeAspect="1" noChangeShapeType="1"/>
              </p:cNvSpPr>
              <p:nvPr/>
            </p:nvSpPr>
            <p:spPr bwMode="auto">
              <a:xfrm flipH="1" flipV="1">
                <a:off x="3012" y="3208"/>
                <a:ext cx="0" cy="21"/>
              </a:xfrm>
              <a:prstGeom prst="line">
                <a:avLst/>
              </a:prstGeom>
              <a:noFill/>
              <a:ln w="3175">
                <a:solidFill>
                  <a:srgbClr val="000000"/>
                </a:solidFill>
                <a:round/>
                <a:headEnd/>
                <a:tailEnd type="stealth" w="sm" len="sm"/>
              </a:ln>
            </p:spPr>
            <p:txBody>
              <a:bodyPr/>
              <a:lstStyle/>
              <a:p>
                <a:endParaRPr lang="ru-RU"/>
              </a:p>
            </p:txBody>
          </p:sp>
          <p:sp>
            <p:nvSpPr>
              <p:cNvPr id="3127" name="Line 39"/>
              <p:cNvSpPr>
                <a:spLocks noChangeAspect="1" noChangeShapeType="1"/>
              </p:cNvSpPr>
              <p:nvPr/>
            </p:nvSpPr>
            <p:spPr bwMode="auto">
              <a:xfrm flipH="1" flipV="1">
                <a:off x="2900" y="3208"/>
                <a:ext cx="0" cy="21"/>
              </a:xfrm>
              <a:prstGeom prst="line">
                <a:avLst/>
              </a:prstGeom>
              <a:noFill/>
              <a:ln w="3175">
                <a:solidFill>
                  <a:srgbClr val="000000"/>
                </a:solidFill>
                <a:round/>
                <a:headEnd/>
                <a:tailEnd type="stealth" w="sm" len="sm"/>
              </a:ln>
            </p:spPr>
            <p:txBody>
              <a:bodyPr/>
              <a:lstStyle/>
              <a:p>
                <a:endParaRPr lang="ru-RU"/>
              </a:p>
            </p:txBody>
          </p:sp>
          <p:sp>
            <p:nvSpPr>
              <p:cNvPr id="3128" name="Line 40"/>
              <p:cNvSpPr>
                <a:spLocks noChangeAspect="1" noChangeShapeType="1"/>
              </p:cNvSpPr>
              <p:nvPr/>
            </p:nvSpPr>
            <p:spPr bwMode="auto">
              <a:xfrm flipH="1" flipV="1">
                <a:off x="2793" y="3208"/>
                <a:ext cx="0" cy="21"/>
              </a:xfrm>
              <a:prstGeom prst="line">
                <a:avLst/>
              </a:prstGeom>
              <a:noFill/>
              <a:ln w="3175">
                <a:solidFill>
                  <a:srgbClr val="000000"/>
                </a:solidFill>
                <a:round/>
                <a:headEnd/>
                <a:tailEnd type="stealth" w="sm" len="sm"/>
              </a:ln>
            </p:spPr>
            <p:txBody>
              <a:bodyPr/>
              <a:lstStyle/>
              <a:p>
                <a:endParaRPr lang="ru-RU"/>
              </a:p>
            </p:txBody>
          </p:sp>
          <p:sp>
            <p:nvSpPr>
              <p:cNvPr id="3129" name="Freeform 41"/>
              <p:cNvSpPr>
                <a:spLocks noChangeAspect="1"/>
              </p:cNvSpPr>
              <p:nvPr/>
            </p:nvSpPr>
            <p:spPr bwMode="auto">
              <a:xfrm rot="10800000" flipH="1">
                <a:off x="3220" y="3633"/>
                <a:ext cx="107" cy="382"/>
              </a:xfrm>
              <a:custGeom>
                <a:avLst/>
                <a:gdLst>
                  <a:gd name="T0" fmla="*/ 0 w 285"/>
                  <a:gd name="T1" fmla="*/ 1023 h 1023"/>
                  <a:gd name="T2" fmla="*/ 114 w 285"/>
                  <a:gd name="T3" fmla="*/ 741 h 1023"/>
                  <a:gd name="T4" fmla="*/ 177 w 285"/>
                  <a:gd name="T5" fmla="*/ 576 h 1023"/>
                  <a:gd name="T6" fmla="*/ 222 w 285"/>
                  <a:gd name="T7" fmla="*/ 435 h 1023"/>
                  <a:gd name="T8" fmla="*/ 264 w 285"/>
                  <a:gd name="T9" fmla="*/ 252 h 1023"/>
                  <a:gd name="T10" fmla="*/ 282 w 285"/>
                  <a:gd name="T11" fmla="*/ 114 h 1023"/>
                  <a:gd name="T12" fmla="*/ 285 w 285"/>
                  <a:gd name="T13" fmla="*/ 0 h 1023"/>
                  <a:gd name="T14" fmla="*/ 0 60000 65536"/>
                  <a:gd name="T15" fmla="*/ 0 60000 65536"/>
                  <a:gd name="T16" fmla="*/ 0 60000 65536"/>
                  <a:gd name="T17" fmla="*/ 0 60000 65536"/>
                  <a:gd name="T18" fmla="*/ 0 60000 65536"/>
                  <a:gd name="T19" fmla="*/ 0 60000 65536"/>
                  <a:gd name="T20" fmla="*/ 0 60000 65536"/>
                  <a:gd name="T21" fmla="*/ 0 w 285"/>
                  <a:gd name="T22" fmla="*/ 0 h 1023"/>
                  <a:gd name="T23" fmla="*/ 285 w 285"/>
                  <a:gd name="T24" fmla="*/ 1023 h 10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5" h="1023">
                    <a:moveTo>
                      <a:pt x="0" y="1023"/>
                    </a:moveTo>
                    <a:cubicBezTo>
                      <a:pt x="42" y="919"/>
                      <a:pt x="85" y="815"/>
                      <a:pt x="114" y="741"/>
                    </a:cubicBezTo>
                    <a:cubicBezTo>
                      <a:pt x="143" y="667"/>
                      <a:pt x="159" y="627"/>
                      <a:pt x="177" y="576"/>
                    </a:cubicBezTo>
                    <a:cubicBezTo>
                      <a:pt x="195" y="525"/>
                      <a:pt x="208" y="489"/>
                      <a:pt x="222" y="435"/>
                    </a:cubicBezTo>
                    <a:cubicBezTo>
                      <a:pt x="236" y="381"/>
                      <a:pt x="254" y="305"/>
                      <a:pt x="264" y="252"/>
                    </a:cubicBezTo>
                    <a:cubicBezTo>
                      <a:pt x="274" y="199"/>
                      <a:pt x="279" y="156"/>
                      <a:pt x="282" y="114"/>
                    </a:cubicBezTo>
                    <a:cubicBezTo>
                      <a:pt x="285" y="72"/>
                      <a:pt x="285" y="36"/>
                      <a:pt x="285" y="0"/>
                    </a:cubicBezTo>
                  </a:path>
                </a:pathLst>
              </a:custGeom>
              <a:noFill/>
              <a:ln w="3175">
                <a:solidFill>
                  <a:srgbClr val="000000"/>
                </a:solidFill>
                <a:round/>
                <a:headEnd/>
                <a:tailEnd type="none" w="med" len="med"/>
              </a:ln>
            </p:spPr>
            <p:txBody>
              <a:bodyPr/>
              <a:lstStyle/>
              <a:p>
                <a:endParaRPr lang="ru-RU"/>
              </a:p>
            </p:txBody>
          </p:sp>
          <p:sp>
            <p:nvSpPr>
              <p:cNvPr id="3130" name="Freeform 42"/>
              <p:cNvSpPr>
                <a:spLocks noChangeAspect="1"/>
              </p:cNvSpPr>
              <p:nvPr/>
            </p:nvSpPr>
            <p:spPr bwMode="auto">
              <a:xfrm rot="10800000" flipH="1">
                <a:off x="3220" y="3633"/>
                <a:ext cx="215" cy="382"/>
              </a:xfrm>
              <a:custGeom>
                <a:avLst/>
                <a:gdLst>
                  <a:gd name="T0" fmla="*/ 0 w 576"/>
                  <a:gd name="T1" fmla="*/ 1023 h 1023"/>
                  <a:gd name="T2" fmla="*/ 156 w 576"/>
                  <a:gd name="T3" fmla="*/ 840 h 1023"/>
                  <a:gd name="T4" fmla="*/ 267 w 576"/>
                  <a:gd name="T5" fmla="*/ 696 h 1023"/>
                  <a:gd name="T6" fmla="*/ 378 w 576"/>
                  <a:gd name="T7" fmla="*/ 540 h 1023"/>
                  <a:gd name="T8" fmla="*/ 471 w 576"/>
                  <a:gd name="T9" fmla="*/ 378 h 1023"/>
                  <a:gd name="T10" fmla="*/ 537 w 576"/>
                  <a:gd name="T11" fmla="*/ 219 h 1023"/>
                  <a:gd name="T12" fmla="*/ 570 w 576"/>
                  <a:gd name="T13" fmla="*/ 72 h 1023"/>
                  <a:gd name="T14" fmla="*/ 573 w 576"/>
                  <a:gd name="T15" fmla="*/ 0 h 1023"/>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1023"/>
                  <a:gd name="T26" fmla="*/ 576 w 576"/>
                  <a:gd name="T27" fmla="*/ 1023 h 10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1023">
                    <a:moveTo>
                      <a:pt x="0" y="1023"/>
                    </a:moveTo>
                    <a:cubicBezTo>
                      <a:pt x="55" y="958"/>
                      <a:pt x="111" y="894"/>
                      <a:pt x="156" y="840"/>
                    </a:cubicBezTo>
                    <a:cubicBezTo>
                      <a:pt x="201" y="786"/>
                      <a:pt x="230" y="746"/>
                      <a:pt x="267" y="696"/>
                    </a:cubicBezTo>
                    <a:cubicBezTo>
                      <a:pt x="304" y="646"/>
                      <a:pt x="344" y="593"/>
                      <a:pt x="378" y="540"/>
                    </a:cubicBezTo>
                    <a:cubicBezTo>
                      <a:pt x="412" y="487"/>
                      <a:pt x="445" y="431"/>
                      <a:pt x="471" y="378"/>
                    </a:cubicBezTo>
                    <a:cubicBezTo>
                      <a:pt x="497" y="325"/>
                      <a:pt x="521" y="270"/>
                      <a:pt x="537" y="219"/>
                    </a:cubicBezTo>
                    <a:cubicBezTo>
                      <a:pt x="553" y="168"/>
                      <a:pt x="564" y="108"/>
                      <a:pt x="570" y="72"/>
                    </a:cubicBezTo>
                    <a:cubicBezTo>
                      <a:pt x="576" y="36"/>
                      <a:pt x="574" y="18"/>
                      <a:pt x="573" y="0"/>
                    </a:cubicBezTo>
                  </a:path>
                </a:pathLst>
              </a:custGeom>
              <a:noFill/>
              <a:ln w="3175">
                <a:solidFill>
                  <a:srgbClr val="000000"/>
                </a:solidFill>
                <a:round/>
                <a:headEnd/>
                <a:tailEnd/>
              </a:ln>
            </p:spPr>
            <p:txBody>
              <a:bodyPr/>
              <a:lstStyle/>
              <a:p>
                <a:endParaRPr lang="ru-RU"/>
              </a:p>
            </p:txBody>
          </p:sp>
          <p:sp>
            <p:nvSpPr>
              <p:cNvPr id="3131" name="Freeform 43"/>
              <p:cNvSpPr>
                <a:spLocks noChangeAspect="1"/>
              </p:cNvSpPr>
              <p:nvPr/>
            </p:nvSpPr>
            <p:spPr bwMode="auto">
              <a:xfrm rot="10800000" flipH="1">
                <a:off x="3220" y="3633"/>
                <a:ext cx="321" cy="385"/>
              </a:xfrm>
              <a:custGeom>
                <a:avLst/>
                <a:gdLst>
                  <a:gd name="T0" fmla="*/ 0 w 861"/>
                  <a:gd name="T1" fmla="*/ 1029 h 1029"/>
                  <a:gd name="T2" fmla="*/ 210 w 861"/>
                  <a:gd name="T3" fmla="*/ 861 h 1029"/>
                  <a:gd name="T4" fmla="*/ 381 w 861"/>
                  <a:gd name="T5" fmla="*/ 717 h 1029"/>
                  <a:gd name="T6" fmla="*/ 501 w 861"/>
                  <a:gd name="T7" fmla="*/ 603 h 1029"/>
                  <a:gd name="T8" fmla="*/ 657 w 861"/>
                  <a:gd name="T9" fmla="*/ 441 h 1029"/>
                  <a:gd name="T10" fmla="*/ 756 w 861"/>
                  <a:gd name="T11" fmla="*/ 309 h 1029"/>
                  <a:gd name="T12" fmla="*/ 816 w 861"/>
                  <a:gd name="T13" fmla="*/ 195 h 1029"/>
                  <a:gd name="T14" fmla="*/ 843 w 861"/>
                  <a:gd name="T15" fmla="*/ 111 h 1029"/>
                  <a:gd name="T16" fmla="*/ 858 w 861"/>
                  <a:gd name="T17" fmla="*/ 51 h 1029"/>
                  <a:gd name="T18" fmla="*/ 861 w 861"/>
                  <a:gd name="T19" fmla="*/ 0 h 10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029"/>
                  <a:gd name="T32" fmla="*/ 861 w 861"/>
                  <a:gd name="T33" fmla="*/ 1029 h 10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029">
                    <a:moveTo>
                      <a:pt x="0" y="1029"/>
                    </a:moveTo>
                    <a:cubicBezTo>
                      <a:pt x="73" y="971"/>
                      <a:pt x="147" y="913"/>
                      <a:pt x="210" y="861"/>
                    </a:cubicBezTo>
                    <a:cubicBezTo>
                      <a:pt x="273" y="809"/>
                      <a:pt x="333" y="760"/>
                      <a:pt x="381" y="717"/>
                    </a:cubicBezTo>
                    <a:cubicBezTo>
                      <a:pt x="429" y="674"/>
                      <a:pt x="455" y="649"/>
                      <a:pt x="501" y="603"/>
                    </a:cubicBezTo>
                    <a:cubicBezTo>
                      <a:pt x="547" y="557"/>
                      <a:pt x="615" y="490"/>
                      <a:pt x="657" y="441"/>
                    </a:cubicBezTo>
                    <a:cubicBezTo>
                      <a:pt x="699" y="392"/>
                      <a:pt x="730" y="350"/>
                      <a:pt x="756" y="309"/>
                    </a:cubicBezTo>
                    <a:cubicBezTo>
                      <a:pt x="782" y="268"/>
                      <a:pt x="802" y="228"/>
                      <a:pt x="816" y="195"/>
                    </a:cubicBezTo>
                    <a:cubicBezTo>
                      <a:pt x="830" y="162"/>
                      <a:pt x="836" y="135"/>
                      <a:pt x="843" y="111"/>
                    </a:cubicBezTo>
                    <a:cubicBezTo>
                      <a:pt x="850" y="87"/>
                      <a:pt x="855" y="69"/>
                      <a:pt x="858" y="51"/>
                    </a:cubicBezTo>
                    <a:cubicBezTo>
                      <a:pt x="861" y="33"/>
                      <a:pt x="861" y="16"/>
                      <a:pt x="861" y="0"/>
                    </a:cubicBezTo>
                  </a:path>
                </a:pathLst>
              </a:custGeom>
              <a:noFill/>
              <a:ln w="3175">
                <a:solidFill>
                  <a:srgbClr val="000000"/>
                </a:solidFill>
                <a:round/>
                <a:headEnd/>
                <a:tailEnd/>
              </a:ln>
            </p:spPr>
            <p:txBody>
              <a:bodyPr/>
              <a:lstStyle/>
              <a:p>
                <a:endParaRPr lang="ru-RU"/>
              </a:p>
            </p:txBody>
          </p:sp>
          <p:sp>
            <p:nvSpPr>
              <p:cNvPr id="3132" name="Freeform 44"/>
              <p:cNvSpPr>
                <a:spLocks noChangeAspect="1"/>
              </p:cNvSpPr>
              <p:nvPr/>
            </p:nvSpPr>
            <p:spPr bwMode="auto">
              <a:xfrm rot="10800000" flipH="1">
                <a:off x="3219" y="3633"/>
                <a:ext cx="429" cy="383"/>
              </a:xfrm>
              <a:custGeom>
                <a:avLst/>
                <a:gdLst>
                  <a:gd name="T0" fmla="*/ 0 w 1149"/>
                  <a:gd name="T1" fmla="*/ 1026 h 1026"/>
                  <a:gd name="T2" fmla="*/ 237 w 1149"/>
                  <a:gd name="T3" fmla="*/ 885 h 1026"/>
                  <a:gd name="T4" fmla="*/ 420 w 1149"/>
                  <a:gd name="T5" fmla="*/ 771 h 1026"/>
                  <a:gd name="T6" fmla="*/ 576 w 1149"/>
                  <a:gd name="T7" fmla="*/ 669 h 1026"/>
                  <a:gd name="T8" fmla="*/ 762 w 1149"/>
                  <a:gd name="T9" fmla="*/ 537 h 1026"/>
                  <a:gd name="T10" fmla="*/ 885 w 1149"/>
                  <a:gd name="T11" fmla="*/ 435 h 1026"/>
                  <a:gd name="T12" fmla="*/ 957 w 1149"/>
                  <a:gd name="T13" fmla="*/ 357 h 1026"/>
                  <a:gd name="T14" fmla="*/ 1053 w 1149"/>
                  <a:gd name="T15" fmla="*/ 249 h 1026"/>
                  <a:gd name="T16" fmla="*/ 1098 w 1149"/>
                  <a:gd name="T17" fmla="*/ 168 h 1026"/>
                  <a:gd name="T18" fmla="*/ 1137 w 1149"/>
                  <a:gd name="T19" fmla="*/ 84 h 1026"/>
                  <a:gd name="T20" fmla="*/ 1149 w 1149"/>
                  <a:gd name="T21" fmla="*/ 0 h 10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49"/>
                  <a:gd name="T34" fmla="*/ 0 h 1026"/>
                  <a:gd name="T35" fmla="*/ 1149 w 1149"/>
                  <a:gd name="T36" fmla="*/ 1026 h 10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49" h="1026">
                    <a:moveTo>
                      <a:pt x="0" y="1026"/>
                    </a:moveTo>
                    <a:cubicBezTo>
                      <a:pt x="83" y="976"/>
                      <a:pt x="167" y="927"/>
                      <a:pt x="237" y="885"/>
                    </a:cubicBezTo>
                    <a:cubicBezTo>
                      <a:pt x="307" y="843"/>
                      <a:pt x="364" y="807"/>
                      <a:pt x="420" y="771"/>
                    </a:cubicBezTo>
                    <a:cubicBezTo>
                      <a:pt x="476" y="735"/>
                      <a:pt x="519" y="708"/>
                      <a:pt x="576" y="669"/>
                    </a:cubicBezTo>
                    <a:cubicBezTo>
                      <a:pt x="633" y="630"/>
                      <a:pt x="711" y="576"/>
                      <a:pt x="762" y="537"/>
                    </a:cubicBezTo>
                    <a:cubicBezTo>
                      <a:pt x="813" y="498"/>
                      <a:pt x="853" y="465"/>
                      <a:pt x="885" y="435"/>
                    </a:cubicBezTo>
                    <a:cubicBezTo>
                      <a:pt x="917" y="405"/>
                      <a:pt x="929" y="388"/>
                      <a:pt x="957" y="357"/>
                    </a:cubicBezTo>
                    <a:cubicBezTo>
                      <a:pt x="985" y="326"/>
                      <a:pt x="1030" y="280"/>
                      <a:pt x="1053" y="249"/>
                    </a:cubicBezTo>
                    <a:cubicBezTo>
                      <a:pt x="1076" y="218"/>
                      <a:pt x="1084" y="195"/>
                      <a:pt x="1098" y="168"/>
                    </a:cubicBezTo>
                    <a:cubicBezTo>
                      <a:pt x="1112" y="141"/>
                      <a:pt x="1129" y="112"/>
                      <a:pt x="1137" y="84"/>
                    </a:cubicBezTo>
                    <a:cubicBezTo>
                      <a:pt x="1145" y="56"/>
                      <a:pt x="1147" y="28"/>
                      <a:pt x="1149" y="0"/>
                    </a:cubicBezTo>
                  </a:path>
                </a:pathLst>
              </a:custGeom>
              <a:noFill/>
              <a:ln w="3175">
                <a:solidFill>
                  <a:srgbClr val="000000"/>
                </a:solidFill>
                <a:round/>
                <a:headEnd/>
                <a:tailEnd/>
              </a:ln>
            </p:spPr>
            <p:txBody>
              <a:bodyPr/>
              <a:lstStyle/>
              <a:p>
                <a:endParaRPr lang="ru-RU"/>
              </a:p>
            </p:txBody>
          </p:sp>
          <p:sp>
            <p:nvSpPr>
              <p:cNvPr id="3133" name="Line 45"/>
              <p:cNvSpPr>
                <a:spLocks noChangeAspect="1" noChangeShapeType="1"/>
              </p:cNvSpPr>
              <p:nvPr/>
            </p:nvSpPr>
            <p:spPr bwMode="auto">
              <a:xfrm rot="10800000" flipH="1" flipV="1">
                <a:off x="3327" y="4035"/>
                <a:ext cx="0" cy="22"/>
              </a:xfrm>
              <a:prstGeom prst="line">
                <a:avLst/>
              </a:prstGeom>
              <a:noFill/>
              <a:ln w="3175">
                <a:solidFill>
                  <a:srgbClr val="000000"/>
                </a:solidFill>
                <a:round/>
                <a:headEnd/>
                <a:tailEnd type="stealth" w="sm" len="sm"/>
              </a:ln>
            </p:spPr>
            <p:txBody>
              <a:bodyPr/>
              <a:lstStyle/>
              <a:p>
                <a:endParaRPr lang="ru-RU"/>
              </a:p>
            </p:txBody>
          </p:sp>
          <p:sp>
            <p:nvSpPr>
              <p:cNvPr id="3134" name="Line 46"/>
              <p:cNvSpPr>
                <a:spLocks noChangeAspect="1" noChangeShapeType="1"/>
              </p:cNvSpPr>
              <p:nvPr/>
            </p:nvSpPr>
            <p:spPr bwMode="auto">
              <a:xfrm rot="10800000" flipH="1" flipV="1">
                <a:off x="3432" y="4038"/>
                <a:ext cx="0" cy="21"/>
              </a:xfrm>
              <a:prstGeom prst="line">
                <a:avLst/>
              </a:prstGeom>
              <a:noFill/>
              <a:ln w="3175">
                <a:solidFill>
                  <a:srgbClr val="000000"/>
                </a:solidFill>
                <a:round/>
                <a:headEnd/>
                <a:tailEnd type="stealth" w="sm" len="sm"/>
              </a:ln>
            </p:spPr>
            <p:txBody>
              <a:bodyPr/>
              <a:lstStyle/>
              <a:p>
                <a:endParaRPr lang="ru-RU"/>
              </a:p>
            </p:txBody>
          </p:sp>
          <p:sp>
            <p:nvSpPr>
              <p:cNvPr id="3135" name="Line 47"/>
              <p:cNvSpPr>
                <a:spLocks noChangeAspect="1" noChangeShapeType="1"/>
              </p:cNvSpPr>
              <p:nvPr/>
            </p:nvSpPr>
            <p:spPr bwMode="auto">
              <a:xfrm rot="10800000" flipH="1" flipV="1">
                <a:off x="3541" y="4038"/>
                <a:ext cx="0" cy="21"/>
              </a:xfrm>
              <a:prstGeom prst="line">
                <a:avLst/>
              </a:prstGeom>
              <a:noFill/>
              <a:ln w="3175">
                <a:solidFill>
                  <a:srgbClr val="000000"/>
                </a:solidFill>
                <a:round/>
                <a:headEnd/>
                <a:tailEnd type="stealth" w="sm" len="sm"/>
              </a:ln>
            </p:spPr>
            <p:txBody>
              <a:bodyPr/>
              <a:lstStyle/>
              <a:p>
                <a:endParaRPr lang="ru-RU"/>
              </a:p>
            </p:txBody>
          </p:sp>
          <p:sp>
            <p:nvSpPr>
              <p:cNvPr id="3136" name="Line 48"/>
              <p:cNvSpPr>
                <a:spLocks noChangeAspect="1" noChangeShapeType="1"/>
              </p:cNvSpPr>
              <p:nvPr/>
            </p:nvSpPr>
            <p:spPr bwMode="auto">
              <a:xfrm rot="10800000" flipH="1" flipV="1">
                <a:off x="3649" y="4038"/>
                <a:ext cx="0" cy="21"/>
              </a:xfrm>
              <a:prstGeom prst="line">
                <a:avLst/>
              </a:prstGeom>
              <a:noFill/>
              <a:ln w="3175">
                <a:solidFill>
                  <a:srgbClr val="000000"/>
                </a:solidFill>
                <a:round/>
                <a:headEnd/>
                <a:tailEnd type="stealth" w="sm" len="sm"/>
              </a:ln>
            </p:spPr>
            <p:txBody>
              <a:bodyPr/>
              <a:lstStyle/>
              <a:p>
                <a:endParaRPr lang="ru-RU"/>
              </a:p>
            </p:txBody>
          </p:sp>
          <p:sp>
            <p:nvSpPr>
              <p:cNvPr id="3137" name="Rectangle 49" descr="Светлый диагональный 2"/>
              <p:cNvSpPr>
                <a:spLocks noChangeAspect="1" noChangeArrowheads="1"/>
              </p:cNvSpPr>
              <p:nvPr/>
            </p:nvSpPr>
            <p:spPr bwMode="auto">
              <a:xfrm>
                <a:off x="3965" y="4061"/>
                <a:ext cx="426" cy="43"/>
              </a:xfrm>
              <a:prstGeom prst="rect">
                <a:avLst/>
              </a:prstGeom>
              <a:pattFill prst="ltUpDiag">
                <a:fgClr>
                  <a:srgbClr val="000000"/>
                </a:fgClr>
                <a:bgClr>
                  <a:srgbClr val="FFFFFF"/>
                </a:bgClr>
              </a:pattFill>
              <a:ln w="3175">
                <a:solidFill>
                  <a:srgbClr val="000000"/>
                </a:solidFill>
                <a:miter lim="800000"/>
                <a:headEnd/>
                <a:tailEnd/>
              </a:ln>
            </p:spPr>
            <p:txBody>
              <a:bodyPr/>
              <a:lstStyle/>
              <a:p>
                <a:endParaRPr lang="ru-RU"/>
              </a:p>
            </p:txBody>
          </p:sp>
          <p:sp>
            <p:nvSpPr>
              <p:cNvPr id="3138" name="Rectangle 50" descr="Алмазная решетка (контур)"/>
              <p:cNvSpPr>
                <a:spLocks noChangeAspect="1" noChangeArrowheads="1"/>
              </p:cNvSpPr>
              <p:nvPr/>
            </p:nvSpPr>
            <p:spPr bwMode="auto">
              <a:xfrm>
                <a:off x="3838" y="4061"/>
                <a:ext cx="127" cy="43"/>
              </a:xfrm>
              <a:prstGeom prst="rect">
                <a:avLst/>
              </a:prstGeom>
              <a:pattFill prst="openDmnd">
                <a:fgClr>
                  <a:srgbClr val="000000"/>
                </a:fgClr>
                <a:bgClr>
                  <a:srgbClr val="FFFFFF"/>
                </a:bgClr>
              </a:pattFill>
              <a:ln w="3175">
                <a:solidFill>
                  <a:srgbClr val="000000"/>
                </a:solidFill>
                <a:miter lim="800000"/>
                <a:headEnd/>
                <a:tailEnd/>
              </a:ln>
            </p:spPr>
            <p:txBody>
              <a:bodyPr/>
              <a:lstStyle/>
              <a:p>
                <a:endParaRPr lang="ru-RU"/>
              </a:p>
            </p:txBody>
          </p:sp>
          <p:sp>
            <p:nvSpPr>
              <p:cNvPr id="3139" name="Rectangle 51" descr="Светлый диагональный 2"/>
              <p:cNvSpPr>
                <a:spLocks noChangeAspect="1" noChangeArrowheads="1"/>
              </p:cNvSpPr>
              <p:nvPr/>
            </p:nvSpPr>
            <p:spPr bwMode="auto">
              <a:xfrm>
                <a:off x="2369" y="4061"/>
                <a:ext cx="1487" cy="42"/>
              </a:xfrm>
              <a:prstGeom prst="rect">
                <a:avLst/>
              </a:prstGeom>
              <a:pattFill prst="ltUpDiag">
                <a:fgClr>
                  <a:srgbClr val="000000"/>
                </a:fgClr>
                <a:bgClr>
                  <a:srgbClr val="FFFFFF"/>
                </a:bgClr>
              </a:pattFill>
              <a:ln w="3175">
                <a:solidFill>
                  <a:srgbClr val="000000"/>
                </a:solidFill>
                <a:miter lim="800000"/>
                <a:headEnd/>
                <a:tailEnd/>
              </a:ln>
            </p:spPr>
            <p:txBody>
              <a:bodyPr/>
              <a:lstStyle/>
              <a:p>
                <a:endParaRPr lang="ru-RU"/>
              </a:p>
            </p:txBody>
          </p:sp>
          <p:sp>
            <p:nvSpPr>
              <p:cNvPr id="3140" name="Line 52"/>
              <p:cNvSpPr>
                <a:spLocks noChangeAspect="1" noChangeShapeType="1"/>
              </p:cNvSpPr>
              <p:nvPr/>
            </p:nvSpPr>
            <p:spPr bwMode="auto">
              <a:xfrm flipV="1">
                <a:off x="2794" y="2934"/>
                <a:ext cx="0" cy="276"/>
              </a:xfrm>
              <a:prstGeom prst="line">
                <a:avLst/>
              </a:prstGeom>
              <a:noFill/>
              <a:ln w="3175">
                <a:solidFill>
                  <a:srgbClr val="000000"/>
                </a:solidFill>
                <a:round/>
                <a:headEnd/>
                <a:tailEnd/>
              </a:ln>
            </p:spPr>
            <p:txBody>
              <a:bodyPr/>
              <a:lstStyle/>
              <a:p>
                <a:endParaRPr lang="ru-RU"/>
              </a:p>
            </p:txBody>
          </p:sp>
          <p:sp>
            <p:nvSpPr>
              <p:cNvPr id="3141" name="Line 53"/>
              <p:cNvSpPr>
                <a:spLocks noChangeAspect="1" noChangeShapeType="1"/>
              </p:cNvSpPr>
              <p:nvPr/>
            </p:nvSpPr>
            <p:spPr bwMode="auto">
              <a:xfrm flipV="1">
                <a:off x="3646" y="2934"/>
                <a:ext cx="0" cy="276"/>
              </a:xfrm>
              <a:prstGeom prst="line">
                <a:avLst/>
              </a:prstGeom>
              <a:noFill/>
              <a:ln w="3175">
                <a:solidFill>
                  <a:srgbClr val="000000"/>
                </a:solidFill>
                <a:round/>
                <a:headEnd/>
                <a:tailEnd/>
              </a:ln>
            </p:spPr>
            <p:txBody>
              <a:bodyPr/>
              <a:lstStyle/>
              <a:p>
                <a:endParaRPr lang="ru-RU"/>
              </a:p>
            </p:txBody>
          </p:sp>
          <p:sp>
            <p:nvSpPr>
              <p:cNvPr id="3142" name="Line 54"/>
              <p:cNvSpPr>
                <a:spLocks noChangeAspect="1" noChangeShapeType="1"/>
              </p:cNvSpPr>
              <p:nvPr/>
            </p:nvSpPr>
            <p:spPr bwMode="auto">
              <a:xfrm>
                <a:off x="3220" y="3636"/>
                <a:ext cx="639" cy="0"/>
              </a:xfrm>
              <a:prstGeom prst="line">
                <a:avLst/>
              </a:prstGeom>
              <a:noFill/>
              <a:ln w="9525">
                <a:solidFill>
                  <a:srgbClr val="000000"/>
                </a:solidFill>
                <a:round/>
                <a:headEnd/>
                <a:tailEnd type="triangle" w="sm" len="med"/>
              </a:ln>
            </p:spPr>
            <p:txBody>
              <a:bodyPr/>
              <a:lstStyle/>
              <a:p>
                <a:endParaRPr lang="ru-RU"/>
              </a:p>
            </p:txBody>
          </p:sp>
          <p:sp>
            <p:nvSpPr>
              <p:cNvPr id="3143" name="Freeform 55"/>
              <p:cNvSpPr>
                <a:spLocks noChangeAspect="1"/>
              </p:cNvSpPr>
              <p:nvPr/>
            </p:nvSpPr>
            <p:spPr bwMode="auto">
              <a:xfrm>
                <a:off x="3923" y="2891"/>
                <a:ext cx="277" cy="255"/>
              </a:xfrm>
              <a:custGeom>
                <a:avLst/>
                <a:gdLst>
                  <a:gd name="T0" fmla="*/ 0 w 741"/>
                  <a:gd name="T1" fmla="*/ 684 h 684"/>
                  <a:gd name="T2" fmla="*/ 285 w 741"/>
                  <a:gd name="T3" fmla="*/ 513 h 684"/>
                  <a:gd name="T4" fmla="*/ 456 w 741"/>
                  <a:gd name="T5" fmla="*/ 171 h 684"/>
                  <a:gd name="T6" fmla="*/ 741 w 741"/>
                  <a:gd name="T7" fmla="*/ 0 h 684"/>
                  <a:gd name="T8" fmla="*/ 0 60000 65536"/>
                  <a:gd name="T9" fmla="*/ 0 60000 65536"/>
                  <a:gd name="T10" fmla="*/ 0 60000 65536"/>
                  <a:gd name="T11" fmla="*/ 0 60000 65536"/>
                  <a:gd name="T12" fmla="*/ 0 w 741"/>
                  <a:gd name="T13" fmla="*/ 0 h 684"/>
                  <a:gd name="T14" fmla="*/ 741 w 741"/>
                  <a:gd name="T15" fmla="*/ 684 h 684"/>
                </a:gdLst>
                <a:ahLst/>
                <a:cxnLst>
                  <a:cxn ang="T8">
                    <a:pos x="T0" y="T1"/>
                  </a:cxn>
                  <a:cxn ang="T9">
                    <a:pos x="T2" y="T3"/>
                  </a:cxn>
                  <a:cxn ang="T10">
                    <a:pos x="T4" y="T5"/>
                  </a:cxn>
                  <a:cxn ang="T11">
                    <a:pos x="T6" y="T7"/>
                  </a:cxn>
                </a:cxnLst>
                <a:rect l="T12" t="T13" r="T14" b="T15"/>
                <a:pathLst>
                  <a:path w="741" h="684">
                    <a:moveTo>
                      <a:pt x="0" y="684"/>
                    </a:moveTo>
                    <a:cubicBezTo>
                      <a:pt x="104" y="641"/>
                      <a:pt x="209" y="598"/>
                      <a:pt x="285" y="513"/>
                    </a:cubicBezTo>
                    <a:cubicBezTo>
                      <a:pt x="361" y="428"/>
                      <a:pt x="380" y="256"/>
                      <a:pt x="456" y="171"/>
                    </a:cubicBezTo>
                    <a:cubicBezTo>
                      <a:pt x="532" y="86"/>
                      <a:pt x="636" y="43"/>
                      <a:pt x="741" y="0"/>
                    </a:cubicBezTo>
                  </a:path>
                </a:pathLst>
              </a:custGeom>
              <a:noFill/>
              <a:ln w="9525">
                <a:solidFill>
                  <a:srgbClr val="000000"/>
                </a:solidFill>
                <a:round/>
                <a:headEnd/>
                <a:tailEnd type="stealth" w="sm" len="med"/>
              </a:ln>
            </p:spPr>
            <p:txBody>
              <a:bodyPr/>
              <a:lstStyle/>
              <a:p>
                <a:endParaRPr lang="ru-RU"/>
              </a:p>
            </p:txBody>
          </p:sp>
          <p:sp>
            <p:nvSpPr>
              <p:cNvPr id="3144" name="Line 56"/>
              <p:cNvSpPr>
                <a:spLocks noChangeAspect="1" noChangeShapeType="1"/>
              </p:cNvSpPr>
              <p:nvPr/>
            </p:nvSpPr>
            <p:spPr bwMode="auto">
              <a:xfrm>
                <a:off x="2794" y="2955"/>
                <a:ext cx="852" cy="0"/>
              </a:xfrm>
              <a:prstGeom prst="line">
                <a:avLst/>
              </a:prstGeom>
              <a:noFill/>
              <a:ln w="6350">
                <a:solidFill>
                  <a:srgbClr val="000000"/>
                </a:solidFill>
                <a:round/>
                <a:headEnd type="stealth" w="sm" len="sm"/>
                <a:tailEnd type="stealth" w="sm" len="sm"/>
              </a:ln>
            </p:spPr>
            <p:txBody>
              <a:bodyPr/>
              <a:lstStyle/>
              <a:p>
                <a:endParaRPr lang="ru-RU"/>
              </a:p>
            </p:txBody>
          </p:sp>
          <p:sp>
            <p:nvSpPr>
              <p:cNvPr id="3145" name="Line 57"/>
              <p:cNvSpPr>
                <a:spLocks noChangeAspect="1" noChangeShapeType="1"/>
              </p:cNvSpPr>
              <p:nvPr/>
            </p:nvSpPr>
            <p:spPr bwMode="auto">
              <a:xfrm>
                <a:off x="2559" y="3210"/>
                <a:ext cx="0" cy="851"/>
              </a:xfrm>
              <a:prstGeom prst="line">
                <a:avLst/>
              </a:prstGeom>
              <a:noFill/>
              <a:ln w="6350">
                <a:solidFill>
                  <a:srgbClr val="000000"/>
                </a:solidFill>
                <a:round/>
                <a:headEnd type="stealth" w="sm" len="sm"/>
                <a:tailEnd type="stealth" w="sm" len="sm"/>
              </a:ln>
            </p:spPr>
            <p:txBody>
              <a:bodyPr/>
              <a:lstStyle/>
              <a:p>
                <a:endParaRPr lang="ru-RU"/>
              </a:p>
            </p:txBody>
          </p:sp>
          <p:sp>
            <p:nvSpPr>
              <p:cNvPr id="3146" name="Freeform 58"/>
              <p:cNvSpPr>
                <a:spLocks noChangeAspect="1"/>
              </p:cNvSpPr>
              <p:nvPr/>
            </p:nvSpPr>
            <p:spPr bwMode="auto">
              <a:xfrm>
                <a:off x="2365" y="3210"/>
                <a:ext cx="46" cy="851"/>
              </a:xfrm>
              <a:custGeom>
                <a:avLst/>
                <a:gdLst>
                  <a:gd name="T0" fmla="*/ 9 w 123"/>
                  <a:gd name="T1" fmla="*/ 0 h 2280"/>
                  <a:gd name="T2" fmla="*/ 123 w 123"/>
                  <a:gd name="T3" fmla="*/ 456 h 2280"/>
                  <a:gd name="T4" fmla="*/ 9 w 123"/>
                  <a:gd name="T5" fmla="*/ 912 h 2280"/>
                  <a:gd name="T6" fmla="*/ 66 w 123"/>
                  <a:gd name="T7" fmla="*/ 1596 h 2280"/>
                  <a:gd name="T8" fmla="*/ 9 w 123"/>
                  <a:gd name="T9" fmla="*/ 2280 h 2280"/>
                  <a:gd name="T10" fmla="*/ 0 60000 65536"/>
                  <a:gd name="T11" fmla="*/ 0 60000 65536"/>
                  <a:gd name="T12" fmla="*/ 0 60000 65536"/>
                  <a:gd name="T13" fmla="*/ 0 60000 65536"/>
                  <a:gd name="T14" fmla="*/ 0 60000 65536"/>
                  <a:gd name="T15" fmla="*/ 0 w 123"/>
                  <a:gd name="T16" fmla="*/ 0 h 2280"/>
                  <a:gd name="T17" fmla="*/ 123 w 123"/>
                  <a:gd name="T18" fmla="*/ 2280 h 2280"/>
                </a:gdLst>
                <a:ahLst/>
                <a:cxnLst>
                  <a:cxn ang="T10">
                    <a:pos x="T0" y="T1"/>
                  </a:cxn>
                  <a:cxn ang="T11">
                    <a:pos x="T2" y="T3"/>
                  </a:cxn>
                  <a:cxn ang="T12">
                    <a:pos x="T4" y="T5"/>
                  </a:cxn>
                  <a:cxn ang="T13">
                    <a:pos x="T6" y="T7"/>
                  </a:cxn>
                  <a:cxn ang="T14">
                    <a:pos x="T8" y="T9"/>
                  </a:cxn>
                </a:cxnLst>
                <a:rect l="T15" t="T16" r="T17" b="T18"/>
                <a:pathLst>
                  <a:path w="123" h="2280">
                    <a:moveTo>
                      <a:pt x="9" y="0"/>
                    </a:moveTo>
                    <a:cubicBezTo>
                      <a:pt x="66" y="152"/>
                      <a:pt x="123" y="304"/>
                      <a:pt x="123" y="456"/>
                    </a:cubicBezTo>
                    <a:cubicBezTo>
                      <a:pt x="123" y="608"/>
                      <a:pt x="18" y="722"/>
                      <a:pt x="9" y="912"/>
                    </a:cubicBezTo>
                    <a:cubicBezTo>
                      <a:pt x="0" y="1102"/>
                      <a:pt x="66" y="1368"/>
                      <a:pt x="66" y="1596"/>
                    </a:cubicBezTo>
                    <a:cubicBezTo>
                      <a:pt x="66" y="1824"/>
                      <a:pt x="37" y="2052"/>
                      <a:pt x="9" y="2280"/>
                    </a:cubicBezTo>
                  </a:path>
                </a:pathLst>
              </a:custGeom>
              <a:noFill/>
              <a:ln w="3175">
                <a:solidFill>
                  <a:srgbClr val="000000"/>
                </a:solidFill>
                <a:round/>
                <a:headEnd/>
                <a:tailEnd/>
              </a:ln>
            </p:spPr>
            <p:txBody>
              <a:bodyPr/>
              <a:lstStyle/>
              <a:p>
                <a:endParaRPr lang="ru-RU"/>
              </a:p>
            </p:txBody>
          </p:sp>
          <p:sp>
            <p:nvSpPr>
              <p:cNvPr id="3147" name="Freeform 59"/>
              <p:cNvSpPr>
                <a:spLocks noChangeAspect="1"/>
              </p:cNvSpPr>
              <p:nvPr/>
            </p:nvSpPr>
            <p:spPr bwMode="auto">
              <a:xfrm>
                <a:off x="4369" y="3210"/>
                <a:ext cx="24" cy="851"/>
              </a:xfrm>
              <a:custGeom>
                <a:avLst/>
                <a:gdLst>
                  <a:gd name="T0" fmla="*/ 57 w 66"/>
                  <a:gd name="T1" fmla="*/ 0 h 2280"/>
                  <a:gd name="T2" fmla="*/ 0 w 66"/>
                  <a:gd name="T3" fmla="*/ 456 h 2280"/>
                  <a:gd name="T4" fmla="*/ 57 w 66"/>
                  <a:gd name="T5" fmla="*/ 912 h 2280"/>
                  <a:gd name="T6" fmla="*/ 0 w 66"/>
                  <a:gd name="T7" fmla="*/ 1425 h 2280"/>
                  <a:gd name="T8" fmla="*/ 57 w 66"/>
                  <a:gd name="T9" fmla="*/ 1995 h 2280"/>
                  <a:gd name="T10" fmla="*/ 57 w 66"/>
                  <a:gd name="T11" fmla="*/ 2280 h 2280"/>
                  <a:gd name="T12" fmla="*/ 0 60000 65536"/>
                  <a:gd name="T13" fmla="*/ 0 60000 65536"/>
                  <a:gd name="T14" fmla="*/ 0 60000 65536"/>
                  <a:gd name="T15" fmla="*/ 0 60000 65536"/>
                  <a:gd name="T16" fmla="*/ 0 60000 65536"/>
                  <a:gd name="T17" fmla="*/ 0 60000 65536"/>
                  <a:gd name="T18" fmla="*/ 0 w 66"/>
                  <a:gd name="T19" fmla="*/ 0 h 2280"/>
                  <a:gd name="T20" fmla="*/ 66 w 66"/>
                  <a:gd name="T21" fmla="*/ 2280 h 2280"/>
                </a:gdLst>
                <a:ahLst/>
                <a:cxnLst>
                  <a:cxn ang="T12">
                    <a:pos x="T0" y="T1"/>
                  </a:cxn>
                  <a:cxn ang="T13">
                    <a:pos x="T2" y="T3"/>
                  </a:cxn>
                  <a:cxn ang="T14">
                    <a:pos x="T4" y="T5"/>
                  </a:cxn>
                  <a:cxn ang="T15">
                    <a:pos x="T6" y="T7"/>
                  </a:cxn>
                  <a:cxn ang="T16">
                    <a:pos x="T8" y="T9"/>
                  </a:cxn>
                  <a:cxn ang="T17">
                    <a:pos x="T10" y="T11"/>
                  </a:cxn>
                </a:cxnLst>
                <a:rect l="T18" t="T19" r="T20" b="T21"/>
                <a:pathLst>
                  <a:path w="66" h="2280">
                    <a:moveTo>
                      <a:pt x="57" y="0"/>
                    </a:moveTo>
                    <a:cubicBezTo>
                      <a:pt x="28" y="152"/>
                      <a:pt x="0" y="304"/>
                      <a:pt x="0" y="456"/>
                    </a:cubicBezTo>
                    <a:cubicBezTo>
                      <a:pt x="0" y="608"/>
                      <a:pt x="57" y="751"/>
                      <a:pt x="57" y="912"/>
                    </a:cubicBezTo>
                    <a:cubicBezTo>
                      <a:pt x="57" y="1073"/>
                      <a:pt x="0" y="1245"/>
                      <a:pt x="0" y="1425"/>
                    </a:cubicBezTo>
                    <a:cubicBezTo>
                      <a:pt x="0" y="1605"/>
                      <a:pt x="48" y="1853"/>
                      <a:pt x="57" y="1995"/>
                    </a:cubicBezTo>
                    <a:cubicBezTo>
                      <a:pt x="66" y="2137"/>
                      <a:pt x="61" y="2208"/>
                      <a:pt x="57" y="2280"/>
                    </a:cubicBezTo>
                  </a:path>
                </a:pathLst>
              </a:custGeom>
              <a:noFill/>
              <a:ln w="3175">
                <a:solidFill>
                  <a:srgbClr val="000000"/>
                </a:solidFill>
                <a:round/>
                <a:headEnd/>
                <a:tailEnd/>
              </a:ln>
            </p:spPr>
            <p:txBody>
              <a:bodyPr/>
              <a:lstStyle/>
              <a:p>
                <a:endParaRPr lang="ru-RU"/>
              </a:p>
            </p:txBody>
          </p:sp>
        </p:grpSp>
        <p:sp>
          <p:nvSpPr>
            <p:cNvPr id="3093" name="Text Box 60"/>
            <p:cNvSpPr txBox="1">
              <a:spLocks noChangeAspect="1" noChangeArrowheads="1"/>
            </p:cNvSpPr>
            <p:nvPr/>
          </p:nvSpPr>
          <p:spPr bwMode="auto">
            <a:xfrm>
              <a:off x="5559" y="2163"/>
              <a:ext cx="872" cy="805"/>
            </a:xfrm>
            <a:prstGeom prst="rect">
              <a:avLst/>
            </a:prstGeom>
            <a:solidFill>
              <a:srgbClr val="FFFFFF"/>
            </a:solidFill>
            <a:ln w="9525">
              <a:noFill/>
              <a:miter lim="800000"/>
              <a:headEnd/>
              <a:tailEnd/>
            </a:ln>
          </p:spPr>
          <p:txBody>
            <a:bodyPr lIns="0" tIns="0" rIns="0" bIns="0"/>
            <a:lstStyle/>
            <a:p>
              <a:endParaRPr lang="ru-RU" sz="1800"/>
            </a:p>
          </p:txBody>
        </p:sp>
        <p:sp>
          <p:nvSpPr>
            <p:cNvPr id="3094" name="Text Box 61"/>
            <p:cNvSpPr txBox="1">
              <a:spLocks noChangeAspect="1" noChangeArrowheads="1"/>
            </p:cNvSpPr>
            <p:nvPr/>
          </p:nvSpPr>
          <p:spPr bwMode="auto">
            <a:xfrm>
              <a:off x="7588" y="2113"/>
              <a:ext cx="1184" cy="803"/>
            </a:xfrm>
            <a:prstGeom prst="rect">
              <a:avLst/>
            </a:prstGeom>
            <a:noFill/>
            <a:ln w="9525">
              <a:noFill/>
              <a:miter lim="800000"/>
              <a:headEnd/>
              <a:tailEnd/>
            </a:ln>
          </p:spPr>
          <p:txBody>
            <a:bodyPr lIns="0" tIns="0" rIns="0" bIns="0"/>
            <a:lstStyle/>
            <a:p>
              <a:endParaRPr lang="ru-RU" sz="1800"/>
            </a:p>
          </p:txBody>
        </p:sp>
        <p:sp>
          <p:nvSpPr>
            <p:cNvPr id="3095" name="Text Box 62"/>
            <p:cNvSpPr txBox="1">
              <a:spLocks noChangeAspect="1" noChangeArrowheads="1"/>
            </p:cNvSpPr>
            <p:nvPr/>
          </p:nvSpPr>
          <p:spPr bwMode="auto">
            <a:xfrm>
              <a:off x="6863" y="3317"/>
              <a:ext cx="381" cy="357"/>
            </a:xfrm>
            <a:prstGeom prst="rect">
              <a:avLst/>
            </a:prstGeom>
            <a:noFill/>
            <a:ln w="9525">
              <a:noFill/>
              <a:miter lim="800000"/>
              <a:headEnd/>
              <a:tailEnd/>
            </a:ln>
          </p:spPr>
          <p:txBody>
            <a:bodyPr lIns="0" tIns="0" rIns="0" bIns="0"/>
            <a:lstStyle/>
            <a:p>
              <a:endParaRPr lang="ru-RU" sz="1800"/>
            </a:p>
          </p:txBody>
        </p:sp>
        <p:sp>
          <p:nvSpPr>
            <p:cNvPr id="3096" name="Text Box 63"/>
            <p:cNvSpPr txBox="1">
              <a:spLocks noChangeAspect="1" noChangeArrowheads="1"/>
            </p:cNvSpPr>
            <p:nvPr/>
          </p:nvSpPr>
          <p:spPr bwMode="auto">
            <a:xfrm>
              <a:off x="4767" y="3599"/>
              <a:ext cx="403" cy="308"/>
            </a:xfrm>
            <a:prstGeom prst="rect">
              <a:avLst/>
            </a:prstGeom>
            <a:solidFill>
              <a:srgbClr val="FFFFFF"/>
            </a:solidFill>
            <a:ln w="9525">
              <a:noFill/>
              <a:miter lim="800000"/>
              <a:headEnd/>
              <a:tailEnd/>
            </a:ln>
          </p:spPr>
          <p:txBody>
            <a:bodyPr lIns="0" tIns="0" rIns="0" bIns="0"/>
            <a:lstStyle/>
            <a:p>
              <a:endParaRPr lang="ru-RU" sz="1800"/>
            </a:p>
          </p:txBody>
        </p:sp>
      </p:grpSp>
      <p:sp>
        <p:nvSpPr>
          <p:cNvPr id="3085" name="Rectangle 64"/>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ru-RU"/>
          </a:p>
        </p:txBody>
      </p:sp>
      <p:graphicFrame>
        <p:nvGraphicFramePr>
          <p:cNvPr id="3074" name="Object 65"/>
          <p:cNvGraphicFramePr>
            <a:graphicFrameLocks noChangeAspect="1"/>
          </p:cNvGraphicFramePr>
          <p:nvPr/>
        </p:nvGraphicFramePr>
        <p:xfrm>
          <a:off x="2124075" y="1700213"/>
          <a:ext cx="812800" cy="749300"/>
        </p:xfrm>
        <a:graphic>
          <a:graphicData uri="http://schemas.openxmlformats.org/presentationml/2006/ole">
            <p:oleObj spid="_x0000_s3074" name="Equation" r:id="rId4" imgW="812520" imgH="749160" progId="Equation.3">
              <p:embed/>
            </p:oleObj>
          </a:graphicData>
        </a:graphic>
      </p:graphicFrame>
      <p:sp>
        <p:nvSpPr>
          <p:cNvPr id="3086" name="Rectangle 66"/>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ru-RU"/>
          </a:p>
        </p:txBody>
      </p:sp>
      <p:graphicFrame>
        <p:nvGraphicFramePr>
          <p:cNvPr id="3075" name="Object 67"/>
          <p:cNvGraphicFramePr>
            <a:graphicFrameLocks noChangeAspect="1"/>
          </p:cNvGraphicFramePr>
          <p:nvPr/>
        </p:nvGraphicFramePr>
        <p:xfrm>
          <a:off x="3851275" y="1484313"/>
          <a:ext cx="1149350" cy="749300"/>
        </p:xfrm>
        <a:graphic>
          <a:graphicData uri="http://schemas.openxmlformats.org/presentationml/2006/ole">
            <p:oleObj spid="_x0000_s3075" name="Equation" r:id="rId5" imgW="1143000" imgH="749160" progId="Equation.3">
              <p:embed/>
            </p:oleObj>
          </a:graphicData>
        </a:graphic>
      </p:graphicFrame>
      <p:sp>
        <p:nvSpPr>
          <p:cNvPr id="3087" name="Rectangle 68"/>
          <p:cNvSpPr>
            <a:spLocks noChangeArrowheads="1"/>
          </p:cNvSpPr>
          <p:nvPr/>
        </p:nvSpPr>
        <p:spPr bwMode="auto">
          <a:xfrm>
            <a:off x="0" y="3348038"/>
            <a:ext cx="9144000" cy="0"/>
          </a:xfrm>
          <a:prstGeom prst="rect">
            <a:avLst/>
          </a:prstGeom>
          <a:noFill/>
          <a:ln w="9525">
            <a:noFill/>
            <a:miter lim="800000"/>
            <a:headEnd/>
            <a:tailEnd/>
          </a:ln>
        </p:spPr>
        <p:txBody>
          <a:bodyPr wrap="none" anchor="ctr">
            <a:spAutoFit/>
          </a:bodyPr>
          <a:lstStyle/>
          <a:p>
            <a:endParaRPr lang="ru-RU"/>
          </a:p>
        </p:txBody>
      </p:sp>
      <p:graphicFrame>
        <p:nvGraphicFramePr>
          <p:cNvPr id="3076" name="Object 69"/>
          <p:cNvGraphicFramePr>
            <a:graphicFrameLocks noChangeAspect="1"/>
          </p:cNvGraphicFramePr>
          <p:nvPr/>
        </p:nvGraphicFramePr>
        <p:xfrm>
          <a:off x="1258888" y="3141663"/>
          <a:ext cx="368300" cy="249237"/>
        </p:xfrm>
        <a:graphic>
          <a:graphicData uri="http://schemas.openxmlformats.org/presentationml/2006/ole">
            <p:oleObj spid="_x0000_s3076" name="Equation" r:id="rId6" imgW="368280" imgH="253800" progId="Equation.3">
              <p:embed/>
            </p:oleObj>
          </a:graphicData>
        </a:graphic>
      </p:graphicFrame>
      <p:sp>
        <p:nvSpPr>
          <p:cNvPr id="3088" name="Rectangle 70"/>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ru-RU"/>
          </a:p>
        </p:txBody>
      </p:sp>
      <p:graphicFrame>
        <p:nvGraphicFramePr>
          <p:cNvPr id="3077" name="Object 71"/>
          <p:cNvGraphicFramePr>
            <a:graphicFrameLocks noChangeAspect="1"/>
          </p:cNvGraphicFramePr>
          <p:nvPr/>
        </p:nvGraphicFramePr>
        <p:xfrm>
          <a:off x="3348038" y="2852738"/>
          <a:ext cx="360362" cy="312737"/>
        </p:xfrm>
        <a:graphic>
          <a:graphicData uri="http://schemas.openxmlformats.org/presentationml/2006/ole">
            <p:oleObj spid="_x0000_s3077" name="Equation" r:id="rId7" imgW="355320" imgH="317160" progId="Equation.3">
              <p:embed/>
            </p:oleObj>
          </a:graphicData>
        </a:graphic>
      </p:graphicFrame>
      <p:sp>
        <p:nvSpPr>
          <p:cNvPr id="3089" name="Text Box 72"/>
          <p:cNvSpPr txBox="1">
            <a:spLocks noChangeArrowheads="1"/>
          </p:cNvSpPr>
          <p:nvPr/>
        </p:nvSpPr>
        <p:spPr bwMode="auto">
          <a:xfrm>
            <a:off x="900113" y="4149725"/>
            <a:ext cx="3816350" cy="647700"/>
          </a:xfrm>
          <a:prstGeom prst="rect">
            <a:avLst/>
          </a:prstGeom>
          <a:solidFill>
            <a:srgbClr val="FFFFFF"/>
          </a:solidFill>
          <a:ln w="9525">
            <a:noFill/>
            <a:miter lim="800000"/>
            <a:headEnd/>
            <a:tailEnd/>
          </a:ln>
        </p:spPr>
        <p:txBody>
          <a:bodyPr/>
          <a:lstStyle/>
          <a:p>
            <a:pPr algn="ctr"/>
            <a:r>
              <a:rPr lang="en-US" sz="1600" b="1"/>
              <a:t>Configuration of electric field of point charge moving in a metal pipe.</a:t>
            </a:r>
            <a:endParaRPr lang="ru-RU" sz="1600" b="1"/>
          </a:p>
        </p:txBody>
      </p:sp>
      <p:sp>
        <p:nvSpPr>
          <p:cNvPr id="3090" name="Text Box 73"/>
          <p:cNvSpPr txBox="1">
            <a:spLocks noChangeArrowheads="1"/>
          </p:cNvSpPr>
          <p:nvPr/>
        </p:nvSpPr>
        <p:spPr bwMode="auto">
          <a:xfrm>
            <a:off x="4932363" y="2852738"/>
            <a:ext cx="3887787" cy="1200329"/>
          </a:xfrm>
          <a:prstGeom prst="rect">
            <a:avLst/>
          </a:prstGeom>
          <a:noFill/>
          <a:ln w="9525">
            <a:noFill/>
            <a:miter lim="800000"/>
            <a:headEnd/>
            <a:tailEnd/>
          </a:ln>
        </p:spPr>
        <p:txBody>
          <a:bodyPr>
            <a:spAutoFit/>
          </a:bodyPr>
          <a:lstStyle/>
          <a:p>
            <a:pPr algn="ctr">
              <a:spcBef>
                <a:spcPct val="50000"/>
              </a:spcBef>
            </a:pPr>
            <a:r>
              <a:rPr lang="en-US" sz="1800" b="1" dirty="0"/>
              <a:t>For </a:t>
            </a:r>
            <a:r>
              <a:rPr lang="en-US" sz="1800" b="1" dirty="0" smtClean="0"/>
              <a:t>W=3</a:t>
            </a:r>
            <a:r>
              <a:rPr lang="ru-RU" sz="1800" b="1" dirty="0" smtClean="0"/>
              <a:t> </a:t>
            </a:r>
            <a:r>
              <a:rPr lang="ru-RU" sz="1800" b="1" dirty="0"/>
              <a:t>М</a:t>
            </a:r>
            <a:r>
              <a:rPr lang="en-US" sz="1800" b="1" dirty="0" err="1"/>
              <a:t>eV</a:t>
            </a:r>
            <a:r>
              <a:rPr lang="ru-RU" sz="1800" b="1" dirty="0"/>
              <a:t> </a:t>
            </a:r>
            <a:r>
              <a:rPr lang="en-US" sz="1800" b="1" dirty="0"/>
              <a:t>and</a:t>
            </a:r>
            <a:r>
              <a:rPr lang="ru-RU" sz="1800" b="1" dirty="0"/>
              <a:t> </a:t>
            </a:r>
            <a:r>
              <a:rPr lang="en-US" sz="1800" b="1" i="1" dirty="0"/>
              <a:t>R</a:t>
            </a:r>
            <a:r>
              <a:rPr lang="ru-RU" sz="1800" b="1" dirty="0" smtClean="0"/>
              <a:t>=</a:t>
            </a:r>
            <a:r>
              <a:rPr lang="en-US" sz="1800" b="1" dirty="0" smtClean="0"/>
              <a:t>3</a:t>
            </a:r>
            <a:r>
              <a:rPr lang="ru-RU" sz="1800" b="1" dirty="0" smtClean="0"/>
              <a:t> </a:t>
            </a:r>
            <a:r>
              <a:rPr lang="ru-RU" sz="1800" b="1" dirty="0"/>
              <a:t>с</a:t>
            </a:r>
            <a:r>
              <a:rPr lang="en-US" sz="1800" b="1" dirty="0"/>
              <a:t>m</a:t>
            </a:r>
            <a:r>
              <a:rPr lang="ru-RU" sz="1800" b="1" dirty="0"/>
              <a:t> </a:t>
            </a:r>
            <a:endParaRPr lang="en-US" sz="1800" b="1" dirty="0"/>
          </a:p>
          <a:p>
            <a:pPr algn="ctr">
              <a:spcBef>
                <a:spcPct val="50000"/>
              </a:spcBef>
            </a:pPr>
            <a:r>
              <a:rPr lang="el-GR" sz="1800" b="1" i="1" dirty="0" smtClean="0">
                <a:solidFill>
                  <a:srgbClr val="FF0000"/>
                </a:solidFill>
                <a:cs typeface="Arial" charset="0"/>
              </a:rPr>
              <a:t>Δ</a:t>
            </a:r>
            <a:r>
              <a:rPr lang="en-US" sz="1800" b="1" i="1" dirty="0" smtClean="0">
                <a:solidFill>
                  <a:srgbClr val="FF0000"/>
                </a:solidFill>
                <a:cs typeface="Arial" charset="0"/>
              </a:rPr>
              <a:t>t=</a:t>
            </a:r>
            <a:r>
              <a:rPr lang="en-US" sz="1800" b="1" dirty="0" smtClean="0">
                <a:solidFill>
                  <a:srgbClr val="FF0000"/>
                </a:solidFill>
              </a:rPr>
              <a:t>1.7ns</a:t>
            </a:r>
          </a:p>
          <a:p>
            <a:pPr algn="ctr">
              <a:spcBef>
                <a:spcPct val="50000"/>
              </a:spcBef>
            </a:pPr>
            <a:r>
              <a:rPr lang="en-US" sz="1800" b="1" dirty="0" smtClean="0">
                <a:solidFill>
                  <a:srgbClr val="FF0000"/>
                </a:solidFill>
              </a:rPr>
              <a:t>or  </a:t>
            </a:r>
            <a:r>
              <a:rPr lang="el-GR" sz="1800" b="1" dirty="0" smtClean="0">
                <a:solidFill>
                  <a:srgbClr val="FF0000"/>
                </a:solidFill>
              </a:rPr>
              <a:t>Δφ</a:t>
            </a:r>
            <a:r>
              <a:rPr lang="en-US" sz="1800" b="1" dirty="0" smtClean="0">
                <a:solidFill>
                  <a:srgbClr val="FF0000"/>
                </a:solidFill>
              </a:rPr>
              <a:t>=225° for  f=352.2 MHz</a:t>
            </a:r>
            <a:endParaRPr lang="ru-RU" sz="1800" b="1" dirty="0">
              <a:solidFill>
                <a:srgbClr val="FF0000"/>
              </a:solidFill>
            </a:endParaRPr>
          </a:p>
        </p:txBody>
      </p:sp>
      <p:sp>
        <p:nvSpPr>
          <p:cNvPr id="3091" name="Text Box 74"/>
          <p:cNvSpPr txBox="1">
            <a:spLocks noChangeArrowheads="1"/>
          </p:cNvSpPr>
          <p:nvPr/>
        </p:nvSpPr>
        <p:spPr bwMode="auto">
          <a:xfrm>
            <a:off x="1187450" y="5157788"/>
            <a:ext cx="7129463" cy="701675"/>
          </a:xfrm>
          <a:prstGeom prst="rect">
            <a:avLst/>
          </a:prstGeom>
          <a:noFill/>
          <a:ln w="9525">
            <a:noFill/>
            <a:miter lim="800000"/>
            <a:headEnd/>
            <a:tailEnd/>
          </a:ln>
        </p:spPr>
        <p:txBody>
          <a:bodyPr>
            <a:spAutoFit/>
          </a:bodyPr>
          <a:lstStyle/>
          <a:p>
            <a:pPr algn="ctr">
              <a:spcBef>
                <a:spcPct val="50000"/>
              </a:spcBef>
            </a:pPr>
            <a:r>
              <a:rPr lang="en-US" b="1" u="sng" dirty="0">
                <a:solidFill>
                  <a:srgbClr val="FF0000"/>
                </a:solidFill>
              </a:rPr>
              <a:t>The way out</a:t>
            </a:r>
            <a:r>
              <a:rPr lang="ru-RU" b="1" u="sng" dirty="0">
                <a:solidFill>
                  <a:srgbClr val="000099"/>
                </a:solidFill>
              </a:rPr>
              <a:t> </a:t>
            </a:r>
            <a:r>
              <a:rPr lang="en-US" b="1" dirty="0">
                <a:solidFill>
                  <a:srgbClr val="000099"/>
                </a:solidFill>
              </a:rPr>
              <a:t> is localization of space region where the information transfer occurs. </a:t>
            </a:r>
            <a:endParaRPr lang="ru-RU" b="1" dirty="0">
              <a:solidFill>
                <a:srgbClr val="000099"/>
              </a:solidFill>
            </a:endParaRPr>
          </a:p>
        </p:txBody>
      </p:sp>
      <p:pic>
        <p:nvPicPr>
          <p:cNvPr id="76" name="Picture 9" descr="emblema"/>
          <p:cNvPicPr>
            <a:picLocks noChangeAspect="1" noChangeArrowheads="1"/>
          </p:cNvPicPr>
          <p:nvPr/>
        </p:nvPicPr>
        <p:blipFill>
          <a:blip r:embed="rId8" cstate="print"/>
          <a:srcRect/>
          <a:stretch>
            <a:fillRect/>
          </a:stretch>
        </p:blipFill>
        <p:spPr>
          <a:xfrm>
            <a:off x="0" y="0"/>
            <a:ext cx="827584" cy="699166"/>
          </a:xfrm>
          <a:prstGeom prst="rect">
            <a:avLst/>
          </a:prstGeom>
        </p:spPr>
      </p:pic>
      <p:pic>
        <p:nvPicPr>
          <p:cNvPr id="77" name="Picture 6"/>
          <p:cNvPicPr>
            <a:picLocks noChangeAspect="1" noChangeArrowheads="1"/>
          </p:cNvPicPr>
          <p:nvPr/>
        </p:nvPicPr>
        <p:blipFill>
          <a:blip r:embed="rId9" cstate="print"/>
          <a:srcRect/>
          <a:stretch>
            <a:fillRect/>
          </a:stretch>
        </p:blipFill>
        <p:spPr bwMode="auto">
          <a:xfrm>
            <a:off x="8388424" y="1"/>
            <a:ext cx="755576" cy="720709"/>
          </a:xfrm>
          <a:prstGeom prst="rect">
            <a:avLst/>
          </a:prstGeom>
          <a:noFill/>
          <a:ln w="9525">
            <a:noFill/>
            <a:miter lim="800000"/>
            <a:headEnd/>
            <a:tailEnd/>
          </a:ln>
        </p:spPr>
      </p:pic>
      <p:sp>
        <p:nvSpPr>
          <p:cNvPr id="78" name="Дата 77"/>
          <p:cNvSpPr>
            <a:spLocks noGrp="1"/>
          </p:cNvSpPr>
          <p:nvPr>
            <p:ph type="dt" sz="half" idx="10"/>
          </p:nvPr>
        </p:nvSpPr>
        <p:spPr/>
        <p:txBody>
          <a:bodyPr/>
          <a:lstStyle/>
          <a:p>
            <a:pPr>
              <a:defRPr/>
            </a:pPr>
            <a:r>
              <a:rPr lang="ru-RU" smtClean="0"/>
              <a:t>October 18-19, 2011</a:t>
            </a:r>
            <a:endParaRPr lang="ru-RU"/>
          </a:p>
        </p:txBody>
      </p:sp>
      <p:sp>
        <p:nvSpPr>
          <p:cNvPr id="79" name="Нижний колонтитул 78"/>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Номер слайда 3"/>
          <p:cNvSpPr>
            <a:spLocks noGrp="1"/>
          </p:cNvSpPr>
          <p:nvPr>
            <p:ph type="sldNum" sz="quarter" idx="12"/>
          </p:nvPr>
        </p:nvSpPr>
        <p:spPr>
          <a:xfrm>
            <a:off x="7010400" y="6381750"/>
            <a:ext cx="2133600" cy="476250"/>
          </a:xfrm>
          <a:noFill/>
        </p:spPr>
        <p:txBody>
          <a:bodyPr/>
          <a:lstStyle/>
          <a:p>
            <a:fld id="{84D1C17C-03E7-4757-BB03-121B093AB01B}" type="slidenum">
              <a:rPr lang="ru-RU"/>
              <a:pPr/>
              <a:t>4</a:t>
            </a:fld>
            <a:endParaRPr lang="ru-RU" dirty="0"/>
          </a:p>
        </p:txBody>
      </p:sp>
      <p:sp>
        <p:nvSpPr>
          <p:cNvPr id="18435" name="Text Box 6"/>
          <p:cNvSpPr txBox="1">
            <a:spLocks noChangeArrowheads="1"/>
          </p:cNvSpPr>
          <p:nvPr/>
        </p:nvSpPr>
        <p:spPr bwMode="auto">
          <a:xfrm>
            <a:off x="1116013" y="2420938"/>
            <a:ext cx="7200900" cy="3013075"/>
          </a:xfrm>
          <a:prstGeom prst="rect">
            <a:avLst/>
          </a:prstGeom>
          <a:noFill/>
          <a:ln w="9525">
            <a:noFill/>
            <a:miter lim="800000"/>
            <a:headEnd/>
            <a:tailEnd/>
          </a:ln>
        </p:spPr>
        <p:txBody>
          <a:bodyPr>
            <a:spAutoFit/>
          </a:bodyPr>
          <a:lstStyle/>
          <a:p>
            <a:pPr marL="342900" indent="-342900">
              <a:buFontTx/>
              <a:buAutoNum type="arabicPeriod"/>
            </a:pPr>
            <a:r>
              <a:rPr lang="en-GB" sz="2400" b="1"/>
              <a:t>Cherenkov radiation;</a:t>
            </a:r>
          </a:p>
          <a:p>
            <a:pPr marL="342900" indent="-342900">
              <a:buFontTx/>
              <a:buAutoNum type="arabicPeriod"/>
            </a:pPr>
            <a:r>
              <a:rPr lang="en-GB" sz="2400" b="1"/>
              <a:t>Detached electrons in case of H- (including photo-detachment);</a:t>
            </a:r>
          </a:p>
          <a:p>
            <a:pPr marL="342900" indent="-342900">
              <a:buFontTx/>
              <a:buAutoNum type="arabicPeriod"/>
            </a:pPr>
            <a:r>
              <a:rPr lang="en-GB" sz="2400" b="1">
                <a:sym typeface="Symbol" pitchFamily="18" charset="2"/>
              </a:rPr>
              <a:t></a:t>
            </a:r>
            <a:r>
              <a:rPr lang="en-GB" sz="2400" b="1"/>
              <a:t>-electrons;</a:t>
            </a:r>
          </a:p>
          <a:p>
            <a:pPr marL="342900" indent="-342900">
              <a:buFontTx/>
              <a:buAutoNum type="arabicPeriod"/>
            </a:pPr>
            <a:r>
              <a:rPr lang="en-GB" sz="2400" b="1"/>
              <a:t>Transition radiation;</a:t>
            </a:r>
          </a:p>
          <a:p>
            <a:pPr marL="342900" indent="-342900">
              <a:buFontTx/>
              <a:buAutoNum type="arabicPeriod"/>
            </a:pPr>
            <a:r>
              <a:rPr lang="en-GB" sz="2400" b="1"/>
              <a:t>X-rays;</a:t>
            </a:r>
          </a:p>
          <a:p>
            <a:pPr marL="342900" indent="-342900">
              <a:buFontTx/>
              <a:buAutoNum type="arabicPeriod"/>
            </a:pPr>
            <a:r>
              <a:rPr lang="en-GB" sz="2400" b="1">
                <a:solidFill>
                  <a:srgbClr val="FF0000"/>
                </a:solidFill>
                <a:sym typeface="Symbol" pitchFamily="18" charset="2"/>
              </a:rPr>
              <a:t>Low energy secondary electrons;</a:t>
            </a:r>
          </a:p>
          <a:p>
            <a:pPr marL="342900" indent="-342900">
              <a:buFontTx/>
              <a:buAutoNum type="arabicPeriod"/>
            </a:pPr>
            <a:r>
              <a:rPr lang="en-GB" sz="2400" b="1">
                <a:sym typeface="Symbol" pitchFamily="18" charset="2"/>
              </a:rPr>
              <a:t>etc.</a:t>
            </a:r>
          </a:p>
        </p:txBody>
      </p:sp>
      <p:sp>
        <p:nvSpPr>
          <p:cNvPr id="18436" name="Text Box 7"/>
          <p:cNvSpPr txBox="1">
            <a:spLocks noChangeArrowheads="1"/>
          </p:cNvSpPr>
          <p:nvPr/>
        </p:nvSpPr>
        <p:spPr bwMode="auto">
          <a:xfrm>
            <a:off x="1258888" y="620713"/>
            <a:ext cx="6913562" cy="1587500"/>
          </a:xfrm>
          <a:prstGeom prst="rect">
            <a:avLst/>
          </a:prstGeom>
          <a:noFill/>
          <a:ln w="9525">
            <a:noFill/>
            <a:miter lim="800000"/>
            <a:headEnd/>
            <a:tailEnd/>
          </a:ln>
        </p:spPr>
        <p:txBody>
          <a:bodyPr>
            <a:spAutoFit/>
          </a:bodyPr>
          <a:lstStyle/>
          <a:p>
            <a:pPr algn="ctr"/>
            <a:r>
              <a:rPr lang="en-GB" sz="2800" b="1">
                <a:solidFill>
                  <a:srgbClr val="000099"/>
                </a:solidFill>
              </a:rPr>
              <a:t>There are different possibilities to shrink the area of information transfer:</a:t>
            </a:r>
          </a:p>
          <a:p>
            <a:pPr>
              <a:spcBef>
                <a:spcPct val="50000"/>
              </a:spcBef>
            </a:pPr>
            <a:endParaRPr lang="ru-RU" sz="2800" b="1"/>
          </a:p>
        </p:txBody>
      </p:sp>
      <p:pic>
        <p:nvPicPr>
          <p:cNvPr id="5"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6"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sp>
        <p:nvSpPr>
          <p:cNvPr id="7" name="Дата 6"/>
          <p:cNvSpPr>
            <a:spLocks noGrp="1"/>
          </p:cNvSpPr>
          <p:nvPr>
            <p:ph type="dt" sz="half" idx="10"/>
          </p:nvPr>
        </p:nvSpPr>
        <p:spPr/>
        <p:txBody>
          <a:bodyPr/>
          <a:lstStyle/>
          <a:p>
            <a:pPr>
              <a:defRPr/>
            </a:pPr>
            <a:r>
              <a:rPr lang="ru-RU" smtClean="0"/>
              <a:t>October 18-19, 2011</a:t>
            </a:r>
            <a:endParaRPr lang="ru-RU"/>
          </a:p>
        </p:txBody>
      </p:sp>
      <p:sp>
        <p:nvSpPr>
          <p:cNvPr id="8" name="Нижний колонтитул 7"/>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Номер слайда 3"/>
          <p:cNvSpPr>
            <a:spLocks noGrp="1"/>
          </p:cNvSpPr>
          <p:nvPr>
            <p:ph type="sldNum" sz="quarter" idx="12"/>
          </p:nvPr>
        </p:nvSpPr>
        <p:spPr>
          <a:xfrm>
            <a:off x="7010400" y="6381750"/>
            <a:ext cx="2133600" cy="476250"/>
          </a:xfrm>
          <a:noFill/>
        </p:spPr>
        <p:txBody>
          <a:bodyPr/>
          <a:lstStyle/>
          <a:p>
            <a:fld id="{84D1C17C-03E7-4757-BB03-121B093AB01B}" type="slidenum">
              <a:rPr lang="ru-RU"/>
              <a:pPr/>
              <a:t>5</a:t>
            </a:fld>
            <a:endParaRPr lang="ru-RU" dirty="0"/>
          </a:p>
        </p:txBody>
      </p:sp>
      <p:pic>
        <p:nvPicPr>
          <p:cNvPr id="5" name="Picture 9" descr="emblema"/>
          <p:cNvPicPr>
            <a:picLocks noChangeAspect="1" noChangeArrowheads="1"/>
          </p:cNvPicPr>
          <p:nvPr/>
        </p:nvPicPr>
        <p:blipFill>
          <a:blip r:embed="rId2" cstate="print"/>
          <a:srcRect/>
          <a:stretch>
            <a:fillRect/>
          </a:stretch>
        </p:blipFill>
        <p:spPr>
          <a:xfrm>
            <a:off x="0" y="0"/>
            <a:ext cx="827584" cy="699166"/>
          </a:xfrm>
          <a:prstGeom prst="rect">
            <a:avLst/>
          </a:prstGeom>
        </p:spPr>
      </p:pic>
      <p:pic>
        <p:nvPicPr>
          <p:cNvPr id="6" name="Picture 6"/>
          <p:cNvPicPr>
            <a:picLocks noChangeAspect="1" noChangeArrowheads="1"/>
          </p:cNvPicPr>
          <p:nvPr/>
        </p:nvPicPr>
        <p:blipFill>
          <a:blip r:embed="rId3" cstate="print"/>
          <a:srcRect/>
          <a:stretch>
            <a:fillRect/>
          </a:stretch>
        </p:blipFill>
        <p:spPr bwMode="auto">
          <a:xfrm>
            <a:off x="8388424" y="1"/>
            <a:ext cx="755576" cy="720709"/>
          </a:xfrm>
          <a:prstGeom prst="rect">
            <a:avLst/>
          </a:prstGeom>
          <a:noFill/>
          <a:ln w="9525">
            <a:noFill/>
            <a:miter lim="800000"/>
            <a:headEnd/>
            <a:tailEnd/>
          </a:ln>
        </p:spPr>
      </p:pic>
      <p:sp>
        <p:nvSpPr>
          <p:cNvPr id="7" name="Дата 6"/>
          <p:cNvSpPr>
            <a:spLocks noGrp="1"/>
          </p:cNvSpPr>
          <p:nvPr>
            <p:ph type="dt" sz="half" idx="10"/>
          </p:nvPr>
        </p:nvSpPr>
        <p:spPr/>
        <p:txBody>
          <a:bodyPr/>
          <a:lstStyle/>
          <a:p>
            <a:pPr>
              <a:defRPr/>
            </a:pPr>
            <a:r>
              <a:rPr lang="ru-RU" smtClean="0"/>
              <a:t>October 18-19, 2011</a:t>
            </a:r>
            <a:endParaRPr lang="ru-RU"/>
          </a:p>
        </p:txBody>
      </p:sp>
      <p:sp>
        <p:nvSpPr>
          <p:cNvPr id="8" name="Нижний колонтитул 7"/>
          <p:cNvSpPr>
            <a:spLocks noGrp="1"/>
          </p:cNvSpPr>
          <p:nvPr>
            <p:ph type="ftr" sz="quarter" idx="11"/>
          </p:nvPr>
        </p:nvSpPr>
        <p:spPr/>
        <p:txBody>
          <a:bodyPr/>
          <a:lstStyle/>
          <a:p>
            <a:pPr>
              <a:defRPr/>
            </a:pPr>
            <a:r>
              <a:rPr lang="en-US" smtClean="0"/>
              <a:t>LINAC-4 Beam Instrumentation Review </a:t>
            </a:r>
            <a:endParaRPr lang="ru-RU"/>
          </a:p>
        </p:txBody>
      </p:sp>
      <p:sp>
        <p:nvSpPr>
          <p:cNvPr id="9" name="Rectangle 4"/>
          <p:cNvSpPr txBox="1">
            <a:spLocks noChangeArrowheads="1"/>
          </p:cNvSpPr>
          <p:nvPr/>
        </p:nvSpPr>
        <p:spPr>
          <a:xfrm>
            <a:off x="684213" y="476250"/>
            <a:ext cx="8135937" cy="10810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0" cap="none" spc="0" normalizeH="0" baseline="0" noProof="0" smtClean="0">
                <a:ln>
                  <a:noFill/>
                </a:ln>
                <a:solidFill>
                  <a:srgbClr val="000099"/>
                </a:solidFill>
                <a:effectLst/>
                <a:uLnTx/>
                <a:uFillTx/>
                <a:latin typeface="+mj-lt"/>
                <a:ea typeface="+mj-ea"/>
                <a:cs typeface="+mj-cs"/>
              </a:rPr>
              <a:t>The main characteristics of Low Energy Secondary Electrons influencing BSM parameters </a:t>
            </a:r>
            <a:endParaRPr kumimoji="0" lang="ru-RU" sz="2400" b="1" i="0" u="none" strike="noStrike" kern="0" cap="none" spc="0" normalizeH="0" baseline="0" noProof="0" dirty="0" smtClean="0">
              <a:ln>
                <a:noFill/>
              </a:ln>
              <a:solidFill>
                <a:srgbClr val="000099"/>
              </a:solidFill>
              <a:effectLst/>
              <a:uLnTx/>
              <a:uFillTx/>
              <a:latin typeface="+mj-lt"/>
              <a:ea typeface="+mj-ea"/>
              <a:cs typeface="+mj-cs"/>
            </a:endParaRPr>
          </a:p>
        </p:txBody>
      </p:sp>
      <p:sp>
        <p:nvSpPr>
          <p:cNvPr id="10" name="Rectangle 5"/>
          <p:cNvSpPr txBox="1">
            <a:spLocks noChangeArrowheads="1"/>
          </p:cNvSpPr>
          <p:nvPr/>
        </p:nvSpPr>
        <p:spPr>
          <a:xfrm>
            <a:off x="1571604" y="1714488"/>
            <a:ext cx="7167592" cy="144145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Energy distribution</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Angular distribution</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Time dispersion (delay of emission)</a:t>
            </a:r>
            <a:endParaRPr kumimoji="0" lang="ru-RU" sz="2400"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11" name="Text Box 6"/>
          <p:cNvSpPr txBox="1">
            <a:spLocks noChangeArrowheads="1"/>
          </p:cNvSpPr>
          <p:nvPr/>
        </p:nvSpPr>
        <p:spPr bwMode="auto">
          <a:xfrm>
            <a:off x="714348" y="3143248"/>
            <a:ext cx="7200900" cy="641350"/>
          </a:xfrm>
          <a:prstGeom prst="rect">
            <a:avLst/>
          </a:prstGeom>
          <a:noFill/>
          <a:ln w="9525">
            <a:noFill/>
            <a:miter lim="800000"/>
            <a:headEnd/>
            <a:tailEnd/>
          </a:ln>
        </p:spPr>
        <p:txBody>
          <a:bodyPr>
            <a:spAutoFit/>
          </a:bodyPr>
          <a:lstStyle/>
          <a:p>
            <a:pPr algn="ctr">
              <a:spcBef>
                <a:spcPct val="50000"/>
              </a:spcBef>
            </a:pPr>
            <a:r>
              <a:rPr lang="en-US" sz="1800" b="1" dirty="0">
                <a:solidFill>
                  <a:srgbClr val="FF0000"/>
                </a:solidFill>
              </a:rPr>
              <a:t>These characteristics depend neither on type nor on energy of primary particles</a:t>
            </a:r>
            <a:endParaRPr lang="ru-RU" sz="1800" b="1" dirty="0">
              <a:solidFill>
                <a:srgbClr val="FF0000"/>
              </a:solidFill>
            </a:endParaRPr>
          </a:p>
        </p:txBody>
      </p:sp>
      <p:sp>
        <p:nvSpPr>
          <p:cNvPr id="12" name="Text Box 10"/>
          <p:cNvSpPr txBox="1">
            <a:spLocks noChangeArrowheads="1"/>
          </p:cNvSpPr>
          <p:nvPr/>
        </p:nvSpPr>
        <p:spPr bwMode="auto">
          <a:xfrm>
            <a:off x="500034" y="4000504"/>
            <a:ext cx="8424862" cy="1739900"/>
          </a:xfrm>
          <a:prstGeom prst="rect">
            <a:avLst/>
          </a:prstGeom>
          <a:noFill/>
          <a:ln w="9525">
            <a:noFill/>
            <a:miter lim="800000"/>
            <a:headEnd/>
            <a:tailEnd/>
          </a:ln>
        </p:spPr>
        <p:txBody>
          <a:bodyPr>
            <a:spAutoFit/>
          </a:bodyPr>
          <a:lstStyle/>
          <a:p>
            <a:pPr algn="ctr"/>
            <a:r>
              <a:rPr lang="en-US" sz="1800" b="1" dirty="0">
                <a:solidFill>
                  <a:srgbClr val="0033CC"/>
                </a:solidFill>
                <a:latin typeface="Times New Roman" pitchFamily="18" charset="0"/>
              </a:rPr>
              <a:t>Time dispersion is principal reason of limitation of BSM phase resolution.</a:t>
            </a:r>
          </a:p>
          <a:p>
            <a:pPr algn="ctr"/>
            <a:endParaRPr lang="en-GB" sz="1800" b="1" dirty="0">
              <a:solidFill>
                <a:srgbClr val="0033CC"/>
              </a:solidFill>
              <a:latin typeface="Times New Roman" pitchFamily="18" charset="0"/>
            </a:endParaRPr>
          </a:p>
          <a:p>
            <a:r>
              <a:rPr lang="en-US" sz="1800" b="1" dirty="0">
                <a:solidFill>
                  <a:srgbClr val="0033CC"/>
                </a:solidFill>
                <a:latin typeface="Times New Roman" pitchFamily="18" charset="0"/>
              </a:rPr>
              <a:t>Theoretical value of time dispersion for metals is</a:t>
            </a:r>
            <a:r>
              <a:rPr lang="ru-RU" sz="1800" b="1" dirty="0">
                <a:solidFill>
                  <a:srgbClr val="0033CC"/>
                </a:solidFill>
                <a:latin typeface="Times New Roman" pitchFamily="18" charset="0"/>
              </a:rPr>
              <a:t>  10</a:t>
            </a:r>
            <a:r>
              <a:rPr lang="ru-RU" sz="1800" b="1" baseline="30000" dirty="0">
                <a:solidFill>
                  <a:srgbClr val="0033CC"/>
                </a:solidFill>
                <a:latin typeface="Times New Roman" pitchFamily="18" charset="0"/>
              </a:rPr>
              <a:t>-14</a:t>
            </a:r>
            <a:r>
              <a:rPr lang="en-US" sz="1800" b="1" dirty="0">
                <a:solidFill>
                  <a:srgbClr val="0033CC"/>
                </a:solidFill>
                <a:latin typeface="Times New Roman" pitchFamily="18" charset="0"/>
              </a:rPr>
              <a:t>s</a:t>
            </a:r>
            <a:r>
              <a:rPr lang="ru-RU" sz="1800" b="1" dirty="0">
                <a:solidFill>
                  <a:srgbClr val="0033CC"/>
                </a:solidFill>
                <a:latin typeface="Times New Roman" pitchFamily="18" charset="0"/>
              </a:rPr>
              <a:t> </a:t>
            </a:r>
            <a:r>
              <a:rPr lang="en-GB" sz="1800" b="1" dirty="0">
                <a:solidFill>
                  <a:srgbClr val="0033CC"/>
                </a:solidFill>
                <a:latin typeface="Times New Roman" pitchFamily="18" charset="0"/>
                <a:sym typeface="Symbol" pitchFamily="18" charset="2"/>
              </a:rPr>
              <a:t></a:t>
            </a:r>
            <a:r>
              <a:rPr lang="en-GB" sz="1800" b="1" dirty="0">
                <a:solidFill>
                  <a:srgbClr val="0033CC"/>
                </a:solidFill>
                <a:latin typeface="Times New Roman" pitchFamily="18" charset="0"/>
              </a:rPr>
              <a:t> </a:t>
            </a:r>
            <a:r>
              <a:rPr lang="ru-RU" sz="1800" b="1" dirty="0">
                <a:solidFill>
                  <a:srgbClr val="0033CC"/>
                </a:solidFill>
                <a:latin typeface="Times New Roman" pitchFamily="18" charset="0"/>
              </a:rPr>
              <a:t>10</a:t>
            </a:r>
            <a:r>
              <a:rPr lang="ru-RU" sz="1800" b="1" baseline="30000" dirty="0">
                <a:solidFill>
                  <a:srgbClr val="0033CC"/>
                </a:solidFill>
                <a:latin typeface="Times New Roman" pitchFamily="18" charset="0"/>
              </a:rPr>
              <a:t>-15</a:t>
            </a:r>
            <a:r>
              <a:rPr lang="en-US" sz="1800" b="1" dirty="0">
                <a:solidFill>
                  <a:srgbClr val="0033CC"/>
                </a:solidFill>
                <a:latin typeface="Times New Roman" pitchFamily="18" charset="0"/>
              </a:rPr>
              <a:t>s</a:t>
            </a:r>
            <a:r>
              <a:rPr lang="ru-RU" sz="1800" b="1" dirty="0">
                <a:solidFill>
                  <a:srgbClr val="0033CC"/>
                </a:solidFill>
                <a:latin typeface="Times New Roman" pitchFamily="18" charset="0"/>
              </a:rPr>
              <a:t>.</a:t>
            </a:r>
            <a:endParaRPr lang="en-US" sz="1800" b="1" dirty="0">
              <a:solidFill>
                <a:srgbClr val="0033CC"/>
              </a:solidFill>
              <a:latin typeface="Times New Roman" pitchFamily="18" charset="0"/>
            </a:endParaRPr>
          </a:p>
          <a:p>
            <a:endParaRPr lang="ru-RU" sz="1800" b="1" dirty="0">
              <a:solidFill>
                <a:srgbClr val="0033CC"/>
              </a:solidFill>
              <a:latin typeface="Times New Roman" pitchFamily="18" charset="0"/>
            </a:endParaRPr>
          </a:p>
          <a:p>
            <a:r>
              <a:rPr lang="en-US" sz="1800" b="1" dirty="0">
                <a:solidFill>
                  <a:srgbClr val="0033CC"/>
                </a:solidFill>
                <a:latin typeface="Times New Roman" pitchFamily="18" charset="0"/>
              </a:rPr>
              <a:t>Experiment gives the upper limit of time dispersion.  Depending on the accuracy the upper limit was found to be from ( 4</a:t>
            </a:r>
            <a:r>
              <a:rPr lang="en-US" sz="1800" b="1" dirty="0">
                <a:solidFill>
                  <a:srgbClr val="0033CC"/>
                </a:solidFill>
                <a:latin typeface="Times New Roman" pitchFamily="18" charset="0"/>
                <a:cs typeface="Times New Roman" pitchFamily="18" charset="0"/>
              </a:rPr>
              <a:t>±2)</a:t>
            </a:r>
            <a:r>
              <a:rPr lang="en-US" sz="1800" b="1" dirty="0" err="1">
                <a:solidFill>
                  <a:srgbClr val="0033CC"/>
                </a:solidFill>
                <a:latin typeface="Times New Roman" pitchFamily="18" charset="0"/>
                <a:cs typeface="Times New Roman" pitchFamily="18" charset="0"/>
              </a:rPr>
              <a:t>ps</a:t>
            </a:r>
            <a:r>
              <a:rPr lang="en-US" sz="1800" b="1" dirty="0">
                <a:solidFill>
                  <a:srgbClr val="0033CC"/>
                </a:solidFill>
                <a:latin typeface="Times New Roman" pitchFamily="18" charset="0"/>
                <a:cs typeface="Times New Roman" pitchFamily="18" charset="0"/>
              </a:rPr>
              <a:t> to several hundred ps.</a:t>
            </a:r>
            <a:endParaRPr lang="ru-RU" sz="1800" b="1" dirty="0">
              <a:solidFill>
                <a:srgbClr val="0033CC"/>
              </a:solidFill>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5"/>
          <p:cNvSpPr>
            <a:spLocks noGrp="1"/>
          </p:cNvSpPr>
          <p:nvPr>
            <p:ph type="sldNum" sz="quarter" idx="12"/>
          </p:nvPr>
        </p:nvSpPr>
        <p:spPr>
          <a:xfrm>
            <a:off x="7010400" y="6381750"/>
            <a:ext cx="2133600" cy="476250"/>
          </a:xfrm>
          <a:noFill/>
        </p:spPr>
        <p:txBody>
          <a:bodyPr/>
          <a:lstStyle/>
          <a:p>
            <a:fld id="{B813DC53-503B-4DC2-A0D2-8A8273872CAF}" type="slidenum">
              <a:rPr lang="ru-RU"/>
              <a:pPr/>
              <a:t>6</a:t>
            </a:fld>
            <a:endParaRPr lang="ru-RU" dirty="0"/>
          </a:p>
        </p:txBody>
      </p:sp>
      <p:sp>
        <p:nvSpPr>
          <p:cNvPr id="20483" name="Rectangle 2"/>
          <p:cNvSpPr>
            <a:spLocks noGrp="1" noChangeArrowheads="1"/>
          </p:cNvSpPr>
          <p:nvPr>
            <p:ph type="title"/>
          </p:nvPr>
        </p:nvSpPr>
        <p:spPr>
          <a:xfrm>
            <a:off x="457200" y="274638"/>
            <a:ext cx="8229600" cy="1425575"/>
          </a:xfrm>
        </p:spPr>
        <p:txBody>
          <a:bodyPr/>
          <a:lstStyle/>
          <a:p>
            <a:pPr eaLnBrk="1" hangingPunct="1"/>
            <a:r>
              <a:rPr lang="ru-RU" sz="2000" b="1" smtClean="0"/>
              <a:t/>
            </a:r>
            <a:br>
              <a:rPr lang="ru-RU" sz="2000" b="1" smtClean="0"/>
            </a:br>
            <a:r>
              <a:rPr lang="ru-RU" sz="2000" b="1" smtClean="0"/>
              <a:t>(</a:t>
            </a:r>
            <a:r>
              <a:rPr lang="en-US" sz="2000" b="1" smtClean="0"/>
              <a:t>Witkover R.L. A Non-destructive Bunch Length Monitor For a Proton Linear Accelerator // Nucl. Instr. And Meth. – 1976, V. 137, No. 2, - pp. 203-211</a:t>
            </a:r>
            <a:r>
              <a:rPr lang="ru-RU" sz="2000" b="1" smtClean="0"/>
              <a:t>)</a:t>
            </a:r>
          </a:p>
        </p:txBody>
      </p:sp>
      <p:grpSp>
        <p:nvGrpSpPr>
          <p:cNvPr id="20484" name="Group 3"/>
          <p:cNvGrpSpPr>
            <a:grpSpLocks/>
          </p:cNvGrpSpPr>
          <p:nvPr/>
        </p:nvGrpSpPr>
        <p:grpSpPr bwMode="auto">
          <a:xfrm>
            <a:off x="2339975" y="1916113"/>
            <a:ext cx="4608513" cy="3789362"/>
            <a:chOff x="1474" y="1434"/>
            <a:chExt cx="2903" cy="2387"/>
          </a:xfrm>
        </p:grpSpPr>
        <p:sp>
          <p:nvSpPr>
            <p:cNvPr id="20486" name="Oval 4"/>
            <p:cNvSpPr>
              <a:spLocks noChangeAspect="1" noChangeArrowheads="1"/>
            </p:cNvSpPr>
            <p:nvPr/>
          </p:nvSpPr>
          <p:spPr bwMode="auto">
            <a:xfrm rot="-1077350">
              <a:off x="3472" y="2375"/>
              <a:ext cx="414" cy="64"/>
            </a:xfrm>
            <a:prstGeom prst="ellipse">
              <a:avLst/>
            </a:prstGeom>
            <a:solidFill>
              <a:srgbClr val="FF9900"/>
            </a:solidFill>
            <a:ln w="9525">
              <a:solidFill>
                <a:srgbClr val="FF6600"/>
              </a:solidFill>
              <a:round/>
              <a:headEnd/>
              <a:tailEnd/>
            </a:ln>
          </p:spPr>
          <p:txBody>
            <a:bodyPr/>
            <a:lstStyle/>
            <a:p>
              <a:endParaRPr lang="ru-RU"/>
            </a:p>
          </p:txBody>
        </p:sp>
        <p:sp>
          <p:nvSpPr>
            <p:cNvPr id="20487" name="Oval 5"/>
            <p:cNvSpPr>
              <a:spLocks noChangeAspect="1" noChangeArrowheads="1"/>
            </p:cNvSpPr>
            <p:nvPr/>
          </p:nvSpPr>
          <p:spPr bwMode="auto">
            <a:xfrm rot="-241506">
              <a:off x="3117" y="1879"/>
              <a:ext cx="47" cy="239"/>
            </a:xfrm>
            <a:prstGeom prst="ellipse">
              <a:avLst/>
            </a:prstGeom>
            <a:solidFill>
              <a:srgbClr val="FF9900"/>
            </a:solidFill>
            <a:ln w="9525">
              <a:solidFill>
                <a:srgbClr val="FF6600"/>
              </a:solidFill>
              <a:round/>
              <a:headEnd/>
              <a:tailEnd/>
            </a:ln>
          </p:spPr>
          <p:txBody>
            <a:bodyPr/>
            <a:lstStyle/>
            <a:p>
              <a:endParaRPr lang="ru-RU"/>
            </a:p>
          </p:txBody>
        </p:sp>
        <p:sp>
          <p:nvSpPr>
            <p:cNvPr id="20488" name="Oval 6"/>
            <p:cNvSpPr>
              <a:spLocks noChangeAspect="1" noChangeArrowheads="1"/>
            </p:cNvSpPr>
            <p:nvPr/>
          </p:nvSpPr>
          <p:spPr bwMode="auto">
            <a:xfrm>
              <a:off x="2441" y="1876"/>
              <a:ext cx="1479" cy="1464"/>
            </a:xfrm>
            <a:prstGeom prst="ellipse">
              <a:avLst/>
            </a:prstGeom>
            <a:noFill/>
            <a:ln w="9525">
              <a:solidFill>
                <a:srgbClr val="000000"/>
              </a:solidFill>
              <a:prstDash val="dash"/>
              <a:round/>
              <a:headEnd/>
              <a:tailEnd/>
            </a:ln>
          </p:spPr>
          <p:txBody>
            <a:bodyPr/>
            <a:lstStyle/>
            <a:p>
              <a:endParaRPr lang="ru-RU"/>
            </a:p>
          </p:txBody>
        </p:sp>
        <p:sp>
          <p:nvSpPr>
            <p:cNvPr id="20489" name="Oval 7"/>
            <p:cNvSpPr>
              <a:spLocks noChangeAspect="1" noChangeArrowheads="1"/>
            </p:cNvSpPr>
            <p:nvPr/>
          </p:nvSpPr>
          <p:spPr bwMode="auto">
            <a:xfrm>
              <a:off x="2441" y="1982"/>
              <a:ext cx="1268" cy="1268"/>
            </a:xfrm>
            <a:prstGeom prst="ellipse">
              <a:avLst/>
            </a:prstGeom>
            <a:noFill/>
            <a:ln w="9525">
              <a:solidFill>
                <a:srgbClr val="000000"/>
              </a:solidFill>
              <a:prstDash val="dash"/>
              <a:round/>
              <a:headEnd/>
              <a:tailEnd/>
            </a:ln>
          </p:spPr>
          <p:txBody>
            <a:bodyPr/>
            <a:lstStyle/>
            <a:p>
              <a:endParaRPr lang="ru-RU"/>
            </a:p>
          </p:txBody>
        </p:sp>
        <p:sp>
          <p:nvSpPr>
            <p:cNvPr id="20490" name="Oval 8"/>
            <p:cNvSpPr>
              <a:spLocks noChangeAspect="1" noChangeArrowheads="1"/>
            </p:cNvSpPr>
            <p:nvPr/>
          </p:nvSpPr>
          <p:spPr bwMode="auto">
            <a:xfrm>
              <a:off x="2441" y="2088"/>
              <a:ext cx="1057" cy="1057"/>
            </a:xfrm>
            <a:prstGeom prst="ellipse">
              <a:avLst/>
            </a:prstGeom>
            <a:noFill/>
            <a:ln w="9525">
              <a:solidFill>
                <a:srgbClr val="000000"/>
              </a:solidFill>
              <a:prstDash val="dash"/>
              <a:round/>
              <a:headEnd/>
              <a:tailEnd/>
            </a:ln>
          </p:spPr>
          <p:txBody>
            <a:bodyPr/>
            <a:lstStyle/>
            <a:p>
              <a:endParaRPr lang="ru-RU"/>
            </a:p>
          </p:txBody>
        </p:sp>
        <p:sp>
          <p:nvSpPr>
            <p:cNvPr id="20491" name="Oval 9"/>
            <p:cNvSpPr>
              <a:spLocks noChangeAspect="1" noChangeArrowheads="1"/>
            </p:cNvSpPr>
            <p:nvPr/>
          </p:nvSpPr>
          <p:spPr bwMode="auto">
            <a:xfrm>
              <a:off x="3920" y="2025"/>
              <a:ext cx="85" cy="84"/>
            </a:xfrm>
            <a:prstGeom prst="ellipse">
              <a:avLst/>
            </a:prstGeom>
            <a:solidFill>
              <a:srgbClr val="FFFFFF"/>
            </a:solidFill>
            <a:ln w="9525">
              <a:solidFill>
                <a:srgbClr val="000000"/>
              </a:solidFill>
              <a:round/>
              <a:headEnd/>
              <a:tailEnd/>
            </a:ln>
          </p:spPr>
          <p:txBody>
            <a:bodyPr/>
            <a:lstStyle/>
            <a:p>
              <a:endParaRPr lang="ru-RU"/>
            </a:p>
          </p:txBody>
        </p:sp>
        <p:sp>
          <p:nvSpPr>
            <p:cNvPr id="20492" name="Line 10"/>
            <p:cNvSpPr>
              <a:spLocks noChangeAspect="1" noChangeShapeType="1"/>
            </p:cNvSpPr>
            <p:nvPr/>
          </p:nvSpPr>
          <p:spPr bwMode="auto">
            <a:xfrm>
              <a:off x="3941" y="2046"/>
              <a:ext cx="42" cy="42"/>
            </a:xfrm>
            <a:prstGeom prst="line">
              <a:avLst/>
            </a:prstGeom>
            <a:noFill/>
            <a:ln w="9525">
              <a:solidFill>
                <a:srgbClr val="000000"/>
              </a:solidFill>
              <a:round/>
              <a:headEnd/>
              <a:tailEnd/>
            </a:ln>
          </p:spPr>
          <p:txBody>
            <a:bodyPr/>
            <a:lstStyle/>
            <a:p>
              <a:endParaRPr lang="ru-RU"/>
            </a:p>
          </p:txBody>
        </p:sp>
        <p:sp>
          <p:nvSpPr>
            <p:cNvPr id="20493" name="Line 11"/>
            <p:cNvSpPr>
              <a:spLocks noChangeAspect="1" noChangeShapeType="1"/>
            </p:cNvSpPr>
            <p:nvPr/>
          </p:nvSpPr>
          <p:spPr bwMode="auto">
            <a:xfrm flipH="1">
              <a:off x="3941" y="2046"/>
              <a:ext cx="42" cy="42"/>
            </a:xfrm>
            <a:prstGeom prst="line">
              <a:avLst/>
            </a:prstGeom>
            <a:noFill/>
            <a:ln w="9525">
              <a:solidFill>
                <a:srgbClr val="000000"/>
              </a:solidFill>
              <a:round/>
              <a:headEnd/>
              <a:tailEnd/>
            </a:ln>
          </p:spPr>
          <p:txBody>
            <a:bodyPr/>
            <a:lstStyle/>
            <a:p>
              <a:endParaRPr lang="ru-RU"/>
            </a:p>
          </p:txBody>
        </p:sp>
        <p:sp>
          <p:nvSpPr>
            <p:cNvPr id="20494" name="Line 12"/>
            <p:cNvSpPr>
              <a:spLocks noChangeAspect="1" noChangeShapeType="1"/>
            </p:cNvSpPr>
            <p:nvPr/>
          </p:nvSpPr>
          <p:spPr bwMode="auto">
            <a:xfrm flipH="1">
              <a:off x="2314" y="1538"/>
              <a:ext cx="127" cy="127"/>
            </a:xfrm>
            <a:prstGeom prst="line">
              <a:avLst/>
            </a:prstGeom>
            <a:noFill/>
            <a:ln w="19050">
              <a:solidFill>
                <a:srgbClr val="0000FF"/>
              </a:solidFill>
              <a:round/>
              <a:headEnd/>
              <a:tailEnd/>
            </a:ln>
          </p:spPr>
          <p:txBody>
            <a:bodyPr/>
            <a:lstStyle/>
            <a:p>
              <a:endParaRPr lang="ru-RU"/>
            </a:p>
          </p:txBody>
        </p:sp>
        <p:sp>
          <p:nvSpPr>
            <p:cNvPr id="20495" name="Line 13"/>
            <p:cNvSpPr>
              <a:spLocks noChangeAspect="1" noChangeShapeType="1"/>
            </p:cNvSpPr>
            <p:nvPr/>
          </p:nvSpPr>
          <p:spPr bwMode="auto">
            <a:xfrm>
              <a:off x="2441" y="1538"/>
              <a:ext cx="127" cy="127"/>
            </a:xfrm>
            <a:prstGeom prst="line">
              <a:avLst/>
            </a:prstGeom>
            <a:noFill/>
            <a:ln w="19050">
              <a:solidFill>
                <a:srgbClr val="0000FF"/>
              </a:solidFill>
              <a:round/>
              <a:headEnd/>
              <a:tailEnd/>
            </a:ln>
          </p:spPr>
          <p:txBody>
            <a:bodyPr/>
            <a:lstStyle/>
            <a:p>
              <a:endParaRPr lang="ru-RU"/>
            </a:p>
          </p:txBody>
        </p:sp>
        <p:sp>
          <p:nvSpPr>
            <p:cNvPr id="20496" name="Line 14"/>
            <p:cNvSpPr>
              <a:spLocks noChangeAspect="1" noChangeShapeType="1"/>
            </p:cNvSpPr>
            <p:nvPr/>
          </p:nvSpPr>
          <p:spPr bwMode="auto">
            <a:xfrm>
              <a:off x="2357" y="1623"/>
              <a:ext cx="0" cy="465"/>
            </a:xfrm>
            <a:prstGeom prst="line">
              <a:avLst/>
            </a:prstGeom>
            <a:noFill/>
            <a:ln w="19050">
              <a:solidFill>
                <a:srgbClr val="0000FF"/>
              </a:solidFill>
              <a:round/>
              <a:headEnd/>
              <a:tailEnd/>
            </a:ln>
          </p:spPr>
          <p:txBody>
            <a:bodyPr/>
            <a:lstStyle/>
            <a:p>
              <a:endParaRPr lang="ru-RU"/>
            </a:p>
          </p:txBody>
        </p:sp>
        <p:sp>
          <p:nvSpPr>
            <p:cNvPr id="20497" name="Line 15"/>
            <p:cNvSpPr>
              <a:spLocks noChangeAspect="1" noChangeShapeType="1"/>
            </p:cNvSpPr>
            <p:nvPr/>
          </p:nvSpPr>
          <p:spPr bwMode="auto">
            <a:xfrm>
              <a:off x="2526" y="1623"/>
              <a:ext cx="0" cy="465"/>
            </a:xfrm>
            <a:prstGeom prst="line">
              <a:avLst/>
            </a:prstGeom>
            <a:noFill/>
            <a:ln w="19050">
              <a:solidFill>
                <a:srgbClr val="0000FF"/>
              </a:solidFill>
              <a:round/>
              <a:headEnd/>
              <a:tailEnd/>
            </a:ln>
          </p:spPr>
          <p:txBody>
            <a:bodyPr/>
            <a:lstStyle/>
            <a:p>
              <a:endParaRPr lang="ru-RU"/>
            </a:p>
          </p:txBody>
        </p:sp>
        <p:sp>
          <p:nvSpPr>
            <p:cNvPr id="20498" name="Rectangle 16"/>
            <p:cNvSpPr>
              <a:spLocks noChangeAspect="1" noChangeArrowheads="1"/>
            </p:cNvSpPr>
            <p:nvPr/>
          </p:nvSpPr>
          <p:spPr bwMode="auto">
            <a:xfrm>
              <a:off x="2378" y="2618"/>
              <a:ext cx="1774" cy="803"/>
            </a:xfrm>
            <a:prstGeom prst="rect">
              <a:avLst/>
            </a:prstGeom>
            <a:solidFill>
              <a:srgbClr val="FFFFFF"/>
            </a:solidFill>
            <a:ln w="3175">
              <a:noFill/>
              <a:miter lim="800000"/>
              <a:headEnd/>
              <a:tailEnd/>
            </a:ln>
          </p:spPr>
          <p:txBody>
            <a:bodyPr/>
            <a:lstStyle/>
            <a:p>
              <a:endParaRPr lang="ru-RU"/>
            </a:p>
          </p:txBody>
        </p:sp>
        <p:sp>
          <p:nvSpPr>
            <p:cNvPr id="20499" name="Line 17"/>
            <p:cNvSpPr>
              <a:spLocks noChangeAspect="1" noChangeShapeType="1"/>
            </p:cNvSpPr>
            <p:nvPr/>
          </p:nvSpPr>
          <p:spPr bwMode="auto">
            <a:xfrm flipH="1">
              <a:off x="2314" y="3271"/>
              <a:ext cx="127" cy="127"/>
            </a:xfrm>
            <a:prstGeom prst="line">
              <a:avLst/>
            </a:prstGeom>
            <a:noFill/>
            <a:ln w="19050">
              <a:solidFill>
                <a:srgbClr val="0000FF"/>
              </a:solidFill>
              <a:round/>
              <a:headEnd/>
              <a:tailEnd/>
            </a:ln>
          </p:spPr>
          <p:txBody>
            <a:bodyPr/>
            <a:lstStyle/>
            <a:p>
              <a:endParaRPr lang="ru-RU"/>
            </a:p>
          </p:txBody>
        </p:sp>
        <p:sp>
          <p:nvSpPr>
            <p:cNvPr id="20500" name="Line 18"/>
            <p:cNvSpPr>
              <a:spLocks noChangeAspect="1" noChangeShapeType="1"/>
            </p:cNvSpPr>
            <p:nvPr/>
          </p:nvSpPr>
          <p:spPr bwMode="auto">
            <a:xfrm>
              <a:off x="2441" y="3271"/>
              <a:ext cx="127" cy="127"/>
            </a:xfrm>
            <a:prstGeom prst="line">
              <a:avLst/>
            </a:prstGeom>
            <a:noFill/>
            <a:ln w="19050">
              <a:solidFill>
                <a:srgbClr val="0000FF"/>
              </a:solidFill>
              <a:round/>
              <a:headEnd/>
              <a:tailEnd/>
            </a:ln>
          </p:spPr>
          <p:txBody>
            <a:bodyPr/>
            <a:lstStyle/>
            <a:p>
              <a:endParaRPr lang="ru-RU"/>
            </a:p>
          </p:txBody>
        </p:sp>
        <p:sp>
          <p:nvSpPr>
            <p:cNvPr id="20501" name="Line 19"/>
            <p:cNvSpPr>
              <a:spLocks noChangeAspect="1" noChangeShapeType="1"/>
            </p:cNvSpPr>
            <p:nvPr/>
          </p:nvSpPr>
          <p:spPr bwMode="auto">
            <a:xfrm>
              <a:off x="2357" y="3356"/>
              <a:ext cx="0" cy="465"/>
            </a:xfrm>
            <a:prstGeom prst="line">
              <a:avLst/>
            </a:prstGeom>
            <a:noFill/>
            <a:ln w="19050">
              <a:solidFill>
                <a:srgbClr val="0000FF"/>
              </a:solidFill>
              <a:round/>
              <a:headEnd/>
              <a:tailEnd/>
            </a:ln>
          </p:spPr>
          <p:txBody>
            <a:bodyPr/>
            <a:lstStyle/>
            <a:p>
              <a:endParaRPr lang="ru-RU"/>
            </a:p>
          </p:txBody>
        </p:sp>
        <p:sp>
          <p:nvSpPr>
            <p:cNvPr id="20502" name="Line 20"/>
            <p:cNvSpPr>
              <a:spLocks noChangeAspect="1" noChangeShapeType="1"/>
            </p:cNvSpPr>
            <p:nvPr/>
          </p:nvSpPr>
          <p:spPr bwMode="auto">
            <a:xfrm>
              <a:off x="2526" y="3356"/>
              <a:ext cx="0" cy="465"/>
            </a:xfrm>
            <a:prstGeom prst="line">
              <a:avLst/>
            </a:prstGeom>
            <a:noFill/>
            <a:ln w="19050">
              <a:solidFill>
                <a:srgbClr val="0000FF"/>
              </a:solidFill>
              <a:round/>
              <a:headEnd/>
              <a:tailEnd/>
            </a:ln>
          </p:spPr>
          <p:txBody>
            <a:bodyPr/>
            <a:lstStyle/>
            <a:p>
              <a:endParaRPr lang="ru-RU"/>
            </a:p>
          </p:txBody>
        </p:sp>
        <p:sp>
          <p:nvSpPr>
            <p:cNvPr id="20503" name="Line 21"/>
            <p:cNvSpPr>
              <a:spLocks noChangeAspect="1" noChangeShapeType="1"/>
            </p:cNvSpPr>
            <p:nvPr/>
          </p:nvSpPr>
          <p:spPr bwMode="auto">
            <a:xfrm>
              <a:off x="2423" y="2719"/>
              <a:ext cx="42" cy="0"/>
            </a:xfrm>
            <a:prstGeom prst="line">
              <a:avLst/>
            </a:prstGeom>
            <a:noFill/>
            <a:ln w="28575">
              <a:solidFill>
                <a:srgbClr val="000000"/>
              </a:solidFill>
              <a:round/>
              <a:headEnd/>
              <a:tailEnd/>
            </a:ln>
          </p:spPr>
          <p:txBody>
            <a:bodyPr/>
            <a:lstStyle/>
            <a:p>
              <a:endParaRPr lang="ru-RU"/>
            </a:p>
          </p:txBody>
        </p:sp>
        <p:sp>
          <p:nvSpPr>
            <p:cNvPr id="20504" name="Line 22"/>
            <p:cNvSpPr>
              <a:spLocks noChangeAspect="1" noChangeShapeType="1"/>
            </p:cNvSpPr>
            <p:nvPr/>
          </p:nvSpPr>
          <p:spPr bwMode="auto">
            <a:xfrm flipH="1">
              <a:off x="2018" y="2722"/>
              <a:ext cx="402" cy="317"/>
            </a:xfrm>
            <a:prstGeom prst="line">
              <a:avLst/>
            </a:prstGeom>
            <a:noFill/>
            <a:ln w="6350">
              <a:solidFill>
                <a:srgbClr val="000000"/>
              </a:solidFill>
              <a:round/>
              <a:headEnd/>
              <a:tailEnd/>
            </a:ln>
          </p:spPr>
          <p:txBody>
            <a:bodyPr/>
            <a:lstStyle/>
            <a:p>
              <a:endParaRPr lang="ru-RU"/>
            </a:p>
          </p:txBody>
        </p:sp>
        <p:sp>
          <p:nvSpPr>
            <p:cNvPr id="20505" name="Oval 23"/>
            <p:cNvSpPr>
              <a:spLocks noChangeAspect="1" noChangeArrowheads="1"/>
            </p:cNvSpPr>
            <p:nvPr/>
          </p:nvSpPr>
          <p:spPr bwMode="auto">
            <a:xfrm>
              <a:off x="1980" y="3033"/>
              <a:ext cx="42" cy="42"/>
            </a:xfrm>
            <a:prstGeom prst="ellipse">
              <a:avLst/>
            </a:prstGeom>
            <a:solidFill>
              <a:srgbClr val="FFFFFF"/>
            </a:solidFill>
            <a:ln w="6350">
              <a:solidFill>
                <a:srgbClr val="000000"/>
              </a:solidFill>
              <a:round/>
              <a:headEnd/>
              <a:tailEnd/>
            </a:ln>
          </p:spPr>
          <p:txBody>
            <a:bodyPr/>
            <a:lstStyle/>
            <a:p>
              <a:endParaRPr lang="ru-RU"/>
            </a:p>
          </p:txBody>
        </p:sp>
        <p:sp>
          <p:nvSpPr>
            <p:cNvPr id="20506" name="Line 24"/>
            <p:cNvSpPr>
              <a:spLocks noChangeAspect="1" noChangeShapeType="1"/>
            </p:cNvSpPr>
            <p:nvPr/>
          </p:nvSpPr>
          <p:spPr bwMode="auto">
            <a:xfrm>
              <a:off x="1959" y="3012"/>
              <a:ext cx="84" cy="84"/>
            </a:xfrm>
            <a:prstGeom prst="line">
              <a:avLst/>
            </a:prstGeom>
            <a:noFill/>
            <a:ln w="6350">
              <a:solidFill>
                <a:srgbClr val="000000"/>
              </a:solidFill>
              <a:round/>
              <a:headEnd/>
              <a:tailEnd/>
            </a:ln>
          </p:spPr>
          <p:txBody>
            <a:bodyPr/>
            <a:lstStyle/>
            <a:p>
              <a:endParaRPr lang="ru-RU"/>
            </a:p>
          </p:txBody>
        </p:sp>
        <p:sp>
          <p:nvSpPr>
            <p:cNvPr id="20507" name="Line 25"/>
            <p:cNvSpPr>
              <a:spLocks noChangeAspect="1" noChangeShapeType="1"/>
            </p:cNvSpPr>
            <p:nvPr/>
          </p:nvSpPr>
          <p:spPr bwMode="auto">
            <a:xfrm>
              <a:off x="3286" y="2616"/>
              <a:ext cx="402" cy="0"/>
            </a:xfrm>
            <a:prstGeom prst="line">
              <a:avLst/>
            </a:prstGeom>
            <a:noFill/>
            <a:ln w="28575">
              <a:solidFill>
                <a:srgbClr val="000000"/>
              </a:solidFill>
              <a:round/>
              <a:headEnd/>
              <a:tailEnd/>
            </a:ln>
          </p:spPr>
          <p:txBody>
            <a:bodyPr/>
            <a:lstStyle/>
            <a:p>
              <a:endParaRPr lang="ru-RU"/>
            </a:p>
          </p:txBody>
        </p:sp>
        <p:sp>
          <p:nvSpPr>
            <p:cNvPr id="20508" name="Line 26"/>
            <p:cNvSpPr>
              <a:spLocks noChangeAspect="1" noChangeShapeType="1"/>
            </p:cNvSpPr>
            <p:nvPr/>
          </p:nvSpPr>
          <p:spPr bwMode="auto">
            <a:xfrm>
              <a:off x="3730" y="2616"/>
              <a:ext cx="401" cy="0"/>
            </a:xfrm>
            <a:prstGeom prst="line">
              <a:avLst/>
            </a:prstGeom>
            <a:noFill/>
            <a:ln w="28575">
              <a:solidFill>
                <a:srgbClr val="000000"/>
              </a:solidFill>
              <a:round/>
              <a:headEnd/>
              <a:tailEnd/>
            </a:ln>
          </p:spPr>
          <p:txBody>
            <a:bodyPr/>
            <a:lstStyle/>
            <a:p>
              <a:endParaRPr lang="ru-RU"/>
            </a:p>
          </p:txBody>
        </p:sp>
        <p:sp>
          <p:nvSpPr>
            <p:cNvPr id="20509" name="Line 27"/>
            <p:cNvSpPr>
              <a:spLocks noChangeAspect="1" noChangeShapeType="1"/>
            </p:cNvSpPr>
            <p:nvPr/>
          </p:nvSpPr>
          <p:spPr bwMode="auto">
            <a:xfrm>
              <a:off x="3498" y="2596"/>
              <a:ext cx="0" cy="22"/>
            </a:xfrm>
            <a:prstGeom prst="line">
              <a:avLst/>
            </a:prstGeom>
            <a:noFill/>
            <a:ln w="9525">
              <a:solidFill>
                <a:srgbClr val="000000"/>
              </a:solidFill>
              <a:round/>
              <a:headEnd/>
              <a:tailEnd type="triangle" w="sm" len="med"/>
            </a:ln>
          </p:spPr>
          <p:txBody>
            <a:bodyPr/>
            <a:lstStyle/>
            <a:p>
              <a:endParaRPr lang="ru-RU"/>
            </a:p>
          </p:txBody>
        </p:sp>
        <p:sp>
          <p:nvSpPr>
            <p:cNvPr id="20510" name="Line 28"/>
            <p:cNvSpPr>
              <a:spLocks noChangeAspect="1" noChangeShapeType="1"/>
            </p:cNvSpPr>
            <p:nvPr/>
          </p:nvSpPr>
          <p:spPr bwMode="auto">
            <a:xfrm>
              <a:off x="3710" y="2596"/>
              <a:ext cx="0" cy="22"/>
            </a:xfrm>
            <a:prstGeom prst="line">
              <a:avLst/>
            </a:prstGeom>
            <a:noFill/>
            <a:ln w="9525">
              <a:solidFill>
                <a:srgbClr val="000000"/>
              </a:solidFill>
              <a:round/>
              <a:headEnd/>
              <a:tailEnd type="triangle" w="sm" len="med"/>
            </a:ln>
          </p:spPr>
          <p:txBody>
            <a:bodyPr/>
            <a:lstStyle/>
            <a:p>
              <a:endParaRPr lang="ru-RU"/>
            </a:p>
          </p:txBody>
        </p:sp>
        <p:sp>
          <p:nvSpPr>
            <p:cNvPr id="20511" name="Line 29"/>
            <p:cNvSpPr>
              <a:spLocks noChangeAspect="1" noChangeShapeType="1"/>
            </p:cNvSpPr>
            <p:nvPr/>
          </p:nvSpPr>
          <p:spPr bwMode="auto">
            <a:xfrm>
              <a:off x="3920" y="2596"/>
              <a:ext cx="0" cy="22"/>
            </a:xfrm>
            <a:prstGeom prst="line">
              <a:avLst/>
            </a:prstGeom>
            <a:noFill/>
            <a:ln w="9525">
              <a:solidFill>
                <a:srgbClr val="000000"/>
              </a:solidFill>
              <a:round/>
              <a:headEnd/>
              <a:tailEnd type="triangle" w="sm" len="med"/>
            </a:ln>
          </p:spPr>
          <p:txBody>
            <a:bodyPr/>
            <a:lstStyle/>
            <a:p>
              <a:endParaRPr lang="ru-RU"/>
            </a:p>
          </p:txBody>
        </p:sp>
        <p:sp>
          <p:nvSpPr>
            <p:cNvPr id="20512" name="Line 30"/>
            <p:cNvSpPr>
              <a:spLocks noChangeAspect="1" noChangeShapeType="1"/>
            </p:cNvSpPr>
            <p:nvPr/>
          </p:nvSpPr>
          <p:spPr bwMode="auto">
            <a:xfrm>
              <a:off x="3645" y="2659"/>
              <a:ext cx="0" cy="169"/>
            </a:xfrm>
            <a:prstGeom prst="line">
              <a:avLst/>
            </a:prstGeom>
            <a:noFill/>
            <a:ln w="28575">
              <a:solidFill>
                <a:srgbClr val="000000"/>
              </a:solidFill>
              <a:round/>
              <a:headEnd/>
              <a:tailEnd/>
            </a:ln>
          </p:spPr>
          <p:txBody>
            <a:bodyPr/>
            <a:lstStyle/>
            <a:p>
              <a:endParaRPr lang="ru-RU"/>
            </a:p>
          </p:txBody>
        </p:sp>
        <p:sp>
          <p:nvSpPr>
            <p:cNvPr id="20513" name="Line 31"/>
            <p:cNvSpPr>
              <a:spLocks noChangeAspect="1" noChangeShapeType="1"/>
            </p:cNvSpPr>
            <p:nvPr/>
          </p:nvSpPr>
          <p:spPr bwMode="auto">
            <a:xfrm>
              <a:off x="3645" y="2828"/>
              <a:ext cx="127" cy="0"/>
            </a:xfrm>
            <a:prstGeom prst="line">
              <a:avLst/>
            </a:prstGeom>
            <a:noFill/>
            <a:ln w="28575">
              <a:solidFill>
                <a:srgbClr val="000000"/>
              </a:solidFill>
              <a:round/>
              <a:headEnd/>
              <a:tailEnd/>
            </a:ln>
          </p:spPr>
          <p:txBody>
            <a:bodyPr/>
            <a:lstStyle/>
            <a:p>
              <a:endParaRPr lang="ru-RU"/>
            </a:p>
          </p:txBody>
        </p:sp>
        <p:sp>
          <p:nvSpPr>
            <p:cNvPr id="20514" name="Line 32"/>
            <p:cNvSpPr>
              <a:spLocks noChangeAspect="1" noChangeShapeType="1"/>
            </p:cNvSpPr>
            <p:nvPr/>
          </p:nvSpPr>
          <p:spPr bwMode="auto">
            <a:xfrm>
              <a:off x="3772" y="2659"/>
              <a:ext cx="0" cy="169"/>
            </a:xfrm>
            <a:prstGeom prst="line">
              <a:avLst/>
            </a:prstGeom>
            <a:noFill/>
            <a:ln w="28575">
              <a:solidFill>
                <a:srgbClr val="000000"/>
              </a:solidFill>
              <a:round/>
              <a:headEnd/>
              <a:tailEnd/>
            </a:ln>
          </p:spPr>
          <p:txBody>
            <a:bodyPr/>
            <a:lstStyle/>
            <a:p>
              <a:endParaRPr lang="ru-RU"/>
            </a:p>
          </p:txBody>
        </p:sp>
        <p:sp>
          <p:nvSpPr>
            <p:cNvPr id="20515" name="Line 33"/>
            <p:cNvSpPr>
              <a:spLocks noChangeAspect="1" noChangeShapeType="1"/>
            </p:cNvSpPr>
            <p:nvPr/>
          </p:nvSpPr>
          <p:spPr bwMode="auto">
            <a:xfrm flipH="1" flipV="1">
              <a:off x="2463" y="2616"/>
              <a:ext cx="211" cy="2"/>
            </a:xfrm>
            <a:prstGeom prst="line">
              <a:avLst/>
            </a:prstGeom>
            <a:noFill/>
            <a:ln w="28575">
              <a:solidFill>
                <a:srgbClr val="000000"/>
              </a:solidFill>
              <a:round/>
              <a:headEnd/>
              <a:tailEnd/>
            </a:ln>
          </p:spPr>
          <p:txBody>
            <a:bodyPr/>
            <a:lstStyle/>
            <a:p>
              <a:endParaRPr lang="ru-RU"/>
            </a:p>
          </p:txBody>
        </p:sp>
        <p:sp>
          <p:nvSpPr>
            <p:cNvPr id="20516" name="Line 34"/>
            <p:cNvSpPr>
              <a:spLocks noChangeAspect="1" noChangeShapeType="1"/>
            </p:cNvSpPr>
            <p:nvPr/>
          </p:nvSpPr>
          <p:spPr bwMode="auto">
            <a:xfrm flipH="1" flipV="1">
              <a:off x="2209" y="2616"/>
              <a:ext cx="215" cy="2"/>
            </a:xfrm>
            <a:prstGeom prst="line">
              <a:avLst/>
            </a:prstGeom>
            <a:noFill/>
            <a:ln w="28575">
              <a:solidFill>
                <a:srgbClr val="000000"/>
              </a:solidFill>
              <a:round/>
              <a:headEnd/>
              <a:tailEnd/>
            </a:ln>
          </p:spPr>
          <p:txBody>
            <a:bodyPr/>
            <a:lstStyle/>
            <a:p>
              <a:endParaRPr lang="ru-RU"/>
            </a:p>
          </p:txBody>
        </p:sp>
        <p:sp>
          <p:nvSpPr>
            <p:cNvPr id="20517" name="Oval 35"/>
            <p:cNvSpPr>
              <a:spLocks noChangeAspect="1" noChangeArrowheads="1"/>
            </p:cNvSpPr>
            <p:nvPr/>
          </p:nvSpPr>
          <p:spPr bwMode="auto">
            <a:xfrm>
              <a:off x="2422" y="2499"/>
              <a:ext cx="45" cy="205"/>
            </a:xfrm>
            <a:prstGeom prst="ellipse">
              <a:avLst/>
            </a:prstGeom>
            <a:solidFill>
              <a:srgbClr val="FF9900"/>
            </a:solidFill>
            <a:ln w="9525">
              <a:solidFill>
                <a:srgbClr val="FF6600"/>
              </a:solidFill>
              <a:round/>
              <a:headEnd/>
              <a:tailEnd/>
            </a:ln>
          </p:spPr>
          <p:txBody>
            <a:bodyPr/>
            <a:lstStyle/>
            <a:p>
              <a:endParaRPr lang="ru-RU"/>
            </a:p>
          </p:txBody>
        </p:sp>
        <p:sp>
          <p:nvSpPr>
            <p:cNvPr id="20518" name="Text Box 36"/>
            <p:cNvSpPr txBox="1">
              <a:spLocks noChangeAspect="1" noChangeArrowheads="1"/>
            </p:cNvSpPr>
            <p:nvPr/>
          </p:nvSpPr>
          <p:spPr bwMode="auto">
            <a:xfrm>
              <a:off x="1741" y="3109"/>
              <a:ext cx="452" cy="134"/>
            </a:xfrm>
            <a:prstGeom prst="rect">
              <a:avLst/>
            </a:prstGeom>
            <a:noFill/>
            <a:ln w="9525">
              <a:noFill/>
              <a:miter lim="800000"/>
              <a:headEnd/>
              <a:tailEnd/>
            </a:ln>
          </p:spPr>
          <p:txBody>
            <a:bodyPr lIns="0" tIns="0" rIns="0" bIns="0"/>
            <a:lstStyle/>
            <a:p>
              <a:r>
                <a:rPr lang="en-US" sz="1200"/>
                <a:t>HV+RF</a:t>
              </a:r>
              <a:endParaRPr lang="ru-RU" sz="1800"/>
            </a:p>
          </p:txBody>
        </p:sp>
        <p:sp>
          <p:nvSpPr>
            <p:cNvPr id="20519" name="Text Box 37"/>
            <p:cNvSpPr txBox="1">
              <a:spLocks noChangeAspect="1" noChangeArrowheads="1"/>
            </p:cNvSpPr>
            <p:nvPr/>
          </p:nvSpPr>
          <p:spPr bwMode="auto">
            <a:xfrm>
              <a:off x="4059" y="1943"/>
              <a:ext cx="223" cy="247"/>
            </a:xfrm>
            <a:prstGeom prst="rect">
              <a:avLst/>
            </a:prstGeom>
            <a:noFill/>
            <a:ln w="9525">
              <a:noFill/>
              <a:miter lim="800000"/>
              <a:headEnd/>
              <a:tailEnd/>
            </a:ln>
          </p:spPr>
          <p:txBody>
            <a:bodyPr lIns="0" tIns="0" rIns="0" bIns="0"/>
            <a:lstStyle/>
            <a:p>
              <a:r>
                <a:rPr lang="en-US" sz="1800"/>
                <a:t>B</a:t>
              </a:r>
              <a:endParaRPr lang="ru-RU" sz="1800"/>
            </a:p>
          </p:txBody>
        </p:sp>
        <p:sp>
          <p:nvSpPr>
            <p:cNvPr id="20520" name="Text Box 38"/>
            <p:cNvSpPr txBox="1">
              <a:spLocks noChangeAspect="1" noChangeArrowheads="1"/>
            </p:cNvSpPr>
            <p:nvPr/>
          </p:nvSpPr>
          <p:spPr bwMode="auto">
            <a:xfrm>
              <a:off x="3877" y="2951"/>
              <a:ext cx="500" cy="164"/>
            </a:xfrm>
            <a:prstGeom prst="rect">
              <a:avLst/>
            </a:prstGeom>
            <a:noFill/>
            <a:ln w="9525">
              <a:noFill/>
              <a:miter lim="800000"/>
              <a:headEnd/>
              <a:tailEnd/>
            </a:ln>
          </p:spPr>
          <p:txBody>
            <a:bodyPr lIns="0" tIns="0" rIns="0" bIns="0"/>
            <a:lstStyle/>
            <a:p>
              <a:r>
                <a:rPr lang="en-US" sz="1200"/>
                <a:t>Signal</a:t>
              </a:r>
              <a:endParaRPr lang="ru-RU" sz="1800"/>
            </a:p>
          </p:txBody>
        </p:sp>
        <p:sp>
          <p:nvSpPr>
            <p:cNvPr id="20521" name="Line 39"/>
            <p:cNvSpPr>
              <a:spLocks noChangeAspect="1" noChangeShapeType="1"/>
            </p:cNvSpPr>
            <p:nvPr/>
          </p:nvSpPr>
          <p:spPr bwMode="auto">
            <a:xfrm>
              <a:off x="3778" y="2829"/>
              <a:ext cx="478" cy="102"/>
            </a:xfrm>
            <a:prstGeom prst="line">
              <a:avLst/>
            </a:prstGeom>
            <a:noFill/>
            <a:ln w="9525">
              <a:solidFill>
                <a:srgbClr val="000000"/>
              </a:solidFill>
              <a:round/>
              <a:headEnd/>
              <a:tailEnd type="triangle" w="med" len="med"/>
            </a:ln>
          </p:spPr>
          <p:txBody>
            <a:bodyPr/>
            <a:lstStyle/>
            <a:p>
              <a:endParaRPr lang="ru-RU"/>
            </a:p>
          </p:txBody>
        </p:sp>
        <p:sp>
          <p:nvSpPr>
            <p:cNvPr id="20522" name="Text Box 40"/>
            <p:cNvSpPr txBox="1">
              <a:spLocks noChangeAspect="1" noChangeArrowheads="1"/>
            </p:cNvSpPr>
            <p:nvPr/>
          </p:nvSpPr>
          <p:spPr bwMode="auto">
            <a:xfrm>
              <a:off x="1506" y="1689"/>
              <a:ext cx="733" cy="267"/>
            </a:xfrm>
            <a:prstGeom prst="rect">
              <a:avLst/>
            </a:prstGeom>
            <a:noFill/>
            <a:ln w="6350">
              <a:noFill/>
              <a:miter lim="800000"/>
              <a:headEnd/>
              <a:tailEnd/>
            </a:ln>
          </p:spPr>
          <p:txBody>
            <a:bodyPr lIns="0" tIns="0" rIns="0" bIns="0"/>
            <a:lstStyle/>
            <a:p>
              <a:pPr algn="ctr"/>
              <a:r>
                <a:rPr lang="en-US" sz="1200"/>
                <a:t>Analyzed beam</a:t>
              </a:r>
              <a:endParaRPr lang="ru-RU" sz="1800"/>
            </a:p>
          </p:txBody>
        </p:sp>
        <p:sp>
          <p:nvSpPr>
            <p:cNvPr id="20523" name="Line 41"/>
            <p:cNvSpPr>
              <a:spLocks noChangeAspect="1" noChangeShapeType="1"/>
            </p:cNvSpPr>
            <p:nvPr/>
          </p:nvSpPr>
          <p:spPr bwMode="auto">
            <a:xfrm flipH="1">
              <a:off x="2130" y="1734"/>
              <a:ext cx="305" cy="235"/>
            </a:xfrm>
            <a:prstGeom prst="line">
              <a:avLst/>
            </a:prstGeom>
            <a:noFill/>
            <a:ln w="6350">
              <a:solidFill>
                <a:srgbClr val="000000"/>
              </a:solidFill>
              <a:round/>
              <a:headEnd/>
              <a:tailEnd/>
            </a:ln>
          </p:spPr>
          <p:txBody>
            <a:bodyPr/>
            <a:lstStyle/>
            <a:p>
              <a:endParaRPr lang="ru-RU"/>
            </a:p>
          </p:txBody>
        </p:sp>
        <p:sp>
          <p:nvSpPr>
            <p:cNvPr id="20524" name="Line 42"/>
            <p:cNvSpPr>
              <a:spLocks noChangeAspect="1" noChangeShapeType="1"/>
            </p:cNvSpPr>
            <p:nvPr/>
          </p:nvSpPr>
          <p:spPr bwMode="auto">
            <a:xfrm flipH="1">
              <a:off x="1569" y="1975"/>
              <a:ext cx="561" cy="1"/>
            </a:xfrm>
            <a:prstGeom prst="line">
              <a:avLst/>
            </a:prstGeom>
            <a:noFill/>
            <a:ln w="6350">
              <a:solidFill>
                <a:srgbClr val="000000"/>
              </a:solidFill>
              <a:round/>
              <a:headEnd/>
              <a:tailEnd/>
            </a:ln>
          </p:spPr>
          <p:txBody>
            <a:bodyPr/>
            <a:lstStyle/>
            <a:p>
              <a:endParaRPr lang="ru-RU"/>
            </a:p>
          </p:txBody>
        </p:sp>
        <p:sp>
          <p:nvSpPr>
            <p:cNvPr id="20525" name="Text Box 43"/>
            <p:cNvSpPr txBox="1">
              <a:spLocks noChangeAspect="1" noChangeArrowheads="1"/>
            </p:cNvSpPr>
            <p:nvPr/>
          </p:nvSpPr>
          <p:spPr bwMode="auto">
            <a:xfrm>
              <a:off x="3403" y="1434"/>
              <a:ext cx="644" cy="248"/>
            </a:xfrm>
            <a:prstGeom prst="rect">
              <a:avLst/>
            </a:prstGeom>
            <a:noFill/>
            <a:ln w="9525">
              <a:noFill/>
              <a:miter lim="800000"/>
              <a:headEnd/>
              <a:tailEnd/>
            </a:ln>
          </p:spPr>
          <p:txBody>
            <a:bodyPr lIns="0" tIns="0" rIns="0" bIns="0"/>
            <a:lstStyle/>
            <a:p>
              <a:r>
                <a:rPr lang="en-US" sz="1200"/>
                <a:t>Secondary Electrons</a:t>
              </a:r>
              <a:endParaRPr lang="ru-RU" sz="1800"/>
            </a:p>
          </p:txBody>
        </p:sp>
        <p:sp>
          <p:nvSpPr>
            <p:cNvPr id="20526" name="Line 44"/>
            <p:cNvSpPr>
              <a:spLocks noChangeAspect="1" noChangeShapeType="1"/>
            </p:cNvSpPr>
            <p:nvPr/>
          </p:nvSpPr>
          <p:spPr bwMode="auto">
            <a:xfrm>
              <a:off x="3327" y="1701"/>
              <a:ext cx="738" cy="0"/>
            </a:xfrm>
            <a:prstGeom prst="line">
              <a:avLst/>
            </a:prstGeom>
            <a:noFill/>
            <a:ln w="9525">
              <a:solidFill>
                <a:srgbClr val="000000"/>
              </a:solidFill>
              <a:round/>
              <a:headEnd/>
              <a:tailEnd/>
            </a:ln>
          </p:spPr>
          <p:txBody>
            <a:bodyPr/>
            <a:lstStyle/>
            <a:p>
              <a:endParaRPr lang="ru-RU"/>
            </a:p>
          </p:txBody>
        </p:sp>
        <p:sp>
          <p:nvSpPr>
            <p:cNvPr id="20527" name="Line 45"/>
            <p:cNvSpPr>
              <a:spLocks noChangeAspect="1" noChangeShapeType="1"/>
            </p:cNvSpPr>
            <p:nvPr/>
          </p:nvSpPr>
          <p:spPr bwMode="auto">
            <a:xfrm flipH="1">
              <a:off x="3136" y="1708"/>
              <a:ext cx="184" cy="242"/>
            </a:xfrm>
            <a:prstGeom prst="line">
              <a:avLst/>
            </a:prstGeom>
            <a:noFill/>
            <a:ln w="9525">
              <a:solidFill>
                <a:srgbClr val="000000"/>
              </a:solidFill>
              <a:round/>
              <a:headEnd/>
              <a:tailEnd/>
            </a:ln>
          </p:spPr>
          <p:txBody>
            <a:bodyPr/>
            <a:lstStyle/>
            <a:p>
              <a:endParaRPr lang="ru-RU"/>
            </a:p>
          </p:txBody>
        </p:sp>
        <p:sp>
          <p:nvSpPr>
            <p:cNvPr id="20528" name="Text Box 46"/>
            <p:cNvSpPr txBox="1">
              <a:spLocks noChangeAspect="1" noChangeArrowheads="1"/>
            </p:cNvSpPr>
            <p:nvPr/>
          </p:nvSpPr>
          <p:spPr bwMode="auto">
            <a:xfrm>
              <a:off x="1474" y="3517"/>
              <a:ext cx="733" cy="267"/>
            </a:xfrm>
            <a:prstGeom prst="rect">
              <a:avLst/>
            </a:prstGeom>
            <a:noFill/>
            <a:ln w="6350">
              <a:noFill/>
              <a:miter lim="800000"/>
              <a:headEnd/>
              <a:tailEnd/>
            </a:ln>
          </p:spPr>
          <p:txBody>
            <a:bodyPr lIns="0" tIns="0" rIns="0" bIns="0"/>
            <a:lstStyle/>
            <a:p>
              <a:r>
                <a:rPr lang="en-US" sz="1200"/>
                <a:t>Analyzed beam</a:t>
              </a:r>
              <a:endParaRPr lang="ru-RU" sz="1200"/>
            </a:p>
          </p:txBody>
        </p:sp>
        <p:sp>
          <p:nvSpPr>
            <p:cNvPr id="20529" name="Line 47"/>
            <p:cNvSpPr>
              <a:spLocks noChangeAspect="1" noChangeShapeType="1"/>
            </p:cNvSpPr>
            <p:nvPr/>
          </p:nvSpPr>
          <p:spPr bwMode="auto">
            <a:xfrm flipH="1">
              <a:off x="2098" y="3562"/>
              <a:ext cx="305" cy="234"/>
            </a:xfrm>
            <a:prstGeom prst="line">
              <a:avLst/>
            </a:prstGeom>
            <a:noFill/>
            <a:ln w="6350">
              <a:solidFill>
                <a:srgbClr val="000000"/>
              </a:solidFill>
              <a:round/>
              <a:headEnd/>
              <a:tailEnd/>
            </a:ln>
          </p:spPr>
          <p:txBody>
            <a:bodyPr/>
            <a:lstStyle/>
            <a:p>
              <a:endParaRPr lang="ru-RU"/>
            </a:p>
          </p:txBody>
        </p:sp>
        <p:sp>
          <p:nvSpPr>
            <p:cNvPr id="20530" name="Line 48"/>
            <p:cNvSpPr>
              <a:spLocks noChangeAspect="1" noChangeShapeType="1"/>
            </p:cNvSpPr>
            <p:nvPr/>
          </p:nvSpPr>
          <p:spPr bwMode="auto">
            <a:xfrm flipH="1">
              <a:off x="1538" y="3802"/>
              <a:ext cx="560" cy="1"/>
            </a:xfrm>
            <a:prstGeom prst="line">
              <a:avLst/>
            </a:prstGeom>
            <a:noFill/>
            <a:ln w="6350">
              <a:solidFill>
                <a:srgbClr val="000000"/>
              </a:solidFill>
              <a:round/>
              <a:headEnd/>
              <a:tailEnd/>
            </a:ln>
          </p:spPr>
          <p:txBody>
            <a:bodyPr/>
            <a:lstStyle/>
            <a:p>
              <a:endParaRPr lang="ru-RU"/>
            </a:p>
          </p:txBody>
        </p:sp>
        <p:sp>
          <p:nvSpPr>
            <p:cNvPr id="20531" name="Line 49"/>
            <p:cNvSpPr>
              <a:spLocks noChangeAspect="1" noChangeShapeType="1"/>
            </p:cNvSpPr>
            <p:nvPr/>
          </p:nvSpPr>
          <p:spPr bwMode="auto">
            <a:xfrm>
              <a:off x="1735" y="2377"/>
              <a:ext cx="286" cy="0"/>
            </a:xfrm>
            <a:prstGeom prst="line">
              <a:avLst/>
            </a:prstGeom>
            <a:noFill/>
            <a:ln w="9525">
              <a:solidFill>
                <a:srgbClr val="000000"/>
              </a:solidFill>
              <a:round/>
              <a:headEnd/>
              <a:tailEnd/>
            </a:ln>
          </p:spPr>
          <p:txBody>
            <a:bodyPr/>
            <a:lstStyle/>
            <a:p>
              <a:endParaRPr lang="ru-RU"/>
            </a:p>
          </p:txBody>
        </p:sp>
        <p:sp>
          <p:nvSpPr>
            <p:cNvPr id="20532" name="Line 50"/>
            <p:cNvSpPr>
              <a:spLocks noChangeAspect="1" noChangeShapeType="1"/>
            </p:cNvSpPr>
            <p:nvPr/>
          </p:nvSpPr>
          <p:spPr bwMode="auto">
            <a:xfrm>
              <a:off x="2015" y="2377"/>
              <a:ext cx="242" cy="241"/>
            </a:xfrm>
            <a:prstGeom prst="line">
              <a:avLst/>
            </a:prstGeom>
            <a:noFill/>
            <a:ln w="9525">
              <a:solidFill>
                <a:srgbClr val="000000"/>
              </a:solidFill>
              <a:round/>
              <a:headEnd/>
              <a:tailEnd/>
            </a:ln>
          </p:spPr>
          <p:txBody>
            <a:bodyPr/>
            <a:lstStyle/>
            <a:p>
              <a:endParaRPr lang="ru-RU"/>
            </a:p>
          </p:txBody>
        </p:sp>
        <p:sp>
          <p:nvSpPr>
            <p:cNvPr id="20533" name="Text Box 51"/>
            <p:cNvSpPr txBox="1">
              <a:spLocks noChangeArrowheads="1"/>
            </p:cNvSpPr>
            <p:nvPr/>
          </p:nvSpPr>
          <p:spPr bwMode="auto">
            <a:xfrm>
              <a:off x="2699" y="2795"/>
              <a:ext cx="483" cy="136"/>
            </a:xfrm>
            <a:prstGeom prst="rect">
              <a:avLst/>
            </a:prstGeom>
            <a:noFill/>
            <a:ln w="9525">
              <a:noFill/>
              <a:miter lim="800000"/>
              <a:headEnd/>
              <a:tailEnd/>
            </a:ln>
          </p:spPr>
          <p:txBody>
            <a:bodyPr lIns="0" tIns="0" rIns="0" bIns="0"/>
            <a:lstStyle/>
            <a:p>
              <a:pPr algn="ctr"/>
              <a:r>
                <a:rPr lang="en-US" sz="1200"/>
                <a:t>Target</a:t>
              </a:r>
              <a:endParaRPr lang="ru-RU" sz="1800"/>
            </a:p>
          </p:txBody>
        </p:sp>
        <p:sp>
          <p:nvSpPr>
            <p:cNvPr id="20534" name="Line 52"/>
            <p:cNvSpPr>
              <a:spLocks noChangeAspect="1" noChangeShapeType="1"/>
            </p:cNvSpPr>
            <p:nvPr/>
          </p:nvSpPr>
          <p:spPr bwMode="auto">
            <a:xfrm>
              <a:off x="2715" y="2982"/>
              <a:ext cx="287" cy="0"/>
            </a:xfrm>
            <a:prstGeom prst="line">
              <a:avLst/>
            </a:prstGeom>
            <a:noFill/>
            <a:ln w="9525">
              <a:solidFill>
                <a:srgbClr val="000000"/>
              </a:solidFill>
              <a:round/>
              <a:headEnd/>
              <a:tailEnd/>
            </a:ln>
          </p:spPr>
          <p:txBody>
            <a:bodyPr/>
            <a:lstStyle/>
            <a:p>
              <a:endParaRPr lang="ru-RU"/>
            </a:p>
          </p:txBody>
        </p:sp>
        <p:sp>
          <p:nvSpPr>
            <p:cNvPr id="20535" name="Line 53"/>
            <p:cNvSpPr>
              <a:spLocks noChangeAspect="1" noChangeShapeType="1"/>
            </p:cNvSpPr>
            <p:nvPr/>
          </p:nvSpPr>
          <p:spPr bwMode="auto">
            <a:xfrm>
              <a:off x="2467" y="2733"/>
              <a:ext cx="242" cy="242"/>
            </a:xfrm>
            <a:prstGeom prst="line">
              <a:avLst/>
            </a:prstGeom>
            <a:noFill/>
            <a:ln w="9525">
              <a:solidFill>
                <a:srgbClr val="000000"/>
              </a:solidFill>
              <a:round/>
              <a:headEnd/>
              <a:tailEnd/>
            </a:ln>
          </p:spPr>
          <p:txBody>
            <a:bodyPr/>
            <a:lstStyle/>
            <a:p>
              <a:endParaRPr lang="ru-RU"/>
            </a:p>
          </p:txBody>
        </p:sp>
        <p:sp>
          <p:nvSpPr>
            <p:cNvPr id="20536" name="Text Box 54"/>
            <p:cNvSpPr txBox="1">
              <a:spLocks noChangeArrowheads="1"/>
            </p:cNvSpPr>
            <p:nvPr/>
          </p:nvSpPr>
          <p:spPr bwMode="auto">
            <a:xfrm>
              <a:off x="1565" y="2205"/>
              <a:ext cx="542" cy="121"/>
            </a:xfrm>
            <a:prstGeom prst="rect">
              <a:avLst/>
            </a:prstGeom>
            <a:noFill/>
            <a:ln w="9525">
              <a:noFill/>
              <a:miter lim="800000"/>
              <a:headEnd/>
              <a:tailEnd/>
            </a:ln>
          </p:spPr>
          <p:txBody>
            <a:bodyPr lIns="0" tIns="0" rIns="0" bIns="0"/>
            <a:lstStyle/>
            <a:p>
              <a:pPr algn="ctr"/>
              <a:r>
                <a:rPr lang="en-US" sz="1200"/>
                <a:t>Foil</a:t>
              </a:r>
              <a:endParaRPr lang="ru-RU" sz="1800"/>
            </a:p>
          </p:txBody>
        </p:sp>
      </p:grpSp>
      <p:sp>
        <p:nvSpPr>
          <p:cNvPr id="20485" name="Text Box 55"/>
          <p:cNvSpPr txBox="1">
            <a:spLocks noChangeArrowheads="1"/>
          </p:cNvSpPr>
          <p:nvPr/>
        </p:nvSpPr>
        <p:spPr bwMode="auto">
          <a:xfrm>
            <a:off x="4932363" y="5300663"/>
            <a:ext cx="3887787" cy="396875"/>
          </a:xfrm>
          <a:prstGeom prst="rect">
            <a:avLst/>
          </a:prstGeom>
          <a:noFill/>
          <a:ln w="9525">
            <a:noFill/>
            <a:miter lim="800000"/>
            <a:headEnd/>
            <a:tailEnd/>
          </a:ln>
        </p:spPr>
        <p:txBody>
          <a:bodyPr>
            <a:spAutoFit/>
          </a:bodyPr>
          <a:lstStyle/>
          <a:p>
            <a:pPr>
              <a:spcBef>
                <a:spcPct val="50000"/>
              </a:spcBef>
            </a:pPr>
            <a:r>
              <a:rPr lang="en-US" b="1">
                <a:solidFill>
                  <a:srgbClr val="FF0000"/>
                </a:solidFill>
              </a:rPr>
              <a:t>Longitudinal Modulation</a:t>
            </a:r>
            <a:endParaRPr lang="ru-RU" b="1">
              <a:solidFill>
                <a:srgbClr val="FF0000"/>
              </a:solidFill>
            </a:endParaRPr>
          </a:p>
        </p:txBody>
      </p:sp>
      <p:pic>
        <p:nvPicPr>
          <p:cNvPr id="57" name="Picture 9" descr="emblema"/>
          <p:cNvPicPr>
            <a:picLocks noChangeAspect="1" noChangeArrowheads="1"/>
          </p:cNvPicPr>
          <p:nvPr/>
        </p:nvPicPr>
        <p:blipFill>
          <a:blip r:embed="rId3" cstate="print"/>
          <a:srcRect/>
          <a:stretch>
            <a:fillRect/>
          </a:stretch>
        </p:blipFill>
        <p:spPr>
          <a:xfrm>
            <a:off x="0" y="0"/>
            <a:ext cx="827584" cy="699166"/>
          </a:xfrm>
          <a:prstGeom prst="rect">
            <a:avLst/>
          </a:prstGeom>
        </p:spPr>
      </p:pic>
      <p:pic>
        <p:nvPicPr>
          <p:cNvPr id="58" name="Picture 6"/>
          <p:cNvPicPr>
            <a:picLocks noChangeAspect="1" noChangeArrowheads="1"/>
          </p:cNvPicPr>
          <p:nvPr/>
        </p:nvPicPr>
        <p:blipFill>
          <a:blip r:embed="rId4" cstate="print"/>
          <a:srcRect/>
          <a:stretch>
            <a:fillRect/>
          </a:stretch>
        </p:blipFill>
        <p:spPr bwMode="auto">
          <a:xfrm>
            <a:off x="8388424" y="1"/>
            <a:ext cx="755576" cy="720709"/>
          </a:xfrm>
          <a:prstGeom prst="rect">
            <a:avLst/>
          </a:prstGeom>
          <a:noFill/>
          <a:ln w="9525">
            <a:noFill/>
            <a:miter lim="800000"/>
            <a:headEnd/>
            <a:tailEnd/>
          </a:ln>
        </p:spPr>
      </p:pic>
      <p:sp>
        <p:nvSpPr>
          <p:cNvPr id="59" name="Дата 58"/>
          <p:cNvSpPr>
            <a:spLocks noGrp="1"/>
          </p:cNvSpPr>
          <p:nvPr>
            <p:ph type="dt" sz="half" idx="10"/>
          </p:nvPr>
        </p:nvSpPr>
        <p:spPr/>
        <p:txBody>
          <a:bodyPr/>
          <a:lstStyle/>
          <a:p>
            <a:pPr>
              <a:defRPr/>
            </a:pPr>
            <a:r>
              <a:rPr lang="ru-RU" smtClean="0"/>
              <a:t>October 18-19, 2011</a:t>
            </a:r>
            <a:endParaRPr lang="ru-RU"/>
          </a:p>
        </p:txBody>
      </p:sp>
      <p:sp>
        <p:nvSpPr>
          <p:cNvPr id="60" name="Нижний колонтитул 59"/>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Номер слайда 5"/>
          <p:cNvSpPr>
            <a:spLocks noGrp="1"/>
          </p:cNvSpPr>
          <p:nvPr>
            <p:ph type="sldNum" sz="quarter" idx="12"/>
          </p:nvPr>
        </p:nvSpPr>
        <p:spPr>
          <a:xfrm>
            <a:off x="7010400" y="6381750"/>
            <a:ext cx="2133600" cy="476250"/>
          </a:xfrm>
          <a:noFill/>
        </p:spPr>
        <p:txBody>
          <a:bodyPr/>
          <a:lstStyle/>
          <a:p>
            <a:fld id="{C1893FD6-0260-4BEC-A547-90618DDFF672}" type="slidenum">
              <a:rPr lang="ru-RU"/>
              <a:pPr/>
              <a:t>7</a:t>
            </a:fld>
            <a:endParaRPr lang="ru-RU" dirty="0"/>
          </a:p>
        </p:txBody>
      </p:sp>
      <p:sp>
        <p:nvSpPr>
          <p:cNvPr id="21507" name="Rectangle 2"/>
          <p:cNvSpPr>
            <a:spLocks noGrp="1" noChangeArrowheads="1"/>
          </p:cNvSpPr>
          <p:nvPr>
            <p:ph type="title"/>
          </p:nvPr>
        </p:nvSpPr>
        <p:spPr>
          <a:xfrm>
            <a:off x="457200" y="274638"/>
            <a:ext cx="8229600" cy="1785937"/>
          </a:xfrm>
        </p:spPr>
        <p:txBody>
          <a:bodyPr/>
          <a:lstStyle/>
          <a:p>
            <a:pPr eaLnBrk="1" hangingPunct="1"/>
            <a:r>
              <a:rPr lang="en-US" sz="2000" b="1" smtClean="0"/>
              <a:t>I.A.Prudnikov et all. A Device to Measure Bunch Phase Length of an Accelerated Beam. USSR invention license. H05h7/00, No.174281, 1963 (in Russian).</a:t>
            </a:r>
            <a:endParaRPr lang="ru-RU" sz="2000" b="1" smtClean="0"/>
          </a:p>
        </p:txBody>
      </p:sp>
      <p:grpSp>
        <p:nvGrpSpPr>
          <p:cNvPr id="21508" name="Group 3"/>
          <p:cNvGrpSpPr>
            <a:grpSpLocks noChangeAspect="1"/>
          </p:cNvGrpSpPr>
          <p:nvPr/>
        </p:nvGrpSpPr>
        <p:grpSpPr bwMode="auto">
          <a:xfrm>
            <a:off x="1403350" y="2205038"/>
            <a:ext cx="7056438" cy="2378075"/>
            <a:chOff x="1964" y="2421"/>
            <a:chExt cx="7688" cy="2591"/>
          </a:xfrm>
        </p:grpSpPr>
        <p:sp>
          <p:nvSpPr>
            <p:cNvPr id="21510" name="Rectangle 4"/>
            <p:cNvSpPr>
              <a:spLocks noChangeAspect="1" noChangeArrowheads="1"/>
            </p:cNvSpPr>
            <p:nvPr/>
          </p:nvSpPr>
          <p:spPr bwMode="auto">
            <a:xfrm>
              <a:off x="4528" y="3807"/>
              <a:ext cx="374" cy="356"/>
            </a:xfrm>
            <a:prstGeom prst="rect">
              <a:avLst/>
            </a:prstGeom>
            <a:solidFill>
              <a:srgbClr val="FFFFFF"/>
            </a:solidFill>
            <a:ln w="12700">
              <a:solidFill>
                <a:srgbClr val="000000"/>
              </a:solidFill>
              <a:miter lim="800000"/>
              <a:headEnd/>
              <a:tailEnd/>
            </a:ln>
          </p:spPr>
          <p:txBody>
            <a:bodyPr/>
            <a:lstStyle/>
            <a:p>
              <a:endParaRPr lang="ru-RU"/>
            </a:p>
          </p:txBody>
        </p:sp>
        <p:sp>
          <p:nvSpPr>
            <p:cNvPr id="21511" name="Oval 5"/>
            <p:cNvSpPr>
              <a:spLocks noChangeAspect="1" noChangeArrowheads="1"/>
            </p:cNvSpPr>
            <p:nvPr/>
          </p:nvSpPr>
          <p:spPr bwMode="auto">
            <a:xfrm>
              <a:off x="8850" y="3208"/>
              <a:ext cx="468" cy="1804"/>
            </a:xfrm>
            <a:prstGeom prst="ellipse">
              <a:avLst/>
            </a:prstGeom>
            <a:solidFill>
              <a:srgbClr val="FFFF00"/>
            </a:solidFill>
            <a:ln w="9525">
              <a:solidFill>
                <a:srgbClr val="000000"/>
              </a:solidFill>
              <a:round/>
              <a:headEnd/>
              <a:tailEnd/>
            </a:ln>
          </p:spPr>
          <p:txBody>
            <a:bodyPr/>
            <a:lstStyle/>
            <a:p>
              <a:endParaRPr lang="ru-RU"/>
            </a:p>
          </p:txBody>
        </p:sp>
        <p:sp>
          <p:nvSpPr>
            <p:cNvPr id="21512" name="Text Box 6"/>
            <p:cNvSpPr txBox="1">
              <a:spLocks noChangeAspect="1" noChangeArrowheads="1"/>
            </p:cNvSpPr>
            <p:nvPr/>
          </p:nvSpPr>
          <p:spPr bwMode="auto">
            <a:xfrm>
              <a:off x="2742" y="2421"/>
              <a:ext cx="1331" cy="432"/>
            </a:xfrm>
            <a:prstGeom prst="rect">
              <a:avLst/>
            </a:prstGeom>
            <a:noFill/>
            <a:ln w="9525">
              <a:noFill/>
              <a:miter lim="800000"/>
              <a:headEnd/>
              <a:tailEnd/>
            </a:ln>
          </p:spPr>
          <p:txBody>
            <a:bodyPr lIns="0" tIns="0" rIns="0" bIns="0"/>
            <a:lstStyle/>
            <a:p>
              <a:pPr algn="ctr"/>
              <a:r>
                <a:rPr lang="en-US" sz="1200"/>
                <a:t>Analyzed Beam</a:t>
              </a:r>
              <a:endParaRPr lang="ru-RU" sz="1200"/>
            </a:p>
          </p:txBody>
        </p:sp>
        <p:sp>
          <p:nvSpPr>
            <p:cNvPr id="21513" name="Line 7"/>
            <p:cNvSpPr>
              <a:spLocks noChangeAspect="1" noChangeShapeType="1"/>
            </p:cNvSpPr>
            <p:nvPr/>
          </p:nvSpPr>
          <p:spPr bwMode="auto">
            <a:xfrm>
              <a:off x="2011" y="4121"/>
              <a:ext cx="7641" cy="0"/>
            </a:xfrm>
            <a:prstGeom prst="line">
              <a:avLst/>
            </a:prstGeom>
            <a:noFill/>
            <a:ln w="9525">
              <a:solidFill>
                <a:srgbClr val="000000"/>
              </a:solidFill>
              <a:prstDash val="lgDashDot"/>
              <a:round/>
              <a:headEnd/>
              <a:tailEnd/>
            </a:ln>
          </p:spPr>
          <p:txBody>
            <a:bodyPr/>
            <a:lstStyle/>
            <a:p>
              <a:endParaRPr lang="ru-RU"/>
            </a:p>
          </p:txBody>
        </p:sp>
        <p:sp>
          <p:nvSpPr>
            <p:cNvPr id="21514" name="Oval 8"/>
            <p:cNvSpPr>
              <a:spLocks noChangeAspect="1" noChangeArrowheads="1"/>
            </p:cNvSpPr>
            <p:nvPr/>
          </p:nvSpPr>
          <p:spPr bwMode="auto">
            <a:xfrm>
              <a:off x="3993" y="3653"/>
              <a:ext cx="268" cy="914"/>
            </a:xfrm>
            <a:prstGeom prst="ellipse">
              <a:avLst/>
            </a:prstGeom>
            <a:solidFill>
              <a:srgbClr val="FFFFFF"/>
            </a:solidFill>
            <a:ln w="12700">
              <a:solidFill>
                <a:srgbClr val="000000"/>
              </a:solidFill>
              <a:round/>
              <a:headEnd/>
              <a:tailEnd/>
            </a:ln>
          </p:spPr>
          <p:txBody>
            <a:bodyPr/>
            <a:lstStyle/>
            <a:p>
              <a:endParaRPr lang="ru-RU"/>
            </a:p>
          </p:txBody>
        </p:sp>
        <p:sp>
          <p:nvSpPr>
            <p:cNvPr id="21515" name="Oval 9"/>
            <p:cNvSpPr>
              <a:spLocks noChangeAspect="1" noChangeArrowheads="1"/>
            </p:cNvSpPr>
            <p:nvPr/>
          </p:nvSpPr>
          <p:spPr bwMode="auto">
            <a:xfrm>
              <a:off x="3793" y="3653"/>
              <a:ext cx="268" cy="914"/>
            </a:xfrm>
            <a:prstGeom prst="ellipse">
              <a:avLst/>
            </a:prstGeom>
            <a:solidFill>
              <a:srgbClr val="FFFFFF"/>
            </a:solidFill>
            <a:ln w="12700">
              <a:solidFill>
                <a:srgbClr val="000000"/>
              </a:solidFill>
              <a:round/>
              <a:headEnd/>
              <a:tailEnd/>
            </a:ln>
          </p:spPr>
          <p:txBody>
            <a:bodyPr/>
            <a:lstStyle/>
            <a:p>
              <a:endParaRPr lang="ru-RU"/>
            </a:p>
          </p:txBody>
        </p:sp>
        <p:sp>
          <p:nvSpPr>
            <p:cNvPr id="21516" name="Oval 10"/>
            <p:cNvSpPr>
              <a:spLocks noChangeAspect="1" noChangeArrowheads="1"/>
            </p:cNvSpPr>
            <p:nvPr/>
          </p:nvSpPr>
          <p:spPr bwMode="auto">
            <a:xfrm>
              <a:off x="3593" y="3653"/>
              <a:ext cx="267" cy="914"/>
            </a:xfrm>
            <a:prstGeom prst="ellipse">
              <a:avLst/>
            </a:prstGeom>
            <a:solidFill>
              <a:srgbClr val="FFFFFF"/>
            </a:solidFill>
            <a:ln w="12700">
              <a:solidFill>
                <a:srgbClr val="000000"/>
              </a:solidFill>
              <a:round/>
              <a:headEnd/>
              <a:tailEnd/>
            </a:ln>
          </p:spPr>
          <p:txBody>
            <a:bodyPr/>
            <a:lstStyle/>
            <a:p>
              <a:endParaRPr lang="ru-RU"/>
            </a:p>
          </p:txBody>
        </p:sp>
        <p:sp>
          <p:nvSpPr>
            <p:cNvPr id="21517" name="Oval 11"/>
            <p:cNvSpPr>
              <a:spLocks noChangeAspect="1" noChangeArrowheads="1"/>
            </p:cNvSpPr>
            <p:nvPr/>
          </p:nvSpPr>
          <p:spPr bwMode="auto">
            <a:xfrm rot="-5400000">
              <a:off x="2874" y="4098"/>
              <a:ext cx="162" cy="62"/>
            </a:xfrm>
            <a:prstGeom prst="ellipse">
              <a:avLst/>
            </a:prstGeom>
            <a:solidFill>
              <a:srgbClr val="808080"/>
            </a:solidFill>
            <a:ln w="9525">
              <a:solidFill>
                <a:srgbClr val="000000"/>
              </a:solidFill>
              <a:round/>
              <a:headEnd/>
              <a:tailEnd/>
            </a:ln>
          </p:spPr>
          <p:txBody>
            <a:bodyPr/>
            <a:lstStyle/>
            <a:p>
              <a:endParaRPr lang="ru-RU"/>
            </a:p>
          </p:txBody>
        </p:sp>
        <p:sp>
          <p:nvSpPr>
            <p:cNvPr id="21518" name="Oval 12"/>
            <p:cNvSpPr>
              <a:spLocks noChangeAspect="1" noChangeArrowheads="1"/>
            </p:cNvSpPr>
            <p:nvPr/>
          </p:nvSpPr>
          <p:spPr bwMode="auto">
            <a:xfrm>
              <a:off x="2136" y="4438"/>
              <a:ext cx="73" cy="71"/>
            </a:xfrm>
            <a:prstGeom prst="ellipse">
              <a:avLst/>
            </a:prstGeom>
            <a:solidFill>
              <a:srgbClr val="FFFFFF"/>
            </a:solidFill>
            <a:ln w="9525">
              <a:solidFill>
                <a:srgbClr val="000000"/>
              </a:solidFill>
              <a:round/>
              <a:headEnd/>
              <a:tailEnd/>
            </a:ln>
          </p:spPr>
          <p:txBody>
            <a:bodyPr/>
            <a:lstStyle/>
            <a:p>
              <a:endParaRPr lang="ru-RU"/>
            </a:p>
          </p:txBody>
        </p:sp>
        <p:sp>
          <p:nvSpPr>
            <p:cNvPr id="21519" name="Line 13"/>
            <p:cNvSpPr>
              <a:spLocks noChangeAspect="1" noChangeShapeType="1"/>
            </p:cNvSpPr>
            <p:nvPr/>
          </p:nvSpPr>
          <p:spPr bwMode="auto">
            <a:xfrm>
              <a:off x="2103" y="4407"/>
              <a:ext cx="141" cy="137"/>
            </a:xfrm>
            <a:prstGeom prst="line">
              <a:avLst/>
            </a:prstGeom>
            <a:noFill/>
            <a:ln w="9525">
              <a:solidFill>
                <a:srgbClr val="000000"/>
              </a:solidFill>
              <a:round/>
              <a:headEnd/>
              <a:tailEnd/>
            </a:ln>
          </p:spPr>
          <p:txBody>
            <a:bodyPr/>
            <a:lstStyle/>
            <a:p>
              <a:endParaRPr lang="ru-RU"/>
            </a:p>
          </p:txBody>
        </p:sp>
        <p:sp>
          <p:nvSpPr>
            <p:cNvPr id="21520" name="Oval 14"/>
            <p:cNvSpPr>
              <a:spLocks noChangeAspect="1" noChangeArrowheads="1"/>
            </p:cNvSpPr>
            <p:nvPr/>
          </p:nvSpPr>
          <p:spPr bwMode="auto">
            <a:xfrm>
              <a:off x="3681" y="3987"/>
              <a:ext cx="68" cy="268"/>
            </a:xfrm>
            <a:prstGeom prst="ellipse">
              <a:avLst/>
            </a:prstGeom>
            <a:solidFill>
              <a:srgbClr val="FFFFFF"/>
            </a:solidFill>
            <a:ln w="12700">
              <a:solidFill>
                <a:srgbClr val="000000"/>
              </a:solidFill>
              <a:round/>
              <a:headEnd/>
              <a:tailEnd/>
            </a:ln>
          </p:spPr>
          <p:txBody>
            <a:bodyPr/>
            <a:lstStyle/>
            <a:p>
              <a:endParaRPr lang="ru-RU"/>
            </a:p>
          </p:txBody>
        </p:sp>
        <p:sp>
          <p:nvSpPr>
            <p:cNvPr id="21521" name="Line 15"/>
            <p:cNvSpPr>
              <a:spLocks noChangeAspect="1" noChangeShapeType="1"/>
            </p:cNvSpPr>
            <p:nvPr/>
          </p:nvSpPr>
          <p:spPr bwMode="auto">
            <a:xfrm flipV="1">
              <a:off x="2211" y="4188"/>
              <a:ext cx="713" cy="267"/>
            </a:xfrm>
            <a:prstGeom prst="line">
              <a:avLst/>
            </a:prstGeom>
            <a:noFill/>
            <a:ln w="9525">
              <a:solidFill>
                <a:srgbClr val="000000"/>
              </a:solidFill>
              <a:round/>
              <a:headEnd/>
              <a:tailEnd/>
            </a:ln>
          </p:spPr>
          <p:txBody>
            <a:bodyPr/>
            <a:lstStyle/>
            <a:p>
              <a:endParaRPr lang="ru-RU"/>
            </a:p>
          </p:txBody>
        </p:sp>
        <p:sp>
          <p:nvSpPr>
            <p:cNvPr id="21522" name="Line 16"/>
            <p:cNvSpPr>
              <a:spLocks noChangeAspect="1" noChangeShapeType="1"/>
            </p:cNvSpPr>
            <p:nvPr/>
          </p:nvSpPr>
          <p:spPr bwMode="auto">
            <a:xfrm>
              <a:off x="5053" y="3866"/>
              <a:ext cx="391" cy="0"/>
            </a:xfrm>
            <a:prstGeom prst="line">
              <a:avLst/>
            </a:prstGeom>
            <a:noFill/>
            <a:ln w="12700">
              <a:solidFill>
                <a:srgbClr val="000000"/>
              </a:solidFill>
              <a:round/>
              <a:headEnd/>
              <a:tailEnd/>
            </a:ln>
          </p:spPr>
          <p:txBody>
            <a:bodyPr/>
            <a:lstStyle/>
            <a:p>
              <a:endParaRPr lang="ru-RU"/>
            </a:p>
          </p:txBody>
        </p:sp>
        <p:sp>
          <p:nvSpPr>
            <p:cNvPr id="21523" name="Line 17"/>
            <p:cNvSpPr>
              <a:spLocks noChangeAspect="1" noChangeShapeType="1"/>
            </p:cNvSpPr>
            <p:nvPr/>
          </p:nvSpPr>
          <p:spPr bwMode="auto">
            <a:xfrm>
              <a:off x="4955" y="4067"/>
              <a:ext cx="391" cy="0"/>
            </a:xfrm>
            <a:prstGeom prst="line">
              <a:avLst/>
            </a:prstGeom>
            <a:noFill/>
            <a:ln w="12700">
              <a:solidFill>
                <a:srgbClr val="000000"/>
              </a:solidFill>
              <a:round/>
              <a:headEnd/>
              <a:tailEnd/>
            </a:ln>
          </p:spPr>
          <p:txBody>
            <a:bodyPr/>
            <a:lstStyle/>
            <a:p>
              <a:endParaRPr lang="ru-RU"/>
            </a:p>
          </p:txBody>
        </p:sp>
        <p:sp>
          <p:nvSpPr>
            <p:cNvPr id="21524" name="Line 18"/>
            <p:cNvSpPr>
              <a:spLocks noChangeAspect="1" noChangeShapeType="1"/>
            </p:cNvSpPr>
            <p:nvPr/>
          </p:nvSpPr>
          <p:spPr bwMode="auto">
            <a:xfrm flipH="1">
              <a:off x="4955" y="3866"/>
              <a:ext cx="98" cy="201"/>
            </a:xfrm>
            <a:prstGeom prst="line">
              <a:avLst/>
            </a:prstGeom>
            <a:noFill/>
            <a:ln w="12700">
              <a:solidFill>
                <a:srgbClr val="000000"/>
              </a:solidFill>
              <a:round/>
              <a:headEnd/>
              <a:tailEnd/>
            </a:ln>
          </p:spPr>
          <p:txBody>
            <a:bodyPr/>
            <a:lstStyle/>
            <a:p>
              <a:endParaRPr lang="ru-RU"/>
            </a:p>
          </p:txBody>
        </p:sp>
        <p:sp>
          <p:nvSpPr>
            <p:cNvPr id="21525" name="Line 19"/>
            <p:cNvSpPr>
              <a:spLocks noChangeAspect="1" noChangeShapeType="1"/>
            </p:cNvSpPr>
            <p:nvPr/>
          </p:nvSpPr>
          <p:spPr bwMode="auto">
            <a:xfrm flipH="1">
              <a:off x="5346" y="3866"/>
              <a:ext cx="98" cy="201"/>
            </a:xfrm>
            <a:prstGeom prst="line">
              <a:avLst/>
            </a:prstGeom>
            <a:noFill/>
            <a:ln w="12700">
              <a:solidFill>
                <a:srgbClr val="000000"/>
              </a:solidFill>
              <a:round/>
              <a:headEnd/>
              <a:tailEnd/>
            </a:ln>
          </p:spPr>
          <p:txBody>
            <a:bodyPr/>
            <a:lstStyle/>
            <a:p>
              <a:endParaRPr lang="ru-RU"/>
            </a:p>
          </p:txBody>
        </p:sp>
        <p:sp>
          <p:nvSpPr>
            <p:cNvPr id="21526" name="Rectangle 20"/>
            <p:cNvSpPr>
              <a:spLocks noChangeAspect="1" noChangeArrowheads="1"/>
            </p:cNvSpPr>
            <p:nvPr/>
          </p:nvSpPr>
          <p:spPr bwMode="auto">
            <a:xfrm>
              <a:off x="4372" y="4032"/>
              <a:ext cx="384" cy="356"/>
            </a:xfrm>
            <a:prstGeom prst="rect">
              <a:avLst/>
            </a:prstGeom>
            <a:solidFill>
              <a:srgbClr val="FFFFFF"/>
            </a:solidFill>
            <a:ln w="12700">
              <a:solidFill>
                <a:srgbClr val="000000"/>
              </a:solidFill>
              <a:miter lim="800000"/>
              <a:headEnd/>
              <a:tailEnd/>
            </a:ln>
          </p:spPr>
          <p:txBody>
            <a:bodyPr/>
            <a:lstStyle/>
            <a:p>
              <a:endParaRPr lang="ru-RU"/>
            </a:p>
          </p:txBody>
        </p:sp>
        <p:sp>
          <p:nvSpPr>
            <p:cNvPr id="21527" name="Line 21"/>
            <p:cNvSpPr>
              <a:spLocks noChangeAspect="1" noChangeShapeType="1"/>
            </p:cNvSpPr>
            <p:nvPr/>
          </p:nvSpPr>
          <p:spPr bwMode="auto">
            <a:xfrm rot="3263427">
              <a:off x="2183" y="3376"/>
              <a:ext cx="801" cy="0"/>
            </a:xfrm>
            <a:prstGeom prst="line">
              <a:avLst/>
            </a:prstGeom>
            <a:noFill/>
            <a:ln w="12700">
              <a:solidFill>
                <a:srgbClr val="0000FF"/>
              </a:solidFill>
              <a:round/>
              <a:headEnd/>
              <a:tailEnd/>
            </a:ln>
          </p:spPr>
          <p:txBody>
            <a:bodyPr/>
            <a:lstStyle/>
            <a:p>
              <a:endParaRPr lang="ru-RU"/>
            </a:p>
          </p:txBody>
        </p:sp>
        <p:sp>
          <p:nvSpPr>
            <p:cNvPr id="21528" name="Line 22"/>
            <p:cNvSpPr>
              <a:spLocks noChangeAspect="1" noChangeShapeType="1"/>
            </p:cNvSpPr>
            <p:nvPr/>
          </p:nvSpPr>
          <p:spPr bwMode="auto">
            <a:xfrm rot="3263427">
              <a:off x="1929" y="3558"/>
              <a:ext cx="801" cy="0"/>
            </a:xfrm>
            <a:prstGeom prst="line">
              <a:avLst/>
            </a:prstGeom>
            <a:noFill/>
            <a:ln w="12700">
              <a:solidFill>
                <a:srgbClr val="0000FF"/>
              </a:solidFill>
              <a:round/>
              <a:headEnd/>
              <a:tailEnd/>
            </a:ln>
          </p:spPr>
          <p:txBody>
            <a:bodyPr/>
            <a:lstStyle/>
            <a:p>
              <a:endParaRPr lang="ru-RU"/>
            </a:p>
          </p:txBody>
        </p:sp>
        <p:sp>
          <p:nvSpPr>
            <p:cNvPr id="21529" name="Line 23"/>
            <p:cNvSpPr>
              <a:spLocks noChangeAspect="1" noChangeShapeType="1"/>
            </p:cNvSpPr>
            <p:nvPr/>
          </p:nvSpPr>
          <p:spPr bwMode="auto">
            <a:xfrm rot="-2136573">
              <a:off x="2487" y="3769"/>
              <a:ext cx="245" cy="245"/>
            </a:xfrm>
            <a:prstGeom prst="line">
              <a:avLst/>
            </a:prstGeom>
            <a:noFill/>
            <a:ln w="12700">
              <a:solidFill>
                <a:srgbClr val="0000FF"/>
              </a:solidFill>
              <a:round/>
              <a:headEnd/>
              <a:tailEnd/>
            </a:ln>
          </p:spPr>
          <p:txBody>
            <a:bodyPr/>
            <a:lstStyle/>
            <a:p>
              <a:endParaRPr lang="ru-RU"/>
            </a:p>
          </p:txBody>
        </p:sp>
        <p:sp>
          <p:nvSpPr>
            <p:cNvPr id="21530" name="Line 24"/>
            <p:cNvSpPr>
              <a:spLocks noChangeAspect="1" noChangeShapeType="1"/>
            </p:cNvSpPr>
            <p:nvPr/>
          </p:nvSpPr>
          <p:spPr bwMode="auto">
            <a:xfrm rot="-7536573">
              <a:off x="2686" y="3626"/>
              <a:ext cx="245" cy="245"/>
            </a:xfrm>
            <a:prstGeom prst="line">
              <a:avLst/>
            </a:prstGeom>
            <a:noFill/>
            <a:ln w="12700">
              <a:solidFill>
                <a:srgbClr val="0000FF"/>
              </a:solidFill>
              <a:round/>
              <a:headEnd/>
              <a:tailEnd/>
            </a:ln>
          </p:spPr>
          <p:txBody>
            <a:bodyPr/>
            <a:lstStyle/>
            <a:p>
              <a:endParaRPr lang="ru-RU"/>
            </a:p>
          </p:txBody>
        </p:sp>
        <p:sp>
          <p:nvSpPr>
            <p:cNvPr id="21531" name="Oval 25"/>
            <p:cNvSpPr>
              <a:spLocks noChangeAspect="1" noChangeArrowheads="1"/>
            </p:cNvSpPr>
            <p:nvPr/>
          </p:nvSpPr>
          <p:spPr bwMode="auto">
            <a:xfrm>
              <a:off x="3883" y="3987"/>
              <a:ext cx="66" cy="268"/>
            </a:xfrm>
            <a:prstGeom prst="ellipse">
              <a:avLst/>
            </a:prstGeom>
            <a:solidFill>
              <a:srgbClr val="FFFFFF"/>
            </a:solidFill>
            <a:ln w="12700">
              <a:solidFill>
                <a:srgbClr val="000000"/>
              </a:solidFill>
              <a:round/>
              <a:headEnd/>
              <a:tailEnd/>
            </a:ln>
          </p:spPr>
          <p:txBody>
            <a:bodyPr/>
            <a:lstStyle/>
            <a:p>
              <a:endParaRPr lang="ru-RU"/>
            </a:p>
          </p:txBody>
        </p:sp>
        <p:sp>
          <p:nvSpPr>
            <p:cNvPr id="21532" name="Oval 26"/>
            <p:cNvSpPr>
              <a:spLocks noChangeAspect="1" noChangeArrowheads="1"/>
            </p:cNvSpPr>
            <p:nvPr/>
          </p:nvSpPr>
          <p:spPr bwMode="auto">
            <a:xfrm>
              <a:off x="4083" y="3987"/>
              <a:ext cx="67" cy="268"/>
            </a:xfrm>
            <a:prstGeom prst="ellipse">
              <a:avLst/>
            </a:prstGeom>
            <a:solidFill>
              <a:srgbClr val="FFFFFF"/>
            </a:solidFill>
            <a:ln w="12700">
              <a:solidFill>
                <a:srgbClr val="000000"/>
              </a:solidFill>
              <a:round/>
              <a:headEnd/>
              <a:tailEnd/>
            </a:ln>
          </p:spPr>
          <p:txBody>
            <a:bodyPr/>
            <a:lstStyle/>
            <a:p>
              <a:endParaRPr lang="ru-RU"/>
            </a:p>
          </p:txBody>
        </p:sp>
        <p:sp>
          <p:nvSpPr>
            <p:cNvPr id="21533" name="Line 27"/>
            <p:cNvSpPr>
              <a:spLocks noChangeAspect="1" noChangeShapeType="1"/>
            </p:cNvSpPr>
            <p:nvPr/>
          </p:nvSpPr>
          <p:spPr bwMode="auto">
            <a:xfrm>
              <a:off x="8943" y="3691"/>
              <a:ext cx="135" cy="430"/>
            </a:xfrm>
            <a:prstGeom prst="line">
              <a:avLst/>
            </a:prstGeom>
            <a:noFill/>
            <a:ln w="9525">
              <a:solidFill>
                <a:srgbClr val="000000"/>
              </a:solidFill>
              <a:round/>
              <a:headEnd/>
              <a:tailEnd/>
            </a:ln>
          </p:spPr>
          <p:txBody>
            <a:bodyPr/>
            <a:lstStyle/>
            <a:p>
              <a:endParaRPr lang="ru-RU"/>
            </a:p>
          </p:txBody>
        </p:sp>
        <p:sp>
          <p:nvSpPr>
            <p:cNvPr id="21534" name="Line 28"/>
            <p:cNvSpPr>
              <a:spLocks noChangeAspect="1" noChangeShapeType="1"/>
            </p:cNvSpPr>
            <p:nvPr/>
          </p:nvSpPr>
          <p:spPr bwMode="auto">
            <a:xfrm flipH="1">
              <a:off x="9078" y="3687"/>
              <a:ext cx="146" cy="437"/>
            </a:xfrm>
            <a:prstGeom prst="line">
              <a:avLst/>
            </a:prstGeom>
            <a:noFill/>
            <a:ln w="9525">
              <a:solidFill>
                <a:srgbClr val="000000"/>
              </a:solidFill>
              <a:round/>
              <a:headEnd/>
              <a:tailEnd/>
            </a:ln>
          </p:spPr>
          <p:txBody>
            <a:bodyPr/>
            <a:lstStyle/>
            <a:p>
              <a:endParaRPr lang="ru-RU"/>
            </a:p>
          </p:txBody>
        </p:sp>
        <p:sp>
          <p:nvSpPr>
            <p:cNvPr id="21535" name="Line 29"/>
            <p:cNvSpPr>
              <a:spLocks noChangeAspect="1" noChangeShapeType="1"/>
            </p:cNvSpPr>
            <p:nvPr/>
          </p:nvSpPr>
          <p:spPr bwMode="auto">
            <a:xfrm>
              <a:off x="3071" y="4126"/>
              <a:ext cx="441" cy="11"/>
            </a:xfrm>
            <a:prstGeom prst="line">
              <a:avLst/>
            </a:prstGeom>
            <a:noFill/>
            <a:ln w="12700">
              <a:solidFill>
                <a:srgbClr val="FF0000"/>
              </a:solidFill>
              <a:round/>
              <a:headEnd/>
              <a:tailEnd type="stealth" w="sm" len="lg"/>
            </a:ln>
          </p:spPr>
          <p:txBody>
            <a:bodyPr/>
            <a:lstStyle/>
            <a:p>
              <a:endParaRPr lang="ru-RU"/>
            </a:p>
          </p:txBody>
        </p:sp>
        <p:sp>
          <p:nvSpPr>
            <p:cNvPr id="21536" name="Line 30"/>
            <p:cNvSpPr>
              <a:spLocks noChangeAspect="1" noChangeShapeType="1"/>
            </p:cNvSpPr>
            <p:nvPr/>
          </p:nvSpPr>
          <p:spPr bwMode="auto">
            <a:xfrm flipV="1">
              <a:off x="2484" y="2914"/>
              <a:ext cx="350" cy="490"/>
            </a:xfrm>
            <a:prstGeom prst="line">
              <a:avLst/>
            </a:prstGeom>
            <a:noFill/>
            <a:ln w="9525">
              <a:solidFill>
                <a:srgbClr val="000000"/>
              </a:solidFill>
              <a:round/>
              <a:headEnd/>
              <a:tailEnd/>
            </a:ln>
          </p:spPr>
          <p:txBody>
            <a:bodyPr/>
            <a:lstStyle/>
            <a:p>
              <a:endParaRPr lang="ru-RU"/>
            </a:p>
          </p:txBody>
        </p:sp>
        <p:sp>
          <p:nvSpPr>
            <p:cNvPr id="21537" name="Line 31"/>
            <p:cNvSpPr>
              <a:spLocks noChangeAspect="1" noChangeShapeType="1"/>
            </p:cNvSpPr>
            <p:nvPr/>
          </p:nvSpPr>
          <p:spPr bwMode="auto">
            <a:xfrm>
              <a:off x="2844" y="2914"/>
              <a:ext cx="990" cy="0"/>
            </a:xfrm>
            <a:prstGeom prst="line">
              <a:avLst/>
            </a:prstGeom>
            <a:noFill/>
            <a:ln w="9525">
              <a:solidFill>
                <a:srgbClr val="000000"/>
              </a:solidFill>
              <a:round/>
              <a:headEnd/>
              <a:tailEnd/>
            </a:ln>
          </p:spPr>
          <p:txBody>
            <a:bodyPr/>
            <a:lstStyle/>
            <a:p>
              <a:endParaRPr lang="ru-RU"/>
            </a:p>
          </p:txBody>
        </p:sp>
        <p:sp>
          <p:nvSpPr>
            <p:cNvPr id="21538" name="Line 32"/>
            <p:cNvSpPr>
              <a:spLocks noChangeAspect="1" noChangeShapeType="1"/>
            </p:cNvSpPr>
            <p:nvPr/>
          </p:nvSpPr>
          <p:spPr bwMode="auto">
            <a:xfrm flipH="1">
              <a:off x="2634" y="4204"/>
              <a:ext cx="310" cy="760"/>
            </a:xfrm>
            <a:prstGeom prst="line">
              <a:avLst/>
            </a:prstGeom>
            <a:noFill/>
            <a:ln w="9525">
              <a:solidFill>
                <a:srgbClr val="000000"/>
              </a:solidFill>
              <a:round/>
              <a:headEnd/>
              <a:tailEnd/>
            </a:ln>
          </p:spPr>
          <p:txBody>
            <a:bodyPr/>
            <a:lstStyle/>
            <a:p>
              <a:endParaRPr lang="ru-RU"/>
            </a:p>
          </p:txBody>
        </p:sp>
        <p:sp>
          <p:nvSpPr>
            <p:cNvPr id="21539" name="Line 33"/>
            <p:cNvSpPr>
              <a:spLocks noChangeAspect="1" noChangeShapeType="1"/>
            </p:cNvSpPr>
            <p:nvPr/>
          </p:nvSpPr>
          <p:spPr bwMode="auto">
            <a:xfrm>
              <a:off x="2634" y="4964"/>
              <a:ext cx="950" cy="0"/>
            </a:xfrm>
            <a:prstGeom prst="line">
              <a:avLst/>
            </a:prstGeom>
            <a:noFill/>
            <a:ln w="9525">
              <a:solidFill>
                <a:srgbClr val="000000"/>
              </a:solidFill>
              <a:round/>
              <a:headEnd/>
              <a:tailEnd/>
            </a:ln>
          </p:spPr>
          <p:txBody>
            <a:bodyPr/>
            <a:lstStyle/>
            <a:p>
              <a:endParaRPr lang="ru-RU"/>
            </a:p>
          </p:txBody>
        </p:sp>
        <p:sp>
          <p:nvSpPr>
            <p:cNvPr id="21540" name="Line 34"/>
            <p:cNvSpPr>
              <a:spLocks noChangeAspect="1" noChangeShapeType="1"/>
            </p:cNvSpPr>
            <p:nvPr/>
          </p:nvSpPr>
          <p:spPr bwMode="auto">
            <a:xfrm>
              <a:off x="3934" y="4554"/>
              <a:ext cx="120" cy="410"/>
            </a:xfrm>
            <a:prstGeom prst="line">
              <a:avLst/>
            </a:prstGeom>
            <a:noFill/>
            <a:ln w="9525">
              <a:solidFill>
                <a:srgbClr val="000000"/>
              </a:solidFill>
              <a:round/>
              <a:headEnd/>
              <a:tailEnd/>
            </a:ln>
          </p:spPr>
          <p:txBody>
            <a:bodyPr/>
            <a:lstStyle/>
            <a:p>
              <a:endParaRPr lang="ru-RU"/>
            </a:p>
          </p:txBody>
        </p:sp>
        <p:sp>
          <p:nvSpPr>
            <p:cNvPr id="21541" name="Line 35"/>
            <p:cNvSpPr>
              <a:spLocks noChangeAspect="1" noChangeShapeType="1"/>
            </p:cNvSpPr>
            <p:nvPr/>
          </p:nvSpPr>
          <p:spPr bwMode="auto">
            <a:xfrm flipV="1">
              <a:off x="4784" y="2914"/>
              <a:ext cx="140" cy="900"/>
            </a:xfrm>
            <a:prstGeom prst="line">
              <a:avLst/>
            </a:prstGeom>
            <a:noFill/>
            <a:ln w="9525">
              <a:solidFill>
                <a:srgbClr val="000000"/>
              </a:solidFill>
              <a:round/>
              <a:headEnd/>
              <a:tailEnd/>
            </a:ln>
          </p:spPr>
          <p:txBody>
            <a:bodyPr/>
            <a:lstStyle/>
            <a:p>
              <a:endParaRPr lang="ru-RU"/>
            </a:p>
          </p:txBody>
        </p:sp>
        <p:sp>
          <p:nvSpPr>
            <p:cNvPr id="21542" name="Line 36"/>
            <p:cNvSpPr>
              <a:spLocks noChangeAspect="1" noChangeShapeType="1"/>
            </p:cNvSpPr>
            <p:nvPr/>
          </p:nvSpPr>
          <p:spPr bwMode="auto">
            <a:xfrm>
              <a:off x="4924" y="2914"/>
              <a:ext cx="860" cy="0"/>
            </a:xfrm>
            <a:prstGeom prst="line">
              <a:avLst/>
            </a:prstGeom>
            <a:noFill/>
            <a:ln w="9525">
              <a:solidFill>
                <a:srgbClr val="000000"/>
              </a:solidFill>
              <a:round/>
              <a:headEnd/>
              <a:tailEnd/>
            </a:ln>
          </p:spPr>
          <p:txBody>
            <a:bodyPr/>
            <a:lstStyle/>
            <a:p>
              <a:endParaRPr lang="ru-RU"/>
            </a:p>
          </p:txBody>
        </p:sp>
        <p:sp>
          <p:nvSpPr>
            <p:cNvPr id="21543" name="Line 37"/>
            <p:cNvSpPr>
              <a:spLocks noChangeAspect="1" noChangeShapeType="1"/>
            </p:cNvSpPr>
            <p:nvPr/>
          </p:nvSpPr>
          <p:spPr bwMode="auto">
            <a:xfrm>
              <a:off x="4924" y="2914"/>
              <a:ext cx="280" cy="1050"/>
            </a:xfrm>
            <a:prstGeom prst="line">
              <a:avLst/>
            </a:prstGeom>
            <a:noFill/>
            <a:ln w="9525">
              <a:solidFill>
                <a:srgbClr val="000000"/>
              </a:solidFill>
              <a:round/>
              <a:headEnd/>
              <a:tailEnd/>
            </a:ln>
          </p:spPr>
          <p:txBody>
            <a:bodyPr/>
            <a:lstStyle/>
            <a:p>
              <a:endParaRPr lang="ru-RU"/>
            </a:p>
          </p:txBody>
        </p:sp>
        <p:sp>
          <p:nvSpPr>
            <p:cNvPr id="21544" name="Line 38"/>
            <p:cNvSpPr>
              <a:spLocks noChangeAspect="1" noChangeShapeType="1"/>
            </p:cNvSpPr>
            <p:nvPr/>
          </p:nvSpPr>
          <p:spPr bwMode="auto">
            <a:xfrm>
              <a:off x="4054" y="4964"/>
              <a:ext cx="1163" cy="0"/>
            </a:xfrm>
            <a:prstGeom prst="line">
              <a:avLst/>
            </a:prstGeom>
            <a:noFill/>
            <a:ln w="9525">
              <a:solidFill>
                <a:srgbClr val="000000"/>
              </a:solidFill>
              <a:round/>
              <a:headEnd/>
              <a:tailEnd/>
            </a:ln>
          </p:spPr>
          <p:txBody>
            <a:bodyPr/>
            <a:lstStyle/>
            <a:p>
              <a:endParaRPr lang="ru-RU"/>
            </a:p>
          </p:txBody>
        </p:sp>
        <p:sp>
          <p:nvSpPr>
            <p:cNvPr id="21545" name="Line 39"/>
            <p:cNvSpPr>
              <a:spLocks noChangeAspect="1" noChangeShapeType="1"/>
            </p:cNvSpPr>
            <p:nvPr/>
          </p:nvSpPr>
          <p:spPr bwMode="auto">
            <a:xfrm>
              <a:off x="7604" y="2914"/>
              <a:ext cx="970" cy="0"/>
            </a:xfrm>
            <a:prstGeom prst="line">
              <a:avLst/>
            </a:prstGeom>
            <a:noFill/>
            <a:ln w="9525">
              <a:solidFill>
                <a:srgbClr val="000000"/>
              </a:solidFill>
              <a:round/>
              <a:headEnd/>
              <a:tailEnd/>
            </a:ln>
          </p:spPr>
          <p:txBody>
            <a:bodyPr/>
            <a:lstStyle/>
            <a:p>
              <a:endParaRPr lang="ru-RU"/>
            </a:p>
          </p:txBody>
        </p:sp>
        <p:sp>
          <p:nvSpPr>
            <p:cNvPr id="21546" name="Line 40"/>
            <p:cNvSpPr>
              <a:spLocks noChangeAspect="1" noChangeShapeType="1"/>
            </p:cNvSpPr>
            <p:nvPr/>
          </p:nvSpPr>
          <p:spPr bwMode="auto">
            <a:xfrm>
              <a:off x="8564" y="2914"/>
              <a:ext cx="490" cy="460"/>
            </a:xfrm>
            <a:prstGeom prst="line">
              <a:avLst/>
            </a:prstGeom>
            <a:noFill/>
            <a:ln w="9525">
              <a:solidFill>
                <a:srgbClr val="000000"/>
              </a:solidFill>
              <a:round/>
              <a:headEnd/>
              <a:tailEnd/>
            </a:ln>
          </p:spPr>
          <p:txBody>
            <a:bodyPr/>
            <a:lstStyle/>
            <a:p>
              <a:endParaRPr lang="ru-RU"/>
            </a:p>
          </p:txBody>
        </p:sp>
        <p:sp>
          <p:nvSpPr>
            <p:cNvPr id="21547" name="Line 41"/>
            <p:cNvSpPr>
              <a:spLocks noChangeAspect="1" noChangeShapeType="1"/>
            </p:cNvSpPr>
            <p:nvPr/>
          </p:nvSpPr>
          <p:spPr bwMode="auto">
            <a:xfrm flipH="1">
              <a:off x="8144" y="4364"/>
              <a:ext cx="960" cy="600"/>
            </a:xfrm>
            <a:prstGeom prst="line">
              <a:avLst/>
            </a:prstGeom>
            <a:noFill/>
            <a:ln w="9525">
              <a:solidFill>
                <a:srgbClr val="000000"/>
              </a:solidFill>
              <a:round/>
              <a:headEnd/>
              <a:tailEnd/>
            </a:ln>
          </p:spPr>
          <p:txBody>
            <a:bodyPr/>
            <a:lstStyle/>
            <a:p>
              <a:endParaRPr lang="ru-RU"/>
            </a:p>
          </p:txBody>
        </p:sp>
        <p:sp>
          <p:nvSpPr>
            <p:cNvPr id="21548" name="Line 42"/>
            <p:cNvSpPr>
              <a:spLocks noChangeAspect="1" noChangeShapeType="1"/>
            </p:cNvSpPr>
            <p:nvPr/>
          </p:nvSpPr>
          <p:spPr bwMode="auto">
            <a:xfrm>
              <a:off x="7484" y="4964"/>
              <a:ext cx="650" cy="0"/>
            </a:xfrm>
            <a:prstGeom prst="line">
              <a:avLst/>
            </a:prstGeom>
            <a:noFill/>
            <a:ln w="9525">
              <a:solidFill>
                <a:srgbClr val="000000"/>
              </a:solidFill>
              <a:round/>
              <a:headEnd/>
              <a:tailEnd/>
            </a:ln>
          </p:spPr>
          <p:txBody>
            <a:bodyPr/>
            <a:lstStyle/>
            <a:p>
              <a:endParaRPr lang="ru-RU"/>
            </a:p>
          </p:txBody>
        </p:sp>
        <p:sp>
          <p:nvSpPr>
            <p:cNvPr id="21549" name="Text Box 43"/>
            <p:cNvSpPr txBox="1">
              <a:spLocks noChangeAspect="1" noChangeArrowheads="1"/>
            </p:cNvSpPr>
            <p:nvPr/>
          </p:nvSpPr>
          <p:spPr bwMode="auto">
            <a:xfrm>
              <a:off x="1964" y="4524"/>
              <a:ext cx="292" cy="277"/>
            </a:xfrm>
            <a:prstGeom prst="rect">
              <a:avLst/>
            </a:prstGeom>
            <a:noFill/>
            <a:ln w="9525">
              <a:noFill/>
              <a:miter lim="800000"/>
              <a:headEnd/>
              <a:tailEnd/>
            </a:ln>
          </p:spPr>
          <p:txBody>
            <a:bodyPr lIns="0" tIns="0" rIns="0" bIns="0"/>
            <a:lstStyle/>
            <a:p>
              <a:r>
                <a:rPr lang="en-US" sz="1200"/>
                <a:t>HV</a:t>
              </a:r>
              <a:endParaRPr lang="ru-RU" sz="1200"/>
            </a:p>
          </p:txBody>
        </p:sp>
        <p:sp>
          <p:nvSpPr>
            <p:cNvPr id="21550" name="Text Box 44"/>
            <p:cNvSpPr txBox="1">
              <a:spLocks noChangeAspect="1" noChangeArrowheads="1"/>
            </p:cNvSpPr>
            <p:nvPr/>
          </p:nvSpPr>
          <p:spPr bwMode="auto">
            <a:xfrm>
              <a:off x="2844" y="4726"/>
              <a:ext cx="855" cy="268"/>
            </a:xfrm>
            <a:prstGeom prst="rect">
              <a:avLst/>
            </a:prstGeom>
            <a:noFill/>
            <a:ln w="9525">
              <a:noFill/>
              <a:miter lim="800000"/>
              <a:headEnd/>
              <a:tailEnd/>
            </a:ln>
          </p:spPr>
          <p:txBody>
            <a:bodyPr lIns="0" tIns="0" rIns="0" bIns="0"/>
            <a:lstStyle/>
            <a:p>
              <a:r>
                <a:rPr lang="en-US" sz="1200"/>
                <a:t>Target</a:t>
              </a:r>
              <a:endParaRPr lang="ru-RU" sz="1200"/>
            </a:p>
          </p:txBody>
        </p:sp>
        <p:sp>
          <p:nvSpPr>
            <p:cNvPr id="21551" name="Text Box 45"/>
            <p:cNvSpPr txBox="1">
              <a:spLocks noChangeAspect="1" noChangeArrowheads="1"/>
            </p:cNvSpPr>
            <p:nvPr/>
          </p:nvSpPr>
          <p:spPr bwMode="auto">
            <a:xfrm>
              <a:off x="4081" y="4636"/>
              <a:ext cx="1237" cy="281"/>
            </a:xfrm>
            <a:prstGeom prst="rect">
              <a:avLst/>
            </a:prstGeom>
            <a:noFill/>
            <a:ln w="9525">
              <a:noFill/>
              <a:miter lim="800000"/>
              <a:headEnd/>
              <a:tailEnd/>
            </a:ln>
          </p:spPr>
          <p:txBody>
            <a:bodyPr lIns="0" tIns="0" rIns="0" bIns="0"/>
            <a:lstStyle/>
            <a:p>
              <a:r>
                <a:rPr lang="en-US" sz="1200"/>
                <a:t>Focusing</a:t>
              </a:r>
              <a:endParaRPr lang="ru-RU" sz="1200"/>
            </a:p>
          </p:txBody>
        </p:sp>
        <p:sp>
          <p:nvSpPr>
            <p:cNvPr id="21552" name="Text Box 46"/>
            <p:cNvSpPr txBox="1">
              <a:spLocks noChangeAspect="1" noChangeArrowheads="1"/>
            </p:cNvSpPr>
            <p:nvPr/>
          </p:nvSpPr>
          <p:spPr bwMode="auto">
            <a:xfrm>
              <a:off x="4709" y="2550"/>
              <a:ext cx="1334" cy="284"/>
            </a:xfrm>
            <a:prstGeom prst="rect">
              <a:avLst/>
            </a:prstGeom>
            <a:noFill/>
            <a:ln w="9525">
              <a:noFill/>
              <a:miter lim="800000"/>
              <a:headEnd/>
              <a:tailEnd/>
            </a:ln>
          </p:spPr>
          <p:txBody>
            <a:bodyPr lIns="0" tIns="0" rIns="0" bIns="0"/>
            <a:lstStyle/>
            <a:p>
              <a:r>
                <a:rPr lang="en-US" sz="1200"/>
                <a:t>RF Scan</a:t>
              </a:r>
              <a:endParaRPr lang="ru-RU" sz="1200"/>
            </a:p>
          </p:txBody>
        </p:sp>
        <p:sp>
          <p:nvSpPr>
            <p:cNvPr id="21553" name="Text Box 47"/>
            <p:cNvSpPr txBox="1">
              <a:spLocks noChangeAspect="1" noChangeArrowheads="1"/>
            </p:cNvSpPr>
            <p:nvPr/>
          </p:nvSpPr>
          <p:spPr bwMode="auto">
            <a:xfrm>
              <a:off x="7542" y="4638"/>
              <a:ext cx="629" cy="272"/>
            </a:xfrm>
            <a:prstGeom prst="rect">
              <a:avLst/>
            </a:prstGeom>
            <a:noFill/>
            <a:ln w="9525">
              <a:noFill/>
              <a:miter lim="800000"/>
              <a:headEnd/>
              <a:tailEnd/>
            </a:ln>
          </p:spPr>
          <p:txBody>
            <a:bodyPr lIns="0" tIns="0" rIns="0" bIns="0"/>
            <a:lstStyle/>
            <a:p>
              <a:r>
                <a:rPr lang="en-US" sz="1200"/>
                <a:t>Screen</a:t>
              </a:r>
              <a:endParaRPr lang="ru-RU" sz="1200"/>
            </a:p>
          </p:txBody>
        </p:sp>
        <p:sp>
          <p:nvSpPr>
            <p:cNvPr id="21554" name="Text Box 48"/>
            <p:cNvSpPr txBox="1">
              <a:spLocks noChangeAspect="1" noChangeArrowheads="1"/>
            </p:cNvSpPr>
            <p:nvPr/>
          </p:nvSpPr>
          <p:spPr bwMode="auto">
            <a:xfrm>
              <a:off x="3194" y="3884"/>
              <a:ext cx="170" cy="200"/>
            </a:xfrm>
            <a:prstGeom prst="rect">
              <a:avLst/>
            </a:prstGeom>
            <a:noFill/>
            <a:ln w="9525">
              <a:noFill/>
              <a:miter lim="800000"/>
              <a:headEnd/>
              <a:tailEnd/>
            </a:ln>
          </p:spPr>
          <p:txBody>
            <a:bodyPr lIns="0" tIns="0" rIns="0" bIns="0"/>
            <a:lstStyle/>
            <a:p>
              <a:r>
                <a:rPr lang="ru-RU" sz="1600"/>
                <a:t>e</a:t>
              </a:r>
            </a:p>
          </p:txBody>
        </p:sp>
        <p:sp>
          <p:nvSpPr>
            <p:cNvPr id="21555" name="Text Box 49"/>
            <p:cNvSpPr txBox="1">
              <a:spLocks noChangeAspect="1" noChangeArrowheads="1"/>
            </p:cNvSpPr>
            <p:nvPr/>
          </p:nvSpPr>
          <p:spPr bwMode="auto">
            <a:xfrm>
              <a:off x="7283" y="2432"/>
              <a:ext cx="1301" cy="502"/>
            </a:xfrm>
            <a:prstGeom prst="rect">
              <a:avLst/>
            </a:prstGeom>
            <a:noFill/>
            <a:ln w="9525">
              <a:noFill/>
              <a:miter lim="800000"/>
              <a:headEnd/>
              <a:tailEnd/>
            </a:ln>
          </p:spPr>
          <p:txBody>
            <a:bodyPr lIns="0" tIns="0" rIns="0" bIns="0"/>
            <a:lstStyle/>
            <a:p>
              <a:pPr algn="ctr"/>
              <a:r>
                <a:rPr lang="en-US" sz="1200"/>
                <a:t>Beam Image</a:t>
              </a:r>
              <a:endParaRPr lang="ru-RU" sz="1200"/>
            </a:p>
          </p:txBody>
        </p:sp>
        <p:sp>
          <p:nvSpPr>
            <p:cNvPr id="21556" name="Freeform 50"/>
            <p:cNvSpPr>
              <a:spLocks noChangeAspect="1"/>
            </p:cNvSpPr>
            <p:nvPr/>
          </p:nvSpPr>
          <p:spPr bwMode="auto">
            <a:xfrm>
              <a:off x="8945" y="3341"/>
              <a:ext cx="281" cy="351"/>
            </a:xfrm>
            <a:custGeom>
              <a:avLst/>
              <a:gdLst>
                <a:gd name="T0" fmla="*/ 0 w 353"/>
                <a:gd name="T1" fmla="*/ 435 h 442"/>
                <a:gd name="T2" fmla="*/ 24 w 353"/>
                <a:gd name="T3" fmla="*/ 303 h 442"/>
                <a:gd name="T4" fmla="*/ 51 w 353"/>
                <a:gd name="T5" fmla="*/ 186 h 442"/>
                <a:gd name="T6" fmla="*/ 78 w 353"/>
                <a:gd name="T7" fmla="*/ 114 h 442"/>
                <a:gd name="T8" fmla="*/ 105 w 353"/>
                <a:gd name="T9" fmla="*/ 54 h 442"/>
                <a:gd name="T10" fmla="*/ 147 w 353"/>
                <a:gd name="T11" fmla="*/ 15 h 442"/>
                <a:gd name="T12" fmla="*/ 195 w 353"/>
                <a:gd name="T13" fmla="*/ 9 h 442"/>
                <a:gd name="T14" fmla="*/ 252 w 353"/>
                <a:gd name="T15" fmla="*/ 72 h 442"/>
                <a:gd name="T16" fmla="*/ 291 w 353"/>
                <a:gd name="T17" fmla="*/ 168 h 442"/>
                <a:gd name="T18" fmla="*/ 318 w 353"/>
                <a:gd name="T19" fmla="*/ 264 h 442"/>
                <a:gd name="T20" fmla="*/ 348 w 353"/>
                <a:gd name="T21" fmla="*/ 414 h 442"/>
                <a:gd name="T22" fmla="*/ 351 w 353"/>
                <a:gd name="T23" fmla="*/ 435 h 4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3"/>
                <a:gd name="T37" fmla="*/ 0 h 442"/>
                <a:gd name="T38" fmla="*/ 353 w 353"/>
                <a:gd name="T39" fmla="*/ 442 h 4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3" h="442">
                  <a:moveTo>
                    <a:pt x="0" y="435"/>
                  </a:moveTo>
                  <a:cubicBezTo>
                    <a:pt x="8" y="389"/>
                    <a:pt x="16" y="344"/>
                    <a:pt x="24" y="303"/>
                  </a:cubicBezTo>
                  <a:cubicBezTo>
                    <a:pt x="32" y="262"/>
                    <a:pt x="42" y="217"/>
                    <a:pt x="51" y="186"/>
                  </a:cubicBezTo>
                  <a:cubicBezTo>
                    <a:pt x="60" y="155"/>
                    <a:pt x="69" y="136"/>
                    <a:pt x="78" y="114"/>
                  </a:cubicBezTo>
                  <a:cubicBezTo>
                    <a:pt x="87" y="92"/>
                    <a:pt x="93" y="71"/>
                    <a:pt x="105" y="54"/>
                  </a:cubicBezTo>
                  <a:cubicBezTo>
                    <a:pt x="117" y="37"/>
                    <a:pt x="132" y="22"/>
                    <a:pt x="147" y="15"/>
                  </a:cubicBezTo>
                  <a:cubicBezTo>
                    <a:pt x="162" y="8"/>
                    <a:pt x="178" y="0"/>
                    <a:pt x="195" y="9"/>
                  </a:cubicBezTo>
                  <a:cubicBezTo>
                    <a:pt x="212" y="18"/>
                    <a:pt x="236" y="46"/>
                    <a:pt x="252" y="72"/>
                  </a:cubicBezTo>
                  <a:cubicBezTo>
                    <a:pt x="268" y="98"/>
                    <a:pt x="280" y="136"/>
                    <a:pt x="291" y="168"/>
                  </a:cubicBezTo>
                  <a:cubicBezTo>
                    <a:pt x="302" y="200"/>
                    <a:pt x="309" y="223"/>
                    <a:pt x="318" y="264"/>
                  </a:cubicBezTo>
                  <a:cubicBezTo>
                    <a:pt x="327" y="305"/>
                    <a:pt x="343" y="386"/>
                    <a:pt x="348" y="414"/>
                  </a:cubicBezTo>
                  <a:cubicBezTo>
                    <a:pt x="353" y="442"/>
                    <a:pt x="353" y="432"/>
                    <a:pt x="351" y="435"/>
                  </a:cubicBezTo>
                </a:path>
              </a:pathLst>
            </a:custGeom>
            <a:noFill/>
            <a:ln w="57150" cmpd="sng">
              <a:solidFill>
                <a:srgbClr val="FF0000"/>
              </a:solidFill>
              <a:round/>
              <a:headEnd/>
              <a:tailEnd/>
            </a:ln>
          </p:spPr>
          <p:txBody>
            <a:bodyPr/>
            <a:lstStyle/>
            <a:p>
              <a:endParaRPr lang="ru-RU"/>
            </a:p>
          </p:txBody>
        </p:sp>
        <p:sp>
          <p:nvSpPr>
            <p:cNvPr id="21557" name="Line 51"/>
            <p:cNvSpPr>
              <a:spLocks noChangeAspect="1" noChangeShapeType="1"/>
            </p:cNvSpPr>
            <p:nvPr/>
          </p:nvSpPr>
          <p:spPr bwMode="auto">
            <a:xfrm flipV="1">
              <a:off x="5321" y="3346"/>
              <a:ext cx="3719" cy="789"/>
            </a:xfrm>
            <a:prstGeom prst="line">
              <a:avLst/>
            </a:prstGeom>
            <a:noFill/>
            <a:ln w="9525">
              <a:solidFill>
                <a:srgbClr val="FF0000"/>
              </a:solidFill>
              <a:round/>
              <a:headEnd/>
              <a:tailEnd type="triangle" w="sm" len="lg"/>
            </a:ln>
          </p:spPr>
          <p:txBody>
            <a:bodyPr/>
            <a:lstStyle/>
            <a:p>
              <a:endParaRPr lang="ru-RU"/>
            </a:p>
          </p:txBody>
        </p:sp>
        <p:sp>
          <p:nvSpPr>
            <p:cNvPr id="21558" name="Line 52"/>
            <p:cNvSpPr>
              <a:spLocks noChangeAspect="1" noChangeShapeType="1"/>
            </p:cNvSpPr>
            <p:nvPr/>
          </p:nvSpPr>
          <p:spPr bwMode="auto">
            <a:xfrm flipV="1">
              <a:off x="5300" y="3616"/>
              <a:ext cx="3646" cy="504"/>
            </a:xfrm>
            <a:prstGeom prst="line">
              <a:avLst/>
            </a:prstGeom>
            <a:noFill/>
            <a:ln w="9525">
              <a:solidFill>
                <a:srgbClr val="FF0000"/>
              </a:solidFill>
              <a:round/>
              <a:headEnd/>
              <a:tailEnd type="triangle" w="sm" len="lg"/>
            </a:ln>
          </p:spPr>
          <p:txBody>
            <a:bodyPr/>
            <a:lstStyle/>
            <a:p>
              <a:endParaRPr lang="ru-RU"/>
            </a:p>
          </p:txBody>
        </p:sp>
        <p:sp>
          <p:nvSpPr>
            <p:cNvPr id="21559" name="Line 53"/>
            <p:cNvSpPr>
              <a:spLocks noChangeAspect="1" noChangeShapeType="1"/>
            </p:cNvSpPr>
            <p:nvPr/>
          </p:nvSpPr>
          <p:spPr bwMode="auto">
            <a:xfrm flipV="1">
              <a:off x="5340" y="3677"/>
              <a:ext cx="3905" cy="457"/>
            </a:xfrm>
            <a:prstGeom prst="line">
              <a:avLst/>
            </a:prstGeom>
            <a:noFill/>
            <a:ln w="9525">
              <a:solidFill>
                <a:srgbClr val="FF0000"/>
              </a:solidFill>
              <a:round/>
              <a:headEnd/>
              <a:tailEnd type="triangle" w="sm" len="lg"/>
            </a:ln>
          </p:spPr>
          <p:txBody>
            <a:bodyPr/>
            <a:lstStyle/>
            <a:p>
              <a:endParaRPr lang="ru-RU"/>
            </a:p>
          </p:txBody>
        </p:sp>
        <p:sp>
          <p:nvSpPr>
            <p:cNvPr id="21560" name="Line 54"/>
            <p:cNvSpPr>
              <a:spLocks noChangeAspect="1" noChangeShapeType="1"/>
            </p:cNvSpPr>
            <p:nvPr/>
          </p:nvSpPr>
          <p:spPr bwMode="auto">
            <a:xfrm>
              <a:off x="5053" y="4096"/>
              <a:ext cx="391" cy="0"/>
            </a:xfrm>
            <a:prstGeom prst="line">
              <a:avLst/>
            </a:prstGeom>
            <a:noFill/>
            <a:ln w="12700">
              <a:solidFill>
                <a:srgbClr val="000000"/>
              </a:solidFill>
              <a:round/>
              <a:headEnd/>
              <a:tailEnd/>
            </a:ln>
          </p:spPr>
          <p:txBody>
            <a:bodyPr/>
            <a:lstStyle/>
            <a:p>
              <a:endParaRPr lang="ru-RU"/>
            </a:p>
          </p:txBody>
        </p:sp>
        <p:sp>
          <p:nvSpPr>
            <p:cNvPr id="21561" name="Line 55"/>
            <p:cNvSpPr>
              <a:spLocks noChangeAspect="1" noChangeShapeType="1"/>
            </p:cNvSpPr>
            <p:nvPr/>
          </p:nvSpPr>
          <p:spPr bwMode="auto">
            <a:xfrm>
              <a:off x="4955" y="4297"/>
              <a:ext cx="391" cy="0"/>
            </a:xfrm>
            <a:prstGeom prst="line">
              <a:avLst/>
            </a:prstGeom>
            <a:noFill/>
            <a:ln w="12700">
              <a:solidFill>
                <a:srgbClr val="000000"/>
              </a:solidFill>
              <a:round/>
              <a:headEnd/>
              <a:tailEnd/>
            </a:ln>
          </p:spPr>
          <p:txBody>
            <a:bodyPr/>
            <a:lstStyle/>
            <a:p>
              <a:endParaRPr lang="ru-RU"/>
            </a:p>
          </p:txBody>
        </p:sp>
        <p:sp>
          <p:nvSpPr>
            <p:cNvPr id="21562" name="Line 56"/>
            <p:cNvSpPr>
              <a:spLocks noChangeAspect="1" noChangeShapeType="1"/>
            </p:cNvSpPr>
            <p:nvPr/>
          </p:nvSpPr>
          <p:spPr bwMode="auto">
            <a:xfrm flipH="1">
              <a:off x="4955" y="4096"/>
              <a:ext cx="98" cy="201"/>
            </a:xfrm>
            <a:prstGeom prst="line">
              <a:avLst/>
            </a:prstGeom>
            <a:noFill/>
            <a:ln w="12700">
              <a:solidFill>
                <a:srgbClr val="000000"/>
              </a:solidFill>
              <a:round/>
              <a:headEnd/>
              <a:tailEnd/>
            </a:ln>
          </p:spPr>
          <p:txBody>
            <a:bodyPr/>
            <a:lstStyle/>
            <a:p>
              <a:endParaRPr lang="ru-RU"/>
            </a:p>
          </p:txBody>
        </p:sp>
        <p:sp>
          <p:nvSpPr>
            <p:cNvPr id="21563" name="Line 57"/>
            <p:cNvSpPr>
              <a:spLocks noChangeAspect="1" noChangeShapeType="1"/>
            </p:cNvSpPr>
            <p:nvPr/>
          </p:nvSpPr>
          <p:spPr bwMode="auto">
            <a:xfrm flipH="1">
              <a:off x="5346" y="4096"/>
              <a:ext cx="98" cy="201"/>
            </a:xfrm>
            <a:prstGeom prst="line">
              <a:avLst/>
            </a:prstGeom>
            <a:noFill/>
            <a:ln w="12700">
              <a:solidFill>
                <a:srgbClr val="000000"/>
              </a:solidFill>
              <a:round/>
              <a:headEnd/>
              <a:tailEnd/>
            </a:ln>
          </p:spPr>
          <p:txBody>
            <a:bodyPr/>
            <a:lstStyle/>
            <a:p>
              <a:endParaRPr lang="ru-RU"/>
            </a:p>
          </p:txBody>
        </p:sp>
        <p:sp>
          <p:nvSpPr>
            <p:cNvPr id="21564" name="Text Box 58"/>
            <p:cNvSpPr txBox="1">
              <a:spLocks noChangeAspect="1" noChangeArrowheads="1"/>
            </p:cNvSpPr>
            <p:nvPr/>
          </p:nvSpPr>
          <p:spPr bwMode="auto">
            <a:xfrm>
              <a:off x="6907" y="3655"/>
              <a:ext cx="307" cy="309"/>
            </a:xfrm>
            <a:prstGeom prst="rect">
              <a:avLst/>
            </a:prstGeom>
            <a:solidFill>
              <a:srgbClr val="FFFFFF"/>
            </a:solidFill>
            <a:ln w="9525">
              <a:noFill/>
              <a:miter lim="800000"/>
              <a:headEnd/>
              <a:tailEnd/>
            </a:ln>
          </p:spPr>
          <p:txBody>
            <a:bodyPr lIns="0" tIns="0" rIns="0" bIns="0"/>
            <a:lstStyle/>
            <a:p>
              <a:pPr algn="ctr"/>
              <a:r>
                <a:rPr lang="ru-RU" sz="1600"/>
                <a:t>e</a:t>
              </a:r>
            </a:p>
          </p:txBody>
        </p:sp>
      </p:grpSp>
      <p:sp>
        <p:nvSpPr>
          <p:cNvPr id="21509" name="Text Box 59"/>
          <p:cNvSpPr txBox="1">
            <a:spLocks noChangeArrowheads="1"/>
          </p:cNvSpPr>
          <p:nvPr/>
        </p:nvSpPr>
        <p:spPr bwMode="auto">
          <a:xfrm>
            <a:off x="4716463" y="5084763"/>
            <a:ext cx="4103687" cy="396875"/>
          </a:xfrm>
          <a:prstGeom prst="rect">
            <a:avLst/>
          </a:prstGeom>
          <a:noFill/>
          <a:ln w="9525">
            <a:noFill/>
            <a:miter lim="800000"/>
            <a:headEnd/>
            <a:tailEnd/>
          </a:ln>
        </p:spPr>
        <p:txBody>
          <a:bodyPr>
            <a:spAutoFit/>
          </a:bodyPr>
          <a:lstStyle/>
          <a:p>
            <a:pPr>
              <a:spcBef>
                <a:spcPct val="50000"/>
              </a:spcBef>
            </a:pPr>
            <a:r>
              <a:rPr lang="en-US" b="1">
                <a:solidFill>
                  <a:srgbClr val="FF0000"/>
                </a:solidFill>
              </a:rPr>
              <a:t>Transverse Circular Modulation</a:t>
            </a:r>
            <a:endParaRPr lang="ru-RU" b="1">
              <a:solidFill>
                <a:srgbClr val="FF0000"/>
              </a:solidFill>
            </a:endParaRPr>
          </a:p>
        </p:txBody>
      </p:sp>
      <p:pic>
        <p:nvPicPr>
          <p:cNvPr id="61" name="Picture 9" descr="emblema"/>
          <p:cNvPicPr>
            <a:picLocks noChangeAspect="1" noChangeArrowheads="1"/>
          </p:cNvPicPr>
          <p:nvPr/>
        </p:nvPicPr>
        <p:blipFill>
          <a:blip r:embed="rId3" cstate="print"/>
          <a:srcRect/>
          <a:stretch>
            <a:fillRect/>
          </a:stretch>
        </p:blipFill>
        <p:spPr>
          <a:xfrm>
            <a:off x="0" y="0"/>
            <a:ext cx="827584" cy="699166"/>
          </a:xfrm>
          <a:prstGeom prst="rect">
            <a:avLst/>
          </a:prstGeom>
        </p:spPr>
      </p:pic>
      <p:pic>
        <p:nvPicPr>
          <p:cNvPr id="62" name="Picture 6"/>
          <p:cNvPicPr>
            <a:picLocks noChangeAspect="1" noChangeArrowheads="1"/>
          </p:cNvPicPr>
          <p:nvPr/>
        </p:nvPicPr>
        <p:blipFill>
          <a:blip r:embed="rId4" cstate="print"/>
          <a:srcRect/>
          <a:stretch>
            <a:fillRect/>
          </a:stretch>
        </p:blipFill>
        <p:spPr bwMode="auto">
          <a:xfrm>
            <a:off x="8388424" y="1"/>
            <a:ext cx="755576" cy="720709"/>
          </a:xfrm>
          <a:prstGeom prst="rect">
            <a:avLst/>
          </a:prstGeom>
          <a:noFill/>
          <a:ln w="9525">
            <a:noFill/>
            <a:miter lim="800000"/>
            <a:headEnd/>
            <a:tailEnd/>
          </a:ln>
        </p:spPr>
      </p:pic>
      <p:sp>
        <p:nvSpPr>
          <p:cNvPr id="63" name="Дата 62"/>
          <p:cNvSpPr>
            <a:spLocks noGrp="1"/>
          </p:cNvSpPr>
          <p:nvPr>
            <p:ph type="dt" sz="half" idx="10"/>
          </p:nvPr>
        </p:nvSpPr>
        <p:spPr/>
        <p:txBody>
          <a:bodyPr/>
          <a:lstStyle/>
          <a:p>
            <a:pPr>
              <a:defRPr/>
            </a:pPr>
            <a:r>
              <a:rPr lang="ru-RU" smtClean="0"/>
              <a:t>October 18-19, 2011</a:t>
            </a:r>
            <a:endParaRPr lang="ru-RU"/>
          </a:p>
        </p:txBody>
      </p:sp>
      <p:sp>
        <p:nvSpPr>
          <p:cNvPr id="64" name="Нижний колонтитул 63"/>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Номер слайда 6"/>
          <p:cNvSpPr>
            <a:spLocks noGrp="1"/>
          </p:cNvSpPr>
          <p:nvPr>
            <p:ph type="sldNum" sz="quarter" idx="12"/>
          </p:nvPr>
        </p:nvSpPr>
        <p:spPr>
          <a:xfrm>
            <a:off x="7010400" y="6381750"/>
            <a:ext cx="2133600" cy="476250"/>
          </a:xfrm>
          <a:noFill/>
        </p:spPr>
        <p:txBody>
          <a:bodyPr/>
          <a:lstStyle/>
          <a:p>
            <a:fld id="{87379B95-2EC1-4305-95E5-E6A29FDB46AE}" type="slidenum">
              <a:rPr lang="ru-RU"/>
              <a:pPr/>
              <a:t>8</a:t>
            </a:fld>
            <a:endParaRPr lang="ru-RU" dirty="0"/>
          </a:p>
        </p:txBody>
      </p:sp>
      <p:sp>
        <p:nvSpPr>
          <p:cNvPr id="4101" name="Rectangle 2"/>
          <p:cNvSpPr>
            <a:spLocks noGrp="1" noChangeArrowheads="1"/>
          </p:cNvSpPr>
          <p:nvPr>
            <p:ph type="title"/>
          </p:nvPr>
        </p:nvSpPr>
        <p:spPr>
          <a:xfrm>
            <a:off x="457200" y="274638"/>
            <a:ext cx="8229600" cy="634082"/>
          </a:xfrm>
        </p:spPr>
        <p:txBody>
          <a:bodyPr/>
          <a:lstStyle/>
          <a:p>
            <a:pPr eaLnBrk="1" hangingPunct="1"/>
            <a:r>
              <a:rPr lang="ru-RU" sz="2400" b="1" dirty="0" err="1" smtClean="0">
                <a:solidFill>
                  <a:srgbClr val="FF0000"/>
                </a:solidFill>
              </a:rPr>
              <a:t>Configuration</a:t>
            </a:r>
            <a:r>
              <a:rPr lang="ru-RU" sz="2400" b="1" dirty="0" smtClean="0">
                <a:solidFill>
                  <a:srgbClr val="FF0000"/>
                </a:solidFill>
              </a:rPr>
              <a:t> </a:t>
            </a:r>
            <a:r>
              <a:rPr lang="ru-RU" sz="2400" b="1" dirty="0" err="1" smtClean="0">
                <a:solidFill>
                  <a:srgbClr val="FF0000"/>
                </a:solidFill>
              </a:rPr>
              <a:t>of</a:t>
            </a:r>
            <a:r>
              <a:rPr lang="ru-RU" sz="2400" b="1" dirty="0" smtClean="0">
                <a:solidFill>
                  <a:srgbClr val="FF0000"/>
                </a:solidFill>
              </a:rPr>
              <a:t> </a:t>
            </a:r>
            <a:r>
              <a:rPr lang="en-US" sz="2400" b="1" dirty="0" smtClean="0">
                <a:solidFill>
                  <a:srgbClr val="FF0000"/>
                </a:solidFill>
              </a:rPr>
              <a:t>INR </a:t>
            </a:r>
            <a:r>
              <a:rPr lang="ru-RU" sz="2400" b="1" dirty="0" err="1" smtClean="0">
                <a:solidFill>
                  <a:srgbClr val="FF0000"/>
                </a:solidFill>
              </a:rPr>
              <a:t>Bunch</a:t>
            </a:r>
            <a:r>
              <a:rPr lang="ru-RU" sz="2400" b="1" dirty="0" smtClean="0">
                <a:solidFill>
                  <a:srgbClr val="FF0000"/>
                </a:solidFill>
              </a:rPr>
              <a:t> </a:t>
            </a:r>
            <a:r>
              <a:rPr lang="ru-RU" sz="2400" b="1" dirty="0" err="1" smtClean="0">
                <a:solidFill>
                  <a:srgbClr val="FF0000"/>
                </a:solidFill>
              </a:rPr>
              <a:t>Shape</a:t>
            </a:r>
            <a:r>
              <a:rPr lang="ru-RU" sz="2400" b="1" dirty="0" smtClean="0">
                <a:solidFill>
                  <a:srgbClr val="FF0000"/>
                </a:solidFill>
              </a:rPr>
              <a:t> </a:t>
            </a:r>
            <a:r>
              <a:rPr lang="ru-RU" sz="2400" b="1" dirty="0" err="1" smtClean="0">
                <a:solidFill>
                  <a:srgbClr val="FF0000"/>
                </a:solidFill>
              </a:rPr>
              <a:t>Monitor</a:t>
            </a:r>
            <a:endParaRPr lang="ru-RU" sz="2400" b="1" dirty="0" smtClean="0">
              <a:solidFill>
                <a:srgbClr val="FF0000"/>
              </a:solidFill>
            </a:endParaRPr>
          </a:p>
        </p:txBody>
      </p:sp>
      <p:grpSp>
        <p:nvGrpSpPr>
          <p:cNvPr id="4102" name="Group 3"/>
          <p:cNvGrpSpPr>
            <a:grpSpLocks/>
          </p:cNvGrpSpPr>
          <p:nvPr/>
        </p:nvGrpSpPr>
        <p:grpSpPr bwMode="auto">
          <a:xfrm>
            <a:off x="1187450" y="980728"/>
            <a:ext cx="6684963" cy="4289425"/>
            <a:chOff x="839" y="799"/>
            <a:chExt cx="4211" cy="2702"/>
          </a:xfrm>
        </p:grpSpPr>
        <p:sp>
          <p:nvSpPr>
            <p:cNvPr id="4106" name="Oval 4"/>
            <p:cNvSpPr>
              <a:spLocks noChangeAspect="1" noChangeArrowheads="1"/>
            </p:cNvSpPr>
            <p:nvPr/>
          </p:nvSpPr>
          <p:spPr bwMode="auto">
            <a:xfrm>
              <a:off x="1755" y="1088"/>
              <a:ext cx="82" cy="407"/>
            </a:xfrm>
            <a:prstGeom prst="ellipse">
              <a:avLst/>
            </a:prstGeom>
            <a:solidFill>
              <a:srgbClr val="DFDFDF"/>
            </a:solidFill>
            <a:ln w="3175">
              <a:solidFill>
                <a:srgbClr val="000000"/>
              </a:solidFill>
              <a:round/>
              <a:headEnd/>
              <a:tailEnd/>
            </a:ln>
          </p:spPr>
          <p:txBody>
            <a:bodyPr/>
            <a:lstStyle/>
            <a:p>
              <a:endParaRPr lang="ru-RU"/>
            </a:p>
          </p:txBody>
        </p:sp>
        <p:sp>
          <p:nvSpPr>
            <p:cNvPr id="4107" name="Oval 5"/>
            <p:cNvSpPr>
              <a:spLocks noChangeAspect="1" noChangeArrowheads="1"/>
            </p:cNvSpPr>
            <p:nvPr/>
          </p:nvSpPr>
          <p:spPr bwMode="auto">
            <a:xfrm>
              <a:off x="1755" y="1901"/>
              <a:ext cx="82" cy="406"/>
            </a:xfrm>
            <a:prstGeom prst="ellipse">
              <a:avLst/>
            </a:prstGeom>
            <a:solidFill>
              <a:srgbClr val="D9D9D9"/>
            </a:solidFill>
            <a:ln w="3175">
              <a:solidFill>
                <a:srgbClr val="000000"/>
              </a:solidFill>
              <a:round/>
              <a:headEnd/>
              <a:tailEnd/>
            </a:ln>
          </p:spPr>
          <p:txBody>
            <a:bodyPr/>
            <a:lstStyle/>
            <a:p>
              <a:endParaRPr lang="ru-RU"/>
            </a:p>
          </p:txBody>
        </p:sp>
        <p:sp>
          <p:nvSpPr>
            <p:cNvPr id="4108" name="Oval 6"/>
            <p:cNvSpPr>
              <a:spLocks noChangeAspect="1" noChangeArrowheads="1"/>
            </p:cNvSpPr>
            <p:nvPr/>
          </p:nvSpPr>
          <p:spPr bwMode="auto">
            <a:xfrm>
              <a:off x="1755" y="2713"/>
              <a:ext cx="82" cy="406"/>
            </a:xfrm>
            <a:prstGeom prst="ellipse">
              <a:avLst/>
            </a:prstGeom>
            <a:solidFill>
              <a:srgbClr val="D9D9D9"/>
            </a:solidFill>
            <a:ln w="3175">
              <a:solidFill>
                <a:srgbClr val="000000"/>
              </a:solidFill>
              <a:round/>
              <a:headEnd/>
              <a:tailEnd/>
            </a:ln>
          </p:spPr>
          <p:txBody>
            <a:bodyPr/>
            <a:lstStyle/>
            <a:p>
              <a:endParaRPr lang="ru-RU"/>
            </a:p>
          </p:txBody>
        </p:sp>
        <p:sp>
          <p:nvSpPr>
            <p:cNvPr id="4109" name="Line 7"/>
            <p:cNvSpPr>
              <a:spLocks noChangeAspect="1" noChangeShapeType="1"/>
            </p:cNvSpPr>
            <p:nvPr/>
          </p:nvSpPr>
          <p:spPr bwMode="auto">
            <a:xfrm>
              <a:off x="1796" y="967"/>
              <a:ext cx="0" cy="731"/>
            </a:xfrm>
            <a:prstGeom prst="line">
              <a:avLst/>
            </a:prstGeom>
            <a:noFill/>
            <a:ln w="9525">
              <a:solidFill>
                <a:srgbClr val="000000"/>
              </a:solidFill>
              <a:round/>
              <a:headEnd type="none" w="sm" len="lg"/>
              <a:tailEnd type="triangle" w="sm" len="lg"/>
            </a:ln>
          </p:spPr>
          <p:txBody>
            <a:bodyPr/>
            <a:lstStyle/>
            <a:p>
              <a:endParaRPr lang="ru-RU"/>
            </a:p>
          </p:txBody>
        </p:sp>
        <p:sp>
          <p:nvSpPr>
            <p:cNvPr id="4110" name="Line 8"/>
            <p:cNvSpPr>
              <a:spLocks noChangeAspect="1" noChangeShapeType="1"/>
            </p:cNvSpPr>
            <p:nvPr/>
          </p:nvSpPr>
          <p:spPr bwMode="auto">
            <a:xfrm flipH="1" flipV="1">
              <a:off x="1557" y="1399"/>
              <a:ext cx="239" cy="96"/>
            </a:xfrm>
            <a:prstGeom prst="line">
              <a:avLst/>
            </a:prstGeom>
            <a:noFill/>
            <a:ln w="9525">
              <a:solidFill>
                <a:srgbClr val="000000"/>
              </a:solidFill>
              <a:round/>
              <a:headEnd type="none" w="sm" len="sm"/>
              <a:tailEnd type="none" w="sm" len="sm"/>
            </a:ln>
          </p:spPr>
          <p:txBody>
            <a:bodyPr/>
            <a:lstStyle/>
            <a:p>
              <a:endParaRPr lang="ru-RU"/>
            </a:p>
          </p:txBody>
        </p:sp>
        <p:sp>
          <p:nvSpPr>
            <p:cNvPr id="4111" name="Line 9"/>
            <p:cNvSpPr>
              <a:spLocks noChangeAspect="1" noChangeShapeType="1"/>
            </p:cNvSpPr>
            <p:nvPr/>
          </p:nvSpPr>
          <p:spPr bwMode="auto">
            <a:xfrm flipH="1">
              <a:off x="1557" y="1174"/>
              <a:ext cx="41" cy="225"/>
            </a:xfrm>
            <a:prstGeom prst="line">
              <a:avLst/>
            </a:prstGeom>
            <a:noFill/>
            <a:ln w="9525">
              <a:solidFill>
                <a:srgbClr val="000000"/>
              </a:solidFill>
              <a:round/>
              <a:headEnd type="none" w="sm" len="sm"/>
              <a:tailEnd type="none" w="sm" len="sm"/>
            </a:ln>
          </p:spPr>
          <p:txBody>
            <a:bodyPr/>
            <a:lstStyle/>
            <a:p>
              <a:endParaRPr lang="ru-RU"/>
            </a:p>
          </p:txBody>
        </p:sp>
        <p:sp>
          <p:nvSpPr>
            <p:cNvPr id="4112" name="Line 10"/>
            <p:cNvSpPr>
              <a:spLocks noChangeAspect="1" noChangeShapeType="1"/>
            </p:cNvSpPr>
            <p:nvPr/>
          </p:nvSpPr>
          <p:spPr bwMode="auto">
            <a:xfrm flipV="1">
              <a:off x="1598" y="1088"/>
              <a:ext cx="198" cy="86"/>
            </a:xfrm>
            <a:prstGeom prst="line">
              <a:avLst/>
            </a:prstGeom>
            <a:noFill/>
            <a:ln w="9525">
              <a:solidFill>
                <a:srgbClr val="000000"/>
              </a:solidFill>
              <a:round/>
              <a:headEnd type="none" w="sm" len="sm"/>
              <a:tailEnd type="none" w="sm" len="sm"/>
            </a:ln>
          </p:spPr>
          <p:txBody>
            <a:bodyPr/>
            <a:lstStyle/>
            <a:p>
              <a:endParaRPr lang="ru-RU"/>
            </a:p>
          </p:txBody>
        </p:sp>
        <p:sp>
          <p:nvSpPr>
            <p:cNvPr id="4113" name="Oval 11"/>
            <p:cNvSpPr>
              <a:spLocks noChangeAspect="1" noChangeArrowheads="1"/>
            </p:cNvSpPr>
            <p:nvPr/>
          </p:nvSpPr>
          <p:spPr bwMode="auto">
            <a:xfrm>
              <a:off x="1782" y="2096"/>
              <a:ext cx="21" cy="21"/>
            </a:xfrm>
            <a:prstGeom prst="ellipse">
              <a:avLst/>
            </a:prstGeom>
            <a:solidFill>
              <a:srgbClr val="D9D9D9"/>
            </a:solidFill>
            <a:ln w="25400">
              <a:solidFill>
                <a:srgbClr val="000000"/>
              </a:solidFill>
              <a:round/>
              <a:headEnd/>
              <a:tailEnd/>
            </a:ln>
          </p:spPr>
          <p:txBody>
            <a:bodyPr/>
            <a:lstStyle/>
            <a:p>
              <a:endParaRPr lang="ru-RU"/>
            </a:p>
          </p:txBody>
        </p:sp>
        <p:sp>
          <p:nvSpPr>
            <p:cNvPr id="4114" name="Line 12"/>
            <p:cNvSpPr>
              <a:spLocks noChangeAspect="1" noChangeShapeType="1"/>
            </p:cNvSpPr>
            <p:nvPr/>
          </p:nvSpPr>
          <p:spPr bwMode="auto">
            <a:xfrm flipH="1" flipV="1">
              <a:off x="1270" y="1870"/>
              <a:ext cx="513" cy="226"/>
            </a:xfrm>
            <a:prstGeom prst="line">
              <a:avLst/>
            </a:prstGeom>
            <a:noFill/>
            <a:ln w="3175">
              <a:solidFill>
                <a:srgbClr val="000000"/>
              </a:solidFill>
              <a:round/>
              <a:headEnd type="none" w="sm" len="lg"/>
              <a:tailEnd type="none" w="sm" len="lg"/>
            </a:ln>
          </p:spPr>
          <p:txBody>
            <a:bodyPr/>
            <a:lstStyle/>
            <a:p>
              <a:endParaRPr lang="ru-RU"/>
            </a:p>
          </p:txBody>
        </p:sp>
        <p:sp>
          <p:nvSpPr>
            <p:cNvPr id="4115" name="Oval 13"/>
            <p:cNvSpPr>
              <a:spLocks noChangeAspect="1" noChangeArrowheads="1"/>
            </p:cNvSpPr>
            <p:nvPr/>
          </p:nvSpPr>
          <p:spPr bwMode="auto">
            <a:xfrm>
              <a:off x="1229" y="1829"/>
              <a:ext cx="62" cy="62"/>
            </a:xfrm>
            <a:prstGeom prst="ellipse">
              <a:avLst/>
            </a:prstGeom>
            <a:solidFill>
              <a:srgbClr val="FFFFFF"/>
            </a:solidFill>
            <a:ln w="3175">
              <a:solidFill>
                <a:srgbClr val="000000"/>
              </a:solidFill>
              <a:round/>
              <a:headEnd/>
              <a:tailEnd/>
            </a:ln>
          </p:spPr>
          <p:txBody>
            <a:bodyPr/>
            <a:lstStyle/>
            <a:p>
              <a:endParaRPr lang="ru-RU"/>
            </a:p>
          </p:txBody>
        </p:sp>
        <p:sp>
          <p:nvSpPr>
            <p:cNvPr id="4116" name="Line 14"/>
            <p:cNvSpPr>
              <a:spLocks noChangeAspect="1" noChangeShapeType="1"/>
            </p:cNvSpPr>
            <p:nvPr/>
          </p:nvSpPr>
          <p:spPr bwMode="auto">
            <a:xfrm flipH="1">
              <a:off x="1209" y="1809"/>
              <a:ext cx="82" cy="123"/>
            </a:xfrm>
            <a:prstGeom prst="line">
              <a:avLst/>
            </a:prstGeom>
            <a:noFill/>
            <a:ln w="3175">
              <a:solidFill>
                <a:srgbClr val="000000"/>
              </a:solidFill>
              <a:round/>
              <a:headEnd type="none" w="sm" len="lg"/>
              <a:tailEnd type="none" w="sm" len="lg"/>
            </a:ln>
          </p:spPr>
          <p:txBody>
            <a:bodyPr/>
            <a:lstStyle/>
            <a:p>
              <a:endParaRPr lang="ru-RU"/>
            </a:p>
          </p:txBody>
        </p:sp>
        <p:sp>
          <p:nvSpPr>
            <p:cNvPr id="4117" name="Oval 15"/>
            <p:cNvSpPr>
              <a:spLocks noChangeAspect="1" noChangeArrowheads="1"/>
            </p:cNvSpPr>
            <p:nvPr/>
          </p:nvSpPr>
          <p:spPr bwMode="auto">
            <a:xfrm>
              <a:off x="1972" y="2083"/>
              <a:ext cx="185" cy="42"/>
            </a:xfrm>
            <a:prstGeom prst="ellipse">
              <a:avLst/>
            </a:prstGeom>
            <a:solidFill>
              <a:srgbClr val="D9D9D9"/>
            </a:solidFill>
            <a:ln w="3175">
              <a:solidFill>
                <a:srgbClr val="000000"/>
              </a:solidFill>
              <a:round/>
              <a:headEnd/>
              <a:tailEnd/>
            </a:ln>
          </p:spPr>
          <p:txBody>
            <a:bodyPr/>
            <a:lstStyle/>
            <a:p>
              <a:endParaRPr lang="ru-RU"/>
            </a:p>
          </p:txBody>
        </p:sp>
        <p:sp>
          <p:nvSpPr>
            <p:cNvPr id="4118" name="Line 16"/>
            <p:cNvSpPr>
              <a:spLocks noChangeAspect="1" noChangeShapeType="1"/>
            </p:cNvSpPr>
            <p:nvPr/>
          </p:nvSpPr>
          <p:spPr bwMode="auto">
            <a:xfrm flipV="1">
              <a:off x="2121" y="1882"/>
              <a:ext cx="0" cy="163"/>
            </a:xfrm>
            <a:prstGeom prst="line">
              <a:avLst/>
            </a:prstGeom>
            <a:noFill/>
            <a:ln w="50800">
              <a:solidFill>
                <a:srgbClr val="000000"/>
              </a:solidFill>
              <a:round/>
              <a:headEnd type="none" w="sm" len="lg"/>
              <a:tailEnd type="none" w="sm" len="lg"/>
            </a:ln>
          </p:spPr>
          <p:txBody>
            <a:bodyPr/>
            <a:lstStyle/>
            <a:p>
              <a:endParaRPr lang="ru-RU"/>
            </a:p>
          </p:txBody>
        </p:sp>
        <p:sp>
          <p:nvSpPr>
            <p:cNvPr id="4119" name="Line 17"/>
            <p:cNvSpPr>
              <a:spLocks noChangeAspect="1" noChangeShapeType="1"/>
            </p:cNvSpPr>
            <p:nvPr/>
          </p:nvSpPr>
          <p:spPr bwMode="auto">
            <a:xfrm flipV="1">
              <a:off x="2121" y="2175"/>
              <a:ext cx="0" cy="163"/>
            </a:xfrm>
            <a:prstGeom prst="line">
              <a:avLst/>
            </a:prstGeom>
            <a:noFill/>
            <a:ln w="50800">
              <a:solidFill>
                <a:srgbClr val="000000"/>
              </a:solidFill>
              <a:round/>
              <a:headEnd type="none" w="sm" len="lg"/>
              <a:tailEnd type="none" w="sm" len="lg"/>
            </a:ln>
          </p:spPr>
          <p:txBody>
            <a:bodyPr/>
            <a:lstStyle/>
            <a:p>
              <a:endParaRPr lang="ru-RU"/>
            </a:p>
          </p:txBody>
        </p:sp>
        <p:sp>
          <p:nvSpPr>
            <p:cNvPr id="4120" name="Line 18"/>
            <p:cNvSpPr>
              <a:spLocks noChangeAspect="1" noChangeShapeType="1"/>
            </p:cNvSpPr>
            <p:nvPr/>
          </p:nvSpPr>
          <p:spPr bwMode="auto">
            <a:xfrm>
              <a:off x="2172" y="1993"/>
              <a:ext cx="348" cy="1"/>
            </a:xfrm>
            <a:prstGeom prst="line">
              <a:avLst/>
            </a:prstGeom>
            <a:noFill/>
            <a:ln w="50800">
              <a:solidFill>
                <a:srgbClr val="000000"/>
              </a:solidFill>
              <a:round/>
              <a:headEnd type="none" w="sm" len="lg"/>
              <a:tailEnd type="none" w="sm" len="lg"/>
            </a:ln>
          </p:spPr>
          <p:txBody>
            <a:bodyPr/>
            <a:lstStyle/>
            <a:p>
              <a:endParaRPr lang="ru-RU"/>
            </a:p>
          </p:txBody>
        </p:sp>
        <p:sp>
          <p:nvSpPr>
            <p:cNvPr id="4121" name="Line 19"/>
            <p:cNvSpPr>
              <a:spLocks noChangeAspect="1" noChangeShapeType="1"/>
            </p:cNvSpPr>
            <p:nvPr/>
          </p:nvSpPr>
          <p:spPr bwMode="auto">
            <a:xfrm>
              <a:off x="2172" y="2219"/>
              <a:ext cx="348" cy="0"/>
            </a:xfrm>
            <a:prstGeom prst="line">
              <a:avLst/>
            </a:prstGeom>
            <a:noFill/>
            <a:ln w="50800">
              <a:solidFill>
                <a:srgbClr val="000000"/>
              </a:solidFill>
              <a:round/>
              <a:headEnd type="none" w="sm" len="lg"/>
              <a:tailEnd type="none" w="sm" len="lg"/>
            </a:ln>
          </p:spPr>
          <p:txBody>
            <a:bodyPr/>
            <a:lstStyle/>
            <a:p>
              <a:endParaRPr lang="ru-RU"/>
            </a:p>
          </p:txBody>
        </p:sp>
        <p:sp>
          <p:nvSpPr>
            <p:cNvPr id="4122" name="Line 20"/>
            <p:cNvSpPr>
              <a:spLocks noChangeAspect="1" noChangeShapeType="1"/>
            </p:cNvSpPr>
            <p:nvPr/>
          </p:nvSpPr>
          <p:spPr bwMode="auto">
            <a:xfrm flipV="1">
              <a:off x="2335" y="2216"/>
              <a:ext cx="1" cy="308"/>
            </a:xfrm>
            <a:prstGeom prst="line">
              <a:avLst/>
            </a:prstGeom>
            <a:noFill/>
            <a:ln w="12700">
              <a:solidFill>
                <a:srgbClr val="000000"/>
              </a:solidFill>
              <a:round/>
              <a:headEnd type="none" w="sm" len="lg"/>
              <a:tailEnd type="none" w="sm" len="lg"/>
            </a:ln>
          </p:spPr>
          <p:txBody>
            <a:bodyPr/>
            <a:lstStyle/>
            <a:p>
              <a:endParaRPr lang="ru-RU"/>
            </a:p>
          </p:txBody>
        </p:sp>
        <p:sp>
          <p:nvSpPr>
            <p:cNvPr id="4123" name="Line 21"/>
            <p:cNvSpPr>
              <a:spLocks noChangeAspect="1" noChangeShapeType="1"/>
            </p:cNvSpPr>
            <p:nvPr/>
          </p:nvSpPr>
          <p:spPr bwMode="auto">
            <a:xfrm flipV="1">
              <a:off x="2335" y="1686"/>
              <a:ext cx="1" cy="308"/>
            </a:xfrm>
            <a:prstGeom prst="line">
              <a:avLst/>
            </a:prstGeom>
            <a:noFill/>
            <a:ln w="12700">
              <a:solidFill>
                <a:srgbClr val="000000"/>
              </a:solidFill>
              <a:round/>
              <a:headEnd type="none" w="sm" len="lg"/>
              <a:tailEnd type="none" w="sm" len="lg"/>
            </a:ln>
          </p:spPr>
          <p:txBody>
            <a:bodyPr/>
            <a:lstStyle/>
            <a:p>
              <a:endParaRPr lang="ru-RU"/>
            </a:p>
          </p:txBody>
        </p:sp>
        <p:sp>
          <p:nvSpPr>
            <p:cNvPr id="4124" name="Oval 22"/>
            <p:cNvSpPr>
              <a:spLocks noChangeAspect="1" noChangeArrowheads="1"/>
            </p:cNvSpPr>
            <p:nvPr/>
          </p:nvSpPr>
          <p:spPr bwMode="auto">
            <a:xfrm>
              <a:off x="2302" y="1624"/>
              <a:ext cx="62" cy="62"/>
            </a:xfrm>
            <a:prstGeom prst="ellipse">
              <a:avLst/>
            </a:prstGeom>
            <a:solidFill>
              <a:srgbClr val="FFFFFF"/>
            </a:solidFill>
            <a:ln w="12700">
              <a:solidFill>
                <a:srgbClr val="000000"/>
              </a:solidFill>
              <a:round/>
              <a:headEnd/>
              <a:tailEnd/>
            </a:ln>
          </p:spPr>
          <p:txBody>
            <a:bodyPr/>
            <a:lstStyle/>
            <a:p>
              <a:endParaRPr lang="ru-RU"/>
            </a:p>
          </p:txBody>
        </p:sp>
        <p:sp>
          <p:nvSpPr>
            <p:cNvPr id="4125" name="Line 23"/>
            <p:cNvSpPr>
              <a:spLocks noChangeAspect="1" noChangeShapeType="1"/>
            </p:cNvSpPr>
            <p:nvPr/>
          </p:nvSpPr>
          <p:spPr bwMode="auto">
            <a:xfrm flipH="1">
              <a:off x="2282" y="1604"/>
              <a:ext cx="82" cy="123"/>
            </a:xfrm>
            <a:prstGeom prst="line">
              <a:avLst/>
            </a:prstGeom>
            <a:noFill/>
            <a:ln w="12700">
              <a:solidFill>
                <a:srgbClr val="000000"/>
              </a:solidFill>
              <a:round/>
              <a:headEnd type="none" w="sm" len="lg"/>
              <a:tailEnd type="none" w="sm" len="lg"/>
            </a:ln>
          </p:spPr>
          <p:txBody>
            <a:bodyPr/>
            <a:lstStyle/>
            <a:p>
              <a:endParaRPr lang="ru-RU"/>
            </a:p>
          </p:txBody>
        </p:sp>
        <p:sp>
          <p:nvSpPr>
            <p:cNvPr id="4126" name="Oval 24"/>
            <p:cNvSpPr>
              <a:spLocks noChangeAspect="1" noChangeArrowheads="1"/>
            </p:cNvSpPr>
            <p:nvPr/>
          </p:nvSpPr>
          <p:spPr bwMode="auto">
            <a:xfrm>
              <a:off x="2306" y="2523"/>
              <a:ext cx="61" cy="62"/>
            </a:xfrm>
            <a:prstGeom prst="ellipse">
              <a:avLst/>
            </a:prstGeom>
            <a:solidFill>
              <a:srgbClr val="FFFFFF"/>
            </a:solidFill>
            <a:ln w="12700">
              <a:solidFill>
                <a:srgbClr val="000000"/>
              </a:solidFill>
              <a:round/>
              <a:headEnd/>
              <a:tailEnd/>
            </a:ln>
          </p:spPr>
          <p:txBody>
            <a:bodyPr/>
            <a:lstStyle/>
            <a:p>
              <a:endParaRPr lang="ru-RU"/>
            </a:p>
          </p:txBody>
        </p:sp>
        <p:sp>
          <p:nvSpPr>
            <p:cNvPr id="4127" name="Line 25"/>
            <p:cNvSpPr>
              <a:spLocks noChangeAspect="1" noChangeShapeType="1"/>
            </p:cNvSpPr>
            <p:nvPr/>
          </p:nvSpPr>
          <p:spPr bwMode="auto">
            <a:xfrm flipH="1">
              <a:off x="2285" y="2503"/>
              <a:ext cx="82" cy="123"/>
            </a:xfrm>
            <a:prstGeom prst="line">
              <a:avLst/>
            </a:prstGeom>
            <a:noFill/>
            <a:ln w="12700">
              <a:solidFill>
                <a:srgbClr val="000000"/>
              </a:solidFill>
              <a:round/>
              <a:headEnd type="none" w="sm" len="lg"/>
              <a:tailEnd type="none" w="sm" len="lg"/>
            </a:ln>
          </p:spPr>
          <p:txBody>
            <a:bodyPr/>
            <a:lstStyle/>
            <a:p>
              <a:endParaRPr lang="ru-RU"/>
            </a:p>
          </p:txBody>
        </p:sp>
        <p:sp>
          <p:nvSpPr>
            <p:cNvPr id="4128" name="Line 26"/>
            <p:cNvSpPr>
              <a:spLocks noChangeAspect="1" noChangeShapeType="1"/>
            </p:cNvSpPr>
            <p:nvPr/>
          </p:nvSpPr>
          <p:spPr bwMode="auto">
            <a:xfrm flipV="1">
              <a:off x="4436" y="1819"/>
              <a:ext cx="0" cy="260"/>
            </a:xfrm>
            <a:prstGeom prst="line">
              <a:avLst/>
            </a:prstGeom>
            <a:noFill/>
            <a:ln w="50800">
              <a:solidFill>
                <a:srgbClr val="000000"/>
              </a:solidFill>
              <a:round/>
              <a:headEnd type="none" w="sm" len="lg"/>
              <a:tailEnd type="none" w="sm" len="lg"/>
            </a:ln>
          </p:spPr>
          <p:txBody>
            <a:bodyPr/>
            <a:lstStyle/>
            <a:p>
              <a:endParaRPr lang="ru-RU"/>
            </a:p>
          </p:txBody>
        </p:sp>
        <p:sp>
          <p:nvSpPr>
            <p:cNvPr id="4129" name="Line 27"/>
            <p:cNvSpPr>
              <a:spLocks noChangeAspect="1" noChangeShapeType="1"/>
            </p:cNvSpPr>
            <p:nvPr/>
          </p:nvSpPr>
          <p:spPr bwMode="auto">
            <a:xfrm flipV="1">
              <a:off x="4436" y="2144"/>
              <a:ext cx="0" cy="259"/>
            </a:xfrm>
            <a:prstGeom prst="line">
              <a:avLst/>
            </a:prstGeom>
            <a:noFill/>
            <a:ln w="50800">
              <a:solidFill>
                <a:srgbClr val="000000"/>
              </a:solidFill>
              <a:round/>
              <a:headEnd type="none" w="sm" len="lg"/>
              <a:tailEnd type="none" w="sm" len="lg"/>
            </a:ln>
          </p:spPr>
          <p:txBody>
            <a:bodyPr/>
            <a:lstStyle/>
            <a:p>
              <a:endParaRPr lang="ru-RU"/>
            </a:p>
          </p:txBody>
        </p:sp>
        <p:sp>
          <p:nvSpPr>
            <p:cNvPr id="4130" name="Line 28"/>
            <p:cNvSpPr>
              <a:spLocks noChangeAspect="1" noChangeShapeType="1"/>
            </p:cNvSpPr>
            <p:nvPr/>
          </p:nvSpPr>
          <p:spPr bwMode="auto">
            <a:xfrm>
              <a:off x="1796" y="2104"/>
              <a:ext cx="528" cy="0"/>
            </a:xfrm>
            <a:prstGeom prst="line">
              <a:avLst/>
            </a:prstGeom>
            <a:noFill/>
            <a:ln w="3175">
              <a:solidFill>
                <a:srgbClr val="000000"/>
              </a:solidFill>
              <a:round/>
              <a:headEnd type="none" w="sm" len="lg"/>
              <a:tailEnd type="none" w="sm" len="lg"/>
            </a:ln>
          </p:spPr>
          <p:txBody>
            <a:bodyPr/>
            <a:lstStyle/>
            <a:p>
              <a:endParaRPr lang="ru-RU"/>
            </a:p>
          </p:txBody>
        </p:sp>
        <p:sp>
          <p:nvSpPr>
            <p:cNvPr id="4131" name="Line 29"/>
            <p:cNvSpPr>
              <a:spLocks noChangeAspect="1" noChangeShapeType="1"/>
            </p:cNvSpPr>
            <p:nvPr/>
          </p:nvSpPr>
          <p:spPr bwMode="auto">
            <a:xfrm flipV="1">
              <a:off x="2324" y="1901"/>
              <a:ext cx="2112" cy="203"/>
            </a:xfrm>
            <a:prstGeom prst="line">
              <a:avLst/>
            </a:prstGeom>
            <a:noFill/>
            <a:ln w="3175">
              <a:solidFill>
                <a:srgbClr val="000000"/>
              </a:solidFill>
              <a:round/>
              <a:headEnd type="none" w="sm" len="lg"/>
              <a:tailEnd type="triangle" w="sm" len="lg"/>
            </a:ln>
          </p:spPr>
          <p:txBody>
            <a:bodyPr/>
            <a:lstStyle/>
            <a:p>
              <a:endParaRPr lang="ru-RU"/>
            </a:p>
          </p:txBody>
        </p:sp>
        <p:sp>
          <p:nvSpPr>
            <p:cNvPr id="4132" name="Line 30"/>
            <p:cNvSpPr>
              <a:spLocks noChangeAspect="1" noChangeShapeType="1"/>
            </p:cNvSpPr>
            <p:nvPr/>
          </p:nvSpPr>
          <p:spPr bwMode="auto">
            <a:xfrm>
              <a:off x="2324" y="2104"/>
              <a:ext cx="2112" cy="203"/>
            </a:xfrm>
            <a:prstGeom prst="line">
              <a:avLst/>
            </a:prstGeom>
            <a:noFill/>
            <a:ln w="3175">
              <a:solidFill>
                <a:srgbClr val="000000"/>
              </a:solidFill>
              <a:round/>
              <a:headEnd type="none" w="sm" len="lg"/>
              <a:tailEnd type="triangle" w="sm" len="lg"/>
            </a:ln>
          </p:spPr>
          <p:txBody>
            <a:bodyPr/>
            <a:lstStyle/>
            <a:p>
              <a:endParaRPr lang="ru-RU"/>
            </a:p>
          </p:txBody>
        </p:sp>
        <p:sp>
          <p:nvSpPr>
            <p:cNvPr id="4133" name="Freeform 31"/>
            <p:cNvSpPr>
              <a:spLocks noChangeAspect="1"/>
            </p:cNvSpPr>
            <p:nvPr/>
          </p:nvSpPr>
          <p:spPr bwMode="auto">
            <a:xfrm>
              <a:off x="3545" y="1984"/>
              <a:ext cx="103" cy="244"/>
            </a:xfrm>
            <a:custGeom>
              <a:avLst/>
              <a:gdLst>
                <a:gd name="T0" fmla="*/ 1958 w 20000"/>
                <a:gd name="T1" fmla="*/ 0 h 20000"/>
                <a:gd name="T2" fmla="*/ 5245 w 20000"/>
                <a:gd name="T3" fmla="*/ 412 h 20000"/>
                <a:gd name="T4" fmla="*/ 9441 w 20000"/>
                <a:gd name="T5" fmla="*/ 3741 h 20000"/>
                <a:gd name="T6" fmla="*/ 12587 w 20000"/>
                <a:gd name="T7" fmla="*/ 6598 h 20000"/>
                <a:gd name="T8" fmla="*/ 15734 w 20000"/>
                <a:gd name="T9" fmla="*/ 10810 h 20000"/>
                <a:gd name="T10" fmla="*/ 18881 w 20000"/>
                <a:gd name="T11" fmla="*/ 15670 h 20000"/>
                <a:gd name="T12" fmla="*/ 19930 w 20000"/>
                <a:gd name="T13" fmla="*/ 18969 h 20000"/>
                <a:gd name="T14" fmla="*/ 17762 w 20000"/>
                <a:gd name="T15" fmla="*/ 19971 h 20000"/>
                <a:gd name="T16" fmla="*/ 17762 w 20000"/>
                <a:gd name="T17" fmla="*/ 19971 h 20000"/>
                <a:gd name="T18" fmla="*/ 14196 w 20000"/>
                <a:gd name="T19" fmla="*/ 19647 h 20000"/>
                <a:gd name="T20" fmla="*/ 10490 w 20000"/>
                <a:gd name="T21" fmla="*/ 16554 h 20000"/>
                <a:gd name="T22" fmla="*/ 7343 w 20000"/>
                <a:gd name="T23" fmla="*/ 13019 h 20000"/>
                <a:gd name="T24" fmla="*/ 4196 w 20000"/>
                <a:gd name="T25" fmla="*/ 9485 h 20000"/>
                <a:gd name="T26" fmla="*/ 1608 w 20000"/>
                <a:gd name="T27" fmla="*/ 5066 h 20000"/>
                <a:gd name="T28" fmla="*/ 0 w 20000"/>
                <a:gd name="T29" fmla="*/ 854 h 20000"/>
                <a:gd name="T30" fmla="*/ 1958 w 20000"/>
                <a:gd name="T31" fmla="*/ 0 h 200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000"/>
                <a:gd name="T49" fmla="*/ 0 h 20000"/>
                <a:gd name="T50" fmla="*/ 20000 w 20000"/>
                <a:gd name="T51" fmla="*/ 20000 h 2000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000" h="20000">
                  <a:moveTo>
                    <a:pt x="1958" y="0"/>
                  </a:moveTo>
                  <a:lnTo>
                    <a:pt x="5245" y="412"/>
                  </a:lnTo>
                  <a:lnTo>
                    <a:pt x="9441" y="3741"/>
                  </a:lnTo>
                  <a:lnTo>
                    <a:pt x="12587" y="6598"/>
                  </a:lnTo>
                  <a:lnTo>
                    <a:pt x="15734" y="10810"/>
                  </a:lnTo>
                  <a:lnTo>
                    <a:pt x="18881" y="15670"/>
                  </a:lnTo>
                  <a:lnTo>
                    <a:pt x="19930" y="18969"/>
                  </a:lnTo>
                  <a:lnTo>
                    <a:pt x="17762" y="19971"/>
                  </a:lnTo>
                  <a:lnTo>
                    <a:pt x="14196" y="19647"/>
                  </a:lnTo>
                  <a:lnTo>
                    <a:pt x="10490" y="16554"/>
                  </a:lnTo>
                  <a:lnTo>
                    <a:pt x="7343" y="13019"/>
                  </a:lnTo>
                  <a:lnTo>
                    <a:pt x="4196" y="9485"/>
                  </a:lnTo>
                  <a:lnTo>
                    <a:pt x="1608" y="5066"/>
                  </a:lnTo>
                  <a:lnTo>
                    <a:pt x="0" y="854"/>
                  </a:lnTo>
                  <a:lnTo>
                    <a:pt x="1958" y="0"/>
                  </a:lnTo>
                </a:path>
              </a:pathLst>
            </a:custGeom>
            <a:solidFill>
              <a:srgbClr val="D9D9D9"/>
            </a:solidFill>
            <a:ln w="3175" cap="flat">
              <a:solidFill>
                <a:srgbClr val="000000"/>
              </a:solidFill>
              <a:prstDash val="solid"/>
              <a:round/>
              <a:headEnd type="none" w="sm" len="lg"/>
              <a:tailEnd type="none" w="sm" len="lg"/>
            </a:ln>
          </p:spPr>
          <p:txBody>
            <a:bodyPr/>
            <a:lstStyle/>
            <a:p>
              <a:endParaRPr lang="ru-RU"/>
            </a:p>
          </p:txBody>
        </p:sp>
        <p:sp>
          <p:nvSpPr>
            <p:cNvPr id="4134" name="Line 32"/>
            <p:cNvSpPr>
              <a:spLocks noChangeAspect="1" noChangeShapeType="1"/>
            </p:cNvSpPr>
            <p:nvPr/>
          </p:nvSpPr>
          <p:spPr bwMode="auto">
            <a:xfrm>
              <a:off x="4436" y="2429"/>
              <a:ext cx="0" cy="162"/>
            </a:xfrm>
            <a:prstGeom prst="line">
              <a:avLst/>
            </a:prstGeom>
            <a:noFill/>
            <a:ln w="9525">
              <a:solidFill>
                <a:srgbClr val="000000"/>
              </a:solidFill>
              <a:round/>
              <a:headEnd/>
              <a:tailEnd type="triangle" w="med" len="med"/>
            </a:ln>
          </p:spPr>
          <p:txBody>
            <a:bodyPr/>
            <a:lstStyle/>
            <a:p>
              <a:endParaRPr lang="ru-RU"/>
            </a:p>
          </p:txBody>
        </p:sp>
        <p:sp>
          <p:nvSpPr>
            <p:cNvPr id="4135" name="Line 33"/>
            <p:cNvSpPr>
              <a:spLocks noChangeAspect="1" noChangeShapeType="1"/>
            </p:cNvSpPr>
            <p:nvPr/>
          </p:nvSpPr>
          <p:spPr bwMode="auto">
            <a:xfrm flipH="1" flipV="1">
              <a:off x="4200" y="2219"/>
              <a:ext cx="236" cy="88"/>
            </a:xfrm>
            <a:prstGeom prst="line">
              <a:avLst/>
            </a:prstGeom>
            <a:noFill/>
            <a:ln w="9525">
              <a:solidFill>
                <a:srgbClr val="000000"/>
              </a:solidFill>
              <a:round/>
              <a:headEnd type="none" w="sm" len="sm"/>
              <a:tailEnd type="none" w="sm" len="sm"/>
            </a:ln>
          </p:spPr>
          <p:txBody>
            <a:bodyPr/>
            <a:lstStyle/>
            <a:p>
              <a:endParaRPr lang="ru-RU"/>
            </a:p>
          </p:txBody>
        </p:sp>
        <p:sp>
          <p:nvSpPr>
            <p:cNvPr id="4136" name="Line 34"/>
            <p:cNvSpPr>
              <a:spLocks noChangeAspect="1" noChangeShapeType="1"/>
            </p:cNvSpPr>
            <p:nvPr/>
          </p:nvSpPr>
          <p:spPr bwMode="auto">
            <a:xfrm flipH="1">
              <a:off x="4200" y="1973"/>
              <a:ext cx="41" cy="246"/>
            </a:xfrm>
            <a:prstGeom prst="line">
              <a:avLst/>
            </a:prstGeom>
            <a:noFill/>
            <a:ln w="9525">
              <a:solidFill>
                <a:srgbClr val="000000"/>
              </a:solidFill>
              <a:round/>
              <a:headEnd type="none" w="sm" len="sm"/>
              <a:tailEnd type="none" w="sm" len="sm"/>
            </a:ln>
          </p:spPr>
          <p:txBody>
            <a:bodyPr/>
            <a:lstStyle/>
            <a:p>
              <a:endParaRPr lang="ru-RU"/>
            </a:p>
          </p:txBody>
        </p:sp>
        <p:sp>
          <p:nvSpPr>
            <p:cNvPr id="4137" name="Line 35"/>
            <p:cNvSpPr>
              <a:spLocks noChangeAspect="1" noChangeShapeType="1"/>
            </p:cNvSpPr>
            <p:nvPr/>
          </p:nvSpPr>
          <p:spPr bwMode="auto">
            <a:xfrm flipV="1">
              <a:off x="4241" y="1897"/>
              <a:ext cx="195" cy="72"/>
            </a:xfrm>
            <a:prstGeom prst="line">
              <a:avLst/>
            </a:prstGeom>
            <a:noFill/>
            <a:ln w="9525">
              <a:solidFill>
                <a:srgbClr val="000000"/>
              </a:solidFill>
              <a:round/>
              <a:headEnd type="none" w="sm" len="sm"/>
              <a:tailEnd type="none" w="sm" len="sm"/>
            </a:ln>
          </p:spPr>
          <p:txBody>
            <a:bodyPr/>
            <a:lstStyle/>
            <a:p>
              <a:endParaRPr lang="ru-RU"/>
            </a:p>
          </p:txBody>
        </p:sp>
        <p:sp>
          <p:nvSpPr>
            <p:cNvPr id="4138" name="Line 36"/>
            <p:cNvSpPr>
              <a:spLocks noChangeAspect="1" noChangeShapeType="1"/>
            </p:cNvSpPr>
            <p:nvPr/>
          </p:nvSpPr>
          <p:spPr bwMode="auto">
            <a:xfrm flipV="1">
              <a:off x="4476" y="2043"/>
              <a:ext cx="1" cy="41"/>
            </a:xfrm>
            <a:prstGeom prst="line">
              <a:avLst/>
            </a:prstGeom>
            <a:noFill/>
            <a:ln w="12700">
              <a:solidFill>
                <a:srgbClr val="000000"/>
              </a:solidFill>
              <a:round/>
              <a:headEnd type="none" w="sm" len="lg"/>
              <a:tailEnd type="none" w="sm" len="lg"/>
            </a:ln>
          </p:spPr>
          <p:txBody>
            <a:bodyPr/>
            <a:lstStyle/>
            <a:p>
              <a:endParaRPr lang="ru-RU"/>
            </a:p>
          </p:txBody>
        </p:sp>
        <p:sp>
          <p:nvSpPr>
            <p:cNvPr id="4139" name="Line 37"/>
            <p:cNvSpPr>
              <a:spLocks noChangeAspect="1" noChangeShapeType="1"/>
            </p:cNvSpPr>
            <p:nvPr/>
          </p:nvSpPr>
          <p:spPr bwMode="auto">
            <a:xfrm>
              <a:off x="4476" y="2035"/>
              <a:ext cx="163" cy="0"/>
            </a:xfrm>
            <a:prstGeom prst="line">
              <a:avLst/>
            </a:prstGeom>
            <a:noFill/>
            <a:ln w="12700">
              <a:solidFill>
                <a:srgbClr val="000000"/>
              </a:solidFill>
              <a:round/>
              <a:headEnd type="none" w="sm" len="lg"/>
              <a:tailEnd type="none" w="sm" len="lg"/>
            </a:ln>
          </p:spPr>
          <p:txBody>
            <a:bodyPr/>
            <a:lstStyle/>
            <a:p>
              <a:endParaRPr lang="ru-RU"/>
            </a:p>
          </p:txBody>
        </p:sp>
        <p:sp>
          <p:nvSpPr>
            <p:cNvPr id="4140" name="Line 38"/>
            <p:cNvSpPr>
              <a:spLocks noChangeAspect="1" noChangeShapeType="1"/>
            </p:cNvSpPr>
            <p:nvPr/>
          </p:nvSpPr>
          <p:spPr bwMode="auto">
            <a:xfrm>
              <a:off x="4639" y="2043"/>
              <a:ext cx="0" cy="122"/>
            </a:xfrm>
            <a:prstGeom prst="line">
              <a:avLst/>
            </a:prstGeom>
            <a:noFill/>
            <a:ln w="12700">
              <a:solidFill>
                <a:srgbClr val="000000"/>
              </a:solidFill>
              <a:round/>
              <a:headEnd type="none" w="sm" len="lg"/>
              <a:tailEnd type="none" w="sm" len="lg"/>
            </a:ln>
          </p:spPr>
          <p:txBody>
            <a:bodyPr/>
            <a:lstStyle/>
            <a:p>
              <a:endParaRPr lang="ru-RU"/>
            </a:p>
          </p:txBody>
        </p:sp>
        <p:sp>
          <p:nvSpPr>
            <p:cNvPr id="4141" name="Line 39"/>
            <p:cNvSpPr>
              <a:spLocks noChangeAspect="1" noChangeShapeType="1"/>
            </p:cNvSpPr>
            <p:nvPr/>
          </p:nvSpPr>
          <p:spPr bwMode="auto">
            <a:xfrm flipV="1">
              <a:off x="4474" y="2174"/>
              <a:ext cx="165" cy="2"/>
            </a:xfrm>
            <a:prstGeom prst="line">
              <a:avLst/>
            </a:prstGeom>
            <a:noFill/>
            <a:ln w="12700">
              <a:solidFill>
                <a:srgbClr val="000000"/>
              </a:solidFill>
              <a:round/>
              <a:headEnd type="none" w="sm" len="lg"/>
              <a:tailEnd type="none" w="sm" len="lg"/>
            </a:ln>
          </p:spPr>
          <p:txBody>
            <a:bodyPr/>
            <a:lstStyle/>
            <a:p>
              <a:endParaRPr lang="ru-RU"/>
            </a:p>
          </p:txBody>
        </p:sp>
        <p:sp>
          <p:nvSpPr>
            <p:cNvPr id="4142" name="Line 40"/>
            <p:cNvSpPr>
              <a:spLocks noChangeAspect="1" noChangeShapeType="1"/>
            </p:cNvSpPr>
            <p:nvPr/>
          </p:nvSpPr>
          <p:spPr bwMode="auto">
            <a:xfrm flipV="1">
              <a:off x="4476" y="2124"/>
              <a:ext cx="1" cy="41"/>
            </a:xfrm>
            <a:prstGeom prst="line">
              <a:avLst/>
            </a:prstGeom>
            <a:noFill/>
            <a:ln w="12700">
              <a:solidFill>
                <a:srgbClr val="000000"/>
              </a:solidFill>
              <a:round/>
              <a:headEnd type="none" w="sm" len="lg"/>
              <a:tailEnd type="none" w="sm" len="lg"/>
            </a:ln>
          </p:spPr>
          <p:txBody>
            <a:bodyPr/>
            <a:lstStyle/>
            <a:p>
              <a:endParaRPr lang="ru-RU"/>
            </a:p>
          </p:txBody>
        </p:sp>
        <p:sp>
          <p:nvSpPr>
            <p:cNvPr id="4143" name="Line 41"/>
            <p:cNvSpPr>
              <a:spLocks noChangeAspect="1" noChangeShapeType="1"/>
            </p:cNvSpPr>
            <p:nvPr/>
          </p:nvSpPr>
          <p:spPr bwMode="auto">
            <a:xfrm>
              <a:off x="4639" y="2104"/>
              <a:ext cx="164" cy="0"/>
            </a:xfrm>
            <a:prstGeom prst="line">
              <a:avLst/>
            </a:prstGeom>
            <a:noFill/>
            <a:ln w="9525">
              <a:solidFill>
                <a:srgbClr val="000000"/>
              </a:solidFill>
              <a:round/>
              <a:headEnd type="none" w="sm" len="lg"/>
              <a:tailEnd type="triangle" w="sm" len="lg"/>
            </a:ln>
          </p:spPr>
          <p:txBody>
            <a:bodyPr/>
            <a:lstStyle/>
            <a:p>
              <a:endParaRPr lang="ru-RU"/>
            </a:p>
          </p:txBody>
        </p:sp>
        <p:sp>
          <p:nvSpPr>
            <p:cNvPr id="4144" name="Line 42"/>
            <p:cNvSpPr>
              <a:spLocks noChangeAspect="1" noChangeShapeType="1"/>
            </p:cNvSpPr>
            <p:nvPr/>
          </p:nvSpPr>
          <p:spPr bwMode="auto">
            <a:xfrm>
              <a:off x="4333" y="1940"/>
              <a:ext cx="98" cy="1"/>
            </a:xfrm>
            <a:prstGeom prst="line">
              <a:avLst/>
            </a:prstGeom>
            <a:noFill/>
            <a:ln w="3175">
              <a:solidFill>
                <a:srgbClr val="000000"/>
              </a:solidFill>
              <a:round/>
              <a:headEnd type="none" w="sm" len="lg"/>
              <a:tailEnd type="none" w="sm" len="lg"/>
            </a:ln>
          </p:spPr>
          <p:txBody>
            <a:bodyPr/>
            <a:lstStyle/>
            <a:p>
              <a:endParaRPr lang="ru-RU"/>
            </a:p>
          </p:txBody>
        </p:sp>
        <p:sp>
          <p:nvSpPr>
            <p:cNvPr id="4145" name="Line 43"/>
            <p:cNvSpPr>
              <a:spLocks noChangeAspect="1" noChangeShapeType="1"/>
            </p:cNvSpPr>
            <p:nvPr/>
          </p:nvSpPr>
          <p:spPr bwMode="auto">
            <a:xfrm>
              <a:off x="4240" y="1983"/>
              <a:ext cx="173" cy="0"/>
            </a:xfrm>
            <a:prstGeom prst="line">
              <a:avLst/>
            </a:prstGeom>
            <a:noFill/>
            <a:ln w="3175">
              <a:solidFill>
                <a:srgbClr val="000000"/>
              </a:solidFill>
              <a:round/>
              <a:headEnd type="none" w="sm" len="lg"/>
              <a:tailEnd type="none" w="sm" len="lg"/>
            </a:ln>
          </p:spPr>
          <p:txBody>
            <a:bodyPr/>
            <a:lstStyle/>
            <a:p>
              <a:endParaRPr lang="ru-RU"/>
            </a:p>
          </p:txBody>
        </p:sp>
        <p:sp>
          <p:nvSpPr>
            <p:cNvPr id="4146" name="Line 44"/>
            <p:cNvSpPr>
              <a:spLocks noChangeAspect="1" noChangeShapeType="1"/>
            </p:cNvSpPr>
            <p:nvPr/>
          </p:nvSpPr>
          <p:spPr bwMode="auto">
            <a:xfrm>
              <a:off x="4233" y="2023"/>
              <a:ext cx="201" cy="0"/>
            </a:xfrm>
            <a:prstGeom prst="line">
              <a:avLst/>
            </a:prstGeom>
            <a:noFill/>
            <a:ln w="3175">
              <a:solidFill>
                <a:srgbClr val="000000"/>
              </a:solidFill>
              <a:round/>
              <a:headEnd type="none" w="sm" len="lg"/>
              <a:tailEnd type="none" w="sm" len="lg"/>
            </a:ln>
          </p:spPr>
          <p:txBody>
            <a:bodyPr/>
            <a:lstStyle/>
            <a:p>
              <a:endParaRPr lang="ru-RU"/>
            </a:p>
          </p:txBody>
        </p:sp>
        <p:sp>
          <p:nvSpPr>
            <p:cNvPr id="4147" name="Line 45"/>
            <p:cNvSpPr>
              <a:spLocks noChangeAspect="1" noChangeShapeType="1"/>
            </p:cNvSpPr>
            <p:nvPr/>
          </p:nvSpPr>
          <p:spPr bwMode="auto">
            <a:xfrm>
              <a:off x="4226" y="2062"/>
              <a:ext cx="198" cy="1"/>
            </a:xfrm>
            <a:prstGeom prst="line">
              <a:avLst/>
            </a:prstGeom>
            <a:noFill/>
            <a:ln w="3175">
              <a:solidFill>
                <a:srgbClr val="000000"/>
              </a:solidFill>
              <a:round/>
              <a:headEnd type="none" w="sm" len="lg"/>
              <a:tailEnd type="none" w="sm" len="lg"/>
            </a:ln>
          </p:spPr>
          <p:txBody>
            <a:bodyPr/>
            <a:lstStyle/>
            <a:p>
              <a:endParaRPr lang="ru-RU"/>
            </a:p>
          </p:txBody>
        </p:sp>
        <p:sp>
          <p:nvSpPr>
            <p:cNvPr id="4148" name="Line 46"/>
            <p:cNvSpPr>
              <a:spLocks noChangeAspect="1" noChangeShapeType="1"/>
            </p:cNvSpPr>
            <p:nvPr/>
          </p:nvSpPr>
          <p:spPr bwMode="auto">
            <a:xfrm>
              <a:off x="4215" y="2145"/>
              <a:ext cx="219" cy="1"/>
            </a:xfrm>
            <a:prstGeom prst="line">
              <a:avLst/>
            </a:prstGeom>
            <a:noFill/>
            <a:ln w="3175">
              <a:solidFill>
                <a:srgbClr val="000000"/>
              </a:solidFill>
              <a:round/>
              <a:headEnd type="none" w="sm" len="lg"/>
              <a:tailEnd type="none" w="sm" len="lg"/>
            </a:ln>
          </p:spPr>
          <p:txBody>
            <a:bodyPr/>
            <a:lstStyle/>
            <a:p>
              <a:endParaRPr lang="ru-RU"/>
            </a:p>
          </p:txBody>
        </p:sp>
        <p:sp>
          <p:nvSpPr>
            <p:cNvPr id="4149" name="Line 47"/>
            <p:cNvSpPr>
              <a:spLocks noChangeAspect="1" noChangeShapeType="1"/>
            </p:cNvSpPr>
            <p:nvPr/>
          </p:nvSpPr>
          <p:spPr bwMode="auto">
            <a:xfrm>
              <a:off x="4204" y="2184"/>
              <a:ext cx="227" cy="1"/>
            </a:xfrm>
            <a:prstGeom prst="line">
              <a:avLst/>
            </a:prstGeom>
            <a:noFill/>
            <a:ln w="3175">
              <a:solidFill>
                <a:srgbClr val="000000"/>
              </a:solidFill>
              <a:round/>
              <a:headEnd type="none" w="sm" len="lg"/>
              <a:tailEnd type="none" w="sm" len="lg"/>
            </a:ln>
          </p:spPr>
          <p:txBody>
            <a:bodyPr/>
            <a:lstStyle/>
            <a:p>
              <a:endParaRPr lang="ru-RU"/>
            </a:p>
          </p:txBody>
        </p:sp>
        <p:sp>
          <p:nvSpPr>
            <p:cNvPr id="4150" name="Line 48"/>
            <p:cNvSpPr>
              <a:spLocks noChangeAspect="1" noChangeShapeType="1"/>
            </p:cNvSpPr>
            <p:nvPr/>
          </p:nvSpPr>
          <p:spPr bwMode="auto">
            <a:xfrm>
              <a:off x="4222" y="2224"/>
              <a:ext cx="205" cy="0"/>
            </a:xfrm>
            <a:prstGeom prst="line">
              <a:avLst/>
            </a:prstGeom>
            <a:noFill/>
            <a:ln w="3175">
              <a:solidFill>
                <a:srgbClr val="000000"/>
              </a:solidFill>
              <a:round/>
              <a:headEnd type="none" w="sm" len="lg"/>
              <a:tailEnd type="none" w="sm" len="lg"/>
            </a:ln>
          </p:spPr>
          <p:txBody>
            <a:bodyPr/>
            <a:lstStyle/>
            <a:p>
              <a:endParaRPr lang="ru-RU"/>
            </a:p>
          </p:txBody>
        </p:sp>
        <p:sp>
          <p:nvSpPr>
            <p:cNvPr id="4151" name="Line 49"/>
            <p:cNvSpPr>
              <a:spLocks noChangeAspect="1" noChangeShapeType="1"/>
            </p:cNvSpPr>
            <p:nvPr/>
          </p:nvSpPr>
          <p:spPr bwMode="auto">
            <a:xfrm>
              <a:off x="4340" y="2267"/>
              <a:ext cx="91" cy="1"/>
            </a:xfrm>
            <a:prstGeom prst="line">
              <a:avLst/>
            </a:prstGeom>
            <a:noFill/>
            <a:ln w="3175">
              <a:solidFill>
                <a:srgbClr val="000000"/>
              </a:solidFill>
              <a:round/>
              <a:headEnd type="none" w="sm" len="lg"/>
              <a:tailEnd type="none" w="sm" len="lg"/>
            </a:ln>
          </p:spPr>
          <p:txBody>
            <a:bodyPr/>
            <a:lstStyle/>
            <a:p>
              <a:endParaRPr lang="ru-RU"/>
            </a:p>
          </p:txBody>
        </p:sp>
        <p:sp>
          <p:nvSpPr>
            <p:cNvPr id="4152" name="Line 50"/>
            <p:cNvSpPr>
              <a:spLocks noChangeAspect="1" noChangeShapeType="1"/>
            </p:cNvSpPr>
            <p:nvPr/>
          </p:nvSpPr>
          <p:spPr bwMode="auto">
            <a:xfrm>
              <a:off x="3640" y="2102"/>
              <a:ext cx="906" cy="0"/>
            </a:xfrm>
            <a:prstGeom prst="line">
              <a:avLst/>
            </a:prstGeom>
            <a:noFill/>
            <a:ln w="3175">
              <a:solidFill>
                <a:srgbClr val="000000"/>
              </a:solidFill>
              <a:round/>
              <a:headEnd type="none" w="sm" len="lg"/>
              <a:tailEnd type="triangle" w="sm" len="lg"/>
            </a:ln>
          </p:spPr>
          <p:txBody>
            <a:bodyPr/>
            <a:lstStyle/>
            <a:p>
              <a:endParaRPr lang="ru-RU"/>
            </a:p>
          </p:txBody>
        </p:sp>
        <p:sp>
          <p:nvSpPr>
            <p:cNvPr id="4153" name="Line 51"/>
            <p:cNvSpPr>
              <a:spLocks noChangeAspect="1" noChangeShapeType="1"/>
            </p:cNvSpPr>
            <p:nvPr/>
          </p:nvSpPr>
          <p:spPr bwMode="auto">
            <a:xfrm>
              <a:off x="1701" y="1130"/>
              <a:ext cx="64" cy="0"/>
            </a:xfrm>
            <a:prstGeom prst="line">
              <a:avLst/>
            </a:prstGeom>
            <a:noFill/>
            <a:ln w="3175">
              <a:solidFill>
                <a:srgbClr val="000000"/>
              </a:solidFill>
              <a:round/>
              <a:headEnd type="none" w="sm" len="lg"/>
              <a:tailEnd type="none" w="sm" len="lg"/>
            </a:ln>
          </p:spPr>
          <p:txBody>
            <a:bodyPr/>
            <a:lstStyle/>
            <a:p>
              <a:endParaRPr lang="ru-RU"/>
            </a:p>
          </p:txBody>
        </p:sp>
        <p:sp>
          <p:nvSpPr>
            <p:cNvPr id="4154" name="Line 52"/>
            <p:cNvSpPr>
              <a:spLocks noChangeAspect="1" noChangeShapeType="1"/>
            </p:cNvSpPr>
            <p:nvPr/>
          </p:nvSpPr>
          <p:spPr bwMode="auto">
            <a:xfrm>
              <a:off x="1614" y="1170"/>
              <a:ext cx="149" cy="1"/>
            </a:xfrm>
            <a:prstGeom prst="line">
              <a:avLst/>
            </a:prstGeom>
            <a:noFill/>
            <a:ln w="3175">
              <a:solidFill>
                <a:srgbClr val="000000"/>
              </a:solidFill>
              <a:round/>
              <a:headEnd type="none" w="sm" len="lg"/>
              <a:tailEnd type="none" w="sm" len="lg"/>
            </a:ln>
          </p:spPr>
          <p:txBody>
            <a:bodyPr/>
            <a:lstStyle/>
            <a:p>
              <a:endParaRPr lang="ru-RU"/>
            </a:p>
          </p:txBody>
        </p:sp>
        <p:sp>
          <p:nvSpPr>
            <p:cNvPr id="4155" name="Line 53"/>
            <p:cNvSpPr>
              <a:spLocks noChangeAspect="1" noChangeShapeType="1"/>
            </p:cNvSpPr>
            <p:nvPr/>
          </p:nvSpPr>
          <p:spPr bwMode="auto">
            <a:xfrm>
              <a:off x="1593" y="1210"/>
              <a:ext cx="162" cy="1"/>
            </a:xfrm>
            <a:prstGeom prst="line">
              <a:avLst/>
            </a:prstGeom>
            <a:noFill/>
            <a:ln w="3175">
              <a:solidFill>
                <a:srgbClr val="000000"/>
              </a:solidFill>
              <a:round/>
              <a:headEnd type="none" w="sm" len="lg"/>
              <a:tailEnd type="none" w="sm" len="lg"/>
            </a:ln>
          </p:spPr>
          <p:txBody>
            <a:bodyPr/>
            <a:lstStyle/>
            <a:p>
              <a:endParaRPr lang="ru-RU"/>
            </a:p>
          </p:txBody>
        </p:sp>
        <p:sp>
          <p:nvSpPr>
            <p:cNvPr id="4156" name="Line 54"/>
            <p:cNvSpPr>
              <a:spLocks noChangeAspect="1" noChangeShapeType="1"/>
            </p:cNvSpPr>
            <p:nvPr/>
          </p:nvSpPr>
          <p:spPr bwMode="auto">
            <a:xfrm>
              <a:off x="1582" y="1251"/>
              <a:ext cx="170" cy="0"/>
            </a:xfrm>
            <a:prstGeom prst="line">
              <a:avLst/>
            </a:prstGeom>
            <a:noFill/>
            <a:ln w="3175">
              <a:solidFill>
                <a:srgbClr val="000000"/>
              </a:solidFill>
              <a:round/>
              <a:headEnd type="none" w="sm" len="lg"/>
              <a:tailEnd type="none" w="sm" len="lg"/>
            </a:ln>
          </p:spPr>
          <p:txBody>
            <a:bodyPr/>
            <a:lstStyle/>
            <a:p>
              <a:endParaRPr lang="ru-RU"/>
            </a:p>
          </p:txBody>
        </p:sp>
        <p:sp>
          <p:nvSpPr>
            <p:cNvPr id="4157" name="Line 55"/>
            <p:cNvSpPr>
              <a:spLocks noChangeAspect="1" noChangeShapeType="1"/>
            </p:cNvSpPr>
            <p:nvPr/>
          </p:nvSpPr>
          <p:spPr bwMode="auto">
            <a:xfrm>
              <a:off x="1579" y="1291"/>
              <a:ext cx="173" cy="1"/>
            </a:xfrm>
            <a:prstGeom prst="line">
              <a:avLst/>
            </a:prstGeom>
            <a:noFill/>
            <a:ln w="3175">
              <a:solidFill>
                <a:srgbClr val="000000"/>
              </a:solidFill>
              <a:round/>
              <a:headEnd type="none" w="sm" len="lg"/>
              <a:tailEnd type="none" w="sm" len="lg"/>
            </a:ln>
          </p:spPr>
          <p:txBody>
            <a:bodyPr/>
            <a:lstStyle/>
            <a:p>
              <a:endParaRPr lang="ru-RU"/>
            </a:p>
          </p:txBody>
        </p:sp>
        <p:sp>
          <p:nvSpPr>
            <p:cNvPr id="4158" name="Line 56"/>
            <p:cNvSpPr>
              <a:spLocks noChangeAspect="1" noChangeShapeType="1"/>
            </p:cNvSpPr>
            <p:nvPr/>
          </p:nvSpPr>
          <p:spPr bwMode="auto">
            <a:xfrm>
              <a:off x="1568" y="1332"/>
              <a:ext cx="187" cy="0"/>
            </a:xfrm>
            <a:prstGeom prst="line">
              <a:avLst/>
            </a:prstGeom>
            <a:noFill/>
            <a:ln w="3175">
              <a:solidFill>
                <a:srgbClr val="000000"/>
              </a:solidFill>
              <a:round/>
              <a:headEnd type="none" w="sm" len="lg"/>
              <a:tailEnd type="none" w="sm" len="lg"/>
            </a:ln>
          </p:spPr>
          <p:txBody>
            <a:bodyPr/>
            <a:lstStyle/>
            <a:p>
              <a:endParaRPr lang="ru-RU"/>
            </a:p>
          </p:txBody>
        </p:sp>
        <p:sp>
          <p:nvSpPr>
            <p:cNvPr id="4159" name="Line 57"/>
            <p:cNvSpPr>
              <a:spLocks noChangeAspect="1" noChangeShapeType="1"/>
            </p:cNvSpPr>
            <p:nvPr/>
          </p:nvSpPr>
          <p:spPr bwMode="auto">
            <a:xfrm>
              <a:off x="1560" y="1372"/>
              <a:ext cx="198" cy="1"/>
            </a:xfrm>
            <a:prstGeom prst="line">
              <a:avLst/>
            </a:prstGeom>
            <a:noFill/>
            <a:ln w="3175">
              <a:solidFill>
                <a:srgbClr val="000000"/>
              </a:solidFill>
              <a:round/>
              <a:headEnd type="none" w="sm" len="lg"/>
              <a:tailEnd type="none" w="sm" len="lg"/>
            </a:ln>
          </p:spPr>
          <p:txBody>
            <a:bodyPr/>
            <a:lstStyle/>
            <a:p>
              <a:endParaRPr lang="ru-RU"/>
            </a:p>
          </p:txBody>
        </p:sp>
        <p:sp>
          <p:nvSpPr>
            <p:cNvPr id="4160" name="Line 58"/>
            <p:cNvSpPr>
              <a:spLocks noChangeAspect="1" noChangeShapeType="1"/>
            </p:cNvSpPr>
            <p:nvPr/>
          </p:nvSpPr>
          <p:spPr bwMode="auto">
            <a:xfrm>
              <a:off x="1596" y="1413"/>
              <a:ext cx="167" cy="0"/>
            </a:xfrm>
            <a:prstGeom prst="line">
              <a:avLst/>
            </a:prstGeom>
            <a:noFill/>
            <a:ln w="3175">
              <a:solidFill>
                <a:srgbClr val="000000"/>
              </a:solidFill>
              <a:round/>
              <a:headEnd type="none" w="sm" len="lg"/>
              <a:tailEnd type="none" w="sm" len="lg"/>
            </a:ln>
          </p:spPr>
          <p:txBody>
            <a:bodyPr/>
            <a:lstStyle/>
            <a:p>
              <a:endParaRPr lang="ru-RU"/>
            </a:p>
          </p:txBody>
        </p:sp>
        <p:sp>
          <p:nvSpPr>
            <p:cNvPr id="4161" name="Line 59"/>
            <p:cNvSpPr>
              <a:spLocks noChangeAspect="1" noChangeShapeType="1"/>
            </p:cNvSpPr>
            <p:nvPr/>
          </p:nvSpPr>
          <p:spPr bwMode="auto">
            <a:xfrm>
              <a:off x="1701" y="1453"/>
              <a:ext cx="70" cy="0"/>
            </a:xfrm>
            <a:prstGeom prst="line">
              <a:avLst/>
            </a:prstGeom>
            <a:noFill/>
            <a:ln w="3175">
              <a:solidFill>
                <a:srgbClr val="000000"/>
              </a:solidFill>
              <a:round/>
              <a:headEnd type="none" w="sm" len="lg"/>
              <a:tailEnd type="none" w="sm" len="lg"/>
            </a:ln>
          </p:spPr>
          <p:txBody>
            <a:bodyPr/>
            <a:lstStyle/>
            <a:p>
              <a:endParaRPr lang="ru-RU"/>
            </a:p>
          </p:txBody>
        </p:sp>
        <p:sp>
          <p:nvSpPr>
            <p:cNvPr id="4162" name="Line 60"/>
            <p:cNvSpPr>
              <a:spLocks noChangeAspect="1" noChangeShapeType="1"/>
            </p:cNvSpPr>
            <p:nvPr/>
          </p:nvSpPr>
          <p:spPr bwMode="auto">
            <a:xfrm flipV="1">
              <a:off x="1798" y="2310"/>
              <a:ext cx="0" cy="203"/>
            </a:xfrm>
            <a:prstGeom prst="line">
              <a:avLst/>
            </a:prstGeom>
            <a:noFill/>
            <a:ln w="9525">
              <a:solidFill>
                <a:srgbClr val="000000"/>
              </a:solidFill>
              <a:round/>
              <a:headEnd type="triangle" w="sm" len="lg"/>
              <a:tailEnd type="none" w="sm" len="lg"/>
            </a:ln>
          </p:spPr>
          <p:txBody>
            <a:bodyPr/>
            <a:lstStyle/>
            <a:p>
              <a:endParaRPr lang="ru-RU"/>
            </a:p>
          </p:txBody>
        </p:sp>
        <p:sp>
          <p:nvSpPr>
            <p:cNvPr id="4163" name="Line 61"/>
            <p:cNvSpPr>
              <a:spLocks noChangeAspect="1" noChangeShapeType="1"/>
            </p:cNvSpPr>
            <p:nvPr/>
          </p:nvSpPr>
          <p:spPr bwMode="auto">
            <a:xfrm flipV="1">
              <a:off x="1798" y="3126"/>
              <a:ext cx="0" cy="203"/>
            </a:xfrm>
            <a:prstGeom prst="line">
              <a:avLst/>
            </a:prstGeom>
            <a:noFill/>
            <a:ln w="9525">
              <a:solidFill>
                <a:srgbClr val="000000"/>
              </a:solidFill>
              <a:round/>
              <a:headEnd type="triangle" w="sm" len="lg"/>
              <a:tailEnd type="none" w="sm" len="lg"/>
            </a:ln>
          </p:spPr>
          <p:txBody>
            <a:bodyPr/>
            <a:lstStyle/>
            <a:p>
              <a:endParaRPr lang="ru-RU"/>
            </a:p>
          </p:txBody>
        </p:sp>
        <p:sp>
          <p:nvSpPr>
            <p:cNvPr id="4164" name="Line 62"/>
            <p:cNvSpPr>
              <a:spLocks noChangeAspect="1" noChangeShapeType="1"/>
            </p:cNvSpPr>
            <p:nvPr/>
          </p:nvSpPr>
          <p:spPr bwMode="auto">
            <a:xfrm>
              <a:off x="2325" y="2108"/>
              <a:ext cx="1273" cy="0"/>
            </a:xfrm>
            <a:prstGeom prst="line">
              <a:avLst/>
            </a:prstGeom>
            <a:noFill/>
            <a:ln w="3175">
              <a:solidFill>
                <a:srgbClr val="000000"/>
              </a:solidFill>
              <a:round/>
              <a:headEnd type="none" w="sm" len="lg"/>
              <a:tailEnd type="none" w="sm" len="lg"/>
            </a:ln>
          </p:spPr>
          <p:txBody>
            <a:bodyPr/>
            <a:lstStyle/>
            <a:p>
              <a:endParaRPr lang="ru-RU"/>
            </a:p>
          </p:txBody>
        </p:sp>
        <p:sp>
          <p:nvSpPr>
            <p:cNvPr id="4165" name="Line 63"/>
            <p:cNvSpPr>
              <a:spLocks noChangeAspect="1" noChangeShapeType="1"/>
            </p:cNvSpPr>
            <p:nvPr/>
          </p:nvSpPr>
          <p:spPr bwMode="auto">
            <a:xfrm>
              <a:off x="1796" y="799"/>
              <a:ext cx="1" cy="2702"/>
            </a:xfrm>
            <a:prstGeom prst="line">
              <a:avLst/>
            </a:prstGeom>
            <a:noFill/>
            <a:ln w="3175">
              <a:solidFill>
                <a:srgbClr val="000000"/>
              </a:solidFill>
              <a:prstDash val="sysDashDot"/>
              <a:round/>
              <a:headEnd type="none" w="sm" len="lg"/>
              <a:tailEnd type="none" w="sm" len="lg"/>
            </a:ln>
          </p:spPr>
          <p:txBody>
            <a:bodyPr/>
            <a:lstStyle/>
            <a:p>
              <a:endParaRPr lang="ru-RU"/>
            </a:p>
          </p:txBody>
        </p:sp>
        <p:sp>
          <p:nvSpPr>
            <p:cNvPr id="4166" name="Line 64"/>
            <p:cNvSpPr>
              <a:spLocks noChangeAspect="1" noChangeShapeType="1"/>
            </p:cNvSpPr>
            <p:nvPr/>
          </p:nvSpPr>
          <p:spPr bwMode="auto">
            <a:xfrm>
              <a:off x="1219" y="1119"/>
              <a:ext cx="209" cy="0"/>
            </a:xfrm>
            <a:prstGeom prst="line">
              <a:avLst/>
            </a:prstGeom>
            <a:noFill/>
            <a:ln w="3175">
              <a:solidFill>
                <a:srgbClr val="000000"/>
              </a:solidFill>
              <a:round/>
              <a:headEnd type="none" w="sm" len="lg"/>
              <a:tailEnd type="none" w="sm" len="lg"/>
            </a:ln>
          </p:spPr>
          <p:txBody>
            <a:bodyPr/>
            <a:lstStyle/>
            <a:p>
              <a:endParaRPr lang="ru-RU"/>
            </a:p>
          </p:txBody>
        </p:sp>
        <p:sp>
          <p:nvSpPr>
            <p:cNvPr id="4167" name="Line 65"/>
            <p:cNvSpPr>
              <a:spLocks noChangeAspect="1" noChangeShapeType="1"/>
            </p:cNvSpPr>
            <p:nvPr/>
          </p:nvSpPr>
          <p:spPr bwMode="auto">
            <a:xfrm>
              <a:off x="1428" y="1119"/>
              <a:ext cx="152" cy="144"/>
            </a:xfrm>
            <a:prstGeom prst="line">
              <a:avLst/>
            </a:prstGeom>
            <a:noFill/>
            <a:ln w="3175">
              <a:solidFill>
                <a:srgbClr val="000000"/>
              </a:solidFill>
              <a:round/>
              <a:headEnd type="none" w="sm" len="lg"/>
              <a:tailEnd type="none" w="sm" len="lg"/>
            </a:ln>
          </p:spPr>
          <p:txBody>
            <a:bodyPr/>
            <a:lstStyle/>
            <a:p>
              <a:endParaRPr lang="ru-RU"/>
            </a:p>
          </p:txBody>
        </p:sp>
        <p:sp>
          <p:nvSpPr>
            <p:cNvPr id="4168" name="Line 66"/>
            <p:cNvSpPr>
              <a:spLocks noChangeAspect="1" noChangeShapeType="1"/>
            </p:cNvSpPr>
            <p:nvPr/>
          </p:nvSpPr>
          <p:spPr bwMode="auto">
            <a:xfrm flipV="1">
              <a:off x="1838" y="1198"/>
              <a:ext cx="216" cy="158"/>
            </a:xfrm>
            <a:prstGeom prst="line">
              <a:avLst/>
            </a:prstGeom>
            <a:noFill/>
            <a:ln w="3175">
              <a:solidFill>
                <a:srgbClr val="000000"/>
              </a:solidFill>
              <a:round/>
              <a:headEnd type="none" w="sm" len="lg"/>
              <a:tailEnd type="none" w="sm" len="lg"/>
            </a:ln>
          </p:spPr>
          <p:txBody>
            <a:bodyPr/>
            <a:lstStyle/>
            <a:p>
              <a:endParaRPr lang="ru-RU"/>
            </a:p>
          </p:txBody>
        </p:sp>
        <p:sp>
          <p:nvSpPr>
            <p:cNvPr id="4169" name="Line 67"/>
            <p:cNvSpPr>
              <a:spLocks noChangeAspect="1" noChangeShapeType="1"/>
            </p:cNvSpPr>
            <p:nvPr/>
          </p:nvSpPr>
          <p:spPr bwMode="auto">
            <a:xfrm>
              <a:off x="2054" y="1197"/>
              <a:ext cx="597" cy="1"/>
            </a:xfrm>
            <a:prstGeom prst="line">
              <a:avLst/>
            </a:prstGeom>
            <a:noFill/>
            <a:ln w="3175">
              <a:solidFill>
                <a:srgbClr val="000000"/>
              </a:solidFill>
              <a:round/>
              <a:headEnd type="none" w="sm" len="lg"/>
              <a:tailEnd type="none" w="sm" len="lg"/>
            </a:ln>
          </p:spPr>
          <p:txBody>
            <a:bodyPr/>
            <a:lstStyle/>
            <a:p>
              <a:endParaRPr lang="ru-RU"/>
            </a:p>
          </p:txBody>
        </p:sp>
        <p:sp>
          <p:nvSpPr>
            <p:cNvPr id="4170" name="Line 68"/>
            <p:cNvSpPr>
              <a:spLocks noChangeAspect="1" noChangeShapeType="1"/>
            </p:cNvSpPr>
            <p:nvPr/>
          </p:nvSpPr>
          <p:spPr bwMode="auto">
            <a:xfrm>
              <a:off x="2729" y="1859"/>
              <a:ext cx="927" cy="0"/>
            </a:xfrm>
            <a:prstGeom prst="line">
              <a:avLst/>
            </a:prstGeom>
            <a:noFill/>
            <a:ln w="3175">
              <a:solidFill>
                <a:srgbClr val="000000"/>
              </a:solidFill>
              <a:round/>
              <a:headEnd type="none" w="sm" len="lg"/>
              <a:tailEnd type="none" w="sm" len="lg"/>
            </a:ln>
          </p:spPr>
          <p:txBody>
            <a:bodyPr/>
            <a:lstStyle/>
            <a:p>
              <a:endParaRPr lang="ru-RU"/>
            </a:p>
          </p:txBody>
        </p:sp>
        <p:sp>
          <p:nvSpPr>
            <p:cNvPr id="4171" name="Line 69"/>
            <p:cNvSpPr>
              <a:spLocks noChangeAspect="1" noChangeShapeType="1"/>
            </p:cNvSpPr>
            <p:nvPr/>
          </p:nvSpPr>
          <p:spPr bwMode="auto">
            <a:xfrm>
              <a:off x="2732" y="1863"/>
              <a:ext cx="99" cy="223"/>
            </a:xfrm>
            <a:prstGeom prst="line">
              <a:avLst/>
            </a:prstGeom>
            <a:noFill/>
            <a:ln w="3175">
              <a:solidFill>
                <a:srgbClr val="000000"/>
              </a:solidFill>
              <a:round/>
              <a:headEnd type="none" w="sm" len="lg"/>
              <a:tailEnd type="none" w="sm" len="lg"/>
            </a:ln>
          </p:spPr>
          <p:txBody>
            <a:bodyPr/>
            <a:lstStyle/>
            <a:p>
              <a:endParaRPr lang="ru-RU"/>
            </a:p>
          </p:txBody>
        </p:sp>
        <p:sp>
          <p:nvSpPr>
            <p:cNvPr id="4172" name="Line 70"/>
            <p:cNvSpPr>
              <a:spLocks noChangeAspect="1" noChangeShapeType="1"/>
            </p:cNvSpPr>
            <p:nvPr/>
          </p:nvSpPr>
          <p:spPr bwMode="auto">
            <a:xfrm>
              <a:off x="3940" y="1862"/>
              <a:ext cx="198" cy="0"/>
            </a:xfrm>
            <a:prstGeom prst="line">
              <a:avLst/>
            </a:prstGeom>
            <a:noFill/>
            <a:ln w="3175">
              <a:solidFill>
                <a:srgbClr val="000000"/>
              </a:solidFill>
              <a:round/>
              <a:headEnd type="none" w="sm" len="lg"/>
              <a:tailEnd type="none" w="sm" len="lg"/>
            </a:ln>
          </p:spPr>
          <p:txBody>
            <a:bodyPr/>
            <a:lstStyle/>
            <a:p>
              <a:endParaRPr lang="ru-RU"/>
            </a:p>
          </p:txBody>
        </p:sp>
        <p:sp>
          <p:nvSpPr>
            <p:cNvPr id="4173" name="Line 71"/>
            <p:cNvSpPr>
              <a:spLocks noChangeAspect="1" noChangeShapeType="1"/>
            </p:cNvSpPr>
            <p:nvPr/>
          </p:nvSpPr>
          <p:spPr bwMode="auto">
            <a:xfrm>
              <a:off x="4139" y="1864"/>
              <a:ext cx="92" cy="159"/>
            </a:xfrm>
            <a:prstGeom prst="line">
              <a:avLst/>
            </a:prstGeom>
            <a:noFill/>
            <a:ln w="3175">
              <a:solidFill>
                <a:srgbClr val="000000"/>
              </a:solidFill>
              <a:round/>
              <a:headEnd type="none" w="sm" len="lg"/>
              <a:tailEnd type="none" w="sm" len="lg"/>
            </a:ln>
          </p:spPr>
          <p:txBody>
            <a:bodyPr/>
            <a:lstStyle/>
            <a:p>
              <a:endParaRPr lang="ru-RU"/>
            </a:p>
          </p:txBody>
        </p:sp>
        <p:sp>
          <p:nvSpPr>
            <p:cNvPr id="4174" name="Line 72"/>
            <p:cNvSpPr>
              <a:spLocks noChangeAspect="1" noChangeShapeType="1"/>
            </p:cNvSpPr>
            <p:nvPr/>
          </p:nvSpPr>
          <p:spPr bwMode="auto">
            <a:xfrm>
              <a:off x="1255" y="2623"/>
              <a:ext cx="158" cy="1"/>
            </a:xfrm>
            <a:prstGeom prst="line">
              <a:avLst/>
            </a:prstGeom>
            <a:noFill/>
            <a:ln w="3175">
              <a:solidFill>
                <a:srgbClr val="000000"/>
              </a:solidFill>
              <a:round/>
              <a:headEnd type="none" w="sm" len="lg"/>
              <a:tailEnd type="none" w="sm" len="lg"/>
            </a:ln>
          </p:spPr>
          <p:txBody>
            <a:bodyPr/>
            <a:lstStyle/>
            <a:p>
              <a:endParaRPr lang="ru-RU"/>
            </a:p>
          </p:txBody>
        </p:sp>
        <p:sp>
          <p:nvSpPr>
            <p:cNvPr id="4175" name="Line 73"/>
            <p:cNvSpPr>
              <a:spLocks noChangeAspect="1" noChangeShapeType="1"/>
            </p:cNvSpPr>
            <p:nvPr/>
          </p:nvSpPr>
          <p:spPr bwMode="auto">
            <a:xfrm>
              <a:off x="1853" y="2621"/>
              <a:ext cx="158" cy="0"/>
            </a:xfrm>
            <a:prstGeom prst="line">
              <a:avLst/>
            </a:prstGeom>
            <a:noFill/>
            <a:ln w="3175">
              <a:solidFill>
                <a:srgbClr val="000000"/>
              </a:solidFill>
              <a:round/>
              <a:headEnd type="none" w="sm" len="lg"/>
              <a:tailEnd type="none" w="sm" len="lg"/>
            </a:ln>
          </p:spPr>
          <p:txBody>
            <a:bodyPr/>
            <a:lstStyle/>
            <a:p>
              <a:endParaRPr lang="ru-RU"/>
            </a:p>
          </p:txBody>
        </p:sp>
        <p:sp>
          <p:nvSpPr>
            <p:cNvPr id="4176" name="Line 74"/>
            <p:cNvSpPr>
              <a:spLocks noChangeAspect="1" noChangeShapeType="1"/>
            </p:cNvSpPr>
            <p:nvPr/>
          </p:nvSpPr>
          <p:spPr bwMode="auto">
            <a:xfrm>
              <a:off x="2609" y="2614"/>
              <a:ext cx="158" cy="0"/>
            </a:xfrm>
            <a:prstGeom prst="line">
              <a:avLst/>
            </a:prstGeom>
            <a:noFill/>
            <a:ln w="3175">
              <a:solidFill>
                <a:srgbClr val="000000"/>
              </a:solidFill>
              <a:round/>
              <a:headEnd type="none" w="sm" len="lg"/>
              <a:tailEnd type="none" w="sm" len="lg"/>
            </a:ln>
          </p:spPr>
          <p:txBody>
            <a:bodyPr/>
            <a:lstStyle/>
            <a:p>
              <a:endParaRPr lang="ru-RU"/>
            </a:p>
          </p:txBody>
        </p:sp>
        <p:sp>
          <p:nvSpPr>
            <p:cNvPr id="4177" name="Line 75"/>
            <p:cNvSpPr>
              <a:spLocks noChangeAspect="1" noChangeShapeType="1"/>
            </p:cNvSpPr>
            <p:nvPr/>
          </p:nvSpPr>
          <p:spPr bwMode="auto">
            <a:xfrm>
              <a:off x="4606" y="2614"/>
              <a:ext cx="158" cy="0"/>
            </a:xfrm>
            <a:prstGeom prst="line">
              <a:avLst/>
            </a:prstGeom>
            <a:noFill/>
            <a:ln w="3175">
              <a:solidFill>
                <a:srgbClr val="000000"/>
              </a:solidFill>
              <a:round/>
              <a:headEnd type="none" w="sm" len="lg"/>
              <a:tailEnd type="none" w="sm" len="lg"/>
            </a:ln>
          </p:spPr>
          <p:txBody>
            <a:bodyPr/>
            <a:lstStyle/>
            <a:p>
              <a:endParaRPr lang="ru-RU"/>
            </a:p>
          </p:txBody>
        </p:sp>
        <p:sp>
          <p:nvSpPr>
            <p:cNvPr id="4178" name="Line 76"/>
            <p:cNvSpPr>
              <a:spLocks noChangeAspect="1" noChangeShapeType="1"/>
            </p:cNvSpPr>
            <p:nvPr/>
          </p:nvSpPr>
          <p:spPr bwMode="auto">
            <a:xfrm>
              <a:off x="4844" y="2614"/>
              <a:ext cx="159" cy="0"/>
            </a:xfrm>
            <a:prstGeom prst="line">
              <a:avLst/>
            </a:prstGeom>
            <a:noFill/>
            <a:ln w="3175">
              <a:solidFill>
                <a:srgbClr val="000000"/>
              </a:solidFill>
              <a:round/>
              <a:headEnd type="none" w="sm" len="lg"/>
              <a:tailEnd type="none" w="sm" len="lg"/>
            </a:ln>
          </p:spPr>
          <p:txBody>
            <a:bodyPr/>
            <a:lstStyle/>
            <a:p>
              <a:endParaRPr lang="ru-RU"/>
            </a:p>
          </p:txBody>
        </p:sp>
        <p:sp>
          <p:nvSpPr>
            <p:cNvPr id="4179" name="Line 77"/>
            <p:cNvSpPr>
              <a:spLocks noChangeAspect="1" noChangeShapeType="1"/>
            </p:cNvSpPr>
            <p:nvPr/>
          </p:nvSpPr>
          <p:spPr bwMode="auto">
            <a:xfrm flipH="1">
              <a:off x="1412" y="2111"/>
              <a:ext cx="376" cy="514"/>
            </a:xfrm>
            <a:prstGeom prst="line">
              <a:avLst/>
            </a:prstGeom>
            <a:noFill/>
            <a:ln w="3175">
              <a:solidFill>
                <a:srgbClr val="000000"/>
              </a:solidFill>
              <a:round/>
              <a:headEnd type="none" w="sm" len="lg"/>
              <a:tailEnd type="none" w="sm" len="lg"/>
            </a:ln>
          </p:spPr>
          <p:txBody>
            <a:bodyPr/>
            <a:lstStyle/>
            <a:p>
              <a:endParaRPr lang="ru-RU"/>
            </a:p>
          </p:txBody>
        </p:sp>
        <p:sp>
          <p:nvSpPr>
            <p:cNvPr id="4180" name="Line 78"/>
            <p:cNvSpPr>
              <a:spLocks noChangeAspect="1" noChangeShapeType="1"/>
            </p:cNvSpPr>
            <p:nvPr/>
          </p:nvSpPr>
          <p:spPr bwMode="auto">
            <a:xfrm flipH="1">
              <a:off x="2011" y="2307"/>
              <a:ext cx="108" cy="309"/>
            </a:xfrm>
            <a:prstGeom prst="line">
              <a:avLst/>
            </a:prstGeom>
            <a:noFill/>
            <a:ln w="3175">
              <a:solidFill>
                <a:srgbClr val="000000"/>
              </a:solidFill>
              <a:round/>
              <a:headEnd type="none" w="sm" len="lg"/>
              <a:tailEnd type="none" w="sm" len="lg"/>
            </a:ln>
          </p:spPr>
          <p:txBody>
            <a:bodyPr/>
            <a:lstStyle/>
            <a:p>
              <a:endParaRPr lang="ru-RU"/>
            </a:p>
          </p:txBody>
        </p:sp>
        <p:sp>
          <p:nvSpPr>
            <p:cNvPr id="4181" name="Line 79"/>
            <p:cNvSpPr>
              <a:spLocks noChangeAspect="1" noChangeShapeType="1"/>
            </p:cNvSpPr>
            <p:nvPr/>
          </p:nvSpPr>
          <p:spPr bwMode="auto">
            <a:xfrm>
              <a:off x="2442" y="2225"/>
              <a:ext cx="166" cy="389"/>
            </a:xfrm>
            <a:prstGeom prst="line">
              <a:avLst/>
            </a:prstGeom>
            <a:noFill/>
            <a:ln w="3175">
              <a:solidFill>
                <a:srgbClr val="000000"/>
              </a:solidFill>
              <a:round/>
              <a:headEnd type="none" w="sm" len="lg"/>
              <a:tailEnd type="none" w="sm" len="lg"/>
            </a:ln>
          </p:spPr>
          <p:txBody>
            <a:bodyPr/>
            <a:lstStyle/>
            <a:p>
              <a:endParaRPr lang="ru-RU"/>
            </a:p>
          </p:txBody>
        </p:sp>
        <p:sp>
          <p:nvSpPr>
            <p:cNvPr id="4182" name="Line 80"/>
            <p:cNvSpPr>
              <a:spLocks noChangeAspect="1" noChangeShapeType="1"/>
            </p:cNvSpPr>
            <p:nvPr/>
          </p:nvSpPr>
          <p:spPr bwMode="auto">
            <a:xfrm>
              <a:off x="4433" y="2319"/>
              <a:ext cx="173" cy="295"/>
            </a:xfrm>
            <a:prstGeom prst="line">
              <a:avLst/>
            </a:prstGeom>
            <a:noFill/>
            <a:ln w="3175">
              <a:solidFill>
                <a:srgbClr val="000000"/>
              </a:solidFill>
              <a:round/>
              <a:headEnd type="none" w="sm" len="lg"/>
              <a:tailEnd type="none" w="sm" len="lg"/>
            </a:ln>
          </p:spPr>
          <p:txBody>
            <a:bodyPr/>
            <a:lstStyle/>
            <a:p>
              <a:endParaRPr lang="ru-RU"/>
            </a:p>
          </p:txBody>
        </p:sp>
        <p:sp>
          <p:nvSpPr>
            <p:cNvPr id="4183" name="Line 81"/>
            <p:cNvSpPr>
              <a:spLocks noChangeAspect="1" noChangeShapeType="1"/>
            </p:cNvSpPr>
            <p:nvPr/>
          </p:nvSpPr>
          <p:spPr bwMode="auto">
            <a:xfrm>
              <a:off x="4606" y="2168"/>
              <a:ext cx="238" cy="446"/>
            </a:xfrm>
            <a:prstGeom prst="line">
              <a:avLst/>
            </a:prstGeom>
            <a:noFill/>
            <a:ln w="3175">
              <a:solidFill>
                <a:srgbClr val="000000"/>
              </a:solidFill>
              <a:round/>
              <a:headEnd type="none" w="sm" len="lg"/>
              <a:tailEnd type="none" w="sm" len="lg"/>
            </a:ln>
          </p:spPr>
          <p:txBody>
            <a:bodyPr/>
            <a:lstStyle/>
            <a:p>
              <a:endParaRPr lang="ru-RU"/>
            </a:p>
          </p:txBody>
        </p:sp>
        <p:sp>
          <p:nvSpPr>
            <p:cNvPr id="4184" name="Text Box 82"/>
            <p:cNvSpPr txBox="1">
              <a:spLocks noChangeAspect="1" noChangeArrowheads="1"/>
            </p:cNvSpPr>
            <p:nvPr/>
          </p:nvSpPr>
          <p:spPr bwMode="auto">
            <a:xfrm>
              <a:off x="1224" y="918"/>
              <a:ext cx="246" cy="180"/>
            </a:xfrm>
            <a:prstGeom prst="rect">
              <a:avLst/>
            </a:prstGeom>
            <a:solidFill>
              <a:srgbClr val="FFFFFF"/>
            </a:solidFill>
            <a:ln w="9525">
              <a:noFill/>
              <a:miter lim="800000"/>
              <a:headEnd/>
              <a:tailEnd/>
            </a:ln>
          </p:spPr>
          <p:txBody>
            <a:bodyPr lIns="0" tIns="0" rIns="0" bIns="0"/>
            <a:lstStyle/>
            <a:p>
              <a:pPr algn="ctr"/>
              <a:r>
                <a:rPr lang="ru-RU" sz="1400" i="1">
                  <a:latin typeface="Times New Roman" pitchFamily="18" charset="0"/>
                </a:rPr>
                <a:t>I(φ)</a:t>
              </a:r>
              <a:endParaRPr lang="ru-RU" sz="1800"/>
            </a:p>
          </p:txBody>
        </p:sp>
        <p:sp>
          <p:nvSpPr>
            <p:cNvPr id="4185" name="Text Box 83"/>
            <p:cNvSpPr txBox="1">
              <a:spLocks noChangeAspect="1" noChangeArrowheads="1"/>
            </p:cNvSpPr>
            <p:nvPr/>
          </p:nvSpPr>
          <p:spPr bwMode="auto">
            <a:xfrm>
              <a:off x="3954" y="1641"/>
              <a:ext cx="258" cy="189"/>
            </a:xfrm>
            <a:prstGeom prst="rect">
              <a:avLst/>
            </a:prstGeom>
            <a:solidFill>
              <a:srgbClr val="FFFFFF"/>
            </a:solidFill>
            <a:ln w="9525">
              <a:noFill/>
              <a:miter lim="800000"/>
              <a:headEnd/>
              <a:tailEnd/>
            </a:ln>
          </p:spPr>
          <p:txBody>
            <a:bodyPr lIns="0" tIns="0" rIns="0" bIns="0"/>
            <a:lstStyle/>
            <a:p>
              <a:pPr algn="ctr"/>
              <a:r>
                <a:rPr lang="ru-RU" sz="1400" i="1"/>
                <a:t>I(Z)</a:t>
              </a:r>
              <a:endParaRPr lang="ru-RU" sz="1800"/>
            </a:p>
          </p:txBody>
        </p:sp>
        <p:sp>
          <p:nvSpPr>
            <p:cNvPr id="4186" name="Text Box 84"/>
            <p:cNvSpPr txBox="1">
              <a:spLocks noChangeAspect="1" noChangeArrowheads="1"/>
            </p:cNvSpPr>
            <p:nvPr/>
          </p:nvSpPr>
          <p:spPr bwMode="auto">
            <a:xfrm>
              <a:off x="1246" y="2469"/>
              <a:ext cx="175" cy="128"/>
            </a:xfrm>
            <a:prstGeom prst="rect">
              <a:avLst/>
            </a:prstGeom>
            <a:solidFill>
              <a:srgbClr val="FFFFFF"/>
            </a:solidFill>
            <a:ln w="9525">
              <a:noFill/>
              <a:miter lim="800000"/>
              <a:headEnd/>
              <a:tailEnd/>
            </a:ln>
          </p:spPr>
          <p:txBody>
            <a:bodyPr lIns="0" tIns="0" rIns="0" bIns="0"/>
            <a:lstStyle/>
            <a:p>
              <a:pPr algn="ctr"/>
              <a:r>
                <a:rPr lang="ru-RU" sz="1400"/>
                <a:t>1</a:t>
              </a:r>
              <a:endParaRPr lang="ru-RU" sz="1800"/>
            </a:p>
          </p:txBody>
        </p:sp>
        <p:sp>
          <p:nvSpPr>
            <p:cNvPr id="4187" name="Text Box 85"/>
            <p:cNvSpPr txBox="1">
              <a:spLocks noChangeAspect="1" noChangeArrowheads="1"/>
            </p:cNvSpPr>
            <p:nvPr/>
          </p:nvSpPr>
          <p:spPr bwMode="auto">
            <a:xfrm>
              <a:off x="1841" y="2469"/>
              <a:ext cx="176" cy="128"/>
            </a:xfrm>
            <a:prstGeom prst="rect">
              <a:avLst/>
            </a:prstGeom>
            <a:solidFill>
              <a:srgbClr val="FFFFFF"/>
            </a:solidFill>
            <a:ln w="9525">
              <a:noFill/>
              <a:miter lim="800000"/>
              <a:headEnd/>
              <a:tailEnd/>
            </a:ln>
          </p:spPr>
          <p:txBody>
            <a:bodyPr lIns="0" tIns="0" rIns="0" bIns="0"/>
            <a:lstStyle/>
            <a:p>
              <a:pPr algn="ctr"/>
              <a:r>
                <a:rPr lang="ru-RU" sz="1400"/>
                <a:t>2</a:t>
              </a:r>
              <a:endParaRPr lang="ru-RU" sz="1800"/>
            </a:p>
          </p:txBody>
        </p:sp>
        <p:sp>
          <p:nvSpPr>
            <p:cNvPr id="4188" name="Text Box 86"/>
            <p:cNvSpPr txBox="1">
              <a:spLocks noChangeAspect="1" noChangeArrowheads="1"/>
            </p:cNvSpPr>
            <p:nvPr/>
          </p:nvSpPr>
          <p:spPr bwMode="auto">
            <a:xfrm>
              <a:off x="2615" y="1697"/>
              <a:ext cx="1080" cy="124"/>
            </a:xfrm>
            <a:prstGeom prst="rect">
              <a:avLst/>
            </a:prstGeom>
            <a:solidFill>
              <a:srgbClr val="FFFFFF"/>
            </a:solidFill>
            <a:ln w="9525">
              <a:noFill/>
              <a:miter lim="800000"/>
              <a:headEnd/>
              <a:tailEnd/>
            </a:ln>
          </p:spPr>
          <p:txBody>
            <a:bodyPr lIns="0" tIns="0" rIns="0" bIns="0"/>
            <a:lstStyle/>
            <a:p>
              <a:pPr algn="ctr"/>
              <a:r>
                <a:rPr lang="en-US" sz="1200"/>
                <a:t>Secondary electrons</a:t>
              </a:r>
              <a:endParaRPr lang="ru-RU" sz="1200"/>
            </a:p>
          </p:txBody>
        </p:sp>
        <p:sp>
          <p:nvSpPr>
            <p:cNvPr id="4189" name="Text Box 87"/>
            <p:cNvSpPr txBox="1">
              <a:spLocks noChangeAspect="1" noChangeArrowheads="1"/>
            </p:cNvSpPr>
            <p:nvPr/>
          </p:nvSpPr>
          <p:spPr bwMode="auto">
            <a:xfrm>
              <a:off x="4586" y="2450"/>
              <a:ext cx="176" cy="129"/>
            </a:xfrm>
            <a:prstGeom prst="rect">
              <a:avLst/>
            </a:prstGeom>
            <a:noFill/>
            <a:ln w="9525">
              <a:noFill/>
              <a:miter lim="800000"/>
              <a:headEnd/>
              <a:tailEnd/>
            </a:ln>
          </p:spPr>
          <p:txBody>
            <a:bodyPr lIns="0" tIns="0" rIns="0" bIns="0"/>
            <a:lstStyle/>
            <a:p>
              <a:pPr algn="ctr"/>
              <a:r>
                <a:rPr lang="ru-RU" sz="1400"/>
                <a:t>4</a:t>
              </a:r>
              <a:endParaRPr lang="ru-RU" sz="1800"/>
            </a:p>
          </p:txBody>
        </p:sp>
        <p:sp>
          <p:nvSpPr>
            <p:cNvPr id="4190" name="Text Box 88"/>
            <p:cNvSpPr txBox="1">
              <a:spLocks noChangeAspect="1" noChangeArrowheads="1"/>
            </p:cNvSpPr>
            <p:nvPr/>
          </p:nvSpPr>
          <p:spPr bwMode="auto">
            <a:xfrm>
              <a:off x="4850" y="2459"/>
              <a:ext cx="176" cy="129"/>
            </a:xfrm>
            <a:prstGeom prst="rect">
              <a:avLst/>
            </a:prstGeom>
            <a:solidFill>
              <a:srgbClr val="FFFFFF"/>
            </a:solidFill>
            <a:ln w="9525">
              <a:noFill/>
              <a:miter lim="800000"/>
              <a:headEnd/>
              <a:tailEnd/>
            </a:ln>
          </p:spPr>
          <p:txBody>
            <a:bodyPr lIns="0" tIns="0" rIns="0" bIns="0"/>
            <a:lstStyle/>
            <a:p>
              <a:pPr algn="ctr"/>
              <a:r>
                <a:rPr lang="ru-RU" sz="1400"/>
                <a:t>5</a:t>
              </a:r>
              <a:endParaRPr lang="ru-RU" sz="1800"/>
            </a:p>
          </p:txBody>
        </p:sp>
        <p:sp>
          <p:nvSpPr>
            <p:cNvPr id="4191" name="Text Box 89"/>
            <p:cNvSpPr txBox="1">
              <a:spLocks noChangeAspect="1" noChangeArrowheads="1"/>
            </p:cNvSpPr>
            <p:nvPr/>
          </p:nvSpPr>
          <p:spPr bwMode="auto">
            <a:xfrm>
              <a:off x="1998" y="1003"/>
              <a:ext cx="898" cy="173"/>
            </a:xfrm>
            <a:prstGeom prst="rect">
              <a:avLst/>
            </a:prstGeom>
            <a:solidFill>
              <a:srgbClr val="FFFFFF"/>
            </a:solidFill>
            <a:ln w="9525">
              <a:noFill/>
              <a:miter lim="800000"/>
              <a:headEnd/>
              <a:tailEnd/>
            </a:ln>
          </p:spPr>
          <p:txBody>
            <a:bodyPr lIns="0" tIns="0" rIns="0" bIns="0"/>
            <a:lstStyle/>
            <a:p>
              <a:pPr algn="ctr"/>
              <a:r>
                <a:rPr lang="en-US" sz="1200"/>
                <a:t>Analyzed beam</a:t>
              </a:r>
              <a:endParaRPr lang="ru-RU" sz="1200"/>
            </a:p>
          </p:txBody>
        </p:sp>
        <p:sp>
          <p:nvSpPr>
            <p:cNvPr id="4192" name="Text Box 90"/>
            <p:cNvSpPr txBox="1">
              <a:spLocks noChangeAspect="1" noChangeArrowheads="1"/>
            </p:cNvSpPr>
            <p:nvPr/>
          </p:nvSpPr>
          <p:spPr bwMode="auto">
            <a:xfrm>
              <a:off x="1832" y="1495"/>
              <a:ext cx="205" cy="149"/>
            </a:xfrm>
            <a:prstGeom prst="rect">
              <a:avLst/>
            </a:prstGeom>
            <a:solidFill>
              <a:srgbClr val="FFFFFF"/>
            </a:solidFill>
            <a:ln w="9525">
              <a:noFill/>
              <a:miter lim="800000"/>
              <a:headEnd/>
              <a:tailEnd/>
            </a:ln>
          </p:spPr>
          <p:txBody>
            <a:bodyPr lIns="0" tIns="0" rIns="0" bIns="0"/>
            <a:lstStyle/>
            <a:p>
              <a:pPr algn="ctr"/>
              <a:r>
                <a:rPr lang="ru-RU" sz="1400" i="1">
                  <a:latin typeface="Times New Roman" pitchFamily="18" charset="0"/>
                </a:rPr>
                <a:t>φ</a:t>
              </a:r>
              <a:endParaRPr lang="ru-RU" sz="1800"/>
            </a:p>
          </p:txBody>
        </p:sp>
        <p:sp>
          <p:nvSpPr>
            <p:cNvPr id="4193" name="Text Box 91"/>
            <p:cNvSpPr txBox="1">
              <a:spLocks noChangeAspect="1" noChangeArrowheads="1"/>
            </p:cNvSpPr>
            <p:nvPr/>
          </p:nvSpPr>
          <p:spPr bwMode="auto">
            <a:xfrm>
              <a:off x="2608" y="2459"/>
              <a:ext cx="176" cy="129"/>
            </a:xfrm>
            <a:prstGeom prst="rect">
              <a:avLst/>
            </a:prstGeom>
            <a:solidFill>
              <a:srgbClr val="FFFFFF"/>
            </a:solidFill>
            <a:ln w="9525">
              <a:noFill/>
              <a:miter lim="800000"/>
              <a:headEnd/>
              <a:tailEnd/>
            </a:ln>
          </p:spPr>
          <p:txBody>
            <a:bodyPr lIns="0" tIns="0" rIns="0" bIns="0"/>
            <a:lstStyle/>
            <a:p>
              <a:pPr algn="ctr"/>
              <a:r>
                <a:rPr lang="ru-RU" sz="1400"/>
                <a:t>3</a:t>
              </a:r>
              <a:endParaRPr lang="ru-RU" sz="1800"/>
            </a:p>
          </p:txBody>
        </p:sp>
        <p:sp>
          <p:nvSpPr>
            <p:cNvPr id="4194" name="Text Box 92"/>
            <p:cNvSpPr txBox="1">
              <a:spLocks noChangeAspect="1" noChangeArrowheads="1"/>
            </p:cNvSpPr>
            <p:nvPr/>
          </p:nvSpPr>
          <p:spPr bwMode="auto">
            <a:xfrm>
              <a:off x="4244" y="2450"/>
              <a:ext cx="176" cy="129"/>
            </a:xfrm>
            <a:prstGeom prst="rect">
              <a:avLst/>
            </a:prstGeom>
            <a:noFill/>
            <a:ln w="9525">
              <a:noFill/>
              <a:miter lim="800000"/>
              <a:headEnd/>
              <a:tailEnd/>
            </a:ln>
          </p:spPr>
          <p:txBody>
            <a:bodyPr lIns="0" tIns="0" rIns="0" bIns="0"/>
            <a:lstStyle/>
            <a:p>
              <a:pPr algn="ctr"/>
              <a:r>
                <a:rPr lang="ru-RU" sz="1400" i="1"/>
                <a:t>Z</a:t>
              </a:r>
              <a:endParaRPr lang="ru-RU" sz="1800"/>
            </a:p>
          </p:txBody>
        </p:sp>
        <p:sp>
          <p:nvSpPr>
            <p:cNvPr id="4195" name="Text Box 93"/>
            <p:cNvSpPr txBox="1">
              <a:spLocks noChangeAspect="1" noChangeArrowheads="1"/>
            </p:cNvSpPr>
            <p:nvPr/>
          </p:nvSpPr>
          <p:spPr bwMode="auto">
            <a:xfrm>
              <a:off x="2266" y="2738"/>
              <a:ext cx="1787" cy="173"/>
            </a:xfrm>
            <a:prstGeom prst="rect">
              <a:avLst/>
            </a:prstGeom>
            <a:solidFill>
              <a:srgbClr val="FFFFFF"/>
            </a:solidFill>
            <a:ln w="9525">
              <a:noFill/>
              <a:miter lim="800000"/>
              <a:headEnd/>
              <a:tailEnd/>
            </a:ln>
          </p:spPr>
          <p:txBody>
            <a:bodyPr lIns="0" tIns="0" rIns="0" bIns="0">
              <a:spAutoFit/>
            </a:bodyPr>
            <a:lstStyle/>
            <a:p>
              <a:endParaRPr lang="ru-RU" sz="1800"/>
            </a:p>
          </p:txBody>
        </p:sp>
        <p:sp>
          <p:nvSpPr>
            <p:cNvPr id="4196" name="Text Box 94"/>
            <p:cNvSpPr txBox="1">
              <a:spLocks noChangeAspect="1" noChangeArrowheads="1"/>
            </p:cNvSpPr>
            <p:nvPr/>
          </p:nvSpPr>
          <p:spPr bwMode="auto">
            <a:xfrm>
              <a:off x="2255" y="1286"/>
              <a:ext cx="1696" cy="293"/>
            </a:xfrm>
            <a:prstGeom prst="rect">
              <a:avLst/>
            </a:prstGeom>
            <a:noFill/>
            <a:ln w="9525">
              <a:noFill/>
              <a:miter lim="800000"/>
              <a:headEnd/>
              <a:tailEnd/>
            </a:ln>
          </p:spPr>
          <p:txBody>
            <a:bodyPr lIns="0" tIns="0" rIns="0" bIns="0"/>
            <a:lstStyle/>
            <a:p>
              <a:endParaRPr lang="ru-RU" sz="1800"/>
            </a:p>
          </p:txBody>
        </p:sp>
        <p:sp>
          <p:nvSpPr>
            <p:cNvPr id="4197" name="Text Box 95"/>
            <p:cNvSpPr txBox="1">
              <a:spLocks noChangeAspect="1" noChangeArrowheads="1"/>
            </p:cNvSpPr>
            <p:nvPr/>
          </p:nvSpPr>
          <p:spPr bwMode="auto">
            <a:xfrm>
              <a:off x="839" y="1752"/>
              <a:ext cx="273" cy="200"/>
            </a:xfrm>
            <a:prstGeom prst="rect">
              <a:avLst/>
            </a:prstGeom>
            <a:solidFill>
              <a:srgbClr val="FFFFFF"/>
            </a:solidFill>
            <a:ln w="9525">
              <a:noFill/>
              <a:miter lim="800000"/>
              <a:headEnd/>
              <a:tailEnd/>
            </a:ln>
          </p:spPr>
          <p:txBody>
            <a:bodyPr lIns="0" tIns="0" rIns="0" bIns="0"/>
            <a:lstStyle/>
            <a:p>
              <a:pPr algn="ctr"/>
              <a:r>
                <a:rPr lang="ru-RU" sz="1600" i="1"/>
                <a:t>U</a:t>
              </a:r>
              <a:r>
                <a:rPr lang="ru-RU" sz="1600" i="1" baseline="-25000"/>
                <a:t>м</a:t>
              </a:r>
              <a:endParaRPr lang="ru-RU" sz="1600"/>
            </a:p>
          </p:txBody>
        </p:sp>
        <p:sp>
          <p:nvSpPr>
            <p:cNvPr id="4198" name="Text Box 96"/>
            <p:cNvSpPr txBox="1">
              <a:spLocks noChangeAspect="1" noChangeArrowheads="1"/>
            </p:cNvSpPr>
            <p:nvPr/>
          </p:nvSpPr>
          <p:spPr bwMode="auto">
            <a:xfrm>
              <a:off x="4647" y="1953"/>
              <a:ext cx="403" cy="125"/>
            </a:xfrm>
            <a:prstGeom prst="rect">
              <a:avLst/>
            </a:prstGeom>
            <a:solidFill>
              <a:srgbClr val="FFFFFF"/>
            </a:solidFill>
            <a:ln w="9525">
              <a:noFill/>
              <a:miter lim="800000"/>
              <a:headEnd/>
              <a:tailEnd/>
            </a:ln>
          </p:spPr>
          <p:txBody>
            <a:bodyPr lIns="0" tIns="0" rIns="0" bIns="0"/>
            <a:lstStyle/>
            <a:p>
              <a:pPr algn="ctr"/>
              <a:r>
                <a:rPr lang="ru-RU" sz="1200"/>
                <a:t>Сигнал</a:t>
              </a:r>
            </a:p>
          </p:txBody>
        </p:sp>
      </p:grpSp>
      <p:sp>
        <p:nvSpPr>
          <p:cNvPr id="4103" name="Text Box 97"/>
          <p:cNvSpPr txBox="1">
            <a:spLocks noChangeArrowheads="1"/>
          </p:cNvSpPr>
          <p:nvPr/>
        </p:nvSpPr>
        <p:spPr bwMode="auto">
          <a:xfrm>
            <a:off x="971550" y="5445224"/>
            <a:ext cx="7416800" cy="649288"/>
          </a:xfrm>
          <a:prstGeom prst="rect">
            <a:avLst/>
          </a:prstGeom>
          <a:noFill/>
          <a:ln w="9525">
            <a:noFill/>
            <a:miter lim="800000"/>
            <a:headEnd/>
            <a:tailEnd/>
          </a:ln>
        </p:spPr>
        <p:txBody>
          <a:bodyPr lIns="0" tIns="0" rIns="0" bIns="0"/>
          <a:lstStyle/>
          <a:p>
            <a:pPr algn="ctr"/>
            <a:r>
              <a:rPr lang="ru-RU" sz="1800" b="1" dirty="0">
                <a:solidFill>
                  <a:srgbClr val="000099"/>
                </a:solidFill>
              </a:rPr>
              <a:t>1 - </a:t>
            </a:r>
            <a:r>
              <a:rPr lang="ru-RU" sz="1800" b="1" dirty="0" err="1">
                <a:solidFill>
                  <a:srgbClr val="000099"/>
                </a:solidFill>
              </a:rPr>
              <a:t>target</a:t>
            </a:r>
            <a:r>
              <a:rPr lang="ru-RU" sz="1800" b="1" dirty="0">
                <a:solidFill>
                  <a:srgbClr val="000099"/>
                </a:solidFill>
              </a:rPr>
              <a:t>, 2 - </a:t>
            </a:r>
            <a:r>
              <a:rPr lang="ru-RU" sz="1800" b="1" dirty="0" err="1">
                <a:solidFill>
                  <a:srgbClr val="000099"/>
                </a:solidFill>
              </a:rPr>
              <a:t>input</a:t>
            </a:r>
            <a:r>
              <a:rPr lang="ru-RU" sz="1800" b="1" dirty="0">
                <a:solidFill>
                  <a:srgbClr val="000099"/>
                </a:solidFill>
              </a:rPr>
              <a:t> </a:t>
            </a:r>
            <a:r>
              <a:rPr lang="ru-RU" sz="1800" b="1" dirty="0" err="1">
                <a:solidFill>
                  <a:srgbClr val="000099"/>
                </a:solidFill>
              </a:rPr>
              <a:t>collimator</a:t>
            </a:r>
            <a:r>
              <a:rPr lang="ru-RU" sz="1800" b="1" dirty="0">
                <a:solidFill>
                  <a:srgbClr val="000099"/>
                </a:solidFill>
              </a:rPr>
              <a:t>, 3 - </a:t>
            </a:r>
            <a:r>
              <a:rPr lang="ru-RU" sz="1800" b="1" dirty="0" err="1">
                <a:solidFill>
                  <a:srgbClr val="000099"/>
                </a:solidFill>
              </a:rPr>
              <a:t>rf</a:t>
            </a:r>
            <a:r>
              <a:rPr lang="ru-RU" sz="1800" b="1" dirty="0">
                <a:solidFill>
                  <a:srgbClr val="000099"/>
                </a:solidFill>
              </a:rPr>
              <a:t> </a:t>
            </a:r>
            <a:r>
              <a:rPr lang="ru-RU" sz="1800" b="1" dirty="0" err="1">
                <a:solidFill>
                  <a:srgbClr val="000099"/>
                </a:solidFill>
              </a:rPr>
              <a:t>deflector</a:t>
            </a:r>
            <a:r>
              <a:rPr lang="ru-RU" sz="1800" b="1" dirty="0">
                <a:solidFill>
                  <a:srgbClr val="000099"/>
                </a:solidFill>
              </a:rPr>
              <a:t> </a:t>
            </a:r>
            <a:r>
              <a:rPr lang="ru-RU" sz="1800" b="1" dirty="0" err="1">
                <a:solidFill>
                  <a:srgbClr val="000099"/>
                </a:solidFill>
              </a:rPr>
              <a:t>combined</a:t>
            </a:r>
            <a:r>
              <a:rPr lang="ru-RU" sz="1800" b="1" dirty="0">
                <a:solidFill>
                  <a:srgbClr val="000099"/>
                </a:solidFill>
              </a:rPr>
              <a:t> </a:t>
            </a:r>
            <a:r>
              <a:rPr lang="ru-RU" sz="1800" b="1" dirty="0" err="1">
                <a:solidFill>
                  <a:srgbClr val="000099"/>
                </a:solidFill>
              </a:rPr>
              <a:t>with</a:t>
            </a:r>
            <a:r>
              <a:rPr lang="ru-RU" sz="1800" b="1" dirty="0">
                <a:solidFill>
                  <a:srgbClr val="000099"/>
                </a:solidFill>
              </a:rPr>
              <a:t> </a:t>
            </a:r>
            <a:r>
              <a:rPr lang="ru-RU" sz="1800" b="1" dirty="0" err="1">
                <a:solidFill>
                  <a:srgbClr val="000099"/>
                </a:solidFill>
              </a:rPr>
              <a:t>electrostatic</a:t>
            </a:r>
            <a:r>
              <a:rPr lang="ru-RU" sz="1800" b="1" dirty="0">
                <a:solidFill>
                  <a:srgbClr val="000099"/>
                </a:solidFill>
              </a:rPr>
              <a:t> </a:t>
            </a:r>
            <a:r>
              <a:rPr lang="ru-RU" sz="1800" b="1" dirty="0" err="1">
                <a:solidFill>
                  <a:srgbClr val="000099"/>
                </a:solidFill>
              </a:rPr>
              <a:t>lens</a:t>
            </a:r>
            <a:r>
              <a:rPr lang="ru-RU" sz="1800" b="1" dirty="0">
                <a:solidFill>
                  <a:srgbClr val="000099"/>
                </a:solidFill>
              </a:rPr>
              <a:t>, 4 -  </a:t>
            </a:r>
            <a:r>
              <a:rPr lang="ru-RU" sz="1800" b="1" dirty="0" err="1">
                <a:solidFill>
                  <a:srgbClr val="000099"/>
                </a:solidFill>
              </a:rPr>
              <a:t>output</a:t>
            </a:r>
            <a:r>
              <a:rPr lang="ru-RU" sz="1800" b="1" dirty="0">
                <a:solidFill>
                  <a:srgbClr val="000099"/>
                </a:solidFill>
              </a:rPr>
              <a:t> </a:t>
            </a:r>
            <a:r>
              <a:rPr lang="ru-RU" sz="1800" b="1" dirty="0" err="1">
                <a:solidFill>
                  <a:srgbClr val="000099"/>
                </a:solidFill>
              </a:rPr>
              <a:t>collimator</a:t>
            </a:r>
            <a:r>
              <a:rPr lang="ru-RU" sz="1800" b="1" dirty="0">
                <a:solidFill>
                  <a:srgbClr val="000099"/>
                </a:solidFill>
              </a:rPr>
              <a:t>, 5 – </a:t>
            </a:r>
            <a:r>
              <a:rPr lang="en-US" sz="1800" b="1" dirty="0">
                <a:solidFill>
                  <a:srgbClr val="000099"/>
                </a:solidFill>
              </a:rPr>
              <a:t>collector of electrons</a:t>
            </a:r>
            <a:endParaRPr lang="ru-RU" sz="1800" b="1" dirty="0"/>
          </a:p>
        </p:txBody>
      </p:sp>
      <p:sp>
        <p:nvSpPr>
          <p:cNvPr id="4104" name="Rectangle 98"/>
          <p:cNvSpPr>
            <a:spLocks noChangeArrowheads="1"/>
          </p:cNvSpPr>
          <p:nvPr/>
        </p:nvSpPr>
        <p:spPr bwMode="auto">
          <a:xfrm>
            <a:off x="0" y="3248025"/>
            <a:ext cx="9144000" cy="0"/>
          </a:xfrm>
          <a:prstGeom prst="rect">
            <a:avLst/>
          </a:prstGeom>
          <a:noFill/>
          <a:ln w="9525">
            <a:noFill/>
            <a:miter lim="800000"/>
            <a:headEnd/>
            <a:tailEnd/>
          </a:ln>
        </p:spPr>
        <p:txBody>
          <a:bodyPr wrap="none" anchor="ctr">
            <a:spAutoFit/>
          </a:bodyPr>
          <a:lstStyle/>
          <a:p>
            <a:endParaRPr lang="ru-RU"/>
          </a:p>
        </p:txBody>
      </p:sp>
      <p:graphicFrame>
        <p:nvGraphicFramePr>
          <p:cNvPr id="4098" name="Object 99"/>
          <p:cNvGraphicFramePr>
            <a:graphicFrameLocks noChangeAspect="1"/>
          </p:cNvGraphicFramePr>
          <p:nvPr/>
        </p:nvGraphicFramePr>
        <p:xfrm>
          <a:off x="3492500" y="2060575"/>
          <a:ext cx="2085975" cy="361950"/>
        </p:xfrm>
        <a:graphic>
          <a:graphicData uri="http://schemas.openxmlformats.org/presentationml/2006/ole">
            <p:oleObj spid="_x0000_s4098" name="Equation" r:id="rId4" imgW="1447172" imgH="253890" progId="Equation.3">
              <p:embed/>
            </p:oleObj>
          </a:graphicData>
        </a:graphic>
      </p:graphicFrame>
      <p:sp>
        <p:nvSpPr>
          <p:cNvPr id="4105" name="Rectangle 100"/>
          <p:cNvSpPr>
            <a:spLocks noChangeArrowheads="1"/>
          </p:cNvSpPr>
          <p:nvPr/>
        </p:nvSpPr>
        <p:spPr bwMode="auto">
          <a:xfrm>
            <a:off x="0" y="3224213"/>
            <a:ext cx="9144000" cy="0"/>
          </a:xfrm>
          <a:prstGeom prst="rect">
            <a:avLst/>
          </a:prstGeom>
          <a:noFill/>
          <a:ln w="9525">
            <a:noFill/>
            <a:miter lim="800000"/>
            <a:headEnd/>
            <a:tailEnd/>
          </a:ln>
        </p:spPr>
        <p:txBody>
          <a:bodyPr wrap="none" anchor="ctr">
            <a:spAutoFit/>
          </a:bodyPr>
          <a:lstStyle/>
          <a:p>
            <a:endParaRPr lang="ru-RU"/>
          </a:p>
        </p:txBody>
      </p:sp>
      <p:graphicFrame>
        <p:nvGraphicFramePr>
          <p:cNvPr id="4099" name="Object 101"/>
          <p:cNvGraphicFramePr>
            <a:graphicFrameLocks noChangeAspect="1"/>
          </p:cNvGraphicFramePr>
          <p:nvPr/>
        </p:nvGraphicFramePr>
        <p:xfrm>
          <a:off x="3203575" y="4221163"/>
          <a:ext cx="2276475" cy="409575"/>
        </p:xfrm>
        <a:graphic>
          <a:graphicData uri="http://schemas.openxmlformats.org/presentationml/2006/ole">
            <p:oleObj spid="_x0000_s4099" name="Equation" r:id="rId5" imgW="1409088" imgH="253890" progId="Equation.3">
              <p:embed/>
            </p:oleObj>
          </a:graphicData>
        </a:graphic>
      </p:graphicFrame>
      <p:pic>
        <p:nvPicPr>
          <p:cNvPr id="103" name="Picture 9" descr="emblema"/>
          <p:cNvPicPr>
            <a:picLocks noChangeAspect="1" noChangeArrowheads="1"/>
          </p:cNvPicPr>
          <p:nvPr/>
        </p:nvPicPr>
        <p:blipFill>
          <a:blip r:embed="rId6" cstate="print"/>
          <a:srcRect/>
          <a:stretch>
            <a:fillRect/>
          </a:stretch>
        </p:blipFill>
        <p:spPr>
          <a:xfrm>
            <a:off x="0" y="0"/>
            <a:ext cx="827584" cy="699166"/>
          </a:xfrm>
          <a:prstGeom prst="rect">
            <a:avLst/>
          </a:prstGeom>
        </p:spPr>
      </p:pic>
      <p:pic>
        <p:nvPicPr>
          <p:cNvPr id="104" name="Picture 6"/>
          <p:cNvPicPr>
            <a:picLocks noChangeAspect="1" noChangeArrowheads="1"/>
          </p:cNvPicPr>
          <p:nvPr/>
        </p:nvPicPr>
        <p:blipFill>
          <a:blip r:embed="rId7" cstate="print"/>
          <a:srcRect/>
          <a:stretch>
            <a:fillRect/>
          </a:stretch>
        </p:blipFill>
        <p:spPr bwMode="auto">
          <a:xfrm>
            <a:off x="8388424" y="1"/>
            <a:ext cx="755576" cy="720709"/>
          </a:xfrm>
          <a:prstGeom prst="rect">
            <a:avLst/>
          </a:prstGeom>
          <a:noFill/>
          <a:ln w="9525">
            <a:noFill/>
            <a:miter lim="800000"/>
            <a:headEnd/>
            <a:tailEnd/>
          </a:ln>
        </p:spPr>
      </p:pic>
      <p:sp>
        <p:nvSpPr>
          <p:cNvPr id="105" name="Дата 104"/>
          <p:cNvSpPr>
            <a:spLocks noGrp="1"/>
          </p:cNvSpPr>
          <p:nvPr>
            <p:ph type="dt" sz="half" idx="10"/>
          </p:nvPr>
        </p:nvSpPr>
        <p:spPr/>
        <p:txBody>
          <a:bodyPr/>
          <a:lstStyle/>
          <a:p>
            <a:pPr>
              <a:defRPr/>
            </a:pPr>
            <a:r>
              <a:rPr lang="ru-RU" smtClean="0"/>
              <a:t>October 18-19, 2011</a:t>
            </a:r>
            <a:endParaRPr lang="ru-RU"/>
          </a:p>
        </p:txBody>
      </p:sp>
      <p:sp>
        <p:nvSpPr>
          <p:cNvPr id="106" name="Нижний колонтитул 105"/>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Номер слайда 7"/>
          <p:cNvSpPr>
            <a:spLocks noGrp="1"/>
          </p:cNvSpPr>
          <p:nvPr>
            <p:ph type="sldNum" sz="quarter" idx="12"/>
          </p:nvPr>
        </p:nvSpPr>
        <p:spPr>
          <a:xfrm>
            <a:off x="7010400" y="6381750"/>
            <a:ext cx="2133600" cy="476250"/>
          </a:xfrm>
          <a:noFill/>
        </p:spPr>
        <p:txBody>
          <a:bodyPr/>
          <a:lstStyle/>
          <a:p>
            <a:fld id="{75362396-4F41-47E0-A702-5A1CFC36B8BC}" type="slidenum">
              <a:rPr lang="ru-RU"/>
              <a:pPr/>
              <a:t>9</a:t>
            </a:fld>
            <a:endParaRPr lang="ru-RU" dirty="0"/>
          </a:p>
        </p:txBody>
      </p:sp>
      <p:sp>
        <p:nvSpPr>
          <p:cNvPr id="22531" name="Rectangle 2"/>
          <p:cNvSpPr>
            <a:spLocks noGrp="1" noChangeArrowheads="1"/>
          </p:cNvSpPr>
          <p:nvPr>
            <p:ph type="title"/>
          </p:nvPr>
        </p:nvSpPr>
        <p:spPr/>
        <p:txBody>
          <a:bodyPr/>
          <a:lstStyle/>
          <a:p>
            <a:pPr eaLnBrk="1" hangingPunct="1"/>
            <a:r>
              <a:rPr lang="en-US" sz="4000" b="1" smtClean="0">
                <a:solidFill>
                  <a:srgbClr val="000099"/>
                </a:solidFill>
              </a:rPr>
              <a:t>Example of electron trajectories</a:t>
            </a:r>
            <a:endParaRPr lang="ru-RU" sz="4000" b="1" smtClean="0">
              <a:solidFill>
                <a:srgbClr val="000099"/>
              </a:solidFill>
            </a:endParaRPr>
          </a:p>
        </p:txBody>
      </p:sp>
      <p:sp>
        <p:nvSpPr>
          <p:cNvPr id="22532" name="Rectangle 3"/>
          <p:cNvSpPr>
            <a:spLocks noGrp="1" noChangeArrowheads="1"/>
          </p:cNvSpPr>
          <p:nvPr>
            <p:ph type="body" sz="half" idx="1"/>
          </p:nvPr>
        </p:nvSpPr>
        <p:spPr>
          <a:xfrm>
            <a:off x="611188" y="2133600"/>
            <a:ext cx="4038600" cy="3311525"/>
          </a:xfrm>
        </p:spPr>
        <p:txBody>
          <a:bodyPr/>
          <a:lstStyle/>
          <a:p>
            <a:pPr algn="ctr" eaLnBrk="1" hangingPunct="1">
              <a:buFontTx/>
              <a:buNone/>
            </a:pPr>
            <a:r>
              <a:rPr lang="en-US" sz="2000" b="1" smtClean="0"/>
              <a:t>Trajectories for optimum focusing and rf deflection off</a:t>
            </a:r>
            <a:r>
              <a:rPr lang="ru-RU" sz="2000" b="1" smtClean="0"/>
              <a:t> </a:t>
            </a:r>
          </a:p>
        </p:txBody>
      </p:sp>
      <p:pic>
        <p:nvPicPr>
          <p:cNvPr id="22533" name="Picture 4"/>
          <p:cNvPicPr>
            <a:picLocks noGrp="1" noChangeAspect="1" noChangeArrowheads="1"/>
          </p:cNvPicPr>
          <p:nvPr>
            <p:ph sz="quarter" idx="2"/>
          </p:nvPr>
        </p:nvPicPr>
        <p:blipFill>
          <a:blip r:embed="rId2" cstate="print"/>
          <a:srcRect/>
          <a:stretch>
            <a:fillRect/>
          </a:stretch>
        </p:blipFill>
        <p:spPr>
          <a:xfrm>
            <a:off x="468313" y="2997200"/>
            <a:ext cx="3844925" cy="2185988"/>
          </a:xfrm>
          <a:noFill/>
        </p:spPr>
      </p:pic>
      <p:sp>
        <p:nvSpPr>
          <p:cNvPr id="22534" name="Rectangle 5"/>
          <p:cNvSpPr>
            <a:spLocks noChangeArrowheads="1"/>
          </p:cNvSpPr>
          <p:nvPr/>
        </p:nvSpPr>
        <p:spPr bwMode="auto">
          <a:xfrm>
            <a:off x="4787900" y="1484313"/>
            <a:ext cx="4038600" cy="3816350"/>
          </a:xfrm>
          <a:prstGeom prst="rect">
            <a:avLst/>
          </a:prstGeom>
          <a:noFill/>
          <a:ln w="9525">
            <a:noFill/>
            <a:miter lim="800000"/>
            <a:headEnd/>
            <a:tailEnd/>
          </a:ln>
        </p:spPr>
        <p:txBody>
          <a:bodyPr/>
          <a:lstStyle/>
          <a:p>
            <a:pPr marL="342900" indent="-342900" algn="ctr">
              <a:spcBef>
                <a:spcPct val="20000"/>
              </a:spcBef>
            </a:pPr>
            <a:r>
              <a:rPr lang="en-US" b="1"/>
              <a:t>Trajectories electrons efor two groups of electrons entering rf deflector at different phases (phase difference equals </a:t>
            </a:r>
            <a:r>
              <a:rPr lang="ru-RU" b="1"/>
              <a:t>5</a:t>
            </a:r>
            <a:r>
              <a:rPr lang="en-US" b="1">
                <a:cs typeface="Arial" charset="0"/>
              </a:rPr>
              <a:t>°</a:t>
            </a:r>
            <a:r>
              <a:rPr lang="ru-RU" b="1">
                <a:cs typeface="Arial" charset="0"/>
              </a:rPr>
              <a:t> </a:t>
            </a:r>
            <a:r>
              <a:rPr lang="en-US" b="1">
                <a:cs typeface="Arial" charset="0"/>
              </a:rPr>
              <a:t>at f=1300 MHz</a:t>
            </a:r>
            <a:r>
              <a:rPr lang="ru-RU" b="1">
                <a:cs typeface="Arial" charset="0"/>
              </a:rPr>
              <a:t>)</a:t>
            </a:r>
            <a:r>
              <a:rPr lang="ru-RU" b="1"/>
              <a:t> </a:t>
            </a:r>
          </a:p>
        </p:txBody>
      </p:sp>
      <p:pic>
        <p:nvPicPr>
          <p:cNvPr id="22535" name="Picture 6"/>
          <p:cNvPicPr>
            <a:picLocks noGrp="1" noChangeAspect="1" noChangeArrowheads="1"/>
          </p:cNvPicPr>
          <p:nvPr>
            <p:ph sz="quarter" idx="3"/>
          </p:nvPr>
        </p:nvPicPr>
        <p:blipFill>
          <a:blip r:embed="rId3" cstate="print"/>
          <a:srcRect/>
          <a:stretch>
            <a:fillRect/>
          </a:stretch>
        </p:blipFill>
        <p:spPr>
          <a:xfrm>
            <a:off x="4643438" y="2997200"/>
            <a:ext cx="4062412" cy="2309813"/>
          </a:xfrm>
          <a:noFill/>
        </p:spPr>
      </p:pic>
      <p:pic>
        <p:nvPicPr>
          <p:cNvPr id="8" name="Picture 9" descr="emblema"/>
          <p:cNvPicPr>
            <a:picLocks noChangeAspect="1" noChangeArrowheads="1"/>
          </p:cNvPicPr>
          <p:nvPr/>
        </p:nvPicPr>
        <p:blipFill>
          <a:blip r:embed="rId4" cstate="print"/>
          <a:srcRect/>
          <a:stretch>
            <a:fillRect/>
          </a:stretch>
        </p:blipFill>
        <p:spPr>
          <a:xfrm>
            <a:off x="0" y="0"/>
            <a:ext cx="827584" cy="699166"/>
          </a:xfrm>
          <a:prstGeom prst="rect">
            <a:avLst/>
          </a:prstGeom>
        </p:spPr>
      </p:pic>
      <p:pic>
        <p:nvPicPr>
          <p:cNvPr id="9" name="Picture 6"/>
          <p:cNvPicPr>
            <a:picLocks noChangeAspect="1" noChangeArrowheads="1"/>
          </p:cNvPicPr>
          <p:nvPr/>
        </p:nvPicPr>
        <p:blipFill>
          <a:blip r:embed="rId5" cstate="print"/>
          <a:srcRect/>
          <a:stretch>
            <a:fillRect/>
          </a:stretch>
        </p:blipFill>
        <p:spPr bwMode="auto">
          <a:xfrm>
            <a:off x="8388424" y="1"/>
            <a:ext cx="755576" cy="720709"/>
          </a:xfrm>
          <a:prstGeom prst="rect">
            <a:avLst/>
          </a:prstGeom>
          <a:noFill/>
          <a:ln w="9525">
            <a:noFill/>
            <a:miter lim="800000"/>
            <a:headEnd/>
            <a:tailEnd/>
          </a:ln>
        </p:spPr>
      </p:pic>
      <p:sp>
        <p:nvSpPr>
          <p:cNvPr id="10" name="Дата 9"/>
          <p:cNvSpPr>
            <a:spLocks noGrp="1"/>
          </p:cNvSpPr>
          <p:nvPr>
            <p:ph type="dt" sz="half" idx="10"/>
          </p:nvPr>
        </p:nvSpPr>
        <p:spPr/>
        <p:txBody>
          <a:bodyPr/>
          <a:lstStyle/>
          <a:p>
            <a:pPr>
              <a:defRPr/>
            </a:pPr>
            <a:r>
              <a:rPr lang="ru-RU" smtClean="0"/>
              <a:t>October 18-19, 2011</a:t>
            </a:r>
            <a:endParaRPr lang="ru-RU"/>
          </a:p>
        </p:txBody>
      </p:sp>
      <p:sp>
        <p:nvSpPr>
          <p:cNvPr id="11" name="Нижний колонтитул 10"/>
          <p:cNvSpPr>
            <a:spLocks noGrp="1"/>
          </p:cNvSpPr>
          <p:nvPr>
            <p:ph type="ftr" sz="quarter" idx="11"/>
          </p:nvPr>
        </p:nvSpPr>
        <p:spPr/>
        <p:txBody>
          <a:bodyPr/>
          <a:lstStyle/>
          <a:p>
            <a:pPr>
              <a:defRPr/>
            </a:pPr>
            <a:r>
              <a:rPr lang="en-US" smtClean="0"/>
              <a:t>LINAC-4 Beam Instrumentation Review </a:t>
            </a: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1338</TotalTime>
  <Words>1205</Words>
  <Application>Microsoft Office PowerPoint</Application>
  <PresentationFormat>Экран (4:3)</PresentationFormat>
  <Paragraphs>214</Paragraphs>
  <Slides>20</Slides>
  <Notes>6</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20</vt:i4>
      </vt:variant>
    </vt:vector>
  </HeadingPairs>
  <TitlesOfParts>
    <vt:vector size="22" baseType="lpstr">
      <vt:lpstr>Default Design</vt:lpstr>
      <vt:lpstr>Equation</vt:lpstr>
      <vt:lpstr>Bunch shape monitor for Linac-4</vt:lpstr>
      <vt:lpstr>Слайд 2</vt:lpstr>
      <vt:lpstr>Basic Limitation  of Band Width of detectors using transfer of information about longitudinal distribution through beam electromagnetic field.</vt:lpstr>
      <vt:lpstr>Слайд 4</vt:lpstr>
      <vt:lpstr>Слайд 5</vt:lpstr>
      <vt:lpstr> (Witkover R.L. A Non-destructive Bunch Length Monitor For a Proton Linear Accelerator // Nucl. Instr. And Meth. – 1976, V. 137, No. 2, - pp. 203-211)</vt:lpstr>
      <vt:lpstr>I.A.Prudnikov et all. A Device to Measure Bunch Phase Length of an Accelerated Beam. USSR invention license. H05h7/00, No.174281, 1963 (in Russian).</vt:lpstr>
      <vt:lpstr>Configuration of INR Bunch Shape Monitor</vt:lpstr>
      <vt:lpstr>Example of electron trajectories</vt:lpstr>
      <vt:lpstr>Evaluation of phase resolution</vt:lpstr>
      <vt:lpstr>Слайд 11</vt:lpstr>
      <vt:lpstr>Influence of analyzed beam space charge</vt:lpstr>
      <vt:lpstr>Influence of analyzed beam space charge</vt:lpstr>
      <vt:lpstr>Behavior of total Phase  Resolution along the bunch for beam current of 60 mA (input collimator 0.5 mm)</vt:lpstr>
      <vt:lpstr>Слайд 15</vt:lpstr>
      <vt:lpstr>Слайд 16</vt:lpstr>
      <vt:lpstr>Слайд 17</vt:lpstr>
      <vt:lpstr>Слайд 18</vt:lpstr>
      <vt:lpstr>Слайд 19</vt:lpstr>
      <vt:lpstr>Слайд 20</vt:lpstr>
    </vt:vector>
  </TitlesOfParts>
  <Company>ИЯИ РАН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BUNCH SHAPE MONITOR</dc:title>
  <dc:creator>Фещенко</dc:creator>
  <cp:lastModifiedBy>Фещенко</cp:lastModifiedBy>
  <cp:revision>95</cp:revision>
  <dcterms:created xsi:type="dcterms:W3CDTF">2004-09-02T22:27:16Z</dcterms:created>
  <dcterms:modified xsi:type="dcterms:W3CDTF">2011-10-16T16:52:07Z</dcterms:modified>
</cp:coreProperties>
</file>