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71" r:id="rId4"/>
    <p:sldId id="269" r:id="rId5"/>
    <p:sldId id="270" r:id="rId6"/>
    <p:sldId id="273" r:id="rId7"/>
    <p:sldId id="257" r:id="rId8"/>
    <p:sldId id="258" r:id="rId9"/>
    <p:sldId id="259" r:id="rId10"/>
    <p:sldId id="260" r:id="rId11"/>
    <p:sldId id="261" r:id="rId12"/>
    <p:sldId id="262" r:id="rId13"/>
    <p:sldId id="274" r:id="rId14"/>
    <p:sldId id="264" r:id="rId15"/>
    <p:sldId id="263" r:id="rId16"/>
    <p:sldId id="265" r:id="rId17"/>
    <p:sldId id="266" r:id="rId18"/>
    <p:sldId id="267" r:id="rId19"/>
    <p:sldId id="268" r:id="rId20"/>
  </p:sldIdLst>
  <p:sldSz cx="6858000" cy="9144000" type="screen4x3"/>
  <p:notesSz cx="6670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268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CF49C-6221-41DB-AFFF-38BDEFDEB75B}" type="datetimeFigureOut">
              <a:rPr lang="en-GB" smtClean="0"/>
              <a:pPr/>
              <a:t>18/10/2011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38338" y="744538"/>
            <a:ext cx="27940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7175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93719-FE7A-4874-8852-CD295BADE5B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0" y="8534400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/>
          <a:lstStyle/>
          <a:p>
            <a:fld id="{67D13CFE-CD25-4332-BCE5-8C1DFF5581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381000"/>
            <a:ext cx="104480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4800" y="8534400"/>
            <a:ext cx="3306763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4800600" cy="1524000"/>
          </a:xfrm>
        </p:spPr>
        <p:txBody>
          <a:bodyPr/>
          <a:lstStyle/>
          <a:p>
            <a:r>
              <a:rPr lang="en-GB" dirty="0" smtClean="0"/>
              <a:t>BI SW for LINAC4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2900" y="1600201"/>
            <a:ext cx="6172200" cy="6568018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On behalf of BE/BI/SW</a:t>
            </a:r>
          </a:p>
          <a:p>
            <a:r>
              <a:rPr lang="en-GB" dirty="0" smtClean="0"/>
              <a:t>BI software development process</a:t>
            </a:r>
          </a:p>
          <a:p>
            <a:r>
              <a:rPr lang="en-GB" dirty="0" smtClean="0"/>
              <a:t>Specifications</a:t>
            </a:r>
          </a:p>
          <a:p>
            <a:r>
              <a:rPr lang="en-GB" dirty="0" smtClean="0"/>
              <a:t>List of BI Systems</a:t>
            </a:r>
          </a:p>
          <a:p>
            <a:pPr lvl="1"/>
            <a:r>
              <a:rPr lang="en-GB" dirty="0" smtClean="0"/>
              <a:t>Not covered: PSB ring systems</a:t>
            </a:r>
          </a:p>
          <a:p>
            <a:r>
              <a:rPr lang="en-GB" dirty="0" smtClean="0"/>
              <a:t>Conclusions</a:t>
            </a:r>
            <a:endParaRPr lang="en-GB" dirty="0"/>
          </a:p>
        </p:txBody>
      </p:sp>
      <p:pic>
        <p:nvPicPr>
          <p:cNvPr id="1026" name="Object 5"/>
          <p:cNvPicPr>
            <a:picLocks noChangeArrowheads="1"/>
          </p:cNvPicPr>
          <p:nvPr/>
        </p:nvPicPr>
        <p:blipFill>
          <a:blip r:embed="rId2" cstate="print"/>
          <a:srcRect t="-4103" b="-456"/>
          <a:stretch>
            <a:fillRect/>
          </a:stretch>
        </p:blipFill>
        <p:spPr bwMode="auto">
          <a:xfrm>
            <a:off x="457200" y="5181600"/>
            <a:ext cx="59531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4876800" cy="1157816"/>
          </a:xfrm>
        </p:spPr>
        <p:txBody>
          <a:bodyPr/>
          <a:lstStyle/>
          <a:p>
            <a:r>
              <a:rPr lang="en-GB" dirty="0" smtClean="0"/>
              <a:t>Emittance-meter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76401"/>
            <a:ext cx="6172200" cy="649181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Scope:</a:t>
            </a:r>
          </a:p>
          <a:p>
            <a:pPr lvl="1"/>
            <a:r>
              <a:rPr lang="en-US" dirty="0" smtClean="0"/>
              <a:t>3MeV test-stand</a:t>
            </a:r>
          </a:p>
          <a:p>
            <a:pPr lvl="1"/>
            <a:r>
              <a:rPr lang="en-US" dirty="0" smtClean="0"/>
              <a:t>Source re-commissioning</a:t>
            </a:r>
          </a:p>
          <a:p>
            <a:r>
              <a:rPr lang="en-US" dirty="0" smtClean="0"/>
              <a:t>Status:</a:t>
            </a:r>
          </a:p>
          <a:p>
            <a:pPr lvl="1"/>
            <a:r>
              <a:rPr lang="en-US" dirty="0" smtClean="0"/>
              <a:t>Time resolved beam profiles with HOR/VER slit control</a:t>
            </a:r>
          </a:p>
          <a:p>
            <a:pPr lvl="1"/>
            <a:r>
              <a:rPr lang="en-US" dirty="0" smtClean="0"/>
              <a:t>Acquisition and control implemented (FESA/Labview/C++)</a:t>
            </a:r>
          </a:p>
          <a:p>
            <a:r>
              <a:rPr lang="en-US" dirty="0" smtClean="0"/>
              <a:t>Plans:</a:t>
            </a:r>
          </a:p>
          <a:p>
            <a:pPr lvl="1"/>
            <a:r>
              <a:rPr lang="en-US" dirty="0" smtClean="0"/>
              <a:t>New slits (allowing for higher energies) (</a:t>
            </a:r>
            <a:r>
              <a:rPr lang="en-US" dirty="0" err="1" smtClean="0"/>
              <a:t>Delphine’s</a:t>
            </a:r>
            <a:r>
              <a:rPr lang="en-US" dirty="0" smtClean="0"/>
              <a:t> talk)</a:t>
            </a:r>
          </a:p>
          <a:p>
            <a:pPr lvl="1"/>
            <a:r>
              <a:rPr lang="en-US" dirty="0" smtClean="0"/>
              <a:t>RFQ tests early 2012</a:t>
            </a:r>
          </a:p>
          <a:p>
            <a:pPr lvl="1"/>
            <a:r>
              <a:rPr lang="en-US" dirty="0" smtClean="0"/>
              <a:t>Low-level software changes no/minimal changes for application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157816"/>
          </a:xfrm>
        </p:spPr>
        <p:txBody>
          <a:bodyPr/>
          <a:lstStyle/>
          <a:p>
            <a:r>
              <a:rPr lang="en-GB" dirty="0" smtClean="0"/>
              <a:t>SEM-grids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752601"/>
            <a:ext cx="6172200" cy="6415618"/>
          </a:xfrm>
        </p:spPr>
        <p:txBody>
          <a:bodyPr>
            <a:normAutofit/>
          </a:bodyPr>
          <a:lstStyle/>
          <a:p>
            <a:r>
              <a:rPr lang="en-US" dirty="0" smtClean="0"/>
              <a:t>Scope:</a:t>
            </a:r>
          </a:p>
          <a:p>
            <a:pPr lvl="1"/>
            <a:r>
              <a:rPr lang="en-US" dirty="0" smtClean="0"/>
              <a:t>3MeV test-stand, LINAC4 (&lt;30MeV)</a:t>
            </a:r>
          </a:p>
          <a:p>
            <a:r>
              <a:rPr lang="en-US" dirty="0" smtClean="0"/>
              <a:t>Status:</a:t>
            </a:r>
          </a:p>
          <a:p>
            <a:pPr lvl="1"/>
            <a:r>
              <a:rPr lang="en-US" dirty="0" smtClean="0"/>
              <a:t>Acquisition + motor control for test-stand spectrometer SEM-Grids done (FESA/JAVA)</a:t>
            </a:r>
          </a:p>
          <a:p>
            <a:pPr lvl="1"/>
            <a:r>
              <a:rPr lang="en-US" dirty="0" smtClean="0"/>
              <a:t>Time resolved profiles (~6usec)</a:t>
            </a:r>
          </a:p>
          <a:p>
            <a:r>
              <a:rPr lang="en-US" dirty="0" smtClean="0"/>
              <a:t>Plans:</a:t>
            </a:r>
          </a:p>
          <a:p>
            <a:pPr lvl="1"/>
            <a:r>
              <a:rPr lang="en-US" dirty="0" smtClean="0"/>
              <a:t>Acquisition/control hardware for final LINAC4 being designed   (</a:t>
            </a:r>
            <a:r>
              <a:rPr lang="en-US" dirty="0" err="1" smtClean="0"/>
              <a:t>Gerrit</a:t>
            </a:r>
            <a:r>
              <a:rPr lang="en-US" dirty="0" smtClean="0"/>
              <a:t>-Jan)</a:t>
            </a:r>
          </a:p>
          <a:p>
            <a:pPr lvl="1"/>
            <a:r>
              <a:rPr lang="en-US" dirty="0" smtClean="0"/>
              <a:t>Test-stand beam tests during 2012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157816"/>
          </a:xfrm>
        </p:spPr>
        <p:txBody>
          <a:bodyPr/>
          <a:lstStyle/>
          <a:p>
            <a:r>
              <a:rPr lang="en-GB" dirty="0" smtClean="0"/>
              <a:t>BCTs #1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76400"/>
            <a:ext cx="6172200" cy="678179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Scope:</a:t>
            </a:r>
          </a:p>
          <a:p>
            <a:pPr lvl="1"/>
            <a:r>
              <a:rPr lang="en-GB" dirty="0" smtClean="0"/>
              <a:t>Test-stand, LINAC4, Transfer-lines (new, old)</a:t>
            </a:r>
          </a:p>
          <a:p>
            <a:r>
              <a:rPr lang="en-GB" dirty="0" smtClean="0"/>
              <a:t>Status:</a:t>
            </a:r>
          </a:p>
          <a:p>
            <a:pPr lvl="1"/>
            <a:r>
              <a:rPr lang="en-GB" dirty="0" smtClean="0"/>
              <a:t>Proof of principle for electronics and software during 2011</a:t>
            </a:r>
          </a:p>
          <a:p>
            <a:pPr lvl="2"/>
            <a:r>
              <a:rPr lang="en-GB" dirty="0" smtClean="0"/>
              <a:t>Time resolved intensity measurement</a:t>
            </a:r>
          </a:p>
          <a:p>
            <a:pPr lvl="2"/>
            <a:r>
              <a:rPr lang="en-GB" dirty="0" smtClean="0"/>
              <a:t>Average current &amp; total number of charges per LN4 pulse</a:t>
            </a:r>
          </a:p>
          <a:p>
            <a:r>
              <a:rPr lang="en-GB" dirty="0" smtClean="0"/>
              <a:t>Plans:</a:t>
            </a:r>
          </a:p>
          <a:p>
            <a:pPr lvl="1"/>
            <a:r>
              <a:rPr lang="en-GB" dirty="0" smtClean="0"/>
              <a:t>Commissioning of acquisition electronics and software</a:t>
            </a:r>
          </a:p>
          <a:p>
            <a:pPr lvl="1"/>
            <a:r>
              <a:rPr lang="en-GB" dirty="0" smtClean="0"/>
              <a:t>New spec’s being evaluated</a:t>
            </a:r>
          </a:p>
          <a:p>
            <a:pPr lvl="1"/>
            <a:r>
              <a:rPr lang="en-GB" dirty="0" smtClean="0"/>
              <a:t>5 BCT devices on 3MeV test-stand (2012)</a:t>
            </a:r>
          </a:p>
          <a:p>
            <a:pPr lvl="1"/>
            <a:r>
              <a:rPr lang="en-GB" dirty="0" smtClean="0"/>
              <a:t>Intensity watch-dog (interlock)</a:t>
            </a:r>
          </a:p>
          <a:p>
            <a:pPr lvl="2"/>
            <a:r>
              <a:rPr lang="en-GB" dirty="0" smtClean="0"/>
              <a:t>Functional specifications well advanced (combination of hardware and software for added flexibility)</a:t>
            </a:r>
          </a:p>
          <a:p>
            <a:pPr lvl="2"/>
            <a:r>
              <a:rPr lang="en-GB" dirty="0" smtClean="0"/>
              <a:t>EDMS: </a:t>
            </a:r>
            <a:r>
              <a:rPr lang="en-US" dirty="0" smtClean="0"/>
              <a:t>L4-CIB-ES-0003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05400" y="7772400"/>
            <a:ext cx="1295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081616"/>
          </a:xfrm>
        </p:spPr>
        <p:txBody>
          <a:bodyPr/>
          <a:lstStyle/>
          <a:p>
            <a:r>
              <a:rPr lang="en-GB" dirty="0" smtClean="0"/>
              <a:t>BCTs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76401"/>
            <a:ext cx="6172200" cy="6491818"/>
          </a:xfrm>
        </p:spPr>
        <p:txBody>
          <a:bodyPr/>
          <a:lstStyle/>
          <a:p>
            <a:r>
              <a:rPr lang="en-GB" dirty="0" smtClean="0"/>
              <a:t>Based on comparing 2 BCT values</a:t>
            </a:r>
          </a:p>
          <a:p>
            <a:pPr lvl="1"/>
            <a:r>
              <a:rPr lang="en-GB" dirty="0" smtClean="0"/>
              <a:t>Which ones depend on beam destination</a:t>
            </a:r>
          </a:p>
          <a:p>
            <a:r>
              <a:rPr lang="en-GB" dirty="0" smtClean="0"/>
              <a:t>Two levels of interlock:</a:t>
            </a:r>
          </a:p>
          <a:p>
            <a:pPr lvl="1"/>
            <a:r>
              <a:rPr lang="en-GB" dirty="0" smtClean="0"/>
              <a:t>‘Relatively low’ (OP setting):</a:t>
            </a:r>
          </a:p>
          <a:p>
            <a:pPr lvl="2"/>
            <a:r>
              <a:rPr lang="en-GB" dirty="0" smtClean="0"/>
              <a:t>Count number of consecutive pulses (PPM) and compare to OP threshold</a:t>
            </a:r>
          </a:p>
          <a:p>
            <a:pPr lvl="2"/>
            <a:r>
              <a:rPr lang="en-GB" dirty="0" smtClean="0"/>
              <a:t>If too many cycles, disable beam for next occurrence of particular cycle until OP reset</a:t>
            </a:r>
          </a:p>
          <a:p>
            <a:pPr lvl="1"/>
            <a:r>
              <a:rPr lang="en-GB" dirty="0" smtClean="0"/>
              <a:t>‘Relatively high’ (OP setting):</a:t>
            </a:r>
          </a:p>
          <a:p>
            <a:pPr lvl="2"/>
            <a:r>
              <a:rPr lang="en-GB" dirty="0" smtClean="0"/>
              <a:t>If loss &gt; threshold cut next cycle until OP reset (who’s allowed?)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157816"/>
          </a:xfrm>
        </p:spPr>
        <p:txBody>
          <a:bodyPr/>
          <a:lstStyle/>
          <a:p>
            <a:r>
              <a:rPr lang="en-GB" dirty="0" smtClean="0"/>
              <a:t>Wire-scanners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6172200" cy="6568019"/>
          </a:xfrm>
        </p:spPr>
        <p:txBody>
          <a:bodyPr>
            <a:normAutofit/>
          </a:bodyPr>
          <a:lstStyle/>
          <a:p>
            <a:r>
              <a:rPr lang="en-GB" dirty="0" smtClean="0"/>
              <a:t>Scope:</a:t>
            </a:r>
          </a:p>
          <a:p>
            <a:pPr lvl="1"/>
            <a:r>
              <a:rPr lang="en-GB" dirty="0" smtClean="0"/>
              <a:t>Test-stand, LINAC4 ..</a:t>
            </a:r>
          </a:p>
          <a:p>
            <a:r>
              <a:rPr lang="en-GB" dirty="0" smtClean="0"/>
              <a:t>Status:</a:t>
            </a:r>
          </a:p>
          <a:p>
            <a:pPr lvl="1"/>
            <a:r>
              <a:rPr lang="en-GB" dirty="0" smtClean="0"/>
              <a:t>HW/SW being tested</a:t>
            </a:r>
          </a:p>
          <a:p>
            <a:pPr lvl="1"/>
            <a:r>
              <a:rPr lang="en-GB" dirty="0" smtClean="0"/>
              <a:t>SW resembles slow ISOLDE scanners </a:t>
            </a:r>
          </a:p>
          <a:p>
            <a:pPr lvl="1"/>
            <a:r>
              <a:rPr lang="en-GB" dirty="0" smtClean="0"/>
              <a:t>Time resolved profiles</a:t>
            </a:r>
          </a:p>
          <a:p>
            <a:r>
              <a:rPr lang="en-GB" dirty="0" smtClean="0"/>
              <a:t>Plans:</a:t>
            </a:r>
          </a:p>
          <a:p>
            <a:pPr lvl="1"/>
            <a:r>
              <a:rPr lang="en-GB" dirty="0" smtClean="0"/>
              <a:t>Beam tests foreseen early 2012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081616"/>
          </a:xfrm>
        </p:spPr>
        <p:txBody>
          <a:bodyPr/>
          <a:lstStyle/>
          <a:p>
            <a:r>
              <a:rPr lang="en-GB" dirty="0" smtClean="0"/>
              <a:t>BPMs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6172200" cy="6781799"/>
          </a:xfrm>
        </p:spPr>
        <p:txBody>
          <a:bodyPr>
            <a:normAutofit/>
          </a:bodyPr>
          <a:lstStyle/>
          <a:p>
            <a:pPr marL="514350" indent="-514350"/>
            <a:r>
              <a:rPr lang="en-GB" dirty="0" smtClean="0"/>
              <a:t>Scope:</a:t>
            </a:r>
          </a:p>
          <a:p>
            <a:pPr marL="914400" lvl="1" indent="-514350"/>
            <a:r>
              <a:rPr lang="en-GB" dirty="0" smtClean="0"/>
              <a:t>Test-stand, LINAC4, Transfer-lines</a:t>
            </a:r>
          </a:p>
          <a:p>
            <a:pPr marL="514350" indent="-514350"/>
            <a:r>
              <a:rPr lang="en-GB" dirty="0" smtClean="0"/>
              <a:t>Status:</a:t>
            </a:r>
          </a:p>
          <a:p>
            <a:pPr marL="914400" lvl="1" indent="-514350"/>
            <a:r>
              <a:rPr lang="en-GB" dirty="0" smtClean="0"/>
              <a:t>HW design/production on-going</a:t>
            </a:r>
          </a:p>
          <a:p>
            <a:pPr marL="914400" lvl="1" indent="-514350"/>
            <a:r>
              <a:rPr lang="en-US" dirty="0" smtClean="0"/>
              <a:t>Software will provide:</a:t>
            </a:r>
          </a:p>
          <a:p>
            <a:pPr lvl="2"/>
            <a:r>
              <a:rPr lang="en-GB" dirty="0" smtClean="0"/>
              <a:t>Position and (cross-cal.) Intensity:</a:t>
            </a:r>
            <a:endParaRPr lang="en-US" dirty="0" smtClean="0"/>
          </a:p>
          <a:p>
            <a:pPr lvl="3"/>
            <a:r>
              <a:rPr lang="en-US" dirty="0" smtClean="0"/>
              <a:t>Time resolved along LN4 batch @22MHz</a:t>
            </a:r>
          </a:p>
          <a:p>
            <a:pPr lvl="3"/>
            <a:r>
              <a:rPr lang="en-GB" dirty="0" smtClean="0"/>
              <a:t>Derived signals to be discussed</a:t>
            </a:r>
            <a:endParaRPr lang="en-US" dirty="0" smtClean="0"/>
          </a:p>
          <a:p>
            <a:pPr lvl="2"/>
            <a:r>
              <a:rPr lang="en-US" dirty="0" smtClean="0"/>
              <a:t>Phase with respect to the RF freq.</a:t>
            </a:r>
          </a:p>
          <a:p>
            <a:pPr lvl="3"/>
            <a:r>
              <a:rPr lang="en-GB" dirty="0" smtClean="0"/>
              <a:t>Being specified</a:t>
            </a:r>
            <a:endParaRPr lang="en-US" dirty="0" smtClean="0"/>
          </a:p>
          <a:p>
            <a:pPr marL="514350" indent="-514350"/>
            <a:r>
              <a:rPr lang="en-GB" dirty="0" smtClean="0"/>
              <a:t>Plans:</a:t>
            </a:r>
          </a:p>
          <a:p>
            <a:pPr marL="914400" lvl="1" indent="-514350"/>
            <a:r>
              <a:rPr lang="en-GB" dirty="0" smtClean="0"/>
              <a:t>Beam tests starting 2011:</a:t>
            </a:r>
          </a:p>
          <a:p>
            <a:pPr marL="1314450" lvl="2" indent="-514350"/>
            <a:r>
              <a:rPr lang="en-GB" dirty="0" smtClean="0"/>
              <a:t>3 BPMs on test-stand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081616"/>
          </a:xfrm>
        </p:spPr>
        <p:txBody>
          <a:bodyPr/>
          <a:lstStyle/>
          <a:p>
            <a:r>
              <a:rPr lang="en-GB" dirty="0" err="1" smtClean="0"/>
              <a:t>BLMs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0"/>
            <a:ext cx="6172200" cy="6781799"/>
          </a:xfrm>
        </p:spPr>
        <p:txBody>
          <a:bodyPr>
            <a:normAutofit/>
          </a:bodyPr>
          <a:lstStyle/>
          <a:p>
            <a:r>
              <a:rPr lang="en-GB" dirty="0" smtClean="0"/>
              <a:t>Scope:</a:t>
            </a:r>
          </a:p>
          <a:p>
            <a:pPr lvl="1"/>
            <a:r>
              <a:rPr lang="en-GB" dirty="0" smtClean="0"/>
              <a:t>(Test-stand), LN4, Transfer-lines</a:t>
            </a:r>
          </a:p>
          <a:p>
            <a:r>
              <a:rPr lang="en-GB" dirty="0" smtClean="0"/>
              <a:t>Status:</a:t>
            </a:r>
          </a:p>
          <a:p>
            <a:pPr lvl="1"/>
            <a:r>
              <a:rPr lang="en-GB" dirty="0" smtClean="0"/>
              <a:t>Hardware design (analogue/digital) on-going</a:t>
            </a:r>
          </a:p>
          <a:p>
            <a:pPr lvl="1"/>
            <a:r>
              <a:rPr lang="en-GB" dirty="0" smtClean="0"/>
              <a:t>Interlocking spec’s to be finalized</a:t>
            </a:r>
          </a:p>
          <a:p>
            <a:r>
              <a:rPr lang="en-GB" dirty="0" smtClean="0"/>
              <a:t>Plans:</a:t>
            </a:r>
          </a:p>
          <a:p>
            <a:pPr lvl="1"/>
            <a:r>
              <a:rPr lang="en-GB" dirty="0" smtClean="0"/>
              <a:t>Lab tests during Q4 2011</a:t>
            </a:r>
          </a:p>
          <a:p>
            <a:pPr lvl="1"/>
            <a:r>
              <a:rPr lang="en-GB" dirty="0" smtClean="0"/>
              <a:t>Software design to start early 2012</a:t>
            </a:r>
          </a:p>
          <a:p>
            <a:pPr lvl="1"/>
            <a:r>
              <a:rPr lang="en-GB" dirty="0" smtClean="0"/>
              <a:t>Will provide:</a:t>
            </a:r>
          </a:p>
          <a:p>
            <a:pPr lvl="2"/>
            <a:r>
              <a:rPr lang="en-GB" dirty="0" smtClean="0"/>
              <a:t>Time resolved losses (2usec)</a:t>
            </a:r>
          </a:p>
          <a:p>
            <a:pPr lvl="2"/>
            <a:r>
              <a:rPr lang="en-GB" dirty="0" smtClean="0"/>
              <a:t>Integral over 1msec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081616"/>
          </a:xfrm>
        </p:spPr>
        <p:txBody>
          <a:bodyPr/>
          <a:lstStyle/>
          <a:p>
            <a:r>
              <a:rPr lang="en-GB" dirty="0" err="1" smtClean="0"/>
              <a:t>BTVs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752601"/>
            <a:ext cx="6172200" cy="6415618"/>
          </a:xfrm>
        </p:spPr>
        <p:txBody>
          <a:bodyPr/>
          <a:lstStyle/>
          <a:p>
            <a:r>
              <a:rPr lang="en-GB" dirty="0" smtClean="0"/>
              <a:t>Scope:</a:t>
            </a:r>
          </a:p>
          <a:p>
            <a:pPr lvl="1"/>
            <a:r>
              <a:rPr lang="en-GB" strike="sngStrike" dirty="0" smtClean="0"/>
              <a:t>3 devices in dump line (?)</a:t>
            </a:r>
          </a:p>
          <a:p>
            <a:pPr lvl="1"/>
            <a:r>
              <a:rPr lang="en-GB" strike="sngStrike" dirty="0" smtClean="0"/>
              <a:t>1 in new transfer-line (?)</a:t>
            </a:r>
          </a:p>
          <a:p>
            <a:pPr lvl="1"/>
            <a:r>
              <a:rPr lang="en-GB" strike="sngStrike" dirty="0" smtClean="0"/>
              <a:t>3 new in LBE line (?)</a:t>
            </a:r>
          </a:p>
          <a:p>
            <a:pPr lvl="1"/>
            <a:r>
              <a:rPr lang="en-GB" dirty="0" smtClean="0"/>
              <a:t>4 at PSB injection (stripper foil)</a:t>
            </a:r>
          </a:p>
          <a:p>
            <a:r>
              <a:rPr lang="en-GB" dirty="0" smtClean="0"/>
              <a:t>Status:</a:t>
            </a:r>
          </a:p>
          <a:p>
            <a:pPr lvl="1"/>
            <a:r>
              <a:rPr lang="en-GB" dirty="0" smtClean="0"/>
              <a:t>Reuse hardware and software</a:t>
            </a:r>
          </a:p>
          <a:p>
            <a:r>
              <a:rPr lang="en-GB" dirty="0" smtClean="0"/>
              <a:t>Plans to be made when LN4 connection date is known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081616"/>
          </a:xfrm>
        </p:spPr>
        <p:txBody>
          <a:bodyPr/>
          <a:lstStyle/>
          <a:p>
            <a:r>
              <a:rPr lang="en-GB" dirty="0" smtClean="0"/>
              <a:t>Bunch Shape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76401"/>
            <a:ext cx="6172200" cy="6491818"/>
          </a:xfrm>
        </p:spPr>
        <p:txBody>
          <a:bodyPr/>
          <a:lstStyle/>
          <a:p>
            <a:pPr lvl="0"/>
            <a:r>
              <a:rPr lang="en-US" dirty="0" smtClean="0">
                <a:latin typeface="Helvetica" pitchFamily="34" charset="0"/>
                <a:cs typeface="Arial" charset="0"/>
              </a:rPr>
              <a:t>Scope:</a:t>
            </a:r>
          </a:p>
          <a:p>
            <a:pPr lvl="1"/>
            <a:r>
              <a:rPr lang="en-US" dirty="0" smtClean="0">
                <a:latin typeface="Helvetica" pitchFamily="34" charset="0"/>
                <a:cs typeface="Arial" charset="0"/>
              </a:rPr>
              <a:t>Test-stand + LN4</a:t>
            </a:r>
          </a:p>
          <a:p>
            <a:pPr lvl="1"/>
            <a:r>
              <a:rPr lang="en-US" dirty="0" smtClean="0">
                <a:latin typeface="Helvetica" pitchFamily="34" charset="0"/>
                <a:cs typeface="Arial" charset="0"/>
              </a:rPr>
              <a:t>Complete system built by JINR</a:t>
            </a:r>
          </a:p>
          <a:p>
            <a:pPr lvl="0"/>
            <a:r>
              <a:rPr lang="en-US" dirty="0" smtClean="0">
                <a:latin typeface="Helvetica" pitchFamily="34" charset="0"/>
                <a:cs typeface="Arial" charset="0"/>
              </a:rPr>
              <a:t>Status:</a:t>
            </a:r>
          </a:p>
          <a:p>
            <a:pPr lvl="1"/>
            <a:r>
              <a:rPr lang="en-US" dirty="0" smtClean="0">
                <a:latin typeface="Helvetica" pitchFamily="34" charset="0"/>
                <a:cs typeface="Arial" charset="0"/>
              </a:rPr>
              <a:t>Will come with Labview software on PC for test-stand</a:t>
            </a:r>
          </a:p>
          <a:p>
            <a:r>
              <a:rPr lang="en-US" dirty="0" smtClean="0">
                <a:latin typeface="Helvetica" pitchFamily="34" charset="0"/>
                <a:cs typeface="Arial" charset="0"/>
              </a:rPr>
              <a:t>Plans:</a:t>
            </a:r>
          </a:p>
          <a:p>
            <a:pPr lvl="1"/>
            <a:r>
              <a:rPr lang="en-US" dirty="0" smtClean="0">
                <a:latin typeface="Helvetica" pitchFamily="34" charset="0"/>
                <a:cs typeface="Arial" charset="0"/>
              </a:rPr>
              <a:t>Control system integration TBD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081616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524000"/>
            <a:ext cx="6172200" cy="678179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Software design and delivery</a:t>
            </a:r>
          </a:p>
          <a:p>
            <a:pPr lvl="1"/>
            <a:r>
              <a:rPr lang="en-GB" dirty="0" smtClean="0"/>
              <a:t>follows test-stand schedule and hardware design and availability</a:t>
            </a:r>
          </a:p>
          <a:p>
            <a:pPr lvl="1"/>
            <a:r>
              <a:rPr lang="en-GB" dirty="0" smtClean="0"/>
              <a:t>Mix of planning ahead and feedback</a:t>
            </a:r>
          </a:p>
          <a:p>
            <a:r>
              <a:rPr lang="en-GB" dirty="0" smtClean="0"/>
              <a:t>Operational systems</a:t>
            </a:r>
          </a:p>
          <a:p>
            <a:pPr lvl="1"/>
            <a:r>
              <a:rPr lang="en-GB" dirty="0" smtClean="0"/>
              <a:t>deployed and tested when front-end computers become available</a:t>
            </a:r>
          </a:p>
          <a:p>
            <a:r>
              <a:rPr lang="en-GB" dirty="0" smtClean="0"/>
              <a:t>Standing agreement with OP</a:t>
            </a:r>
          </a:p>
          <a:p>
            <a:pPr lvl="1"/>
            <a:r>
              <a:rPr lang="en-GB" dirty="0" smtClean="0"/>
              <a:t>provide APIs for discussion</a:t>
            </a:r>
          </a:p>
          <a:p>
            <a:r>
              <a:rPr lang="en-GB" dirty="0" smtClean="0"/>
              <a:t>3MeV test-stand</a:t>
            </a:r>
          </a:p>
          <a:p>
            <a:pPr lvl="1"/>
            <a:r>
              <a:rPr lang="en-GB" dirty="0" smtClean="0"/>
              <a:t>Very important for proto-typing</a:t>
            </a:r>
          </a:p>
          <a:p>
            <a:r>
              <a:rPr lang="en-GB" dirty="0" smtClean="0"/>
              <a:t>Decisions</a:t>
            </a:r>
          </a:p>
          <a:p>
            <a:pPr lvl="1"/>
            <a:r>
              <a:rPr lang="en-GB" dirty="0" smtClean="0"/>
              <a:t>VME hardware layout must be fixed soon</a:t>
            </a:r>
          </a:p>
          <a:p>
            <a:pPr lvl="1"/>
            <a:r>
              <a:rPr lang="en-GB" dirty="0" smtClean="0"/>
              <a:t>Some specifications missing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228600" y="4800600"/>
            <a:ext cx="6400800" cy="3657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0816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FESA framework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>
          <a:xfrm>
            <a:off x="457200" y="5715000"/>
            <a:ext cx="2514600" cy="14478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Real-Time</a:t>
            </a:r>
            <a:endParaRPr lang="en-US" sz="3200" dirty="0"/>
          </a:p>
        </p:txBody>
      </p:sp>
      <p:sp>
        <p:nvSpPr>
          <p:cNvPr id="6" name="Oval 5"/>
          <p:cNvSpPr/>
          <p:nvPr/>
        </p:nvSpPr>
        <p:spPr>
          <a:xfrm>
            <a:off x="3886200" y="5715000"/>
            <a:ext cx="2514600" cy="17526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COMM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49530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Timing signals</a:t>
            </a:r>
            <a:endParaRPr lang="en-U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2895600" y="7239000"/>
            <a:ext cx="1295400" cy="1143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SHM</a:t>
            </a:r>
            <a:endParaRPr lang="en-US" sz="28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676400" y="5334000"/>
            <a:ext cx="76200" cy="6858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43000" y="43434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VME front-end</a:t>
            </a:r>
            <a:endParaRPr lang="en-US" sz="3200" dirty="0"/>
          </a:p>
        </p:txBody>
      </p:sp>
      <p:sp>
        <p:nvSpPr>
          <p:cNvPr id="13" name="Rounded Rectangle 12"/>
          <p:cNvSpPr/>
          <p:nvPr/>
        </p:nvSpPr>
        <p:spPr>
          <a:xfrm>
            <a:off x="228600" y="1676400"/>
            <a:ext cx="6400800" cy="25146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05200" y="3962400"/>
            <a:ext cx="1295400" cy="175260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14800" y="41910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CMW/Ethernet</a:t>
            </a:r>
            <a:endParaRPr lang="en-US" sz="3200" dirty="0"/>
          </a:p>
        </p:txBody>
      </p:sp>
      <p:sp>
        <p:nvSpPr>
          <p:cNvPr id="20" name="Oval 19"/>
          <p:cNvSpPr/>
          <p:nvPr/>
        </p:nvSpPr>
        <p:spPr>
          <a:xfrm>
            <a:off x="457200" y="2362200"/>
            <a:ext cx="2514600" cy="1752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OP GUIs</a:t>
            </a:r>
            <a:endParaRPr lang="en-US" sz="3200" dirty="0"/>
          </a:p>
        </p:txBody>
      </p:sp>
      <p:sp>
        <p:nvSpPr>
          <p:cNvPr id="21" name="Oval 20"/>
          <p:cNvSpPr/>
          <p:nvPr/>
        </p:nvSpPr>
        <p:spPr>
          <a:xfrm>
            <a:off x="3810000" y="1828800"/>
            <a:ext cx="2667000" cy="990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Daemons</a:t>
            </a:r>
            <a:endParaRPr lang="en-US" sz="3200" dirty="0"/>
          </a:p>
        </p:txBody>
      </p:sp>
      <p:sp>
        <p:nvSpPr>
          <p:cNvPr id="23" name="Oval 22"/>
          <p:cNvSpPr/>
          <p:nvPr/>
        </p:nvSpPr>
        <p:spPr>
          <a:xfrm>
            <a:off x="3886200" y="3124200"/>
            <a:ext cx="2667000" cy="9906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BI GUIs</a:t>
            </a:r>
            <a:endParaRPr lang="en-US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533400" y="1752600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Application level</a:t>
            </a:r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685800" y="7315200"/>
            <a:ext cx="1752600" cy="1066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HW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24400" y="50292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Devices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533400"/>
            <a:ext cx="4953000" cy="838200"/>
          </a:xfrm>
        </p:spPr>
        <p:txBody>
          <a:bodyPr>
            <a:normAutofit/>
          </a:bodyPr>
          <a:lstStyle/>
          <a:p>
            <a:r>
              <a:rPr lang="en-GB" dirty="0" smtClean="0"/>
              <a:t>Development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2438400" y="3733800"/>
            <a:ext cx="2209800" cy="16002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BI Software</a:t>
            </a:r>
          </a:p>
          <a:p>
            <a:pPr algn="ctr">
              <a:buFontTx/>
              <a:buChar char="-"/>
            </a:pPr>
            <a:r>
              <a:rPr lang="en-GB" sz="2400" dirty="0" smtClean="0"/>
              <a:t>Low-level</a:t>
            </a:r>
          </a:p>
          <a:p>
            <a:pPr algn="ctr">
              <a:buFontTx/>
              <a:buChar char="-"/>
            </a:pPr>
            <a:r>
              <a:rPr lang="en-GB" sz="2400" dirty="0" smtClean="0"/>
              <a:t> Expert GUIs</a:t>
            </a:r>
            <a:endParaRPr lang="en-US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381000" y="1828800"/>
            <a:ext cx="2438400" cy="14478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Hardware:</a:t>
            </a:r>
          </a:p>
          <a:p>
            <a:pPr>
              <a:buFontTx/>
              <a:buChar char="-"/>
            </a:pPr>
            <a:r>
              <a:rPr lang="en-GB" sz="2400" dirty="0" smtClean="0"/>
              <a:t>VME</a:t>
            </a:r>
          </a:p>
          <a:p>
            <a:pPr>
              <a:buFontTx/>
              <a:buChar char="-"/>
            </a:pPr>
            <a:r>
              <a:rPr lang="en-GB" sz="2400" dirty="0" smtClean="0"/>
              <a:t> PLC</a:t>
            </a:r>
            <a:endParaRPr lang="en-US" sz="2400" dirty="0"/>
          </a:p>
        </p:txBody>
      </p:sp>
      <p:sp>
        <p:nvSpPr>
          <p:cNvPr id="8" name="Rounded Rectangle 7"/>
          <p:cNvSpPr/>
          <p:nvPr/>
        </p:nvSpPr>
        <p:spPr>
          <a:xfrm>
            <a:off x="1600200" y="6019800"/>
            <a:ext cx="3581400" cy="160020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Specifications</a:t>
            </a:r>
          </a:p>
          <a:p>
            <a:r>
              <a:rPr lang="en-GB" sz="2400" dirty="0" smtClean="0"/>
              <a:t>-COMM (</a:t>
            </a:r>
            <a:r>
              <a:rPr lang="en-GB" sz="2400" dirty="0" smtClean="0"/>
              <a:t>OP/ABP/RF/BI ..)</a:t>
            </a:r>
            <a:endParaRPr lang="en-GB" sz="2400" dirty="0" smtClean="0"/>
          </a:p>
          <a:p>
            <a:r>
              <a:rPr lang="en-GB" sz="2400" dirty="0" smtClean="0"/>
              <a:t>- OP-PSB</a:t>
            </a:r>
            <a:endParaRPr lang="en-US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3429000" y="1828800"/>
            <a:ext cx="3124200" cy="14478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Software:</a:t>
            </a:r>
          </a:p>
          <a:p>
            <a:pPr>
              <a:buFontTx/>
              <a:buChar char="-"/>
            </a:pPr>
            <a:r>
              <a:rPr lang="en-GB" sz="2400" dirty="0" smtClean="0"/>
              <a:t> Existing (L2, L3, PSB)</a:t>
            </a:r>
          </a:p>
          <a:p>
            <a:pPr>
              <a:buFontTx/>
              <a:buChar char="-"/>
            </a:pPr>
            <a:r>
              <a:rPr lang="en-GB" sz="2400" dirty="0" smtClean="0"/>
              <a:t> New ideas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828800" y="3048000"/>
            <a:ext cx="762000" cy="838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419600" y="3124200"/>
            <a:ext cx="1066800" cy="838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29000" y="5334000"/>
            <a:ext cx="0" cy="838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4648200" cy="929216"/>
          </a:xfrm>
        </p:spPr>
        <p:txBody>
          <a:bodyPr/>
          <a:lstStyle/>
          <a:p>
            <a:r>
              <a:rPr lang="en-GB" dirty="0" smtClean="0"/>
              <a:t>Hardware layout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57200" y="1981200"/>
            <a:ext cx="5791200" cy="457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3400" y="2209800"/>
            <a:ext cx="685800" cy="419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CPU</a:t>
            </a:r>
          </a:p>
        </p:txBody>
      </p:sp>
      <p:sp>
        <p:nvSpPr>
          <p:cNvPr id="7" name="Rectangle 6"/>
          <p:cNvSpPr/>
          <p:nvPr/>
        </p:nvSpPr>
        <p:spPr>
          <a:xfrm>
            <a:off x="1371600" y="2209800"/>
            <a:ext cx="685800" cy="419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CTRV</a:t>
            </a:r>
          </a:p>
        </p:txBody>
      </p:sp>
      <p:sp>
        <p:nvSpPr>
          <p:cNvPr id="8" name="Rectangle 7"/>
          <p:cNvSpPr/>
          <p:nvPr/>
        </p:nvSpPr>
        <p:spPr>
          <a:xfrm>
            <a:off x="2209800" y="2209800"/>
            <a:ext cx="762000" cy="419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DIG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I/O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GRID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1-10</a:t>
            </a:r>
          </a:p>
        </p:txBody>
      </p:sp>
      <p:sp>
        <p:nvSpPr>
          <p:cNvPr id="9" name="Rectangle 8"/>
          <p:cNvSpPr/>
          <p:nvPr/>
        </p:nvSpPr>
        <p:spPr>
          <a:xfrm>
            <a:off x="3124200" y="2209800"/>
            <a:ext cx="685800" cy="419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ADC GRID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62400" y="2209800"/>
            <a:ext cx="685800" cy="419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ADC BPM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1-4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57800" y="2209800"/>
            <a:ext cx="685800" cy="419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ADC BCT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38200" y="59436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676400" y="59436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590800" y="5943600"/>
            <a:ext cx="0" cy="1143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2400" y="7162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Ethernet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143000" y="7162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Timing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133600" y="7162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Gain</a:t>
            </a:r>
          </a:p>
          <a:p>
            <a:r>
              <a:rPr lang="en-GB" dirty="0" smtClean="0"/>
              <a:t>Movement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352800" y="70866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Analogue signals/triggers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(which channel is what?)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429000" y="59436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9600" y="1447800"/>
            <a:ext cx="556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Host-name: </a:t>
            </a:r>
            <a:r>
              <a:rPr lang="en-GB" sz="2400" b="1" dirty="0" smtClean="0"/>
              <a:t>cfv-xyz-bln4  (crate specific)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267200" y="59436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562600" y="5943600"/>
            <a:ext cx="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4800" y="79248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Make sure we’ve foreseen enough VME crates, availability of external triggers etc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4191000" cy="10668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VME Hardware modules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9812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List of available registers (CCDB)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6400800"/>
            <a:ext cx="5715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Instrument may use a subset of these (hardware specification)</a:t>
            </a:r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Allow standardisation (HW/SW)</a:t>
            </a: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6324600" cy="3385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81000"/>
            <a:ext cx="4724400" cy="1005416"/>
          </a:xfrm>
        </p:spPr>
        <p:txBody>
          <a:bodyPr/>
          <a:lstStyle/>
          <a:p>
            <a:r>
              <a:rPr lang="en-GB" dirty="0" smtClean="0"/>
              <a:t>Software devices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38400"/>
            <a:ext cx="6419850" cy="274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2667000" y="4724400"/>
            <a:ext cx="9144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66800" y="19050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LINAC4 functional  layout database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53340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= Name of software device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4991100" cy="92921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Functional specifications: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752600"/>
            <a:ext cx="6172200" cy="6705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GB" dirty="0" smtClean="0"/>
              <a:t>“</a:t>
            </a:r>
            <a:r>
              <a:rPr lang="en-US" b="1" dirty="0" smtClean="0"/>
              <a:t>BEAM MEASUREMENTS FOR LINAC4 AND ITS TRANSFER   LINES”</a:t>
            </a:r>
          </a:p>
          <a:p>
            <a:pPr algn="ctr">
              <a:buNone/>
            </a:pPr>
            <a:r>
              <a:rPr lang="en-US" b="1" dirty="0"/>
              <a:t>	</a:t>
            </a:r>
            <a:r>
              <a:rPr lang="en-US" dirty="0" smtClean="0"/>
              <a:t>EDMS Id: 1063849 (2010)</a:t>
            </a:r>
          </a:p>
          <a:p>
            <a:pPr>
              <a:buNone/>
            </a:pPr>
            <a:endParaRPr lang="en-US" sz="2200" b="1" dirty="0" smtClean="0"/>
          </a:p>
          <a:p>
            <a:pPr>
              <a:buNone/>
            </a:pPr>
            <a:r>
              <a:rPr lang="en-US" sz="2000" b="1" dirty="0" smtClean="0"/>
              <a:t>LIST </a:t>
            </a:r>
            <a:r>
              <a:rPr lang="en-US" sz="2000" b="1" dirty="0"/>
              <a:t>OF DIAGNOSTICS </a:t>
            </a:r>
            <a:r>
              <a:rPr lang="en-US" sz="2000" b="1" dirty="0" smtClean="0"/>
              <a:t>REQUIREMENTS (observables):</a:t>
            </a:r>
          </a:p>
          <a:p>
            <a:pPr lvl="1"/>
            <a:r>
              <a:rPr lang="en-US" sz="1800" dirty="0" smtClean="0"/>
              <a:t>POSITION, INTENSITY AND PHASE (from BPM)</a:t>
            </a:r>
          </a:p>
          <a:p>
            <a:pPr lvl="1"/>
            <a:r>
              <a:rPr lang="en-US" sz="1800" dirty="0" smtClean="0"/>
              <a:t>BEAM INTENSITY</a:t>
            </a:r>
          </a:p>
          <a:p>
            <a:pPr lvl="1"/>
            <a:r>
              <a:rPr lang="en-US" sz="1800" dirty="0" smtClean="0"/>
              <a:t>BEAM PROFILE &amp; EMITTANCE</a:t>
            </a:r>
          </a:p>
          <a:p>
            <a:pPr lvl="1"/>
            <a:r>
              <a:rPr lang="en-US" sz="1800" dirty="0" smtClean="0"/>
              <a:t>BEAM LOSS</a:t>
            </a:r>
          </a:p>
          <a:p>
            <a:pPr lvl="1"/>
            <a:r>
              <a:rPr lang="en-US" sz="1800" dirty="0" smtClean="0"/>
              <a:t>BUNCH LENGTH</a:t>
            </a:r>
            <a:endParaRPr lang="en-GB" sz="2200" dirty="0" smtClean="0"/>
          </a:p>
          <a:p>
            <a:pPr>
              <a:buNone/>
            </a:pPr>
            <a:endParaRPr lang="en-US" sz="2600" dirty="0" smtClean="0"/>
          </a:p>
          <a:p>
            <a:r>
              <a:rPr lang="en-US" sz="2600" dirty="0" smtClean="0"/>
              <a:t>BI/SW provides software interfaces to these observables for client applications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Important points:</a:t>
            </a:r>
          </a:p>
          <a:p>
            <a:r>
              <a:rPr lang="en-US" sz="2600" dirty="0" smtClean="0"/>
              <a:t>Re-use hardware/software as much as possible</a:t>
            </a:r>
          </a:p>
          <a:p>
            <a:pPr>
              <a:buNone/>
            </a:pPr>
            <a:r>
              <a:rPr lang="en-US" sz="2600" dirty="0" smtClean="0"/>
              <a:t>	(software APIs from LINAC2/PSB systems)</a:t>
            </a:r>
          </a:p>
          <a:p>
            <a:r>
              <a:rPr lang="en-US" sz="2600" dirty="0" smtClean="0"/>
              <a:t>Use 3MeV test-stand for proto-typing</a:t>
            </a:r>
          </a:p>
          <a:p>
            <a:r>
              <a:rPr lang="en-GB" sz="2600" b="1" dirty="0" smtClean="0"/>
              <a:t>Face-to-face discussions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800600" y="3810000"/>
            <a:ext cx="1905000" cy="10668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Spec’s last week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895600" y="3962400"/>
            <a:ext cx="1905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505200" y="4419600"/>
            <a:ext cx="1219200" cy="838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No final Spec’s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362200" y="4495800"/>
            <a:ext cx="1066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4800600" cy="1081616"/>
          </a:xfrm>
        </p:spPr>
        <p:txBody>
          <a:bodyPr/>
          <a:lstStyle/>
          <a:p>
            <a:r>
              <a:rPr lang="en-GB" dirty="0" smtClean="0"/>
              <a:t>BI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76401"/>
            <a:ext cx="6172200" cy="6491818"/>
          </a:xfrm>
        </p:spPr>
        <p:txBody>
          <a:bodyPr/>
          <a:lstStyle/>
          <a:p>
            <a:pPr marL="514350" indent="-514350">
              <a:buNone/>
            </a:pPr>
            <a:r>
              <a:rPr lang="en-GB" dirty="0" smtClean="0"/>
              <a:t>Date of expected initial use</a:t>
            </a:r>
          </a:p>
          <a:p>
            <a:pPr marL="514350" indent="-514350">
              <a:buNone/>
            </a:pPr>
            <a:r>
              <a:rPr lang="en-GB" dirty="0" smtClean="0"/>
              <a:t>(3MeV test-stand ++):</a:t>
            </a:r>
          </a:p>
          <a:p>
            <a:pPr marL="514350" indent="-514350">
              <a:buAutoNum type="arabicParenR"/>
            </a:pPr>
            <a:r>
              <a:rPr lang="en-GB" b="1" dirty="0" smtClean="0"/>
              <a:t>Faraday-cup</a:t>
            </a:r>
          </a:p>
          <a:p>
            <a:pPr marL="514350" indent="-514350">
              <a:buAutoNum type="arabicParenR"/>
            </a:pPr>
            <a:r>
              <a:rPr lang="en-GB" b="1" dirty="0" err="1" smtClean="0"/>
              <a:t>Emittance</a:t>
            </a:r>
            <a:r>
              <a:rPr lang="en-GB" b="1" dirty="0" smtClean="0"/>
              <a:t>-meter</a:t>
            </a:r>
          </a:p>
          <a:p>
            <a:pPr marL="514350" indent="-514350">
              <a:buAutoNum type="arabicParenR"/>
            </a:pPr>
            <a:r>
              <a:rPr lang="en-GB" b="1" dirty="0" smtClean="0"/>
              <a:t>SEM-grids</a:t>
            </a:r>
          </a:p>
          <a:p>
            <a:pPr marL="514350" indent="-514350">
              <a:buAutoNum type="arabicParenR"/>
            </a:pPr>
            <a:r>
              <a:rPr lang="en-GB" b="1" dirty="0" smtClean="0"/>
              <a:t>BCT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GB" b="1" dirty="0" smtClean="0"/>
              <a:t>Beam Wire Scanner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GB" b="1" dirty="0" smtClean="0"/>
              <a:t>Beam Position Monitor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GB" b="1" dirty="0" smtClean="0"/>
              <a:t>Beam Loss Monitor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GB" b="1" dirty="0" smtClean="0"/>
              <a:t>BTVs (?)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GB" b="1" dirty="0" smtClean="0"/>
              <a:t>Bunch Shape Monitor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66184"/>
            <a:ext cx="3657600" cy="1157816"/>
          </a:xfrm>
        </p:spPr>
        <p:txBody>
          <a:bodyPr/>
          <a:lstStyle/>
          <a:p>
            <a:r>
              <a:rPr lang="en-GB" dirty="0" smtClean="0"/>
              <a:t>Faraday cup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524000"/>
            <a:ext cx="6172200" cy="6857999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Scope:</a:t>
            </a:r>
          </a:p>
          <a:p>
            <a:pPr lvl="1"/>
            <a:r>
              <a:rPr lang="en-US" dirty="0" smtClean="0"/>
              <a:t>Test-stand + LINAC4</a:t>
            </a:r>
          </a:p>
          <a:p>
            <a:pPr lvl="0"/>
            <a:r>
              <a:rPr lang="en-US" dirty="0" smtClean="0"/>
              <a:t>Present status:</a:t>
            </a:r>
          </a:p>
          <a:p>
            <a:pPr lvl="1"/>
            <a:r>
              <a:rPr lang="en-US" dirty="0" smtClean="0"/>
              <a:t>Acquired with local oscilloscope</a:t>
            </a:r>
          </a:p>
          <a:p>
            <a:pPr lvl="0"/>
            <a:r>
              <a:rPr lang="en-US" dirty="0" smtClean="0"/>
              <a:t>Wish:</a:t>
            </a:r>
          </a:p>
          <a:p>
            <a:pPr lvl="1"/>
            <a:r>
              <a:rPr lang="en-US" dirty="0" smtClean="0"/>
              <a:t>Time resolved (cross-calibrated) current readout for  LINAC4 source installation (2013)</a:t>
            </a:r>
          </a:p>
          <a:p>
            <a:pPr lvl="1"/>
            <a:r>
              <a:rPr lang="en-GB" dirty="0" smtClean="0"/>
              <a:t>Plans to be made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BI-SW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836</Words>
  <Application>Microsoft Office PowerPoint</Application>
  <PresentationFormat>On-screen Show (4:3)</PresentationFormat>
  <Paragraphs>228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BI SW for LINAC4</vt:lpstr>
      <vt:lpstr>FESA framework</vt:lpstr>
      <vt:lpstr>Development</vt:lpstr>
      <vt:lpstr>Hardware layout</vt:lpstr>
      <vt:lpstr>VME Hardware modules</vt:lpstr>
      <vt:lpstr>Software devices</vt:lpstr>
      <vt:lpstr>Functional specifications:</vt:lpstr>
      <vt:lpstr>BI Systems</vt:lpstr>
      <vt:lpstr>Faraday cup</vt:lpstr>
      <vt:lpstr>Emittance-meter</vt:lpstr>
      <vt:lpstr>SEM-grids</vt:lpstr>
      <vt:lpstr>BCTs #1</vt:lpstr>
      <vt:lpstr>BCTs #2</vt:lpstr>
      <vt:lpstr>Wire-scanners</vt:lpstr>
      <vt:lpstr>BPMs</vt:lpstr>
      <vt:lpstr>BLMs</vt:lpstr>
      <vt:lpstr>BTVs</vt:lpstr>
      <vt:lpstr>Bunch Shape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BE-BI Software for LINAC4</dc:title>
  <dc:creator>ljensen</dc:creator>
  <cp:lastModifiedBy>ljensen</cp:lastModifiedBy>
  <cp:revision>59</cp:revision>
  <dcterms:created xsi:type="dcterms:W3CDTF">2011-05-20T08:50:19Z</dcterms:created>
  <dcterms:modified xsi:type="dcterms:W3CDTF">2011-10-18T12:46:46Z</dcterms:modified>
</cp:coreProperties>
</file>