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sldIdLst>
    <p:sldId id="256" r:id="rId2"/>
    <p:sldId id="326" r:id="rId3"/>
    <p:sldId id="325" r:id="rId4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7" autoAdjust="0"/>
    <p:restoredTop sz="98644" autoAdjust="0"/>
  </p:normalViewPr>
  <p:slideViewPr>
    <p:cSldViewPr>
      <p:cViewPr varScale="1">
        <p:scale>
          <a:sx n="79" d="100"/>
          <a:sy n="79" d="100"/>
        </p:scale>
        <p:origin x="-4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8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BI Technical Board – 26/08/2011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Technical Board – 26/08/2011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Technical Board – 26/08/2011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BI Technical Board – 26/08/2011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christos.zamantzas@cern.ch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BI Technical Board – 26/08/2011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2898-221E-49A8-82B1-D6484998C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C. Zamantzas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DIPAC 2011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for the Injectors project </a:t>
            </a:r>
            <a:r>
              <a:rPr lang="en-GB" dirty="0" smtClean="0">
                <a:solidFill>
                  <a:schemeClr val="accent1"/>
                </a:solidFill>
              </a:rPr>
              <a:t>LINAC4 &amp; </a:t>
            </a:r>
            <a:r>
              <a:rPr lang="en-GB" dirty="0" smtClean="0">
                <a:solidFill>
                  <a:schemeClr val="accent1"/>
                </a:solidFill>
              </a:rPr>
              <a:t>PSB </a:t>
            </a:r>
            <a:r>
              <a:rPr lang="en-GB" dirty="0" smtClean="0"/>
              <a:t>- additions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b="1" dirty="0" smtClean="0"/>
              <a:t>Beam Instrumentation Review – </a:t>
            </a:r>
            <a:r>
              <a:rPr lang="en-GB" sz="2400" b="1" dirty="0" smtClean="0"/>
              <a:t>19/10/2011</a:t>
            </a:r>
            <a:endParaRPr lang="en-GB" sz="2400" b="1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" y="5959475"/>
            <a:ext cx="6105532" cy="365125"/>
          </a:xfrm>
        </p:spPr>
        <p:txBody>
          <a:bodyPr/>
          <a:lstStyle/>
          <a:p>
            <a:pPr algn="l"/>
            <a:r>
              <a:rPr lang="en-GB" b="1" dirty="0" smtClean="0"/>
              <a:t>Christos Zamantzas (christos.zamantzas@cern.ch)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ACFC principle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142984"/>
            <a:ext cx="2895600" cy="507209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dirty="0"/>
              <a:t>A status signal selects in which branch of a fully deferential stage the input current is integrated.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Two comparators check the deferential output voltage against a threshold, whenever is exceeded, the status signal changes to the complementary value (0 ! 1 or 1 ! 0) and the input current is integrated in the other </a:t>
            </a:r>
            <a:r>
              <a:rPr lang="en-GB" dirty="0"/>
              <a:t>branch.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1295400"/>
            <a:ext cx="5512958" cy="201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96" y="3909996"/>
            <a:ext cx="481012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LINAC4 Review  – 18/10/2011</a:t>
            </a:r>
          </a:p>
        </p:txBody>
      </p:sp>
    </p:spTree>
    <p:extLst>
      <p:ext uri="{BB962C8B-B14F-4D97-AF65-F5344CB8AC3E}">
        <p14:creationId xmlns:p14="http://schemas.microsoft.com/office/powerpoint/2010/main" val="197670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ACFC data processing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cxnSp>
        <p:nvCxnSpPr>
          <p:cNvPr id="15" name="Straight Connector 14"/>
          <p:cNvCxnSpPr>
            <a:endCxn id="85" idx="4"/>
          </p:cNvCxnSpPr>
          <p:nvPr/>
        </p:nvCxnSpPr>
        <p:spPr>
          <a:xfrm flipH="1">
            <a:off x="3511550" y="1830388"/>
            <a:ext cx="1" cy="20817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89566" y="4051856"/>
            <a:ext cx="386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848600" y="4063524"/>
            <a:ext cx="69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57200" y="183038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counts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71600" y="2055812"/>
            <a:ext cx="7239000" cy="8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14300" y="3175556"/>
            <a:ext cx="2819400" cy="0"/>
          </a:xfrm>
          <a:prstGeom prst="line">
            <a:avLst/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71600" y="4051856"/>
            <a:ext cx="7162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50" idx="0"/>
          </p:cNvCxnSpPr>
          <p:nvPr/>
        </p:nvCxnSpPr>
        <p:spPr>
          <a:xfrm flipH="1">
            <a:off x="2423160" y="1830388"/>
            <a:ext cx="7342" cy="133754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LINAC4 Review  – 18/10/2011</a:t>
            </a:r>
          </a:p>
        </p:txBody>
      </p:sp>
      <p:sp>
        <p:nvSpPr>
          <p:cNvPr id="3" name="Rectangle 2"/>
          <p:cNvSpPr/>
          <p:nvPr/>
        </p:nvSpPr>
        <p:spPr>
          <a:xfrm>
            <a:off x="2438400" y="1371600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600200" y="3175556"/>
            <a:ext cx="811768" cy="5715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00300" y="3175556"/>
            <a:ext cx="1104900" cy="7239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86" idx="4"/>
          </p:cNvCxnSpPr>
          <p:nvPr/>
        </p:nvCxnSpPr>
        <p:spPr>
          <a:xfrm flipV="1">
            <a:off x="3505200" y="3190796"/>
            <a:ext cx="662941" cy="70866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87" idx="1"/>
          </p:cNvCxnSpPr>
          <p:nvPr/>
        </p:nvCxnSpPr>
        <p:spPr>
          <a:xfrm>
            <a:off x="4171948" y="3178916"/>
            <a:ext cx="2006947" cy="71001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562101" y="3175556"/>
            <a:ext cx="60579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511551" y="2072244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>
            <a:endCxn id="86" idx="1"/>
          </p:cNvCxnSpPr>
          <p:nvPr/>
        </p:nvCxnSpPr>
        <p:spPr>
          <a:xfrm flipH="1">
            <a:off x="4151976" y="1842056"/>
            <a:ext cx="2948" cy="130971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168140" y="1383744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>
            <a:endCxn id="87" idx="0"/>
          </p:cNvCxnSpPr>
          <p:nvPr/>
        </p:nvCxnSpPr>
        <p:spPr>
          <a:xfrm>
            <a:off x="6195059" y="1857852"/>
            <a:ext cx="1" cy="20243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6172200" y="2072244"/>
            <a:ext cx="228600" cy="684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6203631" y="3167937"/>
            <a:ext cx="1143000" cy="7239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76" idx="0"/>
          </p:cNvCxnSpPr>
          <p:nvPr/>
        </p:nvCxnSpPr>
        <p:spPr>
          <a:xfrm>
            <a:off x="1524000" y="2055812"/>
            <a:ext cx="4762500" cy="164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172200" y="2056606"/>
            <a:ext cx="990600" cy="158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562100" y="3912156"/>
            <a:ext cx="60579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lowchart: Connector 49"/>
          <p:cNvSpPr/>
          <p:nvPr/>
        </p:nvSpPr>
        <p:spPr>
          <a:xfrm>
            <a:off x="2400300" y="3167937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Flowchart: Connector 84"/>
          <p:cNvSpPr/>
          <p:nvPr/>
        </p:nvSpPr>
        <p:spPr>
          <a:xfrm>
            <a:off x="3488690" y="3866437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lowchart: Connector 85"/>
          <p:cNvSpPr/>
          <p:nvPr/>
        </p:nvSpPr>
        <p:spPr>
          <a:xfrm>
            <a:off x="4145281" y="3145077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Flowchart: Connector 86"/>
          <p:cNvSpPr/>
          <p:nvPr/>
        </p:nvSpPr>
        <p:spPr>
          <a:xfrm>
            <a:off x="6172200" y="3882233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Flowchart: Connector 87"/>
          <p:cNvSpPr/>
          <p:nvPr/>
        </p:nvSpPr>
        <p:spPr>
          <a:xfrm>
            <a:off x="7345681" y="3152696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5" name="Group 114"/>
          <p:cNvGrpSpPr/>
          <p:nvPr/>
        </p:nvGrpSpPr>
        <p:grpSpPr>
          <a:xfrm>
            <a:off x="1981200" y="1959716"/>
            <a:ext cx="1341119" cy="2560916"/>
            <a:chOff x="1371600" y="2479860"/>
            <a:chExt cx="1341119" cy="2560916"/>
          </a:xfrm>
        </p:grpSpPr>
        <p:cxnSp>
          <p:nvCxnSpPr>
            <p:cNvPr id="103" name="Straight Connector 102"/>
            <p:cNvCxnSpPr/>
            <p:nvPr/>
          </p:nvCxnSpPr>
          <p:spPr>
            <a:xfrm rot="5400000">
              <a:off x="1493519" y="3733800"/>
              <a:ext cx="243840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4" name="Group 113"/>
            <p:cNvGrpSpPr/>
            <p:nvPr/>
          </p:nvGrpSpPr>
          <p:grpSpPr>
            <a:xfrm>
              <a:off x="1371600" y="2479860"/>
              <a:ext cx="1341119" cy="2560916"/>
              <a:chOff x="3590469" y="2479860"/>
              <a:chExt cx="1341119" cy="2560916"/>
            </a:xfrm>
          </p:grpSpPr>
          <p:sp>
            <p:nvSpPr>
              <p:cNvPr id="89" name="Flowchart: Connector 88"/>
              <p:cNvSpPr/>
              <p:nvPr/>
            </p:nvSpPr>
            <p:spPr>
              <a:xfrm>
                <a:off x="3590469" y="3937662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Flowchart: Connector 89"/>
              <p:cNvSpPr/>
              <p:nvPr/>
            </p:nvSpPr>
            <p:spPr>
              <a:xfrm>
                <a:off x="4885869" y="4274821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1" name="Straight Connector 90"/>
              <p:cNvCxnSpPr>
                <a:stCxn id="89" idx="6"/>
                <a:endCxn id="50" idx="2"/>
              </p:cNvCxnSpPr>
              <p:nvPr/>
            </p:nvCxnSpPr>
            <p:spPr>
              <a:xfrm flipV="1">
                <a:off x="3636188" y="3710941"/>
                <a:ext cx="373381" cy="24958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>
                <a:stCxn id="50" idx="6"/>
                <a:endCxn id="90" idx="1"/>
              </p:cNvCxnSpPr>
              <p:nvPr/>
            </p:nvCxnSpPr>
            <p:spPr>
              <a:xfrm>
                <a:off x="4055288" y="3710941"/>
                <a:ext cx="837276" cy="57057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2403217" y="3699060"/>
                <a:ext cx="2438400" cy="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>
                <a:off x="4545329" y="4856110"/>
                <a:ext cx="386259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>
                <a:stCxn id="108" idx="1"/>
              </p:cNvCxnSpPr>
              <p:nvPr/>
            </p:nvCxnSpPr>
            <p:spPr>
              <a:xfrm flipH="1">
                <a:off x="3636188" y="4856110"/>
                <a:ext cx="37955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07"/>
              <p:cNvSpPr txBox="1"/>
              <p:nvPr/>
            </p:nvSpPr>
            <p:spPr>
              <a:xfrm>
                <a:off x="4015740" y="4671444"/>
                <a:ext cx="691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l-GR" dirty="0" smtClean="0"/>
                  <a:t>μ</a:t>
                </a:r>
                <a:r>
                  <a:rPr lang="en-GB" dirty="0" smtClean="0"/>
                  <a:t>s</a:t>
                </a:r>
                <a:endParaRPr lang="en-GB" dirty="0"/>
              </a:p>
            </p:txBody>
          </p:sp>
        </p:grpSp>
      </p:grpSp>
      <p:grpSp>
        <p:nvGrpSpPr>
          <p:cNvPr id="119" name="Group 118"/>
          <p:cNvGrpSpPr/>
          <p:nvPr/>
        </p:nvGrpSpPr>
        <p:grpSpPr>
          <a:xfrm>
            <a:off x="3337558" y="1982880"/>
            <a:ext cx="1295400" cy="2526176"/>
            <a:chOff x="1417319" y="2514600"/>
            <a:chExt cx="1295400" cy="2526176"/>
          </a:xfrm>
        </p:grpSpPr>
        <p:cxnSp>
          <p:nvCxnSpPr>
            <p:cNvPr id="120" name="Straight Connector 119"/>
            <p:cNvCxnSpPr/>
            <p:nvPr/>
          </p:nvCxnSpPr>
          <p:spPr>
            <a:xfrm rot="5400000">
              <a:off x="1493519" y="3733800"/>
              <a:ext cx="243840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120"/>
            <p:cNvGrpSpPr/>
            <p:nvPr/>
          </p:nvGrpSpPr>
          <p:grpSpPr>
            <a:xfrm>
              <a:off x="1417319" y="4671444"/>
              <a:ext cx="1295400" cy="369332"/>
              <a:chOff x="3636188" y="4671444"/>
              <a:chExt cx="1295400" cy="369332"/>
            </a:xfrm>
          </p:grpSpPr>
          <p:cxnSp>
            <p:nvCxnSpPr>
              <p:cNvPr id="127" name="Straight Arrow Connector 126"/>
              <p:cNvCxnSpPr/>
              <p:nvPr/>
            </p:nvCxnSpPr>
            <p:spPr>
              <a:xfrm>
                <a:off x="4545329" y="4856110"/>
                <a:ext cx="386259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stCxn id="129" idx="1"/>
              </p:cNvCxnSpPr>
              <p:nvPr/>
            </p:nvCxnSpPr>
            <p:spPr>
              <a:xfrm flipH="1">
                <a:off x="3636188" y="4856110"/>
                <a:ext cx="37955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TextBox 128"/>
              <p:cNvSpPr txBox="1"/>
              <p:nvPr/>
            </p:nvSpPr>
            <p:spPr>
              <a:xfrm>
                <a:off x="4015740" y="4671444"/>
                <a:ext cx="691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l-GR" dirty="0" smtClean="0"/>
                  <a:t>μ</a:t>
                </a:r>
                <a:r>
                  <a:rPr lang="en-GB" dirty="0" smtClean="0"/>
                  <a:t>s</a:t>
                </a:r>
                <a:endParaRPr lang="en-GB" dirty="0"/>
              </a:p>
            </p:txBody>
          </p:sp>
        </p:grpSp>
      </p:grpSp>
      <p:grpSp>
        <p:nvGrpSpPr>
          <p:cNvPr id="130" name="Group 129"/>
          <p:cNvGrpSpPr/>
          <p:nvPr/>
        </p:nvGrpSpPr>
        <p:grpSpPr>
          <a:xfrm>
            <a:off x="4610098" y="1982880"/>
            <a:ext cx="1343145" cy="2526176"/>
            <a:chOff x="1369574" y="2514600"/>
            <a:chExt cx="1343145" cy="2526176"/>
          </a:xfrm>
        </p:grpSpPr>
        <p:cxnSp>
          <p:nvCxnSpPr>
            <p:cNvPr id="131" name="Straight Connector 130"/>
            <p:cNvCxnSpPr/>
            <p:nvPr/>
          </p:nvCxnSpPr>
          <p:spPr>
            <a:xfrm rot="5400000">
              <a:off x="1493519" y="3733800"/>
              <a:ext cx="243840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Group 131"/>
            <p:cNvGrpSpPr/>
            <p:nvPr/>
          </p:nvGrpSpPr>
          <p:grpSpPr>
            <a:xfrm>
              <a:off x="1369574" y="3863885"/>
              <a:ext cx="1343145" cy="1176891"/>
              <a:chOff x="3588443" y="3863885"/>
              <a:chExt cx="1343145" cy="1176891"/>
            </a:xfrm>
          </p:grpSpPr>
          <p:sp>
            <p:nvSpPr>
              <p:cNvPr id="133" name="Flowchart: Connector 132"/>
              <p:cNvSpPr/>
              <p:nvPr/>
            </p:nvSpPr>
            <p:spPr>
              <a:xfrm>
                <a:off x="3588443" y="3863885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Flowchart: Connector 133"/>
              <p:cNvSpPr/>
              <p:nvPr/>
            </p:nvSpPr>
            <p:spPr>
              <a:xfrm>
                <a:off x="4846845" y="4292617"/>
                <a:ext cx="45719" cy="45719"/>
              </a:xfrm>
              <a:prstGeom prst="flowChartConnector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5" name="Straight Connector 134"/>
              <p:cNvCxnSpPr>
                <a:stCxn id="133" idx="6"/>
                <a:endCxn id="134" idx="2"/>
              </p:cNvCxnSpPr>
              <p:nvPr/>
            </p:nvCxnSpPr>
            <p:spPr>
              <a:xfrm>
                <a:off x="3634162" y="3886745"/>
                <a:ext cx="1212683" cy="42873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/>
              <p:nvPr/>
            </p:nvCxnSpPr>
            <p:spPr>
              <a:xfrm>
                <a:off x="4545329" y="4856110"/>
                <a:ext cx="386259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>
                <a:stCxn id="140" idx="1"/>
              </p:cNvCxnSpPr>
              <p:nvPr/>
            </p:nvCxnSpPr>
            <p:spPr>
              <a:xfrm flipH="1">
                <a:off x="3636188" y="4856110"/>
                <a:ext cx="37955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4015740" y="4671444"/>
                <a:ext cx="691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l-GR" dirty="0" smtClean="0"/>
                  <a:t>μ</a:t>
                </a:r>
                <a:r>
                  <a:rPr lang="en-GB" dirty="0" smtClean="0"/>
                  <a:t>s</a:t>
                </a:r>
                <a:endParaRPr lang="en-GB" dirty="0"/>
              </a:p>
            </p:txBody>
          </p:sp>
        </p:grpSp>
      </p:grpSp>
      <p:sp>
        <p:nvSpPr>
          <p:cNvPr id="163" name="TextBox 162"/>
          <p:cNvSpPr txBox="1"/>
          <p:nvPr/>
        </p:nvSpPr>
        <p:spPr>
          <a:xfrm>
            <a:off x="457200" y="3371534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ADC values</a:t>
            </a:r>
            <a:endParaRPr lang="en-GB" dirty="0"/>
          </a:p>
        </p:txBody>
      </p:sp>
      <p:sp>
        <p:nvSpPr>
          <p:cNvPr id="167" name="TextBox 166"/>
          <p:cNvSpPr txBox="1"/>
          <p:nvPr/>
        </p:nvSpPr>
        <p:spPr>
          <a:xfrm>
            <a:off x="7655182" y="2954337"/>
            <a:ext cx="72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th</a:t>
            </a:r>
            <a:r>
              <a:rPr lang="en-GB" sz="1100" dirty="0" err="1" smtClean="0"/>
              <a:t>high</a:t>
            </a:r>
            <a:endParaRPr lang="en-GB" dirty="0"/>
          </a:p>
        </p:txBody>
      </p:sp>
      <p:sp>
        <p:nvSpPr>
          <p:cNvPr id="168" name="TextBox 167"/>
          <p:cNvSpPr txBox="1"/>
          <p:nvPr/>
        </p:nvSpPr>
        <p:spPr>
          <a:xfrm>
            <a:off x="7619088" y="3621950"/>
            <a:ext cx="76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th</a:t>
            </a:r>
            <a:r>
              <a:rPr lang="en-GB" sz="1100" dirty="0" err="1" smtClean="0"/>
              <a:t>Low</a:t>
            </a:r>
            <a:endParaRPr lang="en-GB" dirty="0"/>
          </a:p>
        </p:txBody>
      </p:sp>
      <p:sp>
        <p:nvSpPr>
          <p:cNvPr id="169" name="TextBox 168"/>
          <p:cNvSpPr txBox="1"/>
          <p:nvPr/>
        </p:nvSpPr>
        <p:spPr>
          <a:xfrm>
            <a:off x="838200" y="48768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The number of counts accumulated are combined with the </a:t>
            </a:r>
            <a:r>
              <a:rPr lang="el-GR" dirty="0" smtClean="0"/>
              <a:t>Δ</a:t>
            </a:r>
            <a:r>
              <a:rPr lang="en-GB" dirty="0" smtClean="0"/>
              <a:t>ADC values to provide the integrated loss over 2 </a:t>
            </a:r>
            <a:r>
              <a:rPr lang="el-GR" dirty="0" smtClean="0"/>
              <a:t>μ</a:t>
            </a:r>
            <a:r>
              <a:rPr lang="en-GB" dirty="0" smtClean="0"/>
              <a:t>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Most of the operation is handled by the FPGA . That is, counting of pulses , </a:t>
            </a:r>
            <a:r>
              <a:rPr lang="en-GB" dirty="0"/>
              <a:t>clock the </a:t>
            </a:r>
            <a:r>
              <a:rPr lang="en-GB" dirty="0" smtClean="0"/>
              <a:t>ADC and make difference of the ADC values.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</p:bld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21348</TotalTime>
  <Words>167</Words>
  <Application>Microsoft Office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czamTheme</vt:lpstr>
      <vt:lpstr>BLM for the Injectors project LINAC4 &amp; PSB - additions </vt:lpstr>
      <vt:lpstr>ACFC principle</vt:lpstr>
      <vt:lpstr>ACFC data processing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BLM-INJ_presentation_CZ</dc:title>
  <dc:creator>Christos Zamantzas</dc:creator>
  <cp:keywords>FPGA, Design, Injectors, Technical Board</cp:keywords>
  <cp:lastModifiedBy>Christos Zamantzas</cp:lastModifiedBy>
  <cp:revision>1584</cp:revision>
  <dcterms:created xsi:type="dcterms:W3CDTF">2006-08-16T00:00:00Z</dcterms:created>
  <dcterms:modified xsi:type="dcterms:W3CDTF">2011-10-18T19:35:48Z</dcterms:modified>
  <cp:category>TB; review</cp:category>
  <cp:contentStatus>Final</cp:contentStatus>
</cp:coreProperties>
</file>