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724" r:id="rId2"/>
    <p:sldId id="267" r:id="rId3"/>
    <p:sldId id="290" r:id="rId4"/>
    <p:sldId id="297" r:id="rId5"/>
    <p:sldId id="266" r:id="rId6"/>
    <p:sldId id="722" r:id="rId7"/>
    <p:sldId id="269" r:id="rId8"/>
    <p:sldId id="274" r:id="rId9"/>
    <p:sldId id="501" r:id="rId10"/>
    <p:sldId id="471" r:id="rId11"/>
    <p:sldId id="4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73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01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622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29094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49718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238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775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348202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84559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74151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373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620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2324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926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784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F2F5-4F31-624F-B4E5-3FDF2E952320}" type="datetime1">
              <a:rPr lang="fr-CH" smtClean="0"/>
              <a:t>09.05.2025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74414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29/10/2024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MS-4983 | LHC Evacuation - Webinar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4153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40733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1361" y="1253331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250156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23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099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21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17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60478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2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11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74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5/9/2025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6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  <p15:guide id="19" pos="3940">
          <p15:clr>
            <a:srgbClr val="F26B43"/>
          </p15:clr>
        </p15:guide>
        <p15:guide id="20" pos="1481">
          <p15:clr>
            <a:srgbClr val="F26B43"/>
          </p15:clr>
        </p15:guide>
        <p15:guide id="21" pos="1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orthcoming-ms.app.cern.ch/#!/" TargetMode="Externa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7F2727D-A83F-9EC3-4EE3-88153EB3C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40232" y="2306833"/>
            <a:ext cx="12192000" cy="63137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	</a:t>
            </a:r>
            <a:r>
              <a:rPr lang="en-GB" dirty="0"/>
              <a:t>MS-5024: Supply of Transmitters for the HL-LHC High Power RF System</a:t>
            </a:r>
            <a:br>
              <a:rPr lang="en-GB" dirty="0"/>
            </a:b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357E9F-3E99-D7BC-2C36-C37CDD44D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0589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D8086C-8D10-D194-1BD8-443B3474C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Distribution of the Contract performance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Lead Firm shall provide the design.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Minimal annual turnover of 6m CHF per annum and appropriate levels of staff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Proven competence and experience </a:t>
            </a:r>
            <a:r>
              <a:rPr lang="en-GB" dirty="0">
                <a:solidFill>
                  <a:schemeClr val="tx1"/>
                </a:solidFill>
                <a:effectLst/>
              </a:rPr>
              <a:t>in design and manufacturing in the field of High-Power RF Systems.</a:t>
            </a:r>
            <a:endParaRPr lang="en-US" i="1" dirty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Design, Assembly and Testing of high-power electrical equipment for RF applications.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Provide relevant references that are similar in scope, complexity and volume.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BD92C-2A49-F633-DE79-6E55132A2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MS-5024 – Key Qualification requirements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CFAD0-3565-A45D-EE64-3AF2A8554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6375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B5E5F1A-6022-5BE8-A2AF-2D8A7DCB31E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01199" y="1288257"/>
          <a:ext cx="11587601" cy="4573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88106">
                  <a:extLst>
                    <a:ext uri="{9D8B030D-6E8A-4147-A177-3AD203B41FA5}">
                      <a16:colId xmlns:a16="http://schemas.microsoft.com/office/drawing/2014/main" val="2548025847"/>
                    </a:ext>
                  </a:extLst>
                </a:gridCol>
                <a:gridCol w="2558542">
                  <a:extLst>
                    <a:ext uri="{9D8B030D-6E8A-4147-A177-3AD203B41FA5}">
                      <a16:colId xmlns:a16="http://schemas.microsoft.com/office/drawing/2014/main" val="249599081"/>
                    </a:ext>
                  </a:extLst>
                </a:gridCol>
                <a:gridCol w="2730038">
                  <a:extLst>
                    <a:ext uri="{9D8B030D-6E8A-4147-A177-3AD203B41FA5}">
                      <a16:colId xmlns:a16="http://schemas.microsoft.com/office/drawing/2014/main" val="2309254918"/>
                    </a:ext>
                  </a:extLst>
                </a:gridCol>
                <a:gridCol w="2210915">
                  <a:extLst>
                    <a:ext uri="{9D8B030D-6E8A-4147-A177-3AD203B41FA5}">
                      <a16:colId xmlns:a16="http://schemas.microsoft.com/office/drawing/2014/main" val="3871284279"/>
                    </a:ext>
                  </a:extLst>
                </a:gridCol>
              </a:tblGrid>
              <a:tr h="828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Technical deliverables and activities 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Shall be performed by the Firm or the Lead Firm only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May be performed by any member of the Group of Firms</a:t>
                      </a:r>
                      <a:endParaRPr lang="en-US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May be subcontracted</a:t>
                      </a:r>
                      <a:endParaRPr lang="en-US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67265740"/>
                  </a:ext>
                </a:extLst>
              </a:tr>
              <a:tr h="363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Contract management 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87538792"/>
                  </a:ext>
                </a:extLst>
              </a:tr>
              <a:tr h="363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Procurement of raw materials and components</a:t>
                      </a:r>
                      <a:endParaRPr lang="en-US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0683320"/>
                  </a:ext>
                </a:extLst>
              </a:tr>
              <a:tr h="363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Detailed Design File</a:t>
                      </a:r>
                      <a:endParaRPr lang="en-US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70718617"/>
                  </a:ext>
                </a:extLst>
              </a:tr>
              <a:tr h="363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Manufacturing of the Supply </a:t>
                      </a:r>
                      <a:endParaRPr lang="en-US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9645423"/>
                  </a:ext>
                </a:extLst>
              </a:tr>
              <a:tr h="363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Assembly of Supply</a:t>
                      </a:r>
                      <a:endParaRPr lang="en-US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5115549"/>
                  </a:ext>
                </a:extLst>
              </a:tr>
              <a:tr h="363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Factory Acceptance Tests </a:t>
                      </a:r>
                      <a:endParaRPr lang="en-US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8481555"/>
                  </a:ext>
                </a:extLst>
              </a:tr>
              <a:tr h="363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Technical documentation </a:t>
                      </a:r>
                      <a:endParaRPr lang="en-US" sz="16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1420392"/>
                  </a:ext>
                </a:extLst>
              </a:tr>
              <a:tr h="363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Packing of the Supply</a:t>
                      </a:r>
                      <a:endParaRPr lang="en-US" sz="16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257594"/>
                  </a:ext>
                </a:extLst>
              </a:tr>
              <a:tr h="363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Commissioning</a:t>
                      </a:r>
                      <a:endParaRPr lang="en-US" sz="16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7113604"/>
                  </a:ext>
                </a:extLst>
              </a:tr>
              <a:tr h="363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Additional deliverables and / or activities</a:t>
                      </a:r>
                      <a:endParaRPr lang="en-US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x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72749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5BCF827B-A59E-BE9B-3CA5-5E0F8F879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198" y="340993"/>
            <a:ext cx="11889801" cy="804413"/>
          </a:xfrm>
        </p:spPr>
        <p:txBody>
          <a:bodyPr/>
          <a:lstStyle/>
          <a:p>
            <a:pPr algn="just"/>
            <a:r>
              <a:rPr lang="en-US" dirty="0"/>
              <a:t>MS-5024: Distribution of Contract Performance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641C7-16E3-A309-BFCE-BED11C19A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6344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866ECD4B-A946-5C69-14E2-14EB26ABA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8511"/>
            <a:ext cx="12192000" cy="650390"/>
          </a:xfrm>
        </p:spPr>
        <p:txBody>
          <a:bodyPr>
            <a:normAutofit/>
          </a:bodyPr>
          <a:lstStyle/>
          <a:p>
            <a:r>
              <a:rPr lang="fr-CH" sz="3200" b="1" dirty="0">
                <a:latin typeface="Arial" panose="020B0604020202020204" pitchFamily="34" charset="0"/>
                <a:cs typeface="Arial" panose="020B0604020202020204" pitchFamily="34" charset="0"/>
              </a:rPr>
              <a:t>	RF system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CB5AE2-FC34-51FA-6065-297AFC207CC9}"/>
              </a:ext>
            </a:extLst>
          </p:cNvPr>
          <p:cNvSpPr/>
          <p:nvPr/>
        </p:nvSpPr>
        <p:spPr>
          <a:xfrm>
            <a:off x="7392384" y="3158272"/>
            <a:ext cx="959947" cy="942803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100000">
                <a:srgbClr val="0070C0"/>
              </a:gs>
            </a:gsLst>
            <a:lin ang="0" scaled="1"/>
            <a:tileRect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48000" tIns="48000" rIns="48000" bIns="48000" rtlCol="0" anchor="ctr">
            <a:norm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FPC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73C3AD1-C267-8C56-CAE6-319B1700971B}"/>
              </a:ext>
            </a:extLst>
          </p:cNvPr>
          <p:cNvSpPr txBox="1">
            <a:spLocks/>
          </p:cNvSpPr>
          <p:nvPr/>
        </p:nvSpPr>
        <p:spPr>
          <a:xfrm>
            <a:off x="853440" y="1120559"/>
            <a:ext cx="10728960" cy="160717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46A"/>
              </a:buClr>
              <a:buSzTx/>
              <a:buFont typeface="Wingdings" charset="2"/>
              <a:buNone/>
              <a:tabLst>
                <a:tab pos="1526079" algn="l"/>
              </a:tabLst>
              <a:defRPr/>
            </a:pP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HPRF	H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igh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ower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RF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station (including power transmission lines)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46A"/>
              </a:buClr>
              <a:buSzTx/>
              <a:buFont typeface="Wingdings" charset="2"/>
              <a:buNone/>
              <a:tabLst>
                <a:tab pos="1526079" algn="l"/>
              </a:tabLst>
              <a:defRPr/>
            </a:pP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FPC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undamental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ower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oupler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46A"/>
              </a:buClr>
              <a:buSzTx/>
              <a:buFont typeface="Wingdings" charset="2"/>
              <a:buNone/>
              <a:tabLst>
                <a:tab pos="1526079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HOMC	High Order Mode Coupler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46A"/>
              </a:buClr>
              <a:buSzTx/>
              <a:buFont typeface="Wingdings" charset="2"/>
              <a:buNone/>
              <a:tabLst>
                <a:tab pos="1526079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LLRF	Low Level RF</a:t>
            </a:r>
          </a:p>
        </p:txBody>
      </p:sp>
      <p:sp>
        <p:nvSpPr>
          <p:cNvPr id="8" name="Isosceles Triangle 6">
            <a:extLst>
              <a:ext uri="{FF2B5EF4-FFF2-40B4-BE49-F238E27FC236}">
                <a16:creationId xmlns:a16="http://schemas.microsoft.com/office/drawing/2014/main" id="{EE1FEE6C-6363-E467-2D8D-C7B34AC12A64}"/>
              </a:ext>
            </a:extLst>
          </p:cNvPr>
          <p:cNvSpPr/>
          <p:nvPr/>
        </p:nvSpPr>
        <p:spPr>
          <a:xfrm rot="5400000">
            <a:off x="4162059" y="3140968"/>
            <a:ext cx="960000" cy="960000"/>
          </a:xfrm>
          <a:prstGeom prst="triangle">
            <a:avLst>
              <a:gd name="adj" fmla="val 49852"/>
            </a:avLst>
          </a:prstGeom>
          <a:gradFill rotWithShape="1">
            <a:gsLst>
              <a:gs pos="0">
                <a:srgbClr val="002060"/>
              </a:gs>
              <a:gs pos="100000">
                <a:srgbClr val="0070C0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wrap="none" tIns="0" bIns="0" rtlCol="0" anchor="ctr" anchorCtr="1">
            <a:no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    HPRF</a:t>
            </a:r>
          </a:p>
        </p:txBody>
      </p:sp>
      <p:sp>
        <p:nvSpPr>
          <p:cNvPr id="9" name="Can 7">
            <a:extLst>
              <a:ext uri="{FF2B5EF4-FFF2-40B4-BE49-F238E27FC236}">
                <a16:creationId xmlns:a16="http://schemas.microsoft.com/office/drawing/2014/main" id="{4883C55F-ED64-0CB2-38DF-56F377DF5977}"/>
              </a:ext>
            </a:extLst>
          </p:cNvPr>
          <p:cNvSpPr/>
          <p:nvPr/>
        </p:nvSpPr>
        <p:spPr>
          <a:xfrm rot="5400000">
            <a:off x="7392331" y="3477192"/>
            <a:ext cx="960000" cy="2400000"/>
          </a:xfrm>
          <a:prstGeom prst="can">
            <a:avLst/>
          </a:prstGeom>
          <a:gradFill rotWithShape="1">
            <a:gsLst>
              <a:gs pos="0">
                <a:srgbClr val="5A5A5A">
                  <a:tint val="50000"/>
                  <a:satMod val="300000"/>
                </a:srgbClr>
              </a:gs>
              <a:gs pos="35000">
                <a:srgbClr val="5A5A5A">
                  <a:tint val="37000"/>
                  <a:satMod val="300000"/>
                </a:srgbClr>
              </a:gs>
              <a:gs pos="100000">
                <a:srgbClr val="5A5A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Cryomodule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7928B13D-72A3-253F-4024-00C07088A3BE}"/>
              </a:ext>
            </a:extLst>
          </p:cNvPr>
          <p:cNvCxnSpPr>
            <a:stCxn id="12" idx="1"/>
            <a:endCxn id="8" idx="3"/>
          </p:cNvCxnSpPr>
          <p:nvPr/>
        </p:nvCxnSpPr>
        <p:spPr>
          <a:xfrm rot="10800000">
            <a:off x="4162059" y="3619547"/>
            <a:ext cx="257792" cy="1969720"/>
          </a:xfrm>
          <a:prstGeom prst="bentConnector3">
            <a:avLst>
              <a:gd name="adj1" fmla="val 582213"/>
            </a:avLst>
          </a:prstGeom>
          <a:noFill/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1" name="Straight Arrow Connector 11">
            <a:extLst>
              <a:ext uri="{FF2B5EF4-FFF2-40B4-BE49-F238E27FC236}">
                <a16:creationId xmlns:a16="http://schemas.microsoft.com/office/drawing/2014/main" id="{C0037ADB-84A0-8ADF-B16C-59FA1315997A}"/>
              </a:ext>
            </a:extLst>
          </p:cNvPr>
          <p:cNvCxnSpPr>
            <a:stCxn id="8" idx="0"/>
          </p:cNvCxnSpPr>
          <p:nvPr/>
        </p:nvCxnSpPr>
        <p:spPr>
          <a:xfrm>
            <a:off x="5122059" y="3619547"/>
            <a:ext cx="2270272" cy="1421"/>
          </a:xfrm>
          <a:prstGeom prst="straightConnector1">
            <a:avLst/>
          </a:prstGeom>
          <a:noFill/>
          <a:ln w="41275" cap="flat" cmpd="sng" algn="ctr">
            <a:solidFill>
              <a:srgbClr val="00206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3D09E-E414-25A5-A3BF-A2BD8F1A1A96}"/>
              </a:ext>
            </a:extLst>
          </p:cNvPr>
          <p:cNvSpPr/>
          <p:nvPr/>
        </p:nvSpPr>
        <p:spPr>
          <a:xfrm>
            <a:off x="4419851" y="5349267"/>
            <a:ext cx="1440000" cy="480000"/>
          </a:xfrm>
          <a:prstGeom prst="rect">
            <a:avLst/>
          </a:prstGeom>
          <a:gradFill rotWithShape="1">
            <a:gsLst>
              <a:gs pos="0">
                <a:srgbClr val="5A5A5A">
                  <a:tint val="50000"/>
                  <a:satMod val="300000"/>
                </a:srgbClr>
              </a:gs>
              <a:gs pos="35000">
                <a:srgbClr val="5A5A5A">
                  <a:tint val="37000"/>
                  <a:satMod val="300000"/>
                </a:srgbClr>
              </a:gs>
              <a:gs pos="100000">
                <a:srgbClr val="5A5A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48000" tIns="48000" rIns="48000" bIns="48000" rtlCol="0" anchor="ctr">
            <a:norm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LLRF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A22841-9D43-647F-AF83-7207CE500652}"/>
              </a:ext>
            </a:extLst>
          </p:cNvPr>
          <p:cNvSpPr/>
          <p:nvPr/>
        </p:nvSpPr>
        <p:spPr>
          <a:xfrm>
            <a:off x="3119669" y="4581128"/>
            <a:ext cx="1440000" cy="480000"/>
          </a:xfrm>
          <a:prstGeom prst="rect">
            <a:avLst/>
          </a:prstGeom>
          <a:gradFill rotWithShape="1">
            <a:gsLst>
              <a:gs pos="0">
                <a:srgbClr val="5A5A5A">
                  <a:tint val="50000"/>
                  <a:satMod val="300000"/>
                </a:srgbClr>
              </a:gs>
              <a:gs pos="35000">
                <a:srgbClr val="5A5A5A">
                  <a:tint val="37000"/>
                  <a:satMod val="300000"/>
                </a:srgbClr>
              </a:gs>
              <a:gs pos="100000">
                <a:srgbClr val="5A5A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48000" tIns="48000" rIns="48000" bIns="48000" rtlCol="0" anchor="ctr">
            <a:norm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Controls</a:t>
            </a:r>
          </a:p>
        </p:txBody>
      </p:sp>
      <p:cxnSp>
        <p:nvCxnSpPr>
          <p:cNvPr id="14" name="Elbow Connector 9">
            <a:extLst>
              <a:ext uri="{FF2B5EF4-FFF2-40B4-BE49-F238E27FC236}">
                <a16:creationId xmlns:a16="http://schemas.microsoft.com/office/drawing/2014/main" id="{1C6B0074-A979-4807-E1FF-A4951D74FDFA}"/>
              </a:ext>
            </a:extLst>
          </p:cNvPr>
          <p:cNvCxnSpPr>
            <a:endCxn id="12" idx="3"/>
          </p:cNvCxnSpPr>
          <p:nvPr/>
        </p:nvCxnSpPr>
        <p:spPr>
          <a:xfrm rot="10800000" flipV="1">
            <a:off x="5859851" y="5172822"/>
            <a:ext cx="1532480" cy="416445"/>
          </a:xfrm>
          <a:prstGeom prst="bentConnector3">
            <a:avLst>
              <a:gd name="adj1" fmla="val -478"/>
            </a:avLst>
          </a:prstGeom>
          <a:noFill/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741811D2-6BFD-3C08-BA5C-1F04CE1F76D7}"/>
              </a:ext>
            </a:extLst>
          </p:cNvPr>
          <p:cNvSpPr/>
          <p:nvPr/>
        </p:nvSpPr>
        <p:spPr>
          <a:xfrm>
            <a:off x="7824352" y="5253256"/>
            <a:ext cx="959947" cy="480000"/>
          </a:xfrm>
          <a:prstGeom prst="rect">
            <a:avLst/>
          </a:prstGeom>
          <a:gradFill rotWithShape="1">
            <a:gsLst>
              <a:gs pos="0">
                <a:srgbClr val="5A5A5A">
                  <a:tint val="50000"/>
                  <a:satMod val="300000"/>
                </a:srgbClr>
              </a:gs>
              <a:gs pos="35000">
                <a:srgbClr val="5A5A5A">
                  <a:tint val="37000"/>
                  <a:satMod val="300000"/>
                </a:srgbClr>
              </a:gs>
              <a:gs pos="100000">
                <a:srgbClr val="5A5A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48000" tIns="48000" rIns="48000" bIns="48000" rtlCol="0" anchor="ctr">
            <a:norm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HOMC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C20D120-273F-E032-73D9-27D898A01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6148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blue pipe with a white background&#10;&#10;Description automatically generated">
            <a:extLst>
              <a:ext uri="{FF2B5EF4-FFF2-40B4-BE49-F238E27FC236}">
                <a16:creationId xmlns:a16="http://schemas.microsoft.com/office/drawing/2014/main" id="{7CD9C609-1960-ED0C-22B4-CEE93B0CD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319" y="4287926"/>
            <a:ext cx="4292467" cy="2131713"/>
          </a:xfrm>
          <a:prstGeom prst="rect">
            <a:avLst/>
          </a:prstGeom>
        </p:spPr>
      </p:pic>
      <p:pic>
        <p:nvPicPr>
          <p:cNvPr id="20" name="Picture 19" descr="A long blue object with holes&#10;&#10;Description automatically generated">
            <a:extLst>
              <a:ext uri="{FF2B5EF4-FFF2-40B4-BE49-F238E27FC236}">
                <a16:creationId xmlns:a16="http://schemas.microsoft.com/office/drawing/2014/main" id="{39808EB2-2D47-821C-E985-868C61069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2460" y="338105"/>
            <a:ext cx="4400281" cy="12205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9FCA81D-A28F-929A-2508-0290A61564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6451" y="1379904"/>
            <a:ext cx="5880609" cy="38101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D34C97-4A2C-2974-EC9B-E02EFC6D7A09}"/>
              </a:ext>
            </a:extLst>
          </p:cNvPr>
          <p:cNvSpPr txBox="1"/>
          <p:nvPr/>
        </p:nvSpPr>
        <p:spPr>
          <a:xfrm>
            <a:off x="7170922" y="2465447"/>
            <a:ext cx="1047972" cy="307777"/>
          </a:xfrm>
          <a:prstGeom prst="rect">
            <a:avLst/>
          </a:prstGeom>
          <a:noFill/>
          <a:ln>
            <a:solidFill>
              <a:srgbClr val="24ACB3"/>
            </a:solidFill>
          </a:ln>
          <a:effectLst>
            <a:glow rad="63500">
              <a:srgbClr val="21ACB6">
                <a:alpha val="25000"/>
              </a:srgbClr>
            </a:glo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P5 - CMS 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D9789A-E91B-6B12-96AA-090797B3FB8B}"/>
              </a:ext>
            </a:extLst>
          </p:cNvPr>
          <p:cNvSpPr txBox="1"/>
          <p:nvPr/>
        </p:nvSpPr>
        <p:spPr>
          <a:xfrm>
            <a:off x="5238677" y="3827470"/>
            <a:ext cx="1160864" cy="307777"/>
          </a:xfrm>
          <a:prstGeom prst="rect">
            <a:avLst/>
          </a:prstGeom>
          <a:noFill/>
          <a:ln>
            <a:solidFill>
              <a:srgbClr val="24ACB3"/>
            </a:solidFill>
          </a:ln>
          <a:effectLst>
            <a:glow rad="63500">
              <a:srgbClr val="21ACB6">
                <a:alpha val="25000"/>
              </a:srgbClr>
            </a:glow>
          </a:effectLst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P1 - ATLAS 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A180A4-098F-0743-12D4-6DE24F4C4F6C}"/>
              </a:ext>
            </a:extLst>
          </p:cNvPr>
          <p:cNvSpPr/>
          <p:nvPr/>
        </p:nvSpPr>
        <p:spPr>
          <a:xfrm rot="596094">
            <a:off x="7246820" y="1547554"/>
            <a:ext cx="1702539" cy="81434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99A549D-B885-7168-56B4-0C56E53795C3}"/>
              </a:ext>
            </a:extLst>
          </p:cNvPr>
          <p:cNvSpPr/>
          <p:nvPr/>
        </p:nvSpPr>
        <p:spPr>
          <a:xfrm rot="928814">
            <a:off x="4546484" y="4185710"/>
            <a:ext cx="1839132" cy="91440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8C8D32C-218A-21AE-1FD1-4E0F91D1FBFB}"/>
              </a:ext>
            </a:extLst>
          </p:cNvPr>
          <p:cNvCxnSpPr>
            <a:cxnSpLocks/>
          </p:cNvCxnSpPr>
          <p:nvPr/>
        </p:nvCxnSpPr>
        <p:spPr>
          <a:xfrm flipH="1">
            <a:off x="4664364" y="4974896"/>
            <a:ext cx="351984" cy="503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40BE5C9-046A-6F81-93CB-E1140C433B2C}"/>
              </a:ext>
            </a:extLst>
          </p:cNvPr>
          <p:cNvCxnSpPr>
            <a:cxnSpLocks/>
          </p:cNvCxnSpPr>
          <p:nvPr/>
        </p:nvCxnSpPr>
        <p:spPr>
          <a:xfrm flipV="1">
            <a:off x="8246519" y="1124064"/>
            <a:ext cx="375556" cy="438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0A37A45-594C-4E0E-3572-3857262AFBBB}"/>
              </a:ext>
            </a:extLst>
          </p:cNvPr>
          <p:cNvCxnSpPr>
            <a:cxnSpLocks/>
          </p:cNvCxnSpPr>
          <p:nvPr/>
        </p:nvCxnSpPr>
        <p:spPr>
          <a:xfrm>
            <a:off x="11242703" y="454151"/>
            <a:ext cx="0" cy="1141252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5F5A83A-D045-E1BF-7393-A6227EEE2F03}"/>
              </a:ext>
            </a:extLst>
          </p:cNvPr>
          <p:cNvCxnSpPr>
            <a:cxnSpLocks/>
          </p:cNvCxnSpPr>
          <p:nvPr/>
        </p:nvCxnSpPr>
        <p:spPr>
          <a:xfrm>
            <a:off x="10299147" y="1468560"/>
            <a:ext cx="939195" cy="161143"/>
          </a:xfrm>
          <a:prstGeom prst="line">
            <a:avLst/>
          </a:prstGeom>
          <a:ln w="2540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E040BC0-AD35-A014-93C6-A56FE8FFB10F}"/>
              </a:ext>
            </a:extLst>
          </p:cNvPr>
          <p:cNvSpPr txBox="1"/>
          <p:nvPr/>
        </p:nvSpPr>
        <p:spPr>
          <a:xfrm rot="597344">
            <a:off x="8220922" y="66968"/>
            <a:ext cx="1004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Surface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392BE9A-E535-BC89-4006-ABB4D0589652}"/>
              </a:ext>
            </a:extLst>
          </p:cNvPr>
          <p:cNvSpPr txBox="1"/>
          <p:nvPr/>
        </p:nvSpPr>
        <p:spPr>
          <a:xfrm rot="627106">
            <a:off x="10553646" y="1694232"/>
            <a:ext cx="15888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Underground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210A10-438F-CFD6-36B3-92C7A7DB64D9}"/>
              </a:ext>
            </a:extLst>
          </p:cNvPr>
          <p:cNvSpPr txBox="1"/>
          <p:nvPr/>
        </p:nvSpPr>
        <p:spPr>
          <a:xfrm>
            <a:off x="11172939" y="948403"/>
            <a:ext cx="6242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100m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5221E8E-7AEE-45C2-4B21-5C458D0390DE}"/>
              </a:ext>
            </a:extLst>
          </p:cNvPr>
          <p:cNvCxnSpPr>
            <a:cxnSpLocks/>
          </p:cNvCxnSpPr>
          <p:nvPr/>
        </p:nvCxnSpPr>
        <p:spPr>
          <a:xfrm>
            <a:off x="10299146" y="241251"/>
            <a:ext cx="939195" cy="1611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0" name="Picture 69" descr="A black and white star with a letter n&#10;&#10;Description automatically generated">
            <a:extLst>
              <a:ext uri="{FF2B5EF4-FFF2-40B4-BE49-F238E27FC236}">
                <a16:creationId xmlns:a16="http://schemas.microsoft.com/office/drawing/2014/main" id="{1B77464D-13BF-BD38-39D6-9BA842A65A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1256" y="2955199"/>
            <a:ext cx="1160864" cy="708579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655D183-B9C5-87C5-D880-28B296C6635E}"/>
              </a:ext>
            </a:extLst>
          </p:cNvPr>
          <p:cNvSpPr txBox="1"/>
          <p:nvPr/>
        </p:nvSpPr>
        <p:spPr>
          <a:xfrm>
            <a:off x="1" y="-22835"/>
            <a:ext cx="614543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LHC undergroud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Integration HPRF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0CF878-3401-D3A5-FEEF-FFC4AFD77307}"/>
              </a:ext>
            </a:extLst>
          </p:cNvPr>
          <p:cNvSpPr txBox="1"/>
          <p:nvPr/>
        </p:nvSpPr>
        <p:spPr>
          <a:xfrm>
            <a:off x="9435894" y="2319808"/>
            <a:ext cx="277332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8 </a:t>
            </a:r>
            <a:r>
              <a:rPr kumimoji="0" lang="fr-CH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Crab</a:t>
            </a: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H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Cavities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highlight>
                <a:srgbClr val="FFFFFF"/>
              </a:highlight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 Power </a:t>
            </a:r>
            <a:r>
              <a:rPr kumimoji="0" lang="fr-CH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Amplifiers</a:t>
            </a:r>
            <a:r>
              <a:rPr kumimoji="0" lang="fr-CH" sz="16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IOT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 </a:t>
            </a:r>
            <a:r>
              <a:rPr kumimoji="0" lang="fr-CH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Circulators</a:t>
            </a:r>
            <a:endParaRPr kumimoji="0" lang="fr-CH" sz="1600" b="1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 </a:t>
            </a:r>
            <a:r>
              <a:rPr kumimoji="0" lang="fr-CH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Loads</a:t>
            </a:r>
            <a:r>
              <a:rPr kumimoji="0" lang="fr-CH" sz="16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2 Faraday Cage 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216811-FDBB-9375-3E3D-2749DA0779AE}"/>
              </a:ext>
            </a:extLst>
          </p:cNvPr>
          <p:cNvSpPr txBox="1"/>
          <p:nvPr/>
        </p:nvSpPr>
        <p:spPr>
          <a:xfrm>
            <a:off x="-36797" y="4092845"/>
            <a:ext cx="3916847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8 </a:t>
            </a:r>
            <a:r>
              <a:rPr kumimoji="0" lang="fr-CH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Crab</a:t>
            </a: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fr-CH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Cavities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highlight>
                <a:srgbClr val="FFFFFF"/>
              </a:highlight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8 Power </a:t>
            </a:r>
            <a:r>
              <a:rPr kumimoji="0" lang="fr-CH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Amplifiers</a:t>
            </a:r>
            <a:r>
              <a:rPr kumimoji="0" lang="fr-CH" sz="16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 IOT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8 </a:t>
            </a:r>
            <a:r>
              <a:rPr kumimoji="0" lang="fr-CH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Circulators</a:t>
            </a:r>
            <a:endParaRPr kumimoji="0" lang="fr-CH" sz="1600" b="1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highlight>
                <a:srgbClr val="FFFFFF"/>
              </a:highlight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8 </a:t>
            </a:r>
            <a:r>
              <a:rPr kumimoji="0" lang="fr-CH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Loads</a:t>
            </a:r>
            <a:r>
              <a:rPr kumimoji="0" lang="fr-CH" sz="1600" b="1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2 Faraday Cage 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5FF4CB0-C5AC-DA99-374A-17F6D269E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954A3-9DFD-4C44-94BA-B95130A3BA1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8CB85A-9E4C-5184-A103-154D3707C561}"/>
              </a:ext>
            </a:extLst>
          </p:cNvPr>
          <p:cNvSpPr/>
          <p:nvPr/>
        </p:nvSpPr>
        <p:spPr>
          <a:xfrm>
            <a:off x="2280260" y="4831913"/>
            <a:ext cx="869886" cy="825535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0A0AE0F-0AA7-A4F5-F34B-ACDCBBFDC217}"/>
              </a:ext>
            </a:extLst>
          </p:cNvPr>
          <p:cNvSpPr/>
          <p:nvPr/>
        </p:nvSpPr>
        <p:spPr>
          <a:xfrm>
            <a:off x="6076626" y="5667446"/>
            <a:ext cx="869886" cy="825535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8B7FB35-D497-3B63-81EC-E3DC2DC6F8F7}"/>
              </a:ext>
            </a:extLst>
          </p:cNvPr>
          <p:cNvSpPr/>
          <p:nvPr/>
        </p:nvSpPr>
        <p:spPr>
          <a:xfrm>
            <a:off x="9928993" y="953497"/>
            <a:ext cx="869886" cy="825535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24DB462-9734-7DBB-C2E8-333BDAFFCD29}"/>
              </a:ext>
            </a:extLst>
          </p:cNvPr>
          <p:cNvSpPr/>
          <p:nvPr/>
        </p:nvSpPr>
        <p:spPr>
          <a:xfrm>
            <a:off x="6076626" y="235843"/>
            <a:ext cx="869886" cy="825535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00D63C-F92F-ECA8-6CA6-86BAFDC0D142}"/>
              </a:ext>
            </a:extLst>
          </p:cNvPr>
          <p:cNvSpPr txBox="1"/>
          <p:nvPr/>
        </p:nvSpPr>
        <p:spPr>
          <a:xfrm>
            <a:off x="159014" y="1493059"/>
            <a:ext cx="54666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Four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different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places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with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four HPRF stations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each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Total 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16 HPRF stations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9208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86584" y="1306278"/>
            <a:ext cx="6792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5" name="Picture 14" descr="A drawing of a machine&#10;&#10;Description automatically generated">
            <a:extLst>
              <a:ext uri="{FF2B5EF4-FFF2-40B4-BE49-F238E27FC236}">
                <a16:creationId xmlns:a16="http://schemas.microsoft.com/office/drawing/2014/main" id="{8594B8F7-FDC9-62B6-F78D-572475397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896" y="1306278"/>
            <a:ext cx="2853193" cy="2249820"/>
          </a:xfrm>
          <a:prstGeom prst="rect">
            <a:avLst/>
          </a:prstGeom>
        </p:spPr>
      </p:pic>
      <p:pic>
        <p:nvPicPr>
          <p:cNvPr id="17" name="Picture 16" descr="A floor plan of a building&#10;&#10;Description automatically generated">
            <a:extLst>
              <a:ext uri="{FF2B5EF4-FFF2-40B4-BE49-F238E27FC236}">
                <a16:creationId xmlns:a16="http://schemas.microsoft.com/office/drawing/2014/main" id="{C2C5819D-1869-0009-C83D-2CCCF1C2A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7395" y="3995151"/>
            <a:ext cx="2965714" cy="2107613"/>
          </a:xfrm>
          <a:prstGeom prst="rect">
            <a:avLst/>
          </a:prstGeom>
        </p:spPr>
      </p:pic>
      <p:pic>
        <p:nvPicPr>
          <p:cNvPr id="19" name="Picture 18" descr="A drawing of a machine&#10;&#10;Description automatically generated">
            <a:extLst>
              <a:ext uri="{FF2B5EF4-FFF2-40B4-BE49-F238E27FC236}">
                <a16:creationId xmlns:a16="http://schemas.microsoft.com/office/drawing/2014/main" id="{9F59DA3B-9111-A5C1-9841-C1EE27CE3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747" y="1305366"/>
            <a:ext cx="3236006" cy="2249820"/>
          </a:xfrm>
          <a:prstGeom prst="rect">
            <a:avLst/>
          </a:prstGeom>
        </p:spPr>
      </p:pic>
      <p:pic>
        <p:nvPicPr>
          <p:cNvPr id="21" name="Picture 20" descr="A diagram of a building&#10;&#10;Description automatically generated">
            <a:extLst>
              <a:ext uri="{FF2B5EF4-FFF2-40B4-BE49-F238E27FC236}">
                <a16:creationId xmlns:a16="http://schemas.microsoft.com/office/drawing/2014/main" id="{E72F25B0-8937-D825-1DC1-4007896098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9053" y="4044052"/>
            <a:ext cx="3501727" cy="205871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7DC474B-354C-242F-52C7-A40C647DE9C7}"/>
              </a:ext>
            </a:extLst>
          </p:cNvPr>
          <p:cNvSpPr txBox="1"/>
          <p:nvPr/>
        </p:nvSpPr>
        <p:spPr>
          <a:xfrm>
            <a:off x="689825" y="1903136"/>
            <a:ext cx="1023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Point 1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2E6EE1-1B86-45B4-F22E-9B213E3B779A}"/>
              </a:ext>
            </a:extLst>
          </p:cNvPr>
          <p:cNvSpPr txBox="1"/>
          <p:nvPr/>
        </p:nvSpPr>
        <p:spPr>
          <a:xfrm>
            <a:off x="689825" y="4575249"/>
            <a:ext cx="1023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Point 5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809626-74D7-CD7A-8EA7-D34AAA3871B2}"/>
              </a:ext>
            </a:extLst>
          </p:cNvPr>
          <p:cNvSpPr txBox="1"/>
          <p:nvPr/>
        </p:nvSpPr>
        <p:spPr>
          <a:xfrm>
            <a:off x="4238065" y="991875"/>
            <a:ext cx="1183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Left side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460C6C-ECAF-50E7-E021-38508C6C283A}"/>
              </a:ext>
            </a:extLst>
          </p:cNvPr>
          <p:cNvSpPr txBox="1"/>
          <p:nvPr/>
        </p:nvSpPr>
        <p:spPr>
          <a:xfrm>
            <a:off x="9005809" y="837987"/>
            <a:ext cx="1448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Right side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FCAF00F7-739F-25F5-2B6D-16220ACB1CC3}"/>
              </a:ext>
            </a:extLst>
          </p:cNvPr>
          <p:cNvSpPr/>
          <p:nvPr/>
        </p:nvSpPr>
        <p:spPr>
          <a:xfrm>
            <a:off x="1713712" y="4665569"/>
            <a:ext cx="349232" cy="2000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8178EEA1-CC40-ADCB-6319-E35F26D641F8}"/>
              </a:ext>
            </a:extLst>
          </p:cNvPr>
          <p:cNvSpPr/>
          <p:nvPr/>
        </p:nvSpPr>
        <p:spPr>
          <a:xfrm>
            <a:off x="1713712" y="1991971"/>
            <a:ext cx="349232" cy="2000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C46658-CBA4-A849-35FD-E1FAF783167C}"/>
              </a:ext>
            </a:extLst>
          </p:cNvPr>
          <p:cNvSpPr txBox="1"/>
          <p:nvPr/>
        </p:nvSpPr>
        <p:spPr>
          <a:xfrm>
            <a:off x="3504975" y="2850669"/>
            <a:ext cx="2591025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cavities are powered by 4 amplifiers IOT 400MHz.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One for each cavity.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9DF2908A-B1D0-7315-93A9-A2D920278330}"/>
              </a:ext>
            </a:extLst>
          </p:cNvPr>
          <p:cNvSpPr/>
          <p:nvPr/>
        </p:nvSpPr>
        <p:spPr>
          <a:xfrm rot="10800000">
            <a:off x="3979336" y="2346848"/>
            <a:ext cx="130628" cy="49802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59FF2015-228D-7FAF-81F3-500B807FE86B}"/>
              </a:ext>
            </a:extLst>
          </p:cNvPr>
          <p:cNvSpPr/>
          <p:nvPr/>
        </p:nvSpPr>
        <p:spPr>
          <a:xfrm rot="10800000">
            <a:off x="4366711" y="2346848"/>
            <a:ext cx="130628" cy="49802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C5F26058-2949-940F-1BC7-88CFB7585E52}"/>
              </a:ext>
            </a:extLst>
          </p:cNvPr>
          <p:cNvSpPr/>
          <p:nvPr/>
        </p:nvSpPr>
        <p:spPr>
          <a:xfrm rot="10800000">
            <a:off x="4726388" y="2346848"/>
            <a:ext cx="130628" cy="49802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D13AC666-09BB-7D74-8AB1-9256BB66A92E}"/>
              </a:ext>
            </a:extLst>
          </p:cNvPr>
          <p:cNvSpPr/>
          <p:nvPr/>
        </p:nvSpPr>
        <p:spPr>
          <a:xfrm rot="10800000">
            <a:off x="5106258" y="2346846"/>
            <a:ext cx="130628" cy="49802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4DD42C-75BE-3874-70BC-BCF01254FD2A}"/>
              </a:ext>
            </a:extLst>
          </p:cNvPr>
          <p:cNvSpPr txBox="1"/>
          <p:nvPr/>
        </p:nvSpPr>
        <p:spPr>
          <a:xfrm>
            <a:off x="308891" y="2884220"/>
            <a:ext cx="24562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4 circulators and 4 loads are placed close the access holes, to be connected with the WR2300 adapter.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64202585-5FFE-6B34-4665-2A4D09CC8707}"/>
              </a:ext>
            </a:extLst>
          </p:cNvPr>
          <p:cNvSpPr/>
          <p:nvPr/>
        </p:nvSpPr>
        <p:spPr>
          <a:xfrm rot="16200000">
            <a:off x="2035703" y="2317391"/>
            <a:ext cx="185740" cy="81516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3E6AFE2-1D9D-B25B-9735-89422D872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954A3-9DFD-4C44-94BA-B95130A3BA1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AB1F2A-F772-6AB4-CDDA-DA755E97189C}"/>
              </a:ext>
            </a:extLst>
          </p:cNvPr>
          <p:cNvSpPr txBox="1"/>
          <p:nvPr/>
        </p:nvSpPr>
        <p:spPr>
          <a:xfrm>
            <a:off x="0" y="198544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Integration of the HPRF in the galleries</a:t>
            </a:r>
          </a:p>
        </p:txBody>
      </p:sp>
    </p:spTree>
    <p:extLst>
      <p:ext uri="{BB962C8B-B14F-4D97-AF65-F5344CB8AC3E}">
        <p14:creationId xmlns:p14="http://schemas.microsoft.com/office/powerpoint/2010/main" val="36607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0" y="205446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Integration of the HPRF in the galleries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FE542AE-3815-AC2B-1B1C-ABDA4D222B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722124" y="788069"/>
            <a:ext cx="2066855" cy="1568272"/>
          </a:xfrm>
          <a:prstGeom prst="rect">
            <a:avLst/>
          </a:prstGeom>
        </p:spPr>
      </p:pic>
      <p:sp>
        <p:nvSpPr>
          <p:cNvPr id="21" name="Arrow: Down 20">
            <a:extLst>
              <a:ext uri="{FF2B5EF4-FFF2-40B4-BE49-F238E27FC236}">
                <a16:creationId xmlns:a16="http://schemas.microsoft.com/office/drawing/2014/main" id="{1912B91F-916E-A0B8-6A6C-57229B6E88B1}"/>
              </a:ext>
            </a:extLst>
          </p:cNvPr>
          <p:cNvSpPr/>
          <p:nvPr/>
        </p:nvSpPr>
        <p:spPr>
          <a:xfrm rot="10800000">
            <a:off x="8392410" y="1569850"/>
            <a:ext cx="130628" cy="49802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C12509BD-6A6C-BFCE-95F4-A932AF8371E6}"/>
              </a:ext>
            </a:extLst>
          </p:cNvPr>
          <p:cNvSpPr/>
          <p:nvPr/>
        </p:nvSpPr>
        <p:spPr>
          <a:xfrm rot="10800000">
            <a:off x="8715136" y="1569850"/>
            <a:ext cx="130628" cy="49802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60CC5451-F5F3-C334-BE9D-0BD5504BF2A6}"/>
              </a:ext>
            </a:extLst>
          </p:cNvPr>
          <p:cNvSpPr/>
          <p:nvPr/>
        </p:nvSpPr>
        <p:spPr>
          <a:xfrm rot="10800000">
            <a:off x="9037862" y="1569850"/>
            <a:ext cx="130628" cy="49802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ADEDFB8D-FFFB-B21E-6BA5-98F2B82226E0}"/>
              </a:ext>
            </a:extLst>
          </p:cNvPr>
          <p:cNvSpPr/>
          <p:nvPr/>
        </p:nvSpPr>
        <p:spPr>
          <a:xfrm rot="10800000">
            <a:off x="9362317" y="1569848"/>
            <a:ext cx="130628" cy="49802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4951A047-96EE-A316-727C-F1B126CB28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482" b="18425"/>
          <a:stretch/>
        </p:blipFill>
        <p:spPr>
          <a:xfrm>
            <a:off x="685800" y="2616095"/>
            <a:ext cx="8896955" cy="229217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893EA90-81B0-B822-FF76-0610DA8CB1A4}"/>
              </a:ext>
            </a:extLst>
          </p:cNvPr>
          <p:cNvSpPr txBox="1"/>
          <p:nvPr/>
        </p:nvSpPr>
        <p:spPr>
          <a:xfrm>
            <a:off x="2483479" y="4741609"/>
            <a:ext cx="285750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2937C0-8B57-0A97-BCCD-E3C43D69A7F0}"/>
              </a:ext>
            </a:extLst>
          </p:cNvPr>
          <p:cNvSpPr txBox="1"/>
          <p:nvPr/>
        </p:nvSpPr>
        <p:spPr>
          <a:xfrm>
            <a:off x="4214519" y="4741608"/>
            <a:ext cx="285750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160F7A-BC4E-1BB5-7817-12903D5D7E9E}"/>
              </a:ext>
            </a:extLst>
          </p:cNvPr>
          <p:cNvSpPr txBox="1"/>
          <p:nvPr/>
        </p:nvSpPr>
        <p:spPr>
          <a:xfrm>
            <a:off x="5993319" y="4741606"/>
            <a:ext cx="285750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75DB589-7096-EDE6-DB84-F01FF7E40A40}"/>
              </a:ext>
            </a:extLst>
          </p:cNvPr>
          <p:cNvSpPr txBox="1"/>
          <p:nvPr/>
        </p:nvSpPr>
        <p:spPr>
          <a:xfrm>
            <a:off x="7722690" y="4741606"/>
            <a:ext cx="285750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3E3C90-3D7E-0FA1-EABF-5856FE48EFC9}"/>
              </a:ext>
            </a:extLst>
          </p:cNvPr>
          <p:cNvSpPr txBox="1"/>
          <p:nvPr/>
        </p:nvSpPr>
        <p:spPr>
          <a:xfrm>
            <a:off x="698983" y="5280639"/>
            <a:ext cx="888377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cavities are powered by 4 amplifiers IOT 400MHz. One for each cavity.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>
                  <a:lumMod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81D32-BA98-EA3F-BEC0-EA1482F37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9954A3-9DFD-4C44-94BA-B95130A3BA1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807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224ED2-5EE5-886C-D995-3760B18180A9}"/>
              </a:ext>
            </a:extLst>
          </p:cNvPr>
          <p:cNvCxnSpPr>
            <a:cxnSpLocks/>
          </p:cNvCxnSpPr>
          <p:nvPr/>
        </p:nvCxnSpPr>
        <p:spPr>
          <a:xfrm>
            <a:off x="2447595" y="2856583"/>
            <a:ext cx="86310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02D9078-8C3F-2777-75B7-79291C3BC1CF}"/>
              </a:ext>
            </a:extLst>
          </p:cNvPr>
          <p:cNvCxnSpPr>
            <a:cxnSpLocks/>
          </p:cNvCxnSpPr>
          <p:nvPr/>
        </p:nvCxnSpPr>
        <p:spPr>
          <a:xfrm>
            <a:off x="2447595" y="4081205"/>
            <a:ext cx="8631099" cy="5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FBC44741-90EA-9C09-1F3B-A13FE7291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9919"/>
            <a:ext cx="12192000" cy="720000"/>
          </a:xfrm>
        </p:spPr>
        <p:txBody>
          <a:bodyPr/>
          <a:lstStyle/>
          <a:p>
            <a:r>
              <a:rPr lang="fr-CH" sz="2900" b="1" dirty="0">
                <a:latin typeface="Arial" panose="020B0604020202020204" pitchFamily="34" charset="0"/>
                <a:cs typeface="Arial" panose="020B0604020202020204" pitchFamily="34" charset="0"/>
              </a:rPr>
              <a:t>	Power </a:t>
            </a:r>
            <a:r>
              <a:rPr lang="fr-CH" sz="2900" b="1" dirty="0" err="1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r>
              <a:rPr lang="fr-CH" sz="2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900" b="1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CH" sz="2900" b="1" dirty="0">
                <a:latin typeface="Arial" panose="020B0604020202020204" pitchFamily="34" charset="0"/>
                <a:cs typeface="Arial" panose="020B0604020202020204" pitchFamily="34" charset="0"/>
              </a:rPr>
              <a:t> HPRF system</a:t>
            </a:r>
            <a:endParaRPr lang="en-US" sz="2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C2BDC5-94E1-B58C-8AB7-ADD82D6CD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B9A3CBC-7BAC-46A7-9389-26E935DFDBDD}"/>
              </a:ext>
            </a:extLst>
          </p:cNvPr>
          <p:cNvCxnSpPr/>
          <p:nvPr/>
        </p:nvCxnSpPr>
        <p:spPr>
          <a:xfrm flipV="1">
            <a:off x="2927648" y="2304860"/>
            <a:ext cx="0" cy="3048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EC74E8A-20B9-117E-CEF8-89A4AFB41D54}"/>
              </a:ext>
            </a:extLst>
          </p:cNvPr>
          <p:cNvCxnSpPr>
            <a:cxnSpLocks/>
          </p:cNvCxnSpPr>
          <p:nvPr/>
        </p:nvCxnSpPr>
        <p:spPr>
          <a:xfrm>
            <a:off x="2447595" y="5352860"/>
            <a:ext cx="86310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093049-63C2-0965-63B4-C3F02989F2BA}"/>
              </a:ext>
            </a:extLst>
          </p:cNvPr>
          <p:cNvCxnSpPr>
            <a:cxnSpLocks/>
          </p:cNvCxnSpPr>
          <p:nvPr/>
        </p:nvCxnSpPr>
        <p:spPr>
          <a:xfrm>
            <a:off x="2927648" y="4081205"/>
            <a:ext cx="1238277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E7F04A2-2BCF-11BF-217E-2FC925B9FA51}"/>
              </a:ext>
            </a:extLst>
          </p:cNvPr>
          <p:cNvCxnSpPr/>
          <p:nvPr/>
        </p:nvCxnSpPr>
        <p:spPr>
          <a:xfrm flipV="1">
            <a:off x="4165925" y="2867981"/>
            <a:ext cx="0" cy="12192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62897C-E446-09A2-6112-6295CA85D173}"/>
              </a:ext>
            </a:extLst>
          </p:cNvPr>
          <p:cNvCxnSpPr/>
          <p:nvPr/>
        </p:nvCxnSpPr>
        <p:spPr>
          <a:xfrm flipV="1">
            <a:off x="4261936" y="2867981"/>
            <a:ext cx="0" cy="12192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C12FA73-5C0C-692B-2B73-C41844D90D5A}"/>
              </a:ext>
            </a:extLst>
          </p:cNvPr>
          <p:cNvCxnSpPr/>
          <p:nvPr/>
        </p:nvCxnSpPr>
        <p:spPr>
          <a:xfrm>
            <a:off x="4165936" y="2867981"/>
            <a:ext cx="96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DE52381-674B-F9F8-E1F0-8F0B2C71376F}"/>
              </a:ext>
            </a:extLst>
          </p:cNvPr>
          <p:cNvCxnSpPr/>
          <p:nvPr/>
        </p:nvCxnSpPr>
        <p:spPr>
          <a:xfrm>
            <a:off x="4261936" y="4087181"/>
            <a:ext cx="201622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FE2C35A-330B-88CB-289C-086676F5B202}"/>
              </a:ext>
            </a:extLst>
          </p:cNvPr>
          <p:cNvCxnSpPr/>
          <p:nvPr/>
        </p:nvCxnSpPr>
        <p:spPr>
          <a:xfrm flipV="1">
            <a:off x="6278160" y="2862005"/>
            <a:ext cx="0" cy="12192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AA036B-E177-83DA-D62A-50C84D06095A}"/>
              </a:ext>
            </a:extLst>
          </p:cNvPr>
          <p:cNvCxnSpPr/>
          <p:nvPr/>
        </p:nvCxnSpPr>
        <p:spPr>
          <a:xfrm flipV="1">
            <a:off x="6374171" y="2862005"/>
            <a:ext cx="0" cy="12192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A642C3-E3AB-BB16-C9AE-7D53006AC3C4}"/>
              </a:ext>
            </a:extLst>
          </p:cNvPr>
          <p:cNvCxnSpPr/>
          <p:nvPr/>
        </p:nvCxnSpPr>
        <p:spPr>
          <a:xfrm>
            <a:off x="6278171" y="2856583"/>
            <a:ext cx="96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DBF301-C31C-F204-94B1-1054001FDC04}"/>
              </a:ext>
            </a:extLst>
          </p:cNvPr>
          <p:cNvCxnSpPr/>
          <p:nvPr/>
        </p:nvCxnSpPr>
        <p:spPr>
          <a:xfrm>
            <a:off x="6374171" y="4087181"/>
            <a:ext cx="201622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EBE644-46ED-1AEB-96D5-3DB8D3A6A8F5}"/>
              </a:ext>
            </a:extLst>
          </p:cNvPr>
          <p:cNvCxnSpPr/>
          <p:nvPr/>
        </p:nvCxnSpPr>
        <p:spPr>
          <a:xfrm flipV="1">
            <a:off x="8390395" y="2867981"/>
            <a:ext cx="0" cy="12192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FAA771A-4D9C-1B01-696C-0832A38D75BE}"/>
              </a:ext>
            </a:extLst>
          </p:cNvPr>
          <p:cNvCxnSpPr/>
          <p:nvPr/>
        </p:nvCxnSpPr>
        <p:spPr>
          <a:xfrm flipV="1">
            <a:off x="8486405" y="2867981"/>
            <a:ext cx="0" cy="12192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AD5B265-28EE-4C7F-D908-F8CCFBBAB63F}"/>
              </a:ext>
            </a:extLst>
          </p:cNvPr>
          <p:cNvCxnSpPr/>
          <p:nvPr/>
        </p:nvCxnSpPr>
        <p:spPr>
          <a:xfrm>
            <a:off x="8390405" y="2867981"/>
            <a:ext cx="96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A84401B-1F59-F5E6-FC0F-A5B15658A962}"/>
              </a:ext>
            </a:extLst>
          </p:cNvPr>
          <p:cNvCxnSpPr/>
          <p:nvPr/>
        </p:nvCxnSpPr>
        <p:spPr>
          <a:xfrm>
            <a:off x="8486405" y="4087181"/>
            <a:ext cx="201622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E9882A-429F-9FBD-23D4-9B1325BEA886}"/>
              </a:ext>
            </a:extLst>
          </p:cNvPr>
          <p:cNvCxnSpPr/>
          <p:nvPr/>
        </p:nvCxnSpPr>
        <p:spPr>
          <a:xfrm>
            <a:off x="4140016" y="4350872"/>
            <a:ext cx="2138144" cy="0"/>
          </a:xfrm>
          <a:prstGeom prst="straightConnector1">
            <a:avLst/>
          </a:prstGeom>
          <a:ln>
            <a:solidFill>
              <a:srgbClr val="002060"/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22BFA6E-732C-3E82-F75D-5683A43149D8}"/>
              </a:ext>
            </a:extLst>
          </p:cNvPr>
          <p:cNvSpPr txBox="1"/>
          <p:nvPr/>
        </p:nvSpPr>
        <p:spPr>
          <a:xfrm>
            <a:off x="4165936" y="4452859"/>
            <a:ext cx="2112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10 seconds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ACEC3EF-C40E-E9B4-5B76-53DE2CBCF990}"/>
              </a:ext>
            </a:extLst>
          </p:cNvPr>
          <p:cNvCxnSpPr/>
          <p:nvPr/>
        </p:nvCxnSpPr>
        <p:spPr>
          <a:xfrm>
            <a:off x="5790480" y="2952593"/>
            <a:ext cx="487680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CCC1EFD-C6F7-CEA6-3464-522662343FE0}"/>
              </a:ext>
            </a:extLst>
          </p:cNvPr>
          <p:cNvCxnSpPr/>
          <p:nvPr/>
        </p:nvCxnSpPr>
        <p:spPr>
          <a:xfrm flipH="1">
            <a:off x="6374171" y="2952593"/>
            <a:ext cx="487680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286680A-7176-58FE-FF13-ABABC7361ADC}"/>
              </a:ext>
            </a:extLst>
          </p:cNvPr>
          <p:cNvSpPr txBox="1"/>
          <p:nvPr/>
        </p:nvSpPr>
        <p:spPr>
          <a:xfrm>
            <a:off x="5258353" y="2268130"/>
            <a:ext cx="2112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10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7BFCBE-7A1E-6B4C-E9EC-13317321DB03}"/>
              </a:ext>
            </a:extLst>
          </p:cNvPr>
          <p:cNvSpPr txBox="1"/>
          <p:nvPr/>
        </p:nvSpPr>
        <p:spPr>
          <a:xfrm>
            <a:off x="1871531" y="1392907"/>
            <a:ext cx="2112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RF output power [kW]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6AE688-DE80-5E55-0DE8-F00A1B8ECD13}"/>
              </a:ext>
            </a:extLst>
          </p:cNvPr>
          <p:cNvSpPr txBox="1"/>
          <p:nvPr/>
        </p:nvSpPr>
        <p:spPr>
          <a:xfrm>
            <a:off x="431373" y="3816690"/>
            <a:ext cx="201622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40 kW </a:t>
            </a:r>
            <a:r>
              <a:rPr kumimoji="0" lang="en-GB" sz="1867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→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50 kW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7DEF6E-0A05-B9F2-683A-BD667AE28520}"/>
              </a:ext>
            </a:extLst>
          </p:cNvPr>
          <p:cNvSpPr txBox="1"/>
          <p:nvPr/>
        </p:nvSpPr>
        <p:spPr>
          <a:xfrm>
            <a:off x="10406619" y="5436482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221A6D-3592-E27B-B98B-3B1B6F8D90CB}"/>
              </a:ext>
            </a:extLst>
          </p:cNvPr>
          <p:cNvSpPr txBox="1"/>
          <p:nvPr/>
        </p:nvSpPr>
        <p:spPr>
          <a:xfrm>
            <a:off x="229488" y="2572937"/>
            <a:ext cx="221810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80 kW </a:t>
            </a:r>
            <a:r>
              <a:rPr kumimoji="0" lang="en-GB" sz="1867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→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100 kW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6C13D6C-E252-277F-8AA9-7508A5EA10E5}"/>
              </a:ext>
            </a:extLst>
          </p:cNvPr>
          <p:cNvSpPr txBox="1"/>
          <p:nvPr/>
        </p:nvSpPr>
        <p:spPr>
          <a:xfrm>
            <a:off x="7403398" y="1536535"/>
            <a:ext cx="412490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Average output power is ~ 50 [kW</a:t>
            </a: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]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598BC60-E7FA-6369-07E0-9D261D5DA42E}"/>
              </a:ext>
            </a:extLst>
          </p:cNvPr>
          <p:cNvCxnSpPr/>
          <p:nvPr/>
        </p:nvCxnSpPr>
        <p:spPr>
          <a:xfrm>
            <a:off x="2447595" y="5352860"/>
            <a:ext cx="4876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23C8DF6-10E7-62AA-2238-5F60E3A16AD9}"/>
              </a:ext>
            </a:extLst>
          </p:cNvPr>
          <p:cNvSpPr txBox="1"/>
          <p:nvPr/>
        </p:nvSpPr>
        <p:spPr>
          <a:xfrm>
            <a:off x="1055440" y="5052439"/>
            <a:ext cx="139215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 kW</a:t>
            </a:r>
          </a:p>
        </p:txBody>
      </p:sp>
    </p:spTree>
    <p:extLst>
      <p:ext uri="{BB962C8B-B14F-4D97-AF65-F5344CB8AC3E}">
        <p14:creationId xmlns:p14="http://schemas.microsoft.com/office/powerpoint/2010/main" val="955359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A8A708A-6BD0-974F-097B-C99090626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6509"/>
            <a:ext cx="12192000" cy="720000"/>
          </a:xfrm>
        </p:spPr>
        <p:txBody>
          <a:bodyPr>
            <a:normAutofit/>
          </a:bodyPr>
          <a:lstStyle/>
          <a:p>
            <a:r>
              <a:rPr lang="fr-CH" sz="3200" b="1" dirty="0">
                <a:latin typeface="Arial" panose="020B0604020202020204" pitchFamily="34" charset="0"/>
                <a:cs typeface="Arial" panose="020B0604020202020204" pitchFamily="34" charset="0"/>
              </a:rPr>
              <a:t>	HPRF stations </a:t>
            </a:r>
            <a:r>
              <a:rPr lang="fr-CH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lang="fr-CH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Specification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E98992-3223-E273-1FE6-8CD0428CC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B8767A7-6C9A-5CA0-3330-AC488228B95D}"/>
              </a:ext>
            </a:extLst>
          </p:cNvPr>
          <p:cNvSpPr txBox="1">
            <a:spLocks/>
          </p:cNvSpPr>
          <p:nvPr/>
        </p:nvSpPr>
        <p:spPr>
          <a:xfrm>
            <a:off x="427264" y="1437601"/>
            <a:ext cx="3898411" cy="422446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4572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1C446A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Times New Roman" panose="02020603050405020304" pitchFamily="18" charset="0"/>
                <a:cs typeface="+mn-cs"/>
              </a:rPr>
              <a:t>High Voltage Power Supply;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Times New Roman" panose="02020603050405020304" pitchFamily="18" charset="0"/>
              <a:cs typeface="+mn-cs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1C446A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Times New Roman" panose="02020603050405020304" pitchFamily="18" charset="0"/>
                <a:cs typeface="+mn-cs"/>
              </a:rPr>
              <a:t>Satellite auxiliary power supplies (heater, coil, grid, ionic pump, controls, etc…);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Times New Roman" panose="02020603050405020304" pitchFamily="18" charset="0"/>
              <a:cs typeface="+mn-cs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1C446A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Times New Roman" panose="02020603050405020304" pitchFamily="18" charset="0"/>
                <a:cs typeface="+mn-cs"/>
              </a:rPr>
              <a:t>Tube protective system (crowbar);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Times New Roman" panose="02020603050405020304" pitchFamily="18" charset="0"/>
              <a:cs typeface="+mn-cs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1C446A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Times New Roman" panose="02020603050405020304" pitchFamily="18" charset="0"/>
                <a:cs typeface="+mn-cs"/>
              </a:rPr>
              <a:t>Cooling subsystems;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Times New Roman" panose="02020603050405020304" pitchFamily="18" charset="0"/>
              <a:cs typeface="+mn-cs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1C446A"/>
              </a:buClr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Times New Roman" panose="02020603050405020304" pitchFamily="18" charset="0"/>
                <a:cs typeface="+mn-cs"/>
              </a:rPr>
              <a:t>PLC control system (monitoring, interlocks, sensors, interfaces, etc…).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Times New Roman" panose="02020603050405020304" pitchFamily="18" charset="0"/>
              <a:cs typeface="+mn-cs"/>
            </a:endParaRP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A7E99F0F-1194-8847-228B-DE27D07559D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904877" y="1587795"/>
          <a:ext cx="7012869" cy="37821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1732">
                  <a:extLst>
                    <a:ext uri="{9D8B030D-6E8A-4147-A177-3AD203B41FA5}">
                      <a16:colId xmlns:a16="http://schemas.microsoft.com/office/drawing/2014/main" val="1062526450"/>
                    </a:ext>
                  </a:extLst>
                </a:gridCol>
                <a:gridCol w="3931137">
                  <a:extLst>
                    <a:ext uri="{9D8B030D-6E8A-4147-A177-3AD203B41FA5}">
                      <a16:colId xmlns:a16="http://schemas.microsoft.com/office/drawing/2014/main" val="911443655"/>
                    </a:ext>
                  </a:extLst>
                </a:gridCol>
              </a:tblGrid>
              <a:tr h="335860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effectLst/>
                        </a:rPr>
                        <a:t>PARAMETERS AND CONDITIONS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effectLst/>
                        </a:rPr>
                        <a:t>VALUES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069799"/>
                  </a:ext>
                </a:extLst>
              </a:tr>
              <a:tr h="33586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fr-CH" sz="1400" b="0" dirty="0">
                          <a:effectLst/>
                        </a:rPr>
                        <a:t>Maximum dimensions (L x l x h)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effectLst/>
                        </a:rPr>
                        <a:t>2.0 × 2.0 × 2.5 meters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853338"/>
                  </a:ext>
                </a:extLst>
              </a:tr>
              <a:tr h="33586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b="0" dirty="0">
                          <a:effectLst/>
                        </a:rPr>
                        <a:t>Input power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effectLst/>
                        </a:rPr>
                        <a:t>480 VAC / 250 A – 50 Hz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63374"/>
                  </a:ext>
                </a:extLst>
              </a:tr>
              <a:tr h="33586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b="0" dirty="0">
                          <a:effectLst/>
                        </a:rPr>
                        <a:t>Collector voltage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effectLst/>
                        </a:rPr>
                        <a:t>35 to 40 KV, by steps of 0.5 kV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973634"/>
                  </a:ext>
                </a:extLst>
              </a:tr>
              <a:tr h="700946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b="0" dirty="0">
                          <a:effectLst/>
                        </a:rPr>
                        <a:t>Focus power supply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effectLst/>
                        </a:rPr>
                        <a:t>0 to 30 V / 0 to 30 A, floating at minus collector voltage from ground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941233"/>
                  </a:ext>
                </a:extLst>
              </a:tr>
              <a:tr h="700946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b="0" dirty="0">
                          <a:effectLst/>
                        </a:rPr>
                        <a:t>Ionic pump power supply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effectLst/>
                        </a:rPr>
                        <a:t>5 kV / 5 mA, floating at minus collector voltage from ground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322914"/>
                  </a:ext>
                </a:extLst>
              </a:tr>
              <a:tr h="700946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b="0" dirty="0">
                          <a:effectLst/>
                        </a:rPr>
                        <a:t>IOT Grid power supply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effectLst/>
                        </a:rPr>
                        <a:t> 0 to minus 200 V / 0 to 1 A, floating at minus collector voltage from ground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250200"/>
                  </a:ext>
                </a:extLst>
              </a:tr>
              <a:tr h="33586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b="0" dirty="0">
                          <a:effectLst/>
                        </a:rPr>
                        <a:t>Continuous operation</a:t>
                      </a:r>
                      <a:endParaRPr lang="en-US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US" sz="1400" dirty="0">
                          <a:effectLst/>
                        </a:rPr>
                        <a:t>24/24 hours, 7/7 days, 11/12 months per year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7162" marR="57162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232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915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7F2727D-A83F-9EC3-4EE3-88153EB3C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3354"/>
            <a:ext cx="12192000" cy="631371"/>
          </a:xfrm>
        </p:spPr>
        <p:txBody>
          <a:bodyPr>
            <a:normAutofit/>
          </a:bodyPr>
          <a:lstStyle/>
          <a:p>
            <a:r>
              <a:rPr lang="en-US" dirty="0"/>
              <a:t>	</a:t>
            </a:r>
            <a:r>
              <a:rPr lang="en-US" b="1" dirty="0"/>
              <a:t>Integration of the HPRF in the galleries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5F34EF7-71A2-B9AF-C8C2-AAB368841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2" y="2160589"/>
            <a:ext cx="10837333" cy="3880773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3657509" algn="l"/>
              </a:tabLst>
            </a:pPr>
            <a:r>
              <a:rPr lang="en-US" sz="2400" b="0" dirty="0">
                <a:solidFill>
                  <a:schemeClr val="tx1">
                    <a:lumMod val="75000"/>
                  </a:schemeClr>
                </a:solidFill>
              </a:rPr>
              <a:t>Volume L x l x h	each HPRF station must be</a:t>
            </a:r>
          </a:p>
          <a:p>
            <a:pPr marL="0" indent="0">
              <a:buNone/>
              <a:tabLst>
                <a:tab pos="3657509" algn="l"/>
              </a:tabLst>
            </a:pPr>
            <a:r>
              <a:rPr lang="en-US" sz="2400" b="0" dirty="0">
                <a:solidFill>
                  <a:schemeClr val="tx1">
                    <a:lumMod val="75000"/>
                  </a:schemeClr>
                </a:solidFill>
              </a:rPr>
              <a:t>	maximum 2 x 2 </a:t>
            </a:r>
            <a:r>
              <a:rPr lang="en-US" sz="2400" b="0">
                <a:solidFill>
                  <a:schemeClr val="tx1">
                    <a:lumMod val="75000"/>
                  </a:schemeClr>
                </a:solidFill>
              </a:rPr>
              <a:t>x 2,5 </a:t>
            </a:r>
            <a:r>
              <a:rPr lang="en-US" sz="2400" b="0" dirty="0">
                <a:solidFill>
                  <a:schemeClr val="tx1">
                    <a:lumMod val="75000"/>
                  </a:schemeClr>
                </a:solidFill>
              </a:rPr>
              <a:t>meters all inclusive</a:t>
            </a:r>
          </a:p>
          <a:p>
            <a:pPr marL="0" indent="0">
              <a:buNone/>
              <a:tabLst>
                <a:tab pos="5264019" algn="l"/>
              </a:tabLst>
            </a:pPr>
            <a:r>
              <a:rPr lang="en-US" sz="2400" dirty="0"/>
              <a:t>	</a:t>
            </a:r>
          </a:p>
          <a:p>
            <a:pPr marL="0" indent="0" algn="ctr">
              <a:buNone/>
              <a:tabLst>
                <a:tab pos="3657509" algn="l"/>
              </a:tabLst>
            </a:pPr>
            <a:r>
              <a:rPr lang="en-US" sz="2400" u="sng" dirty="0">
                <a:solidFill>
                  <a:srgbClr val="C00000"/>
                </a:solidFill>
              </a:rPr>
              <a:t>Inside a gallery </a:t>
            </a:r>
            <a:r>
              <a:rPr lang="en-US" sz="2400" u="sng" dirty="0">
                <a:solidFill>
                  <a:srgbClr val="C00000"/>
                </a:solidFill>
                <a:sym typeface="Wingdings" panose="05000000000000000000" pitchFamily="2" charset="2"/>
              </a:rPr>
              <a:t> </a:t>
            </a:r>
            <a:r>
              <a:rPr lang="en-US" sz="2400" u="sng" dirty="0">
                <a:solidFill>
                  <a:srgbClr val="C00000"/>
                </a:solidFill>
              </a:rPr>
              <a:t>NO possibility to increase the size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357E9F-3E99-D7BC-2C36-C37CDD44D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3774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CF827B-A59E-BE9B-3CA5-5E0F8F879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78" y="373593"/>
            <a:ext cx="12086122" cy="706459"/>
          </a:xfrm>
        </p:spPr>
        <p:txBody>
          <a:bodyPr/>
          <a:lstStyle/>
          <a:p>
            <a:r>
              <a:rPr lang="en-US" sz="3200" dirty="0"/>
              <a:t>Detailed Schedule – MS-5024: </a:t>
            </a:r>
            <a:r>
              <a:rPr lang="en-GB" sz="3200" dirty="0"/>
              <a:t>Supply of Transmitters for the HL-LHC High Power RF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641C7-16E3-A309-BFCE-BED11C19A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4BF0026C-ECB1-C133-483C-6BD9E6EC0916}"/>
              </a:ext>
            </a:extLst>
          </p:cNvPr>
          <p:cNvGraphicFramePr>
            <a:graphicFrameLocks/>
          </p:cNvGraphicFramePr>
          <p:nvPr/>
        </p:nvGraphicFramePr>
        <p:xfrm>
          <a:off x="105878" y="1354300"/>
          <a:ext cx="11925701" cy="4925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4765">
                  <a:extLst>
                    <a:ext uri="{9D8B030D-6E8A-4147-A177-3AD203B41FA5}">
                      <a16:colId xmlns:a16="http://schemas.microsoft.com/office/drawing/2014/main" val="394516299"/>
                    </a:ext>
                  </a:extLst>
                </a:gridCol>
                <a:gridCol w="4300936">
                  <a:extLst>
                    <a:ext uri="{9D8B030D-6E8A-4147-A177-3AD203B41FA5}">
                      <a16:colId xmlns:a16="http://schemas.microsoft.com/office/drawing/2014/main" val="396525310"/>
                    </a:ext>
                  </a:extLst>
                </a:gridCol>
              </a:tblGrid>
              <a:tr h="5944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kumimoji="0" lang="en-US" sz="1400" b="1" u="none" kern="1200" baseline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Tender Process Milestones</a:t>
                      </a:r>
                      <a:endParaRPr kumimoji="0" lang="en-GB" sz="1400" b="1" u="none" kern="12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933" marR="8193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2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u="none" kern="1200" baseline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Provisional Schedule</a:t>
                      </a:r>
                      <a:endParaRPr kumimoji="0" lang="en-GB" sz="1400" b="1" u="none" kern="1200" baseline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1933" marR="8193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2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828952"/>
                  </a:ext>
                </a:extLst>
              </a:tr>
              <a:tr h="6124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kumimoji="0" lang="en-GB" sz="14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MS-5024 documents dispatched to firms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 November 2024</a:t>
                      </a:r>
                    </a:p>
                  </a:txBody>
                  <a:tcPr marL="81933" marR="8193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394634"/>
                  </a:ext>
                </a:extLst>
              </a:tr>
              <a:tr h="6124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 Industry Webinar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u="non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May 2025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4274578"/>
                  </a:ext>
                </a:extLst>
              </a:tr>
              <a:tr h="5794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 answers submission 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Link still open 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on CERN’s forthcoming page: 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https://forthcoming-ms.app.cern.ch/#!/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GB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924967"/>
                  </a:ext>
                </a:extLst>
              </a:tr>
              <a:tr h="6124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Dispatch of IT documents to firms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Mid-May 2025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670360"/>
                  </a:ext>
                </a:extLst>
              </a:tr>
              <a:tr h="6124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Submission deadline for bidders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Mid-June 2025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133397"/>
                  </a:ext>
                </a:extLst>
              </a:tr>
              <a:tr h="689803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Finance Committee and contract award 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September 2025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647714"/>
                  </a:ext>
                </a:extLst>
              </a:tr>
              <a:tr h="6124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i="1" u="non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Contract start-up </a:t>
                      </a:r>
                      <a:endParaRPr lang="en-GB" sz="1400" b="1" i="1" u="none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i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September 2025</a:t>
                      </a:r>
                    </a:p>
                  </a:txBody>
                  <a:tcPr marL="81933" marR="8193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140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95147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695</Words>
  <Application>Microsoft Office PowerPoint</Application>
  <PresentationFormat>Widescreen</PresentationFormat>
  <Paragraphs>168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Symbol</vt:lpstr>
      <vt:lpstr>Times New Roman</vt:lpstr>
      <vt:lpstr>Wingdings</vt:lpstr>
      <vt:lpstr>1_Office Theme</vt:lpstr>
      <vt:lpstr> MS-5024: Supply of Transmitters for the HL-LHC High Power RF System </vt:lpstr>
      <vt:lpstr> RF system</vt:lpstr>
      <vt:lpstr>PowerPoint Presentation</vt:lpstr>
      <vt:lpstr>PowerPoint Presentation</vt:lpstr>
      <vt:lpstr>PowerPoint Presentation</vt:lpstr>
      <vt:lpstr> Power requirements from HPRF system</vt:lpstr>
      <vt:lpstr> HPRF stations Technical Specification</vt:lpstr>
      <vt:lpstr> Integration of the HPRF in the galleries</vt:lpstr>
      <vt:lpstr>Detailed Schedule – MS-5024: Supply of Transmitters for the HL-LHC High Power RF System</vt:lpstr>
      <vt:lpstr>MS-5024 – Key Qualification requirements</vt:lpstr>
      <vt:lpstr>MS-5024: Distribution of Contract Performance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Julia Ranya Bentchikou</dc:creator>
  <cp:lastModifiedBy>Julia Ranya Bentchikou</cp:lastModifiedBy>
  <cp:revision>1</cp:revision>
  <dcterms:created xsi:type="dcterms:W3CDTF">2025-05-09T09:16:03Z</dcterms:created>
  <dcterms:modified xsi:type="dcterms:W3CDTF">2025-05-09T09:17:11Z</dcterms:modified>
</cp:coreProperties>
</file>