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90" r:id="rId2"/>
    <p:sldId id="294" r:id="rId3"/>
    <p:sldId id="295" r:id="rId4"/>
    <p:sldId id="296" r:id="rId5"/>
    <p:sldId id="297" r:id="rId6"/>
    <p:sldId id="298" r:id="rId7"/>
    <p:sldId id="258" r:id="rId8"/>
    <p:sldId id="260" r:id="rId9"/>
    <p:sldId id="291" r:id="rId10"/>
    <p:sldId id="299" r:id="rId11"/>
    <p:sldId id="300" r:id="rId12"/>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96119" autoAdjust="0"/>
  </p:normalViewPr>
  <p:slideViewPr>
    <p:cSldViewPr snapToGrid="0">
      <p:cViewPr varScale="1">
        <p:scale>
          <a:sx n="160" d="100"/>
          <a:sy n="160" d="100"/>
        </p:scale>
        <p:origin x="256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22B23B7D-B67A-4301-BE65-2D47079D96EA}" type="datetimeFigureOut">
              <a:rPr lang="en-GB" smtClean="0"/>
              <a:t>28/04/2025</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2B68E0C-EFC4-4C24-A616-E96A3E33A612}" type="slidenum">
              <a:rPr lang="en-GB" smtClean="0"/>
              <a:t>‹#›</a:t>
            </a:fld>
            <a:endParaRPr lang="en-GB"/>
          </a:p>
        </p:txBody>
      </p:sp>
    </p:spTree>
    <p:extLst>
      <p:ext uri="{BB962C8B-B14F-4D97-AF65-F5344CB8AC3E}">
        <p14:creationId xmlns:p14="http://schemas.microsoft.com/office/powerpoint/2010/main" val="1921312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37EBBD-A4E5-4D4B-A0B4-5FA73ABCF22B}" type="slidenum">
              <a:rPr lang="en-GB" smtClean="0"/>
              <a:t>8</a:t>
            </a:fld>
            <a:endParaRPr lang="en-GB"/>
          </a:p>
        </p:txBody>
      </p:sp>
    </p:spTree>
    <p:extLst>
      <p:ext uri="{BB962C8B-B14F-4D97-AF65-F5344CB8AC3E}">
        <p14:creationId xmlns:p14="http://schemas.microsoft.com/office/powerpoint/2010/main" val="42523634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AA0F9-4B70-4337-AA98-9C8FA8BDD9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BBFC506-FFAF-4498-9B4F-FE32EE257F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88544AA-DD68-43DA-918B-A29FB8A99EF0}"/>
              </a:ext>
            </a:extLst>
          </p:cNvPr>
          <p:cNvSpPr>
            <a:spLocks noGrp="1"/>
          </p:cNvSpPr>
          <p:nvPr>
            <p:ph type="dt" sz="half" idx="10"/>
          </p:nvPr>
        </p:nvSpPr>
        <p:spPr/>
        <p:txBody>
          <a:bodyPr/>
          <a:lstStyle/>
          <a:p>
            <a:fld id="{B0716478-1F91-4D1E-BA53-90FE195AE310}" type="datetime1">
              <a:rPr lang="en-GB" smtClean="0"/>
              <a:t>28/04/2025</a:t>
            </a:fld>
            <a:endParaRPr lang="en-GB"/>
          </a:p>
        </p:txBody>
      </p:sp>
      <p:sp>
        <p:nvSpPr>
          <p:cNvPr id="5" name="Footer Placeholder 4">
            <a:extLst>
              <a:ext uri="{FF2B5EF4-FFF2-40B4-BE49-F238E27FC236}">
                <a16:creationId xmlns:a16="http://schemas.microsoft.com/office/drawing/2014/main" id="{8613C08E-28CC-4361-9067-F230FBB43545}"/>
              </a:ext>
            </a:extLst>
          </p:cNvPr>
          <p:cNvSpPr>
            <a:spLocks noGrp="1"/>
          </p:cNvSpPr>
          <p:nvPr>
            <p:ph type="ftr" sz="quarter" idx="11"/>
          </p:nvPr>
        </p:nvSpPr>
        <p:spPr/>
        <p:txBody>
          <a:bodyPr/>
          <a:lstStyle/>
          <a:p>
            <a:r>
              <a:rPr lang="en-GB"/>
              <a:t>CMS Integration Office</a:t>
            </a:r>
          </a:p>
        </p:txBody>
      </p:sp>
      <p:sp>
        <p:nvSpPr>
          <p:cNvPr id="6" name="Slide Number Placeholder 5">
            <a:extLst>
              <a:ext uri="{FF2B5EF4-FFF2-40B4-BE49-F238E27FC236}">
                <a16:creationId xmlns:a16="http://schemas.microsoft.com/office/drawing/2014/main" id="{1E94EB9D-B688-492C-9D97-F5264A55FFC0}"/>
              </a:ext>
            </a:extLst>
          </p:cNvPr>
          <p:cNvSpPr>
            <a:spLocks noGrp="1"/>
          </p:cNvSpPr>
          <p:nvPr>
            <p:ph type="sldNum" sz="quarter" idx="12"/>
          </p:nvPr>
        </p:nvSpPr>
        <p:spPr/>
        <p:txBody>
          <a:bodyPr/>
          <a:lstStyle/>
          <a:p>
            <a:fld id="{57A85C49-6D32-4F1A-A872-4B15B4F23498}" type="slidenum">
              <a:rPr lang="en-GB" smtClean="0"/>
              <a:t>‹#›</a:t>
            </a:fld>
            <a:endParaRPr lang="en-GB"/>
          </a:p>
        </p:txBody>
      </p:sp>
      <p:pic>
        <p:nvPicPr>
          <p:cNvPr id="8" name="Picture 6" descr="RÃ©sultat de recherche d'images pour &quot;cms logo&quot;">
            <a:extLst>
              <a:ext uri="{FF2B5EF4-FFF2-40B4-BE49-F238E27FC236}">
                <a16:creationId xmlns:a16="http://schemas.microsoft.com/office/drawing/2014/main" id="{52B0EB5D-F8A7-45CE-BDD7-391D4126790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7306" y="6137869"/>
            <a:ext cx="695293" cy="6952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Ã©sultat de recherche d'images pour &quot;cern logo&quot;">
            <a:extLst>
              <a:ext uri="{FF2B5EF4-FFF2-40B4-BE49-F238E27FC236}">
                <a16:creationId xmlns:a16="http://schemas.microsoft.com/office/drawing/2014/main" id="{B3ADBE32-0F50-3173-53FD-17A4631FC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166661"/>
            <a:ext cx="695293" cy="683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8983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3C720-32E3-4986-9D2D-AA389C7E021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0C2770-9AD3-4920-A658-8BBE9811AF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8BF49E-525B-45F2-AB3D-B1DA5678B1BE}"/>
              </a:ext>
            </a:extLst>
          </p:cNvPr>
          <p:cNvSpPr>
            <a:spLocks noGrp="1"/>
          </p:cNvSpPr>
          <p:nvPr>
            <p:ph type="dt" sz="half" idx="10"/>
          </p:nvPr>
        </p:nvSpPr>
        <p:spPr/>
        <p:txBody>
          <a:bodyPr/>
          <a:lstStyle/>
          <a:p>
            <a:fld id="{B40FB7DE-4D1E-48D7-8661-9FFA52C329FD}" type="datetime1">
              <a:rPr lang="en-GB" smtClean="0"/>
              <a:t>28/04/2025</a:t>
            </a:fld>
            <a:endParaRPr lang="en-GB"/>
          </a:p>
        </p:txBody>
      </p:sp>
      <p:sp>
        <p:nvSpPr>
          <p:cNvPr id="5" name="Footer Placeholder 4">
            <a:extLst>
              <a:ext uri="{FF2B5EF4-FFF2-40B4-BE49-F238E27FC236}">
                <a16:creationId xmlns:a16="http://schemas.microsoft.com/office/drawing/2014/main" id="{0CE2A156-8B14-4E93-811B-B794A4750D3E}"/>
              </a:ext>
            </a:extLst>
          </p:cNvPr>
          <p:cNvSpPr>
            <a:spLocks noGrp="1"/>
          </p:cNvSpPr>
          <p:nvPr>
            <p:ph type="ftr" sz="quarter" idx="11"/>
          </p:nvPr>
        </p:nvSpPr>
        <p:spPr/>
        <p:txBody>
          <a:bodyPr/>
          <a:lstStyle/>
          <a:p>
            <a:r>
              <a:rPr lang="en-GB"/>
              <a:t>CMS Integration Office</a:t>
            </a:r>
          </a:p>
        </p:txBody>
      </p:sp>
      <p:sp>
        <p:nvSpPr>
          <p:cNvPr id="6" name="Slide Number Placeholder 5">
            <a:extLst>
              <a:ext uri="{FF2B5EF4-FFF2-40B4-BE49-F238E27FC236}">
                <a16:creationId xmlns:a16="http://schemas.microsoft.com/office/drawing/2014/main" id="{81EBFF94-CCC5-4B89-B635-5E72F1F63FE3}"/>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3162289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5FDBD0-03AE-4781-9207-71227E6D324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99773A-AF04-42F2-9256-0460774D5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5A6359-E883-4116-8690-C6796D7C928A}"/>
              </a:ext>
            </a:extLst>
          </p:cNvPr>
          <p:cNvSpPr>
            <a:spLocks noGrp="1"/>
          </p:cNvSpPr>
          <p:nvPr>
            <p:ph type="dt" sz="half" idx="10"/>
          </p:nvPr>
        </p:nvSpPr>
        <p:spPr/>
        <p:txBody>
          <a:bodyPr/>
          <a:lstStyle/>
          <a:p>
            <a:fld id="{3F1592DB-AA96-414B-A1ED-2C7AD80F87D9}" type="datetime1">
              <a:rPr lang="en-GB" smtClean="0"/>
              <a:t>28/04/2025</a:t>
            </a:fld>
            <a:endParaRPr lang="en-GB"/>
          </a:p>
        </p:txBody>
      </p:sp>
      <p:sp>
        <p:nvSpPr>
          <p:cNvPr id="5" name="Footer Placeholder 4">
            <a:extLst>
              <a:ext uri="{FF2B5EF4-FFF2-40B4-BE49-F238E27FC236}">
                <a16:creationId xmlns:a16="http://schemas.microsoft.com/office/drawing/2014/main" id="{2E412C23-E4FF-418A-B1AD-77DB1F099B6E}"/>
              </a:ext>
            </a:extLst>
          </p:cNvPr>
          <p:cNvSpPr>
            <a:spLocks noGrp="1"/>
          </p:cNvSpPr>
          <p:nvPr>
            <p:ph type="ftr" sz="quarter" idx="11"/>
          </p:nvPr>
        </p:nvSpPr>
        <p:spPr/>
        <p:txBody>
          <a:bodyPr/>
          <a:lstStyle/>
          <a:p>
            <a:r>
              <a:rPr lang="en-GB"/>
              <a:t>CMS Integration Office</a:t>
            </a:r>
          </a:p>
        </p:txBody>
      </p:sp>
      <p:sp>
        <p:nvSpPr>
          <p:cNvPr id="6" name="Slide Number Placeholder 5">
            <a:extLst>
              <a:ext uri="{FF2B5EF4-FFF2-40B4-BE49-F238E27FC236}">
                <a16:creationId xmlns:a16="http://schemas.microsoft.com/office/drawing/2014/main" id="{42506C48-9DE0-41D6-B3AD-6D12992AE371}"/>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4087306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B7983-832A-471C-8AE4-5405C83EE8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961CD3-6432-4771-973F-30D4932FC310}"/>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EF2A3F1E-E573-4DD2-8E37-47F238603C22}"/>
              </a:ext>
            </a:extLst>
          </p:cNvPr>
          <p:cNvSpPr>
            <a:spLocks noGrp="1"/>
          </p:cNvSpPr>
          <p:nvPr>
            <p:ph type="sldNum" sz="quarter" idx="12"/>
          </p:nvPr>
        </p:nvSpPr>
        <p:spPr>
          <a:xfrm>
            <a:off x="8610600" y="6485311"/>
            <a:ext cx="2743200" cy="365125"/>
          </a:xfrm>
        </p:spPr>
        <p:txBody>
          <a:bodyPr/>
          <a:lstStyle>
            <a:lvl1pPr>
              <a:defRPr>
                <a:solidFill>
                  <a:srgbClr val="0070C0"/>
                </a:solidFill>
              </a:defRPr>
            </a:lvl1pPr>
          </a:lstStyle>
          <a:p>
            <a:fld id="{57A85C49-6D32-4F1A-A872-4B15B4F23498}" type="slidenum">
              <a:rPr lang="en-GB" smtClean="0"/>
              <a:pPr/>
              <a:t>‹#›</a:t>
            </a:fld>
            <a:endParaRPr lang="en-GB" dirty="0"/>
          </a:p>
        </p:txBody>
      </p:sp>
      <p:cxnSp>
        <p:nvCxnSpPr>
          <p:cNvPr id="8" name="Straight Connector 7">
            <a:extLst>
              <a:ext uri="{FF2B5EF4-FFF2-40B4-BE49-F238E27FC236}">
                <a16:creationId xmlns:a16="http://schemas.microsoft.com/office/drawing/2014/main" id="{7C6EAB3D-50E7-4FAA-B211-2F46CF2CB1BA}"/>
              </a:ext>
            </a:extLst>
          </p:cNvPr>
          <p:cNvCxnSpPr>
            <a:cxnSpLocks/>
          </p:cNvCxnSpPr>
          <p:nvPr userDrawn="1"/>
        </p:nvCxnSpPr>
        <p:spPr>
          <a:xfrm>
            <a:off x="838200" y="6485304"/>
            <a:ext cx="10515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Isosceles Triangle 9">
            <a:extLst>
              <a:ext uri="{FF2B5EF4-FFF2-40B4-BE49-F238E27FC236}">
                <a16:creationId xmlns:a16="http://schemas.microsoft.com/office/drawing/2014/main" id="{EE537600-8E00-48A5-BB91-535E13D87293}"/>
              </a:ext>
            </a:extLst>
          </p:cNvPr>
          <p:cNvSpPr/>
          <p:nvPr userDrawn="1"/>
        </p:nvSpPr>
        <p:spPr>
          <a:xfrm rot="5400000">
            <a:off x="10941656" y="6631511"/>
            <a:ext cx="120719" cy="965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11" name="Footer Placeholder 4">
            <a:extLst>
              <a:ext uri="{FF2B5EF4-FFF2-40B4-BE49-F238E27FC236}">
                <a16:creationId xmlns:a16="http://schemas.microsoft.com/office/drawing/2014/main" id="{8675D2F9-C9CB-45FA-A543-AF4EFC698B74}"/>
              </a:ext>
            </a:extLst>
          </p:cNvPr>
          <p:cNvSpPr txBox="1">
            <a:spLocks/>
          </p:cNvSpPr>
          <p:nvPr userDrawn="1"/>
        </p:nvSpPr>
        <p:spPr>
          <a:xfrm>
            <a:off x="4680438" y="6498104"/>
            <a:ext cx="2831123"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070C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A. Karaki</a:t>
            </a:r>
          </a:p>
        </p:txBody>
      </p:sp>
      <p:pic>
        <p:nvPicPr>
          <p:cNvPr id="4" name="Picture 2" descr="RÃ©sultat de recherche d'images pour &quot;cern logo&quot;">
            <a:extLst>
              <a:ext uri="{FF2B5EF4-FFF2-40B4-BE49-F238E27FC236}">
                <a16:creationId xmlns:a16="http://schemas.microsoft.com/office/drawing/2014/main" id="{1B589792-28A9-395E-8CDE-3A60ECFDE33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 y="6492875"/>
            <a:ext cx="330771" cy="325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503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094B1-DB22-4D45-BF01-81408918E7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4F5F9A6-A6C6-4E06-B198-54EFE5A4E65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D5FB3A-7B44-4A90-9A6D-58DB24D54875}"/>
              </a:ext>
            </a:extLst>
          </p:cNvPr>
          <p:cNvSpPr>
            <a:spLocks noGrp="1"/>
          </p:cNvSpPr>
          <p:nvPr>
            <p:ph type="dt" sz="half" idx="10"/>
          </p:nvPr>
        </p:nvSpPr>
        <p:spPr/>
        <p:txBody>
          <a:bodyPr/>
          <a:lstStyle/>
          <a:p>
            <a:fld id="{BD5250FB-7116-40AD-A3A9-629487583C14}" type="datetime1">
              <a:rPr lang="en-GB" smtClean="0"/>
              <a:t>28/04/2025</a:t>
            </a:fld>
            <a:endParaRPr lang="en-GB"/>
          </a:p>
        </p:txBody>
      </p:sp>
      <p:sp>
        <p:nvSpPr>
          <p:cNvPr id="5" name="Footer Placeholder 4">
            <a:extLst>
              <a:ext uri="{FF2B5EF4-FFF2-40B4-BE49-F238E27FC236}">
                <a16:creationId xmlns:a16="http://schemas.microsoft.com/office/drawing/2014/main" id="{3B0BCB84-ACC1-4FE7-9C9B-9BF0FE0365C2}"/>
              </a:ext>
            </a:extLst>
          </p:cNvPr>
          <p:cNvSpPr>
            <a:spLocks noGrp="1"/>
          </p:cNvSpPr>
          <p:nvPr>
            <p:ph type="ftr" sz="quarter" idx="11"/>
          </p:nvPr>
        </p:nvSpPr>
        <p:spPr/>
        <p:txBody>
          <a:bodyPr/>
          <a:lstStyle/>
          <a:p>
            <a:r>
              <a:rPr lang="en-GB"/>
              <a:t>CMS Integration Office</a:t>
            </a:r>
          </a:p>
        </p:txBody>
      </p:sp>
      <p:sp>
        <p:nvSpPr>
          <p:cNvPr id="6" name="Slide Number Placeholder 5">
            <a:extLst>
              <a:ext uri="{FF2B5EF4-FFF2-40B4-BE49-F238E27FC236}">
                <a16:creationId xmlns:a16="http://schemas.microsoft.com/office/drawing/2014/main" id="{66E45C75-C67C-48AE-BA43-E0E54361DEA2}"/>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912229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88A17-FA8C-47FA-8230-8FC7993140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F03544-ACEF-4D7B-84B4-BF1154990E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8FE1951-1803-4675-823E-0AE3541B8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15BE756-51AF-420E-B115-7E7DD6C8EF13}"/>
              </a:ext>
            </a:extLst>
          </p:cNvPr>
          <p:cNvSpPr>
            <a:spLocks noGrp="1"/>
          </p:cNvSpPr>
          <p:nvPr>
            <p:ph type="dt" sz="half" idx="10"/>
          </p:nvPr>
        </p:nvSpPr>
        <p:spPr/>
        <p:txBody>
          <a:bodyPr/>
          <a:lstStyle/>
          <a:p>
            <a:fld id="{2A5C0C3F-9896-49B5-8724-3F14FA7B6CCB}" type="datetime1">
              <a:rPr lang="en-GB" smtClean="0"/>
              <a:t>28/04/2025</a:t>
            </a:fld>
            <a:endParaRPr lang="en-GB"/>
          </a:p>
        </p:txBody>
      </p:sp>
      <p:sp>
        <p:nvSpPr>
          <p:cNvPr id="6" name="Footer Placeholder 5">
            <a:extLst>
              <a:ext uri="{FF2B5EF4-FFF2-40B4-BE49-F238E27FC236}">
                <a16:creationId xmlns:a16="http://schemas.microsoft.com/office/drawing/2014/main" id="{967C4BDF-1F92-467E-B5F0-672E0990875F}"/>
              </a:ext>
            </a:extLst>
          </p:cNvPr>
          <p:cNvSpPr>
            <a:spLocks noGrp="1"/>
          </p:cNvSpPr>
          <p:nvPr>
            <p:ph type="ftr" sz="quarter" idx="11"/>
          </p:nvPr>
        </p:nvSpPr>
        <p:spPr/>
        <p:txBody>
          <a:bodyPr/>
          <a:lstStyle/>
          <a:p>
            <a:r>
              <a:rPr lang="en-GB"/>
              <a:t>CMS Integration Office</a:t>
            </a:r>
          </a:p>
        </p:txBody>
      </p:sp>
      <p:sp>
        <p:nvSpPr>
          <p:cNvPr id="7" name="Slide Number Placeholder 6">
            <a:extLst>
              <a:ext uri="{FF2B5EF4-FFF2-40B4-BE49-F238E27FC236}">
                <a16:creationId xmlns:a16="http://schemas.microsoft.com/office/drawing/2014/main" id="{FFE94811-30FA-4449-8873-7B43EEA9A138}"/>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756447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2D97E-5D22-42B8-907A-1A96419291B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E5759E-780E-4328-A921-946475C991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C7B751-340C-4046-9B69-839F6BFC06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8F8A38-8DC6-4E09-B574-214D3E4660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EB7C58-506F-4E75-9CDE-149157CB9D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349941D-ECFB-4C5E-91C8-D5A6AC9C0378}"/>
              </a:ext>
            </a:extLst>
          </p:cNvPr>
          <p:cNvSpPr>
            <a:spLocks noGrp="1"/>
          </p:cNvSpPr>
          <p:nvPr>
            <p:ph type="dt" sz="half" idx="10"/>
          </p:nvPr>
        </p:nvSpPr>
        <p:spPr/>
        <p:txBody>
          <a:bodyPr/>
          <a:lstStyle/>
          <a:p>
            <a:fld id="{F3B73D12-4BA8-4C4F-B92B-70B7CB1D700A}" type="datetime1">
              <a:rPr lang="en-GB" smtClean="0"/>
              <a:t>28/04/2025</a:t>
            </a:fld>
            <a:endParaRPr lang="en-GB"/>
          </a:p>
        </p:txBody>
      </p:sp>
      <p:sp>
        <p:nvSpPr>
          <p:cNvPr id="8" name="Footer Placeholder 7">
            <a:extLst>
              <a:ext uri="{FF2B5EF4-FFF2-40B4-BE49-F238E27FC236}">
                <a16:creationId xmlns:a16="http://schemas.microsoft.com/office/drawing/2014/main" id="{EA904043-EFB2-4879-A64F-1585ACFD2143}"/>
              </a:ext>
            </a:extLst>
          </p:cNvPr>
          <p:cNvSpPr>
            <a:spLocks noGrp="1"/>
          </p:cNvSpPr>
          <p:nvPr>
            <p:ph type="ftr" sz="quarter" idx="11"/>
          </p:nvPr>
        </p:nvSpPr>
        <p:spPr/>
        <p:txBody>
          <a:bodyPr/>
          <a:lstStyle/>
          <a:p>
            <a:r>
              <a:rPr lang="en-GB"/>
              <a:t>CMS Integration Office</a:t>
            </a:r>
          </a:p>
        </p:txBody>
      </p:sp>
      <p:sp>
        <p:nvSpPr>
          <p:cNvPr id="9" name="Slide Number Placeholder 8">
            <a:extLst>
              <a:ext uri="{FF2B5EF4-FFF2-40B4-BE49-F238E27FC236}">
                <a16:creationId xmlns:a16="http://schemas.microsoft.com/office/drawing/2014/main" id="{4309F85C-F969-4FB3-819C-B1FD1108AC57}"/>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126087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85CE-808F-46F5-9F3A-83773537675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B2F137-02B5-43EC-9A21-A98A381B3B88}"/>
              </a:ext>
            </a:extLst>
          </p:cNvPr>
          <p:cNvSpPr>
            <a:spLocks noGrp="1"/>
          </p:cNvSpPr>
          <p:nvPr>
            <p:ph type="dt" sz="half" idx="10"/>
          </p:nvPr>
        </p:nvSpPr>
        <p:spPr/>
        <p:txBody>
          <a:bodyPr/>
          <a:lstStyle/>
          <a:p>
            <a:fld id="{FBCB0FC7-F58B-421F-9992-950A87DF31F5}" type="datetime1">
              <a:rPr lang="en-GB" smtClean="0"/>
              <a:t>28/04/2025</a:t>
            </a:fld>
            <a:endParaRPr lang="en-GB"/>
          </a:p>
        </p:txBody>
      </p:sp>
      <p:sp>
        <p:nvSpPr>
          <p:cNvPr id="4" name="Footer Placeholder 3">
            <a:extLst>
              <a:ext uri="{FF2B5EF4-FFF2-40B4-BE49-F238E27FC236}">
                <a16:creationId xmlns:a16="http://schemas.microsoft.com/office/drawing/2014/main" id="{6BA4970D-9C7D-4ED7-9228-C444571CC6CD}"/>
              </a:ext>
            </a:extLst>
          </p:cNvPr>
          <p:cNvSpPr>
            <a:spLocks noGrp="1"/>
          </p:cNvSpPr>
          <p:nvPr>
            <p:ph type="ftr" sz="quarter" idx="11"/>
          </p:nvPr>
        </p:nvSpPr>
        <p:spPr/>
        <p:txBody>
          <a:bodyPr/>
          <a:lstStyle/>
          <a:p>
            <a:r>
              <a:rPr lang="en-GB"/>
              <a:t>CMS Integration Office</a:t>
            </a:r>
          </a:p>
        </p:txBody>
      </p:sp>
      <p:sp>
        <p:nvSpPr>
          <p:cNvPr id="5" name="Slide Number Placeholder 4">
            <a:extLst>
              <a:ext uri="{FF2B5EF4-FFF2-40B4-BE49-F238E27FC236}">
                <a16:creationId xmlns:a16="http://schemas.microsoft.com/office/drawing/2014/main" id="{9A7BEF4D-DE55-43C2-94A0-9557F1B1CAD6}"/>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79726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1543E1-89CA-4AAF-9E3E-42CB1FDBBDFA}"/>
              </a:ext>
            </a:extLst>
          </p:cNvPr>
          <p:cNvSpPr>
            <a:spLocks noGrp="1"/>
          </p:cNvSpPr>
          <p:nvPr>
            <p:ph type="dt" sz="half" idx="10"/>
          </p:nvPr>
        </p:nvSpPr>
        <p:spPr/>
        <p:txBody>
          <a:bodyPr/>
          <a:lstStyle/>
          <a:p>
            <a:fld id="{6E94E06A-7A1E-45E9-8DC1-59CA5C35541A}" type="datetime1">
              <a:rPr lang="en-GB" smtClean="0"/>
              <a:t>28/04/2025</a:t>
            </a:fld>
            <a:endParaRPr lang="en-GB"/>
          </a:p>
        </p:txBody>
      </p:sp>
      <p:sp>
        <p:nvSpPr>
          <p:cNvPr id="3" name="Footer Placeholder 2">
            <a:extLst>
              <a:ext uri="{FF2B5EF4-FFF2-40B4-BE49-F238E27FC236}">
                <a16:creationId xmlns:a16="http://schemas.microsoft.com/office/drawing/2014/main" id="{D031AFA2-33B9-4FC2-ADB8-615A65AE369E}"/>
              </a:ext>
            </a:extLst>
          </p:cNvPr>
          <p:cNvSpPr>
            <a:spLocks noGrp="1"/>
          </p:cNvSpPr>
          <p:nvPr>
            <p:ph type="ftr" sz="quarter" idx="11"/>
          </p:nvPr>
        </p:nvSpPr>
        <p:spPr/>
        <p:txBody>
          <a:bodyPr/>
          <a:lstStyle/>
          <a:p>
            <a:r>
              <a:rPr lang="en-GB"/>
              <a:t>CMS Integration Office</a:t>
            </a:r>
          </a:p>
        </p:txBody>
      </p:sp>
      <p:sp>
        <p:nvSpPr>
          <p:cNvPr id="4" name="Slide Number Placeholder 3">
            <a:extLst>
              <a:ext uri="{FF2B5EF4-FFF2-40B4-BE49-F238E27FC236}">
                <a16:creationId xmlns:a16="http://schemas.microsoft.com/office/drawing/2014/main" id="{40E92E8E-BF71-4A92-9EF6-BA6E143E7B06}"/>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1842664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377B0-D29E-457B-A751-E0A7493629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897BD1C-BA43-49FC-B584-6CE071FCAF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8332324-23A4-4041-A151-03AFF91627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F502AF-E395-4A1B-8536-9101D126C7DC}"/>
              </a:ext>
            </a:extLst>
          </p:cNvPr>
          <p:cNvSpPr>
            <a:spLocks noGrp="1"/>
          </p:cNvSpPr>
          <p:nvPr>
            <p:ph type="dt" sz="half" idx="10"/>
          </p:nvPr>
        </p:nvSpPr>
        <p:spPr/>
        <p:txBody>
          <a:bodyPr/>
          <a:lstStyle/>
          <a:p>
            <a:fld id="{38E3BA1D-9D90-4226-A261-679599CFBDB0}" type="datetime1">
              <a:rPr lang="en-GB" smtClean="0"/>
              <a:t>28/04/2025</a:t>
            </a:fld>
            <a:endParaRPr lang="en-GB"/>
          </a:p>
        </p:txBody>
      </p:sp>
      <p:sp>
        <p:nvSpPr>
          <p:cNvPr id="6" name="Footer Placeholder 5">
            <a:extLst>
              <a:ext uri="{FF2B5EF4-FFF2-40B4-BE49-F238E27FC236}">
                <a16:creationId xmlns:a16="http://schemas.microsoft.com/office/drawing/2014/main" id="{B1D6B7B1-1F3D-4A67-A538-3EEFBD92AA14}"/>
              </a:ext>
            </a:extLst>
          </p:cNvPr>
          <p:cNvSpPr>
            <a:spLocks noGrp="1"/>
          </p:cNvSpPr>
          <p:nvPr>
            <p:ph type="ftr" sz="quarter" idx="11"/>
          </p:nvPr>
        </p:nvSpPr>
        <p:spPr/>
        <p:txBody>
          <a:bodyPr/>
          <a:lstStyle/>
          <a:p>
            <a:r>
              <a:rPr lang="en-GB"/>
              <a:t>CMS Integration Office</a:t>
            </a:r>
          </a:p>
        </p:txBody>
      </p:sp>
      <p:sp>
        <p:nvSpPr>
          <p:cNvPr id="7" name="Slide Number Placeholder 6">
            <a:extLst>
              <a:ext uri="{FF2B5EF4-FFF2-40B4-BE49-F238E27FC236}">
                <a16:creationId xmlns:a16="http://schemas.microsoft.com/office/drawing/2014/main" id="{AFBABB0B-3829-4619-B7D3-621EFAE8FAAC}"/>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77787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CD17A-1860-4EA0-AAFC-92764AB193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C638D40-C404-4B5D-BD8B-263F055565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1B9244C-D812-406D-AEEE-BF0908530C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727518-971D-43D6-B0E6-10A75D7559B9}"/>
              </a:ext>
            </a:extLst>
          </p:cNvPr>
          <p:cNvSpPr>
            <a:spLocks noGrp="1"/>
          </p:cNvSpPr>
          <p:nvPr>
            <p:ph type="dt" sz="half" idx="10"/>
          </p:nvPr>
        </p:nvSpPr>
        <p:spPr/>
        <p:txBody>
          <a:bodyPr/>
          <a:lstStyle/>
          <a:p>
            <a:fld id="{C03B65AD-19BC-4385-81FE-68D96DA97533}" type="datetime1">
              <a:rPr lang="en-GB" smtClean="0"/>
              <a:t>28/04/2025</a:t>
            </a:fld>
            <a:endParaRPr lang="en-GB"/>
          </a:p>
        </p:txBody>
      </p:sp>
      <p:sp>
        <p:nvSpPr>
          <p:cNvPr id="6" name="Footer Placeholder 5">
            <a:extLst>
              <a:ext uri="{FF2B5EF4-FFF2-40B4-BE49-F238E27FC236}">
                <a16:creationId xmlns:a16="http://schemas.microsoft.com/office/drawing/2014/main" id="{4B5033BD-AC44-4B2F-9F33-972232C28ADA}"/>
              </a:ext>
            </a:extLst>
          </p:cNvPr>
          <p:cNvSpPr>
            <a:spLocks noGrp="1"/>
          </p:cNvSpPr>
          <p:nvPr>
            <p:ph type="ftr" sz="quarter" idx="11"/>
          </p:nvPr>
        </p:nvSpPr>
        <p:spPr/>
        <p:txBody>
          <a:bodyPr/>
          <a:lstStyle/>
          <a:p>
            <a:r>
              <a:rPr lang="en-GB"/>
              <a:t>CMS Integration Office</a:t>
            </a:r>
          </a:p>
        </p:txBody>
      </p:sp>
      <p:sp>
        <p:nvSpPr>
          <p:cNvPr id="7" name="Slide Number Placeholder 6">
            <a:extLst>
              <a:ext uri="{FF2B5EF4-FFF2-40B4-BE49-F238E27FC236}">
                <a16:creationId xmlns:a16="http://schemas.microsoft.com/office/drawing/2014/main" id="{8C877D0D-1B46-40B2-9E33-93F2E91EAFD3}"/>
              </a:ext>
            </a:extLst>
          </p:cNvPr>
          <p:cNvSpPr>
            <a:spLocks noGrp="1"/>
          </p:cNvSpPr>
          <p:nvPr>
            <p:ph type="sldNum" sz="quarter" idx="12"/>
          </p:nvPr>
        </p:nvSpPr>
        <p:spPr/>
        <p:txBody>
          <a:bodyPr/>
          <a:lstStyle/>
          <a:p>
            <a:fld id="{57A85C49-6D32-4F1A-A872-4B15B4F23498}" type="slidenum">
              <a:rPr lang="en-GB" smtClean="0"/>
              <a:t>‹#›</a:t>
            </a:fld>
            <a:endParaRPr lang="en-GB"/>
          </a:p>
        </p:txBody>
      </p:sp>
    </p:spTree>
    <p:extLst>
      <p:ext uri="{BB962C8B-B14F-4D97-AF65-F5344CB8AC3E}">
        <p14:creationId xmlns:p14="http://schemas.microsoft.com/office/powerpoint/2010/main" val="388977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85668A-0830-4F2F-A50C-D6C999F6FA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FFC554-E46C-4AB5-9042-43AD9BFBD0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3EF51D-0E25-43C5-AB40-977BFBE72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473A4C-13E6-468A-AB50-CB909A1A427A}" type="datetime1">
              <a:rPr lang="en-GB" smtClean="0"/>
              <a:t>28/04/2025</a:t>
            </a:fld>
            <a:endParaRPr lang="en-GB"/>
          </a:p>
        </p:txBody>
      </p:sp>
      <p:sp>
        <p:nvSpPr>
          <p:cNvPr id="5" name="Footer Placeholder 4">
            <a:extLst>
              <a:ext uri="{FF2B5EF4-FFF2-40B4-BE49-F238E27FC236}">
                <a16:creationId xmlns:a16="http://schemas.microsoft.com/office/drawing/2014/main" id="{59164F63-6F6D-445C-8B70-D98B66CDDA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CMS Integration Office</a:t>
            </a:r>
          </a:p>
        </p:txBody>
      </p:sp>
      <p:sp>
        <p:nvSpPr>
          <p:cNvPr id="6" name="Slide Number Placeholder 5">
            <a:extLst>
              <a:ext uri="{FF2B5EF4-FFF2-40B4-BE49-F238E27FC236}">
                <a16:creationId xmlns:a16="http://schemas.microsoft.com/office/drawing/2014/main" id="{09197CD4-34E8-45B7-8B93-D6E034D4B3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85C49-6D32-4F1A-A872-4B15B4F23498}" type="slidenum">
              <a:rPr lang="en-GB" smtClean="0"/>
              <a:t>‹#›</a:t>
            </a:fld>
            <a:endParaRPr lang="en-GB"/>
          </a:p>
        </p:txBody>
      </p:sp>
    </p:spTree>
    <p:extLst>
      <p:ext uri="{BB962C8B-B14F-4D97-AF65-F5344CB8AC3E}">
        <p14:creationId xmlns:p14="http://schemas.microsoft.com/office/powerpoint/2010/main" val="3851983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16.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15.png"/><Relationship Id="rId5" Type="http://schemas.openxmlformats.org/officeDocument/2006/relationships/slideLayout" Target="../slideLayouts/slideLayout2.xml"/><Relationship Id="rId4" Type="http://schemas.openxmlformats.org/officeDocument/2006/relationships/video" Target="../media/media2.mp4"/></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C69E1-4A20-46D2-9AB7-502F329BC2BD}"/>
              </a:ext>
            </a:extLst>
          </p:cNvPr>
          <p:cNvSpPr>
            <a:spLocks noGrp="1"/>
          </p:cNvSpPr>
          <p:nvPr>
            <p:ph type="ctrTitle"/>
          </p:nvPr>
        </p:nvSpPr>
        <p:spPr>
          <a:xfrm>
            <a:off x="989044" y="432239"/>
            <a:ext cx="10213910" cy="992576"/>
          </a:xfrm>
        </p:spPr>
        <p:txBody>
          <a:bodyPr>
            <a:normAutofit/>
          </a:bodyPr>
          <a:lstStyle/>
          <a:p>
            <a:r>
              <a:rPr lang="en-US" sz="4000" dirty="0">
                <a:solidFill>
                  <a:srgbClr val="0070C0"/>
                </a:solidFill>
              </a:rPr>
              <a:t>Beam pipe rope support from YE1 Status Update</a:t>
            </a:r>
            <a:endParaRPr lang="en-GB" sz="4000" dirty="0">
              <a:solidFill>
                <a:srgbClr val="0070C0"/>
              </a:solidFill>
            </a:endParaRPr>
          </a:p>
        </p:txBody>
      </p:sp>
      <p:sp>
        <p:nvSpPr>
          <p:cNvPr id="3" name="Subtitle 2">
            <a:extLst>
              <a:ext uri="{FF2B5EF4-FFF2-40B4-BE49-F238E27FC236}">
                <a16:creationId xmlns:a16="http://schemas.microsoft.com/office/drawing/2014/main" id="{38337DCF-99A4-45C9-BA66-F3B981AAA6B5}"/>
              </a:ext>
            </a:extLst>
          </p:cNvPr>
          <p:cNvSpPr>
            <a:spLocks noGrp="1"/>
          </p:cNvSpPr>
          <p:nvPr>
            <p:ph type="subTitle" idx="1"/>
          </p:nvPr>
        </p:nvSpPr>
        <p:spPr>
          <a:xfrm>
            <a:off x="2609480" y="3207083"/>
            <a:ext cx="9144000" cy="1655762"/>
          </a:xfrm>
        </p:spPr>
        <p:txBody>
          <a:bodyPr>
            <a:normAutofit/>
          </a:bodyPr>
          <a:lstStyle/>
          <a:p>
            <a:pPr algn="l"/>
            <a:r>
              <a:rPr lang="en-US" sz="2000" b="1" dirty="0">
                <a:solidFill>
                  <a:srgbClr val="0070C0"/>
                </a:solidFill>
              </a:rPr>
              <a:t>Ali Karaki </a:t>
            </a:r>
            <a:r>
              <a:rPr lang="en-US" sz="2000" dirty="0">
                <a:solidFill>
                  <a:srgbClr val="0070C0"/>
                </a:solidFill>
              </a:rPr>
              <a:t>- CMS Engineering and Integration Office</a:t>
            </a:r>
            <a:br>
              <a:rPr lang="en-US" sz="2000" dirty="0">
                <a:solidFill>
                  <a:srgbClr val="0070C0"/>
                </a:solidFill>
              </a:rPr>
            </a:br>
            <a:br>
              <a:rPr lang="en-US" sz="2000" dirty="0">
                <a:solidFill>
                  <a:srgbClr val="0070C0"/>
                </a:solidFill>
              </a:rPr>
            </a:br>
            <a:endParaRPr lang="en-GB" sz="2000" dirty="0">
              <a:solidFill>
                <a:srgbClr val="0070C0"/>
              </a:solidFill>
            </a:endParaRPr>
          </a:p>
          <a:p>
            <a:pPr algn="l"/>
            <a:r>
              <a:rPr lang="en-GB" sz="2000" dirty="0">
                <a:solidFill>
                  <a:srgbClr val="0070C0"/>
                </a:solidFill>
              </a:rPr>
              <a:t>                                          </a:t>
            </a:r>
            <a:endParaRPr lang="en-US" sz="2000" dirty="0">
              <a:solidFill>
                <a:srgbClr val="0070C0"/>
              </a:solidFill>
            </a:endParaRPr>
          </a:p>
        </p:txBody>
      </p:sp>
      <p:sp>
        <p:nvSpPr>
          <p:cNvPr id="5" name="Rectangle 4">
            <a:extLst>
              <a:ext uri="{FF2B5EF4-FFF2-40B4-BE49-F238E27FC236}">
                <a16:creationId xmlns:a16="http://schemas.microsoft.com/office/drawing/2014/main" id="{DC6FDD0C-9D70-43B0-ABFC-8F468E230787}"/>
              </a:ext>
            </a:extLst>
          </p:cNvPr>
          <p:cNvSpPr/>
          <p:nvPr/>
        </p:nvSpPr>
        <p:spPr>
          <a:xfrm>
            <a:off x="5445821" y="6417553"/>
            <a:ext cx="1300357" cy="369332"/>
          </a:xfrm>
          <a:prstGeom prst="rect">
            <a:avLst/>
          </a:prstGeom>
          <a:noFill/>
        </p:spPr>
        <p:txBody>
          <a:bodyPr wrap="none" lIns="91440" tIns="45720" rIns="91440" bIns="45720">
            <a:spAutoFit/>
          </a:bodyPr>
          <a:lstStyle/>
          <a:p>
            <a:pPr algn="ctr"/>
            <a:r>
              <a:rPr lang="en-US" dirty="0">
                <a:ln w="0"/>
                <a:solidFill>
                  <a:srgbClr val="0070C0"/>
                </a:solidFill>
              </a:rPr>
              <a:t>28</a:t>
            </a:r>
            <a:r>
              <a:rPr lang="en-US" b="0" cap="none" spc="0" dirty="0">
                <a:ln w="0"/>
                <a:solidFill>
                  <a:srgbClr val="0070C0"/>
                </a:solidFill>
              </a:rPr>
              <a:t>/04/2025</a:t>
            </a:r>
          </a:p>
        </p:txBody>
      </p:sp>
      <p:sp>
        <p:nvSpPr>
          <p:cNvPr id="4" name="Title 1">
            <a:extLst>
              <a:ext uri="{FF2B5EF4-FFF2-40B4-BE49-F238E27FC236}">
                <a16:creationId xmlns:a16="http://schemas.microsoft.com/office/drawing/2014/main" id="{5D02AF3D-D6B6-8D13-2513-0DFABD2029DA}"/>
              </a:ext>
            </a:extLst>
          </p:cNvPr>
          <p:cNvSpPr txBox="1">
            <a:spLocks/>
          </p:cNvSpPr>
          <p:nvPr/>
        </p:nvSpPr>
        <p:spPr>
          <a:xfrm>
            <a:off x="989044" y="1323373"/>
            <a:ext cx="10213910" cy="99257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sz="3200" dirty="0">
              <a:solidFill>
                <a:srgbClr val="0070C0"/>
              </a:solidFill>
            </a:endParaRPr>
          </a:p>
        </p:txBody>
      </p:sp>
      <p:sp>
        <p:nvSpPr>
          <p:cNvPr id="6" name="Subtitle 2">
            <a:extLst>
              <a:ext uri="{FF2B5EF4-FFF2-40B4-BE49-F238E27FC236}">
                <a16:creationId xmlns:a16="http://schemas.microsoft.com/office/drawing/2014/main" id="{C1C02FC7-CF27-4D27-E448-780331F2A47E}"/>
              </a:ext>
            </a:extLst>
          </p:cNvPr>
          <p:cNvSpPr txBox="1">
            <a:spLocks/>
          </p:cNvSpPr>
          <p:nvPr/>
        </p:nvSpPr>
        <p:spPr>
          <a:xfrm>
            <a:off x="2609480" y="3875075"/>
            <a:ext cx="9144000" cy="469906"/>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r>
              <a:rPr lang="en-US" sz="8000" dirty="0">
                <a:solidFill>
                  <a:srgbClr val="0070C0"/>
                </a:solidFill>
              </a:rPr>
            </a:br>
            <a:endParaRPr lang="en-GB" sz="8000" dirty="0">
              <a:solidFill>
                <a:srgbClr val="0070C0"/>
              </a:solidFill>
            </a:endParaRPr>
          </a:p>
          <a:p>
            <a:pPr algn="l"/>
            <a:r>
              <a:rPr lang="en-GB" sz="2000" dirty="0">
                <a:solidFill>
                  <a:srgbClr val="0070C0"/>
                </a:solidFill>
              </a:rPr>
              <a:t>                                          </a:t>
            </a:r>
            <a:endParaRPr lang="en-US" sz="2000" dirty="0">
              <a:solidFill>
                <a:srgbClr val="0070C0"/>
              </a:solidFill>
            </a:endParaRPr>
          </a:p>
        </p:txBody>
      </p:sp>
      <p:sp>
        <p:nvSpPr>
          <p:cNvPr id="7" name="Subtitle 2">
            <a:extLst>
              <a:ext uri="{FF2B5EF4-FFF2-40B4-BE49-F238E27FC236}">
                <a16:creationId xmlns:a16="http://schemas.microsoft.com/office/drawing/2014/main" id="{5FD43D90-D797-33BB-612D-EF8CDE2C5A17}"/>
              </a:ext>
            </a:extLst>
          </p:cNvPr>
          <p:cNvSpPr txBox="1">
            <a:spLocks/>
          </p:cNvSpPr>
          <p:nvPr/>
        </p:nvSpPr>
        <p:spPr>
          <a:xfrm>
            <a:off x="2609480" y="3517100"/>
            <a:ext cx="9144000" cy="1655762"/>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r>
              <a:rPr lang="en-US" sz="2000" dirty="0">
                <a:solidFill>
                  <a:srgbClr val="0070C0"/>
                </a:solidFill>
              </a:rPr>
            </a:br>
            <a:r>
              <a:rPr lang="en-US" sz="2000" b="1" dirty="0">
                <a:solidFill>
                  <a:srgbClr val="0070C0"/>
                </a:solidFill>
              </a:rPr>
              <a:t>Josef Sestak and Alessio Galloro</a:t>
            </a:r>
            <a:r>
              <a:rPr lang="en-US" sz="2000" dirty="0">
                <a:solidFill>
                  <a:srgbClr val="0070C0"/>
                </a:solidFill>
              </a:rPr>
              <a:t>- TE-VSC-BVO</a:t>
            </a:r>
            <a:br>
              <a:rPr lang="en-US" sz="2000" dirty="0">
                <a:solidFill>
                  <a:srgbClr val="0070C0"/>
                </a:solidFill>
              </a:rPr>
            </a:br>
            <a:br>
              <a:rPr lang="en-US" sz="2000" dirty="0">
                <a:solidFill>
                  <a:srgbClr val="0070C0"/>
                </a:solidFill>
              </a:rPr>
            </a:br>
            <a:r>
              <a:rPr lang="en-US" sz="2000" b="1" dirty="0">
                <a:solidFill>
                  <a:srgbClr val="0070C0"/>
                </a:solidFill>
              </a:rPr>
              <a:t>Tristan Loic Loiseau </a:t>
            </a:r>
            <a:r>
              <a:rPr lang="en-US" sz="2000" dirty="0">
                <a:solidFill>
                  <a:srgbClr val="0070C0"/>
                </a:solidFill>
              </a:rPr>
              <a:t>- CMS Technical Coordination</a:t>
            </a:r>
          </a:p>
          <a:p>
            <a:pPr algn="l"/>
            <a:endParaRPr lang="en-GB" sz="2000" dirty="0">
              <a:solidFill>
                <a:srgbClr val="0070C0"/>
              </a:solidFill>
            </a:endParaRPr>
          </a:p>
          <a:p>
            <a:pPr algn="l"/>
            <a:r>
              <a:rPr lang="en-GB" sz="2000" dirty="0">
                <a:solidFill>
                  <a:srgbClr val="0070C0"/>
                </a:solidFill>
              </a:rPr>
              <a:t>                                          </a:t>
            </a:r>
            <a:endParaRPr lang="en-US" sz="2000" dirty="0">
              <a:solidFill>
                <a:srgbClr val="0070C0"/>
              </a:solidFill>
            </a:endParaRPr>
          </a:p>
        </p:txBody>
      </p:sp>
    </p:spTree>
    <p:extLst>
      <p:ext uri="{BB962C8B-B14F-4D97-AF65-F5344CB8AC3E}">
        <p14:creationId xmlns:p14="http://schemas.microsoft.com/office/powerpoint/2010/main" val="139193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844C3A-9F92-CED9-AF69-D2AC079E9663}"/>
              </a:ext>
            </a:extLst>
          </p:cNvPr>
          <p:cNvSpPr>
            <a:spLocks noGrp="1"/>
          </p:cNvSpPr>
          <p:nvPr>
            <p:ph type="sldNum" sz="quarter" idx="12"/>
          </p:nvPr>
        </p:nvSpPr>
        <p:spPr>
          <a:xfrm>
            <a:off x="8748060" y="6492875"/>
            <a:ext cx="2743200" cy="365125"/>
          </a:xfrm>
        </p:spPr>
        <p:txBody>
          <a:bodyPr/>
          <a:lstStyle/>
          <a:p>
            <a:fld id="{57A85C49-6D32-4F1A-A872-4B15B4F23498}" type="slidenum">
              <a:rPr lang="en-GB" smtClean="0"/>
              <a:pPr/>
              <a:t>10</a:t>
            </a:fld>
            <a:endParaRPr lang="en-GB" dirty="0"/>
          </a:p>
        </p:txBody>
      </p:sp>
      <p:sp>
        <p:nvSpPr>
          <p:cNvPr id="5" name="Rectangle 4">
            <a:extLst>
              <a:ext uri="{FF2B5EF4-FFF2-40B4-BE49-F238E27FC236}">
                <a16:creationId xmlns:a16="http://schemas.microsoft.com/office/drawing/2014/main" id="{CC84EC6F-E6F2-D82A-BDB1-D4844638129F}"/>
              </a:ext>
            </a:extLst>
          </p:cNvPr>
          <p:cNvSpPr/>
          <p:nvPr/>
        </p:nvSpPr>
        <p:spPr>
          <a:xfrm>
            <a:off x="5394493" y="65742"/>
            <a:ext cx="1403013" cy="523220"/>
          </a:xfrm>
          <a:prstGeom prst="rect">
            <a:avLst/>
          </a:prstGeom>
          <a:noFill/>
        </p:spPr>
        <p:txBody>
          <a:bodyPr wrap="none" lIns="91440" tIns="45720" rIns="91440" bIns="45720">
            <a:spAutoFit/>
          </a:bodyPr>
          <a:lstStyle/>
          <a:p>
            <a:pPr algn="ctr"/>
            <a:r>
              <a:rPr lang="en-US" sz="2800" dirty="0" err="1">
                <a:ln w="0"/>
                <a:solidFill>
                  <a:srgbClr val="0070C0"/>
                </a:solidFill>
              </a:rPr>
              <a:t>Epissure</a:t>
            </a:r>
            <a:endParaRPr lang="en-US" sz="2800" b="0" cap="none" spc="0" dirty="0">
              <a:ln w="0"/>
              <a:solidFill>
                <a:srgbClr val="0070C0"/>
              </a:solidFill>
            </a:endParaRPr>
          </a:p>
        </p:txBody>
      </p:sp>
      <p:pic>
        <p:nvPicPr>
          <p:cNvPr id="6" name="Picture 5">
            <a:extLst>
              <a:ext uri="{FF2B5EF4-FFF2-40B4-BE49-F238E27FC236}">
                <a16:creationId xmlns:a16="http://schemas.microsoft.com/office/drawing/2014/main" id="{5BF95AD0-39FB-84FA-7F72-E4F6F4F99D17}"/>
              </a:ext>
            </a:extLst>
          </p:cNvPr>
          <p:cNvPicPr>
            <a:picLocks noChangeAspect="1"/>
          </p:cNvPicPr>
          <p:nvPr/>
        </p:nvPicPr>
        <p:blipFill>
          <a:blip r:embed="rId2"/>
          <a:srcRect l="21698" t="32143" r="13484" b="10561"/>
          <a:stretch/>
        </p:blipFill>
        <p:spPr>
          <a:xfrm>
            <a:off x="9281460" y="3513985"/>
            <a:ext cx="2372659" cy="2796347"/>
          </a:xfrm>
          <a:prstGeom prst="rect">
            <a:avLst/>
          </a:prstGeom>
          <a:ln w="12700">
            <a:solidFill>
              <a:schemeClr val="tx1"/>
            </a:solidFill>
          </a:ln>
        </p:spPr>
      </p:pic>
      <p:pic>
        <p:nvPicPr>
          <p:cNvPr id="7" name="Picture 6">
            <a:extLst>
              <a:ext uri="{FF2B5EF4-FFF2-40B4-BE49-F238E27FC236}">
                <a16:creationId xmlns:a16="http://schemas.microsoft.com/office/drawing/2014/main" id="{6CA213B5-901B-303F-E9E2-1059E28C9EB1}"/>
              </a:ext>
            </a:extLst>
          </p:cNvPr>
          <p:cNvPicPr>
            <a:picLocks noChangeAspect="1"/>
          </p:cNvPicPr>
          <p:nvPr/>
        </p:nvPicPr>
        <p:blipFill>
          <a:blip r:embed="rId3"/>
          <a:stretch>
            <a:fillRect/>
          </a:stretch>
        </p:blipFill>
        <p:spPr>
          <a:xfrm>
            <a:off x="247434" y="2867952"/>
            <a:ext cx="4589838" cy="3442380"/>
          </a:xfrm>
          <a:prstGeom prst="rect">
            <a:avLst/>
          </a:prstGeom>
        </p:spPr>
      </p:pic>
      <p:pic>
        <p:nvPicPr>
          <p:cNvPr id="8" name="Picture 7" descr="A close-up of a machine&#10;&#10;Description automatically generated">
            <a:extLst>
              <a:ext uri="{FF2B5EF4-FFF2-40B4-BE49-F238E27FC236}">
                <a16:creationId xmlns:a16="http://schemas.microsoft.com/office/drawing/2014/main" id="{F1EF6BB3-72A5-EA5F-6A30-3A78A5D0CC4C}"/>
              </a:ext>
            </a:extLst>
          </p:cNvPr>
          <p:cNvPicPr>
            <a:picLocks noChangeAspect="1"/>
          </p:cNvPicPr>
          <p:nvPr/>
        </p:nvPicPr>
        <p:blipFill>
          <a:blip r:embed="rId4">
            <a:extLst>
              <a:ext uri="{28A0092B-C50C-407E-A947-70E740481C1C}">
                <a14:useLocalDpi xmlns:a14="http://schemas.microsoft.com/office/drawing/2010/main" val="0"/>
              </a:ext>
            </a:extLst>
          </a:blip>
          <a:srcRect t="28249" r="15333" b="11056"/>
          <a:stretch/>
        </p:blipFill>
        <p:spPr>
          <a:xfrm>
            <a:off x="6011649" y="3513985"/>
            <a:ext cx="2910632" cy="2782047"/>
          </a:xfrm>
          <a:prstGeom prst="rect">
            <a:avLst/>
          </a:prstGeom>
          <a:ln w="9525">
            <a:solidFill>
              <a:schemeClr val="tx1"/>
            </a:solidFill>
          </a:ln>
        </p:spPr>
      </p:pic>
      <p:sp>
        <p:nvSpPr>
          <p:cNvPr id="9" name="Rectangle 8">
            <a:extLst>
              <a:ext uri="{FF2B5EF4-FFF2-40B4-BE49-F238E27FC236}">
                <a16:creationId xmlns:a16="http://schemas.microsoft.com/office/drawing/2014/main" id="{B2E56A92-9BAE-733E-9225-B8EEDC8E110E}"/>
              </a:ext>
            </a:extLst>
          </p:cNvPr>
          <p:cNvSpPr/>
          <p:nvPr/>
        </p:nvSpPr>
        <p:spPr>
          <a:xfrm>
            <a:off x="6512002" y="5286577"/>
            <a:ext cx="639855"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Pulley</a:t>
            </a:r>
          </a:p>
        </p:txBody>
      </p:sp>
      <p:sp>
        <p:nvSpPr>
          <p:cNvPr id="10" name="Rectangle 9">
            <a:extLst>
              <a:ext uri="{FF2B5EF4-FFF2-40B4-BE49-F238E27FC236}">
                <a16:creationId xmlns:a16="http://schemas.microsoft.com/office/drawing/2014/main" id="{CE52531E-11F4-BD82-5549-D727DBEB3F88}"/>
              </a:ext>
            </a:extLst>
          </p:cNvPr>
          <p:cNvSpPr/>
          <p:nvPr/>
        </p:nvSpPr>
        <p:spPr>
          <a:xfrm>
            <a:off x="9956109" y="5376302"/>
            <a:ext cx="511680"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Ring</a:t>
            </a:r>
          </a:p>
        </p:txBody>
      </p:sp>
      <p:cxnSp>
        <p:nvCxnSpPr>
          <p:cNvPr id="11" name="Straight Arrow Connector 10">
            <a:extLst>
              <a:ext uri="{FF2B5EF4-FFF2-40B4-BE49-F238E27FC236}">
                <a16:creationId xmlns:a16="http://schemas.microsoft.com/office/drawing/2014/main" id="{A70CA837-7652-C035-8EAD-FF86CD0C3480}"/>
              </a:ext>
            </a:extLst>
          </p:cNvPr>
          <p:cNvCxnSpPr>
            <a:cxnSpLocks/>
          </p:cNvCxnSpPr>
          <p:nvPr/>
        </p:nvCxnSpPr>
        <p:spPr>
          <a:xfrm flipV="1">
            <a:off x="6831929" y="4760720"/>
            <a:ext cx="0" cy="52585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650E106-6B00-157B-D6E2-4DC023226AD3}"/>
              </a:ext>
            </a:extLst>
          </p:cNvPr>
          <p:cNvCxnSpPr>
            <a:cxnSpLocks/>
          </p:cNvCxnSpPr>
          <p:nvPr/>
        </p:nvCxnSpPr>
        <p:spPr>
          <a:xfrm flipV="1">
            <a:off x="10169788" y="4665097"/>
            <a:ext cx="139625" cy="7112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C3631DE6-A208-CB38-40E0-F758B7FDD80F}"/>
              </a:ext>
            </a:extLst>
          </p:cNvPr>
          <p:cNvSpPr/>
          <p:nvPr/>
        </p:nvSpPr>
        <p:spPr>
          <a:xfrm>
            <a:off x="83883" y="529911"/>
            <a:ext cx="9872226" cy="2246769"/>
          </a:xfrm>
          <a:prstGeom prst="rect">
            <a:avLst/>
          </a:prstGeom>
          <a:noFill/>
        </p:spPr>
        <p:txBody>
          <a:bodyPr wrap="square" lIns="91440" tIns="45720" rIns="91440" bIns="45720">
            <a:spAutoFit/>
          </a:bodyPr>
          <a:lstStyle/>
          <a:p>
            <a:pPr marL="685800" indent="-685800">
              <a:buFont typeface="Arial" panose="020B0604020202020204" pitchFamily="34" charset="0"/>
              <a:buChar char="•"/>
            </a:pPr>
            <a:r>
              <a:rPr lang="en-GB" sz="2000" b="0" cap="none" spc="0" dirty="0">
                <a:ln w="0"/>
                <a:solidFill>
                  <a:srgbClr val="0070C0"/>
                </a:solidFill>
              </a:rPr>
              <a:t>The rope loop was closed using an “</a:t>
            </a:r>
            <a:r>
              <a:rPr lang="en-GB" sz="2000" b="0" cap="none" spc="0" dirty="0" err="1">
                <a:ln w="0"/>
                <a:solidFill>
                  <a:srgbClr val="0070C0"/>
                </a:solidFill>
              </a:rPr>
              <a:t>épissure</a:t>
            </a:r>
            <a:r>
              <a:rPr lang="en-GB" sz="2000" b="0" cap="none" spc="0" dirty="0">
                <a:ln w="0"/>
                <a:solidFill>
                  <a:srgbClr val="0070C0"/>
                </a:solidFill>
              </a:rPr>
              <a:t>” knot.</a:t>
            </a:r>
          </a:p>
          <a:p>
            <a:pPr marL="685800" indent="-685800">
              <a:buFont typeface="Arial" panose="020B0604020202020204" pitchFamily="34" charset="0"/>
              <a:buChar char="•"/>
            </a:pPr>
            <a:endParaRPr lang="en-GB" sz="2000" b="0" cap="none" spc="0" dirty="0">
              <a:ln w="0"/>
              <a:solidFill>
                <a:srgbClr val="0070C0"/>
              </a:solidFill>
            </a:endParaRPr>
          </a:p>
          <a:p>
            <a:pPr marL="685800" indent="-685800">
              <a:buFont typeface="Arial" panose="020B0604020202020204" pitchFamily="34" charset="0"/>
              <a:buChar char="•"/>
            </a:pPr>
            <a:r>
              <a:rPr lang="en-GB" sz="2000" b="0" cap="none" spc="0" dirty="0">
                <a:ln w="0"/>
                <a:solidFill>
                  <a:srgbClr val="0070C0"/>
                </a:solidFill>
              </a:rPr>
              <a:t>The knot got stuck with the RE21 pulley during manipulation due to the pulley's tight groove.</a:t>
            </a:r>
          </a:p>
          <a:p>
            <a:pPr marL="685800" indent="-685800">
              <a:buFont typeface="Arial" panose="020B0604020202020204" pitchFamily="34" charset="0"/>
              <a:buChar char="•"/>
            </a:pPr>
            <a:endParaRPr lang="en-GB" sz="2000" b="0" cap="none" spc="0" dirty="0">
              <a:ln w="0"/>
              <a:solidFill>
                <a:srgbClr val="0070C0"/>
              </a:solidFill>
            </a:endParaRPr>
          </a:p>
          <a:p>
            <a:pPr marL="685800" indent="-685800">
              <a:buFont typeface="Arial" panose="020B0604020202020204" pitchFamily="34" charset="0"/>
              <a:buChar char="•"/>
            </a:pPr>
            <a:r>
              <a:rPr lang="en-GB" sz="2000" b="0" cap="none" spc="0" dirty="0">
                <a:ln w="0"/>
                <a:solidFill>
                  <a:srgbClr val="0070C0"/>
                </a:solidFill>
              </a:rPr>
              <a:t>The pulley was replaced with a simple ring, resolving the issue; for future setups, the knot will be placed away from the pulley.</a:t>
            </a:r>
            <a:endParaRPr lang="en-US" sz="2000" b="0" cap="none" spc="0" dirty="0">
              <a:ln w="0"/>
              <a:solidFill>
                <a:srgbClr val="0070C0"/>
              </a:solidFill>
            </a:endParaRPr>
          </a:p>
        </p:txBody>
      </p:sp>
    </p:spTree>
    <p:extLst>
      <p:ext uri="{BB962C8B-B14F-4D97-AF65-F5344CB8AC3E}">
        <p14:creationId xmlns:p14="http://schemas.microsoft.com/office/powerpoint/2010/main" val="138163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FEEA113-73EB-B79C-E1C3-0C04DE447EC5}"/>
              </a:ext>
            </a:extLst>
          </p:cNvPr>
          <p:cNvSpPr>
            <a:spLocks noGrp="1"/>
          </p:cNvSpPr>
          <p:nvPr>
            <p:ph type="sldNum" sz="quarter" idx="12"/>
          </p:nvPr>
        </p:nvSpPr>
        <p:spPr/>
        <p:txBody>
          <a:bodyPr/>
          <a:lstStyle/>
          <a:p>
            <a:fld id="{57A85C49-6D32-4F1A-A872-4B15B4F23498}" type="slidenum">
              <a:rPr lang="en-GB" smtClean="0"/>
              <a:pPr/>
              <a:t>11</a:t>
            </a:fld>
            <a:endParaRPr lang="en-GB" dirty="0"/>
          </a:p>
        </p:txBody>
      </p:sp>
      <p:sp>
        <p:nvSpPr>
          <p:cNvPr id="5" name="Rectangle 4">
            <a:extLst>
              <a:ext uri="{FF2B5EF4-FFF2-40B4-BE49-F238E27FC236}">
                <a16:creationId xmlns:a16="http://schemas.microsoft.com/office/drawing/2014/main" id="{89A9964F-9B23-D155-4C4C-B928DEE70755}"/>
              </a:ext>
            </a:extLst>
          </p:cNvPr>
          <p:cNvSpPr/>
          <p:nvPr/>
        </p:nvSpPr>
        <p:spPr>
          <a:xfrm>
            <a:off x="5289543" y="0"/>
            <a:ext cx="1778051" cy="523220"/>
          </a:xfrm>
          <a:prstGeom prst="rect">
            <a:avLst/>
          </a:prstGeom>
          <a:noFill/>
        </p:spPr>
        <p:txBody>
          <a:bodyPr wrap="none" lIns="91440" tIns="45720" rIns="91440" bIns="45720">
            <a:spAutoFit/>
          </a:bodyPr>
          <a:lstStyle/>
          <a:p>
            <a:pPr algn="ctr"/>
            <a:r>
              <a:rPr lang="en-US" sz="2800" b="0" cap="none" spc="0" dirty="0">
                <a:ln w="0"/>
                <a:solidFill>
                  <a:srgbClr val="0070C0"/>
                </a:solidFill>
              </a:rPr>
              <a:t>Conclusion</a:t>
            </a:r>
          </a:p>
        </p:txBody>
      </p:sp>
      <p:sp>
        <p:nvSpPr>
          <p:cNvPr id="6" name="Rectangle 5">
            <a:extLst>
              <a:ext uri="{FF2B5EF4-FFF2-40B4-BE49-F238E27FC236}">
                <a16:creationId xmlns:a16="http://schemas.microsoft.com/office/drawing/2014/main" id="{FCB35442-51C9-B57C-3CB6-3C6759FB0032}"/>
              </a:ext>
            </a:extLst>
          </p:cNvPr>
          <p:cNvSpPr/>
          <p:nvPr/>
        </p:nvSpPr>
        <p:spPr>
          <a:xfrm>
            <a:off x="192151" y="720018"/>
            <a:ext cx="11161649" cy="6001643"/>
          </a:xfrm>
          <a:prstGeom prst="rect">
            <a:avLst/>
          </a:prstGeom>
          <a:noFill/>
        </p:spPr>
        <p:txBody>
          <a:bodyPr wrap="square" lIns="91440" tIns="45720" rIns="91440" bIns="45720">
            <a:spAutoFit/>
          </a:bodyPr>
          <a:lstStyle/>
          <a:p>
            <a:pPr marL="685800" indent="-685800">
              <a:buFont typeface="Arial" panose="020B0604020202020204" pitchFamily="34" charset="0"/>
              <a:buChar char="•"/>
            </a:pPr>
            <a:r>
              <a:rPr lang="en-GB" sz="2400" dirty="0">
                <a:ln w="0"/>
                <a:solidFill>
                  <a:srgbClr val="0070C0"/>
                </a:solidFill>
              </a:rPr>
              <a:t>The installation of the different components of the supports was successful.</a:t>
            </a:r>
          </a:p>
          <a:p>
            <a:pPr marL="685800" indent="-685800">
              <a:buFont typeface="Arial" panose="020B0604020202020204" pitchFamily="34" charset="0"/>
              <a:buChar char="•"/>
            </a:pPr>
            <a:endParaRPr lang="en-GB" sz="2400" dirty="0">
              <a:ln w="0"/>
              <a:solidFill>
                <a:srgbClr val="0070C0"/>
              </a:solidFill>
            </a:endParaRPr>
          </a:p>
          <a:p>
            <a:pPr marL="685800" indent="-685800">
              <a:buFont typeface="Arial" panose="020B0604020202020204" pitchFamily="34" charset="0"/>
              <a:buChar char="•"/>
            </a:pPr>
            <a:r>
              <a:rPr lang="en-GB" sz="2400" dirty="0">
                <a:ln w="0"/>
                <a:solidFill>
                  <a:srgbClr val="0070C0"/>
                </a:solidFill>
              </a:rPr>
              <a:t>Winch operation was easy and smooth, with no derailments observed.</a:t>
            </a:r>
          </a:p>
          <a:p>
            <a:pPr marL="685800" indent="-685800">
              <a:buFont typeface="Arial" panose="020B0604020202020204" pitchFamily="34" charset="0"/>
              <a:buChar char="•"/>
            </a:pPr>
            <a:endParaRPr lang="en-GB" sz="2400" dirty="0">
              <a:ln w="0"/>
              <a:solidFill>
                <a:srgbClr val="0070C0"/>
              </a:solidFill>
            </a:endParaRPr>
          </a:p>
          <a:p>
            <a:pPr marL="685800" indent="-685800">
              <a:buFont typeface="Arial" panose="020B0604020202020204" pitchFamily="34" charset="0"/>
              <a:buChar char="•"/>
            </a:pPr>
            <a:r>
              <a:rPr lang="en-GB" sz="2400" dirty="0">
                <a:ln w="0"/>
                <a:solidFill>
                  <a:srgbClr val="0070C0"/>
                </a:solidFill>
              </a:rPr>
              <a:t>When the support is in contact with the beam pipe, the support shifted toward the pulling side due to high friction in the interface and low beam pipe stiffness in the X direction.</a:t>
            </a:r>
          </a:p>
          <a:p>
            <a:pPr marL="685800" indent="-685800">
              <a:buFont typeface="Arial" panose="020B0604020202020204" pitchFamily="34" charset="0"/>
              <a:buChar char="•"/>
            </a:pPr>
            <a:endParaRPr lang="en-GB" sz="2400" dirty="0">
              <a:ln w="0"/>
              <a:solidFill>
                <a:srgbClr val="0070C0"/>
              </a:solidFill>
            </a:endParaRPr>
          </a:p>
          <a:p>
            <a:pPr marL="685800" indent="-685800">
              <a:buFont typeface="Arial" panose="020B0604020202020204" pitchFamily="34" charset="0"/>
              <a:buChar char="•"/>
            </a:pPr>
            <a:r>
              <a:rPr lang="en-GB" sz="2400" dirty="0">
                <a:ln w="0"/>
                <a:solidFill>
                  <a:srgbClr val="0070C0"/>
                </a:solidFill>
              </a:rPr>
              <a:t>A new interface design is proposed to introduce the missing degree of freedom and solve the observed shift.</a:t>
            </a:r>
            <a:endParaRPr lang="en-US" sz="2400" dirty="0">
              <a:ln w="0"/>
              <a:solidFill>
                <a:srgbClr val="0070C0"/>
              </a:solidFill>
            </a:endParaRPr>
          </a:p>
          <a:p>
            <a:endParaRPr lang="en-US" sz="2400" b="0" cap="none" spc="0" dirty="0">
              <a:ln w="0"/>
              <a:solidFill>
                <a:srgbClr val="0070C0"/>
              </a:solidFill>
            </a:endParaRPr>
          </a:p>
          <a:p>
            <a:pPr marL="685800" indent="-685800">
              <a:buFont typeface="Arial" panose="020B0604020202020204" pitchFamily="34" charset="0"/>
              <a:buChar char="•"/>
            </a:pPr>
            <a:r>
              <a:rPr lang="en-US" sz="2400" dirty="0">
                <a:ln w="0"/>
                <a:solidFill>
                  <a:srgbClr val="0070C0"/>
                </a:solidFill>
              </a:rPr>
              <a:t>Irradiation tests to be done on the new rope.</a:t>
            </a:r>
          </a:p>
          <a:p>
            <a:pPr marL="685800" indent="-685800">
              <a:buFont typeface="Arial" panose="020B0604020202020204" pitchFamily="34" charset="0"/>
              <a:buChar char="•"/>
            </a:pPr>
            <a:endParaRPr lang="en-US" sz="2400" b="0" cap="none" spc="0" dirty="0">
              <a:ln w="0"/>
              <a:solidFill>
                <a:srgbClr val="0070C0"/>
              </a:solidFill>
            </a:endParaRPr>
          </a:p>
          <a:p>
            <a:pPr marL="685800" indent="-685800">
              <a:buFont typeface="Arial" panose="020B0604020202020204" pitchFamily="34" charset="0"/>
              <a:buChar char="•"/>
            </a:pPr>
            <a:endParaRPr lang="en-US" sz="2400" dirty="0">
              <a:ln w="0"/>
              <a:solidFill>
                <a:srgbClr val="0070C0"/>
              </a:solidFill>
            </a:endParaRPr>
          </a:p>
          <a:p>
            <a:pPr marL="685800" indent="-685800">
              <a:buFont typeface="Arial" panose="020B0604020202020204" pitchFamily="34" charset="0"/>
              <a:buChar char="•"/>
            </a:pPr>
            <a:endParaRPr lang="en-US" sz="2400" b="0" cap="none" spc="0" dirty="0">
              <a:ln w="0"/>
              <a:solidFill>
                <a:srgbClr val="0070C0"/>
              </a:solidFill>
            </a:endParaRPr>
          </a:p>
          <a:p>
            <a:pPr marL="685800" indent="-685800">
              <a:buFont typeface="Arial" panose="020B0604020202020204" pitchFamily="34" charset="0"/>
              <a:buChar char="•"/>
            </a:pPr>
            <a:endParaRPr lang="en-US" sz="2400" b="0" cap="none" spc="0" dirty="0">
              <a:ln w="0"/>
              <a:solidFill>
                <a:srgbClr val="0070C0"/>
              </a:solidFill>
            </a:endParaRPr>
          </a:p>
        </p:txBody>
      </p:sp>
    </p:spTree>
    <p:extLst>
      <p:ext uri="{BB962C8B-B14F-4D97-AF65-F5344CB8AC3E}">
        <p14:creationId xmlns:p14="http://schemas.microsoft.com/office/powerpoint/2010/main" val="3048105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27F8C4-1EF8-F848-6ADC-47A5DA5F0382}"/>
              </a:ext>
            </a:extLst>
          </p:cNvPr>
          <p:cNvSpPr>
            <a:spLocks noGrp="1"/>
          </p:cNvSpPr>
          <p:nvPr>
            <p:ph idx="1"/>
          </p:nvPr>
        </p:nvSpPr>
        <p:spPr>
          <a:xfrm>
            <a:off x="838200" y="1253331"/>
            <a:ext cx="10515600" cy="4351338"/>
          </a:xfrm>
        </p:spPr>
        <p:txBody>
          <a:bodyPr>
            <a:normAutofit lnSpcReduction="10000"/>
          </a:bodyPr>
          <a:lstStyle/>
          <a:p>
            <a:r>
              <a:rPr lang="en-GB" sz="2400" dirty="0">
                <a:solidFill>
                  <a:srgbClr val="0070C0"/>
                </a:solidFill>
              </a:rPr>
              <a:t>A new support system for the beam pipe on YE1 has been developed, allowing remote support from the tower.</a:t>
            </a:r>
          </a:p>
          <a:p>
            <a:endParaRPr lang="en-GB" sz="2400" dirty="0">
              <a:solidFill>
                <a:srgbClr val="0070C0"/>
              </a:solidFill>
            </a:endParaRPr>
          </a:p>
          <a:p>
            <a:r>
              <a:rPr lang="en-GB" sz="2400" dirty="0">
                <a:solidFill>
                  <a:srgbClr val="0070C0"/>
                </a:solidFill>
              </a:rPr>
              <a:t>The design uses wire ropes passing through the obsolete alignment holes of the spacer ring.</a:t>
            </a:r>
          </a:p>
          <a:p>
            <a:endParaRPr lang="en-GB" sz="2400" dirty="0">
              <a:solidFill>
                <a:srgbClr val="0070C0"/>
              </a:solidFill>
            </a:endParaRPr>
          </a:p>
          <a:p>
            <a:r>
              <a:rPr lang="en-GB" sz="2400" dirty="0">
                <a:solidFill>
                  <a:srgbClr val="0070C0"/>
                </a:solidFill>
              </a:rPr>
              <a:t>It is intended for use when the endcaps are in the closed configuration, to reduce the total number of strokes and facilitate the opening of CMS.</a:t>
            </a:r>
          </a:p>
          <a:p>
            <a:endParaRPr lang="en-GB" sz="2400" dirty="0">
              <a:solidFill>
                <a:srgbClr val="0070C0"/>
              </a:solidFill>
            </a:endParaRPr>
          </a:p>
          <a:p>
            <a:r>
              <a:rPr lang="en-GB" sz="2400" b="1" dirty="0">
                <a:solidFill>
                  <a:srgbClr val="0070C0"/>
                </a:solidFill>
              </a:rPr>
              <a:t>A test was conducted on site during the last YETS, and the results will be presented and discussed.</a:t>
            </a:r>
            <a:endParaRPr lang="en-US" sz="2400" b="1" dirty="0">
              <a:solidFill>
                <a:srgbClr val="0070C0"/>
              </a:solidFill>
            </a:endParaRPr>
          </a:p>
        </p:txBody>
      </p:sp>
      <p:sp>
        <p:nvSpPr>
          <p:cNvPr id="4" name="Slide Number Placeholder 3">
            <a:extLst>
              <a:ext uri="{FF2B5EF4-FFF2-40B4-BE49-F238E27FC236}">
                <a16:creationId xmlns:a16="http://schemas.microsoft.com/office/drawing/2014/main" id="{EC1D1A8B-529A-3092-1C3A-58EC10F94DA3}"/>
              </a:ext>
            </a:extLst>
          </p:cNvPr>
          <p:cNvSpPr>
            <a:spLocks noGrp="1"/>
          </p:cNvSpPr>
          <p:nvPr>
            <p:ph type="sldNum" sz="quarter" idx="12"/>
          </p:nvPr>
        </p:nvSpPr>
        <p:spPr/>
        <p:txBody>
          <a:bodyPr/>
          <a:lstStyle/>
          <a:p>
            <a:fld id="{57A85C49-6D32-4F1A-A872-4B15B4F23498}" type="slidenum">
              <a:rPr lang="en-GB" smtClean="0"/>
              <a:pPr/>
              <a:t>2</a:t>
            </a:fld>
            <a:endParaRPr lang="en-GB" dirty="0"/>
          </a:p>
        </p:txBody>
      </p:sp>
      <p:sp>
        <p:nvSpPr>
          <p:cNvPr id="5" name="Title 1">
            <a:extLst>
              <a:ext uri="{FF2B5EF4-FFF2-40B4-BE49-F238E27FC236}">
                <a16:creationId xmlns:a16="http://schemas.microsoft.com/office/drawing/2014/main" id="{B11041E1-EEC1-8AA4-1D77-2A8EC3A82D3B}"/>
              </a:ext>
            </a:extLst>
          </p:cNvPr>
          <p:cNvSpPr txBox="1">
            <a:spLocks/>
          </p:cNvSpPr>
          <p:nvPr/>
        </p:nvSpPr>
        <p:spPr>
          <a:xfrm>
            <a:off x="989045" y="-141848"/>
            <a:ext cx="10213910" cy="99257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solidFill>
                  <a:srgbClr val="0070C0"/>
                </a:solidFill>
              </a:rPr>
              <a:t>Introduction</a:t>
            </a:r>
            <a:endParaRPr lang="en-GB" sz="4000" dirty="0">
              <a:solidFill>
                <a:srgbClr val="0070C0"/>
              </a:solidFill>
            </a:endParaRPr>
          </a:p>
        </p:txBody>
      </p:sp>
    </p:spTree>
    <p:extLst>
      <p:ext uri="{BB962C8B-B14F-4D97-AF65-F5344CB8AC3E}">
        <p14:creationId xmlns:p14="http://schemas.microsoft.com/office/powerpoint/2010/main" val="1821860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402120-1546-EF9C-A305-4A03D550EC0F}"/>
              </a:ext>
            </a:extLst>
          </p:cNvPr>
          <p:cNvSpPr>
            <a:spLocks noGrp="1"/>
          </p:cNvSpPr>
          <p:nvPr>
            <p:ph type="sldNum" sz="quarter" idx="12"/>
          </p:nvPr>
        </p:nvSpPr>
        <p:spPr/>
        <p:txBody>
          <a:bodyPr/>
          <a:lstStyle/>
          <a:p>
            <a:fld id="{57A85C49-6D32-4F1A-A872-4B15B4F23498}" type="slidenum">
              <a:rPr lang="en-GB" smtClean="0"/>
              <a:pPr/>
              <a:t>3</a:t>
            </a:fld>
            <a:endParaRPr lang="en-GB" dirty="0"/>
          </a:p>
        </p:txBody>
      </p:sp>
      <p:pic>
        <p:nvPicPr>
          <p:cNvPr id="5" name="Picture 4">
            <a:extLst>
              <a:ext uri="{FF2B5EF4-FFF2-40B4-BE49-F238E27FC236}">
                <a16:creationId xmlns:a16="http://schemas.microsoft.com/office/drawing/2014/main" id="{E72AAEF5-2FD1-9AAC-8F20-9DF862030D56}"/>
              </a:ext>
            </a:extLst>
          </p:cNvPr>
          <p:cNvPicPr>
            <a:picLocks noChangeAspect="1"/>
          </p:cNvPicPr>
          <p:nvPr/>
        </p:nvPicPr>
        <p:blipFill>
          <a:blip r:embed="rId2"/>
          <a:srcRect l="4566"/>
          <a:stretch/>
        </p:blipFill>
        <p:spPr>
          <a:xfrm>
            <a:off x="3793119" y="3832567"/>
            <a:ext cx="3923162" cy="2652744"/>
          </a:xfrm>
          <a:prstGeom prst="rect">
            <a:avLst/>
          </a:prstGeom>
        </p:spPr>
      </p:pic>
      <p:sp>
        <p:nvSpPr>
          <p:cNvPr id="6" name="Rectangle 5">
            <a:extLst>
              <a:ext uri="{FF2B5EF4-FFF2-40B4-BE49-F238E27FC236}">
                <a16:creationId xmlns:a16="http://schemas.microsoft.com/office/drawing/2014/main" id="{8289C189-CD2F-F5C3-3859-C77590C971B2}"/>
              </a:ext>
            </a:extLst>
          </p:cNvPr>
          <p:cNvSpPr/>
          <p:nvPr/>
        </p:nvSpPr>
        <p:spPr>
          <a:xfrm>
            <a:off x="2707836" y="68239"/>
            <a:ext cx="6968767" cy="523220"/>
          </a:xfrm>
          <a:prstGeom prst="rect">
            <a:avLst/>
          </a:prstGeom>
          <a:noFill/>
        </p:spPr>
        <p:txBody>
          <a:bodyPr wrap="none" lIns="91440" tIns="45720" rIns="91440" bIns="45720">
            <a:spAutoFit/>
          </a:bodyPr>
          <a:lstStyle/>
          <a:p>
            <a:pPr marL="457200" indent="-457200" algn="ctr">
              <a:buFont typeface="Wingdings" panose="05000000000000000000" pitchFamily="2" charset="2"/>
              <a:buChar char="ü"/>
            </a:pPr>
            <a:r>
              <a:rPr lang="en-US" sz="2800" dirty="0">
                <a:ln w="0"/>
                <a:solidFill>
                  <a:srgbClr val="0070C0"/>
                </a:solidFill>
              </a:rPr>
              <a:t>Winch and pulleys installation on the tower</a:t>
            </a:r>
            <a:endParaRPr lang="en-US" sz="2800" b="0" cap="none" spc="0" dirty="0">
              <a:ln w="0"/>
              <a:solidFill>
                <a:srgbClr val="0070C0"/>
              </a:solidFill>
            </a:endParaRPr>
          </a:p>
        </p:txBody>
      </p:sp>
      <p:pic>
        <p:nvPicPr>
          <p:cNvPr id="7" name="Picture 6">
            <a:extLst>
              <a:ext uri="{FF2B5EF4-FFF2-40B4-BE49-F238E27FC236}">
                <a16:creationId xmlns:a16="http://schemas.microsoft.com/office/drawing/2014/main" id="{37BA9A88-DE8E-EED9-090C-A1B0D8F98A57}"/>
              </a:ext>
            </a:extLst>
          </p:cNvPr>
          <p:cNvPicPr>
            <a:picLocks noChangeAspect="1"/>
          </p:cNvPicPr>
          <p:nvPr/>
        </p:nvPicPr>
        <p:blipFill>
          <a:blip r:embed="rId3"/>
          <a:srcRect l="25306" r="26695" b="46447"/>
          <a:stretch/>
        </p:blipFill>
        <p:spPr>
          <a:xfrm>
            <a:off x="7829176" y="1444380"/>
            <a:ext cx="4223333" cy="3545718"/>
          </a:xfrm>
          <a:prstGeom prst="rect">
            <a:avLst/>
          </a:prstGeom>
          <a:ln w="12700">
            <a:solidFill>
              <a:schemeClr val="tx1"/>
            </a:solidFill>
          </a:ln>
        </p:spPr>
      </p:pic>
      <p:pic>
        <p:nvPicPr>
          <p:cNvPr id="9" name="Picture 8" descr="A yellow machine with black handles&#10;&#10;AI-generated content may be incorrect.">
            <a:extLst>
              <a:ext uri="{FF2B5EF4-FFF2-40B4-BE49-F238E27FC236}">
                <a16:creationId xmlns:a16="http://schemas.microsoft.com/office/drawing/2014/main" id="{39CDF1AC-796E-0A21-5CBA-1C5EDB583673}"/>
              </a:ext>
            </a:extLst>
          </p:cNvPr>
          <p:cNvPicPr>
            <a:picLocks noChangeAspect="1"/>
          </p:cNvPicPr>
          <p:nvPr/>
        </p:nvPicPr>
        <p:blipFill>
          <a:blip r:embed="rId4">
            <a:extLst>
              <a:ext uri="{28A0092B-C50C-407E-A947-70E740481C1C}">
                <a14:useLocalDpi xmlns:a14="http://schemas.microsoft.com/office/drawing/2010/main" val="0"/>
              </a:ext>
            </a:extLst>
          </a:blip>
          <a:srcRect b="11818"/>
          <a:stretch/>
        </p:blipFill>
        <p:spPr>
          <a:xfrm>
            <a:off x="218489" y="1397259"/>
            <a:ext cx="2855794" cy="3357707"/>
          </a:xfrm>
          <a:prstGeom prst="rect">
            <a:avLst/>
          </a:prstGeom>
          <a:ln w="12700">
            <a:solidFill>
              <a:schemeClr val="tx1"/>
            </a:solidFill>
          </a:ln>
        </p:spPr>
      </p:pic>
      <p:sp>
        <p:nvSpPr>
          <p:cNvPr id="10" name="Rectangle 9">
            <a:extLst>
              <a:ext uri="{FF2B5EF4-FFF2-40B4-BE49-F238E27FC236}">
                <a16:creationId xmlns:a16="http://schemas.microsoft.com/office/drawing/2014/main" id="{FD48849F-A91A-9200-B01C-8DA0FC120FC3}"/>
              </a:ext>
            </a:extLst>
          </p:cNvPr>
          <p:cNvSpPr/>
          <p:nvPr/>
        </p:nvSpPr>
        <p:spPr>
          <a:xfrm>
            <a:off x="10180962" y="888758"/>
            <a:ext cx="1718190" cy="461665"/>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200" b="1" cap="none" spc="0" dirty="0">
                <a:ln w="0"/>
                <a:solidFill>
                  <a:srgbClr val="0070C0"/>
                </a:solidFill>
              </a:rPr>
              <a:t>Metallic Floor removed for better access</a:t>
            </a:r>
          </a:p>
        </p:txBody>
      </p:sp>
      <p:cxnSp>
        <p:nvCxnSpPr>
          <p:cNvPr id="12" name="Straight Arrow Connector 11">
            <a:extLst>
              <a:ext uri="{FF2B5EF4-FFF2-40B4-BE49-F238E27FC236}">
                <a16:creationId xmlns:a16="http://schemas.microsoft.com/office/drawing/2014/main" id="{E26D1403-EE35-A711-41D5-D12737ED5E20}"/>
              </a:ext>
            </a:extLst>
          </p:cNvPr>
          <p:cNvCxnSpPr>
            <a:cxnSpLocks/>
            <a:stCxn id="10" idx="2"/>
          </p:cNvCxnSpPr>
          <p:nvPr/>
        </p:nvCxnSpPr>
        <p:spPr>
          <a:xfrm flipH="1">
            <a:off x="10889129" y="1350423"/>
            <a:ext cx="150928" cy="4255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9D7EE13-7762-1322-16AF-67365BCECA0F}"/>
              </a:ext>
            </a:extLst>
          </p:cNvPr>
          <p:cNvCxnSpPr>
            <a:cxnSpLocks/>
          </p:cNvCxnSpPr>
          <p:nvPr/>
        </p:nvCxnSpPr>
        <p:spPr>
          <a:xfrm flipV="1">
            <a:off x="7464612" y="4464424"/>
            <a:ext cx="761805" cy="47811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0F80A41-5563-D3BC-B32F-0B589B4B2E73}"/>
              </a:ext>
            </a:extLst>
          </p:cNvPr>
          <p:cNvCxnSpPr>
            <a:cxnSpLocks/>
          </p:cNvCxnSpPr>
          <p:nvPr/>
        </p:nvCxnSpPr>
        <p:spPr>
          <a:xfrm flipH="1" flipV="1">
            <a:off x="3074283" y="4315012"/>
            <a:ext cx="900070" cy="5856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22" descr="A hand holding a metal piece&#10;&#10;AI-generated content may be incorrect.">
            <a:extLst>
              <a:ext uri="{FF2B5EF4-FFF2-40B4-BE49-F238E27FC236}">
                <a16:creationId xmlns:a16="http://schemas.microsoft.com/office/drawing/2014/main" id="{25D2F831-AAE8-5BD7-DA5B-E03FC3E64D7F}"/>
              </a:ext>
            </a:extLst>
          </p:cNvPr>
          <p:cNvPicPr>
            <a:picLocks noChangeAspect="1"/>
          </p:cNvPicPr>
          <p:nvPr/>
        </p:nvPicPr>
        <p:blipFill>
          <a:blip r:embed="rId5">
            <a:extLst>
              <a:ext uri="{28A0092B-C50C-407E-A947-70E740481C1C}">
                <a14:useLocalDpi xmlns:a14="http://schemas.microsoft.com/office/drawing/2010/main" val="0"/>
              </a:ext>
            </a:extLst>
          </a:blip>
          <a:srcRect l="19366" t="11387" b="27233"/>
          <a:stretch/>
        </p:blipFill>
        <p:spPr>
          <a:xfrm>
            <a:off x="3360172" y="1397259"/>
            <a:ext cx="2257710" cy="2291458"/>
          </a:xfrm>
          <a:prstGeom prst="rect">
            <a:avLst/>
          </a:prstGeom>
          <a:ln w="9525">
            <a:solidFill>
              <a:schemeClr val="tx1"/>
            </a:solidFill>
          </a:ln>
        </p:spPr>
      </p:pic>
      <p:sp>
        <p:nvSpPr>
          <p:cNvPr id="24" name="Rectangle 23">
            <a:extLst>
              <a:ext uri="{FF2B5EF4-FFF2-40B4-BE49-F238E27FC236}">
                <a16:creationId xmlns:a16="http://schemas.microsoft.com/office/drawing/2014/main" id="{8246C819-6E02-56DD-0FCC-126A68C9B4A9}"/>
              </a:ext>
            </a:extLst>
          </p:cNvPr>
          <p:cNvSpPr/>
          <p:nvPr/>
        </p:nvSpPr>
        <p:spPr>
          <a:xfrm>
            <a:off x="3449819" y="883964"/>
            <a:ext cx="2101019" cy="769441"/>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marL="171450" indent="-171450">
              <a:buFont typeface="Arial" panose="020B0604020202020204" pitchFamily="34" charset="0"/>
              <a:buChar char="•"/>
            </a:pPr>
            <a:r>
              <a:rPr lang="en-GB" sz="1100" b="1" cap="none" spc="0" dirty="0">
                <a:ln w="0"/>
                <a:solidFill>
                  <a:srgbClr val="0070C0"/>
                </a:solidFill>
              </a:rPr>
              <a:t>Holes drilled on the tower were off by 2 mm.</a:t>
            </a:r>
          </a:p>
          <a:p>
            <a:pPr marL="171450" indent="-171450">
              <a:buFont typeface="Arial" panose="020B0604020202020204" pitchFamily="34" charset="0"/>
              <a:buChar char="•"/>
            </a:pPr>
            <a:r>
              <a:rPr lang="en-GB" sz="1100" b="1" dirty="0">
                <a:ln w="0"/>
                <a:solidFill>
                  <a:srgbClr val="0070C0"/>
                </a:solidFill>
              </a:rPr>
              <a:t>C</a:t>
            </a:r>
            <a:r>
              <a:rPr lang="en-GB" sz="1100" b="1" cap="none" spc="0" dirty="0">
                <a:ln w="0"/>
                <a:solidFill>
                  <a:srgbClr val="0070C0"/>
                </a:solidFill>
              </a:rPr>
              <a:t>orrected by machining a slot on the bracket.</a:t>
            </a:r>
            <a:endParaRPr lang="en-US" sz="1100" b="1" cap="none" spc="0" dirty="0">
              <a:ln w="0"/>
              <a:solidFill>
                <a:srgbClr val="0070C0"/>
              </a:solidFill>
            </a:endParaRPr>
          </a:p>
        </p:txBody>
      </p:sp>
      <p:sp>
        <p:nvSpPr>
          <p:cNvPr id="26" name="Rectangle 25">
            <a:extLst>
              <a:ext uri="{FF2B5EF4-FFF2-40B4-BE49-F238E27FC236}">
                <a16:creationId xmlns:a16="http://schemas.microsoft.com/office/drawing/2014/main" id="{B0788E9B-01A7-CD74-5CD6-33EFEA737E12}"/>
              </a:ext>
            </a:extLst>
          </p:cNvPr>
          <p:cNvSpPr/>
          <p:nvPr/>
        </p:nvSpPr>
        <p:spPr>
          <a:xfrm>
            <a:off x="1348067" y="4639677"/>
            <a:ext cx="596638" cy="338554"/>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600" b="1" cap="none" spc="0" dirty="0">
                <a:ln w="0"/>
                <a:solidFill>
                  <a:srgbClr val="0070C0"/>
                </a:solidFill>
              </a:rPr>
              <a:t>Near</a:t>
            </a:r>
          </a:p>
        </p:txBody>
      </p:sp>
      <p:sp>
        <p:nvSpPr>
          <p:cNvPr id="27" name="Rectangle 26">
            <a:extLst>
              <a:ext uri="{FF2B5EF4-FFF2-40B4-BE49-F238E27FC236}">
                <a16:creationId xmlns:a16="http://schemas.microsoft.com/office/drawing/2014/main" id="{21B975AD-85F4-B7DA-7228-9E88A4A0C765}"/>
              </a:ext>
            </a:extLst>
          </p:cNvPr>
          <p:cNvSpPr/>
          <p:nvPr/>
        </p:nvSpPr>
        <p:spPr>
          <a:xfrm>
            <a:off x="10241075" y="4773264"/>
            <a:ext cx="448328" cy="338554"/>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600" b="1" cap="none" spc="0" dirty="0">
                <a:ln w="0"/>
                <a:solidFill>
                  <a:srgbClr val="0070C0"/>
                </a:solidFill>
              </a:rPr>
              <a:t>Far</a:t>
            </a:r>
          </a:p>
        </p:txBody>
      </p:sp>
    </p:spTree>
    <p:extLst>
      <p:ext uri="{BB962C8B-B14F-4D97-AF65-F5344CB8AC3E}">
        <p14:creationId xmlns:p14="http://schemas.microsoft.com/office/powerpoint/2010/main" val="3346920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50FA7D5-9E91-1F1D-86FF-D667E1C84712}"/>
              </a:ext>
            </a:extLst>
          </p:cNvPr>
          <p:cNvSpPr>
            <a:spLocks noGrp="1"/>
          </p:cNvSpPr>
          <p:nvPr>
            <p:ph type="sldNum" sz="quarter" idx="12"/>
          </p:nvPr>
        </p:nvSpPr>
        <p:spPr>
          <a:xfrm>
            <a:off x="8616577" y="6492875"/>
            <a:ext cx="2743200" cy="365125"/>
          </a:xfrm>
        </p:spPr>
        <p:txBody>
          <a:bodyPr/>
          <a:lstStyle/>
          <a:p>
            <a:fld id="{57A85C49-6D32-4F1A-A872-4B15B4F23498}" type="slidenum">
              <a:rPr lang="en-GB" smtClean="0"/>
              <a:pPr/>
              <a:t>4</a:t>
            </a:fld>
            <a:endParaRPr lang="en-GB" dirty="0"/>
          </a:p>
        </p:txBody>
      </p:sp>
      <p:sp>
        <p:nvSpPr>
          <p:cNvPr id="5" name="Rectangle 4">
            <a:extLst>
              <a:ext uri="{FF2B5EF4-FFF2-40B4-BE49-F238E27FC236}">
                <a16:creationId xmlns:a16="http://schemas.microsoft.com/office/drawing/2014/main" id="{153A863D-1EE1-0B14-9762-0E1CAA923299}"/>
              </a:ext>
            </a:extLst>
          </p:cNvPr>
          <p:cNvSpPr/>
          <p:nvPr/>
        </p:nvSpPr>
        <p:spPr>
          <a:xfrm>
            <a:off x="3126611" y="7564"/>
            <a:ext cx="5719003" cy="523220"/>
          </a:xfrm>
          <a:prstGeom prst="rect">
            <a:avLst/>
          </a:prstGeom>
          <a:noFill/>
        </p:spPr>
        <p:txBody>
          <a:bodyPr wrap="none" lIns="91440" tIns="45720" rIns="91440" bIns="45720">
            <a:spAutoFit/>
          </a:bodyPr>
          <a:lstStyle/>
          <a:p>
            <a:pPr marL="457200" indent="-457200" algn="ctr">
              <a:buFont typeface="Wingdings" panose="05000000000000000000" pitchFamily="2" charset="2"/>
              <a:buChar char="ü"/>
            </a:pPr>
            <a:r>
              <a:rPr lang="en-US" sz="2800" b="0" cap="none" spc="0" dirty="0">
                <a:ln w="0"/>
                <a:solidFill>
                  <a:srgbClr val="0070C0"/>
                </a:solidFill>
              </a:rPr>
              <a:t>Pulleys on GE</a:t>
            </a:r>
            <a:r>
              <a:rPr lang="en-US" sz="2800" dirty="0">
                <a:ln w="0"/>
                <a:solidFill>
                  <a:srgbClr val="0070C0"/>
                </a:solidFill>
              </a:rPr>
              <a:t>21 and RE21 brackets</a:t>
            </a:r>
            <a:endParaRPr lang="en-US" sz="2800" b="0" cap="none" spc="0" dirty="0">
              <a:ln w="0"/>
              <a:solidFill>
                <a:srgbClr val="0070C0"/>
              </a:solidFill>
            </a:endParaRPr>
          </a:p>
        </p:txBody>
      </p:sp>
      <p:pic>
        <p:nvPicPr>
          <p:cNvPr id="6" name="Picture 5">
            <a:extLst>
              <a:ext uri="{FF2B5EF4-FFF2-40B4-BE49-F238E27FC236}">
                <a16:creationId xmlns:a16="http://schemas.microsoft.com/office/drawing/2014/main" id="{17615217-60BB-41E4-F296-4492FD8FE4CD}"/>
              </a:ext>
            </a:extLst>
          </p:cNvPr>
          <p:cNvPicPr>
            <a:picLocks noChangeAspect="1"/>
          </p:cNvPicPr>
          <p:nvPr/>
        </p:nvPicPr>
        <p:blipFill>
          <a:blip r:embed="rId2"/>
          <a:srcRect l="4566"/>
          <a:stretch/>
        </p:blipFill>
        <p:spPr>
          <a:xfrm>
            <a:off x="3793119" y="3832567"/>
            <a:ext cx="3923162" cy="2652744"/>
          </a:xfrm>
          <a:prstGeom prst="rect">
            <a:avLst/>
          </a:prstGeom>
        </p:spPr>
      </p:pic>
      <p:pic>
        <p:nvPicPr>
          <p:cNvPr id="7" name="Picture 6" descr="A close-up of a machine&#10;&#10;Description automatically generated">
            <a:extLst>
              <a:ext uri="{FF2B5EF4-FFF2-40B4-BE49-F238E27FC236}">
                <a16:creationId xmlns:a16="http://schemas.microsoft.com/office/drawing/2014/main" id="{3BC0B16D-DD22-BCE7-2389-58265CDA70EA}"/>
              </a:ext>
            </a:extLst>
          </p:cNvPr>
          <p:cNvPicPr>
            <a:picLocks noChangeAspect="1"/>
          </p:cNvPicPr>
          <p:nvPr/>
        </p:nvPicPr>
        <p:blipFill>
          <a:blip r:embed="rId3">
            <a:extLst>
              <a:ext uri="{28A0092B-C50C-407E-A947-70E740481C1C}">
                <a14:useLocalDpi xmlns:a14="http://schemas.microsoft.com/office/drawing/2010/main" val="0"/>
              </a:ext>
            </a:extLst>
          </a:blip>
          <a:srcRect t="28249" r="15333" b="11056"/>
          <a:stretch/>
        </p:blipFill>
        <p:spPr>
          <a:xfrm>
            <a:off x="435756" y="499017"/>
            <a:ext cx="2910632" cy="2782047"/>
          </a:xfrm>
          <a:prstGeom prst="rect">
            <a:avLst/>
          </a:prstGeom>
          <a:ln w="9525">
            <a:solidFill>
              <a:schemeClr val="tx1"/>
            </a:solidFill>
          </a:ln>
        </p:spPr>
      </p:pic>
      <p:pic>
        <p:nvPicPr>
          <p:cNvPr id="8" name="Picture 7" descr="A metal wall with a metal piece&#10;&#10;Description automatically generated with medium confidence">
            <a:extLst>
              <a:ext uri="{FF2B5EF4-FFF2-40B4-BE49-F238E27FC236}">
                <a16:creationId xmlns:a16="http://schemas.microsoft.com/office/drawing/2014/main" id="{988E1CCD-25A9-2D20-5394-2969452311A2}"/>
              </a:ext>
            </a:extLst>
          </p:cNvPr>
          <p:cNvPicPr>
            <a:picLocks noChangeAspect="1"/>
          </p:cNvPicPr>
          <p:nvPr/>
        </p:nvPicPr>
        <p:blipFill>
          <a:blip r:embed="rId4">
            <a:extLst>
              <a:ext uri="{28A0092B-C50C-407E-A947-70E740481C1C}">
                <a14:useLocalDpi xmlns:a14="http://schemas.microsoft.com/office/drawing/2010/main" val="0"/>
              </a:ext>
            </a:extLst>
          </a:blip>
          <a:srcRect l="-259" t="-233" r="259" b="31663"/>
          <a:stretch/>
        </p:blipFill>
        <p:spPr>
          <a:xfrm>
            <a:off x="435756" y="3576937"/>
            <a:ext cx="2889864" cy="2642119"/>
          </a:xfrm>
          <a:prstGeom prst="rect">
            <a:avLst/>
          </a:prstGeom>
          <a:ln w="9525">
            <a:solidFill>
              <a:schemeClr val="tx1"/>
            </a:solidFill>
          </a:ln>
        </p:spPr>
      </p:pic>
      <p:pic>
        <p:nvPicPr>
          <p:cNvPr id="10" name="Picture 9" descr="A metal ruler on a metal surface&#10;&#10;AI-generated content may be incorrect.">
            <a:extLst>
              <a:ext uri="{FF2B5EF4-FFF2-40B4-BE49-F238E27FC236}">
                <a16:creationId xmlns:a16="http://schemas.microsoft.com/office/drawing/2014/main" id="{CE389AF0-E059-AFF8-BD37-999958726B48}"/>
              </a:ext>
            </a:extLst>
          </p:cNvPr>
          <p:cNvPicPr>
            <a:picLocks noChangeAspect="1"/>
          </p:cNvPicPr>
          <p:nvPr/>
        </p:nvPicPr>
        <p:blipFill>
          <a:blip r:embed="rId5">
            <a:extLst>
              <a:ext uri="{28A0092B-C50C-407E-A947-70E740481C1C}">
                <a14:useLocalDpi xmlns:a14="http://schemas.microsoft.com/office/drawing/2010/main" val="0"/>
              </a:ext>
            </a:extLst>
          </a:blip>
          <a:srcRect r="18686"/>
          <a:stretch/>
        </p:blipFill>
        <p:spPr>
          <a:xfrm>
            <a:off x="8183780" y="646953"/>
            <a:ext cx="3016282" cy="2782047"/>
          </a:xfrm>
          <a:prstGeom prst="rect">
            <a:avLst/>
          </a:prstGeom>
          <a:ln w="12700">
            <a:solidFill>
              <a:schemeClr val="tx1"/>
            </a:solidFill>
          </a:ln>
        </p:spPr>
      </p:pic>
      <p:pic>
        <p:nvPicPr>
          <p:cNvPr id="11" name="Picture 10">
            <a:extLst>
              <a:ext uri="{FF2B5EF4-FFF2-40B4-BE49-F238E27FC236}">
                <a16:creationId xmlns:a16="http://schemas.microsoft.com/office/drawing/2014/main" id="{905C3397-1ADC-52E7-D0E9-91BC9DADDFFF}"/>
              </a:ext>
            </a:extLst>
          </p:cNvPr>
          <p:cNvPicPr>
            <a:picLocks noChangeAspect="1"/>
          </p:cNvPicPr>
          <p:nvPr/>
        </p:nvPicPr>
        <p:blipFill>
          <a:blip r:embed="rId6"/>
          <a:srcRect l="39426" t="60751" r="43958" b="27755"/>
          <a:stretch/>
        </p:blipFill>
        <p:spPr>
          <a:xfrm>
            <a:off x="8183780" y="3576937"/>
            <a:ext cx="3016282" cy="2782047"/>
          </a:xfrm>
          <a:prstGeom prst="rect">
            <a:avLst/>
          </a:prstGeom>
          <a:ln w="12700">
            <a:solidFill>
              <a:schemeClr val="tx1"/>
            </a:solidFill>
          </a:ln>
        </p:spPr>
      </p:pic>
      <p:sp>
        <p:nvSpPr>
          <p:cNvPr id="12" name="Rectangle 11">
            <a:extLst>
              <a:ext uri="{FF2B5EF4-FFF2-40B4-BE49-F238E27FC236}">
                <a16:creationId xmlns:a16="http://schemas.microsoft.com/office/drawing/2014/main" id="{188E2037-DB05-B6E6-4338-8647EAA45F07}"/>
              </a:ext>
            </a:extLst>
          </p:cNvPr>
          <p:cNvSpPr/>
          <p:nvPr/>
        </p:nvSpPr>
        <p:spPr>
          <a:xfrm>
            <a:off x="1582369" y="6091263"/>
            <a:ext cx="596638" cy="338554"/>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600" b="1" cap="none" spc="0" dirty="0">
                <a:ln w="0"/>
                <a:solidFill>
                  <a:srgbClr val="0070C0"/>
                </a:solidFill>
              </a:rPr>
              <a:t>Near</a:t>
            </a:r>
          </a:p>
        </p:txBody>
      </p:sp>
      <p:sp>
        <p:nvSpPr>
          <p:cNvPr id="13" name="Rectangle 12">
            <a:extLst>
              <a:ext uri="{FF2B5EF4-FFF2-40B4-BE49-F238E27FC236}">
                <a16:creationId xmlns:a16="http://schemas.microsoft.com/office/drawing/2014/main" id="{C87CA560-0A29-ABED-7016-EC29D6D5AC5C}"/>
              </a:ext>
            </a:extLst>
          </p:cNvPr>
          <p:cNvSpPr/>
          <p:nvPr/>
        </p:nvSpPr>
        <p:spPr>
          <a:xfrm>
            <a:off x="9644078" y="6091263"/>
            <a:ext cx="448328" cy="338554"/>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600" b="1" cap="none" spc="0" dirty="0">
                <a:ln w="0"/>
                <a:solidFill>
                  <a:srgbClr val="0070C0"/>
                </a:solidFill>
              </a:rPr>
              <a:t>Far</a:t>
            </a:r>
          </a:p>
        </p:txBody>
      </p:sp>
      <p:cxnSp>
        <p:nvCxnSpPr>
          <p:cNvPr id="14" name="Straight Arrow Connector 13">
            <a:extLst>
              <a:ext uri="{FF2B5EF4-FFF2-40B4-BE49-F238E27FC236}">
                <a16:creationId xmlns:a16="http://schemas.microsoft.com/office/drawing/2014/main" id="{E9671139-42DF-F208-377C-FA372114B5A3}"/>
              </a:ext>
            </a:extLst>
          </p:cNvPr>
          <p:cNvCxnSpPr>
            <a:cxnSpLocks/>
          </p:cNvCxnSpPr>
          <p:nvPr/>
        </p:nvCxnSpPr>
        <p:spPr>
          <a:xfrm flipH="1" flipV="1">
            <a:off x="3332723" y="3281063"/>
            <a:ext cx="1555874" cy="213361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5607640-805A-93DB-393F-7BCA6E7E2C64}"/>
              </a:ext>
            </a:extLst>
          </p:cNvPr>
          <p:cNvCxnSpPr>
            <a:cxnSpLocks/>
            <a:endCxn id="8" idx="3"/>
          </p:cNvCxnSpPr>
          <p:nvPr/>
        </p:nvCxnSpPr>
        <p:spPr>
          <a:xfrm flipH="1" flipV="1">
            <a:off x="3325620" y="4897997"/>
            <a:ext cx="2047227" cy="9888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AB0966A-8710-2D03-B4CF-91AAADB93727}"/>
              </a:ext>
            </a:extLst>
          </p:cNvPr>
          <p:cNvCxnSpPr>
            <a:cxnSpLocks/>
          </p:cNvCxnSpPr>
          <p:nvPr/>
        </p:nvCxnSpPr>
        <p:spPr>
          <a:xfrm flipV="1">
            <a:off x="6143812" y="4811059"/>
            <a:ext cx="2039968" cy="107576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74D0C13-36CF-1194-D760-6AE604290227}"/>
              </a:ext>
            </a:extLst>
          </p:cNvPr>
          <p:cNvCxnSpPr>
            <a:cxnSpLocks/>
          </p:cNvCxnSpPr>
          <p:nvPr/>
        </p:nvCxnSpPr>
        <p:spPr>
          <a:xfrm flipV="1">
            <a:off x="6627906" y="3429000"/>
            <a:ext cx="1555874" cy="198568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C37577A1-5E47-4A81-AB3D-5C6C51180512}"/>
              </a:ext>
            </a:extLst>
          </p:cNvPr>
          <p:cNvSpPr/>
          <p:nvPr/>
        </p:nvSpPr>
        <p:spPr>
          <a:xfrm>
            <a:off x="955995" y="4967960"/>
            <a:ext cx="690237" cy="253916"/>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050" cap="none" spc="0" dirty="0">
                <a:ln w="0"/>
                <a:solidFill>
                  <a:srgbClr val="0070C0"/>
                </a:solidFill>
              </a:rPr>
              <a:t>Chamber</a:t>
            </a:r>
          </a:p>
        </p:txBody>
      </p:sp>
      <p:sp>
        <p:nvSpPr>
          <p:cNvPr id="29" name="Rectangle 28">
            <a:extLst>
              <a:ext uri="{FF2B5EF4-FFF2-40B4-BE49-F238E27FC236}">
                <a16:creationId xmlns:a16="http://schemas.microsoft.com/office/drawing/2014/main" id="{F42B9877-EDBD-5AD6-322E-FAE2AFEA1DB6}"/>
              </a:ext>
            </a:extLst>
          </p:cNvPr>
          <p:cNvSpPr/>
          <p:nvPr/>
        </p:nvSpPr>
        <p:spPr>
          <a:xfrm>
            <a:off x="9619307" y="4897996"/>
            <a:ext cx="946197" cy="253916"/>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050" cap="none" spc="0" dirty="0">
                <a:ln w="0"/>
                <a:solidFill>
                  <a:srgbClr val="0070C0"/>
                </a:solidFill>
              </a:rPr>
              <a:t>No Chamber</a:t>
            </a:r>
          </a:p>
        </p:txBody>
      </p:sp>
      <p:sp>
        <p:nvSpPr>
          <p:cNvPr id="30" name="Rectangle 29">
            <a:extLst>
              <a:ext uri="{FF2B5EF4-FFF2-40B4-BE49-F238E27FC236}">
                <a16:creationId xmlns:a16="http://schemas.microsoft.com/office/drawing/2014/main" id="{453D55E5-F111-D901-1CD1-1D696CF1716F}"/>
              </a:ext>
            </a:extLst>
          </p:cNvPr>
          <p:cNvSpPr/>
          <p:nvPr/>
        </p:nvSpPr>
        <p:spPr>
          <a:xfrm>
            <a:off x="3689678" y="1387211"/>
            <a:ext cx="4130044" cy="1384995"/>
          </a:xfrm>
          <a:prstGeom prst="rect">
            <a:avLst/>
          </a:prstGeom>
          <a:noFill/>
        </p:spPr>
        <p:txBody>
          <a:bodyPr wrap="square" lIns="91440" tIns="45720" rIns="91440" bIns="45720">
            <a:spAutoFit/>
          </a:bodyPr>
          <a:lstStyle/>
          <a:p>
            <a:pPr marL="685800" indent="-685800">
              <a:buFont typeface="Wingdings" panose="05000000000000000000" pitchFamily="2" charset="2"/>
              <a:buChar char="ü"/>
            </a:pPr>
            <a:r>
              <a:rPr lang="en-US" sz="1400" b="0" cap="none" spc="0" dirty="0">
                <a:ln w="0"/>
                <a:solidFill>
                  <a:srgbClr val="0070C0"/>
                </a:solidFill>
              </a:rPr>
              <a:t>RE21 </a:t>
            </a:r>
            <a:r>
              <a:rPr lang="en-US" sz="1400" dirty="0">
                <a:ln w="0"/>
                <a:solidFill>
                  <a:srgbClr val="0070C0"/>
                </a:solidFill>
              </a:rPr>
              <a:t>pulleys</a:t>
            </a:r>
          </a:p>
          <a:p>
            <a:pPr marL="685800" indent="-685800">
              <a:buFont typeface="Wingdings" panose="05000000000000000000" pitchFamily="2" charset="2"/>
              <a:buChar char="ü"/>
            </a:pPr>
            <a:endParaRPr lang="en-US" sz="1400" b="0" cap="none" spc="0" dirty="0">
              <a:ln w="0"/>
              <a:solidFill>
                <a:srgbClr val="0070C0"/>
              </a:solidFill>
            </a:endParaRPr>
          </a:p>
          <a:p>
            <a:pPr marL="685800" indent="-685800">
              <a:buFont typeface="Wingdings" panose="05000000000000000000" pitchFamily="2" charset="2"/>
              <a:buChar char="ü"/>
            </a:pPr>
            <a:r>
              <a:rPr lang="en-US" sz="1400" dirty="0">
                <a:ln w="0"/>
                <a:solidFill>
                  <a:srgbClr val="0070C0"/>
                </a:solidFill>
              </a:rPr>
              <a:t>GE21 brackets installed directly on the bracket on the Near side. On the Far side, the GE21 bracket had to be installed before, as the chambers were not yet installed. </a:t>
            </a:r>
            <a:endParaRPr lang="en-US" sz="1400" b="0" cap="none" spc="0" dirty="0">
              <a:ln w="0"/>
              <a:solidFill>
                <a:srgbClr val="0070C0"/>
              </a:solidFill>
            </a:endParaRPr>
          </a:p>
        </p:txBody>
      </p:sp>
    </p:spTree>
    <p:extLst>
      <p:ext uri="{BB962C8B-B14F-4D97-AF65-F5344CB8AC3E}">
        <p14:creationId xmlns:p14="http://schemas.microsoft.com/office/powerpoint/2010/main" val="2593309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4B7D7A-A228-C88A-CEA7-B10CD59198D0}"/>
              </a:ext>
            </a:extLst>
          </p:cNvPr>
          <p:cNvSpPr>
            <a:spLocks noGrp="1"/>
          </p:cNvSpPr>
          <p:nvPr>
            <p:ph type="sldNum" sz="quarter" idx="12"/>
          </p:nvPr>
        </p:nvSpPr>
        <p:spPr/>
        <p:txBody>
          <a:bodyPr/>
          <a:lstStyle/>
          <a:p>
            <a:fld id="{57A85C49-6D32-4F1A-A872-4B15B4F23498}" type="slidenum">
              <a:rPr lang="en-GB" smtClean="0"/>
              <a:pPr/>
              <a:t>5</a:t>
            </a:fld>
            <a:endParaRPr lang="en-GB" dirty="0"/>
          </a:p>
        </p:txBody>
      </p:sp>
      <p:sp>
        <p:nvSpPr>
          <p:cNvPr id="5" name="Rectangle 4">
            <a:extLst>
              <a:ext uri="{FF2B5EF4-FFF2-40B4-BE49-F238E27FC236}">
                <a16:creationId xmlns:a16="http://schemas.microsoft.com/office/drawing/2014/main" id="{789F4325-64C7-81D8-019F-284404614CC4}"/>
              </a:ext>
            </a:extLst>
          </p:cNvPr>
          <p:cNvSpPr/>
          <p:nvPr/>
        </p:nvSpPr>
        <p:spPr>
          <a:xfrm>
            <a:off x="4260865" y="68239"/>
            <a:ext cx="3862725" cy="523220"/>
          </a:xfrm>
          <a:prstGeom prst="rect">
            <a:avLst/>
          </a:prstGeom>
          <a:noFill/>
        </p:spPr>
        <p:txBody>
          <a:bodyPr wrap="none" lIns="91440" tIns="45720" rIns="91440" bIns="45720">
            <a:spAutoFit/>
          </a:bodyPr>
          <a:lstStyle/>
          <a:p>
            <a:pPr marL="457200" indent="-457200" algn="ctr">
              <a:buFont typeface="Wingdings" panose="05000000000000000000" pitchFamily="2" charset="2"/>
              <a:buChar char="ü"/>
            </a:pPr>
            <a:r>
              <a:rPr lang="en-US" sz="2800" b="0" cap="none" spc="0" dirty="0">
                <a:ln w="0"/>
                <a:solidFill>
                  <a:srgbClr val="0070C0"/>
                </a:solidFill>
              </a:rPr>
              <a:t>Pulleys inside YE1 ring</a:t>
            </a:r>
          </a:p>
        </p:txBody>
      </p:sp>
      <p:pic>
        <p:nvPicPr>
          <p:cNvPr id="8" name="Picture 7">
            <a:extLst>
              <a:ext uri="{FF2B5EF4-FFF2-40B4-BE49-F238E27FC236}">
                <a16:creationId xmlns:a16="http://schemas.microsoft.com/office/drawing/2014/main" id="{C4B62693-BD03-1F2A-21A0-C7483FB96E67}"/>
              </a:ext>
            </a:extLst>
          </p:cNvPr>
          <p:cNvPicPr>
            <a:picLocks noChangeAspect="1"/>
          </p:cNvPicPr>
          <p:nvPr/>
        </p:nvPicPr>
        <p:blipFill>
          <a:blip r:embed="rId2"/>
          <a:stretch>
            <a:fillRect/>
          </a:stretch>
        </p:blipFill>
        <p:spPr>
          <a:xfrm>
            <a:off x="4201825" y="818777"/>
            <a:ext cx="3591493" cy="2804287"/>
          </a:xfrm>
          <a:prstGeom prst="rect">
            <a:avLst/>
          </a:prstGeom>
          <a:ln w="9525">
            <a:solidFill>
              <a:schemeClr val="tx1"/>
            </a:solidFill>
          </a:ln>
        </p:spPr>
      </p:pic>
      <p:pic>
        <p:nvPicPr>
          <p:cNvPr id="10" name="Picture 9" descr="A close-up of a machine&#10;&#10;Description automatically generated">
            <a:extLst>
              <a:ext uri="{FF2B5EF4-FFF2-40B4-BE49-F238E27FC236}">
                <a16:creationId xmlns:a16="http://schemas.microsoft.com/office/drawing/2014/main" id="{D3F0522F-F4C7-DE34-A592-427C8C5E34D0}"/>
              </a:ext>
            </a:extLst>
          </p:cNvPr>
          <p:cNvPicPr>
            <a:picLocks noChangeAspect="1"/>
          </p:cNvPicPr>
          <p:nvPr/>
        </p:nvPicPr>
        <p:blipFill>
          <a:blip r:embed="rId3">
            <a:extLst>
              <a:ext uri="{28A0092B-C50C-407E-A947-70E740481C1C}">
                <a14:useLocalDpi xmlns:a14="http://schemas.microsoft.com/office/drawing/2010/main" val="0"/>
              </a:ext>
            </a:extLst>
          </a:blip>
          <a:srcRect l="35426" r="14181" b="32938"/>
          <a:stretch/>
        </p:blipFill>
        <p:spPr>
          <a:xfrm>
            <a:off x="9680647" y="818777"/>
            <a:ext cx="1950083" cy="4613609"/>
          </a:xfrm>
          <a:prstGeom prst="rect">
            <a:avLst/>
          </a:prstGeom>
          <a:ln w="12700">
            <a:solidFill>
              <a:schemeClr val="tx1"/>
            </a:solidFill>
          </a:ln>
        </p:spPr>
      </p:pic>
      <p:pic>
        <p:nvPicPr>
          <p:cNvPr id="11" name="Picture 10">
            <a:extLst>
              <a:ext uri="{FF2B5EF4-FFF2-40B4-BE49-F238E27FC236}">
                <a16:creationId xmlns:a16="http://schemas.microsoft.com/office/drawing/2014/main" id="{D78B6738-B2AD-0880-CB6B-56131FF057C2}"/>
              </a:ext>
            </a:extLst>
          </p:cNvPr>
          <p:cNvPicPr>
            <a:picLocks noChangeAspect="1"/>
          </p:cNvPicPr>
          <p:nvPr/>
        </p:nvPicPr>
        <p:blipFill>
          <a:blip r:embed="rId4"/>
          <a:srcRect l="18762" r="18894"/>
          <a:stretch/>
        </p:blipFill>
        <p:spPr>
          <a:xfrm>
            <a:off x="679383" y="758801"/>
            <a:ext cx="2164408" cy="4613609"/>
          </a:xfrm>
          <a:prstGeom prst="rect">
            <a:avLst/>
          </a:prstGeom>
          <a:ln w="12700">
            <a:solidFill>
              <a:schemeClr val="tx1"/>
            </a:solidFill>
          </a:ln>
        </p:spPr>
      </p:pic>
      <p:pic>
        <p:nvPicPr>
          <p:cNvPr id="12" name="Picture 11">
            <a:extLst>
              <a:ext uri="{FF2B5EF4-FFF2-40B4-BE49-F238E27FC236}">
                <a16:creationId xmlns:a16="http://schemas.microsoft.com/office/drawing/2014/main" id="{3D9D676F-C3CE-8134-3557-7BD556A7069A}"/>
              </a:ext>
            </a:extLst>
          </p:cNvPr>
          <p:cNvPicPr>
            <a:picLocks noChangeAspect="1"/>
          </p:cNvPicPr>
          <p:nvPr/>
        </p:nvPicPr>
        <p:blipFill>
          <a:blip r:embed="rId5"/>
          <a:srcRect l="14475" t="23902" r="4441" b="39852"/>
          <a:stretch/>
        </p:blipFill>
        <p:spPr>
          <a:xfrm>
            <a:off x="3746072" y="4847474"/>
            <a:ext cx="4502998" cy="1514757"/>
          </a:xfrm>
          <a:prstGeom prst="rect">
            <a:avLst/>
          </a:prstGeom>
          <a:ln w="12700">
            <a:solidFill>
              <a:schemeClr val="tx1"/>
            </a:solidFill>
          </a:ln>
        </p:spPr>
      </p:pic>
      <p:sp>
        <p:nvSpPr>
          <p:cNvPr id="13" name="Rectangle 12">
            <a:extLst>
              <a:ext uri="{FF2B5EF4-FFF2-40B4-BE49-F238E27FC236}">
                <a16:creationId xmlns:a16="http://schemas.microsoft.com/office/drawing/2014/main" id="{EE09E231-3C9E-4C13-DFEE-7E82062A5194}"/>
              </a:ext>
            </a:extLst>
          </p:cNvPr>
          <p:cNvSpPr/>
          <p:nvPr/>
        </p:nvSpPr>
        <p:spPr>
          <a:xfrm>
            <a:off x="5498353" y="3277090"/>
            <a:ext cx="992094" cy="26296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CBC8122-1731-AB36-425B-8A095C989DB4}"/>
              </a:ext>
            </a:extLst>
          </p:cNvPr>
          <p:cNvSpPr/>
          <p:nvPr/>
        </p:nvSpPr>
        <p:spPr>
          <a:xfrm rot="5400000">
            <a:off x="4263200" y="2067371"/>
            <a:ext cx="1218220" cy="26296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83906C9-FC43-5F14-950A-42434A249868}"/>
              </a:ext>
            </a:extLst>
          </p:cNvPr>
          <p:cNvSpPr/>
          <p:nvPr/>
        </p:nvSpPr>
        <p:spPr>
          <a:xfrm rot="5400000">
            <a:off x="6418019" y="1871599"/>
            <a:ext cx="1320970" cy="37476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6D967073-B2F5-874C-ACBB-9CC2462CC736}"/>
              </a:ext>
            </a:extLst>
          </p:cNvPr>
          <p:cNvCxnSpPr>
            <a:cxnSpLocks/>
            <a:stCxn id="14" idx="2"/>
            <a:endCxn id="11" idx="3"/>
          </p:cNvCxnSpPr>
          <p:nvPr/>
        </p:nvCxnSpPr>
        <p:spPr>
          <a:xfrm flipH="1">
            <a:off x="2843791" y="2198854"/>
            <a:ext cx="1897037" cy="86675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7AFF34A-D9AA-DF7F-40E6-5C4228538E74}"/>
              </a:ext>
            </a:extLst>
          </p:cNvPr>
          <p:cNvCxnSpPr>
            <a:cxnSpLocks/>
            <a:stCxn id="13" idx="2"/>
            <a:endCxn id="12" idx="0"/>
          </p:cNvCxnSpPr>
          <p:nvPr/>
        </p:nvCxnSpPr>
        <p:spPr>
          <a:xfrm>
            <a:off x="5994400" y="3540055"/>
            <a:ext cx="3171" cy="130741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84936F5-0760-B1C9-FF71-7BE72B1622C8}"/>
              </a:ext>
            </a:extLst>
          </p:cNvPr>
          <p:cNvCxnSpPr>
            <a:cxnSpLocks/>
            <a:endCxn id="10" idx="1"/>
          </p:cNvCxnSpPr>
          <p:nvPr/>
        </p:nvCxnSpPr>
        <p:spPr>
          <a:xfrm>
            <a:off x="7265887" y="2103718"/>
            <a:ext cx="2414760" cy="102186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419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B1BF23-CB5F-1CBA-D8E9-E20817D9D845}"/>
              </a:ext>
            </a:extLst>
          </p:cNvPr>
          <p:cNvSpPr>
            <a:spLocks noGrp="1"/>
          </p:cNvSpPr>
          <p:nvPr>
            <p:ph type="sldNum" sz="quarter" idx="12"/>
          </p:nvPr>
        </p:nvSpPr>
        <p:spPr/>
        <p:txBody>
          <a:bodyPr/>
          <a:lstStyle/>
          <a:p>
            <a:fld id="{57A85C49-6D32-4F1A-A872-4B15B4F23498}" type="slidenum">
              <a:rPr lang="en-GB" smtClean="0"/>
              <a:pPr/>
              <a:t>6</a:t>
            </a:fld>
            <a:endParaRPr lang="en-GB" dirty="0"/>
          </a:p>
        </p:txBody>
      </p:sp>
      <p:sp>
        <p:nvSpPr>
          <p:cNvPr id="5" name="Rectangle 4">
            <a:extLst>
              <a:ext uri="{FF2B5EF4-FFF2-40B4-BE49-F238E27FC236}">
                <a16:creationId xmlns:a16="http://schemas.microsoft.com/office/drawing/2014/main" id="{47BAED50-01BA-3E73-FB78-EF82AB289C49}"/>
              </a:ext>
            </a:extLst>
          </p:cNvPr>
          <p:cNvSpPr/>
          <p:nvPr/>
        </p:nvSpPr>
        <p:spPr>
          <a:xfrm>
            <a:off x="4193139" y="62262"/>
            <a:ext cx="3805722" cy="523220"/>
          </a:xfrm>
          <a:prstGeom prst="rect">
            <a:avLst/>
          </a:prstGeom>
          <a:noFill/>
        </p:spPr>
        <p:txBody>
          <a:bodyPr wrap="none" lIns="91440" tIns="45720" rIns="91440" bIns="45720">
            <a:spAutoFit/>
          </a:bodyPr>
          <a:lstStyle/>
          <a:p>
            <a:pPr marL="457200" indent="-457200" algn="ctr">
              <a:buFont typeface="Wingdings" panose="05000000000000000000" pitchFamily="2" charset="2"/>
              <a:buChar char="ü"/>
            </a:pPr>
            <a:r>
              <a:rPr lang="en-US" sz="2800" b="0" cap="none" spc="0" dirty="0">
                <a:ln w="0"/>
                <a:solidFill>
                  <a:srgbClr val="0070C0"/>
                </a:solidFill>
              </a:rPr>
              <a:t>Smooth manipulation</a:t>
            </a:r>
          </a:p>
        </p:txBody>
      </p:sp>
      <p:pic>
        <p:nvPicPr>
          <p:cNvPr id="7" name="output">
            <a:hlinkClick r:id="" action="ppaction://media"/>
            <a:extLst>
              <a:ext uri="{FF2B5EF4-FFF2-40B4-BE49-F238E27FC236}">
                <a16:creationId xmlns:a16="http://schemas.microsoft.com/office/drawing/2014/main" id="{A55D77AA-BD66-1FA2-4312-1ADF27E57968}"/>
              </a:ext>
            </a:extLst>
          </p:cNvPr>
          <p:cNvPicPr>
            <a:picLocks noChangeAspect="1"/>
          </p:cNvPicPr>
          <p:nvPr>
            <a:videoFile r:link="rId1"/>
            <p:extLst>
              <p:ext uri="{DAA4B4D4-6D71-4841-9C94-3DE7FCFB9230}">
                <p14:media xmlns:p14="http://schemas.microsoft.com/office/powerpoint/2010/main" r:embed="rId2">
                  <p14:trim st="8144"/>
                </p14:media>
              </p:ext>
            </p:extLst>
          </p:nvPr>
        </p:nvPicPr>
        <p:blipFill>
          <a:blip r:embed="rId6"/>
          <a:stretch>
            <a:fillRect/>
          </a:stretch>
        </p:blipFill>
        <p:spPr>
          <a:xfrm>
            <a:off x="230421" y="165184"/>
            <a:ext cx="3733799" cy="6637864"/>
          </a:xfrm>
          <a:prstGeom prst="rect">
            <a:avLst/>
          </a:prstGeom>
        </p:spPr>
      </p:pic>
      <p:pic>
        <p:nvPicPr>
          <p:cNvPr id="8" name="outputtttttt">
            <a:hlinkClick r:id="" action="ppaction://media"/>
            <a:extLst>
              <a:ext uri="{FF2B5EF4-FFF2-40B4-BE49-F238E27FC236}">
                <a16:creationId xmlns:a16="http://schemas.microsoft.com/office/drawing/2014/main" id="{A2531992-4026-EA3E-ED43-826489EFC282}"/>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8402094" y="165102"/>
            <a:ext cx="3733799" cy="6637864"/>
          </a:xfrm>
          <a:prstGeom prst="rect">
            <a:avLst/>
          </a:prstGeom>
        </p:spPr>
      </p:pic>
      <p:sp>
        <p:nvSpPr>
          <p:cNvPr id="9" name="Rectangle 8">
            <a:extLst>
              <a:ext uri="{FF2B5EF4-FFF2-40B4-BE49-F238E27FC236}">
                <a16:creationId xmlns:a16="http://schemas.microsoft.com/office/drawing/2014/main" id="{EC716FAE-4ED7-271F-16B8-10F3BAE55E6E}"/>
              </a:ext>
            </a:extLst>
          </p:cNvPr>
          <p:cNvSpPr/>
          <p:nvPr/>
        </p:nvSpPr>
        <p:spPr>
          <a:xfrm>
            <a:off x="4193139" y="5727962"/>
            <a:ext cx="659155" cy="584775"/>
          </a:xfrm>
          <a:prstGeom prst="rect">
            <a:avLst/>
          </a:prstGeom>
          <a:noFill/>
        </p:spPr>
        <p:txBody>
          <a:bodyPr wrap="none" lIns="91440" tIns="45720" rIns="91440" bIns="45720">
            <a:spAutoFit/>
          </a:bodyPr>
          <a:lstStyle/>
          <a:p>
            <a:pPr algn="ctr"/>
            <a:r>
              <a:rPr lang="en-US" sz="3200" b="0" cap="none" spc="0" dirty="0">
                <a:ln w="0"/>
                <a:solidFill>
                  <a:srgbClr val="0070C0"/>
                </a:solidFill>
              </a:rPr>
              <a:t>UP</a:t>
            </a:r>
          </a:p>
        </p:txBody>
      </p:sp>
      <p:sp>
        <p:nvSpPr>
          <p:cNvPr id="10" name="Rectangle 9">
            <a:extLst>
              <a:ext uri="{FF2B5EF4-FFF2-40B4-BE49-F238E27FC236}">
                <a16:creationId xmlns:a16="http://schemas.microsoft.com/office/drawing/2014/main" id="{16FE3E72-16CE-5A40-5901-31B90534CE1A}"/>
              </a:ext>
            </a:extLst>
          </p:cNvPr>
          <p:cNvSpPr/>
          <p:nvPr/>
        </p:nvSpPr>
        <p:spPr>
          <a:xfrm>
            <a:off x="6939711" y="5727963"/>
            <a:ext cx="1336007" cy="584775"/>
          </a:xfrm>
          <a:prstGeom prst="rect">
            <a:avLst/>
          </a:prstGeom>
          <a:noFill/>
        </p:spPr>
        <p:txBody>
          <a:bodyPr wrap="none" lIns="91440" tIns="45720" rIns="91440" bIns="45720">
            <a:spAutoFit/>
          </a:bodyPr>
          <a:lstStyle/>
          <a:p>
            <a:pPr algn="ctr"/>
            <a:r>
              <a:rPr lang="en-US" sz="3200" b="0" cap="none" spc="0" dirty="0">
                <a:ln w="0"/>
                <a:solidFill>
                  <a:srgbClr val="0070C0"/>
                </a:solidFill>
              </a:rPr>
              <a:t>DOWN</a:t>
            </a:r>
          </a:p>
        </p:txBody>
      </p:sp>
      <p:sp>
        <p:nvSpPr>
          <p:cNvPr id="11" name="Arrow: Right 10">
            <a:extLst>
              <a:ext uri="{FF2B5EF4-FFF2-40B4-BE49-F238E27FC236}">
                <a16:creationId xmlns:a16="http://schemas.microsoft.com/office/drawing/2014/main" id="{23E88930-A583-5E2A-C768-EC7261F71522}"/>
              </a:ext>
            </a:extLst>
          </p:cNvPr>
          <p:cNvSpPr/>
          <p:nvPr/>
        </p:nvSpPr>
        <p:spPr>
          <a:xfrm rot="16200000">
            <a:off x="4104544" y="5135874"/>
            <a:ext cx="777777" cy="4064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F028372A-8278-2F95-1CB8-39BDD0CBD53B}"/>
              </a:ext>
            </a:extLst>
          </p:cNvPr>
          <p:cNvSpPr/>
          <p:nvPr/>
        </p:nvSpPr>
        <p:spPr>
          <a:xfrm rot="5400000">
            <a:off x="7280792" y="5135874"/>
            <a:ext cx="777777" cy="4064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D602FAD1-E1FE-8492-77F5-DB15CD59DC99}"/>
              </a:ext>
            </a:extLst>
          </p:cNvPr>
          <p:cNvSpPr/>
          <p:nvPr/>
        </p:nvSpPr>
        <p:spPr>
          <a:xfrm>
            <a:off x="4145674" y="1725562"/>
            <a:ext cx="4130044" cy="1477328"/>
          </a:xfrm>
          <a:prstGeom prst="rect">
            <a:avLst/>
          </a:prstGeom>
          <a:noFill/>
        </p:spPr>
        <p:txBody>
          <a:bodyPr wrap="square" lIns="91440" tIns="45720" rIns="91440" bIns="45720">
            <a:spAutoFit/>
          </a:bodyPr>
          <a:lstStyle/>
          <a:p>
            <a:pPr marL="685800" indent="-685800">
              <a:buFont typeface="Wingdings" panose="05000000000000000000" pitchFamily="2" charset="2"/>
              <a:buChar char="ü"/>
            </a:pPr>
            <a:r>
              <a:rPr lang="en-US" b="0" cap="none" spc="0" dirty="0">
                <a:ln w="0"/>
                <a:solidFill>
                  <a:srgbClr val="0070C0"/>
                </a:solidFill>
              </a:rPr>
              <a:t>Easy to lift and lower the support with the winches</a:t>
            </a:r>
          </a:p>
          <a:p>
            <a:endParaRPr lang="en-US" b="0" cap="none" spc="0" dirty="0">
              <a:ln w="0"/>
              <a:solidFill>
                <a:srgbClr val="0070C0"/>
              </a:solidFill>
            </a:endParaRPr>
          </a:p>
          <a:p>
            <a:pPr marL="685800" indent="-685800">
              <a:buFont typeface="Wingdings" panose="05000000000000000000" pitchFamily="2" charset="2"/>
              <a:buChar char="ü"/>
            </a:pPr>
            <a:r>
              <a:rPr lang="en-US" dirty="0">
                <a:ln w="0"/>
                <a:solidFill>
                  <a:srgbClr val="0070C0"/>
                </a:solidFill>
              </a:rPr>
              <a:t>No derailment occurred after several tries (34 pulleys)</a:t>
            </a:r>
            <a:endParaRPr lang="en-US" b="0" cap="none" spc="0" dirty="0">
              <a:ln w="0"/>
              <a:solidFill>
                <a:srgbClr val="0070C0"/>
              </a:solidFill>
            </a:endParaRPr>
          </a:p>
        </p:txBody>
      </p:sp>
    </p:spTree>
    <p:extLst>
      <p:ext uri="{BB962C8B-B14F-4D97-AF65-F5344CB8AC3E}">
        <p14:creationId xmlns:p14="http://schemas.microsoft.com/office/powerpoint/2010/main" val="230298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126"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939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0">
                <p:cTn id="11" fill="hold" display="0">
                  <p:stCondLst>
                    <p:cond delay="indefinite"/>
                  </p:st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video>
              <p:cMediaNode vol="0">
                <p:cTn id="17" fill="hold" display="0">
                  <p:stCondLst>
                    <p:cond delay="indefinite"/>
                  </p:stCondLst>
                </p:cTn>
                <p:tgtEl>
                  <p:spTgt spid="8"/>
                </p:tgtEl>
              </p:cMediaNode>
            </p:video>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machine&#10;&#10;Description automatically generated">
            <a:extLst>
              <a:ext uri="{FF2B5EF4-FFF2-40B4-BE49-F238E27FC236}">
                <a16:creationId xmlns:a16="http://schemas.microsoft.com/office/drawing/2014/main" id="{2D3A6334-23EA-50E8-88CF-1031E0BC29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2229" y="1622910"/>
            <a:ext cx="5852161" cy="4389121"/>
          </a:xfrm>
          <a:prstGeom prst="rect">
            <a:avLst/>
          </a:prstGeom>
          <a:ln w="12700">
            <a:solidFill>
              <a:schemeClr val="tx1"/>
            </a:solidFill>
          </a:ln>
        </p:spPr>
      </p:pic>
      <p:pic>
        <p:nvPicPr>
          <p:cNvPr id="7" name="Picture 6">
            <a:extLst>
              <a:ext uri="{FF2B5EF4-FFF2-40B4-BE49-F238E27FC236}">
                <a16:creationId xmlns:a16="http://schemas.microsoft.com/office/drawing/2014/main" id="{E7155D8A-FD0B-8697-DBFC-0B206E542C8F}"/>
              </a:ext>
            </a:extLst>
          </p:cNvPr>
          <p:cNvPicPr>
            <a:picLocks noChangeAspect="1"/>
          </p:cNvPicPr>
          <p:nvPr/>
        </p:nvPicPr>
        <p:blipFill>
          <a:blip r:embed="rId3"/>
          <a:stretch>
            <a:fillRect/>
          </a:stretch>
        </p:blipFill>
        <p:spPr>
          <a:xfrm>
            <a:off x="259310" y="1622910"/>
            <a:ext cx="5852161" cy="4389121"/>
          </a:xfrm>
          <a:prstGeom prst="rect">
            <a:avLst/>
          </a:prstGeom>
          <a:ln w="12700">
            <a:solidFill>
              <a:schemeClr val="tx1"/>
            </a:solidFill>
          </a:ln>
        </p:spPr>
      </p:pic>
      <p:sp>
        <p:nvSpPr>
          <p:cNvPr id="8" name="Rectangle 7">
            <a:extLst>
              <a:ext uri="{FF2B5EF4-FFF2-40B4-BE49-F238E27FC236}">
                <a16:creationId xmlns:a16="http://schemas.microsoft.com/office/drawing/2014/main" id="{C761B874-06DA-981A-1296-CCE634CC2C66}"/>
              </a:ext>
            </a:extLst>
          </p:cNvPr>
          <p:cNvSpPr/>
          <p:nvPr/>
        </p:nvSpPr>
        <p:spPr>
          <a:xfrm>
            <a:off x="2409584" y="930848"/>
            <a:ext cx="1314784" cy="369332"/>
          </a:xfrm>
          <a:prstGeom prst="rect">
            <a:avLst/>
          </a:prstGeom>
          <a:noFill/>
        </p:spPr>
        <p:txBody>
          <a:bodyPr wrap="none" lIns="91440" tIns="45720" rIns="91440" bIns="45720">
            <a:spAutoFit/>
          </a:bodyPr>
          <a:lstStyle/>
          <a:p>
            <a:pPr algn="ctr"/>
            <a:r>
              <a:rPr lang="en-US" b="1" cap="none" spc="0" dirty="0">
                <a:ln w="0"/>
                <a:solidFill>
                  <a:srgbClr val="0070C0"/>
                </a:solidFill>
              </a:rPr>
              <a:t>Support Up</a:t>
            </a:r>
          </a:p>
        </p:txBody>
      </p:sp>
      <p:sp>
        <p:nvSpPr>
          <p:cNvPr id="9" name="Rectangle 8">
            <a:extLst>
              <a:ext uri="{FF2B5EF4-FFF2-40B4-BE49-F238E27FC236}">
                <a16:creationId xmlns:a16="http://schemas.microsoft.com/office/drawing/2014/main" id="{A51E816F-6B11-6394-25C0-72B72AC80B4F}"/>
              </a:ext>
            </a:extLst>
          </p:cNvPr>
          <p:cNvSpPr/>
          <p:nvPr/>
        </p:nvSpPr>
        <p:spPr>
          <a:xfrm>
            <a:off x="8225578" y="928158"/>
            <a:ext cx="1925462" cy="369332"/>
          </a:xfrm>
          <a:prstGeom prst="rect">
            <a:avLst/>
          </a:prstGeom>
          <a:noFill/>
        </p:spPr>
        <p:txBody>
          <a:bodyPr wrap="none" lIns="91440" tIns="45720" rIns="91440" bIns="45720">
            <a:spAutoFit/>
          </a:bodyPr>
          <a:lstStyle/>
          <a:p>
            <a:pPr algn="ctr"/>
            <a:r>
              <a:rPr lang="en-US" b="1" cap="none" spc="0" dirty="0">
                <a:ln w="0"/>
                <a:solidFill>
                  <a:srgbClr val="0070C0"/>
                </a:solidFill>
              </a:rPr>
              <a:t>Support Retracted</a:t>
            </a:r>
          </a:p>
        </p:txBody>
      </p:sp>
      <p:sp>
        <p:nvSpPr>
          <p:cNvPr id="2" name="Slide Number Placeholder 3">
            <a:extLst>
              <a:ext uri="{FF2B5EF4-FFF2-40B4-BE49-F238E27FC236}">
                <a16:creationId xmlns:a16="http://schemas.microsoft.com/office/drawing/2014/main" id="{6E338B16-831A-7CA9-DBB9-41F8F83E6AB4}"/>
              </a:ext>
            </a:extLst>
          </p:cNvPr>
          <p:cNvSpPr>
            <a:spLocks noGrp="1"/>
          </p:cNvSpPr>
          <p:nvPr>
            <p:ph type="sldNum" sz="quarter" idx="12"/>
          </p:nvPr>
        </p:nvSpPr>
        <p:spPr>
          <a:xfrm>
            <a:off x="8616577" y="6492875"/>
            <a:ext cx="2743200" cy="365125"/>
          </a:xfrm>
        </p:spPr>
        <p:txBody>
          <a:bodyPr/>
          <a:lstStyle/>
          <a:p>
            <a:fld id="{57A85C49-6D32-4F1A-A872-4B15B4F23498}" type="slidenum">
              <a:rPr lang="en-GB" smtClean="0"/>
              <a:pPr/>
              <a:t>7</a:t>
            </a:fld>
            <a:endParaRPr lang="en-GB" dirty="0"/>
          </a:p>
        </p:txBody>
      </p:sp>
      <p:sp>
        <p:nvSpPr>
          <p:cNvPr id="3" name="Rectangle 2">
            <a:extLst>
              <a:ext uri="{FF2B5EF4-FFF2-40B4-BE49-F238E27FC236}">
                <a16:creationId xmlns:a16="http://schemas.microsoft.com/office/drawing/2014/main" id="{6B11371F-6FAA-30CA-6122-0C563B1A465F}"/>
              </a:ext>
            </a:extLst>
          </p:cNvPr>
          <p:cNvSpPr/>
          <p:nvPr/>
        </p:nvSpPr>
        <p:spPr>
          <a:xfrm>
            <a:off x="4979285" y="62262"/>
            <a:ext cx="2233432" cy="523220"/>
          </a:xfrm>
          <a:prstGeom prst="rect">
            <a:avLst/>
          </a:prstGeom>
          <a:noFill/>
        </p:spPr>
        <p:txBody>
          <a:bodyPr wrap="none" lIns="91440" tIns="45720" rIns="91440" bIns="45720">
            <a:spAutoFit/>
          </a:bodyPr>
          <a:lstStyle/>
          <a:p>
            <a:pPr algn="ctr"/>
            <a:r>
              <a:rPr lang="en-US" sz="2800" b="0" cap="none" spc="0" dirty="0">
                <a:ln w="0"/>
                <a:solidFill>
                  <a:srgbClr val="0070C0"/>
                </a:solidFill>
              </a:rPr>
              <a:t>More pictures</a:t>
            </a:r>
          </a:p>
        </p:txBody>
      </p:sp>
    </p:spTree>
    <p:extLst>
      <p:ext uri="{BB962C8B-B14F-4D97-AF65-F5344CB8AC3E}">
        <p14:creationId xmlns:p14="http://schemas.microsoft.com/office/powerpoint/2010/main" val="1992298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42988A-D01C-C194-C114-A601D966FC4D}"/>
              </a:ext>
            </a:extLst>
          </p:cNvPr>
          <p:cNvSpPr/>
          <p:nvPr/>
        </p:nvSpPr>
        <p:spPr>
          <a:xfrm>
            <a:off x="4523358" y="128316"/>
            <a:ext cx="3145285" cy="523220"/>
          </a:xfrm>
          <a:prstGeom prst="rect">
            <a:avLst/>
          </a:prstGeom>
          <a:noFill/>
        </p:spPr>
        <p:txBody>
          <a:bodyPr wrap="none" lIns="91440" tIns="45720" rIns="91440" bIns="45720">
            <a:spAutoFit/>
          </a:bodyPr>
          <a:lstStyle/>
          <a:p>
            <a:pPr marL="342900" indent="-342900" algn="ctr">
              <a:buFont typeface="Wingdings" panose="05000000000000000000" pitchFamily="2" charset="2"/>
              <a:buChar char="§"/>
            </a:pPr>
            <a:r>
              <a:rPr lang="en-US" sz="2800" dirty="0">
                <a:ln w="0"/>
                <a:solidFill>
                  <a:srgbClr val="0070C0"/>
                </a:solidFill>
              </a:rPr>
              <a:t>Misalignment in X</a:t>
            </a:r>
            <a:endParaRPr lang="en-US" sz="2800" b="0" cap="none" spc="0" dirty="0">
              <a:ln w="0"/>
              <a:solidFill>
                <a:srgbClr val="0070C0"/>
              </a:solidFill>
            </a:endParaRPr>
          </a:p>
        </p:txBody>
      </p:sp>
      <p:pic>
        <p:nvPicPr>
          <p:cNvPr id="8" name="Picture 7">
            <a:extLst>
              <a:ext uri="{FF2B5EF4-FFF2-40B4-BE49-F238E27FC236}">
                <a16:creationId xmlns:a16="http://schemas.microsoft.com/office/drawing/2014/main" id="{7F90276E-19FA-0B67-15C1-2E38CB94ADC2}"/>
              </a:ext>
            </a:extLst>
          </p:cNvPr>
          <p:cNvPicPr>
            <a:picLocks noChangeAspect="1"/>
          </p:cNvPicPr>
          <p:nvPr/>
        </p:nvPicPr>
        <p:blipFill>
          <a:blip r:embed="rId3"/>
          <a:stretch>
            <a:fillRect/>
          </a:stretch>
        </p:blipFill>
        <p:spPr>
          <a:xfrm>
            <a:off x="6637530" y="1069027"/>
            <a:ext cx="5398178" cy="4719946"/>
          </a:xfrm>
          <a:prstGeom prst="rect">
            <a:avLst/>
          </a:prstGeom>
        </p:spPr>
      </p:pic>
      <p:sp>
        <p:nvSpPr>
          <p:cNvPr id="9" name="Rectangle 8">
            <a:extLst>
              <a:ext uri="{FF2B5EF4-FFF2-40B4-BE49-F238E27FC236}">
                <a16:creationId xmlns:a16="http://schemas.microsoft.com/office/drawing/2014/main" id="{97348937-C22E-7A12-2D2E-9127D1E1ABC7}"/>
              </a:ext>
            </a:extLst>
          </p:cNvPr>
          <p:cNvSpPr/>
          <p:nvPr/>
        </p:nvSpPr>
        <p:spPr>
          <a:xfrm>
            <a:off x="7056082" y="3152001"/>
            <a:ext cx="508474" cy="276999"/>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200" b="0" cap="none" spc="0" dirty="0">
                <a:ln w="0"/>
                <a:solidFill>
                  <a:srgbClr val="0070C0"/>
                </a:solidFill>
              </a:rPr>
              <a:t>Near</a:t>
            </a:r>
          </a:p>
        </p:txBody>
      </p:sp>
      <p:sp>
        <p:nvSpPr>
          <p:cNvPr id="10" name="Rectangle 9">
            <a:extLst>
              <a:ext uri="{FF2B5EF4-FFF2-40B4-BE49-F238E27FC236}">
                <a16:creationId xmlns:a16="http://schemas.microsoft.com/office/drawing/2014/main" id="{347DF434-752D-C4ED-6140-0A59DDE2795D}"/>
              </a:ext>
            </a:extLst>
          </p:cNvPr>
          <p:cNvSpPr/>
          <p:nvPr/>
        </p:nvSpPr>
        <p:spPr>
          <a:xfrm>
            <a:off x="10986938" y="3173415"/>
            <a:ext cx="396007" cy="276999"/>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200" b="0" cap="none" spc="0" dirty="0">
                <a:ln w="0"/>
                <a:solidFill>
                  <a:srgbClr val="0070C0"/>
                </a:solidFill>
              </a:rPr>
              <a:t>Far</a:t>
            </a:r>
          </a:p>
        </p:txBody>
      </p:sp>
      <p:sp>
        <p:nvSpPr>
          <p:cNvPr id="11" name="Rectangle 10">
            <a:extLst>
              <a:ext uri="{FF2B5EF4-FFF2-40B4-BE49-F238E27FC236}">
                <a16:creationId xmlns:a16="http://schemas.microsoft.com/office/drawing/2014/main" id="{8ACB5C03-9576-D779-3645-34ECE1C8AAC0}"/>
              </a:ext>
            </a:extLst>
          </p:cNvPr>
          <p:cNvSpPr/>
          <p:nvPr/>
        </p:nvSpPr>
        <p:spPr>
          <a:xfrm>
            <a:off x="156292" y="1788421"/>
            <a:ext cx="6479810" cy="3416320"/>
          </a:xfrm>
          <a:prstGeom prst="rect">
            <a:avLst/>
          </a:prstGeom>
          <a:noFill/>
        </p:spPr>
        <p:txBody>
          <a:bodyPr wrap="square" lIns="91440" tIns="45720" rIns="91440" bIns="45720">
            <a:spAutoFit/>
          </a:bodyPr>
          <a:lstStyle/>
          <a:p>
            <a:pPr marL="685800" indent="-685800">
              <a:buFont typeface="Arial" panose="020B0604020202020204" pitchFamily="34" charset="0"/>
              <a:buChar char="•"/>
            </a:pPr>
            <a:r>
              <a:rPr lang="en-GB" b="0" cap="none" spc="0" dirty="0">
                <a:ln w="0"/>
                <a:solidFill>
                  <a:srgbClr val="0070C0"/>
                </a:solidFill>
              </a:rPr>
              <a:t>When the support made contact with the BP, it was observed to shift toward the Far side (the pulling side), causing the BP to be pushed unevenly to one side.</a:t>
            </a:r>
          </a:p>
          <a:p>
            <a:pPr marL="685800" indent="-685800">
              <a:buFont typeface="Arial" panose="020B0604020202020204" pitchFamily="34" charset="0"/>
              <a:buChar char="•"/>
            </a:pPr>
            <a:endParaRPr lang="en-GB" b="0" cap="none" spc="0" dirty="0">
              <a:ln w="0"/>
              <a:solidFill>
                <a:srgbClr val="0070C0"/>
              </a:solidFill>
            </a:endParaRPr>
          </a:p>
          <a:p>
            <a:pPr marL="685800" indent="-685800">
              <a:buFont typeface="Arial" panose="020B0604020202020204" pitchFamily="34" charset="0"/>
              <a:buChar char="•"/>
            </a:pPr>
            <a:r>
              <a:rPr lang="en-GB" b="0" cap="none" spc="0" dirty="0">
                <a:ln w="0"/>
                <a:solidFill>
                  <a:srgbClr val="0070C0"/>
                </a:solidFill>
              </a:rPr>
              <a:t>Despite further upward movement, the support did not realign itself due to friction, instead inducing a horizontal displacement in the BP.</a:t>
            </a:r>
          </a:p>
          <a:p>
            <a:pPr marL="685800" indent="-685800">
              <a:buFont typeface="Arial" panose="020B0604020202020204" pitchFamily="34" charset="0"/>
              <a:buChar char="•"/>
            </a:pPr>
            <a:endParaRPr lang="en-GB" b="0" cap="none" spc="0" dirty="0">
              <a:ln w="0"/>
              <a:solidFill>
                <a:srgbClr val="0070C0"/>
              </a:solidFill>
            </a:endParaRPr>
          </a:p>
          <a:p>
            <a:pPr marL="685800" indent="-685800">
              <a:buFont typeface="Arial" panose="020B0604020202020204" pitchFamily="34" charset="0"/>
              <a:buChar char="•"/>
            </a:pPr>
            <a:r>
              <a:rPr lang="en-GB" b="0" cap="none" spc="0" dirty="0">
                <a:ln w="0"/>
                <a:solidFill>
                  <a:srgbClr val="0070C0"/>
                </a:solidFill>
              </a:rPr>
              <a:t>After a total displacement of 5 mm in the X direction (as measured by the survey), the test was </a:t>
            </a:r>
            <a:r>
              <a:rPr lang="en-US" b="0" cap="none" spc="0" dirty="0">
                <a:ln w="0"/>
                <a:solidFill>
                  <a:srgbClr val="0070C0"/>
                </a:solidFill>
              </a:rPr>
              <a:t>stopped.</a:t>
            </a:r>
            <a:endParaRPr lang="en-US" dirty="0">
              <a:ln w="0"/>
              <a:solidFill>
                <a:srgbClr val="0070C0"/>
              </a:solidFill>
            </a:endParaRPr>
          </a:p>
          <a:p>
            <a:pPr marL="685800" indent="-685800">
              <a:buFont typeface="Arial" panose="020B0604020202020204" pitchFamily="34" charset="0"/>
              <a:buChar char="•"/>
            </a:pPr>
            <a:endParaRPr lang="en-US" b="0" cap="none" spc="0" dirty="0">
              <a:ln w="0"/>
              <a:solidFill>
                <a:srgbClr val="0070C0"/>
              </a:solidFill>
            </a:endParaRPr>
          </a:p>
          <a:p>
            <a:pPr marL="685800" indent="-685800">
              <a:buFont typeface="Arial" panose="020B0604020202020204" pitchFamily="34" charset="0"/>
              <a:buChar char="•"/>
            </a:pPr>
            <a:endParaRPr lang="en-US" b="0" cap="none" spc="0" dirty="0">
              <a:ln w="0"/>
              <a:solidFill>
                <a:srgbClr val="0070C0"/>
              </a:solidFill>
            </a:endParaRPr>
          </a:p>
        </p:txBody>
      </p:sp>
      <p:cxnSp>
        <p:nvCxnSpPr>
          <p:cNvPr id="14" name="Straight Arrow Connector 13">
            <a:extLst>
              <a:ext uri="{FF2B5EF4-FFF2-40B4-BE49-F238E27FC236}">
                <a16:creationId xmlns:a16="http://schemas.microsoft.com/office/drawing/2014/main" id="{EFDCFFE2-9E8B-2361-8E39-8EA6E58C6649}"/>
              </a:ext>
            </a:extLst>
          </p:cNvPr>
          <p:cNvCxnSpPr>
            <a:cxnSpLocks/>
          </p:cNvCxnSpPr>
          <p:nvPr/>
        </p:nvCxnSpPr>
        <p:spPr>
          <a:xfrm flipV="1">
            <a:off x="9051945" y="2199341"/>
            <a:ext cx="546267" cy="745099"/>
          </a:xfrm>
          <a:prstGeom prst="straightConnector1">
            <a:avLst/>
          </a:prstGeom>
          <a:ln w="28575">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306226AA-EEBF-C727-F3FE-4E5730F5D354}"/>
              </a:ext>
            </a:extLst>
          </p:cNvPr>
          <p:cNvSpPr/>
          <p:nvPr/>
        </p:nvSpPr>
        <p:spPr>
          <a:xfrm>
            <a:off x="10109672" y="2264113"/>
            <a:ext cx="1032655"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 1.5 - 2 cm</a:t>
            </a:r>
          </a:p>
        </p:txBody>
      </p:sp>
      <p:sp>
        <p:nvSpPr>
          <p:cNvPr id="5" name="Oval 4">
            <a:extLst>
              <a:ext uri="{FF2B5EF4-FFF2-40B4-BE49-F238E27FC236}">
                <a16:creationId xmlns:a16="http://schemas.microsoft.com/office/drawing/2014/main" id="{2C83C5DC-F930-E782-D40B-881B196CDD20}"/>
              </a:ext>
            </a:extLst>
          </p:cNvPr>
          <p:cNvSpPr/>
          <p:nvPr/>
        </p:nvSpPr>
        <p:spPr>
          <a:xfrm>
            <a:off x="9466729" y="2725271"/>
            <a:ext cx="508474" cy="426730"/>
          </a:xfrm>
          <a:prstGeom prst="ellipse">
            <a:avLst/>
          </a:prstGeom>
          <a:noFill/>
          <a:ln w="28575">
            <a:solidFill>
              <a:srgbClr val="FFFF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ED4E72D0-D0F5-2046-DB01-BBAD733028E9}"/>
              </a:ext>
            </a:extLst>
          </p:cNvPr>
          <p:cNvCxnSpPr>
            <a:cxnSpLocks/>
            <a:stCxn id="5" idx="7"/>
          </p:cNvCxnSpPr>
          <p:nvPr/>
        </p:nvCxnSpPr>
        <p:spPr>
          <a:xfrm flipV="1">
            <a:off x="9900739" y="2444376"/>
            <a:ext cx="208933" cy="343388"/>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5" name="Slide Number Placeholder 3">
            <a:extLst>
              <a:ext uri="{FF2B5EF4-FFF2-40B4-BE49-F238E27FC236}">
                <a16:creationId xmlns:a16="http://schemas.microsoft.com/office/drawing/2014/main" id="{F1BF831C-AD2C-329C-EBC8-DF57CF30E3A9}"/>
              </a:ext>
            </a:extLst>
          </p:cNvPr>
          <p:cNvSpPr>
            <a:spLocks noGrp="1"/>
          </p:cNvSpPr>
          <p:nvPr>
            <p:ph type="sldNum" sz="quarter" idx="12"/>
          </p:nvPr>
        </p:nvSpPr>
        <p:spPr>
          <a:xfrm>
            <a:off x="8616577" y="6498851"/>
            <a:ext cx="2743200" cy="365125"/>
          </a:xfrm>
        </p:spPr>
        <p:txBody>
          <a:bodyPr/>
          <a:lstStyle/>
          <a:p>
            <a:fld id="{57A85C49-6D32-4F1A-A872-4B15B4F23498}" type="slidenum">
              <a:rPr lang="en-GB" smtClean="0"/>
              <a:pPr/>
              <a:t>8</a:t>
            </a:fld>
            <a:endParaRPr lang="en-GB" dirty="0"/>
          </a:p>
        </p:txBody>
      </p:sp>
      <p:sp>
        <p:nvSpPr>
          <p:cNvPr id="18" name="Multiplication Sign 17">
            <a:extLst>
              <a:ext uri="{FF2B5EF4-FFF2-40B4-BE49-F238E27FC236}">
                <a16:creationId xmlns:a16="http://schemas.microsoft.com/office/drawing/2014/main" id="{21427517-3739-35DB-00B5-25D04CE02FB4}"/>
              </a:ext>
            </a:extLst>
          </p:cNvPr>
          <p:cNvSpPr/>
          <p:nvPr/>
        </p:nvSpPr>
        <p:spPr>
          <a:xfrm>
            <a:off x="4452470" y="198679"/>
            <a:ext cx="484094" cy="382494"/>
          </a:xfrm>
          <a:prstGeom prst="mathMultiply">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65661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DE1EF7D-B01F-1755-ADBB-1612CF8EF6BF}"/>
              </a:ext>
            </a:extLst>
          </p:cNvPr>
          <p:cNvSpPr>
            <a:spLocks noGrp="1"/>
          </p:cNvSpPr>
          <p:nvPr>
            <p:ph type="sldNum" sz="quarter" idx="12"/>
          </p:nvPr>
        </p:nvSpPr>
        <p:spPr/>
        <p:txBody>
          <a:bodyPr/>
          <a:lstStyle/>
          <a:p>
            <a:fld id="{57A85C49-6D32-4F1A-A872-4B15B4F23498}" type="slidenum">
              <a:rPr lang="en-GB" smtClean="0"/>
              <a:pPr/>
              <a:t>9</a:t>
            </a:fld>
            <a:endParaRPr lang="en-GB" dirty="0"/>
          </a:p>
        </p:txBody>
      </p:sp>
      <p:pic>
        <p:nvPicPr>
          <p:cNvPr id="6" name="Picture 5">
            <a:extLst>
              <a:ext uri="{FF2B5EF4-FFF2-40B4-BE49-F238E27FC236}">
                <a16:creationId xmlns:a16="http://schemas.microsoft.com/office/drawing/2014/main" id="{FDB96A14-30A8-0C37-2380-F5102E5342C8}"/>
              </a:ext>
            </a:extLst>
          </p:cNvPr>
          <p:cNvPicPr>
            <a:picLocks noChangeAspect="1"/>
          </p:cNvPicPr>
          <p:nvPr/>
        </p:nvPicPr>
        <p:blipFill>
          <a:blip r:embed="rId2"/>
          <a:stretch>
            <a:fillRect/>
          </a:stretch>
        </p:blipFill>
        <p:spPr>
          <a:xfrm>
            <a:off x="210050" y="4242851"/>
            <a:ext cx="5359326" cy="2184508"/>
          </a:xfrm>
          <a:prstGeom prst="rect">
            <a:avLst/>
          </a:prstGeom>
          <a:ln w="6350">
            <a:solidFill>
              <a:schemeClr val="tx1"/>
            </a:solidFill>
          </a:ln>
        </p:spPr>
      </p:pic>
      <p:pic>
        <p:nvPicPr>
          <p:cNvPr id="8" name="Picture 7">
            <a:extLst>
              <a:ext uri="{FF2B5EF4-FFF2-40B4-BE49-F238E27FC236}">
                <a16:creationId xmlns:a16="http://schemas.microsoft.com/office/drawing/2014/main" id="{C033F670-D9E5-0F66-DF1A-A4DF178C698B}"/>
              </a:ext>
            </a:extLst>
          </p:cNvPr>
          <p:cNvPicPr>
            <a:picLocks noChangeAspect="1"/>
          </p:cNvPicPr>
          <p:nvPr/>
        </p:nvPicPr>
        <p:blipFill>
          <a:blip r:embed="rId3"/>
          <a:stretch>
            <a:fillRect/>
          </a:stretch>
        </p:blipFill>
        <p:spPr>
          <a:xfrm>
            <a:off x="6147030" y="843105"/>
            <a:ext cx="4495709" cy="3100063"/>
          </a:xfrm>
          <a:prstGeom prst="rect">
            <a:avLst/>
          </a:prstGeom>
          <a:ln w="6350">
            <a:solidFill>
              <a:schemeClr val="tx1"/>
            </a:solidFill>
          </a:ln>
        </p:spPr>
      </p:pic>
      <p:pic>
        <p:nvPicPr>
          <p:cNvPr id="10" name="Picture 9">
            <a:extLst>
              <a:ext uri="{FF2B5EF4-FFF2-40B4-BE49-F238E27FC236}">
                <a16:creationId xmlns:a16="http://schemas.microsoft.com/office/drawing/2014/main" id="{50031E96-8AC3-9C72-0FF1-ADABDC693E0C}"/>
              </a:ext>
            </a:extLst>
          </p:cNvPr>
          <p:cNvPicPr>
            <a:picLocks noChangeAspect="1"/>
          </p:cNvPicPr>
          <p:nvPr/>
        </p:nvPicPr>
        <p:blipFill>
          <a:blip r:embed="rId4"/>
          <a:srcRect t="8777" b="12959"/>
          <a:stretch/>
        </p:blipFill>
        <p:spPr>
          <a:xfrm>
            <a:off x="5798667" y="4242851"/>
            <a:ext cx="6108675" cy="2184508"/>
          </a:xfrm>
          <a:prstGeom prst="rect">
            <a:avLst/>
          </a:prstGeom>
          <a:ln w="6350">
            <a:solidFill>
              <a:schemeClr val="tx1"/>
            </a:solidFill>
          </a:ln>
        </p:spPr>
      </p:pic>
      <p:sp>
        <p:nvSpPr>
          <p:cNvPr id="11" name="Rectangle 10">
            <a:extLst>
              <a:ext uri="{FF2B5EF4-FFF2-40B4-BE49-F238E27FC236}">
                <a16:creationId xmlns:a16="http://schemas.microsoft.com/office/drawing/2014/main" id="{9E05D83D-F4C4-02DE-24C0-FC255E86B881}"/>
              </a:ext>
            </a:extLst>
          </p:cNvPr>
          <p:cNvSpPr/>
          <p:nvPr/>
        </p:nvSpPr>
        <p:spPr>
          <a:xfrm>
            <a:off x="4293208" y="0"/>
            <a:ext cx="3770712" cy="523220"/>
          </a:xfrm>
          <a:prstGeom prst="rect">
            <a:avLst/>
          </a:prstGeom>
          <a:noFill/>
        </p:spPr>
        <p:txBody>
          <a:bodyPr wrap="none" lIns="91440" tIns="45720" rIns="91440" bIns="45720">
            <a:spAutoFit/>
          </a:bodyPr>
          <a:lstStyle/>
          <a:p>
            <a:pPr marL="514350" indent="-514350" algn="ctr">
              <a:buFont typeface="Wingdings" panose="05000000000000000000" pitchFamily="2" charset="2"/>
              <a:buChar char="ü"/>
            </a:pPr>
            <a:r>
              <a:rPr lang="en-US" sz="2800" dirty="0">
                <a:ln w="0"/>
                <a:solidFill>
                  <a:srgbClr val="0070C0"/>
                </a:solidFill>
              </a:rPr>
              <a:t>New interface design</a:t>
            </a:r>
            <a:endParaRPr lang="en-US" sz="2800" b="0" cap="none" spc="0" dirty="0">
              <a:ln w="0"/>
              <a:solidFill>
                <a:srgbClr val="0070C0"/>
              </a:solidFill>
            </a:endParaRPr>
          </a:p>
        </p:txBody>
      </p:sp>
      <p:sp>
        <p:nvSpPr>
          <p:cNvPr id="12" name="Rectangle 11">
            <a:extLst>
              <a:ext uri="{FF2B5EF4-FFF2-40B4-BE49-F238E27FC236}">
                <a16:creationId xmlns:a16="http://schemas.microsoft.com/office/drawing/2014/main" id="{C339EBF4-4D1E-E169-E7DE-C8AA6933B684}"/>
              </a:ext>
            </a:extLst>
          </p:cNvPr>
          <p:cNvSpPr/>
          <p:nvPr/>
        </p:nvSpPr>
        <p:spPr>
          <a:xfrm>
            <a:off x="77000" y="393234"/>
            <a:ext cx="8863973" cy="584775"/>
          </a:xfrm>
          <a:prstGeom prst="rect">
            <a:avLst/>
          </a:prstGeom>
          <a:noFill/>
        </p:spPr>
        <p:txBody>
          <a:bodyPr wrap="square" lIns="91440" tIns="45720" rIns="91440" bIns="45720">
            <a:spAutoFit/>
          </a:bodyPr>
          <a:lstStyle/>
          <a:p>
            <a:pPr marL="285750" indent="-285750">
              <a:buFont typeface="Arial" panose="020B0604020202020204" pitchFamily="34" charset="0"/>
              <a:buChar char="•"/>
            </a:pPr>
            <a:r>
              <a:rPr lang="en-US" sz="1600" b="1" i="1" cap="none" spc="0" dirty="0">
                <a:ln w="0"/>
                <a:solidFill>
                  <a:srgbClr val="0070C0"/>
                </a:solidFill>
              </a:rPr>
              <a:t>Allows a free sliding in X direction</a:t>
            </a:r>
          </a:p>
          <a:p>
            <a:pPr marL="285750" indent="-285750">
              <a:buFont typeface="Arial" panose="020B0604020202020204" pitchFamily="34" charset="0"/>
              <a:buChar char="•"/>
            </a:pPr>
            <a:r>
              <a:rPr lang="en-US" sz="1600" b="1" i="1" dirty="0">
                <a:ln w="0"/>
                <a:solidFill>
                  <a:srgbClr val="0070C0"/>
                </a:solidFill>
              </a:rPr>
              <a:t>More robust design: one block</a:t>
            </a:r>
            <a:endParaRPr lang="en-US" sz="1600" b="1" i="1" cap="none" spc="0" dirty="0">
              <a:ln w="0"/>
              <a:solidFill>
                <a:srgbClr val="0070C0"/>
              </a:solidFill>
            </a:endParaRPr>
          </a:p>
        </p:txBody>
      </p:sp>
      <p:sp>
        <p:nvSpPr>
          <p:cNvPr id="13" name="Rectangle 12">
            <a:extLst>
              <a:ext uri="{FF2B5EF4-FFF2-40B4-BE49-F238E27FC236}">
                <a16:creationId xmlns:a16="http://schemas.microsoft.com/office/drawing/2014/main" id="{C0C8C12D-F10D-EF64-777D-11838A6A2F91}"/>
              </a:ext>
            </a:extLst>
          </p:cNvPr>
          <p:cNvSpPr/>
          <p:nvPr/>
        </p:nvSpPr>
        <p:spPr>
          <a:xfrm>
            <a:off x="7108008" y="1610655"/>
            <a:ext cx="1032720"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PEEK Roller</a:t>
            </a:r>
          </a:p>
        </p:txBody>
      </p:sp>
      <p:cxnSp>
        <p:nvCxnSpPr>
          <p:cNvPr id="15" name="Straight Arrow Connector 14">
            <a:extLst>
              <a:ext uri="{FF2B5EF4-FFF2-40B4-BE49-F238E27FC236}">
                <a16:creationId xmlns:a16="http://schemas.microsoft.com/office/drawing/2014/main" id="{B24F060C-38C0-E113-0D02-AD3549347B9F}"/>
              </a:ext>
            </a:extLst>
          </p:cNvPr>
          <p:cNvCxnSpPr>
            <a:stCxn id="13" idx="2"/>
          </p:cNvCxnSpPr>
          <p:nvPr/>
        </p:nvCxnSpPr>
        <p:spPr>
          <a:xfrm flipH="1">
            <a:off x="7621079" y="1918432"/>
            <a:ext cx="3289" cy="3145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78DF4B9C-AEB2-FA1E-FAB3-5F191BB1F769}"/>
              </a:ext>
            </a:extLst>
          </p:cNvPr>
          <p:cNvSpPr/>
          <p:nvPr/>
        </p:nvSpPr>
        <p:spPr>
          <a:xfrm>
            <a:off x="10205730" y="2094490"/>
            <a:ext cx="1407758"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Aluminum Block</a:t>
            </a:r>
          </a:p>
        </p:txBody>
      </p:sp>
      <p:cxnSp>
        <p:nvCxnSpPr>
          <p:cNvPr id="17" name="Straight Arrow Connector 16">
            <a:extLst>
              <a:ext uri="{FF2B5EF4-FFF2-40B4-BE49-F238E27FC236}">
                <a16:creationId xmlns:a16="http://schemas.microsoft.com/office/drawing/2014/main" id="{900EF8F4-6A97-0FF0-4290-ABCEDD27BB84}"/>
              </a:ext>
            </a:extLst>
          </p:cNvPr>
          <p:cNvCxnSpPr>
            <a:cxnSpLocks/>
            <a:stCxn id="16" idx="1"/>
          </p:cNvCxnSpPr>
          <p:nvPr/>
        </p:nvCxnSpPr>
        <p:spPr>
          <a:xfrm flipH="1" flipV="1">
            <a:off x="9929221" y="2039710"/>
            <a:ext cx="276509" cy="2086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57AC45C2-67FB-F7CE-DDCE-565F5C1C527D}"/>
              </a:ext>
            </a:extLst>
          </p:cNvPr>
          <p:cNvSpPr/>
          <p:nvPr/>
        </p:nvSpPr>
        <p:spPr>
          <a:xfrm>
            <a:off x="7409895" y="3666169"/>
            <a:ext cx="1452770"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Retraction pulley</a:t>
            </a:r>
          </a:p>
        </p:txBody>
      </p:sp>
      <p:cxnSp>
        <p:nvCxnSpPr>
          <p:cNvPr id="21" name="Straight Arrow Connector 20">
            <a:extLst>
              <a:ext uri="{FF2B5EF4-FFF2-40B4-BE49-F238E27FC236}">
                <a16:creationId xmlns:a16="http://schemas.microsoft.com/office/drawing/2014/main" id="{B5C5FB48-81EF-B441-4B35-A13BA187FE87}"/>
              </a:ext>
            </a:extLst>
          </p:cNvPr>
          <p:cNvCxnSpPr>
            <a:cxnSpLocks/>
            <a:stCxn id="20" idx="0"/>
          </p:cNvCxnSpPr>
          <p:nvPr/>
        </p:nvCxnSpPr>
        <p:spPr>
          <a:xfrm flipV="1">
            <a:off x="8136280" y="3147671"/>
            <a:ext cx="83670" cy="5184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87288D3B-0E1C-A0FC-344F-1E883033945A}"/>
              </a:ext>
            </a:extLst>
          </p:cNvPr>
          <p:cNvPicPr>
            <a:picLocks noChangeAspect="1"/>
          </p:cNvPicPr>
          <p:nvPr/>
        </p:nvPicPr>
        <p:blipFill>
          <a:blip r:embed="rId5"/>
          <a:srcRect l="22714" t="20695" r="22000" b="8005"/>
          <a:stretch/>
        </p:blipFill>
        <p:spPr>
          <a:xfrm>
            <a:off x="484908" y="1264158"/>
            <a:ext cx="4430328" cy="2586101"/>
          </a:xfrm>
          <a:prstGeom prst="rect">
            <a:avLst/>
          </a:prstGeom>
          <a:ln w="6350">
            <a:solidFill>
              <a:schemeClr val="tx1"/>
            </a:solidFill>
          </a:ln>
        </p:spPr>
      </p:pic>
      <p:sp>
        <p:nvSpPr>
          <p:cNvPr id="27" name="Rectangle 26">
            <a:extLst>
              <a:ext uri="{FF2B5EF4-FFF2-40B4-BE49-F238E27FC236}">
                <a16:creationId xmlns:a16="http://schemas.microsoft.com/office/drawing/2014/main" id="{9FEB0371-FC27-BA7F-212B-318B2A0002F8}"/>
              </a:ext>
            </a:extLst>
          </p:cNvPr>
          <p:cNvSpPr/>
          <p:nvPr/>
        </p:nvSpPr>
        <p:spPr>
          <a:xfrm>
            <a:off x="77000" y="1101309"/>
            <a:ext cx="1135311" cy="2769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1200" b="1" cap="none" spc="0" dirty="0">
                <a:ln w="0"/>
                <a:solidFill>
                  <a:schemeClr val="tx1"/>
                </a:solidFill>
              </a:rPr>
              <a:t>Current Design</a:t>
            </a:r>
          </a:p>
        </p:txBody>
      </p:sp>
      <p:sp>
        <p:nvSpPr>
          <p:cNvPr id="28" name="Rectangle 27">
            <a:extLst>
              <a:ext uri="{FF2B5EF4-FFF2-40B4-BE49-F238E27FC236}">
                <a16:creationId xmlns:a16="http://schemas.microsoft.com/office/drawing/2014/main" id="{8D27779B-E623-125D-F099-CD0D64951288}"/>
              </a:ext>
            </a:extLst>
          </p:cNvPr>
          <p:cNvSpPr/>
          <p:nvPr/>
        </p:nvSpPr>
        <p:spPr>
          <a:xfrm>
            <a:off x="6019597" y="798904"/>
            <a:ext cx="943721" cy="2769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1200" b="1" cap="none" spc="0" dirty="0">
                <a:ln w="0"/>
                <a:solidFill>
                  <a:schemeClr val="tx1"/>
                </a:solidFill>
              </a:rPr>
              <a:t>New Design</a:t>
            </a:r>
          </a:p>
        </p:txBody>
      </p:sp>
      <p:sp>
        <p:nvSpPr>
          <p:cNvPr id="31" name="Rectangle 30">
            <a:extLst>
              <a:ext uri="{FF2B5EF4-FFF2-40B4-BE49-F238E27FC236}">
                <a16:creationId xmlns:a16="http://schemas.microsoft.com/office/drawing/2014/main" id="{CFCF6C84-6EAC-7C79-B52E-7F5153A3585B}"/>
              </a:ext>
            </a:extLst>
          </p:cNvPr>
          <p:cNvSpPr/>
          <p:nvPr/>
        </p:nvSpPr>
        <p:spPr>
          <a:xfrm>
            <a:off x="5452280" y="782791"/>
            <a:ext cx="97370" cy="33109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EA16202-774B-673F-71BA-6BC031D8EF11}"/>
              </a:ext>
            </a:extLst>
          </p:cNvPr>
          <p:cNvSpPr/>
          <p:nvPr/>
        </p:nvSpPr>
        <p:spPr>
          <a:xfrm rot="16200000">
            <a:off x="2668825" y="1311584"/>
            <a:ext cx="125298" cy="54390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58BC2002-08A4-2B02-117D-82F67FF33299}"/>
              </a:ext>
            </a:extLst>
          </p:cNvPr>
          <p:cNvSpPr/>
          <p:nvPr/>
        </p:nvSpPr>
        <p:spPr>
          <a:xfrm>
            <a:off x="2229917" y="4319529"/>
            <a:ext cx="1319592"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Linear bearings</a:t>
            </a:r>
          </a:p>
        </p:txBody>
      </p:sp>
      <p:cxnSp>
        <p:nvCxnSpPr>
          <p:cNvPr id="34" name="Straight Arrow Connector 33">
            <a:extLst>
              <a:ext uri="{FF2B5EF4-FFF2-40B4-BE49-F238E27FC236}">
                <a16:creationId xmlns:a16="http://schemas.microsoft.com/office/drawing/2014/main" id="{0AAF8C8B-693E-976B-B876-3ACA771D39E1}"/>
              </a:ext>
            </a:extLst>
          </p:cNvPr>
          <p:cNvCxnSpPr>
            <a:cxnSpLocks/>
          </p:cNvCxnSpPr>
          <p:nvPr/>
        </p:nvCxnSpPr>
        <p:spPr>
          <a:xfrm flipH="1">
            <a:off x="2253129" y="4593006"/>
            <a:ext cx="630924" cy="349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89956A1-F5D2-8913-89C2-175237B40166}"/>
              </a:ext>
            </a:extLst>
          </p:cNvPr>
          <p:cNvCxnSpPr>
            <a:cxnSpLocks/>
          </p:cNvCxnSpPr>
          <p:nvPr/>
        </p:nvCxnSpPr>
        <p:spPr>
          <a:xfrm>
            <a:off x="2884053" y="4590907"/>
            <a:ext cx="642243" cy="3516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2D07C7D2-46AD-7A8F-670F-4AF5B5F6627D}"/>
              </a:ext>
            </a:extLst>
          </p:cNvPr>
          <p:cNvSpPr/>
          <p:nvPr/>
        </p:nvSpPr>
        <p:spPr>
          <a:xfrm>
            <a:off x="4349575" y="6075209"/>
            <a:ext cx="1183273"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Slots for rope</a:t>
            </a:r>
          </a:p>
        </p:txBody>
      </p:sp>
      <p:cxnSp>
        <p:nvCxnSpPr>
          <p:cNvPr id="40" name="Straight Arrow Connector 39">
            <a:extLst>
              <a:ext uri="{FF2B5EF4-FFF2-40B4-BE49-F238E27FC236}">
                <a16:creationId xmlns:a16="http://schemas.microsoft.com/office/drawing/2014/main" id="{04BABFA4-9B1F-39EE-575A-89744ECD33CD}"/>
              </a:ext>
            </a:extLst>
          </p:cNvPr>
          <p:cNvCxnSpPr>
            <a:cxnSpLocks/>
            <a:stCxn id="39" idx="0"/>
          </p:cNvCxnSpPr>
          <p:nvPr/>
        </p:nvCxnSpPr>
        <p:spPr>
          <a:xfrm flipH="1" flipV="1">
            <a:off x="4355101" y="5665694"/>
            <a:ext cx="586111" cy="4095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004087C-E927-0994-3E6D-3A9EAB684766}"/>
              </a:ext>
            </a:extLst>
          </p:cNvPr>
          <p:cNvCxnSpPr/>
          <p:nvPr/>
        </p:nvCxnSpPr>
        <p:spPr>
          <a:xfrm>
            <a:off x="7255935" y="4824915"/>
            <a:ext cx="519258"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3503166F-C6E4-62B7-4417-B2B9CEB92958}"/>
              </a:ext>
            </a:extLst>
          </p:cNvPr>
          <p:cNvCxnSpPr/>
          <p:nvPr/>
        </p:nvCxnSpPr>
        <p:spPr>
          <a:xfrm>
            <a:off x="9929221" y="4811877"/>
            <a:ext cx="519258"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42A58C46-8899-7BB0-B2E5-C0C0998802F8}"/>
              </a:ext>
            </a:extLst>
          </p:cNvPr>
          <p:cNvSpPr/>
          <p:nvPr/>
        </p:nvSpPr>
        <p:spPr>
          <a:xfrm>
            <a:off x="7057526" y="4407861"/>
            <a:ext cx="659155"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30mm</a:t>
            </a:r>
          </a:p>
        </p:txBody>
      </p:sp>
      <p:sp>
        <p:nvSpPr>
          <p:cNvPr id="47" name="Rectangle 46">
            <a:extLst>
              <a:ext uri="{FF2B5EF4-FFF2-40B4-BE49-F238E27FC236}">
                <a16:creationId xmlns:a16="http://schemas.microsoft.com/office/drawing/2014/main" id="{306CAC4E-9FA1-EB03-6C3C-C36FF1F178DA}"/>
              </a:ext>
            </a:extLst>
          </p:cNvPr>
          <p:cNvSpPr/>
          <p:nvPr/>
        </p:nvSpPr>
        <p:spPr>
          <a:xfrm>
            <a:off x="9960311" y="4407860"/>
            <a:ext cx="659155"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30mm</a:t>
            </a:r>
          </a:p>
        </p:txBody>
      </p:sp>
      <p:cxnSp>
        <p:nvCxnSpPr>
          <p:cNvPr id="48" name="Straight Arrow Connector 47">
            <a:extLst>
              <a:ext uri="{FF2B5EF4-FFF2-40B4-BE49-F238E27FC236}">
                <a16:creationId xmlns:a16="http://schemas.microsoft.com/office/drawing/2014/main" id="{4EB4A757-33A4-2977-EE83-EB0F2B0A7233}"/>
              </a:ext>
            </a:extLst>
          </p:cNvPr>
          <p:cNvCxnSpPr>
            <a:cxnSpLocks/>
            <a:stCxn id="51" idx="2"/>
          </p:cNvCxnSpPr>
          <p:nvPr/>
        </p:nvCxnSpPr>
        <p:spPr>
          <a:xfrm flipH="1">
            <a:off x="4157220" y="4664551"/>
            <a:ext cx="122755" cy="3497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4FF8C6EF-B40E-56C9-AC9A-4488FA867032}"/>
              </a:ext>
            </a:extLst>
          </p:cNvPr>
          <p:cNvSpPr/>
          <p:nvPr/>
        </p:nvSpPr>
        <p:spPr>
          <a:xfrm>
            <a:off x="3871529" y="4356774"/>
            <a:ext cx="816891" cy="307777"/>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1400" b="1" cap="none" spc="0" dirty="0">
                <a:ln w="0"/>
                <a:solidFill>
                  <a:srgbClr val="0070C0"/>
                </a:solidFill>
              </a:rPr>
              <a:t>Shaft D8</a:t>
            </a:r>
          </a:p>
        </p:txBody>
      </p:sp>
    </p:spTree>
    <p:extLst>
      <p:ext uri="{BB962C8B-B14F-4D97-AF65-F5344CB8AC3E}">
        <p14:creationId xmlns:p14="http://schemas.microsoft.com/office/powerpoint/2010/main" val="15946199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61096</TotalTime>
  <Words>525</Words>
  <Application>Microsoft Office PowerPoint</Application>
  <PresentationFormat>Widescreen</PresentationFormat>
  <Paragraphs>94</Paragraphs>
  <Slides>11</Slides>
  <Notes>1</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Beam pipe rope support from YE1 Status Update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Karaki</dc:creator>
  <cp:lastModifiedBy>Ali Karaki</cp:lastModifiedBy>
  <cp:revision>248</cp:revision>
  <cp:lastPrinted>2021-09-13T07:51:08Z</cp:lastPrinted>
  <dcterms:created xsi:type="dcterms:W3CDTF">2021-08-06T12:19:53Z</dcterms:created>
  <dcterms:modified xsi:type="dcterms:W3CDTF">2025-04-28T11:18:38Z</dcterms:modified>
</cp:coreProperties>
</file>