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4" r:id="rId4"/>
    <p:sldId id="265" r:id="rId5"/>
    <p:sldId id="262" r:id="rId6"/>
    <p:sldId id="268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A411DC9-7297-4982-974C-2F1759FC417D}">
          <p14:sldIdLst>
            <p14:sldId id="256"/>
            <p14:sldId id="257"/>
            <p14:sldId id="264"/>
            <p14:sldId id="265"/>
            <p14:sldId id="262"/>
            <p14:sldId id="268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79665" autoAdjust="0"/>
  </p:normalViewPr>
  <p:slideViewPr>
    <p:cSldViewPr snapToGrid="0">
      <p:cViewPr varScale="1">
        <p:scale>
          <a:sx n="102" d="100"/>
          <a:sy n="102" d="100"/>
        </p:scale>
        <p:origin x="7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C1631-0A52-4B8C-8A99-2BAB1A9BE274}" type="datetimeFigureOut">
              <a:rPr lang="en-US" smtClean="0"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D84C6-BD7D-4AE0-9D32-527203930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18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8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58% elongation at break inox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40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E37D9-B995-E095-CB64-45CDC2C9B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E9EC7B-DBE7-56C5-9EB4-1753D7F28C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98EFE9-7B25-DF34-62A1-13E1DE1CFC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OPERATION SUPPPORT - Fixed support at 205mm from the flange.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477DE-42C7-A230-82C4-DB067B3F1E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69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D3C4D-8FBD-823E-1702-6E4CDCA67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BC630A-A083-98AD-E340-24CE2FC8AC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7BE92B-9CC2-2F3C-4338-A5932F732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1808FE-6738-A191-D4B6-D996370CE5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74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7CDA98-F523-586E-07EF-BBEDAE8A3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16E8DF-ED84-ECE8-E0D3-2252B1F811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46703B-85CD-0F5A-6363-73DE18D229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Which is the limit of plasticity we can afford?? To be checked how much is this plasticity in terms of deformation</a:t>
            </a:r>
          </a:p>
          <a:p>
            <a:r>
              <a:rPr lang="en-US" dirty="0"/>
              <a:t>Ratcheting – 20% in 15 cycles (from 2.4% to 2.9%)</a:t>
            </a:r>
          </a:p>
          <a:p>
            <a:r>
              <a:rPr lang="en-US" dirty="0"/>
              <a:t>Tungsten higher thermal conductivity, so we are hotter (conduction), and we have more radiation. </a:t>
            </a:r>
          </a:p>
          <a:p>
            <a:endParaRPr lang="en-US" dirty="0"/>
          </a:p>
          <a:p>
            <a:r>
              <a:rPr lang="en-US" dirty="0"/>
              <a:t>Thermal expansion of Titanium smaller, less stresses on the ceramic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FD9244-6105-10B3-1697-773B0305BD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70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59593-1B17-C1A2-0C99-00E23E4692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334BB9-BAD9-9551-452A-91A96FE9C9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585C60-53AD-AA27-6353-5FD3F1654E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LOWER TEMP. Less conduction, so colder and therefore, less radiation</a:t>
            </a:r>
          </a:p>
          <a:p>
            <a:r>
              <a:rPr lang="en-US" dirty="0"/>
              <a:t>Lower stresses everywhere</a:t>
            </a:r>
          </a:p>
          <a:p>
            <a:r>
              <a:rPr lang="en-US" dirty="0"/>
              <a:t>Plasticity???? Not much difference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138495-5563-23E7-A9D7-F569F1B490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445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9577C-C934-F2A2-663E-43EDFE517D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08D380-26FB-A2E8-CE1C-52FFD764D7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4BBD3-40C6-7B28-8A36-C0BD09037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AAE26-A1F3-4A8C-A03F-B148C4A7B60E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6F7FF-C59A-AE23-31ED-15F1E3136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A7E89-882E-49DA-94F6-8D19591B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2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8C9A4-EBAC-623B-BF2C-CDF11424A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026D20-B913-5393-7C6E-99A65074DA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2FC8F-6C9F-F45D-6B88-7D01F0797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BA1D-D360-4315-9AFF-7AA679B7718F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44E1B-BB3E-4D55-3603-3072DAC8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EED52-DA74-822C-17F5-3F17A702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50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44A19A-27DC-E03C-E411-1464BAE8B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0AA0D-4655-B970-4A8B-B2883EDEE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06B07-EC42-B307-4942-A9D54E25E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3231-BA7F-490D-92FE-22EF9951CACD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A029E-6108-621A-44DA-C8CF8FC36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240E0-E4CF-4363-FED2-26440AEB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0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1DFED-04D3-7153-6F72-F1CB056C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174E6-27A2-9664-F775-EE18EE84A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D94A1-1DDE-C546-47A8-E33968705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56-BA25-4E9B-9C53-928434C6DAC2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698A8-F4E9-A527-44F4-0C083494E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2D869-DD9F-C766-6170-B86E61A2C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9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5A94B-3E30-5864-29EF-1A0B86B2F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A1092-8534-B2A7-2BF6-85177517B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48291-62C0-33D6-85DC-241B03AF3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05036-1EEF-4662-8E65-3911430C7961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8639C-D0D2-BEAC-3EBE-FE33C04A6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C32FA-A953-3D19-1764-FC8E1C744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7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41BB-54D0-2644-1217-C17B86F23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1A41E-8908-1C5F-9E74-1A049B47BE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B7F11C-1793-3691-E763-E3E8ECEC4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EA148-8A01-7A14-F45E-6D5563181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2865-DD41-4105-B222-857606F0EC0F}" type="datetime1">
              <a:rPr lang="en-US" smtClean="0"/>
              <a:t>4/10/2025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4B72D9-4758-6A6C-34C1-A98215CD0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AB87B-244C-B1B6-7AAE-92D0D93BD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7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F5617-BE7A-7596-DFAD-B79DA36B5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A82D09-6DC4-5EA7-FB53-9A7632BD8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F66456-F653-E1AA-0E75-655E33927E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72B557-7C4C-0032-234C-2142FF39C1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32F8B3-CAE2-68E2-2038-CB6A2AF75A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F33CD8-D0B0-72FC-2EDF-4188AAB6E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19B2-3975-4528-B30B-5EC597EF5807}" type="datetime1">
              <a:rPr lang="en-US" smtClean="0"/>
              <a:t>4/10/2025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AFD074-FA65-0E42-07CE-9A1DC826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3A4992-7097-6E96-E564-8353CF790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7546C-1F6C-B852-8681-E210AFE11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B211DB-6AFD-2D1C-D7B8-798D65117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9B64-A30C-4134-A0EE-27BF6AFE1EAB}" type="datetime1">
              <a:rPr lang="en-US" smtClean="0"/>
              <a:t>4/10/2025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C08243-1B8A-1C9E-1206-BC31CAAC2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A9F63-57CE-CB5F-12DA-A0F24E9BD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23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64096C-E1C5-6A32-7C26-199F8A5B7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D156-2BD1-49DD-8806-B836E4E9153D}" type="datetime1">
              <a:rPr lang="en-US" smtClean="0"/>
              <a:t>4/10/2025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96D4E7-853D-4469-EF57-DEE2B7219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F0EEA8-2A18-5892-419B-912297AF1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88158-9A36-5DA3-CE4F-930C9714A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53340-31B9-F95F-EAAD-5970A77CD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0D8C4-27BE-B922-C500-BF90B841B5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C7411F-2010-8F82-E667-0420488EA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ADA-D95F-489F-854B-E7E347F2FC3C}" type="datetime1">
              <a:rPr lang="en-US" smtClean="0"/>
              <a:t>4/10/2025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4DCC8E-C57C-3E4D-8A09-CC22F974A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645D8A-AC33-2C64-31C7-745C2EAC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3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4B434-6312-FA32-59F8-33056FA71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7242E0-B7E0-6055-0C9D-E75144D5E3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4ABE9-F1BC-DB09-F642-950CA2C79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F57E5-64E2-355C-BAE8-79DC46745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6FED-C400-4375-9FA4-EAB8C198DA4A}" type="datetime1">
              <a:rPr lang="en-US" smtClean="0"/>
              <a:t>4/10/2025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6A1083-9631-7382-E34E-1258D2FE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D2FD34-2CD8-FDD9-312F-D0EF7FA4A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8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F5A7EB-F550-40D6-8A0E-72718D31F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CF5C9-0D96-F7D5-F142-587C53337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99EA2-7647-6BD5-5D29-FA63F291FD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12C2D8-E345-4C7B-AB5A-0849FC19389C}" type="datetime1">
              <a:rPr lang="en-US" smtClean="0"/>
              <a:t>4/10/2025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06869-83D2-09E3-3805-BB7744707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A321A-E829-3C6F-FA9C-351E547C02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6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5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39BC7-A31A-5961-71C3-7DBF0BC130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9567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Electron gun &amp; collector for the new AD e-cooler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Numerical assessment</a:t>
            </a:r>
            <a:br>
              <a:rPr lang="en-US" dirty="0"/>
            </a:b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16F2F0F-CE9E-F795-3361-64BD566C68AC}"/>
              </a:ext>
            </a:extLst>
          </p:cNvPr>
          <p:cNvSpPr txBox="1">
            <a:spLocks/>
          </p:cNvSpPr>
          <p:nvPr/>
        </p:nvSpPr>
        <p:spPr>
          <a:xfrm>
            <a:off x="1524000" y="5465618"/>
            <a:ext cx="9144000" cy="7570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Teresa Guillen Hernandez</a:t>
            </a:r>
          </a:p>
          <a:p>
            <a:pPr algn="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10/04/2025</a:t>
            </a:r>
          </a:p>
        </p:txBody>
      </p:sp>
    </p:spTree>
    <p:extLst>
      <p:ext uri="{BB962C8B-B14F-4D97-AF65-F5344CB8AC3E}">
        <p14:creationId xmlns:p14="http://schemas.microsoft.com/office/powerpoint/2010/main" val="3882999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and grey machine&#10;&#10;AI-generated content may be incorrect.">
            <a:extLst>
              <a:ext uri="{FF2B5EF4-FFF2-40B4-BE49-F238E27FC236}">
                <a16:creationId xmlns:a16="http://schemas.microsoft.com/office/drawing/2014/main" id="{7CE6480A-7BA4-EACC-1858-7CA7CDC1B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111" y="992790"/>
            <a:ext cx="5573186" cy="1574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75E76A-962E-A198-2066-5E4DE9A63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095"/>
            <a:ext cx="10515600" cy="5311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Geometry and materials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ABEEAA6-A046-990C-A17C-DEAEE92A77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990474"/>
              </p:ext>
            </p:extLst>
          </p:nvPr>
        </p:nvGraphicFramePr>
        <p:xfrm>
          <a:off x="1522134" y="2735959"/>
          <a:ext cx="4857750" cy="69304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87425">
                  <a:extLst>
                    <a:ext uri="{9D8B030D-6E8A-4147-A177-3AD203B41FA5}">
                      <a16:colId xmlns:a16="http://schemas.microsoft.com/office/drawing/2014/main" val="27036030"/>
                    </a:ext>
                  </a:extLst>
                </a:gridCol>
                <a:gridCol w="1350010">
                  <a:extLst>
                    <a:ext uri="{9D8B030D-6E8A-4147-A177-3AD203B41FA5}">
                      <a16:colId xmlns:a16="http://schemas.microsoft.com/office/drawing/2014/main" val="1494254395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2241996382"/>
                    </a:ext>
                  </a:extLst>
                </a:gridCol>
                <a:gridCol w="1350010">
                  <a:extLst>
                    <a:ext uri="{9D8B030D-6E8A-4147-A177-3AD203B41FA5}">
                      <a16:colId xmlns:a16="http://schemas.microsoft.com/office/drawing/2014/main" val="10367533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b="1" kern="100" dirty="0">
                          <a:solidFill>
                            <a:schemeClr val="tx1"/>
                          </a:solidFill>
                          <a:effectLst/>
                        </a:rPr>
                        <a:t>Material</a:t>
                      </a:r>
                      <a:endParaRPr lang="en-GB" sz="1100" b="1" kern="1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GB" sz="900" b="1" kern="100" dirty="0">
                          <a:effectLst/>
                        </a:rPr>
                        <a:t>Elastic modulus</a:t>
                      </a:r>
                      <a:r>
                        <a:rPr lang="en-GB" sz="1100" b="1" kern="100" dirty="0">
                          <a:effectLst/>
                        </a:rPr>
                        <a:t> </a:t>
                      </a:r>
                      <a:r>
                        <a:rPr lang="en-GB" sz="900" b="1" kern="100" dirty="0">
                          <a:effectLst/>
                        </a:rPr>
                        <a:t>[MPa]</a:t>
                      </a:r>
                      <a:endParaRPr lang="en-GB" sz="1100" b="1" kern="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GB" sz="900" b="1" kern="100" dirty="0">
                          <a:effectLst/>
                        </a:rPr>
                        <a:t>Yield stress</a:t>
                      </a:r>
                      <a:r>
                        <a:rPr lang="en-GB" sz="1100" b="1" kern="100" dirty="0">
                          <a:effectLst/>
                        </a:rPr>
                        <a:t> </a:t>
                      </a:r>
                      <a:r>
                        <a:rPr lang="en-GB" sz="900" b="1" kern="100" dirty="0">
                          <a:effectLst/>
                        </a:rPr>
                        <a:t>[MPa]</a:t>
                      </a:r>
                      <a:endParaRPr lang="en-GB" sz="1100" b="1" kern="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GB" sz="900" b="1" kern="100" dirty="0">
                          <a:effectLst/>
                        </a:rPr>
                        <a:t>Ultimate stress</a:t>
                      </a:r>
                      <a:r>
                        <a:rPr lang="en-GB" sz="1100" b="1" kern="100" dirty="0">
                          <a:effectLst/>
                        </a:rPr>
                        <a:t> </a:t>
                      </a:r>
                      <a:r>
                        <a:rPr lang="en-GB" sz="900" b="1" kern="100" dirty="0">
                          <a:effectLst/>
                        </a:rPr>
                        <a:t>[MPa]</a:t>
                      </a:r>
                      <a:endParaRPr lang="en-GB" sz="1100" b="1" kern="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03067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b="1" kern="100" dirty="0">
                          <a:solidFill>
                            <a:schemeClr val="tx1"/>
                          </a:solidFill>
                          <a:effectLst/>
                        </a:rPr>
                        <a:t>Alumina</a:t>
                      </a:r>
                      <a:endParaRPr lang="en-GB" sz="1100" b="1" kern="1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kern="100" dirty="0">
                          <a:effectLst/>
                        </a:rPr>
                        <a:t>390</a:t>
                      </a:r>
                      <a:endParaRPr lang="en-GB" sz="1100" kern="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kern="100" dirty="0">
                          <a:effectLst/>
                        </a:rPr>
                        <a:t>300</a:t>
                      </a:r>
                      <a:endParaRPr lang="en-GB" sz="1100" kern="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kern="100" dirty="0">
                          <a:effectLst/>
                        </a:rPr>
                        <a:t>400</a:t>
                      </a:r>
                      <a:endParaRPr lang="en-GB" sz="1100" kern="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94927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b="1" kern="100">
                          <a:solidFill>
                            <a:schemeClr val="tx1"/>
                          </a:solidFill>
                          <a:effectLst/>
                        </a:rPr>
                        <a:t>SS 304L</a:t>
                      </a:r>
                      <a:endParaRPr lang="en-GB" sz="1100" b="1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kern="100" dirty="0">
                          <a:effectLst/>
                        </a:rPr>
                        <a:t>200</a:t>
                      </a:r>
                      <a:endParaRPr lang="en-GB" sz="1100" kern="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kern="100" dirty="0">
                          <a:effectLst/>
                        </a:rPr>
                        <a:t>175</a:t>
                      </a:r>
                      <a:endParaRPr lang="en-GB" sz="1100" kern="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kern="100" dirty="0">
                          <a:effectLst/>
                        </a:rPr>
                        <a:t>450</a:t>
                      </a:r>
                      <a:endParaRPr lang="en-GB" sz="1100" kern="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56908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b="1" kern="100" dirty="0">
                          <a:solidFill>
                            <a:schemeClr val="tx1"/>
                          </a:solidFill>
                          <a:effectLst/>
                        </a:rPr>
                        <a:t>Tungsten</a:t>
                      </a:r>
                      <a:endParaRPr lang="en-GB" sz="1100" b="1" kern="1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kern="100">
                          <a:effectLst/>
                        </a:rPr>
                        <a:t>405</a:t>
                      </a:r>
                      <a:endParaRPr lang="en-GB" sz="1100" kern="1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kern="100" dirty="0">
                          <a:effectLst/>
                        </a:rPr>
                        <a:t>750</a:t>
                      </a:r>
                      <a:endParaRPr lang="en-GB" sz="1100" kern="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900" kern="100" dirty="0">
                          <a:effectLst/>
                        </a:rPr>
                        <a:t>980</a:t>
                      </a:r>
                      <a:endParaRPr lang="en-GB" sz="1100" kern="1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8836568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id="{A7D43BEB-DBDD-5719-C9F4-CFAC735F4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297" y="26073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00D0262-0929-A2C2-C1A6-7589BF12C3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3874988"/>
              </p:ext>
            </p:extLst>
          </p:nvPr>
        </p:nvGraphicFramePr>
        <p:xfrm>
          <a:off x="1289114" y="3794479"/>
          <a:ext cx="3204590" cy="222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4" imgW="0" imgH="0" progId="StaticMetafile">
                  <p:embed/>
                </p:oleObj>
              </mc:Choice>
              <mc:Fallback>
                <p:oleObj name="Picture" r:id="rId4" imgW="0" imgH="0" progId="StaticMetafile">
                  <p:embed/>
                  <p:pic>
                    <p:nvPicPr>
                      <p:cNvPr id="0" name="rectole000000001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9114" y="3794479"/>
                        <a:ext cx="3204590" cy="22275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>
            <a:extLst>
              <a:ext uri="{FF2B5EF4-FFF2-40B4-BE49-F238E27FC236}">
                <a16:creationId xmlns:a16="http://schemas.microsoft.com/office/drawing/2014/main" id="{981EB84B-5224-D230-2C2E-0E4D76D6D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4657" y="27311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2F06D4E-B125-41BD-A05D-016A132B15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624695"/>
              </p:ext>
            </p:extLst>
          </p:nvPr>
        </p:nvGraphicFramePr>
        <p:xfrm>
          <a:off x="4493704" y="3765143"/>
          <a:ext cx="3204591" cy="2215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6" imgW="0" imgH="0" progId="StaticMetafile">
                  <p:embed/>
                </p:oleObj>
              </mc:Choice>
              <mc:Fallback>
                <p:oleObj name="Picture" r:id="rId6" imgW="0" imgH="0" progId="StaticMetafile">
                  <p:embed/>
                  <p:pic>
                    <p:nvPicPr>
                      <p:cNvPr id="0" name="rectole0000000012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3704" y="3765143"/>
                        <a:ext cx="3204591" cy="221544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DE334BF-9430-1DE9-5F64-2C45B9A1B71B}"/>
              </a:ext>
            </a:extLst>
          </p:cNvPr>
          <p:cNvSpPr txBox="1"/>
          <p:nvPr/>
        </p:nvSpPr>
        <p:spPr>
          <a:xfrm>
            <a:off x="2718186" y="1042884"/>
            <a:ext cx="1765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Symmetry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4F3389-6B05-09B0-51CC-76E758DDBBBE}"/>
              </a:ext>
            </a:extLst>
          </p:cNvPr>
          <p:cNvSpPr txBox="1"/>
          <p:nvPr/>
        </p:nvSpPr>
        <p:spPr>
          <a:xfrm>
            <a:off x="5255738" y="6022054"/>
            <a:ext cx="2134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Coef. of thermal expansion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1F6DE3-CC55-971B-99E3-09A6876DC7D9}"/>
              </a:ext>
            </a:extLst>
          </p:cNvPr>
          <p:cNvSpPr txBox="1"/>
          <p:nvPr/>
        </p:nvSpPr>
        <p:spPr>
          <a:xfrm>
            <a:off x="2235756" y="5995543"/>
            <a:ext cx="2134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Thermal conductivity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8D8C6F-2351-0974-0823-95DF625E49CD}"/>
              </a:ext>
            </a:extLst>
          </p:cNvPr>
          <p:cNvSpPr txBox="1"/>
          <p:nvPr/>
        </p:nvSpPr>
        <p:spPr>
          <a:xfrm>
            <a:off x="9312480" y="540806"/>
            <a:ext cx="2134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Plasticity 304L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69F99C4-3A88-C22D-0C50-D78D7A876B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11199" y="802392"/>
            <a:ext cx="2599690" cy="251348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557746F-82BB-970D-EE15-F765F9BC95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57355" y="3512605"/>
            <a:ext cx="2912511" cy="271973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C8FC378-D746-8A44-50D7-41B06236BC6E}"/>
              </a:ext>
            </a:extLst>
          </p:cNvPr>
          <p:cNvSpPr txBox="1"/>
          <p:nvPr/>
        </p:nvSpPr>
        <p:spPr>
          <a:xfrm>
            <a:off x="8743719" y="6225545"/>
            <a:ext cx="2134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Plasticity Tungsten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6D2F4E12-62F2-7F0E-139F-3D80143EE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Teresa Guillen Hernandez [EN-MME]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7E8C7755-FAD4-FDBE-7FA8-1B35F2D63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23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F55D0-816B-D775-EC78-CC526DF1D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A3936-23F2-19D8-CC00-05E790765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3393"/>
            <a:ext cx="10515600" cy="5311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Mechanical analysis - gravity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5718A99-BCDD-C511-30CF-D92A905C84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297" y="26073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07DB6402-A307-A07D-C01F-10D987502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4657" y="27311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92105A-6B04-7BE8-F6C5-4B0AC2C5F1E4}"/>
              </a:ext>
            </a:extLst>
          </p:cNvPr>
          <p:cNvSpPr txBox="1"/>
          <p:nvPr/>
        </p:nvSpPr>
        <p:spPr>
          <a:xfrm>
            <a:off x="5101238" y="881286"/>
            <a:ext cx="262159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Operation support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82D20B-1BD1-904B-47A9-1FFE2CC4E078}"/>
              </a:ext>
            </a:extLst>
          </p:cNvPr>
          <p:cNvSpPr txBox="1"/>
          <p:nvPr/>
        </p:nvSpPr>
        <p:spPr>
          <a:xfrm>
            <a:off x="3032538" y="5883412"/>
            <a:ext cx="1599787" cy="3077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Very low stresses</a:t>
            </a:r>
          </a:p>
        </p:txBody>
      </p:sp>
      <p:pic>
        <p:nvPicPr>
          <p:cNvPr id="4" name="Picture 3" descr="A blue and red machine&#10;&#10;AI-generated content may be incorrect.">
            <a:extLst>
              <a:ext uri="{FF2B5EF4-FFF2-40B4-BE49-F238E27FC236}">
                <a16:creationId xmlns:a16="http://schemas.microsoft.com/office/drawing/2014/main" id="{D64568BA-1492-6EA4-F0CD-82B4B9AF99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111" y="1240814"/>
            <a:ext cx="5792583" cy="2020816"/>
          </a:xfrm>
          <a:prstGeom prst="rect">
            <a:avLst/>
          </a:prstGeom>
        </p:spPr>
      </p:pic>
      <p:pic>
        <p:nvPicPr>
          <p:cNvPr id="10" name="Picture 9" descr="A close-up of a machine&#10;&#10;AI-generated content may be incorrect.">
            <a:extLst>
              <a:ext uri="{FF2B5EF4-FFF2-40B4-BE49-F238E27FC236}">
                <a16:creationId xmlns:a16="http://schemas.microsoft.com/office/drawing/2014/main" id="{A7F40BC3-C554-CC40-C44A-850D4B6AA9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57" y="1267937"/>
            <a:ext cx="5481170" cy="1887445"/>
          </a:xfrm>
          <a:prstGeom prst="rect">
            <a:avLst/>
          </a:prstGeom>
        </p:spPr>
      </p:pic>
      <p:pic>
        <p:nvPicPr>
          <p:cNvPr id="14" name="Picture 13" descr="A rainbow colored metal objects&#10;&#10;AI-generated content may be incorrect.">
            <a:extLst>
              <a:ext uri="{FF2B5EF4-FFF2-40B4-BE49-F238E27FC236}">
                <a16:creationId xmlns:a16="http://schemas.microsoft.com/office/drawing/2014/main" id="{1F6F4730-D26E-1372-E25E-52AFBA70F8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373" y="3374949"/>
            <a:ext cx="4899321" cy="2186677"/>
          </a:xfrm>
          <a:prstGeom prst="rect">
            <a:avLst/>
          </a:prstGeom>
        </p:spPr>
      </p:pic>
      <p:pic>
        <p:nvPicPr>
          <p:cNvPr id="17" name="Picture 16" descr="A blue machine with a gear&#10;&#10;AI-generated content may be incorrect.">
            <a:extLst>
              <a:ext uri="{FF2B5EF4-FFF2-40B4-BE49-F238E27FC236}">
                <a16:creationId xmlns:a16="http://schemas.microsoft.com/office/drawing/2014/main" id="{1BF29A23-2475-AC03-D4EE-9B8010A0C5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97" y="3494307"/>
            <a:ext cx="5908781" cy="2156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le 14">
                <a:extLst>
                  <a:ext uri="{FF2B5EF4-FFF2-40B4-BE49-F238E27FC236}">
                    <a16:creationId xmlns:a16="http://schemas.microsoft.com/office/drawing/2014/main" id="{5815C3D4-47DD-9BC5-CE44-6ECF49952A1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0141851"/>
                  </p:ext>
                </p:extLst>
              </p:nvPr>
            </p:nvGraphicFramePr>
            <p:xfrm>
              <a:off x="7945194" y="5439303"/>
              <a:ext cx="3677431" cy="101591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59335">
                      <a:extLst>
                        <a:ext uri="{9D8B030D-6E8A-4147-A177-3AD203B41FA5}">
                          <a16:colId xmlns:a16="http://schemas.microsoft.com/office/drawing/2014/main" val="1143707620"/>
                        </a:ext>
                      </a:extLst>
                    </a:gridCol>
                    <a:gridCol w="416866">
                      <a:extLst>
                        <a:ext uri="{9D8B030D-6E8A-4147-A177-3AD203B41FA5}">
                          <a16:colId xmlns:a16="http://schemas.microsoft.com/office/drawing/2014/main" val="2448305699"/>
                        </a:ext>
                      </a:extLst>
                    </a:gridCol>
                    <a:gridCol w="1601230">
                      <a:extLst>
                        <a:ext uri="{9D8B030D-6E8A-4147-A177-3AD203B41FA5}">
                          <a16:colId xmlns:a16="http://schemas.microsoft.com/office/drawing/2014/main" val="4082055364"/>
                        </a:ext>
                      </a:extLst>
                    </a:gridCol>
                  </a:tblGrid>
                  <a:tr h="338287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Rankine criteria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3066718"/>
                      </a:ext>
                    </a:extLst>
                  </a:tr>
                  <a:tr h="33828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0.55 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eqArr>
                                    <m:eqArr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_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eqArr>
                                </m:sub>
                              </m:sSub>
                            </m:oMath>
                          </a14:m>
                          <a:r>
                            <a:rPr lang="en-GB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259 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9887087"/>
                      </a:ext>
                    </a:extLst>
                  </a:tr>
                  <a:tr h="339341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 0.55 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eqArr>
                                    <m:eqArr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_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eqArr>
                                </m:sub>
                              </m:sSub>
                            </m:oMath>
                          </a14:m>
                          <a:r>
                            <a:rPr lang="en-GB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2900 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301803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le 14">
                <a:extLst>
                  <a:ext uri="{FF2B5EF4-FFF2-40B4-BE49-F238E27FC236}">
                    <a16:creationId xmlns:a16="http://schemas.microsoft.com/office/drawing/2014/main" id="{5815C3D4-47DD-9BC5-CE44-6ECF49952A1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0141851"/>
                  </p:ext>
                </p:extLst>
              </p:nvPr>
            </p:nvGraphicFramePr>
            <p:xfrm>
              <a:off x="7945194" y="5439303"/>
              <a:ext cx="3677431" cy="101591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59335">
                      <a:extLst>
                        <a:ext uri="{9D8B030D-6E8A-4147-A177-3AD203B41FA5}">
                          <a16:colId xmlns:a16="http://schemas.microsoft.com/office/drawing/2014/main" val="1143707620"/>
                        </a:ext>
                      </a:extLst>
                    </a:gridCol>
                    <a:gridCol w="416866">
                      <a:extLst>
                        <a:ext uri="{9D8B030D-6E8A-4147-A177-3AD203B41FA5}">
                          <a16:colId xmlns:a16="http://schemas.microsoft.com/office/drawing/2014/main" val="2448305699"/>
                        </a:ext>
                      </a:extLst>
                    </a:gridCol>
                    <a:gridCol w="1601230">
                      <a:extLst>
                        <a:ext uri="{9D8B030D-6E8A-4147-A177-3AD203B41FA5}">
                          <a16:colId xmlns:a16="http://schemas.microsoft.com/office/drawing/2014/main" val="4082055364"/>
                        </a:ext>
                      </a:extLst>
                    </a:gridCol>
                  </a:tblGrid>
                  <a:tr h="338287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Rankine criteria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3066718"/>
                      </a:ext>
                    </a:extLst>
                  </a:tr>
                  <a:tr h="3382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7"/>
                          <a:stretch>
                            <a:fillRect t="-103636" r="-121245" b="-11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7"/>
                          <a:stretch>
                            <a:fillRect l="-129658" t="-103636" b="-1127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9887087"/>
                      </a:ext>
                    </a:extLst>
                  </a:tr>
                  <a:tr h="3393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7"/>
                          <a:stretch>
                            <a:fillRect t="-200000" r="-121245" b="-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7"/>
                          <a:stretch>
                            <a:fillRect l="-129658" t="-200000" b="-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01803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2F60C6C3-0E4C-EEE4-93EA-3E083FBC4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F5A44F9-EFBC-3A26-57D5-115E0FA8A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647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93A3D-4CC4-F58C-E7BF-7A6154434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7CB7B-42D3-43AA-5DBA-D7C340462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3393"/>
            <a:ext cx="10515600" cy="5311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Cooling ?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90C86C8-696F-BC79-3FD7-A91E2BBF7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297" y="26073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C92DB338-01FF-E172-508D-63B5C4FEDE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4657" y="27311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B359F08-47E8-B674-287B-1CA14CE8C5D0}"/>
              </a:ext>
            </a:extLst>
          </p:cNvPr>
          <p:cNvSpPr txBox="1"/>
          <p:nvPr/>
        </p:nvSpPr>
        <p:spPr>
          <a:xfrm>
            <a:off x="5353256" y="5848727"/>
            <a:ext cx="1390444" cy="3077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Cooling needed</a:t>
            </a:r>
          </a:p>
        </p:txBody>
      </p:sp>
      <p:pic>
        <p:nvPicPr>
          <p:cNvPr id="5" name="Picture 4" descr="A blue and green toy boat&#10;&#10;AI-generated content may be incorrect.">
            <a:extLst>
              <a:ext uri="{FF2B5EF4-FFF2-40B4-BE49-F238E27FC236}">
                <a16:creationId xmlns:a16="http://schemas.microsoft.com/office/drawing/2014/main" id="{5F171BCA-2C9E-6998-8D5A-F0C1D6C87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262" y="3291591"/>
            <a:ext cx="7274700" cy="2357290"/>
          </a:xfrm>
          <a:prstGeom prst="rect">
            <a:avLst/>
          </a:prstGeom>
        </p:spPr>
      </p:pic>
      <p:pic>
        <p:nvPicPr>
          <p:cNvPr id="8" name="Picture 7" descr="A diagram of a machine&#10;&#10;AI-generated content may be incorrect.">
            <a:extLst>
              <a:ext uri="{FF2B5EF4-FFF2-40B4-BE49-F238E27FC236}">
                <a16:creationId xmlns:a16="http://schemas.microsoft.com/office/drawing/2014/main" id="{8232843D-1AD0-C2E7-3217-2031BC0489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142286"/>
            <a:ext cx="7362825" cy="2035045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2FA42A7-AFF4-745A-79D7-47069E3AA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E5738BD-0ACD-F0CA-768D-8E4BF4FE3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531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F2EB87-CDFA-6E28-1537-7766E4565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and green model of a train&#10;&#10;AI-generated content may be incorrect.">
            <a:extLst>
              <a:ext uri="{FF2B5EF4-FFF2-40B4-BE49-F238E27FC236}">
                <a16:creationId xmlns:a16="http://schemas.microsoft.com/office/drawing/2014/main" id="{A94C41E3-E553-0FBD-F072-22F5EC9CD5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4" y="1093436"/>
            <a:ext cx="5005460" cy="1593280"/>
          </a:xfrm>
          <a:prstGeom prst="rect">
            <a:avLst/>
          </a:prstGeom>
        </p:spPr>
      </p:pic>
      <p:pic>
        <p:nvPicPr>
          <p:cNvPr id="24" name="Picture 23" descr="A blue and green machine&#10;&#10;AI-generated content may be incorrect.">
            <a:extLst>
              <a:ext uri="{FF2B5EF4-FFF2-40B4-BE49-F238E27FC236}">
                <a16:creationId xmlns:a16="http://schemas.microsoft.com/office/drawing/2014/main" id="{45BF65F6-2815-4FBA-A2C8-43F0E9E73C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531" y="1062608"/>
            <a:ext cx="4876679" cy="17784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298DEC-05EE-CC07-AAC5-6DE66B0AF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311" y="52973"/>
            <a:ext cx="10515600" cy="531168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Thermo-mechanical analysis – No tantalum 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1AFD4A0-5A57-5694-109C-E893FD71A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297" y="26073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A24F87BB-63D7-7BA2-5444-94DB8BF782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4657" y="27311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612077-9A17-5505-7D51-0A60078E04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4163" y="806559"/>
            <a:ext cx="1453108" cy="10232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6D0EA2-371B-ACFE-6E27-EB6E9728D539}"/>
              </a:ext>
            </a:extLst>
          </p:cNvPr>
          <p:cNvSpPr txBox="1"/>
          <p:nvPr/>
        </p:nvSpPr>
        <p:spPr>
          <a:xfrm>
            <a:off x="2415413" y="595771"/>
            <a:ext cx="262159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 steel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BAAA28-0CA9-579B-D430-DC1BF4A2BA03}"/>
              </a:ext>
            </a:extLst>
          </p:cNvPr>
          <p:cNvSpPr txBox="1"/>
          <p:nvPr/>
        </p:nvSpPr>
        <p:spPr>
          <a:xfrm>
            <a:off x="8719315" y="577447"/>
            <a:ext cx="262159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Tungsten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B09247C-DE43-BF34-3DAB-63673D595708}"/>
              </a:ext>
            </a:extLst>
          </p:cNvPr>
          <p:cNvSpPr/>
          <p:nvPr/>
        </p:nvSpPr>
        <p:spPr>
          <a:xfrm>
            <a:off x="5521525" y="990991"/>
            <a:ext cx="392356" cy="6334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69CE13D-F43A-825B-B0D5-8494FE8C32D8}"/>
              </a:ext>
            </a:extLst>
          </p:cNvPr>
          <p:cNvSpPr txBox="1"/>
          <p:nvPr/>
        </p:nvSpPr>
        <p:spPr>
          <a:xfrm>
            <a:off x="9939790" y="1031702"/>
            <a:ext cx="1809628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Higher temperatures</a:t>
            </a:r>
          </a:p>
          <a:p>
            <a:pPr algn="ctr"/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(T max ceramic 147 </a:t>
            </a:r>
            <a:r>
              <a:rPr lang="en-GB" sz="1200" b="1" i="0" dirty="0">
                <a:solidFill>
                  <a:srgbClr val="11111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C)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F6DE3D-F635-396B-62DF-DA0B31AE46BC}"/>
              </a:ext>
            </a:extLst>
          </p:cNvPr>
          <p:cNvSpPr txBox="1"/>
          <p:nvPr/>
        </p:nvSpPr>
        <p:spPr>
          <a:xfrm>
            <a:off x="9117797" y="5113754"/>
            <a:ext cx="1304593" cy="3077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smaller area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D37FC-636C-BE20-56C4-A712289A2144}"/>
              </a:ext>
            </a:extLst>
          </p:cNvPr>
          <p:cNvSpPr txBox="1"/>
          <p:nvPr/>
        </p:nvSpPr>
        <p:spPr>
          <a:xfrm>
            <a:off x="3143706" y="1162244"/>
            <a:ext cx="1809628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(T max ceramic 115 </a:t>
            </a:r>
            <a:r>
              <a:rPr lang="en-GB" sz="1200" b="1" i="0" dirty="0">
                <a:solidFill>
                  <a:srgbClr val="11111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C)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 descr="A blue and red diagram&#10;&#10;AI-generated content may be incorrect.">
            <a:extLst>
              <a:ext uri="{FF2B5EF4-FFF2-40B4-BE49-F238E27FC236}">
                <a16:creationId xmlns:a16="http://schemas.microsoft.com/office/drawing/2014/main" id="{58EE4033-14C8-48B4-0A85-3522D9F4C1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70" y="3118209"/>
            <a:ext cx="5582630" cy="2023773"/>
          </a:xfrm>
          <a:prstGeom prst="rect">
            <a:avLst/>
          </a:prstGeom>
        </p:spPr>
      </p:pic>
      <p:pic>
        <p:nvPicPr>
          <p:cNvPr id="13" name="Picture 12" descr="A blue object with a rainbow colored pattern&#10;&#10;AI-generated content may be incorrect.">
            <a:extLst>
              <a:ext uri="{FF2B5EF4-FFF2-40B4-BE49-F238E27FC236}">
                <a16:creationId xmlns:a16="http://schemas.microsoft.com/office/drawing/2014/main" id="{D9A4B4BF-2530-4AD7-184F-2A7D82DD3F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026" y="3177651"/>
            <a:ext cx="5291687" cy="18983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D5E8DBD-74F0-D341-C137-200A43C8EEB4}"/>
                  </a:ext>
                </a:extLst>
              </p:cNvPr>
              <p:cNvSpPr txBox="1"/>
              <p:nvPr/>
            </p:nvSpPr>
            <p:spPr>
              <a:xfrm>
                <a:off x="1614662" y="5525193"/>
                <a:ext cx="2730500" cy="1243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Stresses ceramics</a:t>
                </a:r>
              </a:p>
              <a:p>
                <a:pPr marL="0" algn="l" rtl="0" eaLnBrk="1" fontAlgn="t" latinLnBrk="0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u="none" strike="noStrike" kern="12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8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GB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80</a:t>
                </a:r>
                <a:r>
                  <a:rPr lang="en-GB" sz="18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MPa</a:t>
                </a:r>
                <a:endParaRPr lang="en-GB" sz="1800" b="0" i="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algn="l" rtl="0" eaLnBrk="1" fontAlgn="t" latinLnBrk="0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GB" sz="18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 117 MPa</a:t>
                </a:r>
                <a:endParaRPr lang="en-GB" sz="1800" b="0" i="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D5E8DBD-74F0-D341-C137-200A43C8E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662" y="5525193"/>
                <a:ext cx="2730500" cy="1243161"/>
              </a:xfrm>
              <a:prstGeom prst="rect">
                <a:avLst/>
              </a:prstGeom>
              <a:blipFill>
                <a:blip r:embed="rId8"/>
                <a:stretch>
                  <a:fillRect l="-2009" t="-2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65B113C-FF6A-FF47-6CE4-7A5C1C74F87A}"/>
                  </a:ext>
                </a:extLst>
              </p:cNvPr>
              <p:cNvSpPr txBox="1"/>
              <p:nvPr/>
            </p:nvSpPr>
            <p:spPr>
              <a:xfrm>
                <a:off x="8727490" y="5569220"/>
                <a:ext cx="2730500" cy="1243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Stresses ceramics</a:t>
                </a:r>
              </a:p>
              <a:p>
                <a:pPr marL="0" algn="l" rtl="0" eaLnBrk="1" fontAlgn="t" latinLnBrk="0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u="none" strike="noStrike" kern="12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8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GB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93</a:t>
                </a:r>
                <a:r>
                  <a:rPr lang="en-GB" sz="18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MPa</a:t>
                </a:r>
                <a:endParaRPr lang="en-GB" sz="1800" b="0" i="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algn="l" rtl="0" eaLnBrk="1" fontAlgn="t" latinLnBrk="0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8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GB" sz="18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 135 MPa</a:t>
                </a:r>
                <a:endParaRPr lang="en-GB" sz="1800" b="0" i="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65B113C-FF6A-FF47-6CE4-7A5C1C74F8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7490" y="5569220"/>
                <a:ext cx="2730500" cy="1243161"/>
              </a:xfrm>
              <a:prstGeom prst="rect">
                <a:avLst/>
              </a:prstGeom>
              <a:blipFill>
                <a:blip r:embed="rId9"/>
                <a:stretch>
                  <a:fillRect l="-2009" t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CFAE234-8DE7-9E8B-5208-E0936AE878FF}"/>
                  </a:ext>
                </a:extLst>
              </p:cNvPr>
              <p:cNvSpPr txBox="1"/>
              <p:nvPr/>
            </p:nvSpPr>
            <p:spPr>
              <a:xfrm>
                <a:off x="4165100" y="5459248"/>
                <a:ext cx="3770137" cy="845296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Titanium </a:t>
                </a:r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kind of between in terms of temperatures</a:t>
                </a:r>
              </a:p>
              <a:p>
                <a:pPr algn="ctr"/>
                <a:r>
                  <a:rPr lang="en-US" sz="1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(T max ceramic 138 </a:t>
                </a:r>
                <a:r>
                  <a:rPr lang="en-GB" sz="1200" b="1" i="0" dirty="0">
                    <a:solidFill>
                      <a:srgbClr val="11111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°</a:t>
                </a:r>
                <a:r>
                  <a:rPr lang="en-US" sz="1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C)</a:t>
                </a:r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algn="ctr"/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Similar to St steel in terms of plasticity.</a:t>
                </a:r>
              </a:p>
              <a:p>
                <a:pPr algn="ctr"/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Ceramics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u="none" strike="noStrike" kern="12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2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2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2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15 MPa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18 MPa</a:t>
                </a:r>
                <a:endParaRPr 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CFAE234-8DE7-9E8B-5208-E0936AE87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5100" y="5459248"/>
                <a:ext cx="3770137" cy="845296"/>
              </a:xfrm>
              <a:prstGeom prst="rect">
                <a:avLst/>
              </a:prstGeom>
              <a:blipFill>
                <a:blip r:embed="rId10"/>
                <a:stretch>
                  <a:fillRect b="-2083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93377FB0-717B-1EB3-CCE9-F37D378B3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C2E909A2-8989-A76B-64A6-EE19FE2E3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45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B427AB-0740-EDF0-1BA6-46435D1B6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E466D-F2AE-686F-7E09-D7F5B867D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3634"/>
            <a:ext cx="10515600" cy="531168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Thermo-mechanical analysis – new conf to reduce plasticity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3E619BC-812E-E3F7-9730-2E69E1A3F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297" y="26073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883A8843-9AD9-189C-B001-F8FE8E341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4657" y="27311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11E5AA14-057A-0D26-FB09-DBBA4A1AA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3268C755-35B9-4E06-5C86-12B423FF2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6</a:t>
            </a:fld>
            <a:endParaRPr lang="en-US" dirty="0"/>
          </a:p>
        </p:txBody>
      </p:sp>
      <p:pic>
        <p:nvPicPr>
          <p:cNvPr id="11" name="Picture 10" descr="A colorful text boxes&#10;&#10;AI-generated content may be incorrect.">
            <a:extLst>
              <a:ext uri="{FF2B5EF4-FFF2-40B4-BE49-F238E27FC236}">
                <a16:creationId xmlns:a16="http://schemas.microsoft.com/office/drawing/2014/main" id="{7856196E-A28A-89F6-9BB9-821CBCE1E1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48" y="834158"/>
            <a:ext cx="8105000" cy="2036950"/>
          </a:xfrm>
          <a:prstGeom prst="rect">
            <a:avLst/>
          </a:prstGeom>
        </p:spPr>
      </p:pic>
      <p:pic>
        <p:nvPicPr>
          <p:cNvPr id="15" name="Picture 14" descr="A colorful rainbow colored object with blue labels&#10;&#10;AI-generated content may be incorrect.">
            <a:extLst>
              <a:ext uri="{FF2B5EF4-FFF2-40B4-BE49-F238E27FC236}">
                <a16:creationId xmlns:a16="http://schemas.microsoft.com/office/drawing/2014/main" id="{E3C7C780-1D37-FE63-8EBE-C4DEBF184B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21" y="2981283"/>
            <a:ext cx="8333600" cy="201222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3A9897E-DA49-75EC-E9CA-884313C1242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890" t="13411" r="24573" b="20123"/>
          <a:stretch/>
        </p:blipFill>
        <p:spPr>
          <a:xfrm>
            <a:off x="3389789" y="5068984"/>
            <a:ext cx="1626897" cy="130076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6792D9C-6038-337F-F9CF-947AF9A71EBF}"/>
              </a:ext>
            </a:extLst>
          </p:cNvPr>
          <p:cNvSpPr txBox="1"/>
          <p:nvPr/>
        </p:nvSpPr>
        <p:spPr>
          <a:xfrm>
            <a:off x="1741352" y="957813"/>
            <a:ext cx="262159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Thicker and bigger contact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2F9E698-AB6C-4282-F470-28C8BB84C3DA}"/>
              </a:ext>
            </a:extLst>
          </p:cNvPr>
          <p:cNvSpPr txBox="1"/>
          <p:nvPr/>
        </p:nvSpPr>
        <p:spPr>
          <a:xfrm>
            <a:off x="2014178" y="2823454"/>
            <a:ext cx="262159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Thinner and smaller contact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Picture 27" descr="A multicolored object with a rainbow colored object&#10;&#10;AI-generated content may be incorrect.">
            <a:extLst>
              <a:ext uri="{FF2B5EF4-FFF2-40B4-BE49-F238E27FC236}">
                <a16:creationId xmlns:a16="http://schemas.microsoft.com/office/drawing/2014/main" id="{4CD6EE8A-C750-B210-6E4B-F09A5312C6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448" y="3105041"/>
            <a:ext cx="3605347" cy="1578663"/>
          </a:xfrm>
          <a:prstGeom prst="rect">
            <a:avLst/>
          </a:prstGeom>
        </p:spPr>
      </p:pic>
      <p:pic>
        <p:nvPicPr>
          <p:cNvPr id="30" name="Picture 29" descr="A blue and yellow rainbow&#10;&#10;AI-generated content may be incorrect.">
            <a:extLst>
              <a:ext uri="{FF2B5EF4-FFF2-40B4-BE49-F238E27FC236}">
                <a16:creationId xmlns:a16="http://schemas.microsoft.com/office/drawing/2014/main" id="{5196794F-9DC2-5EE8-7C5A-23086BBF48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241" y="853010"/>
            <a:ext cx="3461323" cy="16236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C9C7BA4-65B4-C2F1-C848-EF8C79DEB03A}"/>
                  </a:ext>
                </a:extLst>
              </p:cNvPr>
              <p:cNvSpPr txBox="1"/>
              <p:nvPr/>
            </p:nvSpPr>
            <p:spPr>
              <a:xfrm>
                <a:off x="5190684" y="5179448"/>
                <a:ext cx="3770137" cy="104426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Lower temperatures</a:t>
                </a:r>
              </a:p>
              <a:p>
                <a:r>
                  <a:rPr lang="en-US" sz="1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Lower stresses</a:t>
                </a:r>
              </a:p>
              <a:p>
                <a:r>
                  <a:rPr lang="en-US" sz="12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u="none" strike="noStrike" kern="12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2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2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200" b="0" i="1" u="none" strike="noStrike" kern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GB" sz="1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80 MPa </a:t>
                </a:r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– 66 MPa  </a:t>
                </a:r>
              </a:p>
              <a:p>
                <a:r>
                  <a:rPr lang="en-GB" sz="1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117 MPa – 97 MPa </a:t>
                </a:r>
              </a:p>
              <a:p>
                <a:r>
                  <a:rPr lang="en-US" sz="12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Plasticity??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C9C7BA4-65B4-C2F1-C848-EF8C79DEB0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0684" y="5179448"/>
                <a:ext cx="3770137" cy="1044260"/>
              </a:xfrm>
              <a:prstGeom prst="rect">
                <a:avLst/>
              </a:prstGeom>
              <a:blipFill>
                <a:blip r:embed="rId8"/>
                <a:stretch>
                  <a:fillRect b="-2260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5765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A6EAD-5C7F-7E72-B6EA-A2ADC0AC9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2822E-2C37-AD06-D701-EBA9D1E71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4100"/>
            <a:ext cx="10515600" cy="51228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Cooling needed</a:t>
            </a:r>
          </a:p>
          <a:p>
            <a:pPr>
              <a:spcAft>
                <a:spcPts val="1200"/>
              </a:spcAft>
            </a:pPr>
            <a:r>
              <a:rPr lang="en-US" dirty="0"/>
              <a:t>Titanium flanges reduce the stresses on the ceramics</a:t>
            </a:r>
          </a:p>
          <a:p>
            <a:pPr>
              <a:spcAft>
                <a:spcPts val="1200"/>
              </a:spcAft>
            </a:pPr>
            <a:r>
              <a:rPr lang="en-US" dirty="0"/>
              <a:t>We will have plasticity. How much we can afford?</a:t>
            </a:r>
          </a:p>
          <a:p>
            <a:pPr>
              <a:spcAft>
                <a:spcPts val="1200"/>
              </a:spcAft>
            </a:pPr>
            <a:r>
              <a:rPr lang="en-US" dirty="0"/>
              <a:t>Ratcheting is a problem</a:t>
            </a:r>
          </a:p>
          <a:p>
            <a:pPr>
              <a:spcAft>
                <a:spcPts val="1200"/>
              </a:spcAft>
            </a:pPr>
            <a:r>
              <a:rPr lang="en-US" dirty="0"/>
              <a:t>Reduce the thermal contact and made it more flexible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68749-0501-C3CB-6F71-019B11B31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893ED6-4E8F-0A90-A10D-993DE3A4C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2716DA-9D64-646E-9140-3F84743C2E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890" t="13411" r="24573" b="20123"/>
          <a:stretch/>
        </p:blipFill>
        <p:spPr>
          <a:xfrm>
            <a:off x="4882157" y="4325637"/>
            <a:ext cx="2427685" cy="194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1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3780</TotalTime>
  <Words>406</Words>
  <Application>Microsoft Office PowerPoint</Application>
  <PresentationFormat>Widescreen</PresentationFormat>
  <Paragraphs>96</Paragraphs>
  <Slides>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Cambria Math</vt:lpstr>
      <vt:lpstr>Verdana</vt:lpstr>
      <vt:lpstr>Office Theme</vt:lpstr>
      <vt:lpstr>Picture</vt:lpstr>
      <vt:lpstr>Electron gun &amp; collector for the new AD e-cooler  Numerical assessment </vt:lpstr>
      <vt:lpstr>Geometry and materials</vt:lpstr>
      <vt:lpstr>Mechanical analysis - gravity</vt:lpstr>
      <vt:lpstr>Cooling ?</vt:lpstr>
      <vt:lpstr>Thermo-mechanical analysis – No tantalum </vt:lpstr>
      <vt:lpstr>Thermo-mechanical analysis – new conf to reduce plasticity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Teresa Guillen Hernandez</dc:creator>
  <cp:lastModifiedBy>Teresa Guillen Hernandez</cp:lastModifiedBy>
  <cp:revision>87</cp:revision>
  <dcterms:created xsi:type="dcterms:W3CDTF">2025-04-01T07:32:34Z</dcterms:created>
  <dcterms:modified xsi:type="dcterms:W3CDTF">2025-04-10T08:30:14Z</dcterms:modified>
</cp:coreProperties>
</file>