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87" r:id="rId3"/>
    <p:sldId id="293" r:id="rId4"/>
    <p:sldId id="294" r:id="rId5"/>
    <p:sldId id="28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0256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962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7190576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443154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921010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3690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4473769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527413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9151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3147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530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563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000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837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974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162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072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241832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213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371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6849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8 April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282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74A1F021-DBBB-ADD2-5A7F-804E4C9908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</p:spPr>
        <p:txBody>
          <a:bodyPr/>
          <a:lstStyle/>
          <a:p>
            <a:pPr algn="ctr"/>
            <a:r>
              <a:rPr lang="en-US" dirty="0"/>
              <a:t>BGC Regular Meeting</a:t>
            </a:r>
            <a:br>
              <a:rPr lang="en-US" dirty="0"/>
            </a:br>
            <a:r>
              <a:rPr lang="en-US" dirty="0"/>
              <a:t>BGC Integration v4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3EF5C90F-F140-4444-0822-A0655D26F3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/>
          <a:lstStyle/>
          <a:p>
            <a:r>
              <a:rPr lang="en-US" dirty="0" err="1"/>
              <a:t>L.Margerison</a:t>
            </a:r>
            <a:r>
              <a:rPr lang="en-US" dirty="0"/>
              <a:t>  11.04.2025</a:t>
            </a:r>
          </a:p>
        </p:txBody>
      </p:sp>
    </p:spTree>
    <p:extLst>
      <p:ext uri="{BB962C8B-B14F-4D97-AF65-F5344CB8AC3E}">
        <p14:creationId xmlns:p14="http://schemas.microsoft.com/office/powerpoint/2010/main" val="391616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9E8C1B-E392-D1FF-3115-0B5E316DEC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45197"/>
            <a:ext cx="6690644" cy="4608512"/>
          </a:xfrm>
        </p:spPr>
        <p:txBody>
          <a:bodyPr/>
          <a:lstStyle/>
          <a:p>
            <a:r>
              <a:rPr lang="en-GB" sz="1800" dirty="0"/>
              <a:t>Alter Gas Dumb Assembly so TMP sits vertically </a:t>
            </a:r>
            <a:r>
              <a:rPr lang="en-GB" sz="1800" dirty="0">
                <a:solidFill>
                  <a:srgbClr val="FF0000"/>
                </a:solidFill>
              </a:rPr>
              <a:t>Done</a:t>
            </a:r>
          </a:p>
          <a:p>
            <a:r>
              <a:rPr lang="en-GB" sz="1800" dirty="0"/>
              <a:t>Relocation of 2</a:t>
            </a:r>
            <a:r>
              <a:rPr lang="en-GB" sz="1800" baseline="30000" dirty="0"/>
              <a:t>nd</a:t>
            </a:r>
            <a:r>
              <a:rPr lang="en-GB" sz="1800" dirty="0"/>
              <a:t> target - </a:t>
            </a:r>
            <a:r>
              <a:rPr lang="en-GB" sz="1800" dirty="0">
                <a:solidFill>
                  <a:srgbClr val="FF0000"/>
                </a:solidFill>
              </a:rPr>
              <a:t>Done</a:t>
            </a:r>
          </a:p>
          <a:p>
            <a:r>
              <a:rPr lang="en-GB" sz="1800" dirty="0"/>
              <a:t>Relocate penning gauge on main chamber to avoid clash with injection chamber – </a:t>
            </a:r>
            <a:r>
              <a:rPr lang="en-GB" sz="1800" dirty="0">
                <a:solidFill>
                  <a:srgbClr val="FF0000"/>
                </a:solidFill>
              </a:rPr>
              <a:t>Done</a:t>
            </a:r>
          </a:p>
          <a:p>
            <a:r>
              <a:rPr lang="en-GB" sz="1800" dirty="0"/>
              <a:t>Investigate compatibility of DN40 with 3</a:t>
            </a:r>
            <a:r>
              <a:rPr lang="en-GB" sz="1800" baseline="30000" dirty="0"/>
              <a:t>rd</a:t>
            </a:r>
            <a:r>
              <a:rPr lang="en-GB" sz="1800" dirty="0"/>
              <a:t> and 4</a:t>
            </a:r>
            <a:r>
              <a:rPr lang="en-GB" sz="1800" baseline="30000" dirty="0"/>
              <a:t>th</a:t>
            </a:r>
            <a:r>
              <a:rPr lang="en-GB" sz="1800" dirty="0"/>
              <a:t> skimmer - </a:t>
            </a:r>
            <a:r>
              <a:rPr lang="en-GB" sz="1800" dirty="0">
                <a:solidFill>
                  <a:srgbClr val="FF0000"/>
                </a:solidFill>
              </a:rPr>
              <a:t>Done</a:t>
            </a:r>
          </a:p>
          <a:p>
            <a:r>
              <a:rPr lang="en-GB" sz="1800" dirty="0"/>
              <a:t>Start work on support structure – Pending</a:t>
            </a:r>
          </a:p>
          <a:p>
            <a:r>
              <a:rPr lang="en-GB" sz="1800" dirty="0"/>
              <a:t>Optimise 1</a:t>
            </a:r>
            <a:r>
              <a:rPr lang="en-GB" sz="1800" baseline="30000" dirty="0"/>
              <a:t>st</a:t>
            </a:r>
            <a:r>
              <a:rPr lang="en-GB" sz="1800" dirty="0"/>
              <a:t> injection chamber pump pipe connection/positioning - Pending</a:t>
            </a:r>
          </a:p>
          <a:p>
            <a:r>
              <a:rPr lang="en-GB" sz="1800" dirty="0"/>
              <a:t>Calculate potential max lens size (opening angle?) - Pending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2AFBFCA-69AF-E2AC-7FFC-ABB78B25E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Previous steps/conclusions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C69B3B-2C3A-6E31-D478-75BA2DCE2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13A46C-821A-1E4C-28BB-B70A2BEB6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3E291B-6C04-051A-377A-C37E0826F4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6542" y="1379169"/>
            <a:ext cx="4621161" cy="4774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901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56A286F-8AD6-088F-67B4-FD59F7C6BE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307011" cy="4608512"/>
          </a:xfrm>
        </p:spPr>
        <p:txBody>
          <a:bodyPr/>
          <a:lstStyle/>
          <a:p>
            <a:pPr lvl="1"/>
            <a:r>
              <a:rPr lang="en-GB" dirty="0"/>
              <a:t>DN63 Gate Valve on injection chamber clashes with the optical assembly</a:t>
            </a:r>
          </a:p>
          <a:p>
            <a:pPr lvl="1"/>
            <a:r>
              <a:rPr lang="en-GB" dirty="0"/>
              <a:t>Transition fitting to go from DN63 on current injection chamber to DN40 on gate valve</a:t>
            </a:r>
          </a:p>
          <a:p>
            <a:pPr lvl="1"/>
            <a:r>
              <a:rPr lang="en-GB" dirty="0"/>
              <a:t>Change to a DN40 valve </a:t>
            </a:r>
          </a:p>
          <a:p>
            <a:pPr lvl="1"/>
            <a:r>
              <a:rPr lang="en-GB" dirty="0"/>
              <a:t>3</a:t>
            </a:r>
            <a:r>
              <a:rPr lang="en-GB" baseline="30000" dirty="0"/>
              <a:t>rd</a:t>
            </a:r>
            <a:r>
              <a:rPr lang="en-GB" dirty="0"/>
              <a:t> skimmer fits within DN40 flange diameter</a:t>
            </a:r>
          </a:p>
          <a:p>
            <a:pPr lvl="1"/>
            <a:r>
              <a:rPr lang="en-GB" dirty="0"/>
              <a:t>Taper from injection chamber diameter to DN40 valve</a:t>
            </a:r>
          </a:p>
          <a:p>
            <a:pPr lvl="1"/>
            <a:r>
              <a:rPr lang="en-GB" dirty="0"/>
              <a:t>Should be space to incorporate DN40 valves and maintain distances on injection side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ACC49F-0CE1-7B1C-C2D4-5C7C279C5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Gate Valves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079201-5BE2-2090-06EA-26CDB2668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7D6A8F-B289-63C9-21EE-311E96033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DEF4FDE-B10F-55A8-ECD6-D109686ACE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7922" y="329561"/>
            <a:ext cx="3412024" cy="299820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E21D725-A7CD-4D70-04D7-87B3BFAFE029}"/>
              </a:ext>
            </a:extLst>
          </p:cNvPr>
          <p:cNvSpPr txBox="1"/>
          <p:nvPr/>
        </p:nvSpPr>
        <p:spPr>
          <a:xfrm>
            <a:off x="6477002" y="1248054"/>
            <a:ext cx="1331494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Injection</a:t>
            </a:r>
          </a:p>
          <a:p>
            <a:pPr algn="l"/>
            <a:r>
              <a:rPr lang="en-GB" dirty="0"/>
              <a:t>Chamber</a:t>
            </a:r>
          </a:p>
          <a:p>
            <a:pPr algn="l"/>
            <a:r>
              <a:rPr lang="en-GB" dirty="0"/>
              <a:t>w/DN40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057FB8-33A9-0D6B-1AC7-E3162D679FE4}"/>
              </a:ext>
            </a:extLst>
          </p:cNvPr>
          <p:cNvSpPr txBox="1"/>
          <p:nvPr/>
        </p:nvSpPr>
        <p:spPr>
          <a:xfrm>
            <a:off x="6516428" y="4536558"/>
            <a:ext cx="133149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Dump</a:t>
            </a:r>
          </a:p>
          <a:p>
            <a:pPr algn="l"/>
            <a:r>
              <a:rPr lang="en-GB" dirty="0"/>
              <a:t>Chamber</a:t>
            </a:r>
          </a:p>
          <a:p>
            <a:r>
              <a:rPr lang="en-GB" dirty="0"/>
              <a:t>w/DN40</a:t>
            </a:r>
          </a:p>
          <a:p>
            <a:pPr algn="l"/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C8565FC-7D7B-B479-5051-0D62BE0FB0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1000" y="3411363"/>
            <a:ext cx="3206719" cy="2925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236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E823F3A-C8A3-E7FA-A603-57CBA34B99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8881" y="1387716"/>
            <a:ext cx="7626068" cy="460851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FFDBD2B-1293-3F7F-6343-2AE16D6D6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Optical Target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C49C22-95B6-6136-4DD2-E7F243CF4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11 April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B1C912-527F-54E9-4327-B5A651EE7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DE02D7-32D1-9E0B-8A3C-3A8B68D83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405419-89D1-6ECF-0854-7BDFF7398151}"/>
              </a:ext>
            </a:extLst>
          </p:cNvPr>
          <p:cNvSpPr txBox="1"/>
          <p:nvPr/>
        </p:nvSpPr>
        <p:spPr>
          <a:xfrm>
            <a:off x="4652211" y="850232"/>
            <a:ext cx="20453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Original Target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D37BB9-7535-005A-6448-0973E6C1CA7E}"/>
              </a:ext>
            </a:extLst>
          </p:cNvPr>
          <p:cNvSpPr txBox="1"/>
          <p:nvPr/>
        </p:nvSpPr>
        <p:spPr>
          <a:xfrm>
            <a:off x="8988876" y="6072111"/>
            <a:ext cx="20453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Second Target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4B66176-D949-D0BD-BBF9-5F6DA4E1AD20}"/>
              </a:ext>
            </a:extLst>
          </p:cNvPr>
          <p:cNvCxnSpPr>
            <a:stCxn id="9" idx="2"/>
          </p:cNvCxnSpPr>
          <p:nvPr/>
        </p:nvCxnSpPr>
        <p:spPr>
          <a:xfrm>
            <a:off x="5674895" y="1127231"/>
            <a:ext cx="421105" cy="17924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0665EBF-6FE5-A5A0-73D4-104A2F4ACCF7}"/>
              </a:ext>
            </a:extLst>
          </p:cNvPr>
          <p:cNvCxnSpPr>
            <a:cxnSpLocks/>
          </p:cNvCxnSpPr>
          <p:nvPr/>
        </p:nvCxnSpPr>
        <p:spPr>
          <a:xfrm flipH="1" flipV="1">
            <a:off x="8855242" y="4981074"/>
            <a:ext cx="430413" cy="10816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57E46743-C57A-AE3B-641B-569D172BB242}"/>
              </a:ext>
            </a:extLst>
          </p:cNvPr>
          <p:cNvSpPr txBox="1">
            <a:spLocks/>
          </p:cNvSpPr>
          <p:nvPr/>
        </p:nvSpPr>
        <p:spPr>
          <a:xfrm>
            <a:off x="407989" y="1592263"/>
            <a:ext cx="3706811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/>
              <a:t>Moved second target to avoid collisions with other components </a:t>
            </a:r>
          </a:p>
          <a:p>
            <a:pPr lvl="1"/>
            <a:r>
              <a:rPr lang="en-GB" dirty="0"/>
              <a:t>And find a space that is easier to access</a:t>
            </a:r>
          </a:p>
          <a:p>
            <a:pPr lvl="1"/>
            <a:r>
              <a:rPr lang="en-GB" dirty="0"/>
              <a:t>Will need to integrate a second blackened plate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6A1504-C84C-6C47-2670-E930EF653EC4}"/>
              </a:ext>
            </a:extLst>
          </p:cNvPr>
          <p:cNvSpPr txBox="1"/>
          <p:nvPr/>
        </p:nvSpPr>
        <p:spPr>
          <a:xfrm>
            <a:off x="4114800" y="6035885"/>
            <a:ext cx="384295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Moved Penning Gauge Position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BA98190-BD82-3E38-B16A-B1E7D08865ED}"/>
              </a:ext>
            </a:extLst>
          </p:cNvPr>
          <p:cNvCxnSpPr>
            <a:cxnSpLocks/>
          </p:cNvCxnSpPr>
          <p:nvPr/>
        </p:nvCxnSpPr>
        <p:spPr>
          <a:xfrm flipV="1">
            <a:off x="6315860" y="4411579"/>
            <a:ext cx="702561" cy="16766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3428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E49C8D-E27B-0BDC-FC9E-B70DF97451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Instrument Support Assembly</a:t>
            </a:r>
          </a:p>
          <a:p>
            <a:r>
              <a:rPr lang="en-GB" dirty="0"/>
              <a:t>Transitions and integration of different diameter components (gate valves and pump)</a:t>
            </a:r>
          </a:p>
          <a:p>
            <a:r>
              <a:rPr lang="en-GB" dirty="0"/>
              <a:t>Add 2</a:t>
            </a:r>
            <a:r>
              <a:rPr lang="en-GB" baseline="30000" dirty="0"/>
              <a:t>nd</a:t>
            </a:r>
            <a:r>
              <a:rPr lang="en-GB" dirty="0"/>
              <a:t> blackened plate for 2</a:t>
            </a:r>
            <a:r>
              <a:rPr lang="en-GB" baseline="30000" dirty="0"/>
              <a:t>nd</a:t>
            </a:r>
            <a:r>
              <a:rPr lang="en-GB" dirty="0"/>
              <a:t> optical target</a:t>
            </a:r>
          </a:p>
          <a:p>
            <a:r>
              <a:rPr lang="en-GB" dirty="0"/>
              <a:t>Main Chamber refinement and detailing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DBF716-74BB-6E4F-87F8-1651CF02D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C76DC9-5640-35CB-1A94-66B65E435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525074-793F-2EDA-8B4B-753347DBE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74568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10703</TotalTime>
  <Words>243</Words>
  <Application>Microsoft Office PowerPoint</Application>
  <PresentationFormat>Widescreen</PresentationFormat>
  <Paragraphs>44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1_Office Theme</vt:lpstr>
      <vt:lpstr>BGC Regular Meeting BGC Integration v4</vt:lpstr>
      <vt:lpstr>Previous steps/conclusions</vt:lpstr>
      <vt:lpstr>Gate Valves</vt:lpstr>
      <vt:lpstr>Optical Target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Lauren Karen Margerison</dc:creator>
  <cp:lastModifiedBy>Lauren Karen Margerison</cp:lastModifiedBy>
  <cp:revision>13</cp:revision>
  <dcterms:created xsi:type="dcterms:W3CDTF">2025-02-07T15:34:42Z</dcterms:created>
  <dcterms:modified xsi:type="dcterms:W3CDTF">2025-04-11T12:12:15Z</dcterms:modified>
</cp:coreProperties>
</file>