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E0000"/>
    <a:srgbClr val="FFA5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44"/>
    <p:restoredTop sz="93803"/>
  </p:normalViewPr>
  <p:slideViewPr>
    <p:cSldViewPr snapToGrid="0">
      <p:cViewPr varScale="1">
        <p:scale>
          <a:sx n="115" d="100"/>
          <a:sy n="115" d="100"/>
        </p:scale>
        <p:origin x="142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17263E-D5A0-3446-95CB-5B72B3E6F2B5}" type="datetimeFigureOut">
              <a:rPr lang="en-IT" smtClean="0"/>
              <a:t>15/04/25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A817A3-ADC0-D84D-A1B6-A321BECD235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707159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13/02/24</a:t>
            </a:r>
            <a:endParaRPr lang="en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587919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148521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543854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13/02/24</a:t>
            </a:r>
            <a:endParaRPr lang="en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651803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15450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05532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61439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579826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697162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271172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173901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13/02/24</a:t>
            </a:r>
            <a:endParaRPr lang="en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825722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A726D-3D12-8D99-C199-237C7AC9F6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865410"/>
            <a:ext cx="7772400" cy="2387600"/>
          </a:xfrm>
        </p:spPr>
        <p:txBody>
          <a:bodyPr/>
          <a:lstStyle/>
          <a:p>
            <a:r>
              <a:rPr lang="en-IT" dirty="0">
                <a:solidFill>
                  <a:schemeClr val="accent1"/>
                </a:solidFill>
              </a:rPr>
              <a:t>WG4 in future EU Funding proposal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0D906F-54B8-885B-705C-58CAFCCFD6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2999" y="4253011"/>
            <a:ext cx="6858000" cy="390218"/>
          </a:xfrm>
        </p:spPr>
        <p:txBody>
          <a:bodyPr>
            <a:normAutofit fontScale="92500" lnSpcReduction="10000"/>
          </a:bodyPr>
          <a:lstStyle/>
          <a:p>
            <a:r>
              <a:rPr lang="en-IT" b="1" i="1" dirty="0">
                <a:solidFill>
                  <a:schemeClr val="accent2"/>
                </a:solidFill>
              </a:rPr>
              <a:t>DRD1 Scientific Coordination Board (SCB) 04-04-’25</a:t>
            </a:r>
          </a:p>
        </p:txBody>
      </p:sp>
      <p:pic>
        <p:nvPicPr>
          <p:cNvPr id="4" name="Google Shape;150;p27" descr="Chart&#10;&#10;Description automatically generated">
            <a:extLst>
              <a:ext uri="{FF2B5EF4-FFF2-40B4-BE49-F238E27FC236}">
                <a16:creationId xmlns:a16="http://schemas.microsoft.com/office/drawing/2014/main" id="{29A9F7B8-F699-A848-634E-9E6F086DF4F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575061" y="168758"/>
            <a:ext cx="1993877" cy="20460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52;p27" descr="Diagram&#10;&#10;Description automatically generated">
            <a:extLst>
              <a:ext uri="{FF2B5EF4-FFF2-40B4-BE49-F238E27FC236}">
                <a16:creationId xmlns:a16="http://schemas.microsoft.com/office/drawing/2014/main" id="{796149E9-23D6-5244-8BCA-9CC2ACAE8F0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3144" y="135109"/>
            <a:ext cx="2596042" cy="19291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51;p27">
            <a:extLst>
              <a:ext uri="{FF2B5EF4-FFF2-40B4-BE49-F238E27FC236}">
                <a16:creationId xmlns:a16="http://schemas.microsoft.com/office/drawing/2014/main" id="{FF18A8FB-D63A-0AF3-A94D-237018245E3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14813" y="136524"/>
            <a:ext cx="2397512" cy="204601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5DFD75F0-50FE-42C0-8176-3D5AC8C0B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13/02/24</a:t>
            </a:r>
            <a:endParaRPr lang="en-IT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AEC88D-BA09-B7C6-5E03-057366ECD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1</a:t>
            </a:fld>
            <a:endParaRPr lang="en-IT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C34F148D-9D0D-FD3A-598D-26EDC7C6DE02}"/>
              </a:ext>
            </a:extLst>
          </p:cNvPr>
          <p:cNvSpPr txBox="1">
            <a:spLocks/>
          </p:cNvSpPr>
          <p:nvPr/>
        </p:nvSpPr>
        <p:spPr>
          <a:xfrm>
            <a:off x="1142999" y="4915141"/>
            <a:ext cx="6858000" cy="1273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i="1" dirty="0">
                <a:solidFill>
                  <a:schemeClr val="accent1"/>
                </a:solidFill>
              </a:rPr>
              <a:t>Proposal in the following slides discussed and written by </a:t>
            </a:r>
            <a:r>
              <a:rPr lang="en-IT" i="1" u="sng" dirty="0">
                <a:solidFill>
                  <a:schemeClr val="accent1"/>
                </a:solidFill>
              </a:rPr>
              <a:t>all</a:t>
            </a:r>
            <a:r>
              <a:rPr lang="en-IT" i="1" dirty="0">
                <a:solidFill>
                  <a:schemeClr val="accent1"/>
                </a:solidFill>
              </a:rPr>
              <a:t> WG4 conveners</a:t>
            </a:r>
          </a:p>
        </p:txBody>
      </p:sp>
    </p:spTree>
    <p:extLst>
      <p:ext uri="{BB962C8B-B14F-4D97-AF65-F5344CB8AC3E}">
        <p14:creationId xmlns:p14="http://schemas.microsoft.com/office/powerpoint/2010/main" val="3958920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EDB47-9E57-B0AD-A002-50A04D550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chemeClr val="accent1"/>
                </a:solidFill>
              </a:rPr>
              <a:t>A bit of 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9ECCC-CA72-F7A9-4FE7-68E6E906ED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T" dirty="0"/>
              <a:t>AIDA-innova is currently finishing (2021-2024 + ext)</a:t>
            </a:r>
          </a:p>
          <a:p>
            <a:r>
              <a:rPr lang="en-IT" dirty="0"/>
              <a:t>Idea is to have a new proposal by this summer</a:t>
            </a:r>
          </a:p>
          <a:p>
            <a:r>
              <a:rPr lang="en-GB" dirty="0"/>
              <a:t>W</a:t>
            </a:r>
            <a:r>
              <a:rPr lang="en-IT" dirty="0"/>
              <a:t>ith funding to start in 2026</a:t>
            </a:r>
          </a:p>
          <a:p>
            <a:r>
              <a:rPr lang="en-IT" dirty="0"/>
              <a:t>No Open Call for Expressions of Interest</a:t>
            </a:r>
          </a:p>
          <a:p>
            <a:r>
              <a:rPr lang="en-IT" dirty="0"/>
              <a:t>Use Detector Development Roadmap</a:t>
            </a:r>
          </a:p>
          <a:p>
            <a:pPr lvl="1"/>
            <a:r>
              <a:rPr lang="en-GB" dirty="0"/>
              <a:t>I</a:t>
            </a:r>
            <a:r>
              <a:rPr lang="en-IT"/>
              <a:t>mplemented in Detector R&amp;D Collaborations (DRD)</a:t>
            </a:r>
          </a:p>
          <a:p>
            <a:pPr lvl="1"/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CACDDA-380C-5025-7F40-9918347ED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13/02/24</a:t>
            </a:r>
            <a:endParaRPr lang="en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4CB39D-A7ED-FB94-7611-8B241B9CF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2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748705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3C131-DA91-319F-DAA0-46C045FA5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sz="4000" b="1" dirty="0">
                <a:solidFill>
                  <a:schemeClr val="accent1"/>
                </a:solidFill>
              </a:rPr>
              <a:t>WP 6 Task 3 Modelling &amp; 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78C865-2DCE-D052-658D-F5DD7569D9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602604"/>
            <a:ext cx="8325779" cy="5032375"/>
          </a:xfrm>
        </p:spPr>
        <p:txBody>
          <a:bodyPr>
            <a:normAutofit fontScale="92500" lnSpcReduction="10000"/>
          </a:bodyPr>
          <a:lstStyle/>
          <a:p>
            <a:r>
              <a:rPr lang="en-GB" i="0" u="none" strike="noStrike" dirty="0">
                <a:effectLst/>
                <a:latin typeface="Arial" panose="020B0604020202020204" pitchFamily="34" charset="0"/>
              </a:rPr>
              <a:t>Develop </a:t>
            </a:r>
            <a:r>
              <a:rPr lang="en-GB" b="1" i="0" u="none" strike="noStrike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Simulation of Large Avalanches </a:t>
            </a:r>
            <a:r>
              <a:rPr lang="en-GB" i="0" u="none" strike="noStrike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including Space-Charge effects &amp; update Electric-field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solidFill>
                  <a:srgbClr val="C00000"/>
                </a:solidFill>
                <a:latin typeface="Arial" panose="020B0604020202020204" pitchFamily="34" charset="0"/>
              </a:rPr>
              <a:t>developing of SW tools that will be integrated / made available to the whole DRD1 community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solidFill>
                  <a:schemeClr val="accent6"/>
                </a:solidFill>
                <a:latin typeface="Arial" panose="020B0604020202020204" pitchFamily="34" charset="0"/>
              </a:rPr>
              <a:t>physics study performed with the developed tool to validate the approach and illustrate the possibilities</a:t>
            </a:r>
            <a:endParaRPr lang="en-GB" b="0" i="0" u="none" strike="noStrike" dirty="0">
              <a:solidFill>
                <a:schemeClr val="accent6"/>
              </a:solidFill>
              <a:effectLst/>
              <a:latin typeface="Arial" panose="020B0604020202020204" pitchFamily="34" charset="0"/>
            </a:endParaRPr>
          </a:p>
          <a:p>
            <a:r>
              <a:rPr lang="en-IT" dirty="0"/>
              <a:t>Three sub-tasks and three benificiaries:</a:t>
            </a:r>
          </a:p>
          <a:p>
            <a:pPr lvl="1"/>
            <a:r>
              <a:rPr lang="en-IT" dirty="0">
                <a:solidFill>
                  <a:schemeClr val="accent1"/>
                </a:solidFill>
              </a:rPr>
              <a:t>6.3.A “FEM” </a:t>
            </a:r>
            <a:r>
              <a:rPr lang="en-IT" dirty="0"/>
              <a:t>:: Space-charge calculation with GPU &amp; FEM</a:t>
            </a:r>
          </a:p>
          <a:p>
            <a:pPr lvl="1"/>
            <a:r>
              <a:rPr lang="en-IT" dirty="0">
                <a:solidFill>
                  <a:schemeClr val="accent1"/>
                </a:solidFill>
              </a:rPr>
              <a:t>6.3.B “BEM” </a:t>
            </a:r>
            <a:r>
              <a:rPr lang="en-IT" dirty="0"/>
              <a:t>:: Space-charge field update with neBEM</a:t>
            </a:r>
          </a:p>
          <a:p>
            <a:pPr lvl="1"/>
            <a:r>
              <a:rPr lang="en-IT" dirty="0">
                <a:solidFill>
                  <a:schemeClr val="accent1"/>
                </a:solidFill>
              </a:rPr>
              <a:t>6.3.C</a:t>
            </a:r>
            <a:r>
              <a:rPr lang="en-IT" dirty="0"/>
              <a:t> “Semi-Analytical Approach &amp; Better Algorithms” </a:t>
            </a:r>
          </a:p>
          <a:p>
            <a:r>
              <a:rPr lang="en-IT" dirty="0"/>
              <a:t>Benificiaries/Partners:</a:t>
            </a:r>
          </a:p>
          <a:p>
            <a:pPr lvl="1"/>
            <a:r>
              <a:rPr lang="en-IT" dirty="0"/>
              <a:t>Plan to present this in a WG4 Working meeting (April 15th), where we invite everybody interested in the topic to investigate who can join as beneficiary / partners – </a:t>
            </a:r>
            <a:r>
              <a:rPr lang="en-IT" i="1" dirty="0">
                <a:solidFill>
                  <a:schemeClr val="accent2"/>
                </a:solidFill>
              </a:rPr>
              <a:t>we hope Timeline is 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350705-D6AD-0F48-C2DA-1CA9550FE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13/02/24</a:t>
            </a:r>
            <a:endParaRPr lang="en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AA8F58-E088-A066-A5B9-BC2B5AAD9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3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529421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ED81F-B9F7-DC1B-5F28-22D6AFFC4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6.3.A “FEM” :: Space-charge calculation with GPU &amp; FEM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FE495C-7DA6-89D3-91A3-99BA085241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777" y="1847851"/>
            <a:ext cx="8727223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I</a:t>
            </a:r>
            <a:r>
              <a:rPr lang="en-IT" dirty="0"/>
              <a:t>ntegration of FEM/GPU tools that exist and are open source a</a:t>
            </a:r>
            <a:r>
              <a:rPr lang="en-GB" dirty="0" err="1"/>
              <a:t>nd</a:t>
            </a:r>
            <a:r>
              <a:rPr lang="en-IT" dirty="0"/>
              <a:t> write core sw code that would allow DRD1 users to implement easily their geometry / application</a:t>
            </a:r>
          </a:p>
          <a:p>
            <a:pPr lvl="1"/>
            <a:r>
              <a:rPr lang="en-IT" dirty="0"/>
              <a:t>We already have a specific example working</a:t>
            </a:r>
          </a:p>
          <a:p>
            <a:pPr lvl="1"/>
            <a:r>
              <a:rPr lang="en-IT" dirty="0"/>
              <a:t>Idea is to extend the framework to be detector-independent</a:t>
            </a:r>
          </a:p>
          <a:p>
            <a:r>
              <a:rPr lang="en-IT" dirty="0"/>
              <a:t>Use this tool to study one specific example where these space charges are relevant	</a:t>
            </a:r>
          </a:p>
          <a:p>
            <a:pPr lvl="1"/>
            <a:r>
              <a:rPr lang="en-GB" dirty="0"/>
              <a:t>W</a:t>
            </a:r>
            <a:r>
              <a:rPr lang="en-IT" dirty="0"/>
              <a:t>hich topic? – to be negociated with beneficiary</a:t>
            </a:r>
          </a:p>
          <a:p>
            <a:pPr lvl="1"/>
            <a:r>
              <a:rPr lang="en-GB" dirty="0"/>
              <a:t>Possible candidate:</a:t>
            </a:r>
            <a:r>
              <a:rPr lang="en-IT" dirty="0"/>
              <a:t> Triple-GEM where space-charge changes gain with factor 2</a:t>
            </a:r>
            <a:r>
              <a:rPr lang="en-IT" baseline="30000" dirty="0"/>
              <a:t>3</a:t>
            </a:r>
          </a:p>
          <a:p>
            <a:r>
              <a:rPr lang="en-IT" dirty="0"/>
              <a:t>Possibile beneficiary:</a:t>
            </a:r>
          </a:p>
          <a:p>
            <a:pPr lvl="1"/>
            <a:endParaRPr lang="en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EF7B43-0B4F-4842-2A2D-D496F8C53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13/02/24</a:t>
            </a:r>
            <a:endParaRPr lang="en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1DFED7-B1BB-7B93-A94F-E7AD4A2A1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4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405775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5DDDE-9CAD-4638-017B-74F686558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6.3.B “BEM” :: Space-charge field update with neBEM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C2440C-2859-3072-6D23-EA7E453BBD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95851"/>
          </a:xfrm>
        </p:spPr>
        <p:txBody>
          <a:bodyPr>
            <a:norm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Support further development of </a:t>
            </a:r>
            <a:r>
              <a:rPr lang="en-GB" sz="2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neBEM</a:t>
            </a:r>
            <a:r>
              <a:rPr lang="en-GB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towards space-charge induced field modifications</a:t>
            </a:r>
          </a:p>
          <a:p>
            <a:pPr lvl="1" fontAlgn="base">
              <a:spcBef>
                <a:spcPts val="0"/>
              </a:spcBef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parallel processing acceleration effort using code optimisation, multi-threading, code optimization</a:t>
            </a:r>
          </a:p>
          <a:p>
            <a:pPr lvl="1" fontAlgn="base">
              <a:spcBef>
                <a:spcPts val="0"/>
              </a:spcBef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We have a basic working version – but it is slow</a:t>
            </a:r>
          </a:p>
          <a:p>
            <a:pPr lvl="1" fontAlgn="base">
              <a:spcBef>
                <a:spcPts val="0"/>
              </a:spcBef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We als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o know where to put our hands to improve speed</a:t>
            </a:r>
            <a:endParaRPr lang="en-GB" sz="20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</a:rPr>
              <a:t>This tool can be used for space-charge calculation inside Gaseous Detectors as well as Silicon Detectors</a:t>
            </a:r>
          </a:p>
          <a:p>
            <a:pPr lvl="1" fontAlgn="base">
              <a:spcBef>
                <a:spcPts val="0"/>
              </a:spcBef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Overlap/Synergy with WP on Silicon Detectors</a:t>
            </a:r>
          </a:p>
          <a:p>
            <a:pPr lvl="1" fontAlgn="base">
              <a:spcBef>
                <a:spcPts val="0"/>
              </a:spcBef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Cross-technology exchanges can enrich our community</a:t>
            </a:r>
          </a:p>
          <a:p>
            <a:pPr fontAlgn="base">
              <a:spcBef>
                <a:spcPts val="0"/>
              </a:spcBef>
            </a:pP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</a:rPr>
              <a:t>Physics Study: </a:t>
            </a:r>
          </a:p>
          <a:p>
            <a:pPr lvl="1" fontAlgn="base">
              <a:spcBef>
                <a:spcPts val="0"/>
              </a:spcBef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One Gaseous Detector + One Silicon Detector (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SiPM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?)</a:t>
            </a:r>
          </a:p>
          <a:p>
            <a:pPr fontAlgn="base">
              <a:spcBef>
                <a:spcPts val="0"/>
              </a:spcBef>
            </a:pP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</a:rPr>
              <a:t>Possible beneficiary:</a:t>
            </a:r>
          </a:p>
          <a:p>
            <a:pPr lvl="1" fontAlgn="base">
              <a:spcBef>
                <a:spcPts val="0"/>
              </a:spcBef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Ideal candidate is CERN:</a:t>
            </a:r>
          </a:p>
          <a:p>
            <a:pPr lvl="2" fontAlgn="base">
              <a:spcBef>
                <a:spcPts val="0"/>
              </a:spcBef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Guidance for BEM / Computing improvements</a:t>
            </a:r>
          </a:p>
          <a:p>
            <a:pPr lvl="2" fontAlgn="base">
              <a:spcBef>
                <a:spcPts val="0"/>
              </a:spcBef>
            </a:pPr>
            <a:r>
              <a:rPr lang="en-GB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Benificiary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 is fertile ground both for Gaseous as Solid State Detector</a:t>
            </a:r>
          </a:p>
          <a:p>
            <a:pPr lvl="1" fontAlgn="base">
              <a:spcBef>
                <a:spcPts val="0"/>
              </a:spcBef>
            </a:pPr>
            <a:endParaRPr lang="en-GB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1" fontAlgn="base">
              <a:spcBef>
                <a:spcPts val="0"/>
              </a:spcBef>
            </a:pPr>
            <a:endParaRPr lang="en-GB" sz="20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12DE81-FF58-2901-61A1-A36497249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13/02/24</a:t>
            </a:r>
            <a:endParaRPr lang="en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199589-8628-313A-BB9D-1C8457116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5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417301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7FFECF-68C3-5F51-E6B8-443259D7C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6.3.C “Semi-Analytical Approach &amp; Better Algorithms”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F7F34E-3B49-BBEE-A6A6-C8EFCCF0A5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825625"/>
            <a:ext cx="8593409" cy="4351338"/>
          </a:xfrm>
        </p:spPr>
        <p:txBody>
          <a:bodyPr>
            <a:normAutofit lnSpcReduction="10000"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Development and implementation of a computational module that parametrizes large avalanche growth using semi-analytical functional forms</a:t>
            </a:r>
            <a:endParaRPr lang="en-GB" sz="2400" b="0" i="1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b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Better Algorithms: </a:t>
            </a:r>
            <a:r>
              <a:rPr lang="en-GB" sz="2400" b="0" i="1" u="none" strike="noStrike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(have to see if this is possible to combine)</a:t>
            </a:r>
          </a:p>
          <a:p>
            <a:pPr lvl="1" fontAlgn="base">
              <a:spcBef>
                <a:spcPts val="0"/>
              </a:spcBef>
            </a:pPr>
            <a:r>
              <a:rPr lang="en-GB" sz="2000" b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Optimize computing time of Avalanche simulation by smart combination of methods</a:t>
            </a:r>
          </a:p>
          <a:p>
            <a:pPr lvl="1" fontAlgn="base">
              <a:spcBef>
                <a:spcPts val="0"/>
              </a:spcBef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Hybrid approach: Microscopic Tracking + Charge Clustering / GRID</a:t>
            </a:r>
            <a:endParaRPr lang="en-GB" sz="2000" b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lvl="1" fontAlgn="base">
              <a:spcBef>
                <a:spcPts val="0"/>
              </a:spcBef>
            </a:pPr>
            <a:endParaRPr lang="en-GB" sz="2000" b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b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Comparison of the semi-analytical approximation results against full particle-tracking simulations and hydrodynamical models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</a:rPr>
              <a:t>Physics Study:</a:t>
            </a:r>
          </a:p>
          <a:p>
            <a:pPr lvl="1" fontAlgn="base">
              <a:spcBef>
                <a:spcPts val="0"/>
              </a:spcBef>
            </a:pPr>
            <a:r>
              <a:rPr lang="en-GB" sz="2000" b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RPC – where semi-analytical approach can be developed best</a:t>
            </a:r>
          </a:p>
          <a:p>
            <a:pPr lvl="1" fontAlgn="base">
              <a:spcBef>
                <a:spcPts val="0"/>
              </a:spcBef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MPGD – for hybrid / better algorithm</a:t>
            </a:r>
          </a:p>
          <a:p>
            <a:pPr fontAlgn="base">
              <a:spcBef>
                <a:spcPts val="0"/>
              </a:spcBef>
            </a:pP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</a:rPr>
              <a:t>Possible </a:t>
            </a:r>
            <a:r>
              <a:rPr lang="en-GB" sz="2400" dirty="0" err="1">
                <a:solidFill>
                  <a:srgbClr val="000000"/>
                </a:solidFill>
                <a:latin typeface="Arial" panose="020B0604020202020204" pitchFamily="34" charset="0"/>
              </a:rPr>
              <a:t>Benificiary</a:t>
            </a:r>
            <a:endParaRPr lang="en-GB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fontAlgn="base">
              <a:spcBef>
                <a:spcPts val="0"/>
              </a:spcBef>
            </a:pPr>
            <a:endParaRPr lang="en-GB" sz="2400" b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en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11CBDD-27DA-2407-4EEB-3034BB9A8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13/02/24</a:t>
            </a:r>
            <a:endParaRPr lang="en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D8314E-D7C2-DEC9-B727-827A0102D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6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957552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A898D-E31B-05D9-E8CA-259C4FF79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chemeClr val="accent1"/>
                </a:solidFill>
              </a:rPr>
              <a:t>Financial Aspect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AC46D51A-6E17-0779-EF12-BB3097B90D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7041037"/>
              </p:ext>
            </p:extLst>
          </p:nvPr>
        </p:nvGraphicFramePr>
        <p:xfrm>
          <a:off x="628650" y="1825625"/>
          <a:ext cx="78867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1675">
                  <a:extLst>
                    <a:ext uri="{9D8B030D-6E8A-4147-A177-3AD203B41FA5}">
                      <a16:colId xmlns:a16="http://schemas.microsoft.com/office/drawing/2014/main" val="831349828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3616640083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613495540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33286388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T" dirty="0"/>
                        <a:t>Task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dirty="0"/>
                        <a:t>Budget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dirty="0"/>
                        <a:t>Contract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dirty="0"/>
                        <a:t>Possible location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49665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T" dirty="0"/>
                        <a:t>6.3.A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dirty="0"/>
                        <a:t>100k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dirty="0"/>
                        <a:t>2 year contract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0874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T" dirty="0"/>
                        <a:t>6.3.B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dirty="0"/>
                        <a:t>100k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dirty="0"/>
                        <a:t>2 year / 4 yr (stud)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3886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T" dirty="0"/>
                        <a:t>6.3.C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dirty="0"/>
                        <a:t>100k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dirty="0"/>
                        <a:t>2 year contract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5922351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75C486-F247-62B3-A20E-4B9D5DA70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13/02/24</a:t>
            </a:r>
            <a:endParaRPr lang="en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ECC401-3CAC-8993-AEB6-48ED3B78B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7</a:t>
            </a:fld>
            <a:endParaRPr lang="en-I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A70504-F432-FCF0-FF59-99F9C70D7885}"/>
              </a:ext>
            </a:extLst>
          </p:cNvPr>
          <p:cNvSpPr txBox="1"/>
          <p:nvPr/>
        </p:nvSpPr>
        <p:spPr>
          <a:xfrm>
            <a:off x="628650" y="3601844"/>
            <a:ext cx="78867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Given interest also from Solid State area, we have assumed that the overall coordinators of the Funding Proposal could maybe allocate a slightly higher budget and we propose a budget for our task of 300kEUR</a:t>
            </a:r>
          </a:p>
          <a:p>
            <a:endParaRPr lang="en-IT" dirty="0"/>
          </a:p>
          <a:p>
            <a:r>
              <a:rPr lang="en-IT" dirty="0"/>
              <a:t>At CERN a PhD stud</a:t>
            </a:r>
            <a:r>
              <a:rPr lang="en-GB" dirty="0" err="1"/>
              <a:t>en</a:t>
            </a:r>
            <a:r>
              <a:rPr lang="en-IT" dirty="0"/>
              <a:t>t would be also possible at the price of 50 kCHF / year for a period of 3 years</a:t>
            </a:r>
          </a:p>
          <a:p>
            <a:endParaRPr lang="en-IT" dirty="0"/>
          </a:p>
          <a:p>
            <a:r>
              <a:rPr lang="en-IT" dirty="0"/>
              <a:t>Basic Idea (also for previous EU funding proposals is co-financing: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</a:t>
            </a:r>
            <a:r>
              <a:rPr lang="en-IT" dirty="0"/>
              <a:t>uilt-in: to 10MEUR total financing of EU must correspond our working hours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/>
              <a:t>Extra: We ask the benificiaries if they can finance the contracts by 50%</a:t>
            </a:r>
          </a:p>
        </p:txBody>
      </p:sp>
    </p:spTree>
    <p:extLst>
      <p:ext uri="{BB962C8B-B14F-4D97-AF65-F5344CB8AC3E}">
        <p14:creationId xmlns:p14="http://schemas.microsoft.com/office/powerpoint/2010/main" val="2744144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8224</TotalTime>
  <Words>675</Words>
  <Application>Microsoft Macintosh PowerPoint</Application>
  <PresentationFormat>On-screen Show (4:3)</PresentationFormat>
  <Paragraphs>88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WG4 in future EU Funding proposal</vt:lpstr>
      <vt:lpstr>A bit of Context</vt:lpstr>
      <vt:lpstr>WP 6 Task 3 Modelling &amp; Simulation</vt:lpstr>
      <vt:lpstr>6.3.A “FEM” :: Space-charge calculation with GPU &amp; FEM</vt:lpstr>
      <vt:lpstr>6.3.B “BEM” :: Space-charge field update with neBEM</vt:lpstr>
      <vt:lpstr>6.3.C “Semi-Analytical Approach &amp; Better Algorithms” </vt:lpstr>
      <vt:lpstr>Financial Aspect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DRD1 WG4</dc:title>
  <dc:creator>Piet Omer J Verwilligen</dc:creator>
  <cp:lastModifiedBy>Piet Omer J Verwilligen</cp:lastModifiedBy>
  <cp:revision>59</cp:revision>
  <dcterms:created xsi:type="dcterms:W3CDTF">2023-06-20T07:09:48Z</dcterms:created>
  <dcterms:modified xsi:type="dcterms:W3CDTF">2025-04-15T13:04:46Z</dcterms:modified>
</cp:coreProperties>
</file>