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1" r:id="rId2"/>
  </p:sldMasterIdLst>
  <p:notesMasterIdLst>
    <p:notesMasterId r:id="rId27"/>
  </p:notesMasterIdLst>
  <p:sldIdLst>
    <p:sldId id="1641" r:id="rId3"/>
    <p:sldId id="1647" r:id="rId4"/>
    <p:sldId id="1648" r:id="rId5"/>
    <p:sldId id="506" r:id="rId6"/>
    <p:sldId id="2142532626" r:id="rId7"/>
    <p:sldId id="1681" r:id="rId8"/>
    <p:sldId id="1667" r:id="rId9"/>
    <p:sldId id="2142532629" r:id="rId10"/>
    <p:sldId id="1691" r:id="rId11"/>
    <p:sldId id="465" r:id="rId12"/>
    <p:sldId id="2142532631" r:id="rId13"/>
    <p:sldId id="2142532639" r:id="rId14"/>
    <p:sldId id="2142532630" r:id="rId15"/>
    <p:sldId id="1668" r:id="rId16"/>
    <p:sldId id="1693" r:id="rId17"/>
    <p:sldId id="2142532640" r:id="rId18"/>
    <p:sldId id="1694" r:id="rId19"/>
    <p:sldId id="1676" r:id="rId20"/>
    <p:sldId id="1663" r:id="rId21"/>
    <p:sldId id="510" r:id="rId22"/>
    <p:sldId id="370" r:id="rId23"/>
    <p:sldId id="475" r:id="rId24"/>
    <p:sldId id="355" r:id="rId25"/>
    <p:sldId id="271" r:id="rId26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71" autoAdjust="0"/>
    <p:restoredTop sz="93760" autoAdjust="0"/>
  </p:normalViewPr>
  <p:slideViewPr>
    <p:cSldViewPr snapToGrid="0" snapToObjects="1">
      <p:cViewPr varScale="1">
        <p:scale>
          <a:sx n="134" d="100"/>
          <a:sy n="134" d="100"/>
        </p:scale>
        <p:origin x="192" y="304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-1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10/04/2025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01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235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73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10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876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98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323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858" y="1294987"/>
            <a:ext cx="8462281" cy="1289250"/>
          </a:xfrm>
        </p:spPr>
        <p:txBody>
          <a:bodyPr anchor="b">
            <a:normAutofit/>
          </a:bodyPr>
          <a:lstStyle>
            <a:lvl1pPr algn="ctr">
              <a:defRPr sz="2700" b="0" cap="all" spc="113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858" y="2596724"/>
            <a:ext cx="8462281" cy="1264277"/>
          </a:xfrm>
        </p:spPr>
        <p:txBody>
          <a:bodyPr/>
          <a:lstStyle>
            <a:lvl1pPr marL="0" indent="0" algn="ctr">
              <a:buNone/>
              <a:defRPr sz="1800" b="0" i="0" spc="150" baseline="0">
                <a:solidFill>
                  <a:srgbClr val="00B9C5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318" y="255488"/>
            <a:ext cx="1885950" cy="771525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518" y="3879223"/>
            <a:ext cx="8462281" cy="126427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163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155871"/>
            <a:ext cx="8532796" cy="777365"/>
          </a:xfrm>
        </p:spPr>
        <p:txBody>
          <a:bodyPr>
            <a:normAutofit/>
          </a:bodyPr>
          <a:lstStyle>
            <a:lvl1pPr>
              <a:defRPr sz="24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7"/>
            <a:ext cx="8532796" cy="3474439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769" y="4733255"/>
            <a:ext cx="342900" cy="371475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84D74E4-F1AD-6F4B-908B-2F054661F812}"/>
              </a:ext>
            </a:extLst>
          </p:cNvPr>
          <p:cNvSpPr txBox="1">
            <a:spLocks/>
          </p:cNvSpPr>
          <p:nvPr userDrawn="1"/>
        </p:nvSpPr>
        <p:spPr>
          <a:xfrm>
            <a:off x="1385259" y="4850272"/>
            <a:ext cx="763764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solidFill>
                  <a:schemeClr val="tx1"/>
                </a:solidFill>
              </a:rPr>
              <a:t>Thierry Stora – LT visit – 10  Apr 2025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900" dirty="0">
              <a:solidFill>
                <a:schemeClr val="tx1"/>
              </a:solidFill>
            </a:endParaRPr>
          </a:p>
        </p:txBody>
      </p:sp>
      <p:pic>
        <p:nvPicPr>
          <p:cNvPr id="9" name="Picture 8" descr="2015-01-13_CERN_ENdept 36% h32mm 300dpi.png">
            <a:extLst>
              <a:ext uri="{FF2B5EF4-FFF2-40B4-BE49-F238E27FC236}">
                <a16:creationId xmlns:a16="http://schemas.microsoft.com/office/drawing/2014/main" id="{54E80422-EEAD-0241-831A-22692ED49C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20319" y="4754883"/>
            <a:ext cx="384143" cy="3650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CD3C7B-1361-AC48-9ED0-2E4C0A3D48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 l="33637" t="60364" r="20105" b="18636"/>
          <a:stretch>
            <a:fillRect/>
          </a:stretch>
        </p:blipFill>
        <p:spPr bwMode="auto">
          <a:xfrm>
            <a:off x="404462" y="4793151"/>
            <a:ext cx="804297" cy="2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FD429A52-C73C-E64D-AF31-BB214B93929A}"/>
              </a:ext>
            </a:extLst>
          </p:cNvPr>
          <p:cNvSpPr txBox="1">
            <a:spLocks/>
          </p:cNvSpPr>
          <p:nvPr userDrawn="1"/>
        </p:nvSpPr>
        <p:spPr>
          <a:xfrm>
            <a:off x="8490518" y="4744743"/>
            <a:ext cx="323325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C863F0-AEA2-0249-8983-B892276345E5}" type="slidenum">
              <a:rPr lang="en-CH" sz="900" smtClean="0"/>
              <a:pPr/>
              <a:t>‹#›</a:t>
            </a:fld>
            <a:endParaRPr lang="en-CH" sz="900" dirty="0"/>
          </a:p>
        </p:txBody>
      </p:sp>
    </p:spTree>
    <p:extLst>
      <p:ext uri="{BB962C8B-B14F-4D97-AF65-F5344CB8AC3E}">
        <p14:creationId xmlns:p14="http://schemas.microsoft.com/office/powerpoint/2010/main" val="98314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595937"/>
            <a:ext cx="8532796" cy="337299"/>
          </a:xfrm>
        </p:spPr>
        <p:txBody>
          <a:bodyPr>
            <a:noAutofit/>
          </a:bodyPr>
          <a:lstStyle>
            <a:lvl1pPr>
              <a:defRPr sz="21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7"/>
            <a:ext cx="8532796" cy="3474439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5975" y="189186"/>
            <a:ext cx="8532795" cy="406751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8"/>
            <a:ext cx="6245137" cy="3478176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25570" y="189186"/>
            <a:ext cx="2113894" cy="4417219"/>
          </a:xfrm>
        </p:spPr>
        <p:txBody>
          <a:bodyPr>
            <a:normAutofit/>
          </a:bodyPr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rgbClr val="835050"/>
                </a:solidFill>
              </a:defRPr>
            </a:lvl1pPr>
            <a:lvl2pPr marL="270000" indent="-117450">
              <a:defRPr sz="1050">
                <a:solidFill>
                  <a:srgbClr val="835050"/>
                </a:solidFill>
              </a:defRPr>
            </a:lvl2pPr>
            <a:lvl3pPr marL="540000" indent="-117450">
              <a:defRPr sz="900">
                <a:solidFill>
                  <a:srgbClr val="835050"/>
                </a:solidFill>
              </a:defRPr>
            </a:lvl3pPr>
            <a:lvl4pPr marL="810000" indent="-117450">
              <a:defRPr sz="825">
                <a:solidFill>
                  <a:srgbClr val="835050"/>
                </a:solidFill>
              </a:defRPr>
            </a:lvl4pPr>
            <a:lvl5pPr>
              <a:defRPr sz="105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155871"/>
            <a:ext cx="6240408" cy="777365"/>
          </a:xfrm>
        </p:spPr>
        <p:txBody>
          <a:bodyPr>
            <a:normAutofit/>
          </a:bodyPr>
          <a:lstStyle>
            <a:lvl1pPr>
              <a:defRPr sz="24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2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595937"/>
            <a:ext cx="6245135" cy="337299"/>
          </a:xfrm>
        </p:spPr>
        <p:txBody>
          <a:bodyPr>
            <a:noAutofit/>
          </a:bodyPr>
          <a:lstStyle>
            <a:lvl1pPr>
              <a:defRPr sz="21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8"/>
            <a:ext cx="6245137" cy="3478176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5975" y="189186"/>
            <a:ext cx="6245137" cy="406751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25570" y="189186"/>
            <a:ext cx="2113894" cy="4417219"/>
          </a:xfrm>
        </p:spPr>
        <p:txBody>
          <a:bodyPr>
            <a:normAutofit/>
          </a:bodyPr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rgbClr val="835050"/>
                </a:solidFill>
              </a:defRPr>
            </a:lvl1pPr>
            <a:lvl2pPr marL="270000" indent="-117450">
              <a:defRPr sz="1050">
                <a:solidFill>
                  <a:srgbClr val="835050"/>
                </a:solidFill>
              </a:defRPr>
            </a:lvl2pPr>
            <a:lvl3pPr marL="540000" indent="-117450">
              <a:defRPr sz="900">
                <a:solidFill>
                  <a:srgbClr val="835050"/>
                </a:solidFill>
              </a:defRPr>
            </a:lvl3pPr>
            <a:lvl4pPr marL="810000" indent="-117450">
              <a:defRPr sz="825">
                <a:solidFill>
                  <a:srgbClr val="835050"/>
                </a:solidFill>
              </a:defRPr>
            </a:lvl4pPr>
            <a:lvl5pPr>
              <a:defRPr sz="105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4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859" y="1721250"/>
            <a:ext cx="8462281" cy="1701000"/>
          </a:xfrm>
        </p:spPr>
        <p:txBody>
          <a:bodyPr anchor="ctr">
            <a:normAutofit/>
          </a:bodyPr>
          <a:lstStyle>
            <a:lvl1pPr algn="ctr">
              <a:defRPr sz="2700" b="0" cap="all" spc="113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2358758" y="4609358"/>
            <a:ext cx="4541846" cy="479775"/>
            <a:chOff x="3189104" y="6076446"/>
            <a:chExt cx="6055795" cy="6397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636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005"/>
                </a:lnSpc>
              </a:pPr>
              <a:r>
                <a:rPr lang="en-US" sz="9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9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9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318" y="464738"/>
            <a:ext cx="1885950" cy="7715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C54AA20-6301-F140-B92A-4A8E95398B2A}"/>
              </a:ext>
            </a:extLst>
          </p:cNvPr>
          <p:cNvGrpSpPr/>
          <p:nvPr userDrawn="1"/>
        </p:nvGrpSpPr>
        <p:grpSpPr>
          <a:xfrm>
            <a:off x="1885817" y="3897914"/>
            <a:ext cx="5372366" cy="415498"/>
            <a:chOff x="2781542" y="5197542"/>
            <a:chExt cx="7163154" cy="55399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427F5D-E079-B64F-B372-98765608CA35}"/>
                </a:ext>
              </a:extLst>
            </p:cNvPr>
            <p:cNvSpPr txBox="1"/>
            <p:nvPr userDrawn="1"/>
          </p:nvSpPr>
          <p:spPr>
            <a:xfrm>
              <a:off x="2971869" y="5200519"/>
              <a:ext cx="223162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050" b="1" i="0" cap="all" spc="113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800105-3318-2A4F-8E4C-54498BBA9EFB}"/>
                </a:ext>
              </a:extLst>
            </p:cNvPr>
            <p:cNvSpPr txBox="1"/>
            <p:nvPr userDrawn="1"/>
          </p:nvSpPr>
          <p:spPr>
            <a:xfrm>
              <a:off x="6085545" y="5197542"/>
              <a:ext cx="38591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www.twitter.com</a:t>
              </a:r>
              <a:r>
                <a:rPr lang="en-US" sz="1050" b="1" i="0" cap="all" spc="113" baseline="0" dirty="0">
                  <a:solidFill>
                    <a:srgbClr val="E95355"/>
                  </a:solidFill>
                  <a:latin typeface="+mj-lt"/>
                </a:rPr>
                <a:t>/</a:t>
              </a: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050" b="1" i="0" cap="all" spc="113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A338EE5-0A21-5C4F-86E2-A3D839CC7D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0979" y="5204147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31B850D-67D7-F740-A58C-32BDAF2450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1542" y="5204146"/>
              <a:ext cx="301171" cy="301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358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36562"/>
            <a:ext cx="9144000" cy="51435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431800" y="1306319"/>
            <a:ext cx="5588000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3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31800" y="2857502"/>
            <a:ext cx="5588000" cy="800016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634831" y="4083080"/>
            <a:ext cx="1524000" cy="793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567298" y="4106833"/>
            <a:ext cx="642194" cy="63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6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624272" y="4832709"/>
            <a:ext cx="799516" cy="2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3672078" y="4763028"/>
            <a:ext cx="429048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T. Stora –  / CERN-MEDICIS -1</a:t>
            </a:r>
            <a:r>
              <a:rPr lang="en-US" sz="900" baseline="30000" dirty="0"/>
              <a:t>st</a:t>
            </a:r>
            <a:r>
              <a:rPr lang="en-US" sz="900" baseline="0" dirty="0"/>
              <a:t> July 2020</a:t>
            </a:r>
            <a:endParaRPr lang="en-US" sz="900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337776" y="47910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4/10/25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859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F16B67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E95355"/>
        </a:buClr>
        <a:buFont typeface="Wingdings" pitchFamily="2" charset="2"/>
        <a:buChar char="§"/>
        <a:defRPr sz="1800" kern="1200">
          <a:solidFill>
            <a:srgbClr val="364142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tiff"/><Relationship Id="rId7" Type="http://schemas.openxmlformats.org/officeDocument/2006/relationships/image" Target="../media/image4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tiff"/><Relationship Id="rId5" Type="http://schemas.openxmlformats.org/officeDocument/2006/relationships/image" Target="../media/image47.tiff"/><Relationship Id="rId4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1.png"/><Relationship Id="rId7" Type="http://schemas.openxmlformats.org/officeDocument/2006/relationships/image" Target="../media/image54.jpe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10" Type="http://schemas.openxmlformats.org/officeDocument/2006/relationships/image" Target="../media/image56.jpg"/><Relationship Id="rId4" Type="http://schemas.openxmlformats.org/officeDocument/2006/relationships/image" Target="../media/image45.tiff"/><Relationship Id="rId9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tiff"/><Relationship Id="rId5" Type="http://schemas.openxmlformats.org/officeDocument/2006/relationships/image" Target="../media/image60.tiff"/><Relationship Id="rId4" Type="http://schemas.openxmlformats.org/officeDocument/2006/relationships/image" Target="../media/image5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3.png"/><Relationship Id="rId7" Type="http://schemas.openxmlformats.org/officeDocument/2006/relationships/image" Target="../media/image66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65.png"/><Relationship Id="rId10" Type="http://schemas.openxmlformats.org/officeDocument/2006/relationships/image" Target="../media/image68.emf"/><Relationship Id="rId4" Type="http://schemas.openxmlformats.org/officeDocument/2006/relationships/image" Target="../media/image64.png"/><Relationship Id="rId9" Type="http://schemas.openxmlformats.org/officeDocument/2006/relationships/image" Target="../media/image61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3.emf"/><Relationship Id="rId5" Type="http://schemas.openxmlformats.org/officeDocument/2006/relationships/image" Target="../media/image72.png"/><Relationship Id="rId4" Type="http://schemas.openxmlformats.org/officeDocument/2006/relationships/image" Target="../media/image71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3.png"/><Relationship Id="rId7" Type="http://schemas.openxmlformats.org/officeDocument/2006/relationships/image" Target="../media/image66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65.png"/><Relationship Id="rId10" Type="http://schemas.openxmlformats.org/officeDocument/2006/relationships/image" Target="../media/image68.emf"/><Relationship Id="rId4" Type="http://schemas.openxmlformats.org/officeDocument/2006/relationships/image" Target="../media/image64.png"/><Relationship Id="rId9" Type="http://schemas.openxmlformats.org/officeDocument/2006/relationships/image" Target="../media/image6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gif"/><Relationship Id="rId3" Type="http://schemas.openxmlformats.org/officeDocument/2006/relationships/image" Target="../media/image78.jpg"/><Relationship Id="rId7" Type="http://schemas.openxmlformats.org/officeDocument/2006/relationships/hyperlink" Target="https://limo.libis.be/primo-explore/fulldisplay?docid=LIRIAS3666667&amp;context=L&amp;vid=Lirias&amp;lang=en_US&amp;tab=default_tab" TargetMode="External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6.jpg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cis.cern/" TargetMode="Externa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56.jpg"/><Relationship Id="rId4" Type="http://schemas.openxmlformats.org/officeDocument/2006/relationships/hyperlink" Target="https://medical-radionuclides.eu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g"/><Relationship Id="rId5" Type="http://schemas.openxmlformats.org/officeDocument/2006/relationships/image" Target="../media/image86.png"/><Relationship Id="rId4" Type="http://schemas.openxmlformats.org/officeDocument/2006/relationships/image" Target="../media/image85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9.png"/><Relationship Id="rId11" Type="http://schemas.openxmlformats.org/officeDocument/2006/relationships/hyperlink" Target="https://medicis.cern/approved-projects" TargetMode="External"/><Relationship Id="rId5" Type="http://schemas.openxmlformats.org/officeDocument/2006/relationships/image" Target="../media/image88.png"/><Relationship Id="rId10" Type="http://schemas.openxmlformats.org/officeDocument/2006/relationships/image" Target="../media/image93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e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emf"/><Relationship Id="rId11" Type="http://schemas.openxmlformats.org/officeDocument/2006/relationships/image" Target="../media/image29.jpg"/><Relationship Id="rId5" Type="http://schemas.openxmlformats.org/officeDocument/2006/relationships/image" Target="../media/image23.jpeg"/><Relationship Id="rId10" Type="http://schemas.openxmlformats.org/officeDocument/2006/relationships/image" Target="../media/image28.jpg"/><Relationship Id="rId4" Type="http://schemas.openxmlformats.org/officeDocument/2006/relationships/image" Target="../media/image22.png"/><Relationship Id="rId9" Type="http://schemas.openxmlformats.org/officeDocument/2006/relationships/image" Target="../media/image2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19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emf"/><Relationship Id="rId5" Type="http://schemas.openxmlformats.org/officeDocument/2006/relationships/image" Target="../media/image35.jpg"/><Relationship Id="rId4" Type="http://schemas.openxmlformats.org/officeDocument/2006/relationships/image" Target="../media/image34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31800" y="424496"/>
            <a:ext cx="5588000" cy="1369772"/>
          </a:xfrm>
        </p:spPr>
        <p:txBody>
          <a:bodyPr>
            <a:noAutofit/>
          </a:bodyPr>
          <a:lstStyle/>
          <a:p>
            <a:br>
              <a:rPr lang="fr-FR" sz="4000" dirty="0">
                <a:solidFill>
                  <a:schemeClr val="accent1"/>
                </a:solidFill>
              </a:rPr>
            </a:br>
            <a:r>
              <a:rPr lang="en-GB" sz="2000" dirty="0">
                <a:solidFill>
                  <a:schemeClr val="accent1"/>
                </a:solidFill>
              </a:rPr>
              <a:t>CERN-MEDICIS</a:t>
            </a:r>
            <a:br>
              <a:rPr lang="en-GB" sz="2000" dirty="0">
                <a:solidFill>
                  <a:schemeClr val="accent1"/>
                </a:solidFill>
              </a:rPr>
            </a:br>
            <a:br>
              <a:rPr lang="en-GB" sz="2000" dirty="0">
                <a:solidFill>
                  <a:schemeClr val="accent1"/>
                </a:solidFill>
              </a:rPr>
            </a:br>
            <a:r>
              <a:rPr lang="en-GB" sz="2000" dirty="0">
                <a:solidFill>
                  <a:schemeClr val="accent1"/>
                </a:solidFill>
              </a:rPr>
              <a:t>Visit of Lithuanian delegation</a:t>
            </a:r>
            <a:endParaRPr lang="fr-FR" sz="3200" dirty="0">
              <a:solidFill>
                <a:schemeClr val="accent1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0" y="2857502"/>
            <a:ext cx="5588000" cy="1176616"/>
          </a:xfrm>
        </p:spPr>
        <p:txBody>
          <a:bodyPr>
            <a:normAutofit/>
          </a:bodyPr>
          <a:lstStyle/>
          <a:p>
            <a:pPr>
              <a:defRPr/>
            </a:pPr>
            <a:br>
              <a:rPr lang="en-GB" sz="1500" dirty="0"/>
            </a:br>
            <a:r>
              <a:rPr lang="en-GB" sz="1500" dirty="0"/>
              <a:t>Thierry STORA 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r>
              <a:rPr lang="en-GB" sz="1500" dirty="0"/>
              <a:t>CERN – 10 Apr 2025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D3C0C4-6496-B22A-D924-BDAE1834D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645" y="4122104"/>
            <a:ext cx="20066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4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095" y="2873139"/>
            <a:ext cx="2263044" cy="148844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980271" y="-106915"/>
            <a:ext cx="670151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55A0"/>
                </a:solidFill>
              </a:rPr>
              <a:t>CERN-MEDICIS : A new facility</a:t>
            </a:r>
            <a:endParaRPr lang="en-US" sz="2400" b="1" dirty="0">
              <a:solidFill>
                <a:srgbClr val="0055A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99233" y="845582"/>
            <a:ext cx="3064850" cy="1874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 rot="16200000">
            <a:off x="974742" y="2049341"/>
            <a:ext cx="1227701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100" dirty="0" err="1"/>
              <a:t>September</a:t>
            </a:r>
            <a:r>
              <a:rPr lang="fr-FR" sz="1100" dirty="0"/>
              <a:t> 2013</a:t>
            </a:r>
            <a:endParaRPr lang="en-GB" sz="1100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5229856" y="2143464"/>
            <a:ext cx="1039455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100" dirty="0" err="1"/>
              <a:t>October</a:t>
            </a:r>
            <a:r>
              <a:rPr lang="fr-FR" sz="1100" dirty="0"/>
              <a:t> 2014</a:t>
            </a:r>
            <a:endParaRPr lang="en-GB" sz="11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15009" r="4779"/>
          <a:stretch/>
        </p:blipFill>
        <p:spPr>
          <a:xfrm>
            <a:off x="2839658" y="2873138"/>
            <a:ext cx="3278349" cy="1440000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r="7471"/>
          <a:stretch/>
        </p:blipFill>
        <p:spPr>
          <a:xfrm>
            <a:off x="110070" y="2873138"/>
            <a:ext cx="2662766" cy="1440000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2" name="Picture 1" descr="CCfac1_09_1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034" y="845582"/>
            <a:ext cx="3526969" cy="1874332"/>
          </a:xfrm>
          <a:prstGeom prst="rect">
            <a:avLst/>
          </a:prstGeom>
          <a:ln>
            <a:solidFill>
              <a:srgbClr val="0055A0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3168427" y="2875753"/>
            <a:ext cx="2581156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100" dirty="0"/>
              <a:t>1st </a:t>
            </a:r>
            <a:r>
              <a:rPr lang="fr-FR" sz="1100" dirty="0" err="1"/>
              <a:t>collected</a:t>
            </a:r>
            <a:r>
              <a:rPr lang="fr-FR" sz="1100" dirty="0"/>
              <a:t> isotope : </a:t>
            </a:r>
            <a:r>
              <a:rPr lang="fr-FR" sz="1100" dirty="0" err="1"/>
              <a:t>December</a:t>
            </a:r>
            <a:r>
              <a:rPr lang="fr-FR" sz="1100" dirty="0"/>
              <a:t> 2017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6360095" y="2875753"/>
            <a:ext cx="2281074" cy="16158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>
            <a:spAutoFit/>
          </a:bodyPr>
          <a:lstStyle/>
          <a:p>
            <a:r>
              <a:rPr lang="fr-FR" sz="1050" dirty="0"/>
              <a:t>Isotopes </a:t>
            </a:r>
            <a:r>
              <a:rPr lang="fr-FR" sz="1050" dirty="0" err="1"/>
              <a:t>collected</a:t>
            </a:r>
            <a:r>
              <a:rPr lang="fr-FR" sz="1050" dirty="0"/>
              <a:t> in </a:t>
            </a:r>
            <a:r>
              <a:rPr lang="fr-FR" sz="1050" dirty="0" err="1"/>
              <a:t>salt</a:t>
            </a:r>
            <a:r>
              <a:rPr lang="fr-FR" sz="1050" dirty="0"/>
              <a:t> layer in 2018</a:t>
            </a:r>
            <a:endParaRPr lang="en-GB" sz="1050" dirty="0"/>
          </a:p>
        </p:txBody>
      </p:sp>
      <p:sp>
        <p:nvSpPr>
          <p:cNvPr id="12" name="Rectangle 11"/>
          <p:cNvSpPr/>
          <p:nvPr/>
        </p:nvSpPr>
        <p:spPr>
          <a:xfrm>
            <a:off x="137458" y="4051528"/>
            <a:ext cx="1454244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sz="1100" dirty="0"/>
              <a:t>Equipment, services</a:t>
            </a:r>
            <a:endParaRPr lang="en-GB" sz="1100" dirty="0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BD4BA656-DCFA-2C3D-C51C-12D7EAD1A2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66" y="324136"/>
            <a:ext cx="1602828" cy="130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2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9D0F-CE1E-2D3F-7F58-D30247080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" y="52787"/>
            <a:ext cx="8532796" cy="777365"/>
          </a:xfrm>
        </p:spPr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Mass separation as applied in MEDICIS in a snapshot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C3F0FA3-070D-6A78-6382-81AB53DB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03" y="563463"/>
            <a:ext cx="3356030" cy="2735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F83590-E534-4E8A-35C1-8C44A8D3817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937" y="1023914"/>
            <a:ext cx="1870882" cy="12777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BA5AAB-BAC4-D545-0EDF-CA42DF5BAE3D}"/>
              </a:ext>
            </a:extLst>
          </p:cNvPr>
          <p:cNvSpPr txBox="1"/>
          <p:nvPr/>
        </p:nvSpPr>
        <p:spPr>
          <a:xfrm rot="18919704">
            <a:off x="3668940" y="1955652"/>
            <a:ext cx="66519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ISOLDE</a:t>
            </a:r>
            <a:endParaRPr lang="en-GB" sz="1013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D76EE8-F135-EA7B-33C5-08BAE05D0FBC}"/>
              </a:ext>
            </a:extLst>
          </p:cNvPr>
          <p:cNvSpPr txBox="1"/>
          <p:nvPr/>
        </p:nvSpPr>
        <p:spPr>
          <a:xfrm rot="18919704">
            <a:off x="4112794" y="1527117"/>
            <a:ext cx="7402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MEDICIS</a:t>
            </a:r>
            <a:endParaRPr lang="en-GB" sz="1013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23005A-21F9-C1A0-77FF-971FCB9E15F6}"/>
              </a:ext>
            </a:extLst>
          </p:cNvPr>
          <p:cNvCxnSpPr/>
          <p:nvPr/>
        </p:nvCxnSpPr>
        <p:spPr>
          <a:xfrm flipV="1">
            <a:off x="4892392" y="2221375"/>
            <a:ext cx="273970" cy="255851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707699-CDB5-97F6-147C-97861DB9148C}"/>
              </a:ext>
            </a:extLst>
          </p:cNvPr>
          <p:cNvSpPr txBox="1"/>
          <p:nvPr/>
        </p:nvSpPr>
        <p:spPr>
          <a:xfrm rot="18916022">
            <a:off x="3143505" y="1918886"/>
            <a:ext cx="595941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1.4 GeV protons</a:t>
            </a:r>
            <a:endParaRPr lang="en-GB" sz="788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3C5C93-02F8-BF99-CA58-FF96F5526AD2}"/>
              </a:ext>
            </a:extLst>
          </p:cNvPr>
          <p:cNvSpPr txBox="1"/>
          <p:nvPr/>
        </p:nvSpPr>
        <p:spPr>
          <a:xfrm>
            <a:off x="5664289" y="4095462"/>
            <a:ext cx="313558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0055A0"/>
                </a:solidFill>
              </a:rPr>
              <a:t>From CERN- MEDICIS to the lab/Hospital</a:t>
            </a:r>
          </a:p>
        </p:txBody>
      </p:sp>
      <p:grpSp>
        <p:nvGrpSpPr>
          <p:cNvPr id="34" name="Group 7">
            <a:extLst>
              <a:ext uri="{FF2B5EF4-FFF2-40B4-BE49-F238E27FC236}">
                <a16:creationId xmlns:a16="http://schemas.microsoft.com/office/drawing/2014/main" id="{F382FF6C-1056-6C8D-9A9F-CB9432D722C9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3162565" y="2441648"/>
            <a:ext cx="2574538" cy="1444179"/>
            <a:chOff x="385" y="1298"/>
            <a:chExt cx="1927" cy="1187"/>
          </a:xfrm>
        </p:grpSpPr>
        <p:sp>
          <p:nvSpPr>
            <p:cNvPr id="35" name="AutoShape 8">
              <a:extLst>
                <a:ext uri="{FF2B5EF4-FFF2-40B4-BE49-F238E27FC236}">
                  <a16:creationId xmlns:a16="http://schemas.microsoft.com/office/drawing/2014/main" id="{AB9274DF-3CD0-8442-7F6E-A1A66083EB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06A299BC-1E99-AD01-F3A4-30A1A29BAC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BA0C8C9D-6E0B-FFD8-1077-AB742804CB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778C3C0-C373-C6CC-8B02-F91469AB33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9" name="Line 12">
              <a:extLst>
                <a:ext uri="{FF2B5EF4-FFF2-40B4-BE49-F238E27FC236}">
                  <a16:creationId xmlns:a16="http://schemas.microsoft.com/office/drawing/2014/main" id="{6E36EBF7-6454-D638-13CE-26DE1513664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BEDA95FB-7365-B655-1D2B-78371094BF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8A2920EC-39EF-1806-60CA-3DF7F8A4FB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2" name="Freeform 15">
              <a:extLst>
                <a:ext uri="{FF2B5EF4-FFF2-40B4-BE49-F238E27FC236}">
                  <a16:creationId xmlns:a16="http://schemas.microsoft.com/office/drawing/2014/main" id="{B603AE49-94A2-B6E8-D7CE-46176915B6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CE2F5DD2-84A6-57CC-66D8-3DE158FA853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7C713119-E005-7DA4-78C9-7274B39926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E132BF18-549E-7505-D1C0-FF08A9CAD3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4567B172-024F-AC0B-31FE-A508EB1D67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04418479-509A-DCFF-667F-58D64E2389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8" name="Freeform 23">
              <a:extLst>
                <a:ext uri="{FF2B5EF4-FFF2-40B4-BE49-F238E27FC236}">
                  <a16:creationId xmlns:a16="http://schemas.microsoft.com/office/drawing/2014/main" id="{C0433F6F-EBE8-B6EF-D8A9-125887241D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9" name="Freeform 24">
              <a:extLst>
                <a:ext uri="{FF2B5EF4-FFF2-40B4-BE49-F238E27FC236}">
                  <a16:creationId xmlns:a16="http://schemas.microsoft.com/office/drawing/2014/main" id="{EDA7210E-3364-D88B-E803-66ADEDFA25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0" name="Freeform 25">
              <a:extLst>
                <a:ext uri="{FF2B5EF4-FFF2-40B4-BE49-F238E27FC236}">
                  <a16:creationId xmlns:a16="http://schemas.microsoft.com/office/drawing/2014/main" id="{82071F0F-75F5-DD83-57B9-6AF9DBC09D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1" name="Freeform 26">
              <a:extLst>
                <a:ext uri="{FF2B5EF4-FFF2-40B4-BE49-F238E27FC236}">
                  <a16:creationId xmlns:a16="http://schemas.microsoft.com/office/drawing/2014/main" id="{7378B107-B113-588E-9A3B-34566D9CF69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7CC8C27D-CE01-E45E-3D09-972AA8A391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26A81D0A-36E5-72CE-1DDC-EC33962ED7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8A8FA1B1-D906-88AE-C374-9E41F695C4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099D0789-7E2D-1FF6-566A-329124F616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7A0097F5-263B-7C30-D5FE-4F7397D53C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70D0001B-7FDF-4B2F-FB35-3EFC30E6DE3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620589FD-852B-498B-78C2-7021FB26DC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EAFAF95E-28ED-13AC-6996-DE8E82F616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0" name="Line 35">
              <a:extLst>
                <a:ext uri="{FF2B5EF4-FFF2-40B4-BE49-F238E27FC236}">
                  <a16:creationId xmlns:a16="http://schemas.microsoft.com/office/drawing/2014/main" id="{68E77271-D78A-9D63-1309-63A2348A1A8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1" name="Line 36">
              <a:extLst>
                <a:ext uri="{FF2B5EF4-FFF2-40B4-BE49-F238E27FC236}">
                  <a16:creationId xmlns:a16="http://schemas.microsoft.com/office/drawing/2014/main" id="{FB0D2DEA-307E-F291-B747-B77751CF890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2" name="Line 37">
              <a:extLst>
                <a:ext uri="{FF2B5EF4-FFF2-40B4-BE49-F238E27FC236}">
                  <a16:creationId xmlns:a16="http://schemas.microsoft.com/office/drawing/2014/main" id="{B6099730-DF07-FEF8-93E7-B387E98C3C6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A6CD125C-D714-8AE3-5B9F-D780D9FA635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4" name="Line 39">
              <a:extLst>
                <a:ext uri="{FF2B5EF4-FFF2-40B4-BE49-F238E27FC236}">
                  <a16:creationId xmlns:a16="http://schemas.microsoft.com/office/drawing/2014/main" id="{B08F011E-676A-6E4A-5897-60C2839063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5" name="Freeform 40">
              <a:extLst>
                <a:ext uri="{FF2B5EF4-FFF2-40B4-BE49-F238E27FC236}">
                  <a16:creationId xmlns:a16="http://schemas.microsoft.com/office/drawing/2014/main" id="{1C7DDE20-1231-E925-2ADB-B2658F4346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6" name="Freeform 41">
              <a:extLst>
                <a:ext uri="{FF2B5EF4-FFF2-40B4-BE49-F238E27FC236}">
                  <a16:creationId xmlns:a16="http://schemas.microsoft.com/office/drawing/2014/main" id="{B1C57902-44C7-B410-14ED-99C0076A9B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7" name="Freeform 42">
              <a:extLst>
                <a:ext uri="{FF2B5EF4-FFF2-40B4-BE49-F238E27FC236}">
                  <a16:creationId xmlns:a16="http://schemas.microsoft.com/office/drawing/2014/main" id="{91D0FBB0-28E3-8BE2-1693-08422A8E19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8" name="Line 43">
              <a:extLst>
                <a:ext uri="{FF2B5EF4-FFF2-40B4-BE49-F238E27FC236}">
                  <a16:creationId xmlns:a16="http://schemas.microsoft.com/office/drawing/2014/main" id="{A5B51FE2-2F08-43C5-FBCE-828A9344A2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E97363C2-1D06-1524-ED84-29297E338E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0" name="Freeform 45">
              <a:extLst>
                <a:ext uri="{FF2B5EF4-FFF2-40B4-BE49-F238E27FC236}">
                  <a16:creationId xmlns:a16="http://schemas.microsoft.com/office/drawing/2014/main" id="{7B60FE30-F767-3F5F-1F91-8ED8771B92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1" name="Freeform 46">
              <a:extLst>
                <a:ext uri="{FF2B5EF4-FFF2-40B4-BE49-F238E27FC236}">
                  <a16:creationId xmlns:a16="http://schemas.microsoft.com/office/drawing/2014/main" id="{59E6F6F2-959A-7449-C476-D7152181D3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2" name="Freeform 47">
              <a:extLst>
                <a:ext uri="{FF2B5EF4-FFF2-40B4-BE49-F238E27FC236}">
                  <a16:creationId xmlns:a16="http://schemas.microsoft.com/office/drawing/2014/main" id="{0BC8D161-0D66-0494-E165-DFBE09E7FE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3" name="Freeform 48">
              <a:extLst>
                <a:ext uri="{FF2B5EF4-FFF2-40B4-BE49-F238E27FC236}">
                  <a16:creationId xmlns:a16="http://schemas.microsoft.com/office/drawing/2014/main" id="{C778E9B2-7A13-295F-14A0-90D324BA77C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4" name="Freeform 49">
              <a:extLst>
                <a:ext uri="{FF2B5EF4-FFF2-40B4-BE49-F238E27FC236}">
                  <a16:creationId xmlns:a16="http://schemas.microsoft.com/office/drawing/2014/main" id="{6019AB9F-76E5-F17E-00C7-6D3BE2F986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5" name="Freeform 50">
              <a:extLst>
                <a:ext uri="{FF2B5EF4-FFF2-40B4-BE49-F238E27FC236}">
                  <a16:creationId xmlns:a16="http://schemas.microsoft.com/office/drawing/2014/main" id="{724A46AE-1306-9431-30B9-775A97A3BB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6" name="Freeform 51">
              <a:extLst>
                <a:ext uri="{FF2B5EF4-FFF2-40B4-BE49-F238E27FC236}">
                  <a16:creationId xmlns:a16="http://schemas.microsoft.com/office/drawing/2014/main" id="{B32C95BE-922F-2A73-F039-0B0A73E364B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  <p:pic>
        <p:nvPicPr>
          <p:cNvPr id="78" name="Picture 77">
            <a:extLst>
              <a:ext uri="{FF2B5EF4-FFF2-40B4-BE49-F238E27FC236}">
                <a16:creationId xmlns:a16="http://schemas.microsoft.com/office/drawing/2014/main" id="{FAB0703E-0E41-80AD-C275-27BDB976E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394" y="2412191"/>
            <a:ext cx="1447358" cy="951953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0A975832-3499-2CC4-65AF-277A8EFD45E8}"/>
              </a:ext>
            </a:extLst>
          </p:cNvPr>
          <p:cNvSpPr txBox="1"/>
          <p:nvPr/>
        </p:nvSpPr>
        <p:spPr>
          <a:xfrm>
            <a:off x="5737103" y="2419407"/>
            <a:ext cx="164254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120MBq Auger </a:t>
            </a:r>
            <a:r>
              <a:rPr lang="en-US" sz="825" baseline="30000" dirty="0">
                <a:solidFill>
                  <a:schemeClr val="bg1"/>
                </a:solidFill>
              </a:rPr>
              <a:t>165</a:t>
            </a:r>
            <a:r>
              <a:rPr lang="en-US" sz="825" dirty="0">
                <a:solidFill>
                  <a:schemeClr val="bg1"/>
                </a:solidFill>
              </a:rPr>
              <a:t>Tm &gt;99%</a:t>
            </a:r>
          </a:p>
          <a:p>
            <a:r>
              <a:rPr lang="en-US" sz="825" dirty="0">
                <a:solidFill>
                  <a:schemeClr val="bg1"/>
                </a:solidFill>
              </a:rPr>
              <a:t>Produced/delivered in 24hr</a:t>
            </a:r>
          </a:p>
        </p:txBody>
      </p:sp>
      <p:pic>
        <p:nvPicPr>
          <p:cNvPr id="80" name="Picture 79" descr="bohr_atom.jpg">
            <a:extLst>
              <a:ext uri="{FF2B5EF4-FFF2-40B4-BE49-F238E27FC236}">
                <a16:creationId xmlns:a16="http://schemas.microsoft.com/office/drawing/2014/main" id="{46CF236F-80F4-CF84-7110-A74B309E29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r="18333"/>
          <a:stretch/>
        </p:blipFill>
        <p:spPr>
          <a:xfrm>
            <a:off x="5684316" y="3416614"/>
            <a:ext cx="701618" cy="647095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1D0EEB0-964A-7D5D-8C04-E7892FDEA80D}"/>
              </a:ext>
            </a:extLst>
          </p:cNvPr>
          <p:cNvCxnSpPr/>
          <p:nvPr/>
        </p:nvCxnSpPr>
        <p:spPr>
          <a:xfrm>
            <a:off x="6471451" y="3762896"/>
            <a:ext cx="287432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706F719-9260-F61E-42F9-19815C02588F}"/>
              </a:ext>
            </a:extLst>
          </p:cNvPr>
          <p:cNvGrpSpPr/>
          <p:nvPr/>
        </p:nvGrpSpPr>
        <p:grpSpPr>
          <a:xfrm>
            <a:off x="6792700" y="3398773"/>
            <a:ext cx="1159793" cy="722711"/>
            <a:chOff x="4027278" y="3042692"/>
            <a:chExt cx="2570354" cy="1460656"/>
          </a:xfrm>
        </p:grpSpPr>
        <p:pic>
          <p:nvPicPr>
            <p:cNvPr id="83" name="Picture 82" descr="\\cern.ch\dfs\Users\t\taniamel\Documents\My Pictures\500px-PTypes.png">
              <a:extLst>
                <a:ext uri="{FF2B5EF4-FFF2-40B4-BE49-F238E27FC236}">
                  <a16:creationId xmlns:a16="http://schemas.microsoft.com/office/drawing/2014/main" id="{56E50270-FF94-2531-A0DC-74C3AA36A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9761" y="3042692"/>
              <a:ext cx="1957871" cy="146065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40B1D9B-B645-81D8-9D9B-495FED63D18D}"/>
                </a:ext>
              </a:extLst>
            </p:cNvPr>
            <p:cNvGrpSpPr/>
            <p:nvPr/>
          </p:nvGrpSpPr>
          <p:grpSpPr>
            <a:xfrm>
              <a:off x="4027278" y="3232377"/>
              <a:ext cx="916972" cy="1111481"/>
              <a:chOff x="3215104" y="2758143"/>
              <a:chExt cx="916972" cy="1111481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553932B2-5912-F9D9-76DA-06E23C66D5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72" t="20189" r="20315" b="9371"/>
              <a:stretch/>
            </p:blipFill>
            <p:spPr>
              <a:xfrm>
                <a:off x="3215104" y="2758143"/>
                <a:ext cx="916972" cy="1111481"/>
              </a:xfrm>
              <a:prstGeom prst="rect">
                <a:avLst/>
              </a:prstGeom>
            </p:spPr>
          </p:pic>
          <p:pic>
            <p:nvPicPr>
              <p:cNvPr id="86" name="image2.png" descr="\\cern.ch\dfs\Users\m\mdias\Public\Medical_Isotopes\presentation\target (2).PNG">
                <a:extLst>
                  <a:ext uri="{FF2B5EF4-FFF2-40B4-BE49-F238E27FC236}">
                    <a16:creationId xmlns:a16="http://schemas.microsoft.com/office/drawing/2014/main" id="{37DA0942-85D4-DD7F-C81E-5DB93879F1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63998" r="-1"/>
              <a:stretch/>
            </p:blipFill>
            <p:spPr>
              <a:xfrm>
                <a:off x="3512219" y="3277562"/>
                <a:ext cx="325568" cy="354206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pic>
        <p:nvPicPr>
          <p:cNvPr id="87" name="Picture 86" descr="renault-master-fourgon-overview.jpg.ximg.l_full_m.smart.jpg">
            <a:extLst>
              <a:ext uri="{FF2B5EF4-FFF2-40B4-BE49-F238E27FC236}">
                <a16:creationId xmlns:a16="http://schemas.microsoft.com/office/drawing/2014/main" id="{7017EA28-2FAF-7C0B-1513-A780A611750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711" y="3432446"/>
            <a:ext cx="1077821" cy="605735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1365229-D44F-709E-2EE3-FD135203ECC2}"/>
              </a:ext>
            </a:extLst>
          </p:cNvPr>
          <p:cNvCxnSpPr/>
          <p:nvPr/>
        </p:nvCxnSpPr>
        <p:spPr>
          <a:xfrm>
            <a:off x="7933926" y="3767599"/>
            <a:ext cx="196945" cy="674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795366C-E7BD-D0FC-7F3B-758B08188D69}"/>
              </a:ext>
            </a:extLst>
          </p:cNvPr>
          <p:cNvSpPr txBox="1"/>
          <p:nvPr/>
        </p:nvSpPr>
        <p:spPr>
          <a:xfrm>
            <a:off x="3181791" y="590773"/>
            <a:ext cx="25745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“Free” p</a:t>
            </a:r>
            <a:r>
              <a:rPr lang="en-CH" sz="1350" dirty="0"/>
              <a:t>roton beam</a:t>
            </a:r>
          </a:p>
          <a:p>
            <a:r>
              <a:rPr lang="en-CH" sz="1350" dirty="0"/>
              <a:t>(otherwise lost in the dump)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C947DE-FF09-195D-E657-0F2D0E2BED84}"/>
              </a:ext>
            </a:extLst>
          </p:cNvPr>
          <p:cNvSpPr txBox="1"/>
          <p:nvPr/>
        </p:nvSpPr>
        <p:spPr>
          <a:xfrm>
            <a:off x="3251837" y="3334264"/>
            <a:ext cx="1838452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A dedicated</a:t>
            </a:r>
          </a:p>
          <a:p>
            <a:r>
              <a:rPr lang="en-CH" sz="1350" dirty="0"/>
              <a:t>medical isotope</a:t>
            </a:r>
          </a:p>
          <a:p>
            <a:r>
              <a:rPr lang="en-GB" sz="1350" dirty="0"/>
              <a:t>M</a:t>
            </a:r>
            <a:r>
              <a:rPr lang="en-CH" sz="1350" dirty="0"/>
              <a:t>ass separation facility</a:t>
            </a:r>
          </a:p>
          <a:p>
            <a:r>
              <a:rPr lang="en-CH" sz="1350" dirty="0"/>
              <a:t>in Europe.</a:t>
            </a:r>
          </a:p>
          <a:p>
            <a:endParaRPr lang="en-CH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0FB6FB-F6A5-0745-3199-E442DCB302AF}"/>
              </a:ext>
            </a:extLst>
          </p:cNvPr>
          <p:cNvSpPr txBox="1"/>
          <p:nvPr/>
        </p:nvSpPr>
        <p:spPr>
          <a:xfrm>
            <a:off x="5702818" y="909900"/>
            <a:ext cx="3419882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350" dirty="0"/>
              <a:t>Some </a:t>
            </a:r>
            <a:r>
              <a:rPr lang="en-CH" sz="1350" b="1" dirty="0"/>
              <a:t>MEDICIS isotopes </a:t>
            </a:r>
            <a:r>
              <a:rPr lang="en-CH" sz="1350" dirty="0"/>
              <a:t>:</a:t>
            </a:r>
          </a:p>
          <a:p>
            <a:endParaRPr lang="en-CH" sz="1350" dirty="0"/>
          </a:p>
          <a:p>
            <a:r>
              <a:rPr lang="en-GB" sz="1350" b="1" dirty="0"/>
              <a:t>H</a:t>
            </a:r>
            <a:r>
              <a:rPr lang="en-CH" sz="1350" b="1" dirty="0"/>
              <a:t>igh activity Sm-153, Ba/Cs-128, Tm/Er-165</a:t>
            </a:r>
          </a:p>
        </p:txBody>
      </p:sp>
      <p:pic>
        <p:nvPicPr>
          <p:cNvPr id="5" name="Picture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7DC4885-8538-EC43-B715-7F5F92737E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441733" y="3392498"/>
            <a:ext cx="2466317" cy="11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1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C2EE4-4036-76B4-D3CD-C0099B98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BA272-0F8A-A24D-26CB-6ACCC390B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9F8428-815C-C8AD-BCE1-6E0031F7D27F}"/>
              </a:ext>
            </a:extLst>
          </p:cNvPr>
          <p:cNvSpPr txBox="1">
            <a:spLocks/>
          </p:cNvSpPr>
          <p:nvPr/>
        </p:nvSpPr>
        <p:spPr>
          <a:xfrm>
            <a:off x="1228716" y="175120"/>
            <a:ext cx="6170141" cy="536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1500" b="1" dirty="0">
                <a:solidFill>
                  <a:srgbClr val="0070C0"/>
                </a:solidFill>
              </a:rPr>
              <a:t>1</a:t>
            </a:r>
            <a:r>
              <a:rPr lang="fr-FR" sz="1500" b="1" baseline="30000" dirty="0">
                <a:solidFill>
                  <a:srgbClr val="0070C0"/>
                </a:solidFill>
              </a:rPr>
              <a:t>st</a:t>
            </a:r>
            <a:r>
              <a:rPr lang="fr-FR" sz="1500" b="1" dirty="0">
                <a:solidFill>
                  <a:srgbClr val="0070C0"/>
                </a:solidFill>
              </a:rPr>
              <a:t> </a:t>
            </a:r>
            <a:r>
              <a:rPr lang="fr-FR" sz="1500" b="1" dirty="0" err="1">
                <a:solidFill>
                  <a:srgbClr val="0070C0"/>
                </a:solidFill>
              </a:rPr>
              <a:t>Boron</a:t>
            </a:r>
            <a:r>
              <a:rPr lang="fr-FR" sz="1500" b="1" dirty="0">
                <a:solidFill>
                  <a:srgbClr val="0070C0"/>
                </a:solidFill>
              </a:rPr>
              <a:t> ISOL </a:t>
            </a:r>
            <a:r>
              <a:rPr lang="fr-FR" sz="1500" b="1" dirty="0" err="1">
                <a:solidFill>
                  <a:srgbClr val="0070C0"/>
                </a:solidFill>
              </a:rPr>
              <a:t>beams</a:t>
            </a:r>
            <a:r>
              <a:rPr lang="fr-FR" sz="1500" b="1" dirty="0">
                <a:solidFill>
                  <a:srgbClr val="0070C0"/>
                </a:solidFill>
              </a:rPr>
              <a:t>: </a:t>
            </a:r>
            <a:r>
              <a:rPr lang="fr-FR" sz="1500" b="1" baseline="30000" dirty="0">
                <a:solidFill>
                  <a:srgbClr val="0070C0"/>
                </a:solidFill>
              </a:rPr>
              <a:t>8</a:t>
            </a:r>
            <a:r>
              <a:rPr lang="fr-FR" sz="1500" b="1" dirty="0">
                <a:solidFill>
                  <a:srgbClr val="0070C0"/>
                </a:solidFill>
              </a:rPr>
              <a:t>BF</a:t>
            </a:r>
            <a:r>
              <a:rPr lang="fr-FR" sz="1500" b="1" baseline="-25000" dirty="0">
                <a:solidFill>
                  <a:srgbClr val="0070C0"/>
                </a:solidFill>
              </a:rPr>
              <a:t>2</a:t>
            </a:r>
            <a:r>
              <a:rPr lang="fr-FR" sz="1500" b="1" baseline="30000" dirty="0">
                <a:solidFill>
                  <a:srgbClr val="0070C0"/>
                </a:solidFill>
              </a:rPr>
              <a:t>+</a:t>
            </a:r>
            <a:r>
              <a:rPr lang="fr-FR" sz="1500" b="1" dirty="0">
                <a:solidFill>
                  <a:srgbClr val="0070C0"/>
                </a:solidFill>
              </a:rPr>
              <a:t> </a:t>
            </a:r>
            <a:r>
              <a:rPr lang="fr-FR" sz="1500" b="1" dirty="0" err="1">
                <a:solidFill>
                  <a:srgbClr val="0070C0"/>
                </a:solidFill>
              </a:rPr>
              <a:t>from</a:t>
            </a:r>
            <a:r>
              <a:rPr lang="fr-FR" sz="1500" b="1" dirty="0">
                <a:solidFill>
                  <a:srgbClr val="0070C0"/>
                </a:solidFill>
              </a:rPr>
              <a:t> </a:t>
            </a:r>
            <a:r>
              <a:rPr lang="fr-FR" sz="1500" b="1" dirty="0" err="1">
                <a:solidFill>
                  <a:srgbClr val="0070C0"/>
                </a:solidFill>
              </a:rPr>
              <a:t>carbon</a:t>
            </a:r>
            <a:r>
              <a:rPr lang="fr-FR" sz="1500" b="1" dirty="0">
                <a:solidFill>
                  <a:srgbClr val="0070C0"/>
                </a:solidFill>
              </a:rPr>
              <a:t> nanotubes</a:t>
            </a:r>
            <a:endParaRPr lang="en-GB" sz="1500" b="1" dirty="0">
              <a:solidFill>
                <a:srgbClr val="0070C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B7F32A-9FDE-B87B-7F60-13D931026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624079"/>
            <a:ext cx="3882973" cy="25244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338C6AA-0EA6-423F-6DCD-4BDDDF397ADC}"/>
              </a:ext>
            </a:extLst>
          </p:cNvPr>
          <p:cNvSpPr/>
          <p:nvPr/>
        </p:nvSpPr>
        <p:spPr>
          <a:xfrm>
            <a:off x="1205865" y="847342"/>
            <a:ext cx="39830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50" baseline="30000" dirty="0"/>
              <a:t>8</a:t>
            </a:r>
            <a:r>
              <a:rPr lang="fr-FR" sz="1350" dirty="0"/>
              <a:t>BF</a:t>
            </a:r>
            <a:r>
              <a:rPr lang="fr-FR" sz="1350" baseline="-25000" dirty="0"/>
              <a:t>2</a:t>
            </a:r>
            <a:r>
              <a:rPr lang="fr-FR" sz="1350" baseline="30000" dirty="0"/>
              <a:t>+</a:t>
            </a:r>
            <a:r>
              <a:rPr lang="fr-FR" sz="1350" dirty="0"/>
              <a:t> (T</a:t>
            </a:r>
            <a:r>
              <a:rPr lang="fr-FR" sz="1350" baseline="-25000" dirty="0"/>
              <a:t>1/2</a:t>
            </a:r>
            <a:r>
              <a:rPr lang="fr-FR" sz="1350" dirty="0"/>
              <a:t> 880ms) </a:t>
            </a:r>
            <a:r>
              <a:rPr lang="fr-FR" sz="1350" dirty="0" err="1"/>
              <a:t>produced</a:t>
            </a:r>
            <a:endParaRPr lang="fr-FR" sz="1350" dirty="0"/>
          </a:p>
          <a:p>
            <a:r>
              <a:rPr lang="fr-FR" sz="1350" dirty="0" err="1"/>
              <a:t>from</a:t>
            </a:r>
            <a:r>
              <a:rPr lang="fr-FR" sz="1350" dirty="0"/>
              <a:t> </a:t>
            </a:r>
            <a:r>
              <a:rPr lang="fr-FR" sz="1350" dirty="0" err="1"/>
              <a:t>multiwall</a:t>
            </a:r>
            <a:r>
              <a:rPr lang="fr-FR" sz="1350" dirty="0"/>
              <a:t> </a:t>
            </a:r>
            <a:r>
              <a:rPr lang="fr-FR" sz="1350" dirty="0" err="1"/>
              <a:t>carbon</a:t>
            </a:r>
            <a:r>
              <a:rPr lang="fr-FR" sz="1350" dirty="0"/>
              <a:t> nanotube </a:t>
            </a:r>
            <a:r>
              <a:rPr lang="fr-FR" sz="1350" dirty="0" err="1"/>
              <a:t>target</a:t>
            </a:r>
            <a:r>
              <a:rPr lang="fr-FR" sz="1350" dirty="0"/>
              <a:t> (</a:t>
            </a:r>
            <a:r>
              <a:rPr lang="fr-FR" sz="1350" dirty="0" err="1"/>
              <a:t>fast</a:t>
            </a:r>
            <a:r>
              <a:rPr lang="fr-FR" sz="1350" dirty="0"/>
              <a:t> diffusion)</a:t>
            </a:r>
          </a:p>
          <a:p>
            <a:r>
              <a:rPr lang="fr-FR" sz="1350" dirty="0"/>
              <a:t>and SF</a:t>
            </a:r>
            <a:r>
              <a:rPr lang="fr-FR" sz="1350" baseline="-25000" dirty="0"/>
              <a:t>6</a:t>
            </a:r>
            <a:r>
              <a:rPr lang="fr-FR" sz="1350" dirty="0"/>
              <a:t> </a:t>
            </a:r>
            <a:r>
              <a:rPr lang="fr-FR" sz="1350" dirty="0" err="1"/>
              <a:t>reactive</a:t>
            </a:r>
            <a:r>
              <a:rPr lang="fr-FR" sz="1350" dirty="0"/>
              <a:t> gaz injection (volatile BF</a:t>
            </a:r>
            <a:r>
              <a:rPr lang="fr-FR" sz="1350" baseline="-25000" dirty="0"/>
              <a:t>3</a:t>
            </a:r>
            <a:r>
              <a:rPr lang="fr-FR" sz="1350" dirty="0"/>
              <a:t> </a:t>
            </a:r>
            <a:r>
              <a:rPr lang="fr-FR" sz="1350" dirty="0" err="1"/>
              <a:t>molecule</a:t>
            </a:r>
            <a:r>
              <a:rPr lang="fr-FR" sz="1350" dirty="0"/>
              <a:t>)</a:t>
            </a:r>
          </a:p>
          <a:p>
            <a:r>
              <a:rPr lang="fr-FR" sz="1350" dirty="0"/>
              <a:t>« CHEMICAL EVAPORATION »</a:t>
            </a:r>
            <a:endParaRPr lang="en-GB" sz="1350" dirty="0"/>
          </a:p>
        </p:txBody>
      </p:sp>
      <p:pic>
        <p:nvPicPr>
          <p:cNvPr id="8" name="Picture 7" descr="C:\Users\jofernan\OneDrive\Documentos\Trabalho\Workshops and Presentations\[2013-10-1a15] Work in Aveiro\[2013-10]4th time - More points 1150\[2013-11] SEM Raw Materials Aveiro\CNT_5k.JPG">
            <a:extLst>
              <a:ext uri="{FF2B5EF4-FFF2-40B4-BE49-F238E27FC236}">
                <a16:creationId xmlns:a16="http://schemas.microsoft.com/office/drawing/2014/main" id="{716E3885-9908-FA8D-418D-1A5311686C10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 bwMode="auto">
          <a:xfrm>
            <a:off x="5532800" y="2886328"/>
            <a:ext cx="2057400" cy="14401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11183ECF-FCEB-E3A0-D2FC-97A4E8F7F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20" y="2917868"/>
            <a:ext cx="1174721" cy="79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BD506F-21EF-6DDC-7805-9E5294339B4B}"/>
              </a:ext>
            </a:extLst>
          </p:cNvPr>
          <p:cNvSpPr txBox="1"/>
          <p:nvPr/>
        </p:nvSpPr>
        <p:spPr>
          <a:xfrm>
            <a:off x="5495195" y="2497048"/>
            <a:ext cx="22073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Multiwall Carbon Nanotubes</a:t>
            </a:r>
            <a:endParaRPr lang="en-GB" sz="135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87BDDF-AD06-25DA-06EC-E434574ED170}"/>
              </a:ext>
            </a:extLst>
          </p:cNvPr>
          <p:cNvSpPr/>
          <p:nvPr/>
        </p:nvSpPr>
        <p:spPr>
          <a:xfrm>
            <a:off x="3914775" y="2324100"/>
            <a:ext cx="352425" cy="43949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2E6F83-EF2A-047F-47B8-FB7DAE173BA4}"/>
              </a:ext>
            </a:extLst>
          </p:cNvPr>
          <p:cNvSpPr/>
          <p:nvPr/>
        </p:nvSpPr>
        <p:spPr>
          <a:xfrm>
            <a:off x="1352550" y="4052184"/>
            <a:ext cx="3429000" cy="5770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i="1" dirty="0"/>
              <a:t>C. Seiffert, Production of radioactive molecular beams for CERN-ISOLDE.</a:t>
            </a:r>
          </a:p>
          <a:p>
            <a:r>
              <a:rPr lang="en-US" sz="1050" i="1" dirty="0"/>
              <a:t>PhD thesis TU Darmstadt, CERN  (2015)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4C81FF-C935-961E-AFC6-53F826B68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4437" y="39778"/>
            <a:ext cx="996563" cy="5599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8102EA-97DB-E6CD-887A-FC52BC7293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113"/>
          <a:stretch/>
        </p:blipFill>
        <p:spPr>
          <a:xfrm>
            <a:off x="7196205" y="653725"/>
            <a:ext cx="672003" cy="10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71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E7ED00C-5F69-4B4E-0CAF-A84FE680C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340" y="2433841"/>
            <a:ext cx="1362058" cy="1826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3E7D1E-DA3A-E0F3-84D5-EA2F6A66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602" y="64252"/>
            <a:ext cx="8532796" cy="777365"/>
          </a:xfrm>
        </p:spPr>
        <p:txBody>
          <a:bodyPr/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Fom one-atom-at-a-time experiments to larger production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D99CC-B82D-396C-1CA4-AD15A0787B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20" r="64654"/>
          <a:stretch/>
        </p:blipFill>
        <p:spPr>
          <a:xfrm>
            <a:off x="7336831" y="1087944"/>
            <a:ext cx="771525" cy="96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12FA71-8191-7E65-379B-CFE4B5137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696"/>
          <a:stretch/>
        </p:blipFill>
        <p:spPr>
          <a:xfrm>
            <a:off x="7272156" y="4318962"/>
            <a:ext cx="1672400" cy="261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3B1666-468C-E1F3-705B-BE6D5042A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95" r="5279"/>
          <a:stretch/>
        </p:blipFill>
        <p:spPr>
          <a:xfrm>
            <a:off x="7865468" y="1087389"/>
            <a:ext cx="771525" cy="9645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CD9F30-ECF7-EC83-91C0-85CCAD1BE6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190" r="65955"/>
          <a:stretch/>
        </p:blipFill>
        <p:spPr>
          <a:xfrm>
            <a:off x="3747064" y="2670728"/>
            <a:ext cx="1039041" cy="324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0420AC-AB8E-540C-F051-A533C5AE7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1558" y="3192307"/>
            <a:ext cx="2146641" cy="10681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824BE2-5BBF-5C69-238C-2FD948ECAB79}"/>
              </a:ext>
            </a:extLst>
          </p:cNvPr>
          <p:cNvSpPr txBox="1"/>
          <p:nvPr/>
        </p:nvSpPr>
        <p:spPr>
          <a:xfrm>
            <a:off x="6890788" y="692195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CH" dirty="0"/>
              <a:t>onisation efficiencies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AA6857-06EE-F3F3-FE5C-14DEB9E2DE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709" y="1128789"/>
            <a:ext cx="1888609" cy="1852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FEAC2C-F550-24A8-7F2B-53B13CD7A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112" y="3268449"/>
            <a:ext cx="2311699" cy="13123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42CD5-9770-7659-FD20-88DF85E215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113"/>
          <a:stretch/>
        </p:blipFill>
        <p:spPr>
          <a:xfrm>
            <a:off x="5340960" y="1129751"/>
            <a:ext cx="1780239" cy="27297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10DDA8-4F72-DF3A-9486-2AE6BDE6D34A}"/>
              </a:ext>
            </a:extLst>
          </p:cNvPr>
          <p:cNvSpPr txBox="1"/>
          <p:nvPr/>
        </p:nvSpPr>
        <p:spPr>
          <a:xfrm>
            <a:off x="8323988" y="123819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D1B04C-160D-2903-32CA-C9C67CD15A1D}"/>
              </a:ext>
            </a:extLst>
          </p:cNvPr>
          <p:cNvSpPr txBox="1"/>
          <p:nvPr/>
        </p:nvSpPr>
        <p:spPr>
          <a:xfrm>
            <a:off x="8376150" y="1718766"/>
            <a:ext cx="29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9F05256-FD82-CB6E-FCBC-610DA00E5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35"/>
          <a:stretch/>
        </p:blipFill>
        <p:spPr>
          <a:xfrm>
            <a:off x="2954587" y="579916"/>
            <a:ext cx="2280584" cy="215567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216CA1-1BEA-60E2-BD94-11870F7F65B3}"/>
              </a:ext>
            </a:extLst>
          </p:cNvPr>
          <p:cNvCxnSpPr>
            <a:cxnSpLocks/>
          </p:cNvCxnSpPr>
          <p:nvPr/>
        </p:nvCxnSpPr>
        <p:spPr>
          <a:xfrm flipV="1">
            <a:off x="2954587" y="4490304"/>
            <a:ext cx="4082209" cy="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9386C6C-FC72-B745-CE86-D8FA492BDF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888" y="3709159"/>
            <a:ext cx="624750" cy="835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9A8DB3-22A0-BCF5-4B35-4677C9C0F3D7}"/>
              </a:ext>
            </a:extLst>
          </p:cNvPr>
          <p:cNvSpPr txBox="1"/>
          <p:nvPr/>
        </p:nvSpPr>
        <p:spPr>
          <a:xfrm>
            <a:off x="7340931" y="2026637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aseline="30000" dirty="0"/>
              <a:t>225</a:t>
            </a:r>
            <a:r>
              <a:rPr lang="en-CH" sz="1600" dirty="0"/>
              <a:t>Ra      50-70%</a:t>
            </a:r>
          </a:p>
        </p:txBody>
      </p:sp>
    </p:spTree>
    <p:extLst>
      <p:ext uri="{BB962C8B-B14F-4D97-AF65-F5344CB8AC3E}">
        <p14:creationId xmlns:p14="http://schemas.microsoft.com/office/powerpoint/2010/main" val="3853416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946D-810B-E7EC-D99A-3AB7B423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Did you say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CE29-BC45-1784-BB5B-A760E75D1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n-CH" dirty="0"/>
            </a:br>
            <a:br>
              <a:rPr lang="en-CH" dirty="0"/>
            </a:br>
            <a:br>
              <a:rPr lang="en-CH" dirty="0"/>
            </a:b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in personalised medicine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8EB2D6B-5604-5A0D-60BB-C5F6BDC1C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82" y="2949441"/>
            <a:ext cx="3460661" cy="184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492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0DFFC-697D-5010-E9C3-68B1BABF9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1D058-0A6E-1042-056B-93FC9F10D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98E-9954-FADF-CFCB-1A734B08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15</a:t>
            </a:fld>
            <a:endParaRPr lang="en-CH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692A99F-2B31-4337-9D9E-C3649EB55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02" y="685800"/>
            <a:ext cx="25146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WFSJ_Infograohique-Drug-development_En_Final.jpg">
            <a:extLst>
              <a:ext uri="{FF2B5EF4-FFF2-40B4-BE49-F238E27FC236}">
                <a16:creationId xmlns:a16="http://schemas.microsoft.com/office/drawing/2014/main" id="{299CEAED-029F-73C3-7D7B-A253550DED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5"/>
          <a:stretch/>
        </p:blipFill>
        <p:spPr>
          <a:xfrm>
            <a:off x="4396881" y="2429425"/>
            <a:ext cx="4210518" cy="1650995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933E35F1-010D-B7A7-62C2-EDB5B2DB0190}"/>
              </a:ext>
            </a:extLst>
          </p:cNvPr>
          <p:cNvSpPr/>
          <p:nvPr/>
        </p:nvSpPr>
        <p:spPr>
          <a:xfrm rot="5400000">
            <a:off x="5310279" y="3110076"/>
            <a:ext cx="375712" cy="2070706"/>
          </a:xfrm>
          <a:prstGeom prst="rightBrace">
            <a:avLst>
              <a:gd name="adj1" fmla="val 149177"/>
              <a:gd name="adj2" fmla="val 50567"/>
            </a:avLst>
          </a:prstGeom>
          <a:ln w="3175" cmpd="sng">
            <a:solidFill>
              <a:srgbClr val="0055A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D4C36D-91D5-F1F3-9829-2F373E888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223" y="546038"/>
            <a:ext cx="1712084" cy="963047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842F08F3-9A71-5CDB-B54A-F73403C9B4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51" y="505648"/>
            <a:ext cx="2762285" cy="22009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A4CE5D-646E-911A-5616-49166C7500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877" y="2826580"/>
            <a:ext cx="2678587" cy="150670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C010DD1-75A3-87A7-8F40-C7AF418B714B}"/>
              </a:ext>
            </a:extLst>
          </p:cNvPr>
          <p:cNvSpPr txBox="1">
            <a:spLocks/>
          </p:cNvSpPr>
          <p:nvPr/>
        </p:nvSpPr>
        <p:spPr>
          <a:xfrm>
            <a:off x="-736756" y="0"/>
            <a:ext cx="8174504" cy="6858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00" b="1" dirty="0">
                <a:solidFill>
                  <a:srgbClr val="0070C0"/>
                </a:solidFill>
                <a:latin typeface="+mn-lt"/>
              </a:rPr>
              <a:t>How to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progress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 in the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field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 (The MEDICIS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approach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)  ?</a:t>
            </a:r>
            <a:endParaRPr lang="en-US" sz="2100" b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236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3B1A2-2165-A392-0E3F-572D5125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B192F-3592-10DF-7D17-FB079815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16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47D6EF-8160-0455-B5E8-10051A3AF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5" y="1200101"/>
            <a:ext cx="4625327" cy="2743298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44B2E29-1724-C6D9-D4F1-35007EDFBB36}"/>
              </a:ext>
            </a:extLst>
          </p:cNvPr>
          <p:cNvSpPr txBox="1">
            <a:spLocks/>
          </p:cNvSpPr>
          <p:nvPr/>
        </p:nvSpPr>
        <p:spPr>
          <a:xfrm>
            <a:off x="295975" y="189186"/>
            <a:ext cx="8532795" cy="40675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95355"/>
              </a:buClr>
              <a:buFont typeface="Wingdings" pitchFamily="2" charset="2"/>
              <a:buChar char="§"/>
              <a:defRPr sz="18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b="1" dirty="0">
                <a:solidFill>
                  <a:srgbClr val="0070C0"/>
                </a:solidFill>
              </a:rPr>
              <a:t>MEDICIS Sm-153 (produced at SCK/ mass purified at MEDICIS) perfect match to FAPI-46 (radio)pharmaceutical</a:t>
            </a:r>
          </a:p>
          <a:p>
            <a:endParaRPr lang="en-CH" b="1" dirty="0">
              <a:solidFill>
                <a:srgbClr val="0070C0"/>
              </a:solidFill>
            </a:endParaRPr>
          </a:p>
        </p:txBody>
      </p:sp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B4BD51E5-18F2-B978-FFE3-E9FE16FC2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302" y="1590309"/>
            <a:ext cx="4222698" cy="219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30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E19F25-FECA-7723-435E-5F39E72A1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91" y="826620"/>
            <a:ext cx="6775321" cy="3791903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44B2E29-1724-C6D9-D4F1-35007EDFBB36}"/>
              </a:ext>
            </a:extLst>
          </p:cNvPr>
          <p:cNvSpPr txBox="1">
            <a:spLocks/>
          </p:cNvSpPr>
          <p:nvPr/>
        </p:nvSpPr>
        <p:spPr>
          <a:xfrm>
            <a:off x="295975" y="189186"/>
            <a:ext cx="8532795" cy="40675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95355"/>
              </a:buClr>
              <a:buFont typeface="Wingdings" pitchFamily="2" charset="2"/>
              <a:buChar char="§"/>
              <a:defRPr sz="18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b="1" dirty="0">
                <a:solidFill>
                  <a:srgbClr val="0070C0"/>
                </a:solidFill>
              </a:rPr>
              <a:t>MEDICIS Sm-153 (produced at SCK/ mass purified at MEDICIS) perfect match to FAPI-46 (radio)pharmaceutical</a:t>
            </a:r>
          </a:p>
          <a:p>
            <a:endParaRPr lang="en-CH" b="1" dirty="0">
              <a:solidFill>
                <a:srgbClr val="0070C0"/>
              </a:solidFill>
            </a:endParaRPr>
          </a:p>
          <a:p>
            <a:endParaRPr lang="en-CH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60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946D-810B-E7EC-D99A-3AB7B423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Did you say (take-home message)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CE29-BC45-1784-BB5B-A760E75D1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10" y="1128507"/>
            <a:ext cx="8917180" cy="3474439"/>
          </a:xfrm>
        </p:spPr>
        <p:txBody>
          <a:bodyPr/>
          <a:lstStyle/>
          <a:p>
            <a:pPr marL="0" indent="0">
              <a:buNone/>
            </a:pPr>
            <a:br>
              <a:rPr lang="en-CH" dirty="0"/>
            </a:br>
            <a:r>
              <a:rPr lang="en-CH" dirty="0"/>
              <a:t>non conventional radionuclides	       (production/purification by isotope mass separation)</a:t>
            </a:r>
            <a:br>
              <a:rPr lang="en-CH" dirty="0"/>
            </a:br>
            <a:br>
              <a:rPr lang="en-CH" dirty="0"/>
            </a:br>
            <a:br>
              <a:rPr lang="en-CH" dirty="0"/>
            </a:b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CH" dirty="0"/>
              <a:t>in personalised medicine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FB93DFB-8040-CE9E-7227-A0E6CFFEB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22" r="46893" b="8720"/>
          <a:stretch/>
        </p:blipFill>
        <p:spPr bwMode="auto">
          <a:xfrm>
            <a:off x="6315803" y="1667558"/>
            <a:ext cx="2714787" cy="134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8EB2D6B-5604-5A0D-60BB-C5F6BDC1C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82" y="2949441"/>
            <a:ext cx="3460661" cy="184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CC49608E-AC67-08ED-C1E3-E506337F6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718" y="1761688"/>
            <a:ext cx="494288" cy="41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CC1E15A-93F2-76E1-DB34-5F2E371536AD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290560" y="3120034"/>
            <a:ext cx="1595443" cy="894959"/>
            <a:chOff x="385" y="1298"/>
            <a:chExt cx="1927" cy="1187"/>
          </a:xfrm>
        </p:grpSpPr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6F4ED8B2-912A-A1D7-A9F2-7485CCC03D2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5765307-BD64-0E21-411C-D6FFDADCBB1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6B58C7B-2413-79F1-1EFF-C6FB7CE9FE4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F9AD36A-8C14-A07E-52F5-472FB53776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60C0EA04-2DF1-4C90-24D2-D1A2B13E50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F573432-D6BC-DE1C-7967-7438E6AF45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EA7B829-FDFD-C49F-C982-363B01D4CA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C37EE4D-3C31-EB05-F270-D105C77A35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C68881-6AB5-68EE-9D68-E1CE98DED4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845F631-2B23-7FC3-085F-C3009BB816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E585CAE-B611-3A06-95DB-915716D6AE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AD02212-7106-8A81-E65C-0E008146A1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3870BB1-F3D9-FB97-5154-83F36588D3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D12426F2-922C-EE44-B656-CE3F54026D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963FDE14-A911-A09A-91E9-39B32B608D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DACFD5E3-179F-EA67-DD17-C9EAB7F40E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2F7F2109-15D9-41E4-6099-02DBB13841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FFCD6FE7-7F6C-36DB-8F07-2071C602D4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071D67D-42B7-B052-4C8B-8EAB3DA35C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622E0312-AA91-53B9-D23F-10F85A932E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01EAF0E9-497F-E826-2B71-81832B5F35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2EED7C00-3E51-92CA-877C-994AD18BA3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7DE6B4FE-910F-F4B1-7E87-E78375DAF7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3D525CD7-2F4D-8DF8-B496-60F1A8F0E4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CF34B23A-4F34-9950-D711-CAECC831B6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4" name="Line 35">
              <a:extLst>
                <a:ext uri="{FF2B5EF4-FFF2-40B4-BE49-F238E27FC236}">
                  <a16:creationId xmlns:a16="http://schemas.microsoft.com/office/drawing/2014/main" id="{5479986A-394C-0887-0E8C-29EDA80A57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5" name="Line 36">
              <a:extLst>
                <a:ext uri="{FF2B5EF4-FFF2-40B4-BE49-F238E27FC236}">
                  <a16:creationId xmlns:a16="http://schemas.microsoft.com/office/drawing/2014/main" id="{7A0A8D54-1F32-EA32-3E7C-BAB8C894A1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" name="Line 37">
              <a:extLst>
                <a:ext uri="{FF2B5EF4-FFF2-40B4-BE49-F238E27FC236}">
                  <a16:creationId xmlns:a16="http://schemas.microsoft.com/office/drawing/2014/main" id="{90AE579F-1DA2-805E-E8C6-34B96A0C319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7E23FAE5-8B9D-A318-03D7-BDF7DDC4C9E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8" name="Line 39">
              <a:extLst>
                <a:ext uri="{FF2B5EF4-FFF2-40B4-BE49-F238E27FC236}">
                  <a16:creationId xmlns:a16="http://schemas.microsoft.com/office/drawing/2014/main" id="{B5FCF08D-1816-2876-7310-80277ED85C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05338A4D-5D70-7A5C-1445-8B6AEB00EA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8E98EC0B-2F11-BE9C-02CA-34A9FC12AF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8AE87CDF-CB9F-2220-5F01-40CE052C38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2" name="Line 43">
              <a:extLst>
                <a:ext uri="{FF2B5EF4-FFF2-40B4-BE49-F238E27FC236}">
                  <a16:creationId xmlns:a16="http://schemas.microsoft.com/office/drawing/2014/main" id="{1DF884B0-FA1F-5A6D-346B-8EC47D286E3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468BCEF3-AF15-AE8F-FA36-CB37208DEC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ECBA20A5-82DD-FD6A-2920-CDE9D80438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82025F8B-F512-8389-7BD8-7A9F3DCE3B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C03C2E18-136D-8C61-5D14-D88FDF9FCE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1D614079-D917-960E-8CE0-C3AD834371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4FEFFB43-98B2-19C5-8006-8A43A73DD8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C814B059-BFC1-D4CA-EAD6-6803A04A78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57B2803E-FA3F-F023-3705-36D1A49FB6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446765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E7ED00C-5F69-4B4E-0CAF-A84FE680C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636" y="2216004"/>
            <a:ext cx="1362058" cy="1826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3E7D1E-DA3A-E0F3-84D5-EA2F6A66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602" y="64252"/>
            <a:ext cx="8532796" cy="777365"/>
          </a:xfrm>
        </p:spPr>
        <p:txBody>
          <a:bodyPr/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Fom one-atom-at-a-time experiments to large production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D99CC-B82D-396C-1CA4-AD15A0787B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20" r="64654"/>
          <a:stretch/>
        </p:blipFill>
        <p:spPr>
          <a:xfrm>
            <a:off x="7336831" y="1087944"/>
            <a:ext cx="771525" cy="96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12FA71-8191-7E65-379B-CFE4B5137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696"/>
          <a:stretch/>
        </p:blipFill>
        <p:spPr>
          <a:xfrm>
            <a:off x="7272156" y="4318962"/>
            <a:ext cx="1672400" cy="261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3B1666-468C-E1F3-705B-BE6D5042A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95" r="5279"/>
          <a:stretch/>
        </p:blipFill>
        <p:spPr>
          <a:xfrm>
            <a:off x="7865468" y="1087389"/>
            <a:ext cx="771525" cy="9645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CD9F30-ECF7-EC83-91C0-85CCAD1BE6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190" r="65955"/>
          <a:stretch/>
        </p:blipFill>
        <p:spPr>
          <a:xfrm>
            <a:off x="3747064" y="2670728"/>
            <a:ext cx="1039041" cy="324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0420AC-AB8E-540C-F051-A533C5AE7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1558" y="3192307"/>
            <a:ext cx="2146641" cy="10681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824BE2-5BBF-5C69-238C-2FD948ECAB79}"/>
              </a:ext>
            </a:extLst>
          </p:cNvPr>
          <p:cNvSpPr txBox="1"/>
          <p:nvPr/>
        </p:nvSpPr>
        <p:spPr>
          <a:xfrm>
            <a:off x="6890788" y="692195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CH" dirty="0"/>
              <a:t>onisation efficiencies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AA6857-06EE-F3F3-FE5C-14DEB9E2DE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709" y="1128789"/>
            <a:ext cx="1888609" cy="1852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FEAC2C-F550-24A8-7F2B-53B13CD7A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112" y="3268449"/>
            <a:ext cx="2311699" cy="13123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42CD5-9770-7659-FD20-88DF85E215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113"/>
          <a:stretch/>
        </p:blipFill>
        <p:spPr>
          <a:xfrm>
            <a:off x="5340960" y="1129751"/>
            <a:ext cx="1780239" cy="27297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10DDA8-4F72-DF3A-9486-2AE6BDE6D34A}"/>
              </a:ext>
            </a:extLst>
          </p:cNvPr>
          <p:cNvSpPr txBox="1"/>
          <p:nvPr/>
        </p:nvSpPr>
        <p:spPr>
          <a:xfrm>
            <a:off x="8323988" y="123819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%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413C744-C27B-8BE4-4B5A-349FD852A10A}"/>
              </a:ext>
            </a:extLst>
          </p:cNvPr>
          <p:cNvSpPr/>
          <p:nvPr/>
        </p:nvSpPr>
        <p:spPr>
          <a:xfrm>
            <a:off x="7336831" y="1307854"/>
            <a:ext cx="1319412" cy="26180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3E5333D-5748-3FB4-8EE1-CBCB1734983B}"/>
              </a:ext>
            </a:extLst>
          </p:cNvPr>
          <p:cNvSpPr/>
          <p:nvPr/>
        </p:nvSpPr>
        <p:spPr>
          <a:xfrm>
            <a:off x="7327206" y="1792311"/>
            <a:ext cx="1319412" cy="26180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D1B04C-160D-2903-32CA-C9C67CD15A1D}"/>
              </a:ext>
            </a:extLst>
          </p:cNvPr>
          <p:cNvSpPr txBox="1"/>
          <p:nvPr/>
        </p:nvSpPr>
        <p:spPr>
          <a:xfrm>
            <a:off x="8376150" y="1718766"/>
            <a:ext cx="29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9F05256-FD82-CB6E-FCBC-610DA00E5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35"/>
          <a:stretch/>
        </p:blipFill>
        <p:spPr>
          <a:xfrm>
            <a:off x="2954587" y="579916"/>
            <a:ext cx="2280584" cy="215567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216CA1-1BEA-60E2-BD94-11870F7F65B3}"/>
              </a:ext>
            </a:extLst>
          </p:cNvPr>
          <p:cNvCxnSpPr>
            <a:cxnSpLocks/>
          </p:cNvCxnSpPr>
          <p:nvPr/>
        </p:nvCxnSpPr>
        <p:spPr>
          <a:xfrm flipV="1">
            <a:off x="2954587" y="4490304"/>
            <a:ext cx="4082209" cy="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9386C6C-FC72-B745-CE86-D8FA492BDF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888" y="3709159"/>
            <a:ext cx="624750" cy="83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946D-810B-E7EC-D99A-3AB7B423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Did you say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CE29-BC45-1784-BB5B-A760E75D1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6" y="1128507"/>
            <a:ext cx="8734613" cy="3474439"/>
          </a:xfrm>
        </p:spPr>
        <p:txBody>
          <a:bodyPr/>
          <a:lstStyle/>
          <a:p>
            <a:pPr marL="0" indent="0">
              <a:buNone/>
            </a:pPr>
            <a:br>
              <a:rPr lang="en-CH" dirty="0"/>
            </a:br>
            <a:r>
              <a:rPr lang="en-CH" dirty="0"/>
              <a:t>(non conventional) radionuclides		production (by/with istotope mass separation)</a:t>
            </a:r>
            <a:br>
              <a:rPr lang="en-CH" dirty="0"/>
            </a:br>
            <a:br>
              <a:rPr lang="en-CH" dirty="0"/>
            </a:br>
            <a:br>
              <a:rPr lang="en-CH" dirty="0"/>
            </a:b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r>
              <a:rPr lang="en-GB" dirty="0"/>
              <a:t>For c</a:t>
            </a:r>
            <a:r>
              <a:rPr lang="en-CH" dirty="0"/>
              <a:t>linical research translation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FB93DFB-8040-CE9E-7227-A0E6CFFEB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22" r="46893" b="8720"/>
          <a:stretch/>
        </p:blipFill>
        <p:spPr bwMode="auto">
          <a:xfrm>
            <a:off x="6315803" y="1667558"/>
            <a:ext cx="2714787" cy="134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8EB2D6B-5604-5A0D-60BB-C5F6BDC1C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83" y="3273843"/>
            <a:ext cx="2853424" cy="152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CC49608E-AC67-08ED-C1E3-E506337F6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718" y="1761688"/>
            <a:ext cx="494288" cy="41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CC1E15A-93F2-76E1-DB34-5F2E371536AD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290560" y="3120034"/>
            <a:ext cx="1595443" cy="894959"/>
            <a:chOff x="385" y="1298"/>
            <a:chExt cx="1927" cy="1187"/>
          </a:xfrm>
        </p:grpSpPr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6F4ED8B2-912A-A1D7-A9F2-7485CCC03D2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5765307-BD64-0E21-411C-D6FFDADCBB1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6B58C7B-2413-79F1-1EFF-C6FB7CE9FE4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F9AD36A-8C14-A07E-52F5-472FB53776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60C0EA04-2DF1-4C90-24D2-D1A2B13E50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F573432-D6BC-DE1C-7967-7438E6AF45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EA7B829-FDFD-C49F-C982-363B01D4CA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C37EE4D-3C31-EB05-F270-D105C77A35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C68881-6AB5-68EE-9D68-E1CE98DED4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845F631-2B23-7FC3-085F-C3009BB816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E585CAE-B611-3A06-95DB-915716D6AE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AD02212-7106-8A81-E65C-0E008146A1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3870BB1-F3D9-FB97-5154-83F36588D3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D12426F2-922C-EE44-B656-CE3F54026D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963FDE14-A911-A09A-91E9-39B32B608D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DACFD5E3-179F-EA67-DD17-C9EAB7F40E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2F7F2109-15D9-41E4-6099-02DBB13841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FFCD6FE7-7F6C-36DB-8F07-2071C602D4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071D67D-42B7-B052-4C8B-8EAB3DA35C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622E0312-AA91-53B9-D23F-10F85A932E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01EAF0E9-497F-E826-2B71-81832B5F35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2EED7C00-3E51-92CA-877C-994AD18BA3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7DE6B4FE-910F-F4B1-7E87-E78375DAF7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3D525CD7-2F4D-8DF8-B496-60F1A8F0E4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CF34B23A-4F34-9950-D711-CAECC831B6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4" name="Line 35">
              <a:extLst>
                <a:ext uri="{FF2B5EF4-FFF2-40B4-BE49-F238E27FC236}">
                  <a16:creationId xmlns:a16="http://schemas.microsoft.com/office/drawing/2014/main" id="{5479986A-394C-0887-0E8C-29EDA80A57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5" name="Line 36">
              <a:extLst>
                <a:ext uri="{FF2B5EF4-FFF2-40B4-BE49-F238E27FC236}">
                  <a16:creationId xmlns:a16="http://schemas.microsoft.com/office/drawing/2014/main" id="{7A0A8D54-1F32-EA32-3E7C-BAB8C894A1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" name="Line 37">
              <a:extLst>
                <a:ext uri="{FF2B5EF4-FFF2-40B4-BE49-F238E27FC236}">
                  <a16:creationId xmlns:a16="http://schemas.microsoft.com/office/drawing/2014/main" id="{90AE579F-1DA2-805E-E8C6-34B96A0C319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7E23FAE5-8B9D-A318-03D7-BDF7DDC4C9E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8" name="Line 39">
              <a:extLst>
                <a:ext uri="{FF2B5EF4-FFF2-40B4-BE49-F238E27FC236}">
                  <a16:creationId xmlns:a16="http://schemas.microsoft.com/office/drawing/2014/main" id="{B5FCF08D-1816-2876-7310-80277ED85C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05338A4D-5D70-7A5C-1445-8B6AEB00EA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8E98EC0B-2F11-BE9C-02CA-34A9FC12AF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8AE87CDF-CB9F-2220-5F01-40CE052C38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2" name="Line 43">
              <a:extLst>
                <a:ext uri="{FF2B5EF4-FFF2-40B4-BE49-F238E27FC236}">
                  <a16:creationId xmlns:a16="http://schemas.microsoft.com/office/drawing/2014/main" id="{1DF884B0-FA1F-5A6D-346B-8EC47D286E3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468BCEF3-AF15-AE8F-FA36-CB37208DEC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ECBA20A5-82DD-FD6A-2920-CDE9D80438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82025F8B-F512-8389-7BD8-7A9F3DCE3B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C03C2E18-136D-8C61-5D14-D88FDF9FCE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1D614079-D917-960E-8CE0-C3AD834371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4FEFFB43-98B2-19C5-8006-8A43A73DD8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C814B059-BFC1-D4CA-EAD6-6803A04A78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57B2803E-FA3F-F023-3705-36D1A49FB6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4293818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D9567-4810-BF42-9D7C-60F49393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From low to high specific activity radiopharmaceuticals</a:t>
            </a:r>
            <a:br>
              <a:rPr lang="en-CH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for theranostics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328FA-FEB6-1A43-A9E8-4CE8A192D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NY14094.jpg">
            <a:extLst>
              <a:ext uri="{FF2B5EF4-FFF2-40B4-BE49-F238E27FC236}">
                <a16:creationId xmlns:a16="http://schemas.microsoft.com/office/drawing/2014/main" id="{CE0CFDE1-DEB4-0649-835B-7D329F635C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7" r="12136"/>
          <a:stretch/>
        </p:blipFill>
        <p:spPr>
          <a:xfrm>
            <a:off x="954091" y="1416475"/>
            <a:ext cx="2264411" cy="2173033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6" name="Picture 5" descr="Lu-177.jpg">
            <a:extLst>
              <a:ext uri="{FF2B5EF4-FFF2-40B4-BE49-F238E27FC236}">
                <a16:creationId xmlns:a16="http://schemas.microsoft.com/office/drawing/2014/main" id="{83FAAD5D-FB27-1345-8BE0-4FC9BE9EE3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r="12466"/>
          <a:stretch/>
        </p:blipFill>
        <p:spPr>
          <a:xfrm>
            <a:off x="3337420" y="1416475"/>
            <a:ext cx="1069556" cy="21840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71873C-0BFB-EA48-913B-61BE52BD3290}"/>
              </a:ext>
            </a:extLst>
          </p:cNvPr>
          <p:cNvSpPr txBox="1"/>
          <p:nvPr/>
        </p:nvSpPr>
        <p:spPr>
          <a:xfrm>
            <a:off x="1562512" y="3686814"/>
            <a:ext cx="7264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223</a:t>
            </a:r>
            <a:r>
              <a:rPr lang="en-CH" sz="1350" dirty="0"/>
              <a:t>RaCl</a:t>
            </a:r>
            <a:r>
              <a:rPr lang="en-CH" sz="1350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37052-8ECD-E64A-A39B-695CCDA1ADA0}"/>
              </a:ext>
            </a:extLst>
          </p:cNvPr>
          <p:cNvSpPr txBox="1"/>
          <p:nvPr/>
        </p:nvSpPr>
        <p:spPr>
          <a:xfrm>
            <a:off x="3330834" y="3645958"/>
            <a:ext cx="12752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177</a:t>
            </a:r>
            <a:r>
              <a:rPr lang="en-CH" sz="1350" dirty="0"/>
              <a:t>Lu-DOTATATE</a:t>
            </a:r>
            <a:endParaRPr lang="en-CH" sz="1350" baseline="-25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A95ED6-25D7-1946-829E-303BEC547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445" y="3999670"/>
            <a:ext cx="1069556" cy="53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B33C47-E9C6-A14B-97D3-5B6FE6481396}"/>
              </a:ext>
            </a:extLst>
          </p:cNvPr>
          <p:cNvSpPr txBox="1"/>
          <p:nvPr/>
        </p:nvSpPr>
        <p:spPr>
          <a:xfrm>
            <a:off x="5008490" y="3514923"/>
            <a:ext cx="16571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153</a:t>
            </a:r>
            <a:r>
              <a:rPr lang="en-CH" sz="1350" dirty="0"/>
              <a:t>Sm-EDTMP</a:t>
            </a:r>
          </a:p>
          <a:p>
            <a:r>
              <a:rPr lang="en-CH" sz="1350" dirty="0"/>
              <a:t>(low specific activity)</a:t>
            </a:r>
            <a:endParaRPr lang="en-CH" sz="1350" baseline="-25000" dirty="0"/>
          </a:p>
        </p:txBody>
      </p:sp>
      <p:pic>
        <p:nvPicPr>
          <p:cNvPr id="1028" name="Picture 4" descr="Quadramet 5,550 MBq/3 mL intravenous solution">
            <a:extLst>
              <a:ext uri="{FF2B5EF4-FFF2-40B4-BE49-F238E27FC236}">
                <a16:creationId xmlns:a16="http://schemas.microsoft.com/office/drawing/2014/main" id="{3AD152EE-C2B0-0A4B-81EB-F7CF620AB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74" y="2025624"/>
            <a:ext cx="17653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48F8F0-B94C-DF43-B29A-A936A50E9966}"/>
              </a:ext>
            </a:extLst>
          </p:cNvPr>
          <p:cNvCxnSpPr>
            <a:cxnSpLocks/>
          </p:cNvCxnSpPr>
          <p:nvPr/>
        </p:nvCxnSpPr>
        <p:spPr>
          <a:xfrm>
            <a:off x="6346797" y="4307765"/>
            <a:ext cx="107832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FE12831-A70B-0C41-85BC-D9BE7814F951}"/>
              </a:ext>
            </a:extLst>
          </p:cNvPr>
          <p:cNvSpPr/>
          <p:nvPr/>
        </p:nvSpPr>
        <p:spPr>
          <a:xfrm>
            <a:off x="7022857" y="3196482"/>
            <a:ext cx="210397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350" baseline="30000" dirty="0"/>
              <a:t>153</a:t>
            </a:r>
            <a:r>
              <a:rPr lang="en-CH" sz="1350" dirty="0"/>
              <a:t>Sm-DOTATATE or other ?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B23177A-461B-484A-AA11-4F0B94C784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347" y="3711176"/>
            <a:ext cx="913864" cy="72883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4E3E0E6-2A1B-8745-BD4D-9CE41CF6688A}"/>
              </a:ext>
            </a:extLst>
          </p:cNvPr>
          <p:cNvSpPr/>
          <p:nvPr/>
        </p:nvSpPr>
        <p:spPr>
          <a:xfrm>
            <a:off x="6988880" y="1575930"/>
            <a:ext cx="223837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hlinkClick r:id="rId7"/>
              </a:rPr>
              <a:t>Production of Sm-153 with high specific activity for targeted radionuclide therapy</a:t>
            </a:r>
            <a:endParaRPr lang="en-GB" sz="1350" dirty="0"/>
          </a:p>
          <a:p>
            <a:endParaRPr lang="en-GB" sz="1350" dirty="0"/>
          </a:p>
          <a:p>
            <a:r>
              <a:rPr lang="en-GB" sz="1350" dirty="0"/>
              <a:t>M. van </a:t>
            </a:r>
            <a:r>
              <a:rPr lang="en-GB" sz="1350" dirty="0" err="1"/>
              <a:t>Voorde</a:t>
            </a:r>
            <a:r>
              <a:rPr lang="en-GB" sz="1350" dirty="0"/>
              <a:t> et al.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92939-55C5-BF3B-7CD9-F4F826B40D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05656" y="475941"/>
            <a:ext cx="1315746" cy="84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6352"/>
      </p:ext>
    </p:extLst>
  </p:cSld>
  <p:clrMapOvr>
    <a:masterClrMapping/>
  </p:clrMapOvr>
  <p:extLst>
    <p:ext uri="{3A86A75C-4F4B-4683-9AE1-C65F6400EC91}">
      <p14:laserTraceLst xmlns:p14="http://schemas.microsoft.com/office/powerpoint/2010/main">
        <p14:tracePtLst>
          <p14:tracePt t="565" x="2997200" y="6807200"/>
          <p14:tracePt t="573" x="3352800" y="6477000"/>
          <p14:tracePt t="580" x="3665538" y="6189663"/>
          <p14:tracePt t="589" x="3987800" y="5892800"/>
          <p14:tracePt t="597" x="4173538" y="5765800"/>
          <p14:tracePt t="605" x="4495800" y="5511800"/>
          <p14:tracePt t="613" x="4859338" y="5283200"/>
          <p14:tracePt t="622" x="5130800" y="5113338"/>
          <p14:tracePt t="629" x="5410200" y="4953000"/>
          <p14:tracePt t="638" x="5638800" y="4826000"/>
          <p14:tracePt t="646" x="5732463" y="4808538"/>
          <p14:tracePt t="654" x="5935663" y="4732338"/>
          <p14:tracePt t="662" x="6096000" y="4681538"/>
          <p14:tracePt t="670" x="6146800" y="4681538"/>
          <p14:tracePt t="678" x="6256338" y="4648200"/>
          <p14:tracePt t="687" x="6350000" y="4648200"/>
          <p14:tracePt t="695" x="6400800" y="4648200"/>
          <p14:tracePt t="703" x="6459538" y="4648200"/>
          <p14:tracePt t="711" x="6477000" y="4648200"/>
          <p14:tracePt t="719" x="6510338" y="4648200"/>
          <p14:tracePt t="727" x="6527800" y="4648200"/>
          <p14:tracePt t="744" x="6553200" y="4648200"/>
          <p14:tracePt t="768" x="6553200" y="4665663"/>
          <p14:tracePt t="776" x="6570663" y="4665663"/>
          <p14:tracePt t="1070" x="6553200" y="4665663"/>
          <p14:tracePt t="1078" x="6527800" y="4699000"/>
          <p14:tracePt t="1086" x="6477000" y="4732338"/>
          <p14:tracePt t="1095" x="6400800" y="4775200"/>
          <p14:tracePt t="1103" x="6332538" y="4826000"/>
          <p14:tracePt t="1111" x="6256338" y="4876800"/>
          <p14:tracePt t="1119" x="6172200" y="4902200"/>
          <p14:tracePt t="1127" x="6078538" y="4935538"/>
          <p14:tracePt t="1135" x="6002338" y="4970463"/>
          <p14:tracePt t="1143" x="5918200" y="4986338"/>
          <p14:tracePt t="1152" x="5824538" y="4986338"/>
          <p14:tracePt t="1160" x="5748338" y="4986338"/>
          <p14:tracePt t="1168" x="5681663" y="4986338"/>
          <p14:tracePt t="1176" x="5605463" y="4986338"/>
          <p14:tracePt t="1184" x="5537200" y="4986338"/>
          <p14:tracePt t="1193" x="5478463" y="4953000"/>
          <p14:tracePt t="1200" x="5410200" y="4919663"/>
          <p14:tracePt t="1210" x="5351463" y="4902200"/>
          <p14:tracePt t="1217" x="5283200" y="4859338"/>
          <p14:tracePt t="1226" x="5224463" y="4843463"/>
          <p14:tracePt t="1233" x="5173663" y="4826000"/>
          <p14:tracePt t="1244" x="5130800" y="4808538"/>
          <p14:tracePt t="1249" x="5097463" y="4792663"/>
          <p14:tracePt t="1260" x="5046663" y="4792663"/>
          <p14:tracePt t="1266" x="5003800" y="4792663"/>
          <p14:tracePt t="1277" x="4986338" y="4792663"/>
          <p14:tracePt t="1282" x="4970463" y="4792663"/>
          <p14:tracePt t="1698" x="5003800" y="4792663"/>
          <p14:tracePt t="1706" x="5062538" y="4792663"/>
          <p14:tracePt t="1715" x="5189538" y="4775200"/>
          <p14:tracePt t="1723" x="5351463" y="4749800"/>
          <p14:tracePt t="1731" x="5537200" y="4749800"/>
          <p14:tracePt t="1739" x="5748338" y="4732338"/>
          <p14:tracePt t="1747" x="5969000" y="4716463"/>
          <p14:tracePt t="1755" x="6078538" y="4716463"/>
          <p14:tracePt t="1764" x="6273800" y="4716463"/>
          <p14:tracePt t="1772" x="6477000" y="4716463"/>
          <p14:tracePt t="1780" x="6654800" y="4716463"/>
          <p14:tracePt t="1788" x="6781800" y="4716463"/>
          <p14:tracePt t="1796" x="6858000" y="4716463"/>
          <p14:tracePt t="1804" x="6951663" y="4716463"/>
          <p14:tracePt t="1812" x="7018338" y="4699000"/>
          <p14:tracePt t="1821" x="7078663" y="4699000"/>
          <p14:tracePt t="1829" x="7129463" y="4699000"/>
          <p14:tracePt t="1837" x="7145338" y="4699000"/>
          <p14:tracePt t="1845" x="7162800" y="4699000"/>
          <p14:tracePt t="1861" x="7188200" y="4699000"/>
          <p14:tracePt t="1869" x="7188200" y="4681538"/>
          <p14:tracePt t="2827" x="7129463" y="4681538"/>
          <p14:tracePt t="2832" x="7078663" y="4648200"/>
          <p14:tracePt t="2840" x="6985000" y="4589463"/>
          <p14:tracePt t="2848" x="6858000" y="4521200"/>
          <p14:tracePt t="2857" x="6764338" y="4462463"/>
          <p14:tracePt t="2865" x="6621463" y="4368800"/>
          <p14:tracePt t="2873" x="6494463" y="4300538"/>
          <p14:tracePt t="2881" x="6383338" y="4224338"/>
          <p14:tracePt t="2889" x="6256338" y="4157663"/>
          <p14:tracePt t="2898" x="6189663" y="4097338"/>
          <p14:tracePt t="2906" x="6146800" y="4081463"/>
          <p14:tracePt t="2914" x="6078538" y="4064000"/>
          <p14:tracePt t="2922" x="6019800" y="4030663"/>
          <p14:tracePt t="2930" x="5969000" y="4013200"/>
          <p14:tracePt t="2938" x="5951538" y="3987800"/>
          <p14:tracePt t="2946" x="5918200" y="3987800"/>
          <p14:tracePt t="2955" x="5875338" y="3970338"/>
          <p14:tracePt t="2963" x="5842000" y="3970338"/>
          <p14:tracePt t="2979" x="5824538" y="3970338"/>
          <p14:tracePt t="2987" x="5808663" y="3970338"/>
          <p14:tracePt t="2996" x="5791200" y="3970338"/>
          <p14:tracePt t="3020" x="5765800" y="3970338"/>
          <p14:tracePt t="3036" x="5748338" y="3970338"/>
          <p14:tracePt t="3354" x="5681663" y="3970338"/>
          <p14:tracePt t="3363" x="5605463" y="3970338"/>
          <p14:tracePt t="3371" x="5537200" y="3987800"/>
          <p14:tracePt t="3378" x="5427663" y="3987800"/>
          <p14:tracePt t="3387" x="5334000" y="4013200"/>
          <p14:tracePt t="3395" x="5257800" y="4013200"/>
          <p14:tracePt t="3403" x="5189538" y="4013200"/>
          <p14:tracePt t="3411" x="5046663" y="4013200"/>
          <p14:tracePt t="3420" x="4935538" y="4013200"/>
          <p14:tracePt t="3428" x="4826000" y="4013200"/>
          <p14:tracePt t="3436" x="4699000" y="4013200"/>
          <p14:tracePt t="3444" x="4572000" y="4013200"/>
          <p14:tracePt t="3452" x="4462463" y="4013200"/>
          <p14:tracePt t="3460" x="4351338" y="4013200"/>
          <p14:tracePt t="3469" x="4267200" y="4013200"/>
          <p14:tracePt t="3477" x="4173538" y="3987800"/>
          <p14:tracePt t="3485" x="4097338" y="3987800"/>
          <p14:tracePt t="3494" x="4013200" y="3954463"/>
          <p14:tracePt t="3501" x="3919538" y="3937000"/>
          <p14:tracePt t="3510" x="3827463" y="3919538"/>
          <p14:tracePt t="3518" x="3733800" y="3919538"/>
          <p14:tracePt t="3527" x="3683000" y="3919538"/>
          <p14:tracePt t="3534" x="3606800" y="3903663"/>
          <p14:tracePt t="3544" x="3556000" y="3903663"/>
          <p14:tracePt t="3550" x="3505200" y="3886200"/>
          <p14:tracePt t="3559" x="3462338" y="3886200"/>
          <p14:tracePt t="3567" x="3429000" y="3860800"/>
          <p14:tracePt t="3577" x="3411538" y="3860800"/>
          <p14:tracePt t="3582" x="3395663" y="3860800"/>
          <p14:tracePt t="3594" x="3378200" y="3860800"/>
          <p14:tracePt t="3983" x="3378200" y="3886200"/>
          <p14:tracePt t="3993" x="3378200" y="3937000"/>
          <p14:tracePt t="3998" x="3378200" y="3987800"/>
          <p14:tracePt t="4010" x="3378200" y="4046538"/>
          <p14:tracePt t="4015" x="3378200" y="4097338"/>
          <p14:tracePt t="4023" x="3378200" y="4173538"/>
          <p14:tracePt t="4031" x="3378200" y="4224338"/>
          <p14:tracePt t="4039" x="3378200" y="4335463"/>
          <p14:tracePt t="4047" x="3352800" y="4427538"/>
          <p14:tracePt t="4056" x="3352800" y="4478338"/>
          <p14:tracePt t="4064" x="3335338" y="4554538"/>
          <p14:tracePt t="4072" x="3335338" y="4622800"/>
          <p14:tracePt t="4080" x="3335338" y="4681538"/>
          <p14:tracePt t="4088" x="3335338" y="4732338"/>
          <p14:tracePt t="4097" x="3335338" y="4808538"/>
          <p14:tracePt t="4105" x="3335338" y="4859338"/>
          <p14:tracePt t="4113" x="3335338" y="4919663"/>
          <p14:tracePt t="4121" x="3335338" y="4986338"/>
          <p14:tracePt t="4129" x="3335338" y="5062538"/>
          <p14:tracePt t="4137" x="3352800" y="5130800"/>
          <p14:tracePt t="4146" x="3352800" y="5189538"/>
          <p14:tracePt t="4154" x="3378200" y="5240338"/>
          <p14:tracePt t="4162" x="3395663" y="5316538"/>
          <p14:tracePt t="4170" x="3395663" y="5367338"/>
          <p14:tracePt t="4178" x="3411538" y="5427663"/>
          <p14:tracePt t="4186" x="3411538" y="5461000"/>
          <p14:tracePt t="4194" x="3411538" y="5494338"/>
          <p14:tracePt t="5011" x="3429000" y="5494338"/>
          <p14:tracePt t="5018" x="3522663" y="5494338"/>
          <p14:tracePt t="5027" x="3649663" y="5494338"/>
          <p14:tracePt t="5035" x="3827463" y="5494338"/>
          <p14:tracePt t="5043" x="4046538" y="5494338"/>
          <p14:tracePt t="5051" x="4284663" y="5494338"/>
          <p14:tracePt t="5061" x="4495800" y="5511800"/>
          <p14:tracePt t="5067" x="4732338" y="5511800"/>
          <p14:tracePt t="5077" x="4843463" y="5511800"/>
          <p14:tracePt t="5083" x="5046663" y="5511800"/>
          <p14:tracePt t="5094" x="5207000" y="5511800"/>
          <p14:tracePt t="5100" x="5257800" y="5511800"/>
          <p14:tracePt t="5110" x="5367338" y="5511800"/>
          <p14:tracePt t="5116" x="5427663" y="5494338"/>
          <p14:tracePt t="5126" x="5478463" y="5478463"/>
          <p14:tracePt t="5132" x="5511800" y="5461000"/>
          <p14:tracePt t="5143" x="5537200" y="5461000"/>
          <p14:tracePt t="5149" x="5554663" y="5443538"/>
          <p14:tracePt t="5460" x="5588000" y="5443538"/>
          <p14:tracePt t="5467" x="5697538" y="5443538"/>
          <p14:tracePt t="5477" x="5842000" y="5443538"/>
          <p14:tracePt t="5483" x="6019800" y="5443538"/>
          <p14:tracePt t="5494" x="6240463" y="5461000"/>
          <p14:tracePt t="5500" x="6459538" y="5478463"/>
          <p14:tracePt t="5511" x="6570663" y="5478463"/>
          <p14:tracePt t="5516" x="6764338" y="5478463"/>
          <p14:tracePt t="5527" x="6934200" y="5478463"/>
          <p14:tracePt t="5532" x="6985000" y="5478463"/>
          <p14:tracePt t="5543" x="7094538" y="5478463"/>
          <p14:tracePt t="5549" x="7162800" y="5461000"/>
          <p14:tracePt t="5556" x="7221538" y="5443538"/>
          <p14:tracePt t="5565" x="7256463" y="5443538"/>
          <p14:tracePt t="5573" x="7289800" y="5427663"/>
          <p14:tracePt t="5589" x="7315200" y="5427663"/>
          <p14:tracePt t="5606" x="7332663" y="5427663"/>
          <p14:tracePt t="5622" x="7332663" y="5410200"/>
          <p14:tracePt t="6666" x="7239000" y="5410200"/>
          <p14:tracePt t="6678" x="7145338" y="5410200"/>
          <p14:tracePt t="6682" x="7035800" y="5410200"/>
          <p14:tracePt t="6693" x="6951663" y="5410200"/>
          <p14:tracePt t="6699" x="6858000" y="5410200"/>
          <p14:tracePt t="6707" x="6748463" y="5410200"/>
          <p14:tracePt t="6715" x="6553200" y="5410200"/>
          <p14:tracePt t="6723" x="6459538" y="5410200"/>
          <p14:tracePt t="6732" x="6316663" y="5410200"/>
          <p14:tracePt t="6740" x="6189663" y="5410200"/>
          <p14:tracePt t="6748" x="6062663" y="5410200"/>
          <p14:tracePt t="6756" x="6019800" y="5410200"/>
          <p14:tracePt t="6764" x="5951538" y="5410200"/>
          <p14:tracePt t="6772" x="5875338" y="5410200"/>
          <p14:tracePt t="6781" x="5842000" y="5410200"/>
          <p14:tracePt t="6788" x="5808663" y="5427663"/>
          <p14:tracePt t="6797" x="5765800" y="5427663"/>
          <p14:tracePt t="6805" x="5748338" y="5427663"/>
          <p14:tracePt t="6813" x="5732463" y="5427663"/>
          <p14:tracePt t="6838" x="5715000" y="5427663"/>
          <p14:tracePt t="11660" x="5748338" y="5410200"/>
          <p14:tracePt t="11669" x="5842000" y="5351463"/>
          <p14:tracePt t="11677" x="5969000" y="5300663"/>
          <p14:tracePt t="11685" x="6078538" y="5240338"/>
          <p14:tracePt t="11694" x="6205538" y="5224463"/>
          <p14:tracePt t="11702" x="6316663" y="5189538"/>
          <p14:tracePt t="11710" x="6443663" y="5156200"/>
          <p14:tracePt t="11718" x="6553200" y="5130800"/>
          <p14:tracePt t="11727" x="6764338" y="5080000"/>
          <p14:tracePt t="11734" x="6875463" y="5046663"/>
          <p14:tracePt t="11744" x="7035800" y="5003800"/>
          <p14:tracePt t="11750" x="7205663" y="4970463"/>
          <p14:tracePt t="11761" x="7256463" y="4953000"/>
          <p14:tracePt t="11766" x="7366000" y="4919663"/>
          <p14:tracePt t="11776" x="7442200" y="4902200"/>
          <p14:tracePt t="11783" x="7493000" y="4876800"/>
          <p14:tracePt t="11794" x="7526338" y="4859338"/>
          <p14:tracePt t="11799" x="7543800" y="4859338"/>
          <p14:tracePt t="11811" x="7569200" y="4843463"/>
          <p14:tracePt t="11816" x="7586663" y="4843463"/>
          <p14:tracePt t="11848" x="7586663" y="4826000"/>
          <p14:tracePt t="11856" x="7569200" y="4826000"/>
          <p14:tracePt t="11864" x="7510463" y="4808538"/>
          <p14:tracePt t="11873" x="7459663" y="4792663"/>
          <p14:tracePt t="11881" x="7383463" y="4775200"/>
          <p14:tracePt t="11889" x="7332663" y="4732338"/>
          <p14:tracePt t="11897" x="7272338" y="4732338"/>
          <p14:tracePt t="11905" x="7221538" y="4716463"/>
          <p14:tracePt t="11914" x="7162800" y="4716463"/>
          <p14:tracePt t="11922" x="7112000" y="4699000"/>
          <p14:tracePt t="11930" x="7078663" y="4699000"/>
          <p14:tracePt t="11938" x="7035800" y="4699000"/>
          <p14:tracePt t="11946" x="6985000" y="4699000"/>
          <p14:tracePt t="11954" x="6951663" y="4699000"/>
          <p14:tracePt t="11963" x="6891338" y="4716463"/>
          <p14:tracePt t="11971" x="6840538" y="4749800"/>
          <p14:tracePt t="11979" x="6764338" y="4808538"/>
          <p14:tracePt t="11987" x="6697663" y="4826000"/>
          <p14:tracePt t="11995" x="6604000" y="4876800"/>
          <p14:tracePt t="12004" x="6570663" y="4902200"/>
          <p14:tracePt t="12011" x="6494463" y="4935538"/>
          <p14:tracePt t="12020" x="6459538" y="4935538"/>
          <p14:tracePt t="12028" x="6400800" y="4970463"/>
          <p14:tracePt t="12036" x="6367463" y="4970463"/>
          <p14:tracePt t="12044" x="6332538" y="4986338"/>
          <p14:tracePt t="12052" x="6316663" y="4986338"/>
          <p14:tracePt t="12060" x="6299200" y="4986338"/>
          <p14:tracePt t="12068" x="6299200" y="5003800"/>
          <p14:tracePt t="12077" x="6273800" y="5003800"/>
          <p14:tracePt t="12094" x="6256338" y="5046663"/>
          <p14:tracePt t="12411" x="6240463" y="5046663"/>
          <p14:tracePt t="12419" x="6240463" y="5062538"/>
          <p14:tracePt t="12428" x="6205538" y="5080000"/>
          <p14:tracePt t="12436" x="6189663" y="5097463"/>
          <p14:tracePt t="12444" x="6172200" y="5113338"/>
          <p14:tracePt t="12452" x="6146800" y="5130800"/>
          <p14:tracePt t="12461" x="6146800" y="5156200"/>
          <p14:tracePt t="12478" x="6129338" y="5156200"/>
          <p14:tracePt t="12494" x="6129338" y="5173663"/>
          <p14:tracePt t="12517" x="6113463" y="5173663"/>
          <p14:tracePt t="12527" x="6096000" y="5173663"/>
          <p14:tracePt t="12534" x="6078538" y="5189538"/>
          <p14:tracePt t="12543" x="6045200" y="5207000"/>
          <p14:tracePt t="12550" x="6019800" y="5224463"/>
          <p14:tracePt t="13864" x="5969000" y="5257800"/>
          <p14:tracePt t="13871" x="5918200" y="5316538"/>
          <p14:tracePt t="13880" x="5842000" y="5367338"/>
          <p14:tracePt t="13888" x="5765800" y="5443538"/>
          <p14:tracePt t="13896" x="5681663" y="5511800"/>
          <p14:tracePt t="13905" x="5605463" y="5570538"/>
          <p14:tracePt t="13913" x="5570538" y="5588000"/>
          <p14:tracePt t="13921" x="5511800" y="5621338"/>
          <p14:tracePt t="13929" x="5443538" y="5638800"/>
          <p14:tracePt t="13937" x="5410200" y="5681663"/>
          <p14:tracePt t="13945" x="5351463" y="5681663"/>
          <p14:tracePt t="13953" x="5334000" y="5697538"/>
          <p14:tracePt t="13961" x="5300663" y="5697538"/>
          <p14:tracePt t="13969" x="5283200" y="5697538"/>
          <p14:tracePt t="13978" x="5257800" y="5697538"/>
          <p14:tracePt t="13994" x="5240338" y="5697538"/>
          <p14:tracePt t="14059" x="5240338" y="5681663"/>
          <p14:tracePt t="14076" x="5257800" y="5681663"/>
          <p14:tracePt t="14083" x="5300663" y="5664200"/>
          <p14:tracePt t="14093" x="5316538" y="5664200"/>
          <p14:tracePt t="14100" x="5351463" y="5638800"/>
          <p14:tracePt t="14110" x="5410200" y="5638800"/>
          <p14:tracePt t="14116" x="5461000" y="5621338"/>
          <p14:tracePt t="14127" x="5554663" y="5605463"/>
          <p14:tracePt t="14132" x="5638800" y="5588000"/>
          <p14:tracePt t="14143" x="5732463" y="5588000"/>
          <p14:tracePt t="14149" x="5824538" y="5570538"/>
          <p14:tracePt t="14160" x="5918200" y="5554663"/>
          <p14:tracePt t="14165" x="5986463" y="5554663"/>
          <p14:tracePt t="14173" x="6078538" y="5554663"/>
          <p14:tracePt t="14182" x="6129338" y="5554663"/>
          <p14:tracePt t="15038" x="6189663" y="5554663"/>
          <p14:tracePt t="15047" x="6256338" y="5554663"/>
          <p14:tracePt t="15054" x="6350000" y="5554663"/>
          <p14:tracePt t="15063" x="6443663" y="5554663"/>
          <p14:tracePt t="15071" x="6510338" y="5554663"/>
          <p14:tracePt t="15079" x="6570663" y="5554663"/>
          <p14:tracePt t="15087" x="6621463" y="5554663"/>
          <p14:tracePt t="15095" x="6680200" y="5554663"/>
          <p14:tracePt t="15104" x="6713538" y="5537200"/>
          <p14:tracePt t="15112" x="6748463" y="5511800"/>
          <p14:tracePt t="15120" x="6764338" y="5511800"/>
          <p14:tracePt t="15128" x="6764338" y="5494338"/>
          <p14:tracePt t="15136" x="6764338" y="5478463"/>
          <p14:tracePt t="15145" x="6764338" y="5461000"/>
          <p14:tracePt t="15153" x="6764338" y="5443538"/>
          <p14:tracePt t="15161" x="6748463" y="5427663"/>
          <p14:tracePt t="15169" x="6697663" y="5410200"/>
          <p14:tracePt t="15177" x="6621463" y="5384800"/>
          <p14:tracePt t="15185" x="6553200" y="5351463"/>
          <p14:tracePt t="15193" x="6459538" y="5334000"/>
          <p14:tracePt t="15202" x="6367463" y="5316538"/>
          <p14:tracePt t="15210" x="6332538" y="5316538"/>
          <p14:tracePt t="15218" x="6256338" y="5300663"/>
          <p14:tracePt t="15227" x="6189663" y="5300663"/>
          <p14:tracePt t="15234" x="6113463" y="5300663"/>
          <p14:tracePt t="15243" x="6078538" y="5300663"/>
          <p14:tracePt t="15251" x="6045200" y="5300663"/>
          <p14:tracePt t="15261" x="6002338" y="5300663"/>
          <p14:tracePt t="15267" x="5986463" y="5300663"/>
          <p14:tracePt t="15277" x="5969000" y="5316538"/>
          <p14:tracePt t="15283" x="5951538" y="5316538"/>
          <p14:tracePt t="15294" x="5935663" y="5334000"/>
          <p14:tracePt t="15311" x="5935663" y="5351463"/>
          <p14:tracePt t="15326" x="5935663" y="5367338"/>
          <p14:tracePt t="18259" x="5969000" y="5367338"/>
          <p14:tracePt t="18267" x="6062663" y="5367338"/>
          <p14:tracePt t="18276" x="6172200" y="5367338"/>
          <p14:tracePt t="18283" x="6299200" y="5384800"/>
          <p14:tracePt t="18294" x="6443663" y="5410200"/>
          <p14:tracePt t="18300" x="6586538" y="5410200"/>
          <p14:tracePt t="18310" x="6713538" y="5427663"/>
          <p14:tracePt t="18316" x="6985000" y="5443538"/>
          <p14:tracePt t="18327" x="7239000" y="5461000"/>
          <p14:tracePt t="18333" x="7366000" y="5461000"/>
          <p14:tracePt t="18343" x="7569200" y="5461000"/>
          <p14:tracePt t="18349" x="7637463" y="5461000"/>
          <p14:tracePt t="18357" x="7747000" y="5461000"/>
          <p14:tracePt t="18366" x="7840663" y="5461000"/>
          <p14:tracePt t="18377" x="7891463" y="5461000"/>
          <p14:tracePt t="18381" x="7924800" y="5461000"/>
          <p14:tracePt t="18390" x="7950200" y="5461000"/>
          <p14:tracePt t="18439" x="7907338" y="5461000"/>
          <p14:tracePt t="18447" x="7840663" y="5461000"/>
          <p14:tracePt t="18455" x="7747000" y="5461000"/>
          <p14:tracePt t="18464" x="7602538" y="5461000"/>
          <p14:tracePt t="18471" x="7459663" y="5461000"/>
          <p14:tracePt t="18479" x="7366000" y="5461000"/>
          <p14:tracePt t="18488" x="7221538" y="5461000"/>
          <p14:tracePt t="18496" x="7061200" y="5461000"/>
          <p14:tracePt t="18504" x="6934200" y="5461000"/>
          <p14:tracePt t="18512" x="6807200" y="5461000"/>
          <p14:tracePt t="18520" x="6764338" y="5478463"/>
          <p14:tracePt t="18528" x="6697663" y="5478463"/>
          <p14:tracePt t="18537" x="6621463" y="5494338"/>
          <p14:tracePt t="18545" x="6570663" y="5511800"/>
          <p14:tracePt t="18553" x="6527800" y="5537200"/>
          <p14:tracePt t="18561" x="6494463" y="5537200"/>
          <p14:tracePt t="18569" x="6459538" y="5554663"/>
          <p14:tracePt t="18577" x="6443663" y="5554663"/>
          <p14:tracePt t="18585" x="6426200" y="5570538"/>
          <p14:tracePt t="18594" x="6400800" y="5570538"/>
          <p14:tracePt t="18602" x="6367463" y="5588000"/>
          <p14:tracePt t="18610" x="6350000" y="5605463"/>
          <p14:tracePt t="19369" x="6332538" y="5605463"/>
          <p14:tracePt t="19377" x="6299200" y="5605463"/>
          <p14:tracePt t="19385" x="6256338" y="5605463"/>
          <p14:tracePt t="19394" x="6223000" y="5621338"/>
          <p14:tracePt t="19401" x="6189663" y="5638800"/>
          <p14:tracePt t="19410" x="6113463" y="5664200"/>
          <p14:tracePt t="19418" x="6045200" y="5681663"/>
          <p14:tracePt t="19426" x="5951538" y="5715000"/>
          <p14:tracePt t="19434" x="5859463" y="5732463"/>
          <p14:tracePt t="19443" x="5748338" y="5765800"/>
          <p14:tracePt t="19450" x="5664200" y="5791200"/>
          <p14:tracePt t="19460" x="5554663" y="5824538"/>
          <p14:tracePt t="19467" x="5511800" y="5842000"/>
          <p14:tracePt t="19476" x="5443538" y="5859463"/>
          <p14:tracePt t="19483" x="5384800" y="5859463"/>
          <p14:tracePt t="19493" x="5351463" y="5875338"/>
          <p14:tracePt t="19499" x="5316538" y="5892800"/>
          <p14:tracePt t="19510" x="5300663" y="5892800"/>
          <p14:tracePt t="19524" x="5283200" y="5918200"/>
          <p14:tracePt t="19630" x="5316538" y="5918200"/>
          <p14:tracePt t="19638" x="5334000" y="5918200"/>
          <p14:tracePt t="19646" x="5367338" y="5918200"/>
          <p14:tracePt t="19654" x="5427663" y="5892800"/>
          <p14:tracePt t="19663" x="5494338" y="5892800"/>
          <p14:tracePt t="19671" x="5570538" y="5892800"/>
          <p14:tracePt t="19940" x="5605463" y="5892800"/>
          <p14:tracePt t="19948" x="5681663" y="5892800"/>
          <p14:tracePt t="19956" x="5808663" y="5892800"/>
          <p14:tracePt t="19964" x="6062663" y="5892800"/>
          <p14:tracePt t="19972" x="6205538" y="5892800"/>
          <p14:tracePt t="19981" x="6459538" y="5875338"/>
          <p14:tracePt t="19989" x="6731000" y="5842000"/>
          <p14:tracePt t="19997" x="7035800" y="5791200"/>
          <p14:tracePt t="20005" x="7289800" y="5732463"/>
          <p14:tracePt t="20013" x="7416800" y="5697538"/>
          <p14:tracePt t="20022" x="7653338" y="5638800"/>
          <p14:tracePt t="20030" x="7856538" y="5605463"/>
          <p14:tracePt t="20038" x="8018463" y="5554663"/>
          <p14:tracePt t="20046" x="8145463" y="5494338"/>
          <p14:tracePt t="20054" x="8255000" y="5478463"/>
          <p14:tracePt t="20062" x="8348663" y="5443538"/>
          <p14:tracePt t="20070" x="8399463" y="5427663"/>
          <p14:tracePt t="20079" x="8458200" y="5410200"/>
          <p14:tracePt t="20087" x="8509000" y="5367338"/>
          <p14:tracePt t="20095" x="8542338" y="5351463"/>
          <p14:tracePt t="20104" x="8602663" y="5316538"/>
          <p14:tracePt t="20111" x="8618538" y="5283200"/>
          <p14:tracePt t="20119" x="8636000" y="5224463"/>
          <p14:tracePt t="20128" x="8653463" y="5173663"/>
          <p14:tracePt t="20136" x="8669338" y="5046663"/>
          <p14:tracePt t="20144" x="8686800" y="4935538"/>
          <p14:tracePt t="20152" x="8686800" y="4792663"/>
          <p14:tracePt t="20160" x="8686800" y="4622800"/>
          <p14:tracePt t="20168" x="8669338" y="4445000"/>
          <p14:tracePt t="20177" x="8618538" y="4267200"/>
          <p14:tracePt t="20185" x="8585200" y="4173538"/>
          <p14:tracePt t="20193" x="8526463" y="4046538"/>
          <p14:tracePt t="20201" x="8509000" y="3987800"/>
          <p14:tracePt t="20210" x="8458200" y="3903663"/>
          <p14:tracePt t="20217" x="8415338" y="3827463"/>
          <p14:tracePt t="20227" x="8382000" y="3776663"/>
          <p14:tracePt t="20233" x="8305800" y="3700463"/>
          <p14:tracePt t="20244" x="8272463" y="3683000"/>
          <p14:tracePt t="20250" x="8237538" y="3665538"/>
          <p14:tracePt t="20260" x="8178800" y="3649663"/>
          <p14:tracePt t="20266" x="8110538" y="3606800"/>
          <p14:tracePt t="20277" x="8034338" y="3589338"/>
          <p14:tracePt t="20282" x="7924800" y="3573463"/>
          <p14:tracePt t="20294" x="7823200" y="3538538"/>
          <p14:tracePt t="20299" x="7713663" y="3505200"/>
          <p14:tracePt t="20307" x="7602538" y="3462338"/>
          <p14:tracePt t="20315" x="7493000" y="3429000"/>
          <p14:tracePt t="20327" x="7399338" y="3378200"/>
          <p14:tracePt t="20331" x="7289800" y="3319463"/>
          <p14:tracePt t="20340" x="7221538" y="3284538"/>
          <p14:tracePt t="20348" x="7205663" y="3268663"/>
          <p14:tracePt t="20356" x="7129463" y="3225800"/>
          <p14:tracePt t="20364" x="7112000" y="3208338"/>
          <p14:tracePt t="20372" x="7078663" y="3208338"/>
          <p14:tracePt t="20381" x="7078663" y="3192463"/>
          <p14:tracePt t="20388" x="7061200" y="3192463"/>
          <p14:tracePt t="20397" x="7035800" y="3192463"/>
          <p14:tracePt t="20462" x="7035800" y="3208338"/>
          <p14:tracePt t="20470" x="7035800" y="3225800"/>
          <p14:tracePt t="20486" x="7018338" y="3268663"/>
          <p14:tracePt t="20495" x="7002463" y="3284538"/>
          <p14:tracePt t="20503" x="6985000" y="3319463"/>
          <p14:tracePt t="20511" x="6985000" y="3352800"/>
          <p14:tracePt t="20519" x="6967538" y="3395663"/>
          <p14:tracePt t="20527" x="6967538" y="3411538"/>
          <p14:tracePt t="20536" x="6951663" y="3479800"/>
          <p14:tracePt t="20544" x="6934200" y="3522663"/>
          <p14:tracePt t="20552" x="6908800" y="3556000"/>
          <p14:tracePt t="20560" x="6908800" y="3606800"/>
          <p14:tracePt t="20568" x="6891338" y="3649663"/>
          <p14:tracePt t="20577" x="6875463" y="3683000"/>
          <p14:tracePt t="20584" x="6858000" y="3716338"/>
          <p14:tracePt t="20593" x="6858000" y="3733800"/>
          <p14:tracePt t="20601" x="6840538" y="3776663"/>
          <p14:tracePt t="20611" x="6824663" y="3776663"/>
          <p14:tracePt t="20617" x="6824663" y="3792538"/>
          <p14:tracePt t="20633" x="6807200" y="3792538"/>
          <p14:tracePt t="20650" x="6781800" y="3792538"/>
          <p14:tracePt t="20661" x="6764338" y="3792538"/>
          <p14:tracePt t="20666" x="6731000" y="3792538"/>
          <p14:tracePt t="20676" x="6680200" y="3792538"/>
          <p14:tracePt t="20682" x="6604000" y="3776663"/>
          <p14:tracePt t="20690" x="6510338" y="3776663"/>
          <p14:tracePt t="20699" x="6400800" y="3759200"/>
          <p14:tracePt t="20710" x="6316663" y="3759200"/>
          <p14:tracePt t="20715" x="6205538" y="3759200"/>
          <p14:tracePt t="20723" x="6096000" y="3759200"/>
          <p14:tracePt t="20731" x="5892800" y="3759200"/>
          <p14:tracePt t="20739" x="5748338" y="3792538"/>
          <p14:tracePt t="20747" x="5681663" y="3810000"/>
          <p14:tracePt t="20756" x="5554663" y="3860800"/>
          <p14:tracePt t="20764" x="5427663" y="3919538"/>
          <p14:tracePt t="20772" x="5300663" y="3970338"/>
          <p14:tracePt t="20780" x="5189538" y="4013200"/>
          <p14:tracePt t="20788" x="5062538" y="4046538"/>
          <p14:tracePt t="20797" x="4953000" y="4081463"/>
          <p14:tracePt t="20804" x="4843463" y="4097338"/>
          <p14:tracePt t="20813" x="4749800" y="4140200"/>
          <p14:tracePt t="20821" x="4665663" y="4157663"/>
          <p14:tracePt t="20829" x="4572000" y="4173538"/>
          <p14:tracePt t="20837" x="4478338" y="4191000"/>
          <p14:tracePt t="20846" x="4368800" y="4208463"/>
          <p14:tracePt t="20854" x="4267200" y="4224338"/>
          <p14:tracePt t="20862" x="4140200" y="4224338"/>
          <p14:tracePt t="20870" x="4030663" y="4267200"/>
          <p14:tracePt t="21090" x="4013200" y="4267200"/>
          <p14:tracePt t="21099" x="3886200" y="4267200"/>
          <p14:tracePt t="21107" x="3700463" y="4300538"/>
          <p14:tracePt t="21115" x="3538538" y="4351338"/>
          <p14:tracePt t="21123" x="3352800" y="4411663"/>
          <p14:tracePt t="21131" x="3175000" y="4478338"/>
          <p14:tracePt t="21139" x="3014663" y="4538663"/>
          <p14:tracePt t="21147" x="2870200" y="4605338"/>
          <p14:tracePt t="21156" x="2743200" y="4665663"/>
          <p14:tracePt t="21164" x="2540000" y="4749800"/>
          <p14:tracePt t="21172" x="2463800" y="4792663"/>
          <p14:tracePt t="21180" x="2336800" y="4859338"/>
          <p14:tracePt t="21188" x="2268538" y="4919663"/>
          <p14:tracePt t="21196" x="2192338" y="4953000"/>
          <p14:tracePt t="21204" x="2141538" y="5003800"/>
          <p14:tracePt t="21212" x="2065338" y="5062538"/>
          <p14:tracePt t="21220" x="2049463" y="5080000"/>
          <p14:tracePt t="21229" x="2032000" y="5156200"/>
          <p14:tracePt t="21237" x="1998663" y="5189538"/>
          <p14:tracePt t="21245" x="1981200" y="5240338"/>
          <p14:tracePt t="21253" x="1955800" y="5300663"/>
          <p14:tracePt t="21261" x="1938338" y="5351463"/>
          <p14:tracePt t="21270" x="1922463" y="5410200"/>
          <p14:tracePt t="21278" x="1922463" y="5478463"/>
          <p14:tracePt t="21286" x="1905000" y="5554663"/>
          <p14:tracePt t="21294" x="1905000" y="5638800"/>
          <p14:tracePt t="21302" x="1905000" y="5697538"/>
          <p14:tracePt t="21311" x="1905000" y="5732463"/>
          <p14:tracePt t="21318" x="1905000" y="5791200"/>
          <p14:tracePt t="21327" x="1905000" y="5824538"/>
          <p14:tracePt t="21335" x="1922463" y="5859463"/>
          <p14:tracePt t="21343" x="1955800" y="5892800"/>
          <p14:tracePt t="21351" x="1981200" y="5918200"/>
          <p14:tracePt t="21360" x="2014538" y="5935663"/>
          <p14:tracePt t="21368" x="2049463" y="5935663"/>
          <p14:tracePt t="21377" x="2082800" y="5935663"/>
          <p14:tracePt t="21384" x="2141538" y="5935663"/>
          <p14:tracePt t="21394" x="2176463" y="5935663"/>
          <p14:tracePt t="21400" x="2192338" y="5935663"/>
          <p14:tracePt t="21409" x="2235200" y="5918200"/>
          <p14:tracePt t="21417" x="2268538" y="5892800"/>
          <p14:tracePt t="21426" x="2303463" y="5875338"/>
          <p14:tracePt t="21433" x="2319338" y="5842000"/>
          <p14:tracePt t="21443" x="2336800" y="5842000"/>
          <p14:tracePt t="21449" x="2362200" y="5824538"/>
          <p14:tracePt t="21465" x="2362200" y="5808663"/>
          <p14:tracePt t="21474" x="2379663" y="5808663"/>
          <p14:tracePt t="21498" x="2379663" y="5791200"/>
          <p14:tracePt t="21531" x="2336800" y="5765800"/>
          <p14:tracePt t="21751" x="2336800" y="5748338"/>
          <p14:tracePt t="21760" x="2362200" y="5697538"/>
          <p14:tracePt t="21768" x="2395538" y="5621338"/>
          <p14:tracePt t="21778" x="2446338" y="5537200"/>
          <p14:tracePt t="21783" x="2540000" y="5367338"/>
          <p14:tracePt t="21793" x="2667000" y="5173663"/>
          <p14:tracePt t="21800" x="2717800" y="5097463"/>
          <p14:tracePt t="21810" x="2827338" y="4919663"/>
          <p14:tracePt t="21816" x="2921000" y="4792663"/>
          <p14:tracePt t="21827" x="3014663" y="4665663"/>
          <p14:tracePt t="21832" x="3030538" y="4622800"/>
          <p14:tracePt t="21844" x="3081338" y="4554538"/>
          <p14:tracePt t="21849" x="3124200" y="4521200"/>
          <p14:tracePt t="21857" x="3141663" y="4495800"/>
          <p14:tracePt t="21865" x="3157538" y="4478338"/>
          <p14:tracePt t="21873" x="3192463" y="4478338"/>
          <p14:tracePt t="21881" x="3208338" y="4478338"/>
          <p14:tracePt t="21890" x="3225800" y="4478338"/>
          <p14:tracePt t="21898" x="3268663" y="4538663"/>
          <p14:tracePt t="21906" x="3319463" y="4648200"/>
          <p14:tracePt t="21914" x="3378200" y="4716463"/>
          <p14:tracePt t="21922" x="3429000" y="4792663"/>
          <p14:tracePt t="21930" x="3479800" y="4902200"/>
          <p14:tracePt t="21938" x="3556000" y="4986338"/>
          <p14:tracePt t="21947" x="3632200" y="5080000"/>
          <p14:tracePt t="21955" x="3683000" y="5173663"/>
          <p14:tracePt t="21963" x="3776663" y="5240338"/>
          <p14:tracePt t="21971" x="3843338" y="5300663"/>
          <p14:tracePt t="21980" x="3919538" y="5351463"/>
          <p14:tracePt t="21988" x="3987800" y="5384800"/>
          <p14:tracePt t="21996" x="4064000" y="5427663"/>
          <p14:tracePt t="22004" x="4097338" y="5427663"/>
          <p14:tracePt t="22012" x="4173538" y="5443538"/>
          <p14:tracePt t="22020" x="4224338" y="5461000"/>
          <p14:tracePt t="22028" x="4267200" y="5478463"/>
          <p14:tracePt t="22036" x="4318000" y="5478463"/>
          <p14:tracePt t="22044" x="4335463" y="5478463"/>
          <p14:tracePt t="22053" x="4351338" y="5494338"/>
          <p14:tracePt t="22061" x="4368800" y="5494338"/>
          <p14:tracePt t="22069" x="4394200" y="5494338"/>
          <p14:tracePt t="22077" x="4411663" y="5494338"/>
          <p14:tracePt t="22102" x="4427538" y="5494338"/>
          <p14:tracePt t="22297" x="4445000" y="5494338"/>
          <p14:tracePt t="22306" x="4554538" y="5494338"/>
          <p14:tracePt t="22314" x="4665663" y="5494338"/>
          <p14:tracePt t="22322" x="4808538" y="5511800"/>
          <p14:tracePt t="22330" x="4935538" y="5511800"/>
          <p14:tracePt t="22338" x="5173663" y="5554663"/>
          <p14:tracePt t="22347" x="5427663" y="5570538"/>
          <p14:tracePt t="22354" x="5664200" y="5570538"/>
          <p14:tracePt t="22363" x="5765800" y="5588000"/>
          <p14:tracePt t="22371" x="5935663" y="5588000"/>
          <p14:tracePt t="22379" x="6096000" y="5605463"/>
          <p14:tracePt t="22387" x="6129338" y="5605463"/>
          <p14:tracePt t="22395" x="6240463" y="5605463"/>
          <p14:tracePt t="22403" x="6299200" y="5621338"/>
          <p14:tracePt t="22411" x="6332538" y="5621338"/>
          <p14:tracePt t="22420" x="6350000" y="5621338"/>
          <p14:tracePt t="22428" x="6367463" y="5621338"/>
          <p14:tracePt t="22485" x="6350000" y="5638800"/>
          <p14:tracePt t="22493" x="6316663" y="5638800"/>
          <p14:tracePt t="22502" x="6273800" y="5638800"/>
          <p14:tracePt t="22510" x="6256338" y="5638800"/>
          <p14:tracePt t="22518" x="6205538" y="5638800"/>
          <p14:tracePt t="22527" x="6146800" y="5638800"/>
          <p14:tracePt t="22534" x="6096000" y="5638800"/>
          <p14:tracePt t="22544" x="6045200" y="5638800"/>
          <p14:tracePt t="22550" x="5969000" y="5638800"/>
          <p14:tracePt t="22561" x="5892800" y="5638800"/>
          <p14:tracePt t="22567" x="5808663" y="5638800"/>
          <p14:tracePt t="22576" x="5697538" y="5621338"/>
          <p14:tracePt t="22583" x="5588000" y="5621338"/>
          <p14:tracePt t="22594" x="5478463" y="5605463"/>
          <p14:tracePt t="22599" x="5367338" y="5605463"/>
          <p14:tracePt t="22610" x="5240338" y="5588000"/>
          <p14:tracePt t="22615" x="5113338" y="5570538"/>
          <p14:tracePt t="22624" x="5029200" y="5570538"/>
          <p14:tracePt t="22632" x="4902200" y="5554663"/>
          <p14:tracePt t="22640" x="4775200" y="5537200"/>
          <p14:tracePt t="22649" x="4665663" y="5511800"/>
          <p14:tracePt t="22860" x="4648200" y="5511800"/>
          <p14:tracePt t="22869" x="4554538" y="5511800"/>
          <p14:tracePt t="22878" x="4427538" y="5570538"/>
          <p14:tracePt t="22884" x="4284663" y="5621338"/>
          <p14:tracePt t="22894" x="4140200" y="5664200"/>
          <p14:tracePt t="22901" x="4013200" y="5715000"/>
          <p14:tracePt t="22910" x="3860800" y="5748338"/>
          <p14:tracePt t="22918" x="3733800" y="5791200"/>
          <p14:tracePt t="22927" x="3606800" y="5808663"/>
          <p14:tracePt t="22934" x="3429000" y="5824538"/>
          <p14:tracePt t="22944" x="3251200" y="5842000"/>
          <p14:tracePt t="22950" x="3098800" y="5842000"/>
          <p14:tracePt t="22961" x="3065463" y="5842000"/>
          <p14:tracePt t="22966" x="2887663" y="5842000"/>
          <p14:tracePt t="22976" x="2811463" y="5842000"/>
          <p14:tracePt t="22982" x="2743200" y="5842000"/>
          <p14:tracePt t="22994" x="2667000" y="5842000"/>
          <p14:tracePt t="22999" x="2616200" y="5842000"/>
          <p14:tracePt t="23010" x="2540000" y="5842000"/>
          <p14:tracePt t="23015" x="2463800" y="5842000"/>
          <p14:tracePt t="23023" x="2395538" y="5824538"/>
          <p14:tracePt t="23032" x="2336800" y="5824538"/>
          <p14:tracePt t="23040" x="2268538" y="5824538"/>
          <p14:tracePt t="23048" x="2192338" y="5808663"/>
          <p14:tracePt t="23056" x="2176463" y="5808663"/>
          <p14:tracePt t="23064" x="2125663" y="5791200"/>
          <p14:tracePt t="23072" x="2082800" y="5791200"/>
          <p14:tracePt t="23081" x="2065338" y="5765800"/>
          <p14:tracePt t="23089" x="2032000" y="5765800"/>
          <p14:tracePt t="23105" x="2014538" y="5748338"/>
          <p14:tracePt t="23138" x="2014538" y="5732463"/>
          <p14:tracePt t="23154" x="2014538" y="5715000"/>
          <p14:tracePt t="23260" x="2032000" y="5715000"/>
          <p14:tracePt t="24206" x="2014538" y="5715000"/>
          <p14:tracePt t="24215" x="1998663" y="5715000"/>
          <p14:tracePt t="24223" x="1981200" y="5732463"/>
          <p14:tracePt t="24231" x="1981200" y="5748338"/>
          <p14:tracePt t="24239" x="1955800" y="5748338"/>
          <p14:tracePt t="24247" x="1938338" y="5765800"/>
          <p14:tracePt t="24255" x="1922463" y="5765800"/>
          <p14:tracePt t="24263" x="1922463" y="5791200"/>
          <p14:tracePt t="24280" x="1905000" y="5791200"/>
          <p14:tracePt t="24296" x="1905000" y="5808663"/>
          <p14:tracePt t="24353" x="1922463" y="5808663"/>
          <p14:tracePt t="24361" x="1938338" y="5808663"/>
          <p14:tracePt t="24369" x="1955800" y="5808663"/>
          <p14:tracePt t="24378" x="1981200" y="5808663"/>
          <p14:tracePt t="24386" x="1998663" y="5808663"/>
          <p14:tracePt t="24394" x="2014538" y="5824538"/>
          <p14:tracePt t="24402" x="2032000" y="5824538"/>
          <p14:tracePt t="24410" x="2049463" y="5824538"/>
          <p14:tracePt t="24418" x="2065338" y="5824538"/>
          <p14:tracePt t="24435" x="2082800" y="5824538"/>
          <p14:tracePt t="24484" x="2082800" y="5842000"/>
          <p14:tracePt t="24786" x="2108200" y="5824538"/>
          <p14:tracePt t="24794" x="2159000" y="5808663"/>
          <p14:tracePt t="24802" x="2192338" y="5791200"/>
          <p14:tracePt t="24810" x="2252663" y="5748338"/>
          <p14:tracePt t="24818" x="2268538" y="5715000"/>
          <p14:tracePt t="24827" x="2303463" y="5681663"/>
          <p14:tracePt t="24835" x="2362200" y="5621338"/>
          <p14:tracePt t="24844" x="2395538" y="5554663"/>
          <p14:tracePt t="24851" x="2446338" y="5478463"/>
          <p14:tracePt t="24860" x="2463800" y="5384800"/>
          <p14:tracePt t="24867" x="2489200" y="5316538"/>
          <p14:tracePt t="24876" x="2506663" y="5240338"/>
          <p14:tracePt t="24884" x="2506663" y="5156200"/>
          <p14:tracePt t="24893" x="2506663" y="5062538"/>
          <p14:tracePt t="24900" x="2506663" y="4970463"/>
          <p14:tracePt t="24910" x="2506663" y="4876800"/>
          <p14:tracePt t="24916" x="2506663" y="4775200"/>
          <p14:tracePt t="24927" x="2489200" y="4681538"/>
          <p14:tracePt t="24932" x="2463800" y="4572000"/>
          <p14:tracePt t="24940" x="2430463" y="4462463"/>
          <p14:tracePt t="24949" x="2413000" y="4351338"/>
          <p14:tracePt t="24960" x="2379663" y="4241800"/>
          <p14:tracePt t="24965" x="2362200" y="4157663"/>
          <p14:tracePt t="24973" x="2362200" y="4097338"/>
          <p14:tracePt t="24981" x="2319338" y="4046538"/>
          <p14:tracePt t="24989" x="2303463" y="3987800"/>
          <p14:tracePt t="24998" x="2303463" y="3954463"/>
          <p14:tracePt t="25006" x="2286000" y="3937000"/>
          <p14:tracePt t="25015" x="2286000" y="3919538"/>
          <p14:tracePt t="25023" x="2268538" y="3903663"/>
          <p14:tracePt t="25283" x="2268538" y="3843338"/>
          <p14:tracePt t="25294" x="2268538" y="3810000"/>
          <p14:tracePt t="25299" x="2268538" y="3776663"/>
          <p14:tracePt t="25311" x="2286000" y="3683000"/>
          <p14:tracePt t="25316" x="2303463" y="3606800"/>
          <p14:tracePt t="25327" x="2319338" y="3538538"/>
          <p14:tracePt t="25332" x="2319338" y="3505200"/>
          <p14:tracePt t="25340" x="2336800" y="3446463"/>
          <p14:tracePt t="25348" x="2336800" y="3411538"/>
          <p14:tracePt t="25356" x="2336800" y="3395663"/>
          <p14:tracePt t="25365" x="2336800" y="3352800"/>
          <p14:tracePt t="25381" x="2336800" y="3335338"/>
          <p14:tracePt t="25455" x="2336800" y="3352800"/>
          <p14:tracePt t="25463" x="2336800" y="3378200"/>
          <p14:tracePt t="25479" x="2336800" y="3395663"/>
          <p14:tracePt t="25487" x="2319338" y="3411538"/>
          <p14:tracePt t="25504" x="2319338" y="3429000"/>
          <p14:tracePt t="25519" x="2303463" y="3446463"/>
          <p14:tracePt t="25528" x="2303463" y="3462338"/>
          <p14:tracePt t="25536" x="2303463" y="3479800"/>
          <p14:tracePt t="25545" x="2286000" y="3505200"/>
          <p14:tracePt t="25553" x="2286000" y="3538538"/>
          <p14:tracePt t="25561" x="2268538" y="3538538"/>
          <p14:tracePt t="25569" x="2268538" y="3573463"/>
          <p14:tracePt t="25577" x="2252663" y="3589338"/>
          <p14:tracePt t="25585" x="2252663" y="3606800"/>
          <p14:tracePt t="25602" x="2252663" y="3632200"/>
          <p14:tracePt t="25618" x="2252663" y="3649663"/>
          <p14:tracePt t="25627" x="2252663" y="3665538"/>
          <p14:tracePt t="25644" x="2252663" y="3683000"/>
          <p14:tracePt t="25650" x="2252663" y="3700463"/>
          <p14:tracePt t="25661" x="2252663" y="3716338"/>
          <p14:tracePt t="25666" x="2252663" y="3759200"/>
          <p14:tracePt t="25677" x="2252663" y="3792538"/>
          <p14:tracePt t="25683" x="2252663" y="3810000"/>
          <p14:tracePt t="25694" x="2252663" y="3843338"/>
          <p14:tracePt t="25699" x="2252663" y="3860800"/>
          <p14:tracePt t="25707" x="2252663" y="3903663"/>
          <p14:tracePt t="25716" x="2252663" y="3919538"/>
          <p14:tracePt t="25727" x="2252663" y="3937000"/>
          <p14:tracePt t="25732" x="2252663" y="3970338"/>
          <p14:tracePt t="25740" x="2252663" y="3987800"/>
          <p14:tracePt t="25748" x="2252663" y="4013200"/>
          <p14:tracePt t="25756" x="2268538" y="4013200"/>
          <p14:tracePt t="25764" x="2268538" y="4046538"/>
          <p14:tracePt t="25773" x="2268538" y="4064000"/>
          <p14:tracePt t="25781" x="2286000" y="4064000"/>
          <p14:tracePt t="25789" x="2286000" y="4081463"/>
          <p14:tracePt t="25797" x="2286000" y="4097338"/>
          <p14:tracePt t="25813" x="2286000" y="4114800"/>
          <p14:tracePt t="25822" x="2303463" y="4140200"/>
          <p14:tracePt t="25838" x="2303463" y="4173538"/>
          <p14:tracePt t="26034" x="2319338" y="4173538"/>
          <p14:tracePt t="26043" x="2379663" y="4173538"/>
          <p14:tracePt t="26050" x="2463800" y="4208463"/>
          <p14:tracePt t="26061" x="2557463" y="4241800"/>
          <p14:tracePt t="26066" x="2667000" y="4300538"/>
          <p14:tracePt t="26078" x="2870200" y="4368800"/>
          <p14:tracePt t="26082" x="3098800" y="4478338"/>
          <p14:tracePt t="26094" x="3335338" y="4589463"/>
          <p14:tracePt t="26099" x="3649663" y="4716463"/>
          <p14:tracePt t="26107" x="3919538" y="4826000"/>
          <p14:tracePt t="26115" x="4208463" y="4953000"/>
          <p14:tracePt t="26127" x="4445000" y="5062538"/>
          <p14:tracePt t="26131" x="4699000" y="5156200"/>
          <p14:tracePt t="26140" x="4953000" y="5257800"/>
          <p14:tracePt t="26148" x="5046663" y="5283200"/>
          <p14:tracePt t="26156" x="5224463" y="5334000"/>
          <p14:tracePt t="26164" x="5351463" y="5384800"/>
          <p14:tracePt t="26172" x="5410200" y="5384800"/>
          <p14:tracePt t="26181" x="5494338" y="5410200"/>
          <p14:tracePt t="26189" x="5554663" y="5427663"/>
          <p14:tracePt t="26197" x="5605463" y="5443538"/>
          <p14:tracePt t="26205" x="5664200" y="5443538"/>
          <p14:tracePt t="26213" x="5697538" y="5461000"/>
          <p14:tracePt t="26221" x="5732463" y="5461000"/>
          <p14:tracePt t="26229" x="5748338" y="5461000"/>
          <p14:tracePt t="26237" x="5765800" y="5461000"/>
          <p14:tracePt t="26246" x="5791200" y="5461000"/>
          <p14:tracePt t="26262" x="5808663" y="5461000"/>
          <p14:tracePt t="26270" x="5824538" y="5461000"/>
          <p14:tracePt t="26295" x="5842000" y="5461000"/>
          <p14:tracePt t="26319" x="5842000" y="5478463"/>
          <p14:tracePt t="26376" x="5842000" y="5494338"/>
          <p14:tracePt t="26410" x="5824538" y="5494338"/>
          <p14:tracePt t="26417" x="5808663" y="5494338"/>
          <p14:tracePt t="26434" x="5765800" y="5494338"/>
          <p14:tracePt t="26444" x="5732463" y="5494338"/>
          <p14:tracePt t="26449" x="5681663" y="5494338"/>
          <p14:tracePt t="26460" x="5588000" y="5494338"/>
          <p14:tracePt t="26466" x="5537200" y="5494338"/>
          <p14:tracePt t="26477" x="5427663" y="5478463"/>
          <p14:tracePt t="26482" x="5316538" y="5461000"/>
          <p14:tracePt t="26491" x="5224463" y="5443538"/>
          <p14:tracePt t="26499" x="5113338" y="5427663"/>
          <p14:tracePt t="26507" x="5080000" y="5427663"/>
          <p14:tracePt t="26515" x="5003800" y="5427663"/>
          <p14:tracePt t="26523" x="4935538" y="5427663"/>
          <p14:tracePt t="26531" x="4902200" y="5427663"/>
          <p14:tracePt t="26539" x="4859338" y="5427663"/>
          <p14:tracePt t="26547" x="4826000" y="5427663"/>
          <p14:tracePt t="26784" x="4826000" y="5351463"/>
          <p14:tracePt t="26794" x="4826000" y="5257800"/>
          <p14:tracePt t="26801" x="4859338" y="5097463"/>
          <p14:tracePt t="26811" x="4919663" y="4902200"/>
          <p14:tracePt t="26817" x="4986338" y="4665663"/>
          <p14:tracePt t="26827" x="5062538" y="4427538"/>
          <p14:tracePt t="26833" x="5097463" y="4318000"/>
          <p14:tracePt t="26843" x="5173663" y="4114800"/>
          <p14:tracePt t="26849" x="5224463" y="3954463"/>
          <p14:tracePt t="26860" x="5240338" y="3903663"/>
          <p14:tracePt t="26865" x="5283200" y="3792538"/>
          <p14:tracePt t="26874" x="5316538" y="3700463"/>
          <p14:tracePt t="26882" x="5334000" y="3649663"/>
          <p14:tracePt t="26893" x="5351463" y="3589338"/>
          <p14:tracePt t="26898" x="5351463" y="3556000"/>
          <p14:tracePt t="26907" x="5351463" y="3538538"/>
          <p14:tracePt t="26915" x="5367338" y="3522663"/>
          <p14:tracePt t="26923" x="5367338" y="3479800"/>
          <p14:tracePt t="26931" x="5367338" y="3446463"/>
          <p14:tracePt t="26939" x="5367338" y="3429000"/>
          <p14:tracePt t="26947" x="5367338" y="3395663"/>
          <p14:tracePt t="26955" x="5367338" y="3352800"/>
          <p14:tracePt t="26964" x="5367338" y="3335338"/>
          <p14:tracePt t="26971" x="5384800" y="3319463"/>
          <p14:tracePt t="26980" x="5384800" y="3302000"/>
          <p14:tracePt t="26988" x="5384800" y="3284538"/>
          <p14:tracePt t="26996" x="5384800" y="3268663"/>
          <p14:tracePt t="27013" x="5384800" y="3251200"/>
          <p14:tracePt t="27037" x="5410200" y="3225800"/>
          <p14:tracePt t="27110" x="5410200" y="3208338"/>
          <p14:tracePt t="27119" x="5427663" y="3208338"/>
          <p14:tracePt t="27127" x="5427663" y="3192463"/>
          <p14:tracePt t="27135" x="5427663" y="3175000"/>
          <p14:tracePt t="27151" x="5443538" y="3157538"/>
          <p14:tracePt t="27160" x="5443538" y="3141663"/>
          <p14:tracePt t="27167" x="5443538" y="3124200"/>
          <p14:tracePt t="27177" x="5443538" y="3098800"/>
          <p14:tracePt t="27184" x="5461000" y="3081338"/>
          <p14:tracePt t="27200" x="5461000" y="3065463"/>
          <p14:tracePt t="27257" x="5461000" y="3098800"/>
          <p14:tracePt t="27266" x="5461000" y="3208338"/>
          <p14:tracePt t="27273" x="5461000" y="3319463"/>
          <p14:tracePt t="27282" x="5461000" y="3479800"/>
          <p14:tracePt t="27289" x="5461000" y="3665538"/>
          <p14:tracePt t="27298" x="5461000" y="3776663"/>
          <p14:tracePt t="27306" x="5461000" y="3954463"/>
          <p14:tracePt t="27314" x="5461000" y="4140200"/>
          <p14:tracePt t="27323" x="5461000" y="4300538"/>
          <p14:tracePt t="27330" x="5461000" y="4427538"/>
          <p14:tracePt t="27338" x="5461000" y="4554538"/>
          <p14:tracePt t="27347" x="5443538" y="4665663"/>
          <p14:tracePt t="27355" x="5427663" y="4732338"/>
          <p14:tracePt t="27363" x="5427663" y="4826000"/>
          <p14:tracePt t="27371" x="5410200" y="4876800"/>
          <p14:tracePt t="27380" x="5384800" y="4935538"/>
          <p14:tracePt t="27387" x="5384800" y="5003800"/>
          <p14:tracePt t="27396" x="5367338" y="5062538"/>
          <p14:tracePt t="27404" x="5351463" y="5130800"/>
          <p14:tracePt t="27412" x="5334000" y="5189538"/>
          <p14:tracePt t="27420" x="5334000" y="5207000"/>
          <p14:tracePt t="27429" x="5334000" y="5257800"/>
          <p14:tracePt t="27436" x="5316538" y="5316538"/>
          <p14:tracePt t="27445" x="5300663" y="5351463"/>
          <p14:tracePt t="27453" x="5300663" y="5367338"/>
          <p14:tracePt t="27461" x="5300663" y="5410200"/>
          <p14:tracePt t="27469" x="5283200" y="5427663"/>
          <p14:tracePt t="27486" x="5283200" y="5443538"/>
          <p14:tracePt t="27510" x="5283200" y="5461000"/>
          <p14:tracePt t="27649" x="5283200" y="5443538"/>
          <p14:tracePt t="27657" x="5283200" y="5427663"/>
          <p14:tracePt t="27665" x="5300663" y="5367338"/>
          <p14:tracePt t="27673" x="5300663" y="5316538"/>
          <p14:tracePt t="27681" x="5316538" y="5224463"/>
          <p14:tracePt t="27690" x="5334000" y="5130800"/>
          <p14:tracePt t="27698" x="5367338" y="4953000"/>
          <p14:tracePt t="27706" x="5384800" y="4826000"/>
          <p14:tracePt t="27714" x="5384800" y="4665663"/>
          <p14:tracePt t="27722" x="5410200" y="4589463"/>
          <p14:tracePt t="27730" x="5427663" y="4445000"/>
          <p14:tracePt t="27739" x="5427663" y="4394200"/>
          <p14:tracePt t="27747" x="5427663" y="4300538"/>
          <p14:tracePt t="27754" x="5427663" y="4224338"/>
          <p14:tracePt t="27763" x="5427663" y="4173538"/>
          <p14:tracePt t="27771" x="5427663" y="4114800"/>
          <p14:tracePt t="27779" x="5427663" y="4081463"/>
          <p14:tracePt t="27788" x="5427663" y="4046538"/>
          <p14:tracePt t="27796" x="5427663" y="4013200"/>
          <p14:tracePt t="27804" x="5427663" y="3954463"/>
          <p14:tracePt t="27812" x="5427663" y="3937000"/>
          <p14:tracePt t="27820" x="5427663" y="3903663"/>
          <p14:tracePt t="27828" x="5427663" y="3860800"/>
          <p14:tracePt t="27836" x="5410200" y="3843338"/>
          <p14:tracePt t="27845" x="5410200" y="3827463"/>
          <p14:tracePt t="27853" x="5410200" y="3810000"/>
          <p14:tracePt t="27869" x="5410200" y="3792538"/>
          <p14:tracePt t="28025" x="5410200" y="3810000"/>
          <p14:tracePt t="28049" x="5410200" y="3827463"/>
          <p14:tracePt t="28057" x="5410200" y="3860800"/>
          <p14:tracePt t="28065" x="5410200" y="3903663"/>
          <p14:tracePt t="28073" x="5410200" y="3954463"/>
          <p14:tracePt t="28081" x="5410200" y="4013200"/>
          <p14:tracePt t="28089" x="5410200" y="4081463"/>
          <p14:tracePt t="28098" x="5410200" y="4191000"/>
          <p14:tracePt t="28106" x="5410200" y="4284663"/>
          <p14:tracePt t="28114" x="5384800" y="4394200"/>
          <p14:tracePt t="28122" x="5384800" y="4495800"/>
          <p14:tracePt t="28130" x="5384800" y="4589463"/>
          <p14:tracePt t="28138" x="5384800" y="4648200"/>
          <p14:tracePt t="28146" x="5367338" y="4716463"/>
          <p14:tracePt t="28155" x="5367338" y="4792663"/>
          <p14:tracePt t="28163" x="5367338" y="4876800"/>
          <p14:tracePt t="28171" x="5367338" y="4953000"/>
          <p14:tracePt t="28179" x="5351463" y="5029200"/>
          <p14:tracePt t="28187" x="5351463" y="5097463"/>
          <p14:tracePt t="28195" x="5334000" y="5173663"/>
          <p14:tracePt t="28203" x="5334000" y="5207000"/>
          <p14:tracePt t="28211" x="5316538" y="5283200"/>
          <p14:tracePt t="28220" x="5316538" y="5334000"/>
          <p14:tracePt t="28228" x="5300663" y="5384800"/>
          <p14:tracePt t="28236" x="5283200" y="5427663"/>
          <p14:tracePt t="28244" x="5283200" y="5443538"/>
          <p14:tracePt t="28252" x="5257800" y="5478463"/>
          <p14:tracePt t="28261" x="5257800" y="5494338"/>
          <p14:tracePt t="28277" x="5240338" y="5511800"/>
          <p14:tracePt t="28310" x="5240338" y="5537200"/>
          <p14:tracePt t="28579" x="5257800" y="5537200"/>
          <p14:tracePt t="28587" x="5300663" y="5537200"/>
          <p14:tracePt t="28595" x="5367338" y="5537200"/>
          <p14:tracePt t="28603" x="5427663" y="5537200"/>
          <p14:tracePt t="28611" x="5461000" y="5537200"/>
          <p14:tracePt t="28620" x="5511800" y="5537200"/>
          <p14:tracePt t="28628" x="5554663" y="5537200"/>
          <p14:tracePt t="28636" x="5588000" y="5537200"/>
          <p14:tracePt t="28644" x="5605463" y="5537200"/>
          <p14:tracePt t="28652" x="5621338" y="5537200"/>
          <p14:tracePt t="28661" x="5638800" y="5537200"/>
          <p14:tracePt t="28685" x="5664200" y="5537200"/>
          <p14:tracePt t="31100" x="5621338" y="5537200"/>
          <p14:tracePt t="31111" x="5554663" y="5537200"/>
          <p14:tracePt t="31115" x="5461000" y="5554663"/>
          <p14:tracePt t="31123" x="5367338" y="5570538"/>
          <p14:tracePt t="31132" x="5300663" y="5570538"/>
          <p14:tracePt t="31140" x="5224463" y="5570538"/>
          <p14:tracePt t="31148" x="5156200" y="5570538"/>
          <p14:tracePt t="31156" x="5003800" y="5570538"/>
          <p14:tracePt t="31165" x="4876800" y="5570538"/>
          <p14:tracePt t="31173" x="4716463" y="5570538"/>
          <p14:tracePt t="31181" x="4622800" y="5570538"/>
          <p14:tracePt t="31189" x="4478338" y="5554663"/>
          <p14:tracePt t="31197" x="4351338" y="5537200"/>
          <p14:tracePt t="31205" x="4224338" y="5511800"/>
          <p14:tracePt t="31213" x="4097338" y="5494338"/>
          <p14:tracePt t="31222" x="4064000" y="5494338"/>
          <p14:tracePt t="31230" x="3970338" y="5478463"/>
          <p14:tracePt t="31238" x="3919538" y="5478463"/>
          <p14:tracePt t="31246" x="3860800" y="5478463"/>
          <p14:tracePt t="31254" x="3827463" y="5478463"/>
          <p14:tracePt t="31271" x="3810000" y="5478463"/>
          <p14:tracePt t="31319" x="3860800" y="5478463"/>
          <p14:tracePt t="31328" x="3919538" y="5478463"/>
          <p14:tracePt t="31336" x="4046538" y="5478463"/>
          <p14:tracePt t="31344" x="4191000" y="5478463"/>
          <p14:tracePt t="31352" x="4318000" y="5478463"/>
          <p14:tracePt t="31361" x="4427538" y="5461000"/>
          <p14:tracePt t="31368" x="4589463" y="5461000"/>
          <p14:tracePt t="31377" x="4749800" y="5461000"/>
          <p14:tracePt t="31385" x="4902200" y="5461000"/>
          <p14:tracePt t="31393" x="5062538" y="5461000"/>
          <p14:tracePt t="31401" x="5207000" y="5443538"/>
          <p14:tracePt t="31410" x="5240338" y="5443538"/>
          <p14:tracePt t="31417" x="5351463" y="5427663"/>
          <p14:tracePt t="31427" x="5427663" y="5427663"/>
          <p14:tracePt t="31434" x="5478463" y="5427663"/>
          <p14:tracePt t="31444" x="5511800" y="5427663"/>
          <p14:tracePt t="31450" x="5537200" y="5427663"/>
          <p14:tracePt t="31466" x="5554663" y="5427663"/>
          <p14:tracePt t="33074" x="5570538" y="5427663"/>
          <p14:tracePt t="33081" x="5621338" y="5427663"/>
          <p14:tracePt t="33090" x="5681663" y="5427663"/>
          <p14:tracePt t="33098" x="5748338" y="5427663"/>
          <p14:tracePt t="33106" x="5765800" y="5427663"/>
          <p14:tracePt t="33115" x="5824538" y="5427663"/>
          <p14:tracePt t="33122" x="5859463" y="5427663"/>
          <p14:tracePt t="33131" x="5892800" y="5427663"/>
          <p14:tracePt t="33139" x="5918200" y="5427663"/>
          <p14:tracePt t="33147" x="5935663" y="5427663"/>
          <p14:tracePt t="33171" x="5951538" y="5410200"/>
          <p14:tracePt t="33188" x="5951538" y="5384800"/>
          <p14:tracePt t="33196" x="5951538" y="5367338"/>
          <p14:tracePt t="33204" x="5918200" y="5351463"/>
          <p14:tracePt t="33212" x="5918200" y="5334000"/>
          <p14:tracePt t="33220" x="5875338" y="5316538"/>
          <p14:tracePt t="33228" x="5842000" y="5283200"/>
          <p14:tracePt t="33237" x="5808663" y="5283200"/>
          <p14:tracePt t="33245" x="5791200" y="5257800"/>
          <p14:tracePt t="33253" x="5732463" y="5257800"/>
          <p14:tracePt t="33261" x="5697538" y="5240338"/>
          <p14:tracePt t="33269" x="5664200" y="5240338"/>
          <p14:tracePt t="33278" x="5638800" y="5240338"/>
          <p14:tracePt t="33285" x="5605463" y="5240338"/>
          <p14:tracePt t="33294" x="5588000" y="5240338"/>
          <p14:tracePt t="33302" x="5570538" y="5240338"/>
          <p14:tracePt t="33310" x="5554663" y="5240338"/>
          <p14:tracePt t="33318" x="5537200" y="5240338"/>
          <p14:tracePt t="33326" x="5537200" y="5257800"/>
          <p14:tracePt t="34167" x="5554663" y="5257800"/>
          <p14:tracePt t="34178" x="5570538" y="5257800"/>
          <p14:tracePt t="34183" x="5588000" y="5283200"/>
          <p14:tracePt t="34194" x="5605463" y="5283200"/>
          <p14:tracePt t="34199" x="5621338" y="5300663"/>
          <p14:tracePt t="34215" x="5638800" y="5316538"/>
          <p14:tracePt t="34346" x="5638800" y="5334000"/>
          <p14:tracePt t="34371" x="5638800" y="5351463"/>
          <p14:tracePt t="34387" x="5638800" y="5367338"/>
          <p14:tracePt t="34395" x="5638800" y="5384800"/>
          <p14:tracePt t="34403" x="5638800" y="5410200"/>
          <p14:tracePt t="34411" x="5638800" y="5427663"/>
          <p14:tracePt t="34419" x="5638800" y="5443538"/>
          <p14:tracePt t="34428" x="5638800" y="5478463"/>
          <p14:tracePt t="34436" x="5638800" y="5494338"/>
          <p14:tracePt t="34444" x="5638800" y="5511800"/>
          <p14:tracePt t="34452" x="5621338" y="5537200"/>
          <p14:tracePt t="34460" x="5621338" y="5554663"/>
          <p14:tracePt t="34468" x="5621338" y="5570538"/>
          <p14:tracePt t="34477" x="5621338" y="5588000"/>
          <p14:tracePt t="34485" x="5621338" y="5605463"/>
          <p14:tracePt t="34494" x="5638800" y="5638800"/>
          <p14:tracePt t="34501" x="5664200" y="5664200"/>
          <p14:tracePt t="34511" x="5697538" y="5697538"/>
          <p14:tracePt t="34517" x="5748338" y="5715000"/>
          <p14:tracePt t="34526" x="5808663" y="5748338"/>
          <p14:tracePt t="34534" x="5875338" y="5765800"/>
          <p14:tracePt t="34543" x="5951538" y="5791200"/>
          <p14:tracePt t="34550" x="6019800" y="5808663"/>
          <p14:tracePt t="34561" x="6045200" y="5808663"/>
          <p14:tracePt t="34566" x="6096000" y="5824538"/>
          <p14:tracePt t="34577" x="6146800" y="5824538"/>
          <p14:tracePt t="34582" x="6189663" y="5824538"/>
          <p14:tracePt t="34594" x="6205538" y="5824538"/>
          <p14:tracePt t="34599" x="6223000" y="5824538"/>
          <p14:tracePt t="34615" x="6223000" y="5808663"/>
          <p14:tracePt t="34631" x="6223000" y="5791200"/>
          <p14:tracePt t="34648" x="6223000" y="5765800"/>
          <p14:tracePt t="34656" x="6205538" y="5748338"/>
          <p14:tracePt t="34664" x="6172200" y="5732463"/>
          <p14:tracePt t="34672" x="6129338" y="5697538"/>
          <p14:tracePt t="34680" x="6078538" y="5664200"/>
          <p14:tracePt t="34689" x="6045200" y="5638800"/>
          <p14:tracePt t="34697" x="6002338" y="5605463"/>
          <p14:tracePt t="34705" x="5969000" y="5588000"/>
          <p14:tracePt t="34713" x="5935663" y="5570538"/>
          <p14:tracePt t="34721" x="5892800" y="5554663"/>
          <p14:tracePt t="34730" x="5875338" y="5537200"/>
          <p14:tracePt t="34737" x="5859463" y="5537200"/>
          <p14:tracePt t="34746" x="5842000" y="5537200"/>
          <p14:tracePt t="34754" x="5842000" y="5511800"/>
          <p14:tracePt t="36076" x="5824538" y="5511800"/>
          <p14:tracePt t="36083" x="5824538" y="5494338"/>
          <p14:tracePt t="36094" x="5808663" y="5478463"/>
          <p14:tracePt t="36100" x="5791200" y="5461000"/>
          <p14:tracePt t="36111" x="5765800" y="5427663"/>
          <p14:tracePt t="36116" x="5748338" y="5367338"/>
          <p14:tracePt t="36127" x="5732463" y="5316538"/>
          <p14:tracePt t="36132" x="5715000" y="5257800"/>
          <p14:tracePt t="36141" x="5697538" y="5189538"/>
          <p14:tracePt t="36149" x="5697538" y="5113338"/>
          <p14:tracePt t="36160" x="5697538" y="5080000"/>
          <p14:tracePt t="36165" x="5697538" y="5046663"/>
          <p14:tracePt t="36173" x="5697538" y="4986338"/>
          <p14:tracePt t="36182" x="5697538" y="4953000"/>
          <p14:tracePt t="36189" x="5697538" y="4935538"/>
          <p14:tracePt t="36198" x="5681663" y="4919663"/>
          <p14:tracePt t="36222" x="5664200" y="4919663"/>
          <p14:tracePt t="36230" x="5638800" y="4919663"/>
          <p14:tracePt t="36239" x="5621338" y="4919663"/>
          <p14:tracePt t="36247" x="5605463" y="4953000"/>
          <p14:tracePt t="36255" x="5570538" y="4986338"/>
          <p14:tracePt t="36263" x="5537200" y="5046663"/>
          <p14:tracePt t="36271" x="5494338" y="5097463"/>
          <p14:tracePt t="36279" x="5461000" y="5156200"/>
          <p14:tracePt t="36287" x="5427663" y="5207000"/>
          <p14:tracePt t="36295" x="5384800" y="5283200"/>
          <p14:tracePt t="36304" x="5367338" y="5300663"/>
          <p14:tracePt t="36312" x="5351463" y="5351463"/>
          <p14:tracePt t="36320" x="5316538" y="5384800"/>
          <p14:tracePt t="36328" x="5300663" y="5427663"/>
          <p14:tracePt t="36336" x="5283200" y="5443538"/>
          <p14:tracePt t="36344" x="5283200" y="5461000"/>
          <p14:tracePt t="36353" x="5257800" y="5478463"/>
          <p14:tracePt t="36377" x="5257800" y="5494338"/>
          <p14:tracePt t="36459" x="5300663" y="5511800"/>
          <p14:tracePt t="36467" x="5334000" y="5537200"/>
          <p14:tracePt t="36478" x="5384800" y="5554663"/>
          <p14:tracePt t="36483" x="5427663" y="5588000"/>
          <p14:tracePt t="36494" x="5494338" y="5588000"/>
          <p14:tracePt t="36499" x="5511800" y="5605463"/>
          <p14:tracePt t="36510" x="5554663" y="5621338"/>
          <p14:tracePt t="36516" x="5588000" y="5621338"/>
          <p14:tracePt t="36527" x="5621338" y="5621338"/>
          <p14:tracePt t="36532" x="5638800" y="5621338"/>
          <p14:tracePt t="36540" x="5664200" y="5621338"/>
          <p14:tracePt t="36556" x="5681663" y="5621338"/>
          <p14:tracePt t="36589" x="5681663" y="5605463"/>
          <p14:tracePt t="36606" x="5681663" y="5588000"/>
          <p14:tracePt t="36614" x="5681663" y="5570538"/>
          <p14:tracePt t="36638" x="5681663" y="5554663"/>
          <p14:tracePt t="37372" x="5681663" y="5494338"/>
          <p14:tracePt t="37381" x="5681663" y="5443538"/>
          <p14:tracePt t="37389" x="5732463" y="5367338"/>
          <p14:tracePt t="37397" x="5765800" y="5283200"/>
          <p14:tracePt t="37405" x="5808663" y="5173663"/>
          <p14:tracePt t="37413" x="5842000" y="5080000"/>
          <p14:tracePt t="37421" x="5875338" y="4970463"/>
          <p14:tracePt t="37429" x="5892800" y="4876800"/>
          <p14:tracePt t="37437" x="5935663" y="4775200"/>
          <p14:tracePt t="37446" x="5951538" y="4681538"/>
          <p14:tracePt t="37454" x="5951538" y="4589463"/>
          <p14:tracePt t="37462" x="5969000" y="4554538"/>
          <p14:tracePt t="37470" x="5969000" y="4495800"/>
          <p14:tracePt t="37478" x="5969000" y="4445000"/>
          <p14:tracePt t="37487" x="5969000" y="4394200"/>
          <p14:tracePt t="37495" x="5969000" y="4368800"/>
          <p14:tracePt t="37503" x="5969000" y="4318000"/>
          <p14:tracePt t="37511" x="5969000" y="4284663"/>
          <p14:tracePt t="37519" x="5935663" y="4224338"/>
          <p14:tracePt t="37528" x="5892800" y="4191000"/>
          <p14:tracePt t="37535" x="5875338" y="4140200"/>
          <p14:tracePt t="37544" x="5859463" y="4114800"/>
          <p14:tracePt t="37552" x="5824538" y="4081463"/>
          <p14:tracePt t="37560" x="5808663" y="4046538"/>
          <p14:tracePt t="37568" x="5791200" y="4030663"/>
          <p14:tracePt t="37576" x="5791200" y="4013200"/>
          <p14:tracePt t="37584" x="5765800" y="4013200"/>
          <p14:tracePt t="37593" x="5765800" y="3987800"/>
          <p14:tracePt t="37610" x="5748338" y="3987800"/>
          <p14:tracePt t="37643" x="5732463" y="3987800"/>
          <p14:tracePt t="37650" x="5732463" y="4030663"/>
          <p14:tracePt t="37661" x="5715000" y="4046538"/>
          <p14:tracePt t="37666" x="5697538" y="4081463"/>
          <p14:tracePt t="37676" x="5697538" y="4114800"/>
          <p14:tracePt t="37682" x="5681663" y="4173538"/>
          <p14:tracePt t="37690" x="5664200" y="4224338"/>
          <p14:tracePt t="37699" x="5638800" y="4284663"/>
          <p14:tracePt t="37707" x="5621338" y="4335463"/>
          <p14:tracePt t="37715" x="5605463" y="4394200"/>
          <p14:tracePt t="37723" x="5605463" y="4462463"/>
          <p14:tracePt t="37731" x="5605463" y="4478338"/>
          <p14:tracePt t="37740" x="5588000" y="4538663"/>
          <p14:tracePt t="37748" x="5588000" y="4589463"/>
          <p14:tracePt t="37756" x="5570538" y="4648200"/>
          <p14:tracePt t="37764" x="5570538" y="4681538"/>
          <p14:tracePt t="37772" x="5570538" y="4732338"/>
          <p14:tracePt t="37780" x="5570538" y="4775200"/>
          <p14:tracePt t="37788" x="5554663" y="4843463"/>
          <p14:tracePt t="37797" x="5554663" y="4902200"/>
          <p14:tracePt t="37804" x="5554663" y="4953000"/>
          <p14:tracePt t="37813" x="5554663" y="5003800"/>
          <p14:tracePt t="37821" x="5554663" y="5080000"/>
          <p14:tracePt t="37829" x="5554663" y="5097463"/>
          <p14:tracePt t="37837" x="5554663" y="5156200"/>
          <p14:tracePt t="37846" x="5554663" y="5207000"/>
          <p14:tracePt t="37854" x="5554663" y="5240338"/>
          <p14:tracePt t="37862" x="5537200" y="5257800"/>
          <p14:tracePt t="37870" x="5537200" y="5300663"/>
          <p14:tracePt t="37886" x="5537200" y="5316538"/>
          <p14:tracePt t="37911" x="5537200" y="5334000"/>
          <p14:tracePt t="37960" x="5511800" y="5334000"/>
          <p14:tracePt t="38898" x="5478463" y="5334000"/>
          <p14:tracePt t="38906" x="5443538" y="5334000"/>
          <p14:tracePt t="38914" x="5410200" y="5334000"/>
          <p14:tracePt t="38922" x="5384800" y="5316538"/>
          <p14:tracePt t="38930" x="5367338" y="5316538"/>
          <p14:tracePt t="38939" x="5334000" y="5316538"/>
          <p14:tracePt t="38955" x="5300663" y="5300663"/>
          <p14:tracePt t="38963" x="5283200" y="5300663"/>
          <p14:tracePt t="38980" x="5257800" y="5300663"/>
          <p14:tracePt t="39053" x="5257800" y="5316538"/>
          <p14:tracePt t="39061" x="5257800" y="5334000"/>
          <p14:tracePt t="39069" x="5257800" y="5351463"/>
          <p14:tracePt t="39086" x="5257800" y="5367338"/>
          <p14:tracePt t="39094" x="5257800" y="5384800"/>
          <p14:tracePt t="39177" x="5240338" y="5384800"/>
          <p14:tracePt t="39194" x="5224463" y="5384800"/>
          <p14:tracePt t="39199" x="5207000" y="5367338"/>
          <p14:tracePt t="39210" x="5189538" y="5367338"/>
          <p14:tracePt t="39216" x="5189538" y="5351463"/>
          <p14:tracePt t="39224" x="5173663" y="5351463"/>
          <p14:tracePt t="39232" x="5156200" y="5334000"/>
          <p14:tracePt t="39244" x="5130800" y="5334000"/>
          <p14:tracePt t="39249" x="5113338" y="5316538"/>
          <p14:tracePt t="39265" x="5097463" y="5316538"/>
          <p14:tracePt t="39281" x="5080000" y="5316538"/>
          <p14:tracePt t="39306" x="5062538" y="5316538"/>
          <p14:tracePt t="39534" x="5080000" y="5316538"/>
          <p14:tracePt t="39544" x="5113338" y="5316538"/>
          <p14:tracePt t="39551" x="5130800" y="5316538"/>
          <p14:tracePt t="39561" x="5189538" y="5316538"/>
          <p14:tracePt t="39567" x="5224463" y="5316538"/>
          <p14:tracePt t="39578" x="5257800" y="5316538"/>
          <p14:tracePt t="39583" x="5300663" y="5316538"/>
          <p14:tracePt t="39594" x="5334000" y="5316538"/>
          <p14:tracePt t="39599" x="5367338" y="5316538"/>
          <p14:tracePt t="39610" x="5384800" y="5316538"/>
          <p14:tracePt t="39616" x="5410200" y="5316538"/>
          <p14:tracePt t="39624" x="5427663" y="5316538"/>
          <p14:tracePt t="39632" x="5443538" y="5316538"/>
          <p14:tracePt t="39648" x="5461000" y="5316538"/>
          <p14:tracePt t="39665" x="5461000" y="5300663"/>
          <p14:tracePt t="39983" x="5478463" y="5300663"/>
          <p14:tracePt t="39991" x="5494338" y="5300663"/>
          <p14:tracePt t="39999" x="5537200" y="5300663"/>
          <p14:tracePt t="40010" x="5554663" y="5300663"/>
          <p14:tracePt t="40015" x="5570538" y="5300663"/>
          <p14:tracePt t="40023" x="5605463" y="5300663"/>
          <p14:tracePt t="40032" x="5638800" y="5300663"/>
          <p14:tracePt t="40048" x="5664200" y="5300663"/>
          <p14:tracePt t="40056" x="5681663" y="5300663"/>
          <p14:tracePt t="40065" x="5697538" y="5300663"/>
          <p14:tracePt t="40089" x="5715000" y="5300663"/>
          <p14:tracePt t="40137" x="5732463" y="5300663"/>
          <p14:tracePt t="40195" x="5732463" y="5316538"/>
          <p14:tracePt t="41510" x="5715000" y="5316538"/>
          <p14:tracePt t="42299" x="5732463" y="5316538"/>
          <p14:tracePt t="42311" x="5765800" y="5316538"/>
          <p14:tracePt t="42316" x="5875338" y="5316538"/>
          <p14:tracePt t="42324" x="5969000" y="5351463"/>
          <p14:tracePt t="42332" x="6078538" y="5384800"/>
          <p14:tracePt t="42340" x="6146800" y="5410200"/>
          <p14:tracePt t="42348" x="6273800" y="5461000"/>
          <p14:tracePt t="42357" x="6383338" y="5511800"/>
          <p14:tracePt t="42365" x="6494463" y="5570538"/>
          <p14:tracePt t="42373" x="6586538" y="5605463"/>
          <p14:tracePt t="42381" x="6680200" y="5638800"/>
          <p14:tracePt t="42389" x="6748463" y="5697538"/>
          <p14:tracePt t="42397" x="6824663" y="5732463"/>
          <p14:tracePt t="42405" x="6891338" y="5748338"/>
          <p14:tracePt t="42413" x="6951663" y="5765800"/>
          <p14:tracePt t="42422" x="7002463" y="5808663"/>
          <p14:tracePt t="42430" x="7078663" y="5824538"/>
          <p14:tracePt t="42438" x="7129463" y="5842000"/>
          <p14:tracePt t="42446" x="7188200" y="5842000"/>
          <p14:tracePt t="42454" x="7256463" y="5859463"/>
          <p14:tracePt t="42463" x="7332663" y="5875338"/>
          <p14:tracePt t="42471" x="7399338" y="5875338"/>
          <p14:tracePt t="42479" x="7475538" y="5875338"/>
          <p14:tracePt t="42487" x="7543800" y="5875338"/>
          <p14:tracePt t="42495" x="7586663" y="5875338"/>
          <p14:tracePt t="42503" x="7637463" y="5875338"/>
          <p14:tracePt t="42511" x="7696200" y="5875338"/>
          <p14:tracePt t="42520" x="7729538" y="5859463"/>
          <p14:tracePt t="42528" x="7764463" y="5842000"/>
          <p14:tracePt t="42536" x="7797800" y="5824538"/>
          <p14:tracePt t="42544" x="7840663" y="5808663"/>
          <p14:tracePt t="42552" x="7856538" y="5791200"/>
          <p14:tracePt t="42561" x="7874000" y="5765800"/>
          <p14:tracePt t="42569" x="7891463" y="5732463"/>
          <p14:tracePt t="42577" x="7907338" y="5715000"/>
          <p14:tracePt t="42585" x="7950200" y="5697538"/>
          <p14:tracePt t="42593" x="7967663" y="5664200"/>
          <p14:tracePt t="42601" x="7983538" y="5638800"/>
          <p14:tracePt t="42610" x="8001000" y="5605463"/>
          <p14:tracePt t="42617" x="8034338" y="5570538"/>
          <p14:tracePt t="42627" x="8051800" y="5554663"/>
          <p14:tracePt t="42634" x="8077200" y="5537200"/>
          <p14:tracePt t="42644" x="8094663" y="5494338"/>
          <p14:tracePt t="42650" x="8110538" y="5461000"/>
          <p14:tracePt t="42660" x="8145463" y="5443538"/>
          <p14:tracePt t="42666" x="8145463" y="5427663"/>
          <p14:tracePt t="42677" x="8161338" y="5384800"/>
          <p14:tracePt t="42683" x="8161338" y="5367338"/>
          <p14:tracePt t="42694" x="8178800" y="5367338"/>
          <p14:tracePt t="42699" x="8178800" y="5351463"/>
          <p14:tracePt t="42711" x="8178800" y="5334000"/>
          <p14:tracePt t="42715" x="8204200" y="5316538"/>
          <p14:tracePt t="42740" x="8204200" y="5300663"/>
          <p14:tracePt t="42846" x="8221663" y="5300663"/>
          <p14:tracePt t="42871" x="8221663" y="5283200"/>
          <p14:tracePt t="42911" x="8237538" y="5283200"/>
          <p14:tracePt t="42935" x="8237538" y="5257800"/>
          <p14:tracePt t="42969" x="8255000" y="5257800"/>
          <p14:tracePt t="42993" x="8255000" y="5240338"/>
          <p14:tracePt t="44396" x="8288338" y="5240338"/>
          <p14:tracePt t="44404" x="8415338" y="5240338"/>
          <p14:tracePt t="44412" x="8585200" y="5207000"/>
          <p14:tracePt t="44421" x="8923338" y="5156200"/>
          <p14:tracePt t="44428" x="9067800" y="5113338"/>
          <p14:tracePt t="44437" x="9304338" y="5062538"/>
          <p14:tracePt t="44445" x="9431338" y="5029200"/>
          <p14:tracePt t="44453" x="9634538" y="4970463"/>
          <p14:tracePt t="44461" x="9812338" y="4919663"/>
          <p14:tracePt t="44469" x="9872663" y="4902200"/>
          <p14:tracePt t="44478" x="9982200" y="4859338"/>
          <p14:tracePt t="44485" x="10050463" y="4826000"/>
          <p14:tracePt t="44494" x="10083800" y="4826000"/>
          <p14:tracePt t="44502" x="10126663" y="4808538"/>
          <p14:tracePt t="44510" x="10142538" y="4792663"/>
          <p14:tracePt t="44518" x="10160000" y="4792663"/>
          <p14:tracePt t="45579" x="10142538" y="4792663"/>
          <p14:tracePt t="45587" x="10083800" y="4792663"/>
          <p14:tracePt t="45595" x="10033000" y="4792663"/>
          <p14:tracePt t="45603" x="9956800" y="4792663"/>
          <p14:tracePt t="45612" x="9872663" y="4792663"/>
          <p14:tracePt t="45620" x="9779000" y="4808538"/>
          <p14:tracePt t="45628" x="9669463" y="4808538"/>
          <p14:tracePt t="45636" x="9507538" y="4826000"/>
          <p14:tracePt t="45644" x="9347200" y="4826000"/>
          <p14:tracePt t="45652" x="9220200" y="4826000"/>
          <p14:tracePt t="45660" x="9067800" y="4826000"/>
          <p14:tracePt t="45668" x="8940800" y="4826000"/>
          <p14:tracePt t="45677" x="8839200" y="4843463"/>
          <p14:tracePt t="45684" x="8813800" y="4843463"/>
          <p14:tracePt t="45694" x="8729663" y="4843463"/>
          <p14:tracePt t="45701" x="8618538" y="4859338"/>
          <p14:tracePt t="45711" x="8559800" y="4859338"/>
          <p14:tracePt t="45717" x="8526463" y="4902200"/>
          <p14:tracePt t="45728" x="8475663" y="4919663"/>
          <p14:tracePt t="45734" x="8432800" y="4935538"/>
          <p14:tracePt t="45743" x="8399463" y="4970463"/>
          <p14:tracePt t="45750" x="8382000" y="4986338"/>
          <p14:tracePt t="45760" x="8348663" y="5029200"/>
          <p14:tracePt t="45767" x="8331200" y="5062538"/>
          <p14:tracePt t="45778" x="8305800" y="5097463"/>
          <p14:tracePt t="45782" x="8288338" y="5113338"/>
          <p14:tracePt t="45793" x="8272463" y="5156200"/>
          <p14:tracePt t="45799" x="8272463" y="5173663"/>
          <p14:tracePt t="45807" x="8255000" y="5189538"/>
          <p14:tracePt t="45815" x="8255000" y="5207000"/>
          <p14:tracePt t="45827" x="8255000" y="5224463"/>
          <p14:tracePt t="45848" x="8255000" y="5240338"/>
          <p14:tracePt t="46329" x="8331200" y="5240338"/>
          <p14:tracePt t="46337" x="8415338" y="5207000"/>
          <p14:tracePt t="46346" x="8491538" y="5173663"/>
          <p14:tracePt t="46354" x="8669338" y="5097463"/>
          <p14:tracePt t="46362" x="8813800" y="5046663"/>
          <p14:tracePt t="46370" x="8983663" y="4986338"/>
          <p14:tracePt t="46378" x="9144000" y="4919663"/>
          <p14:tracePt t="46386" x="9220200" y="4902200"/>
          <p14:tracePt t="46395" x="9398000" y="4826000"/>
          <p14:tracePt t="46403" x="9525000" y="4775200"/>
          <p14:tracePt t="46411" x="9634538" y="4716463"/>
          <p14:tracePt t="46419" x="9728200" y="4665663"/>
          <p14:tracePt t="46427" x="9812338" y="4622800"/>
          <p14:tracePt t="46435" x="9855200" y="4605338"/>
          <p14:tracePt t="46443" x="9906000" y="4572000"/>
          <p14:tracePt t="46452" x="9939338" y="4538663"/>
          <p14:tracePt t="46461" x="9982200" y="4521200"/>
          <p14:tracePt t="46468" x="10015538" y="4495800"/>
          <p14:tracePt t="46478" x="10033000" y="4478338"/>
          <p14:tracePt t="46494" x="10050463" y="4462463"/>
          <p14:tracePt t="46533" x="10050463" y="4445000"/>
          <p14:tracePt t="46566" x="10050463" y="4427538"/>
          <p14:tracePt t="47390" x="10015538" y="4427538"/>
          <p14:tracePt t="47398" x="9956800" y="4427538"/>
          <p14:tracePt t="47406" x="9906000" y="4445000"/>
          <p14:tracePt t="47414" x="9779000" y="4478338"/>
          <p14:tracePt t="47422" x="9702800" y="4478338"/>
          <p14:tracePt t="47430" x="9558338" y="4521200"/>
          <p14:tracePt t="47439" x="9431338" y="4521200"/>
          <p14:tracePt t="47447" x="9304338" y="4554538"/>
          <p14:tracePt t="47455" x="9177338" y="4554538"/>
          <p14:tracePt t="47463" x="9050338" y="4572000"/>
          <p14:tracePt t="47471" x="8940800" y="4589463"/>
          <p14:tracePt t="47480" x="8839200" y="4589463"/>
          <p14:tracePt t="47487" x="8745538" y="4605338"/>
          <p14:tracePt t="47496" x="8712200" y="4605338"/>
          <p14:tracePt t="47504" x="8618538" y="4605338"/>
          <p14:tracePt t="47512" x="8559800" y="4605338"/>
          <p14:tracePt t="47520" x="8526463" y="4605338"/>
          <p14:tracePt t="47528" x="8491538" y="4605338"/>
          <p14:tracePt t="47536" x="8458200" y="4605338"/>
          <p14:tracePt t="47545" x="8415338" y="4622800"/>
          <p14:tracePt t="47553" x="8399463" y="4622800"/>
          <p14:tracePt t="47561" x="8382000" y="4622800"/>
          <p14:tracePt t="47569" x="8364538" y="4622800"/>
          <p14:tracePt t="47577" x="8348663" y="4622800"/>
          <p14:tracePt t="47585" x="8331200" y="4622800"/>
          <p14:tracePt t="47593" x="8305800" y="4622800"/>
          <p14:tracePt t="47610" x="8288338" y="4622800"/>
          <p14:tracePt t="47627" x="8272463" y="4622800"/>
          <p14:tracePt t="47684" x="8255000" y="4648200"/>
          <p14:tracePt t="47710" x="8255000" y="4665663"/>
          <p14:tracePt t="47716" x="8255000" y="4681538"/>
          <p14:tracePt t="47727" x="8237538" y="4699000"/>
          <p14:tracePt t="47732" x="8237538" y="4716463"/>
          <p14:tracePt t="47741" x="8237538" y="4732338"/>
          <p14:tracePt t="47749" x="8237538" y="4775200"/>
          <p14:tracePt t="47761" x="8237538" y="4808538"/>
          <p14:tracePt t="47765" x="8237538" y="4826000"/>
          <p14:tracePt t="47773" x="8237538" y="4859338"/>
          <p14:tracePt t="47781" x="8237538" y="4902200"/>
          <p14:tracePt t="47789" x="8237538" y="4919663"/>
          <p14:tracePt t="47798" x="8237538" y="4935538"/>
          <p14:tracePt t="47806" x="8237538" y="4953000"/>
          <p14:tracePt t="47814" x="8237538" y="4970463"/>
          <p14:tracePt t="47822" x="8237538" y="4986338"/>
          <p14:tracePt t="47855" x="8221663" y="5003800"/>
          <p14:tracePt t="47945" x="8204200" y="5003800"/>
          <p14:tracePt t="47953" x="8178800" y="5003800"/>
          <p14:tracePt t="47961" x="8145463" y="5003800"/>
          <p14:tracePt t="47969" x="8110538" y="5029200"/>
          <p14:tracePt t="47977" x="8034338" y="5062538"/>
          <p14:tracePt t="47985" x="7967663" y="5097463"/>
          <p14:tracePt t="47993" x="7874000" y="5156200"/>
          <p14:tracePt t="48001" x="7780338" y="5189538"/>
          <p14:tracePt t="48010" x="7696200" y="5224463"/>
          <p14:tracePt t="48018" x="7602538" y="5257800"/>
          <p14:tracePt t="48027" x="7569200" y="5283200"/>
          <p14:tracePt t="48034" x="7493000" y="5300663"/>
          <p14:tracePt t="48043" x="7442200" y="5316538"/>
          <p14:tracePt t="48050" x="7383463" y="5316538"/>
          <p14:tracePt t="48060" x="7348538" y="5334000"/>
          <p14:tracePt t="48067" x="7315200" y="5334000"/>
          <p14:tracePt t="48078" x="7272338" y="5334000"/>
          <p14:tracePt t="48083" x="7239000" y="5334000"/>
          <p14:tracePt t="48099" x="7221538" y="5334000"/>
          <p14:tracePt t="48110" x="7205663" y="5334000"/>
          <p14:tracePt t="48116" x="7188200" y="5334000"/>
          <p14:tracePt t="48132" x="7162800" y="5334000"/>
          <p14:tracePt t="48140" x="7145338" y="5334000"/>
          <p14:tracePt t="48165" x="7129463" y="5334000"/>
          <p14:tracePt t="48189" x="7112000" y="5334000"/>
          <p14:tracePt t="48238" x="7112000" y="5316538"/>
          <p14:tracePt t="48287" x="7129463" y="5316538"/>
          <p14:tracePt t="48296" x="7145338" y="5300663"/>
          <p14:tracePt t="48303" x="7188200" y="5257800"/>
          <p14:tracePt t="48312" x="7221538" y="5240338"/>
          <p14:tracePt t="48319" x="7256463" y="5207000"/>
          <p14:tracePt t="48328" x="7289800" y="5189538"/>
          <p14:tracePt t="48336" x="7332663" y="5156200"/>
          <p14:tracePt t="48344" x="7366000" y="5130800"/>
          <p14:tracePt t="48352" x="7383463" y="5113338"/>
          <p14:tracePt t="48360" x="7416800" y="5097463"/>
          <p14:tracePt t="48369" x="7442200" y="5080000"/>
          <p14:tracePt t="48385" x="7442200" y="5062538"/>
          <p14:tracePt t="48393" x="7459663" y="5062538"/>
          <p14:tracePt t="48477" x="7442200" y="5046663"/>
          <p14:tracePt t="48483" x="7416800" y="5046663"/>
          <p14:tracePt t="48493" x="7399338" y="5046663"/>
          <p14:tracePt t="48499" x="7366000" y="5029200"/>
          <p14:tracePt t="48507" x="7332663" y="5003800"/>
          <p14:tracePt t="48515" x="7272338" y="4986338"/>
          <p14:tracePt t="48527" x="7205663" y="4970463"/>
          <p14:tracePt t="48532" x="7162800" y="4953000"/>
          <p14:tracePt t="48540" x="7129463" y="4935538"/>
          <p14:tracePt t="48548" x="7078663" y="4935538"/>
          <p14:tracePt t="48557" x="7035800" y="4919663"/>
          <p14:tracePt t="48565" x="7002463" y="4919663"/>
          <p14:tracePt t="48573" x="6967538" y="4919663"/>
          <p14:tracePt t="48581" x="6934200" y="4919663"/>
          <p14:tracePt t="48589" x="6875463" y="4919663"/>
          <p14:tracePt t="48817" x="6891338" y="4919663"/>
          <p14:tracePt t="48827" x="6908800" y="4935538"/>
          <p14:tracePt t="48833" x="6934200" y="4953000"/>
          <p14:tracePt t="48844" x="6934200" y="4970463"/>
          <p14:tracePt t="48850" x="6951663" y="4970463"/>
          <p14:tracePt t="48861" x="6985000" y="4986338"/>
          <p14:tracePt t="48866" x="7002463" y="5003800"/>
          <p14:tracePt t="48877" x="7035800" y="5029200"/>
          <p14:tracePt t="48882" x="7078663" y="5046663"/>
          <p14:tracePt t="48893" x="7112000" y="5062538"/>
          <p14:tracePt t="48899" x="7129463" y="5080000"/>
          <p14:tracePt t="48907" x="7162800" y="5080000"/>
          <p14:tracePt t="48915" x="7205663" y="5097463"/>
          <p14:tracePt t="48923" x="7239000" y="5097463"/>
          <p14:tracePt t="48931" x="7256463" y="5097463"/>
          <p14:tracePt t="48939" x="7289800" y="5113338"/>
          <p14:tracePt t="48948" x="7315200" y="5113338"/>
          <p14:tracePt t="48956" x="7332663" y="5113338"/>
          <p14:tracePt t="48964" x="7348538" y="5113338"/>
          <p14:tracePt t="48972" x="7366000" y="5113338"/>
          <p14:tracePt t="48989" x="7383463" y="5113338"/>
          <p14:tracePt t="49021" x="7399338" y="5113338"/>
          <p14:tracePt t="49029" x="7399338" y="5097463"/>
          <p14:tracePt t="49062" x="7399338" y="5080000"/>
          <p14:tracePt t="49984" x="7383463" y="5080000"/>
          <p14:tracePt t="49994" x="7315200" y="5080000"/>
          <p14:tracePt t="50000" x="7239000" y="5080000"/>
          <p14:tracePt t="50011" x="7188200" y="5080000"/>
          <p14:tracePt t="50016" x="7145338" y="5080000"/>
          <p14:tracePt t="50028" x="7094538" y="5080000"/>
          <p14:tracePt t="50032" x="7035800" y="5080000"/>
          <p14:tracePt t="50041" x="7002463" y="5080000"/>
          <p14:tracePt t="50049" x="6908800" y="5080000"/>
          <p14:tracePt t="50057" x="6858000" y="5062538"/>
          <p14:tracePt t="50066" x="6824663" y="5062538"/>
          <p14:tracePt t="50077" x="6781800" y="5062538"/>
          <p14:tracePt t="50082" x="6748463" y="5062538"/>
          <p14:tracePt t="50089" x="6713538" y="5062538"/>
          <p14:tracePt t="50106" x="6697663" y="5062538"/>
          <p14:tracePt t="50114" x="6680200" y="5062538"/>
          <p14:tracePt t="50147" x="6654800" y="5062538"/>
          <p14:tracePt t="50229" x="6680200" y="5062538"/>
          <p14:tracePt t="50236" x="6697663" y="5062538"/>
          <p14:tracePt t="50245" x="6731000" y="5080000"/>
          <p14:tracePt t="50253" x="6764338" y="5080000"/>
          <p14:tracePt t="50261" x="6807200" y="5097463"/>
          <p14:tracePt t="50269" x="6840538" y="5097463"/>
          <p14:tracePt t="50277" x="6891338" y="5097463"/>
          <p14:tracePt t="50286" x="6951663" y="5097463"/>
          <p14:tracePt t="50294" x="6985000" y="5113338"/>
          <p14:tracePt t="50302" x="7035800" y="5113338"/>
          <p14:tracePt t="50310" x="7094538" y="5113338"/>
          <p14:tracePt t="50563" x="7112000" y="5113338"/>
          <p14:tracePt t="50571" x="7162800" y="5113338"/>
          <p14:tracePt t="50579" x="7221538" y="5113338"/>
          <p14:tracePt t="50588" x="7272338" y="5130800"/>
          <p14:tracePt t="50595" x="7383463" y="5130800"/>
          <p14:tracePt t="50603" x="7493000" y="5156200"/>
          <p14:tracePt t="50612" x="7602538" y="5156200"/>
          <p14:tracePt t="50620" x="7637463" y="5173663"/>
          <p14:tracePt t="50628" x="7729538" y="5173663"/>
          <p14:tracePt t="50636" x="7780338" y="5173663"/>
          <p14:tracePt t="50645" x="7891463" y="5173663"/>
          <p14:tracePt t="50653" x="7924800" y="5173663"/>
          <p14:tracePt t="50661" x="7967663" y="5130800"/>
          <p14:tracePt t="50669" x="8001000" y="5097463"/>
          <p14:tracePt t="50677" x="8018463" y="5029200"/>
          <p14:tracePt t="50685" x="8051800" y="4953000"/>
          <p14:tracePt t="50693" x="8094663" y="4859338"/>
          <p14:tracePt t="50702" x="8128000" y="4681538"/>
          <p14:tracePt t="50710" x="8161338" y="4538663"/>
          <p14:tracePt t="50718" x="8178800" y="4445000"/>
          <p14:tracePt t="50727" x="8221663" y="4335463"/>
          <p14:tracePt t="50734" x="8221663" y="4267200"/>
          <p14:tracePt t="50744" x="8255000" y="4191000"/>
          <p14:tracePt t="50751" x="8255000" y="4114800"/>
          <p14:tracePt t="50760" x="8255000" y="4081463"/>
          <p14:tracePt t="50767" x="8272463" y="4046538"/>
          <p14:tracePt t="50776" x="8272463" y="4030663"/>
          <p14:tracePt t="50783" x="8272463" y="4013200"/>
          <p14:tracePt t="51289" x="8204200" y="3987800"/>
          <p14:tracePt t="51297" x="8034338" y="3919538"/>
          <p14:tracePt t="51305" x="8001000" y="3903663"/>
          <p14:tracePt t="51313" x="7907338" y="3843338"/>
          <p14:tracePt t="51321" x="7874000" y="3810000"/>
          <p14:tracePt t="51330" x="7797800" y="3759200"/>
          <p14:tracePt t="51338" x="7764463" y="3700463"/>
          <p14:tracePt t="51346" x="7713663" y="3665538"/>
          <p14:tracePt t="51354" x="7696200" y="3632200"/>
          <p14:tracePt t="51362" x="7670800" y="3589338"/>
          <p14:tracePt t="51371" x="7653338" y="3556000"/>
          <p14:tracePt t="51379" x="7653338" y="3538538"/>
          <p14:tracePt t="51387" x="7653338" y="3505200"/>
          <p14:tracePt t="51395" x="7653338" y="3462338"/>
          <p14:tracePt t="51403" x="7653338" y="3429000"/>
          <p14:tracePt t="51411" x="7653338" y="3411538"/>
          <p14:tracePt t="51420" x="7653338" y="3378200"/>
          <p14:tracePt t="51428" x="7653338" y="3335338"/>
          <p14:tracePt t="51436" x="7670800" y="3319463"/>
          <p14:tracePt t="51444" x="7696200" y="3284538"/>
          <p14:tracePt t="51452" x="7713663" y="3268663"/>
          <p14:tracePt t="51460" x="7713663" y="3251200"/>
          <p14:tracePt t="51469" x="7729538" y="3251200"/>
          <p14:tracePt t="51477" x="7729538" y="3225800"/>
          <p14:tracePt t="51485" x="7747000" y="3225800"/>
          <p14:tracePt t="51550" x="7747000" y="3251200"/>
          <p14:tracePt t="51561" x="7747000" y="3268663"/>
          <p14:tracePt t="51566" x="7747000" y="3302000"/>
          <p14:tracePt t="51577" x="7747000" y="3352800"/>
          <p14:tracePt t="51583" x="7747000" y="3411538"/>
          <p14:tracePt t="51593" x="7747000" y="3462338"/>
          <p14:tracePt t="51599" x="7747000" y="3522663"/>
          <p14:tracePt t="51607" x="7747000" y="3589338"/>
          <p14:tracePt t="51615" x="7747000" y="3649663"/>
          <p14:tracePt t="51623" x="7747000" y="3716338"/>
          <p14:tracePt t="51632" x="7747000" y="3733800"/>
          <p14:tracePt t="51640" x="7747000" y="3792538"/>
          <p14:tracePt t="51648" x="7747000" y="3843338"/>
          <p14:tracePt t="51656" x="7747000" y="3903663"/>
          <p14:tracePt t="51664" x="7729538" y="3937000"/>
          <p14:tracePt t="51672" x="7713663" y="3970338"/>
          <p14:tracePt t="51681" x="7713663" y="4013200"/>
          <p14:tracePt t="51689" x="7696200" y="4046538"/>
          <p14:tracePt t="51697" x="7670800" y="4097338"/>
          <p14:tracePt t="51705" x="7670800" y="4114800"/>
          <p14:tracePt t="51713" x="7653338" y="4173538"/>
          <p14:tracePt t="51721" x="7637463" y="4208463"/>
          <p14:tracePt t="51730" x="7637463" y="4267200"/>
          <p14:tracePt t="51738" x="7620000" y="4284663"/>
          <p14:tracePt t="51746" x="7620000" y="4335463"/>
          <p14:tracePt t="51754" x="7620000" y="4368800"/>
          <p14:tracePt t="51762" x="7602538" y="4411663"/>
          <p14:tracePt t="51770" x="7602538" y="4427538"/>
          <p14:tracePt t="51778" x="7602538" y="4445000"/>
          <p14:tracePt t="51966" x="7602538" y="4462463"/>
          <p14:tracePt t="51977" x="7602538" y="4521200"/>
          <p14:tracePt t="51982" x="7602538" y="4554538"/>
          <p14:tracePt t="51991" x="7602538" y="4589463"/>
          <p14:tracePt t="51999" x="7602538" y="4648200"/>
          <p14:tracePt t="52010" x="7602538" y="4699000"/>
          <p14:tracePt t="52015" x="7602538" y="4775200"/>
          <p14:tracePt t="52023" x="7602538" y="4843463"/>
          <p14:tracePt t="52031" x="7602538" y="4919663"/>
          <p14:tracePt t="52040" x="7602538" y="4986338"/>
          <p14:tracePt t="52047" x="7602538" y="5046663"/>
          <p14:tracePt t="52056" x="7602538" y="5113338"/>
          <p14:tracePt t="52064" x="7602538" y="5156200"/>
          <p14:tracePt t="52072" x="7602538" y="5207000"/>
          <p14:tracePt t="52080" x="7602538" y="5240338"/>
          <p14:tracePt t="52088" x="7586663" y="5257800"/>
          <p14:tracePt t="52097" x="7586663" y="5300663"/>
          <p14:tracePt t="52105" x="7586663" y="5316538"/>
          <p14:tracePt t="52113" x="7586663" y="5334000"/>
          <p14:tracePt t="52121" x="7586663" y="5351463"/>
          <p14:tracePt t="52129" x="7586663" y="5367338"/>
          <p14:tracePt t="52154" x="7586663" y="5384800"/>
          <p14:tracePt t="52235" x="7602538" y="5384800"/>
          <p14:tracePt t="52252" x="7620000" y="5384800"/>
          <p14:tracePt t="52505" x="7653338" y="5384800"/>
          <p14:tracePt t="52513" x="7713663" y="5384800"/>
          <p14:tracePt t="52521" x="7780338" y="5384800"/>
          <p14:tracePt t="52529" x="7874000" y="5384800"/>
          <p14:tracePt t="52537" x="7983538" y="5384800"/>
          <p14:tracePt t="52546" x="8110538" y="5384800"/>
          <p14:tracePt t="52553" x="8221663" y="5384800"/>
          <p14:tracePt t="52561" x="8331200" y="5384800"/>
          <p14:tracePt t="52570" x="8432800" y="5410200"/>
          <p14:tracePt t="52578" x="8475663" y="5410200"/>
          <p14:tracePt t="52586" x="8542338" y="5427663"/>
          <p14:tracePt t="52594" x="8602663" y="5427663"/>
          <p14:tracePt t="52602" x="8618538" y="5443538"/>
          <p14:tracePt t="52611" x="8653463" y="5443538"/>
          <p14:tracePt t="52619" x="8653463" y="5461000"/>
          <p14:tracePt t="52628" x="8669338" y="5461000"/>
          <p14:tracePt t="52742" x="8653463" y="5461000"/>
          <p14:tracePt t="52749" x="8653463" y="5443538"/>
          <p14:tracePt t="52757" x="8636000" y="5427663"/>
          <p14:tracePt t="52777" x="8618538" y="5410200"/>
          <p14:tracePt t="52782" x="8602663" y="5384800"/>
          <p14:tracePt t="52790" x="8602663" y="5367338"/>
          <p14:tracePt t="53263" x="8585200" y="5367338"/>
          <p14:tracePt t="53271" x="8542338" y="5367338"/>
          <p14:tracePt t="53280" x="8509000" y="5367338"/>
          <p14:tracePt t="53288" x="8458200" y="5367338"/>
          <p14:tracePt t="53296" x="8415338" y="5367338"/>
          <p14:tracePt t="53304" x="8348663" y="5367338"/>
          <p14:tracePt t="53312" x="8305800" y="5367338"/>
          <p14:tracePt t="53320" x="8255000" y="5367338"/>
          <p14:tracePt t="53328" x="8237538" y="5384800"/>
          <p14:tracePt t="53337" x="8178800" y="5384800"/>
          <p14:tracePt t="53345" x="8161338" y="5410200"/>
          <p14:tracePt t="53353" x="8128000" y="5410200"/>
          <p14:tracePt t="53369" x="8110538" y="5410200"/>
          <p14:tracePt t="53378" x="8094663" y="5427663"/>
          <p14:tracePt t="53394" x="8077200" y="5427663"/>
          <p14:tracePt t="53411" x="8077200" y="5443538"/>
          <p14:tracePt t="53460" x="8077200" y="5461000"/>
          <p14:tracePt t="55278" x="8051800" y="5461000"/>
          <p14:tracePt t="55286" x="8018463" y="5443538"/>
          <p14:tracePt t="55294" x="7983538" y="5427663"/>
          <p14:tracePt t="55303" x="7924800" y="5384800"/>
          <p14:tracePt t="55311" x="7840663" y="5351463"/>
          <p14:tracePt t="55319" x="7764463" y="5334000"/>
          <p14:tracePt t="55327" x="7696200" y="5300663"/>
          <p14:tracePt t="55335" x="7602538" y="5257800"/>
          <p14:tracePt t="55343" x="7526338" y="5224463"/>
          <p14:tracePt t="55352" x="7493000" y="5207000"/>
          <p14:tracePt t="55361" x="7416800" y="5207000"/>
          <p14:tracePt t="55368" x="7383463" y="5189538"/>
          <p14:tracePt t="55378" x="7348538" y="5173663"/>
          <p14:tracePt t="55384" x="7332663" y="5173663"/>
          <p14:tracePt t="55393" x="7315200" y="5173663"/>
          <p14:tracePt t="55401" x="7289800" y="5156200"/>
          <p14:tracePt t="55417" x="7272338" y="5156200"/>
          <p14:tracePt t="55474" x="7272338" y="5173663"/>
          <p14:tracePt t="55482" x="7272338" y="5207000"/>
          <p14:tracePt t="55490" x="7272338" y="5257800"/>
          <p14:tracePt t="55498" x="7272338" y="5300663"/>
          <p14:tracePt t="55507" x="7272338" y="5351463"/>
          <p14:tracePt t="55515" x="7272338" y="5410200"/>
          <p14:tracePt t="55523" x="7272338" y="5443538"/>
          <p14:tracePt t="55531" x="7272338" y="5494338"/>
          <p14:tracePt t="55539" x="7289800" y="5537200"/>
          <p14:tracePt t="55547" x="7289800" y="5588000"/>
          <p14:tracePt t="55555" x="7289800" y="5605463"/>
          <p14:tracePt t="55563" x="7315200" y="5638800"/>
          <p14:tracePt t="55572" x="7315200" y="5664200"/>
          <p14:tracePt t="55580" x="7315200" y="5681663"/>
          <p14:tracePt t="55596" x="7332663" y="5681663"/>
          <p14:tracePt t="55604" x="7332663" y="5697538"/>
          <p14:tracePt t="57040" x="7332663" y="5638800"/>
          <p14:tracePt t="57048" x="7366000" y="5570538"/>
          <p14:tracePt t="57056" x="7416800" y="5478463"/>
          <p14:tracePt t="57065" x="7493000" y="5367338"/>
          <p14:tracePt t="57073" x="7543800" y="5316538"/>
          <p14:tracePt t="57081" x="7653338" y="5207000"/>
          <p14:tracePt t="57089" x="7764463" y="5097463"/>
          <p14:tracePt t="57097" x="7874000" y="4986338"/>
          <p14:tracePt t="57105" x="7983538" y="4876800"/>
          <p14:tracePt t="57113" x="8077200" y="4826000"/>
          <p14:tracePt t="57122" x="8161338" y="4749800"/>
          <p14:tracePt t="57129" x="8204200" y="4749800"/>
          <p14:tracePt t="57138" x="8255000" y="4716463"/>
          <p14:tracePt t="57146" x="8288338" y="4699000"/>
          <p14:tracePt t="57154" x="8305800" y="4681538"/>
          <p14:tracePt t="57162" x="8331200" y="4681538"/>
          <p14:tracePt t="57170" x="8348663" y="4681538"/>
          <p14:tracePt t="57187" x="8364538" y="4681538"/>
          <p14:tracePt t="57285" x="8348663" y="4699000"/>
          <p14:tracePt t="57301" x="8331200" y="4716463"/>
          <p14:tracePt t="57311" x="8331200" y="4732338"/>
          <p14:tracePt t="57317" x="8305800" y="4732338"/>
          <p14:tracePt t="57326" x="8288338" y="4749800"/>
          <p14:tracePt t="57333" x="8288338" y="4775200"/>
          <p14:tracePt t="57611" x="8255000" y="4775200"/>
          <p14:tracePt t="57619" x="8221663" y="4775200"/>
          <p14:tracePt t="57627" x="8178800" y="4775200"/>
          <p14:tracePt t="57636" x="8145463" y="4792663"/>
          <p14:tracePt t="57644" x="8077200" y="4792663"/>
          <p14:tracePt t="57652" x="7983538" y="4808538"/>
          <p14:tracePt t="57660" x="7907338" y="4808538"/>
          <p14:tracePt t="57668" x="7840663" y="4808538"/>
          <p14:tracePt t="57678" x="7797800" y="4826000"/>
          <p14:tracePt t="57684" x="7713663" y="4826000"/>
          <p14:tracePt t="57693" x="7653338" y="4843463"/>
          <p14:tracePt t="57700" x="7620000" y="4843463"/>
          <p14:tracePt t="57710" x="7586663" y="4859338"/>
          <p14:tracePt t="57717" x="7543800" y="4876800"/>
          <p14:tracePt t="57727" x="7510463" y="4919663"/>
          <p14:tracePt t="57733" x="7493000" y="4953000"/>
          <p14:tracePt t="57744" x="7493000" y="4986338"/>
          <p14:tracePt t="57749" x="7475538" y="5046663"/>
          <p14:tracePt t="57760" x="7475538" y="5097463"/>
          <p14:tracePt t="57766" x="7475538" y="5173663"/>
          <p14:tracePt t="57777" x="7475538" y="5224463"/>
          <p14:tracePt t="57782" x="7475538" y="5300663"/>
          <p14:tracePt t="57790" x="7475538" y="5334000"/>
          <p14:tracePt t="57799" x="7475538" y="5384800"/>
          <p14:tracePt t="57806" x="7493000" y="5443538"/>
          <p14:tracePt t="57815" x="7510463" y="5478463"/>
          <p14:tracePt t="57823" x="7526338" y="5511800"/>
          <p14:tracePt t="57831" x="7569200" y="5537200"/>
          <p14:tracePt t="57839" x="7586663" y="5554663"/>
          <p14:tracePt t="57848" x="7602538" y="5554663"/>
          <p14:tracePt t="57856" x="7653338" y="5570538"/>
          <p14:tracePt t="57864" x="7670800" y="5570538"/>
          <p14:tracePt t="57872" x="7713663" y="5570538"/>
          <p14:tracePt t="57880" x="7729538" y="5570538"/>
          <p14:tracePt t="57888" x="7764463" y="5554663"/>
          <p14:tracePt t="57897" x="7780338" y="5554663"/>
          <p14:tracePt t="57904" x="7797800" y="5537200"/>
          <p14:tracePt t="57921" x="7823200" y="5511800"/>
          <p14:tracePt t="57978" x="7797800" y="5511800"/>
          <p14:tracePt t="57986" x="7780338" y="5511800"/>
          <p14:tracePt t="57995" x="7747000" y="5511800"/>
          <p14:tracePt t="58003" x="7729538" y="5554663"/>
          <p14:tracePt t="58011" x="7696200" y="5588000"/>
          <p14:tracePt t="58019" x="7653338" y="5664200"/>
          <p14:tracePt t="58027" x="7620000" y="5732463"/>
          <p14:tracePt t="58035" x="7602538" y="5791200"/>
          <p14:tracePt t="58043" x="7586663" y="5824538"/>
          <p14:tracePt t="58052" x="7569200" y="5892800"/>
          <p14:tracePt t="58060" x="7569200" y="5951538"/>
          <p14:tracePt t="58068" x="7569200" y="5986463"/>
          <p14:tracePt t="58077" x="7543800" y="6002338"/>
          <p14:tracePt t="58084" x="7543800" y="6019800"/>
          <p14:tracePt t="58093" x="7543800" y="6045200"/>
          <p14:tracePt t="58100" x="7543800" y="6062663"/>
          <p14:tracePt t="58127" x="7569200" y="6045200"/>
          <p14:tracePt t="58133" x="7620000" y="5951538"/>
          <p14:tracePt t="58144" x="7670800" y="5842000"/>
          <p14:tracePt t="58149" x="7729538" y="5715000"/>
          <p14:tracePt t="58160" x="7764463" y="5621338"/>
          <p14:tracePt t="58165" x="7823200" y="5494338"/>
          <p14:tracePt t="58174" x="7840663" y="5443538"/>
          <p14:tracePt t="58182" x="7856538" y="5367338"/>
          <p14:tracePt t="58190" x="7874000" y="5316538"/>
          <p14:tracePt t="58198" x="7874000" y="5257800"/>
          <p14:tracePt t="58206" x="7891463" y="5240338"/>
          <p14:tracePt t="58215" x="7891463" y="5224463"/>
          <p14:tracePt t="58239" x="7874000" y="5224463"/>
          <p14:tracePt t="58247" x="7856538" y="5224463"/>
          <p14:tracePt t="58256" x="7840663" y="5224463"/>
          <p14:tracePt t="58264" x="7823200" y="5224463"/>
          <p14:tracePt t="58280" x="7823200" y="5240338"/>
          <p14:tracePt t="58288" x="7797800" y="5240338"/>
          <p14:tracePt t="58321" x="7797800" y="5224463"/>
          <p14:tracePt t="58329" x="7797800" y="5207000"/>
          <p14:tracePt t="58337" x="7823200" y="5173663"/>
          <p14:tracePt t="58345" x="7840663" y="5156200"/>
          <p14:tracePt t="58353" x="7840663" y="5113338"/>
          <p14:tracePt t="58362" x="7856538" y="5097463"/>
          <p14:tracePt t="58370" x="7856538" y="5080000"/>
          <p14:tracePt t="58378" x="7874000" y="5062538"/>
          <p14:tracePt t="58386" x="7874000" y="5046663"/>
          <p14:tracePt t="58443" x="7856538" y="5046663"/>
          <p14:tracePt t="58451" x="7840663" y="5046663"/>
          <p14:tracePt t="58460" x="7823200" y="5046663"/>
          <p14:tracePt t="58664" x="7747000" y="5046663"/>
          <p14:tracePt t="58671" x="7670800" y="5046663"/>
          <p14:tracePt t="58680" x="7602538" y="5029200"/>
          <p14:tracePt t="58688" x="7569200" y="4986338"/>
          <p14:tracePt t="58696" x="7493000" y="4986338"/>
          <p14:tracePt t="58704" x="7399338" y="4953000"/>
          <p14:tracePt t="58712" x="7348538" y="4935538"/>
          <p14:tracePt t="58721" x="7315200" y="4935538"/>
          <p14:tracePt t="58728" x="7272338" y="4919663"/>
          <p14:tracePt t="58737" x="7239000" y="4919663"/>
          <p14:tracePt t="58745" x="7221538" y="4919663"/>
          <p14:tracePt t="58753" x="7205663" y="4919663"/>
          <p14:tracePt t="58769" x="7188200" y="4919663"/>
          <p14:tracePt t="58786" x="7162800" y="4919663"/>
          <p14:tracePt t="58810" x="7145338" y="4919663"/>
          <p14:tracePt t="58828" x="7129463" y="4935538"/>
          <p14:tracePt t="58851" x="7112000" y="4935538"/>
          <p14:tracePt t="58860" x="7112000" y="4953000"/>
          <p14:tracePt t="58894" x="7112000" y="4970463"/>
          <p14:tracePt t="58941" x="7112000" y="4986338"/>
          <p14:tracePt t="58990" x="7112000" y="5003800"/>
          <p14:tracePt t="59031" x="7112000" y="5029200"/>
          <p14:tracePt t="59120" x="7129463" y="5046663"/>
          <p14:tracePt t="59128" x="7162800" y="5062538"/>
          <p14:tracePt t="59136" x="7205663" y="5062538"/>
          <p14:tracePt t="59145" x="7221538" y="5080000"/>
          <p14:tracePt t="59153" x="7256463" y="5097463"/>
          <p14:tracePt t="59161" x="7289800" y="5097463"/>
          <p14:tracePt t="59169" x="7315200" y="5113338"/>
          <p14:tracePt t="59177" x="7332663" y="5130800"/>
          <p14:tracePt t="59185" x="7348538" y="5130800"/>
          <p14:tracePt t="59194" x="7366000" y="5130800"/>
          <p14:tracePt t="59202" x="7366000" y="5156200"/>
          <p14:tracePt t="59210" x="7383463" y="5156200"/>
          <p14:tracePt t="59267" x="7399338" y="5156200"/>
          <p14:tracePt t="59299" x="7416800" y="5156200"/>
          <p14:tracePt t="59311" x="7442200" y="5130800"/>
          <p14:tracePt t="59324" x="7459663" y="5130800"/>
          <p14:tracePt t="59340" x="7475538" y="5130800"/>
          <p14:tracePt t="59349" x="7475538" y="5113338"/>
          <p14:tracePt t="59356" x="7493000" y="5113338"/>
          <p14:tracePt t="59398" x="7510463" y="5113338"/>
          <p14:tracePt t="59430" x="7526338" y="5097463"/>
          <p14:tracePt t="59455" x="7543800" y="5097463"/>
          <p14:tracePt t="59471" x="7543800" y="5080000"/>
          <p14:tracePt t="59479" x="7569200" y="5080000"/>
          <p14:tracePt t="59512" x="7586663" y="5080000"/>
          <p14:tracePt t="59569" x="7586663" y="5062538"/>
          <p14:tracePt t="59650" x="7569200" y="5062538"/>
          <p14:tracePt t="59797" x="7586663" y="5062538"/>
          <p14:tracePt t="59830" x="7602538" y="5062538"/>
          <p14:tracePt t="59838" x="7620000" y="5062538"/>
          <p14:tracePt t="59854" x="7620000" y="5046663"/>
          <p14:tracePt t="59862" x="7637463" y="5046663"/>
          <p14:tracePt t="59879" x="7653338" y="5046663"/>
          <p14:tracePt t="59895" x="7670800" y="5046663"/>
          <p14:tracePt t="59903" x="7670800" y="5029200"/>
          <p14:tracePt t="59928" x="7696200" y="5029200"/>
          <p14:tracePt t="59961" x="7713663" y="5029200"/>
          <p14:tracePt t="60001" x="7729538" y="5029200"/>
          <p14:tracePt t="60027" x="7729538" y="5003800"/>
          <p14:tracePt t="60044" x="7747000" y="5003800"/>
          <p14:tracePt t="60093" x="7764463" y="5003800"/>
          <p14:tracePt t="60132" x="7780338" y="5003800"/>
          <p14:tracePt t="60148" x="7797800" y="5003800"/>
          <p14:tracePt t="60164" x="7823200" y="5003800"/>
          <p14:tracePt t="60172" x="7840663" y="5003800"/>
          <p14:tracePt t="60189" x="7856538" y="5003800"/>
          <p14:tracePt t="60197" x="7874000" y="5003800"/>
          <p14:tracePt t="60205" x="7891463" y="5003800"/>
          <p14:tracePt t="60213" x="7907338" y="5003800"/>
          <p14:tracePt t="60230" x="7924800" y="5003800"/>
          <p14:tracePt t="60238" x="7950200" y="5003800"/>
          <p14:tracePt t="60246" x="7967663" y="5003800"/>
          <p14:tracePt t="60254" x="7983538" y="5003800"/>
          <p14:tracePt t="60262" x="8001000" y="5003800"/>
          <p14:tracePt t="60270" x="8018463" y="5003800"/>
          <p14:tracePt t="60278" x="8034338" y="5003800"/>
          <p14:tracePt t="60286" x="8051800" y="5003800"/>
          <p14:tracePt t="60295" x="8077200" y="5003800"/>
          <p14:tracePt t="60303" x="8094663" y="5003800"/>
          <p14:tracePt t="60319" x="8110538" y="5029200"/>
          <p14:tracePt t="60327" x="8128000" y="5029200"/>
          <p14:tracePt t="60335" x="8145463" y="5029200"/>
          <p14:tracePt t="60352" x="8145463" y="5046663"/>
          <p14:tracePt t="60361" x="8161338" y="5046663"/>
          <p14:tracePt t="60711" x="8161338" y="5062538"/>
          <p14:tracePt t="60719" x="8161338" y="5080000"/>
          <p14:tracePt t="60727" x="8161338" y="5113338"/>
          <p14:tracePt t="60735" x="8145463" y="5156200"/>
          <p14:tracePt t="60744" x="8128000" y="5224463"/>
          <p14:tracePt t="60752" x="8110538" y="5240338"/>
          <p14:tracePt t="60760" x="8094663" y="5300663"/>
          <p14:tracePt t="60768" x="8051800" y="5334000"/>
          <p14:tracePt t="60777" x="8034338" y="5351463"/>
          <p14:tracePt t="60784" x="8001000" y="5384800"/>
          <p14:tracePt t="60793" x="7983538" y="5410200"/>
          <p14:tracePt t="60800" x="7967663" y="5427663"/>
          <p14:tracePt t="60811" x="7924800" y="5443538"/>
          <p14:tracePt t="60817" x="7907338" y="5461000"/>
          <p14:tracePt t="60828" x="7891463" y="5478463"/>
          <p14:tracePt t="60833" x="7840663" y="5511800"/>
          <p14:tracePt t="60845" x="7823200" y="5537200"/>
          <p14:tracePt t="60849" x="7780338" y="5570538"/>
          <p14:tracePt t="60860" x="7747000" y="5605463"/>
          <p14:tracePt t="60866" x="7729538" y="5621338"/>
          <p14:tracePt t="60874" x="7713663" y="5681663"/>
          <p14:tracePt t="60882" x="7696200" y="5697538"/>
          <p14:tracePt t="60890" x="7670800" y="5732463"/>
          <p14:tracePt t="60898" x="7670800" y="5765800"/>
          <p14:tracePt t="60907" x="7653338" y="5791200"/>
          <p14:tracePt t="60915" x="7653338" y="5808663"/>
          <p14:tracePt t="60923" x="7653338" y="5824538"/>
          <p14:tracePt t="60931" x="7653338" y="5842000"/>
          <p14:tracePt t="60947" x="7653338" y="5859463"/>
          <p14:tracePt t="60955" x="7670800" y="5859463"/>
          <p14:tracePt t="60964" x="7696200" y="5859463"/>
          <p14:tracePt t="60972" x="7713663" y="5875338"/>
          <p14:tracePt t="60980" x="7747000" y="5875338"/>
          <p14:tracePt t="60988" x="7780338" y="5875338"/>
          <p14:tracePt t="60996" x="7797800" y="5875338"/>
          <p14:tracePt t="61004" x="7840663" y="5875338"/>
          <p14:tracePt t="61013" x="7856538" y="5875338"/>
          <p14:tracePt t="61020" x="7891463" y="5875338"/>
          <p14:tracePt t="61029" x="7907338" y="5859463"/>
          <p14:tracePt t="61037" x="7924800" y="5859463"/>
          <p14:tracePt t="61062" x="7950200" y="5842000"/>
          <p14:tracePt t="62073" x="7967663" y="5842000"/>
          <p14:tracePt t="62081" x="7983538" y="5842000"/>
          <p14:tracePt t="62089" x="8018463" y="5842000"/>
          <p14:tracePt t="62098" x="8034338" y="5842000"/>
          <p14:tracePt t="62106" x="8051800" y="5824538"/>
          <p14:tracePt t="62114" x="8077200" y="5824538"/>
          <p14:tracePt t="62122" x="8094663" y="5824538"/>
          <p14:tracePt t="62130" x="8110538" y="5824538"/>
          <p14:tracePt t="62138" x="8128000" y="5824538"/>
          <p14:tracePt t="62147" x="8145463" y="5808663"/>
          <p14:tracePt t="62155" x="8178800" y="5808663"/>
          <p14:tracePt t="62163" x="8204200" y="5808663"/>
          <p14:tracePt t="62171" x="8221663" y="5808663"/>
          <p14:tracePt t="62179" x="8237538" y="5808663"/>
          <p14:tracePt t="62188" x="8255000" y="5808663"/>
          <p14:tracePt t="62196" x="8272463" y="5808663"/>
          <p14:tracePt t="62212" x="8288338" y="5808663"/>
          <p14:tracePt t="62220" x="8288338" y="5791200"/>
          <p14:tracePt t="62236" x="8305800" y="5791200"/>
          <p14:tracePt t="62285" x="8305800" y="5765800"/>
          <p14:tracePt t="62310" x="8288338" y="5765800"/>
          <p14:tracePt t="62318" x="8288338" y="5748338"/>
          <p14:tracePt t="62343" x="8272463" y="5748338"/>
          <p14:tracePt t="62367" x="8272463" y="5732463"/>
          <p14:tracePt t="62377" x="8255000" y="5732463"/>
          <p14:tracePt t="62456" x="8237538" y="5732463"/>
          <p14:tracePt t="62767" x="8272463" y="5732463"/>
          <p14:tracePt t="62778" x="8348663" y="5715000"/>
          <p14:tracePt t="62783" x="8475663" y="5697538"/>
          <p14:tracePt t="62791" x="8618538" y="5681663"/>
          <p14:tracePt t="62799" x="8796338" y="5638800"/>
          <p14:tracePt t="62807" x="9017000" y="5605463"/>
          <p14:tracePt t="62815" x="9253538" y="5554663"/>
          <p14:tracePt t="62823" x="9474200" y="5511800"/>
          <p14:tracePt t="62832" x="9575800" y="5494338"/>
          <p14:tracePt t="62840" x="9761538" y="5443538"/>
          <p14:tracePt t="62848" x="9939338" y="5410200"/>
          <p14:tracePt t="62856" x="10083800" y="5384800"/>
          <p14:tracePt t="62865" x="10210800" y="5351463"/>
          <p14:tracePt t="62872" x="10253663" y="5334000"/>
          <p14:tracePt t="62881" x="10337800" y="5316538"/>
          <p14:tracePt t="62889" x="10396538" y="5300663"/>
          <p14:tracePt t="62897" x="10431463" y="5300663"/>
          <p14:tracePt t="62905" x="10447338" y="5283200"/>
          <p14:tracePt t="62913" x="10464800" y="5283200"/>
          <p14:tracePt t="62930" x="10490200" y="5283200"/>
          <p14:tracePt t="62995" x="10464800" y="5283200"/>
          <p14:tracePt t="63003" x="10447338" y="5257800"/>
          <p14:tracePt t="63011" x="10431463" y="5257800"/>
          <p14:tracePt t="63264" x="10431463" y="5240338"/>
          <p14:tracePt t="63272" x="10464800" y="5224463"/>
          <p14:tracePt t="63281" x="10507663" y="5207000"/>
          <p14:tracePt t="63288" x="10541000" y="5173663"/>
          <p14:tracePt t="63297" x="10574338" y="5156200"/>
          <p14:tracePt t="63305" x="10591800" y="5113338"/>
          <p14:tracePt t="63313" x="10634663" y="5080000"/>
          <p14:tracePt t="63321" x="10668000" y="5062538"/>
          <p14:tracePt t="63329" x="10685463" y="5029200"/>
          <p14:tracePt t="63338" x="10701338" y="5003800"/>
          <p14:tracePt t="63346" x="10718800" y="4986338"/>
          <p14:tracePt t="63362" x="10744200" y="4970463"/>
          <p14:tracePt t="63386" x="10761663" y="4953000"/>
          <p14:tracePt t="63427" x="10761663" y="4935538"/>
          <p14:tracePt t="63468" x="10744200" y="4935538"/>
          <p14:tracePt t="63477" x="10718800" y="4919663"/>
          <p14:tracePt t="63494" x="10701338" y="4902200"/>
          <p14:tracePt t="63500" x="10685463" y="4902200"/>
          <p14:tracePt t="63511" x="10685463" y="4876800"/>
          <p14:tracePt t="63517" x="10668000" y="4876800"/>
          <p14:tracePt t="63527" x="10668000" y="4859338"/>
          <p14:tracePt t="63533" x="10650538" y="4859338"/>
          <p14:tracePt t="63543" x="10634663" y="4843463"/>
          <p14:tracePt t="63561" x="10634663" y="4826000"/>
          <p14:tracePt t="63566" x="10617200" y="4826000"/>
          <p14:tracePt t="63574" x="10617200" y="4808538"/>
          <p14:tracePt t="63590" x="10591800" y="4792663"/>
          <p14:tracePt t="63631" x="10574338" y="4792663"/>
          <p14:tracePt t="63843" x="10574338" y="4808538"/>
          <p14:tracePt t="63868" x="10574338" y="4826000"/>
          <p14:tracePt t="63878" x="10574338" y="4843463"/>
          <p14:tracePt t="63884" x="10558463" y="4843463"/>
          <p14:tracePt t="63894" x="10558463" y="4859338"/>
          <p14:tracePt t="63911" x="10558463" y="4876800"/>
          <p14:tracePt t="63933" x="10541000" y="4902200"/>
          <p14:tracePt t="63974" x="10541000" y="4919663"/>
          <p14:tracePt t="64219" x="10541000" y="4902200"/>
          <p14:tracePt t="64243" x="10558463" y="4902200"/>
          <p14:tracePt t="64251" x="10558463" y="4876800"/>
          <p14:tracePt t="64284" x="10558463" y="4859338"/>
          <p14:tracePt t="64294" x="10574338" y="4859338"/>
          <p14:tracePt t="64316" x="10574338" y="4843463"/>
          <p14:tracePt t="64327" x="10591800" y="4843463"/>
          <p14:tracePt t="64344" x="10591800" y="4826000"/>
          <p14:tracePt t="64357" x="10617200" y="4826000"/>
          <p14:tracePt t="66005" x="10591800" y="4826000"/>
          <p14:tracePt t="66014" x="10558463" y="4826000"/>
          <p14:tracePt t="66021" x="10523538" y="4826000"/>
          <p14:tracePt t="66029" x="10490200" y="4843463"/>
          <p14:tracePt t="66038" x="10414000" y="4859338"/>
          <p14:tracePt t="66046" x="10363200" y="4876800"/>
          <p14:tracePt t="66054" x="10320338" y="4876800"/>
          <p14:tracePt t="66062" x="10287000" y="4902200"/>
          <p14:tracePt t="66070" x="10253663" y="4919663"/>
          <p14:tracePt t="66079" x="10210800" y="4919663"/>
          <p14:tracePt t="66086" x="10177463" y="4919663"/>
          <p14:tracePt t="66095" x="10177463" y="4935538"/>
          <p14:tracePt t="66103" x="10160000" y="4935538"/>
          <p14:tracePt t="66111" x="10142538" y="4935538"/>
          <p14:tracePt t="66144" x="10142538" y="4919663"/>
          <p14:tracePt t="66161" x="10142538" y="4902200"/>
          <p14:tracePt t="66178" x="10126663" y="4902200"/>
          <p14:tracePt t="66185" x="10126663" y="4876800"/>
          <p14:tracePt t="66194" x="10109200" y="4876800"/>
          <p14:tracePt t="66201" x="10083800" y="4859338"/>
          <p14:tracePt t="66210" x="10050463" y="4859338"/>
          <p14:tracePt t="66228" x="10033000" y="4859338"/>
          <p14:tracePt t="66233" x="9999663" y="4843463"/>
          <p14:tracePt t="66243" x="9982200" y="4843463"/>
          <p14:tracePt t="66250" x="9956800" y="4843463"/>
          <p14:tracePt t="66260" x="9939338" y="4843463"/>
          <p14:tracePt t="66274" x="9923463" y="4843463"/>
          <p14:tracePt t="66291" x="9906000" y="4843463"/>
          <p14:tracePt t="66299" x="9906000" y="4826000"/>
          <p14:tracePt t="66307" x="9888538" y="4826000"/>
          <p14:tracePt t="66315" x="9872663" y="4826000"/>
          <p14:tracePt t="66323" x="9855200" y="4826000"/>
          <p14:tracePt t="66332" x="9812338" y="4826000"/>
          <p14:tracePt t="66340" x="9779000" y="4826000"/>
          <p14:tracePt t="66348" x="9761538" y="4826000"/>
          <p14:tracePt t="66356" x="9728200" y="4826000"/>
          <p14:tracePt t="66364" x="9685338" y="4826000"/>
          <p14:tracePt t="66372" x="9652000" y="4826000"/>
          <p14:tracePt t="68281" x="9634538" y="4826000"/>
          <p14:tracePt t="68305" x="9618663" y="4826000"/>
          <p14:tracePt t="68330" x="9601200" y="4826000"/>
          <p14:tracePt t="68346" x="9601200" y="4808538"/>
          <p14:tracePt t="68354" x="9575800" y="4808538"/>
          <p14:tracePt t="68762" x="9542463" y="4808538"/>
          <p14:tracePt t="68770" x="9507538" y="4808538"/>
          <p14:tracePt t="68779" x="9448800" y="4808538"/>
          <p14:tracePt t="68787" x="9380538" y="4826000"/>
          <p14:tracePt t="68795" x="9288463" y="4843463"/>
          <p14:tracePt t="68803" x="9126538" y="4876800"/>
          <p14:tracePt t="68811" x="8983663" y="4902200"/>
          <p14:tracePt t="68819" x="8813800" y="4919663"/>
          <p14:tracePt t="68828" x="8669338" y="4935538"/>
          <p14:tracePt t="68835" x="8491538" y="4970463"/>
          <p14:tracePt t="68844" x="8331200" y="4986338"/>
          <p14:tracePt t="68852" x="8161338" y="5003800"/>
          <p14:tracePt t="68860" x="8051800" y="5029200"/>
          <p14:tracePt t="68868" x="7907338" y="5062538"/>
          <p14:tracePt t="68876" x="7764463" y="5097463"/>
          <p14:tracePt t="68885" x="7637463" y="5113338"/>
          <p14:tracePt t="68894" x="7586663" y="5130800"/>
          <p14:tracePt t="68901" x="7510463" y="5156200"/>
          <p14:tracePt t="68911" x="7442200" y="5173663"/>
          <p14:tracePt t="68918" x="7332663" y="5189538"/>
          <p14:tracePt t="68927" x="7272338" y="5207000"/>
          <p14:tracePt t="68933" x="7205663" y="5224463"/>
          <p14:tracePt t="68944" x="7129463" y="5240338"/>
          <p14:tracePt t="68950" x="7061200" y="5283200"/>
          <p14:tracePt t="68960" x="6951663" y="5316538"/>
          <p14:tracePt t="68966" x="6781800" y="5367338"/>
          <p14:tracePt t="68974" x="6697663" y="5410200"/>
          <p14:tracePt t="68983" x="6586538" y="5443538"/>
          <p14:tracePt t="68991" x="6459538" y="5478463"/>
          <p14:tracePt t="68999" x="6332538" y="5511800"/>
          <p14:tracePt t="69007" x="6223000" y="5537200"/>
          <p14:tracePt t="69015" x="6113463" y="5554663"/>
          <p14:tracePt t="69024" x="6019800" y="5588000"/>
          <p14:tracePt t="69031" x="5951538" y="5605463"/>
          <p14:tracePt t="69039" x="5875338" y="5621338"/>
          <p14:tracePt t="69048" x="5842000" y="5621338"/>
          <p14:tracePt t="69056" x="5791200" y="5638800"/>
          <p14:tracePt t="69064" x="5732463" y="5664200"/>
          <p14:tracePt t="69072" x="5681663" y="5681663"/>
          <p14:tracePt t="69080" x="5664200" y="5681663"/>
          <p14:tracePt t="69088" x="5621338" y="5697538"/>
          <p14:tracePt t="69097" x="5605463" y="5697538"/>
          <p14:tracePt t="69105" x="5588000" y="5697538"/>
          <p14:tracePt t="69113" x="5570538" y="5715000"/>
          <p14:tracePt t="69130" x="5554663" y="5715000"/>
          <p14:tracePt t="69146" x="5537200" y="5715000"/>
          <p14:tracePt t="69154" x="5494338" y="5715000"/>
          <p14:tracePt t="69162" x="5461000" y="5715000"/>
          <p14:tracePt t="69170" x="5427663" y="5715000"/>
          <p14:tracePt t="69178" x="5367338" y="5732463"/>
          <p14:tracePt t="69186" x="5316538" y="5732463"/>
          <p14:tracePt t="69195" x="5300663" y="5732463"/>
          <p14:tracePt t="69203" x="5240338" y="5732463"/>
          <p14:tracePt t="69211" x="5207000" y="5732463"/>
          <p14:tracePt t="69219" x="5189538" y="5732463"/>
          <p14:tracePt t="69228" x="5173663" y="5732463"/>
          <p14:tracePt t="69236" x="5156200" y="5732463"/>
          <p14:tracePt t="69252" x="5156200" y="5715000"/>
          <p14:tracePt t="69268" x="5156200" y="5697538"/>
          <p14:tracePt t="69276" x="5173663" y="5664200"/>
          <p14:tracePt t="69285" x="5207000" y="5638800"/>
          <p14:tracePt t="69295" x="5257800" y="5588000"/>
          <p14:tracePt t="69301" x="5316538" y="5570538"/>
          <p14:tracePt t="69310" x="5384800" y="5537200"/>
          <p14:tracePt t="69317" x="5478463" y="5494338"/>
          <p14:tracePt t="69328" x="5664200" y="5443538"/>
          <p14:tracePt t="69334" x="5808663" y="5427663"/>
          <p14:tracePt t="69344" x="5951538" y="5410200"/>
          <p14:tracePt t="69349" x="6146800" y="5410200"/>
          <p14:tracePt t="69360" x="6367463" y="5410200"/>
          <p14:tracePt t="69366" x="6604000" y="5410200"/>
          <p14:tracePt t="69374" x="6875463" y="5410200"/>
          <p14:tracePt t="69382" x="7162800" y="5410200"/>
          <p14:tracePt t="69393" x="7442200" y="5410200"/>
          <p14:tracePt t="69398" x="7729538" y="5410200"/>
          <p14:tracePt t="69406" x="8001000" y="5410200"/>
          <p14:tracePt t="69415" x="8255000" y="5410200"/>
          <p14:tracePt t="69423" x="8491538" y="5384800"/>
          <p14:tracePt t="69431" x="8602663" y="5367338"/>
          <p14:tracePt t="69439" x="8796338" y="5334000"/>
          <p14:tracePt t="69448" x="8940800" y="5283200"/>
          <p14:tracePt t="69456" x="9067800" y="5240338"/>
          <p14:tracePt t="69464" x="9126538" y="5224463"/>
          <p14:tracePt t="69472" x="9194800" y="5207000"/>
          <p14:tracePt t="69480" x="9253538" y="5173663"/>
          <p14:tracePt t="69488" x="9288463" y="5173663"/>
          <p14:tracePt t="69496" x="9304338" y="5156200"/>
          <p14:tracePt t="69504" x="9321800" y="5156200"/>
          <p14:tracePt t="69537" x="9347200" y="5156200"/>
          <p14:tracePt t="69578" x="9364663" y="5156200"/>
          <p14:tracePt t="69602" x="9380538" y="5156200"/>
          <p14:tracePt t="69619" x="9398000" y="5156200"/>
          <p14:tracePt t="69643" x="9398000" y="5130800"/>
          <p14:tracePt t="70002" x="9415463" y="5130800"/>
          <p14:tracePt t="70011" x="9474200" y="5113338"/>
          <p14:tracePt t="70018" x="9542463" y="5080000"/>
          <p14:tracePt t="70028" x="9601200" y="5046663"/>
          <p14:tracePt t="70035" x="9685338" y="4986338"/>
          <p14:tracePt t="70045" x="9761538" y="4919663"/>
          <p14:tracePt t="70051" x="9812338" y="4859338"/>
          <p14:tracePt t="70060" x="9872663" y="4808538"/>
          <p14:tracePt t="70067" x="9906000" y="4775200"/>
          <p14:tracePt t="70077" x="9939338" y="4732338"/>
          <p14:tracePt t="70084" x="9982200" y="4681538"/>
          <p14:tracePt t="70094" x="9999663" y="4665663"/>
          <p14:tracePt t="70100" x="10015538" y="4622800"/>
          <p14:tracePt t="70111" x="10033000" y="4605338"/>
          <p14:tracePt t="70133" x="10033000" y="4589463"/>
          <p14:tracePt t="70296" x="10015538" y="4589463"/>
          <p14:tracePt t="70304" x="9999663" y="4605338"/>
          <p14:tracePt t="70312" x="9956800" y="4622800"/>
          <p14:tracePt t="70320" x="9906000" y="4665663"/>
          <p14:tracePt t="70329" x="9829800" y="4681538"/>
          <p14:tracePt t="70336" x="9761538" y="4732338"/>
          <p14:tracePt t="70345" x="9652000" y="4792663"/>
          <p14:tracePt t="70353" x="9558338" y="4843463"/>
          <p14:tracePt t="70361" x="9474200" y="4902200"/>
          <p14:tracePt t="70369" x="9380538" y="4935538"/>
          <p14:tracePt t="70378" x="9304338" y="4970463"/>
          <p14:tracePt t="70385" x="9271000" y="4986338"/>
          <p14:tracePt t="70394" x="9194800" y="5003800"/>
          <p14:tracePt t="70402" x="9144000" y="5029200"/>
          <p14:tracePt t="70410" x="9093200" y="5062538"/>
          <p14:tracePt t="70418" x="9034463" y="5062538"/>
          <p14:tracePt t="70427" x="8999538" y="5080000"/>
          <p14:tracePt t="70435" x="8966200" y="5097463"/>
          <p14:tracePt t="70444" x="8923338" y="5097463"/>
          <p14:tracePt t="70451" x="8890000" y="5097463"/>
          <p14:tracePt t="70461" x="8856663" y="5113338"/>
          <p14:tracePt t="70467" x="8813800" y="5130800"/>
          <p14:tracePt t="70478" x="8780463" y="5130800"/>
          <p14:tracePt t="70483" x="8745538" y="5130800"/>
          <p14:tracePt t="70494" x="8712200" y="5156200"/>
          <p14:tracePt t="70500" x="8669338" y="5156200"/>
          <p14:tracePt t="70510" x="8653463" y="5173663"/>
          <p14:tracePt t="70516" x="8618538" y="5173663"/>
          <p14:tracePt t="70524" x="8602663" y="5173663"/>
          <p14:tracePt t="70532" x="8602663" y="5189538"/>
          <p14:tracePt t="70541" x="8585200" y="5189538"/>
          <p14:tracePt t="70557" x="8559800" y="5189538"/>
          <p14:tracePt t="70573" x="8542338" y="5189538"/>
          <p14:tracePt t="70590" x="8526463" y="5189538"/>
          <p14:tracePt t="70598" x="8526463" y="5207000"/>
          <p14:tracePt t="70606" x="8509000" y="5207000"/>
          <p14:tracePt t="70614" x="8491538" y="5207000"/>
          <p14:tracePt t="70622" x="8491538" y="5224463"/>
          <p14:tracePt t="70630" x="8475663" y="5224463"/>
          <p14:tracePt t="70647" x="8458200" y="5224463"/>
          <p14:tracePt t="70655" x="8458200" y="5240338"/>
          <p14:tracePt t="70663" x="8432800" y="5257800"/>
          <p14:tracePt t="70679" x="8415338" y="5283200"/>
          <p14:tracePt t="70687" x="8415338" y="5300663"/>
          <p14:tracePt t="70696" x="8399463" y="5316538"/>
          <p14:tracePt t="70703" x="8399463" y="5334000"/>
          <p14:tracePt t="70712" x="8399463" y="5351463"/>
          <p14:tracePt t="70720" x="8399463" y="5367338"/>
          <p14:tracePt t="70728" x="8382000" y="5384800"/>
          <p14:tracePt t="70736" x="8382000" y="5410200"/>
          <p14:tracePt t="70744" x="8382000" y="5427663"/>
          <p14:tracePt t="70753" x="8382000" y="5443538"/>
          <p14:tracePt t="70761" x="8382000" y="5461000"/>
          <p14:tracePt t="70785" x="8382000" y="5478463"/>
          <p14:tracePt t="70924" x="8382000" y="5461000"/>
          <p14:tracePt t="70932" x="8382000" y="5443538"/>
          <p14:tracePt t="70944" x="8382000" y="5427663"/>
          <p14:tracePt t="70948" x="8382000" y="5410200"/>
          <p14:tracePt t="70956" x="8382000" y="5384800"/>
          <p14:tracePt t="70965" x="8382000" y="5351463"/>
          <p14:tracePt t="70973" x="8382000" y="5334000"/>
          <p14:tracePt t="70981" x="8382000" y="5300663"/>
          <p14:tracePt t="70989" x="8382000" y="5283200"/>
          <p14:tracePt t="70998" x="8382000" y="5240338"/>
          <p14:tracePt t="71006" x="8382000" y="5224463"/>
          <p14:tracePt t="71014" x="8399463" y="5224463"/>
          <p14:tracePt t="71022" x="8399463" y="5207000"/>
          <p14:tracePt t="71030" x="8415338" y="5189538"/>
          <p14:tracePt t="71039" x="8432800" y="5189538"/>
          <p14:tracePt t="71047" x="8458200" y="5173663"/>
          <p14:tracePt t="71054" x="8475663" y="5173663"/>
          <p14:tracePt t="71062" x="8491538" y="5173663"/>
          <p14:tracePt t="71071" x="8491538" y="5156200"/>
          <p14:tracePt t="71079" x="8526463" y="5156200"/>
          <p14:tracePt t="71087" x="8542338" y="5156200"/>
          <p14:tracePt t="71095" x="8559800" y="5130800"/>
          <p14:tracePt t="71104" x="8585200" y="5130800"/>
          <p14:tracePt t="71112" x="8602663" y="5130800"/>
          <p14:tracePt t="71120" x="8618538" y="5113338"/>
          <p14:tracePt t="71128" x="8653463" y="5113338"/>
          <p14:tracePt t="71136" x="8669338" y="5097463"/>
          <p14:tracePt t="71144" x="8686800" y="5097463"/>
          <p14:tracePt t="71161" x="8712200" y="5080000"/>
          <p14:tracePt t="71168" x="8729663" y="5080000"/>
          <p14:tracePt t="71178" x="8745538" y="5080000"/>
          <p14:tracePt t="71528" x="8763000" y="5080000"/>
          <p14:tracePt t="71536" x="8796338" y="5080000"/>
          <p14:tracePt t="71544" x="8872538" y="5062538"/>
          <p14:tracePt t="71552" x="8983663" y="5046663"/>
          <p14:tracePt t="71561" x="9067800" y="5003800"/>
          <p14:tracePt t="71568" x="9161463" y="4970463"/>
          <p14:tracePt t="71578" x="9271000" y="4935538"/>
          <p14:tracePt t="71585" x="9364663" y="4876800"/>
          <p14:tracePt t="71593" x="9448800" y="4843463"/>
          <p14:tracePt t="71601" x="9542463" y="4808538"/>
          <p14:tracePt t="71611" x="9618663" y="4749800"/>
          <p14:tracePt t="71617" x="9652000" y="4732338"/>
          <p14:tracePt t="71628" x="9702800" y="4716463"/>
          <p14:tracePt t="71634" x="9761538" y="4681538"/>
          <p14:tracePt t="71644" x="9796463" y="4665663"/>
          <p14:tracePt t="71650" x="9812338" y="4648200"/>
          <p14:tracePt t="71661" x="9829800" y="4622800"/>
          <p14:tracePt t="71666" x="9855200" y="4605338"/>
          <p14:tracePt t="71691" x="9872663" y="4605338"/>
          <p14:tracePt t="71928" x="9888538" y="4589463"/>
          <p14:tracePt t="71936" x="9906000" y="4589463"/>
          <p14:tracePt t="71944" x="9923463" y="4589463"/>
          <p14:tracePt t="71952" x="9956800" y="4572000"/>
          <p14:tracePt t="71960" x="9999663" y="4572000"/>
          <p14:tracePt t="71968" x="10033000" y="4554538"/>
          <p14:tracePt t="71978" x="10066338" y="4554538"/>
          <p14:tracePt t="71984" x="10109200" y="4554538"/>
          <p14:tracePt t="71993" x="10126663" y="4554538"/>
          <p14:tracePt t="72001" x="10142538" y="4538663"/>
          <p14:tracePt t="72011" x="10177463" y="4538663"/>
          <p14:tracePt t="72017" x="10193338" y="4538663"/>
          <p14:tracePt t="72033" x="10210800" y="4538663"/>
          <p14:tracePt t="72107" x="10210800" y="4554538"/>
          <p14:tracePt t="72286" x="10236200" y="4554538"/>
          <p14:tracePt t="72295" x="10253663" y="4554538"/>
          <p14:tracePt t="72311" x="10287000" y="4554538"/>
          <p14:tracePt t="72319" x="10304463" y="4554538"/>
          <p14:tracePt t="72327" x="10337800" y="4554538"/>
          <p14:tracePt t="72335" x="10363200" y="4554538"/>
          <p14:tracePt t="72343" x="10396538" y="4554538"/>
          <p14:tracePt t="72351" x="10414000" y="4538663"/>
          <p14:tracePt t="72360" x="10431463" y="4538663"/>
          <p14:tracePt t="72368" x="10447338" y="4538663"/>
          <p14:tracePt t="72377" x="10490200" y="4521200"/>
          <p14:tracePt t="72384" x="10507663" y="4521200"/>
          <p14:tracePt t="72401" x="10523538" y="4521200"/>
          <p14:tracePt t="72410" x="10541000" y="4495800"/>
          <p14:tracePt t="72427" x="10558463" y="4495800"/>
          <p14:tracePt t="72460" x="10574338" y="4495800"/>
          <p14:tracePt t="72719" x="10617200" y="4495800"/>
          <p14:tracePt t="72727" x="10668000" y="4495800"/>
          <p14:tracePt t="72735" x="10718800" y="4495800"/>
          <p14:tracePt t="72744" x="10795000" y="4478338"/>
          <p14:tracePt t="72751" x="10828338" y="4478338"/>
          <p14:tracePt t="72760" x="10888663" y="4478338"/>
          <p14:tracePt t="72767" x="10922000" y="4478338"/>
          <p14:tracePt t="72778" x="10939463" y="4478338"/>
          <p14:tracePt t="72784" x="10955338" y="4478338"/>
          <p14:tracePt t="72816" x="10922000" y="4478338"/>
          <p14:tracePt t="72827" x="10888663" y="4521200"/>
          <p14:tracePt t="72833" x="10828338" y="4538663"/>
          <p14:tracePt t="72844" x="10761663" y="4572000"/>
          <p14:tracePt t="72849" x="10744200" y="4572000"/>
          <p14:tracePt t="72857" x="10701338" y="4605338"/>
          <p14:tracePt t="72865" x="10668000" y="4622800"/>
          <p14:tracePt t="72873" x="10650538" y="4622800"/>
          <p14:tracePt t="72882" x="10634663" y="4648200"/>
          <p14:tracePt t="72947" x="10650538" y="4648200"/>
          <p14:tracePt t="72955" x="10685463" y="4622800"/>
          <p14:tracePt t="72963" x="10701338" y="4605338"/>
          <p14:tracePt t="72971" x="10718800" y="4605338"/>
          <p14:tracePt t="72980" x="10718800" y="4589463"/>
          <p14:tracePt t="72987" x="10744200" y="4589463"/>
          <p14:tracePt t="72996" x="10761663" y="4589463"/>
          <p14:tracePt t="73069" x="10744200" y="4589463"/>
          <p14:tracePt t="73094" x="10744200" y="4605338"/>
          <p14:tracePt t="74603" x="10718800" y="4605338"/>
          <p14:tracePt t="74611" x="10685463" y="4605338"/>
          <p14:tracePt t="74619" x="10668000" y="4605338"/>
          <p14:tracePt t="74628" x="10634663" y="4605338"/>
          <p14:tracePt t="74636" x="10591800" y="4605338"/>
          <p14:tracePt t="74644" x="10558463" y="4605338"/>
          <p14:tracePt t="74652" x="10541000" y="4605338"/>
          <p14:tracePt t="74661" x="10507663" y="4605338"/>
          <p14:tracePt t="74668" x="10464800" y="4605338"/>
          <p14:tracePt t="74676" x="10447338" y="4605338"/>
          <p14:tracePt t="74684" x="10431463" y="4605338"/>
          <p14:tracePt t="74694" x="10414000" y="4605338"/>
          <p14:tracePt t="74711" x="10396538" y="4605338"/>
          <p14:tracePt t="74807" x="10380663" y="4605338"/>
          <p14:tracePt t="74839" x="10363200" y="4622800"/>
          <p14:tracePt t="74856" x="10337800" y="4622800"/>
          <p14:tracePt t="74864" x="10320338" y="4622800"/>
          <p14:tracePt t="74872" x="10304463" y="4648200"/>
          <p14:tracePt t="74881" x="10287000" y="4648200"/>
          <p14:tracePt t="74888" x="10269538" y="4648200"/>
          <p14:tracePt t="74896" x="10236200" y="4665663"/>
          <p14:tracePt t="74905" x="10210800" y="4665663"/>
          <p14:tracePt t="74913" x="10193338" y="4665663"/>
          <p14:tracePt t="74921" x="10160000" y="4681538"/>
          <p14:tracePt t="74929" x="10142538" y="4681538"/>
          <p14:tracePt t="74937" x="10109200" y="4699000"/>
          <p14:tracePt t="74946" x="10066338" y="4699000"/>
          <p14:tracePt t="74954" x="10050463" y="4699000"/>
          <p14:tracePt t="74962" x="10015538" y="4716463"/>
          <p14:tracePt t="74970" x="9999663" y="4716463"/>
          <p14:tracePt t="74978" x="9956800" y="4716463"/>
          <p14:tracePt t="74986" x="9939338" y="4732338"/>
          <p14:tracePt t="74995" x="9923463" y="4732338"/>
          <p14:tracePt t="75002" x="9906000" y="4732338"/>
          <p14:tracePt t="75011" x="9888538" y="4749800"/>
          <p14:tracePt t="75019" x="9872663" y="4749800"/>
          <p14:tracePt t="75027" x="9855200" y="4749800"/>
          <p14:tracePt t="75035" x="9855200" y="4775200"/>
          <p14:tracePt t="75044" x="9829800" y="4775200"/>
          <p14:tracePt t="75051" x="9812338" y="4792663"/>
          <p14:tracePt t="75061" x="9796463" y="4808538"/>
          <p14:tracePt t="75068" x="9779000" y="4808538"/>
          <p14:tracePt t="75078" x="9761538" y="4826000"/>
          <p14:tracePt t="75084" x="9745663" y="4843463"/>
          <p14:tracePt t="75094" x="9728200" y="4843463"/>
          <p14:tracePt t="75100" x="9702800" y="4859338"/>
          <p14:tracePt t="75110" x="9685338" y="4876800"/>
          <p14:tracePt t="75117" x="9669463" y="4876800"/>
          <p14:tracePt t="75127" x="9652000" y="4902200"/>
          <p14:tracePt t="75133" x="9634538" y="4902200"/>
          <p14:tracePt t="75141" x="9618663" y="4902200"/>
          <p14:tracePt t="75150" x="9601200" y="4919663"/>
          <p14:tracePt t="75160" x="9575800" y="4919663"/>
          <p14:tracePt t="75165" x="9558338" y="4935538"/>
          <p14:tracePt t="75174" x="9525000" y="4935538"/>
          <p14:tracePt t="75182" x="9507538" y="4935538"/>
          <p14:tracePt t="75190" x="9474200" y="4953000"/>
          <p14:tracePt t="75198" x="9448800" y="4953000"/>
          <p14:tracePt t="75206" x="9431338" y="4970463"/>
          <p14:tracePt t="75215" x="9398000" y="4970463"/>
          <p14:tracePt t="75223" x="9380538" y="4986338"/>
          <p14:tracePt t="75231" x="9364663" y="4986338"/>
          <p14:tracePt t="75239" x="9321800" y="5003800"/>
          <p14:tracePt t="75247" x="9304338" y="5003800"/>
          <p14:tracePt t="75256" x="9288463" y="5003800"/>
          <p14:tracePt t="75264" x="9271000" y="5029200"/>
          <p14:tracePt t="75272" x="9253538" y="5029200"/>
          <p14:tracePt t="75280" x="9237663" y="5029200"/>
          <p14:tracePt t="75296" x="9220200" y="5046663"/>
          <p14:tracePt t="75304" x="9194800" y="5046663"/>
          <p14:tracePt t="75313" x="9177338" y="5046663"/>
          <p14:tracePt t="75321" x="9161463" y="5046663"/>
          <p14:tracePt t="75337" x="9144000" y="5046663"/>
          <p14:tracePt t="75353" x="9126538" y="5046663"/>
          <p14:tracePt t="75927" x="9110663" y="5046663"/>
          <p14:tracePt t="75932" x="9034463" y="5062538"/>
          <p14:tracePt t="75941" x="8983663" y="5097463"/>
          <p14:tracePt t="75949" x="8890000" y="5156200"/>
          <p14:tracePt t="75957" x="8839200" y="5173663"/>
          <p14:tracePt t="75965" x="8686800" y="5224463"/>
          <p14:tracePt t="75973" x="8585200" y="5283200"/>
          <p14:tracePt t="75982" x="8526463" y="5300663"/>
          <p14:tracePt t="75989" x="8458200" y="5334000"/>
          <p14:tracePt t="75997" x="8382000" y="5351463"/>
          <p14:tracePt t="76006" x="8331200" y="5367338"/>
          <p14:tracePt t="76014" x="8305800" y="5384800"/>
          <p14:tracePt t="76022" x="8272463" y="5384800"/>
          <p14:tracePt t="76030" x="8255000" y="5384800"/>
          <p14:tracePt t="76047" x="8237538" y="5384800"/>
          <p14:tracePt t="76055" x="8221663" y="5384800"/>
          <p14:tracePt t="76063" x="8178800" y="5384800"/>
          <p14:tracePt t="76071" x="8161338" y="5367338"/>
          <p14:tracePt t="76079" x="8128000" y="5351463"/>
          <p14:tracePt t="76087" x="8077200" y="5334000"/>
          <p14:tracePt t="76096" x="8001000" y="5300663"/>
          <p14:tracePt t="76104" x="7924800" y="5283200"/>
          <p14:tracePt t="76112" x="7840663" y="5257800"/>
          <p14:tracePt t="76120" x="7747000" y="5240338"/>
          <p14:tracePt t="76128" x="7637463" y="5224463"/>
          <p14:tracePt t="76136" x="7543800" y="5207000"/>
          <p14:tracePt t="76145" x="7459663" y="5189538"/>
          <p14:tracePt t="76153" x="7416800" y="5189538"/>
          <p14:tracePt t="76161" x="7289800" y="5173663"/>
          <p14:tracePt t="76169" x="7256463" y="5173663"/>
          <p14:tracePt t="76177" x="7145338" y="5173663"/>
          <p14:tracePt t="76185" x="7094538" y="5173663"/>
          <p14:tracePt t="76193" x="7035800" y="5173663"/>
          <p14:tracePt t="76202" x="6985000" y="5173663"/>
          <p14:tracePt t="76211" x="6934200" y="5173663"/>
          <p14:tracePt t="76218" x="6891338" y="5173663"/>
          <p14:tracePt t="76227" x="6840538" y="5173663"/>
          <p14:tracePt t="76234" x="6807200" y="5173663"/>
          <p14:tracePt t="76243" x="6764338" y="5173663"/>
          <p14:tracePt t="76251" x="6731000" y="5189538"/>
          <p14:tracePt t="76261" x="6680200" y="5189538"/>
          <p14:tracePt t="76267" x="6654800" y="5207000"/>
          <p14:tracePt t="76278" x="6621463" y="5207000"/>
          <p14:tracePt t="76283" x="6604000" y="5207000"/>
          <p14:tracePt t="76294" x="6586538" y="5224463"/>
          <p14:tracePt t="76299" x="6570663" y="5224463"/>
          <p14:tracePt t="77082" x="6586538" y="5224463"/>
          <p14:tracePt t="77091" x="6637338" y="5224463"/>
          <p14:tracePt t="77099" x="6697663" y="5224463"/>
          <p14:tracePt t="77111" x="6840538" y="5224463"/>
          <p14:tracePt t="77115" x="6967538" y="5224463"/>
          <p14:tracePt t="77123" x="7035800" y="5224463"/>
          <p14:tracePt t="77132" x="7188200" y="5224463"/>
          <p14:tracePt t="77139" x="7289800" y="5224463"/>
          <p14:tracePt t="77148" x="7399338" y="5224463"/>
          <p14:tracePt t="77156" x="7459663" y="5224463"/>
          <p14:tracePt t="77164" x="7526338" y="5224463"/>
          <p14:tracePt t="77172" x="7602538" y="5224463"/>
          <p14:tracePt t="77181" x="7620000" y="5224463"/>
          <p14:tracePt t="77188" x="7653338" y="5224463"/>
          <p14:tracePt t="77197" x="7670800" y="5224463"/>
          <p14:tracePt t="78755" x="7637463" y="5224463"/>
          <p14:tracePt t="78763" x="7620000" y="5224463"/>
          <p14:tracePt t="78771" x="7586663" y="5224463"/>
          <p14:tracePt t="78779" x="7526338" y="5224463"/>
          <p14:tracePt t="78787" x="7493000" y="5224463"/>
          <p14:tracePt t="78796" x="7442200" y="5224463"/>
          <p14:tracePt t="78803" x="7383463" y="5224463"/>
          <p14:tracePt t="78812" x="7348538" y="5224463"/>
          <p14:tracePt t="78820" x="7289800" y="5224463"/>
          <p14:tracePt t="78828" x="7256463" y="5224463"/>
          <p14:tracePt t="78836" x="7221538" y="5224463"/>
          <p14:tracePt t="78844" x="7205663" y="5224463"/>
          <p14:tracePt t="78853" x="7188200" y="5224463"/>
          <p14:tracePt t="78861" x="7162800" y="5224463"/>
          <p14:tracePt t="78877" x="7145338" y="5224463"/>
          <p14:tracePt t="80517" x="7094538" y="5224463"/>
          <p14:tracePt t="80528" x="7035800" y="5224463"/>
          <p14:tracePt t="80533" x="6951663" y="5224463"/>
          <p14:tracePt t="80544" x="6875463" y="5240338"/>
          <p14:tracePt t="80549" x="6781800" y="5257800"/>
          <p14:tracePt t="80560" x="6697663" y="5300663"/>
          <p14:tracePt t="80565" x="6604000" y="5316538"/>
          <p14:tracePt t="80574" x="6459538" y="5351463"/>
          <p14:tracePt t="80582" x="6316663" y="5384800"/>
          <p14:tracePt t="80590" x="6205538" y="5410200"/>
          <p14:tracePt t="80598" x="6096000" y="5443538"/>
          <p14:tracePt t="80606" x="6002338" y="5461000"/>
          <p14:tracePt t="80615" x="5918200" y="5478463"/>
          <p14:tracePt t="80623" x="5824538" y="5478463"/>
          <p14:tracePt t="80631" x="5748338" y="5494338"/>
          <p14:tracePt t="80639" x="5681663" y="5511800"/>
          <p14:tracePt t="80647" x="5621338" y="5511800"/>
          <p14:tracePt t="80655" x="5554663" y="5537200"/>
          <p14:tracePt t="80664" x="5511800" y="5554663"/>
          <p14:tracePt t="80672" x="5461000" y="5554663"/>
          <p14:tracePt t="80680" x="5427663" y="5570538"/>
          <p14:tracePt t="80688" x="5384800" y="5588000"/>
          <p14:tracePt t="80696" x="5351463" y="5588000"/>
          <p14:tracePt t="80704" x="5334000" y="5605463"/>
          <p14:tracePt t="80713" x="5316538" y="5605463"/>
          <p14:tracePt t="80720" x="5300663" y="5605463"/>
          <p14:tracePt t="80729" x="5283200" y="5605463"/>
          <p14:tracePt t="80737" x="5283200" y="5621338"/>
          <p14:tracePt t="80753" x="5257800" y="5621338"/>
          <p14:tracePt t="80762" x="5240338" y="5638800"/>
          <p14:tracePt t="80770" x="5224463" y="5638800"/>
          <p14:tracePt t="80778" x="5207000" y="5638800"/>
          <p14:tracePt t="80786" x="5189538" y="5664200"/>
          <p14:tracePt t="80794" x="5173663" y="5664200"/>
          <p14:tracePt t="80802" x="5156200" y="5681663"/>
          <p14:tracePt t="80810" x="5130800" y="5681663"/>
          <p14:tracePt t="80828" x="5113338" y="5681663"/>
          <p14:tracePt t="80851" x="5097463" y="5681663"/>
          <p14:tracePt t="80900" x="5080000" y="5681663"/>
          <p14:tracePt t="80911" x="5062538" y="5681663"/>
          <p14:tracePt t="80916" x="5046663" y="5681663"/>
          <p14:tracePt t="80924" x="5029200" y="5681663"/>
          <p14:tracePt t="80932" x="5003800" y="5681663"/>
          <p14:tracePt t="80944" x="4986338" y="5697538"/>
          <p14:tracePt t="80957" x="4970463" y="5697538"/>
          <p14:tracePt t="81014" x="4986338" y="5697538"/>
          <p14:tracePt t="81365" x="4970463" y="5697538"/>
          <p14:tracePt t="81373" x="4953000" y="5715000"/>
          <p14:tracePt t="81381" x="4935538" y="5732463"/>
          <p14:tracePt t="81389" x="4919663" y="5765800"/>
          <p14:tracePt t="81398" x="4876800" y="5791200"/>
          <p14:tracePt t="81406" x="4843463" y="5824538"/>
          <p14:tracePt t="81414" x="4808538" y="5842000"/>
          <p14:tracePt t="81422" x="4775200" y="5892800"/>
          <p14:tracePt t="81430" x="4749800" y="5918200"/>
          <p14:tracePt t="81438" x="4681538" y="5969000"/>
          <p14:tracePt t="81447" x="4622800" y="6002338"/>
          <p14:tracePt t="81455" x="4589463" y="6019800"/>
          <p14:tracePt t="81463" x="4538663" y="6062663"/>
          <p14:tracePt t="81471" x="4478338" y="6096000"/>
          <p14:tracePt t="81479" x="4427538" y="6129338"/>
          <p14:tracePt t="81487" x="4394200" y="6146800"/>
          <p14:tracePt t="81495" x="4335463" y="6205538"/>
          <p14:tracePt t="81503" x="4284663" y="6223000"/>
          <p14:tracePt t="81512" x="4267200" y="6240463"/>
          <p14:tracePt t="81520" x="4191000" y="6299200"/>
          <p14:tracePt t="81528" x="4140200" y="6350000"/>
          <p14:tracePt t="81536" x="4097338" y="6383338"/>
          <p14:tracePt t="81545" x="4064000" y="6426200"/>
          <p14:tracePt t="81552" x="4030663" y="6477000"/>
          <p14:tracePt t="81561" x="3987800" y="6510338"/>
          <p14:tracePt t="81569" x="3937000" y="6586538"/>
          <p14:tracePt t="81577" x="3919538" y="6604000"/>
          <p14:tracePt t="81585" x="3860800" y="6637338"/>
          <p14:tracePt t="81593" x="3810000" y="6713538"/>
          <p14:tracePt t="81601" x="3792538" y="6731000"/>
          <p14:tracePt t="81611" x="3716338" y="6781800"/>
          <p14:tracePt t="81618" x="3700463" y="6781800"/>
          <p14:tracePt t="81627" x="3665538" y="6824663"/>
        </p14:tracePtLst>
      </p14:laserTraceLst>
    </p:ext>
  </p:extLs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tangle 152"/>
          <p:cNvSpPr/>
          <p:nvPr/>
        </p:nvSpPr>
        <p:spPr>
          <a:xfrm>
            <a:off x="139620" y="525642"/>
            <a:ext cx="84970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dirty="0"/>
          </a:p>
          <a:p>
            <a:endParaRPr lang="fr-FR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BABE5C-B210-6F48-8E7C-B9DF60011E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323"/>
          <a:stretch/>
        </p:blipFill>
        <p:spPr>
          <a:xfrm>
            <a:off x="5591878" y="799694"/>
            <a:ext cx="3412502" cy="31823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07CF94-BB7F-8C44-8C50-312678CD79FD}"/>
              </a:ext>
            </a:extLst>
          </p:cNvPr>
          <p:cNvSpPr/>
          <p:nvPr/>
        </p:nvSpPr>
        <p:spPr>
          <a:xfrm>
            <a:off x="5446542" y="3797386"/>
            <a:ext cx="34291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>
                <a:hlinkClick r:id="rId3"/>
              </a:rPr>
              <a:t>https://medicis.cern</a:t>
            </a:r>
            <a:endParaRPr lang="en-CH" dirty="0"/>
          </a:p>
          <a:p>
            <a:r>
              <a:rPr lang="en-CH" dirty="0">
                <a:hlinkClick r:id="rId4"/>
              </a:rPr>
              <a:t>https://medical-radionuclides.eu</a:t>
            </a: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40ECFA-7B12-74A0-7470-5E66BEBF5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77" y="155871"/>
            <a:ext cx="8532796" cy="777365"/>
          </a:xfrm>
        </p:spPr>
        <p:txBody>
          <a:bodyPr>
            <a:normAutofit/>
          </a:bodyPr>
          <a:lstStyle/>
          <a:p>
            <a:r>
              <a:rPr lang="en-CH" sz="2000" b="1" dirty="0">
                <a:solidFill>
                  <a:schemeClr val="accent5">
                    <a:lumMod val="75000"/>
                  </a:schemeClr>
                </a:solidFill>
              </a:rPr>
              <a:t>Thank you ! 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Q</a:t>
            </a:r>
            <a:r>
              <a:rPr lang="en-CH" sz="2000" b="1" dirty="0">
                <a:solidFill>
                  <a:schemeClr val="accent5">
                    <a:lumMod val="75000"/>
                  </a:schemeClr>
                </a:solidFill>
              </a:rPr>
              <a:t>uestions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245F6-B8FD-1082-A64A-9332E2756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7"/>
            <a:ext cx="8532796" cy="3474439"/>
          </a:xfrm>
        </p:spPr>
        <p:txBody>
          <a:bodyPr>
            <a:normAutofit/>
          </a:bodyPr>
          <a:lstStyle/>
          <a:p>
            <a:r>
              <a:rPr lang="en-CH" sz="1200" dirty="0"/>
              <a:t>Some references:</a:t>
            </a:r>
          </a:p>
          <a:p>
            <a:r>
              <a:rPr lang="en-GB" sz="1200" dirty="0"/>
              <a:t>Frontiers in Medicine : Advances in Radioactive Ion Beams for Nuclear Medicine</a:t>
            </a:r>
            <a:br>
              <a:rPr lang="en-GB" sz="1200" dirty="0"/>
            </a:br>
            <a:r>
              <a:rPr lang="en-GB" sz="1200" dirty="0"/>
              <a:t>(J. Prior, C. </a:t>
            </a:r>
            <a:r>
              <a:rPr lang="en-GB" sz="1200" dirty="0" err="1"/>
              <a:t>Decristoforo</a:t>
            </a:r>
            <a:r>
              <a:rPr lang="en-GB" sz="1200" dirty="0"/>
              <a:t>, T. Stora eds) ISBN 978-2-83250-522-9</a:t>
            </a:r>
          </a:p>
          <a:p>
            <a:endParaRPr lang="en-GB" sz="1200" dirty="0"/>
          </a:p>
          <a:p>
            <a:r>
              <a:rPr lang="en-CH" sz="1200" dirty="0"/>
              <a:t>Acknowlegement:</a:t>
            </a:r>
          </a:p>
          <a:p>
            <a:r>
              <a:rPr lang="en-CH" sz="1200" dirty="0"/>
              <a:t>Charlotte Duchemin, Laura Lambert, Edgars Mamis, Ralf Rossel,</a:t>
            </a:r>
          </a:p>
          <a:p>
            <a:r>
              <a:rPr lang="en-CH" sz="1200" dirty="0"/>
              <a:t>The MEDICIS Collaboration, and MEDICIS colleagues</a:t>
            </a:r>
            <a:br>
              <a:rPr lang="en-CH" sz="1200" dirty="0"/>
            </a:br>
            <a:r>
              <a:rPr lang="en-CH" sz="1200" dirty="0"/>
              <a:t> </a:t>
            </a:r>
          </a:p>
        </p:txBody>
      </p:sp>
      <p:pic>
        <p:nvPicPr>
          <p:cNvPr id="4" name="Picture 3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DBCD758-C747-7D90-219D-92740EC90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005028" y="3267324"/>
            <a:ext cx="2466317" cy="1176393"/>
          </a:xfrm>
          <a:prstGeom prst="rect">
            <a:avLst/>
          </a:prstGeom>
        </p:spPr>
      </p:pic>
      <p:pic>
        <p:nvPicPr>
          <p:cNvPr id="7" name="Content Placeholder 9">
            <a:extLst>
              <a:ext uri="{FF2B5EF4-FFF2-40B4-BE49-F238E27FC236}">
                <a16:creationId xmlns:a16="http://schemas.microsoft.com/office/drawing/2014/main" id="{26DCA814-F08F-D6CD-72B7-B960B74969FE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46542" y="2104957"/>
            <a:ext cx="1142063" cy="14971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01125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05" descr="CCC-v2016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4" r="7407" b="26543"/>
          <a:stretch/>
        </p:blipFill>
        <p:spPr>
          <a:xfrm>
            <a:off x="65682" y="1787792"/>
            <a:ext cx="2929875" cy="189024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576" y="935154"/>
            <a:ext cx="8710395" cy="982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aseline="30000" dirty="0"/>
              <a:t>224</a:t>
            </a:r>
            <a:r>
              <a:rPr lang="fr-FR" sz="1800" dirty="0"/>
              <a:t>Radium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pear</a:t>
            </a:r>
            <a:r>
              <a:rPr lang="fr-FR" sz="1800" dirty="0"/>
              <a:t> </a:t>
            </a:r>
            <a:r>
              <a:rPr lang="fr-FR" sz="1800" dirty="0" err="1"/>
              <a:t>shaped</a:t>
            </a:r>
            <a:r>
              <a:rPr lang="fr-FR" sz="1800" dirty="0"/>
              <a:t>. </a:t>
            </a:r>
          </a:p>
          <a:p>
            <a:pPr marL="0" indent="0">
              <a:buNone/>
            </a:pPr>
            <a:r>
              <a:rPr lang="fr-FR" sz="1800" dirty="0" err="1"/>
              <a:t>Highlighted</a:t>
            </a:r>
            <a:r>
              <a:rPr lang="fr-FR" sz="1800" dirty="0"/>
              <a:t> by </a:t>
            </a:r>
            <a:r>
              <a:rPr lang="fr-FR" sz="1800" dirty="0" err="1"/>
              <a:t>Physics</a:t>
            </a:r>
            <a:r>
              <a:rPr lang="fr-FR" sz="1800" dirty="0"/>
              <a:t> World as one of the 10 </a:t>
            </a:r>
            <a:r>
              <a:rPr lang="fr-FR" sz="1800" dirty="0" err="1"/>
              <a:t>breakthroughs</a:t>
            </a:r>
            <a:r>
              <a:rPr lang="fr-FR" sz="1800" dirty="0"/>
              <a:t> in 2013</a:t>
            </a: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140" name="Title 1"/>
          <p:cNvSpPr txBox="1">
            <a:spLocks/>
          </p:cNvSpPr>
          <p:nvPr/>
        </p:nvSpPr>
        <p:spPr>
          <a:xfrm>
            <a:off x="169080" y="143070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b="1" dirty="0">
                <a:solidFill>
                  <a:srgbClr val="0055A0"/>
                </a:solidFill>
              </a:rPr>
              <a:t>ISOLDE….</a:t>
            </a:r>
            <a:endParaRPr lang="en-US" sz="2800" b="1" dirty="0">
              <a:solidFill>
                <a:srgbClr val="0055A0"/>
              </a:solidFill>
            </a:endParaRPr>
          </a:p>
        </p:txBody>
      </p:sp>
      <p:pic>
        <p:nvPicPr>
          <p:cNvPr id="2" name="Picture 1" descr="PW-2013-05-06-Johnson-Pear-pic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924" y="2661579"/>
            <a:ext cx="1681047" cy="1493730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1" y="712547"/>
            <a:ext cx="1117600" cy="14743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44" name="Group 7"/>
          <p:cNvGrpSpPr>
            <a:grpSpLocks noChangeAspect="1"/>
          </p:cNvGrpSpPr>
          <p:nvPr/>
        </p:nvGrpSpPr>
        <p:grpSpPr bwMode="auto">
          <a:xfrm>
            <a:off x="2700527" y="1729073"/>
            <a:ext cx="4042706" cy="2426236"/>
            <a:chOff x="385" y="1298"/>
            <a:chExt cx="1927" cy="1187"/>
          </a:xfrm>
        </p:grpSpPr>
        <p:sp>
          <p:nvSpPr>
            <p:cNvPr id="145" name="AutoShape 8"/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6" name="Freeform 9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7" name="Freeform 10"/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8" name="Freeform 11"/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9" name="Line 12"/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0" name="Freeform 13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1" name="Freeform 14"/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Freeform 15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Freeform 16"/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Freeform 17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5" name="Freeform 18"/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" name="Freeform 19"/>
            <p:cNvSpPr>
              <a:spLocks noChangeAspect="1"/>
            </p:cNvSpPr>
            <p:nvPr/>
          </p:nvSpPr>
          <p:spPr bwMode="auto">
            <a:xfrm>
              <a:off x="1952" y="1540"/>
              <a:ext cx="232" cy="166"/>
            </a:xfrm>
            <a:custGeom>
              <a:avLst/>
              <a:gdLst>
                <a:gd name="T0" fmla="*/ 21 w 1160"/>
                <a:gd name="T1" fmla="*/ 0 h 831"/>
                <a:gd name="T2" fmla="*/ 0 w 1160"/>
                <a:gd name="T3" fmla="*/ 77 h 831"/>
                <a:gd name="T4" fmla="*/ 42 w 1160"/>
                <a:gd name="T5" fmla="*/ 62 h 831"/>
                <a:gd name="T6" fmla="*/ 167 w 1160"/>
                <a:gd name="T7" fmla="*/ 166 h 831"/>
                <a:gd name="T8" fmla="*/ 232 w 1160"/>
                <a:gd name="T9" fmla="*/ 147 h 831"/>
                <a:gd name="T10" fmla="*/ 103 w 1160"/>
                <a:gd name="T11" fmla="*/ 43 h 831"/>
                <a:gd name="T12" fmla="*/ 135 w 1160"/>
                <a:gd name="T13" fmla="*/ 31 h 831"/>
                <a:gd name="T14" fmla="*/ 21 w 1160"/>
                <a:gd name="T15" fmla="*/ 0 h 8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831">
                  <a:moveTo>
                    <a:pt x="105" y="0"/>
                  </a:moveTo>
                  <a:lnTo>
                    <a:pt x="0" y="387"/>
                  </a:lnTo>
                  <a:lnTo>
                    <a:pt x="210" y="311"/>
                  </a:lnTo>
                  <a:lnTo>
                    <a:pt x="833" y="831"/>
                  </a:lnTo>
                  <a:lnTo>
                    <a:pt x="1160" y="738"/>
                  </a:lnTo>
                  <a:lnTo>
                    <a:pt x="513" y="214"/>
                  </a:lnTo>
                  <a:lnTo>
                    <a:pt x="674" y="156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7" name="Freeform 20"/>
            <p:cNvSpPr>
              <a:spLocks noChangeAspect="1"/>
            </p:cNvSpPr>
            <p:nvPr/>
          </p:nvSpPr>
          <p:spPr bwMode="auto">
            <a:xfrm>
              <a:off x="1952" y="1540"/>
              <a:ext cx="232" cy="166"/>
            </a:xfrm>
            <a:custGeom>
              <a:avLst/>
              <a:gdLst>
                <a:gd name="T0" fmla="*/ 21 w 1160"/>
                <a:gd name="T1" fmla="*/ 0 h 831"/>
                <a:gd name="T2" fmla="*/ 0 w 1160"/>
                <a:gd name="T3" fmla="*/ 77 h 831"/>
                <a:gd name="T4" fmla="*/ 42 w 1160"/>
                <a:gd name="T5" fmla="*/ 62 h 831"/>
                <a:gd name="T6" fmla="*/ 167 w 1160"/>
                <a:gd name="T7" fmla="*/ 166 h 831"/>
                <a:gd name="T8" fmla="*/ 232 w 1160"/>
                <a:gd name="T9" fmla="*/ 147 h 831"/>
                <a:gd name="T10" fmla="*/ 103 w 1160"/>
                <a:gd name="T11" fmla="*/ 43 h 831"/>
                <a:gd name="T12" fmla="*/ 135 w 1160"/>
                <a:gd name="T13" fmla="*/ 31 h 831"/>
                <a:gd name="T14" fmla="*/ 21 w 1160"/>
                <a:gd name="T15" fmla="*/ 0 h 8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831">
                  <a:moveTo>
                    <a:pt x="105" y="0"/>
                  </a:moveTo>
                  <a:lnTo>
                    <a:pt x="0" y="387"/>
                  </a:lnTo>
                  <a:lnTo>
                    <a:pt x="210" y="311"/>
                  </a:lnTo>
                  <a:lnTo>
                    <a:pt x="833" y="831"/>
                  </a:lnTo>
                  <a:lnTo>
                    <a:pt x="1160" y="738"/>
                  </a:lnTo>
                  <a:lnTo>
                    <a:pt x="513" y="214"/>
                  </a:lnTo>
                  <a:lnTo>
                    <a:pt x="674" y="156"/>
                  </a:lnTo>
                  <a:lnTo>
                    <a:pt x="10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8" name="Freeform 21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" name="Freeform 22"/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0" name="Freeform 23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1" name="Freeform 24"/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2" name="Freeform 25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3" name="Freeform 26"/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4" name="Freeform 27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5" name="Freeform 28"/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6" name="Freeform 29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7" name="Freeform 30"/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8" name="Freeform 31"/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9" name="Freeform 32"/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0" name="Freeform 33"/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1" name="Freeform 34"/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2" name="Line 35"/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3" name="Line 36"/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4" name="Line 37"/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5" name="Freeform 38"/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6" name="Line 39"/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7" name="Freeform 40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8" name="Freeform 41"/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9" name="Freeform 42"/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0" name="Line 43"/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1" name="Freeform 44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2" name="Freeform 45"/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3" name="Freeform 46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4" name="Freeform 47"/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5" name="Freeform 48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6" name="Freeform 49"/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7" name="Freeform 50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8" name="Freeform 51"/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9" name="Freeform 52"/>
            <p:cNvSpPr>
              <a:spLocks noChangeAspect="1" noEditPoints="1"/>
            </p:cNvSpPr>
            <p:nvPr/>
          </p:nvSpPr>
          <p:spPr bwMode="auto">
            <a:xfrm>
              <a:off x="1916" y="1750"/>
              <a:ext cx="34" cy="50"/>
            </a:xfrm>
            <a:custGeom>
              <a:avLst/>
              <a:gdLst>
                <a:gd name="T0" fmla="*/ 9 w 169"/>
                <a:gd name="T1" fmla="*/ 1 h 250"/>
                <a:gd name="T2" fmla="*/ 10 w 169"/>
                <a:gd name="T3" fmla="*/ 5 h 250"/>
                <a:gd name="T4" fmla="*/ 12 w 169"/>
                <a:gd name="T5" fmla="*/ 3 h 250"/>
                <a:gd name="T6" fmla="*/ 15 w 169"/>
                <a:gd name="T7" fmla="*/ 1 h 250"/>
                <a:gd name="T8" fmla="*/ 18 w 169"/>
                <a:gd name="T9" fmla="*/ 0 h 250"/>
                <a:gd name="T10" fmla="*/ 21 w 169"/>
                <a:gd name="T11" fmla="*/ 0 h 250"/>
                <a:gd name="T12" fmla="*/ 24 w 169"/>
                <a:gd name="T13" fmla="*/ 1 h 250"/>
                <a:gd name="T14" fmla="*/ 27 w 169"/>
                <a:gd name="T15" fmla="*/ 2 h 250"/>
                <a:gd name="T16" fmla="*/ 29 w 169"/>
                <a:gd name="T17" fmla="*/ 4 h 250"/>
                <a:gd name="T18" fmla="*/ 31 w 169"/>
                <a:gd name="T19" fmla="*/ 6 h 250"/>
                <a:gd name="T20" fmla="*/ 32 w 169"/>
                <a:gd name="T21" fmla="*/ 9 h 250"/>
                <a:gd name="T22" fmla="*/ 33 w 169"/>
                <a:gd name="T23" fmla="*/ 13 h 250"/>
                <a:gd name="T24" fmla="*/ 34 w 169"/>
                <a:gd name="T25" fmla="*/ 16 h 250"/>
                <a:gd name="T26" fmla="*/ 34 w 169"/>
                <a:gd name="T27" fmla="*/ 21 h 250"/>
                <a:gd name="T28" fmla="*/ 33 w 169"/>
                <a:gd name="T29" fmla="*/ 25 h 250"/>
                <a:gd name="T30" fmla="*/ 32 w 169"/>
                <a:gd name="T31" fmla="*/ 28 h 250"/>
                <a:gd name="T32" fmla="*/ 31 w 169"/>
                <a:gd name="T33" fmla="*/ 31 h 250"/>
                <a:gd name="T34" fmla="*/ 28 w 169"/>
                <a:gd name="T35" fmla="*/ 34 h 250"/>
                <a:gd name="T36" fmla="*/ 26 w 169"/>
                <a:gd name="T37" fmla="*/ 35 h 250"/>
                <a:gd name="T38" fmla="*/ 23 w 169"/>
                <a:gd name="T39" fmla="*/ 37 h 250"/>
                <a:gd name="T40" fmla="*/ 21 w 169"/>
                <a:gd name="T41" fmla="*/ 37 h 250"/>
                <a:gd name="T42" fmla="*/ 18 w 169"/>
                <a:gd name="T43" fmla="*/ 37 h 250"/>
                <a:gd name="T44" fmla="*/ 15 w 169"/>
                <a:gd name="T45" fmla="*/ 37 h 250"/>
                <a:gd name="T46" fmla="*/ 13 w 169"/>
                <a:gd name="T47" fmla="*/ 36 h 250"/>
                <a:gd name="T48" fmla="*/ 10 w 169"/>
                <a:gd name="T49" fmla="*/ 34 h 250"/>
                <a:gd name="T50" fmla="*/ 9 w 169"/>
                <a:gd name="T51" fmla="*/ 50 h 250"/>
                <a:gd name="T52" fmla="*/ 0 w 169"/>
                <a:gd name="T53" fmla="*/ 1 h 250"/>
                <a:gd name="T54" fmla="*/ 9 w 169"/>
                <a:gd name="T55" fmla="*/ 20 h 250"/>
                <a:gd name="T56" fmla="*/ 9 w 169"/>
                <a:gd name="T57" fmla="*/ 22 h 250"/>
                <a:gd name="T58" fmla="*/ 10 w 169"/>
                <a:gd name="T59" fmla="*/ 24 h 250"/>
                <a:gd name="T60" fmla="*/ 11 w 169"/>
                <a:gd name="T61" fmla="*/ 26 h 250"/>
                <a:gd name="T62" fmla="*/ 13 w 169"/>
                <a:gd name="T63" fmla="*/ 28 h 250"/>
                <a:gd name="T64" fmla="*/ 15 w 169"/>
                <a:gd name="T65" fmla="*/ 30 h 250"/>
                <a:gd name="T66" fmla="*/ 19 w 169"/>
                <a:gd name="T67" fmla="*/ 30 h 250"/>
                <a:gd name="T68" fmla="*/ 21 w 169"/>
                <a:gd name="T69" fmla="*/ 29 h 250"/>
                <a:gd name="T70" fmla="*/ 23 w 169"/>
                <a:gd name="T71" fmla="*/ 27 h 250"/>
                <a:gd name="T72" fmla="*/ 24 w 169"/>
                <a:gd name="T73" fmla="*/ 25 h 250"/>
                <a:gd name="T74" fmla="*/ 25 w 169"/>
                <a:gd name="T75" fmla="*/ 23 h 250"/>
                <a:gd name="T76" fmla="*/ 25 w 169"/>
                <a:gd name="T77" fmla="*/ 20 h 250"/>
                <a:gd name="T78" fmla="*/ 25 w 169"/>
                <a:gd name="T79" fmla="*/ 17 h 250"/>
                <a:gd name="T80" fmla="*/ 25 w 169"/>
                <a:gd name="T81" fmla="*/ 15 h 250"/>
                <a:gd name="T82" fmla="*/ 24 w 169"/>
                <a:gd name="T83" fmla="*/ 13 h 250"/>
                <a:gd name="T84" fmla="*/ 23 w 169"/>
                <a:gd name="T85" fmla="*/ 11 h 250"/>
                <a:gd name="T86" fmla="*/ 21 w 169"/>
                <a:gd name="T87" fmla="*/ 9 h 250"/>
                <a:gd name="T88" fmla="*/ 19 w 169"/>
                <a:gd name="T89" fmla="*/ 7 h 250"/>
                <a:gd name="T90" fmla="*/ 15 w 169"/>
                <a:gd name="T91" fmla="*/ 7 h 250"/>
                <a:gd name="T92" fmla="*/ 13 w 169"/>
                <a:gd name="T93" fmla="*/ 9 h 250"/>
                <a:gd name="T94" fmla="*/ 11 w 169"/>
                <a:gd name="T95" fmla="*/ 11 h 250"/>
                <a:gd name="T96" fmla="*/ 10 w 169"/>
                <a:gd name="T97" fmla="*/ 13 h 250"/>
                <a:gd name="T98" fmla="*/ 9 w 169"/>
                <a:gd name="T99" fmla="*/ 15 h 250"/>
                <a:gd name="T100" fmla="*/ 9 w 169"/>
                <a:gd name="T101" fmla="*/ 17 h 25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9" h="250">
                  <a:moveTo>
                    <a:pt x="0" y="5"/>
                  </a:moveTo>
                  <a:lnTo>
                    <a:pt x="46" y="5"/>
                  </a:lnTo>
                  <a:lnTo>
                    <a:pt x="46" y="31"/>
                  </a:lnTo>
                  <a:lnTo>
                    <a:pt x="50" y="25"/>
                  </a:lnTo>
                  <a:lnTo>
                    <a:pt x="55" y="19"/>
                  </a:lnTo>
                  <a:lnTo>
                    <a:pt x="61" y="14"/>
                  </a:lnTo>
                  <a:lnTo>
                    <a:pt x="67" y="9"/>
                  </a:lnTo>
                  <a:lnTo>
                    <a:pt x="74" y="6"/>
                  </a:lnTo>
                  <a:lnTo>
                    <a:pt x="82" y="2"/>
                  </a:lnTo>
                  <a:lnTo>
                    <a:pt x="89" y="1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1"/>
                  </a:lnTo>
                  <a:lnTo>
                    <a:pt x="118" y="3"/>
                  </a:lnTo>
                  <a:lnTo>
                    <a:pt x="126" y="6"/>
                  </a:lnTo>
                  <a:lnTo>
                    <a:pt x="132" y="9"/>
                  </a:lnTo>
                  <a:lnTo>
                    <a:pt x="138" y="13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3" y="30"/>
                  </a:lnTo>
                  <a:lnTo>
                    <a:pt x="157" y="37"/>
                  </a:lnTo>
                  <a:lnTo>
                    <a:pt x="160" y="46"/>
                  </a:lnTo>
                  <a:lnTo>
                    <a:pt x="164" y="54"/>
                  </a:lnTo>
                  <a:lnTo>
                    <a:pt x="166" y="63"/>
                  </a:lnTo>
                  <a:lnTo>
                    <a:pt x="168" y="73"/>
                  </a:lnTo>
                  <a:lnTo>
                    <a:pt x="169" y="82"/>
                  </a:lnTo>
                  <a:lnTo>
                    <a:pt x="169" y="93"/>
                  </a:lnTo>
                  <a:lnTo>
                    <a:pt x="169" y="104"/>
                  </a:lnTo>
                  <a:lnTo>
                    <a:pt x="168" y="114"/>
                  </a:lnTo>
                  <a:lnTo>
                    <a:pt x="165" y="124"/>
                  </a:lnTo>
                  <a:lnTo>
                    <a:pt x="164" y="133"/>
                  </a:lnTo>
                  <a:lnTo>
                    <a:pt x="160" y="142"/>
                  </a:lnTo>
                  <a:lnTo>
                    <a:pt x="157" y="149"/>
                  </a:lnTo>
                  <a:lnTo>
                    <a:pt x="152" y="156"/>
                  </a:lnTo>
                  <a:lnTo>
                    <a:pt x="147" y="162"/>
                  </a:lnTo>
                  <a:lnTo>
                    <a:pt x="141" y="168"/>
                  </a:lnTo>
                  <a:lnTo>
                    <a:pt x="135" y="173"/>
                  </a:lnTo>
                  <a:lnTo>
                    <a:pt x="129" y="177"/>
                  </a:lnTo>
                  <a:lnTo>
                    <a:pt x="123" y="181"/>
                  </a:lnTo>
                  <a:lnTo>
                    <a:pt x="116" y="183"/>
                  </a:lnTo>
                  <a:lnTo>
                    <a:pt x="110" y="185"/>
                  </a:lnTo>
                  <a:lnTo>
                    <a:pt x="103" y="187"/>
                  </a:lnTo>
                  <a:lnTo>
                    <a:pt x="96" y="187"/>
                  </a:lnTo>
                  <a:lnTo>
                    <a:pt x="89" y="187"/>
                  </a:lnTo>
                  <a:lnTo>
                    <a:pt x="82" y="185"/>
                  </a:lnTo>
                  <a:lnTo>
                    <a:pt x="76" y="183"/>
                  </a:lnTo>
                  <a:lnTo>
                    <a:pt x="70" y="182"/>
                  </a:lnTo>
                  <a:lnTo>
                    <a:pt x="64" y="178"/>
                  </a:lnTo>
                  <a:lnTo>
                    <a:pt x="58" y="173"/>
                  </a:lnTo>
                  <a:lnTo>
                    <a:pt x="52" y="168"/>
                  </a:lnTo>
                  <a:lnTo>
                    <a:pt x="46" y="161"/>
                  </a:lnTo>
                  <a:lnTo>
                    <a:pt x="46" y="250"/>
                  </a:lnTo>
                  <a:lnTo>
                    <a:pt x="0" y="250"/>
                  </a:lnTo>
                  <a:lnTo>
                    <a:pt x="0" y="5"/>
                  </a:lnTo>
                  <a:close/>
                  <a:moveTo>
                    <a:pt x="46" y="91"/>
                  </a:moveTo>
                  <a:lnTo>
                    <a:pt x="46" y="98"/>
                  </a:lnTo>
                  <a:lnTo>
                    <a:pt x="47" y="104"/>
                  </a:lnTo>
                  <a:lnTo>
                    <a:pt x="47" y="111"/>
                  </a:lnTo>
                  <a:lnTo>
                    <a:pt x="49" y="116"/>
                  </a:lnTo>
                  <a:lnTo>
                    <a:pt x="51" y="122"/>
                  </a:lnTo>
                  <a:lnTo>
                    <a:pt x="52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0" y="147"/>
                  </a:lnTo>
                  <a:lnTo>
                    <a:pt x="77" y="149"/>
                  </a:lnTo>
                  <a:lnTo>
                    <a:pt x="86" y="150"/>
                  </a:lnTo>
                  <a:lnTo>
                    <a:pt x="93" y="149"/>
                  </a:lnTo>
                  <a:lnTo>
                    <a:pt x="100" y="147"/>
                  </a:lnTo>
                  <a:lnTo>
                    <a:pt x="106" y="143"/>
                  </a:lnTo>
                  <a:lnTo>
                    <a:pt x="112" y="137"/>
                  </a:lnTo>
                  <a:lnTo>
                    <a:pt x="115" y="133"/>
                  </a:lnTo>
                  <a:lnTo>
                    <a:pt x="117" y="130"/>
                  </a:lnTo>
                  <a:lnTo>
                    <a:pt x="118" y="125"/>
                  </a:lnTo>
                  <a:lnTo>
                    <a:pt x="121" y="119"/>
                  </a:lnTo>
                  <a:lnTo>
                    <a:pt x="122" y="114"/>
                  </a:lnTo>
                  <a:lnTo>
                    <a:pt x="122" y="107"/>
                  </a:lnTo>
                  <a:lnTo>
                    <a:pt x="123" y="100"/>
                  </a:lnTo>
                  <a:lnTo>
                    <a:pt x="123" y="93"/>
                  </a:lnTo>
                  <a:lnTo>
                    <a:pt x="123" y="86"/>
                  </a:lnTo>
                  <a:lnTo>
                    <a:pt x="122" y="80"/>
                  </a:lnTo>
                  <a:lnTo>
                    <a:pt x="122" y="74"/>
                  </a:lnTo>
                  <a:lnTo>
                    <a:pt x="121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5" y="54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7"/>
                  </a:lnTo>
                  <a:lnTo>
                    <a:pt x="85" y="36"/>
                  </a:lnTo>
                  <a:lnTo>
                    <a:pt x="76" y="37"/>
                  </a:lnTo>
                  <a:lnTo>
                    <a:pt x="69" y="40"/>
                  </a:lnTo>
                  <a:lnTo>
                    <a:pt x="63" y="43"/>
                  </a:lnTo>
                  <a:lnTo>
                    <a:pt x="57" y="50"/>
                  </a:lnTo>
                  <a:lnTo>
                    <a:pt x="55" y="53"/>
                  </a:lnTo>
                  <a:lnTo>
                    <a:pt x="52" y="58"/>
                  </a:lnTo>
                  <a:lnTo>
                    <a:pt x="51" y="63"/>
                  </a:lnTo>
                  <a:lnTo>
                    <a:pt x="49" y="68"/>
                  </a:lnTo>
                  <a:lnTo>
                    <a:pt x="47" y="73"/>
                  </a:lnTo>
                  <a:lnTo>
                    <a:pt x="47" y="79"/>
                  </a:lnTo>
                  <a:lnTo>
                    <a:pt x="46" y="85"/>
                  </a:lnTo>
                  <a:lnTo>
                    <a:pt x="46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0" name="Freeform 53"/>
            <p:cNvSpPr>
              <a:spLocks noChangeAspect="1"/>
            </p:cNvSpPr>
            <p:nvPr/>
          </p:nvSpPr>
          <p:spPr bwMode="auto">
            <a:xfrm>
              <a:off x="1957" y="1750"/>
              <a:ext cx="23" cy="36"/>
            </a:xfrm>
            <a:custGeom>
              <a:avLst/>
              <a:gdLst>
                <a:gd name="T0" fmla="*/ 10 w 111"/>
                <a:gd name="T1" fmla="*/ 36 h 182"/>
                <a:gd name="T2" fmla="*/ 0 w 111"/>
                <a:gd name="T3" fmla="*/ 36 h 182"/>
                <a:gd name="T4" fmla="*/ 0 w 111"/>
                <a:gd name="T5" fmla="*/ 1 h 182"/>
                <a:gd name="T6" fmla="*/ 10 w 111"/>
                <a:gd name="T7" fmla="*/ 1 h 182"/>
                <a:gd name="T8" fmla="*/ 10 w 111"/>
                <a:gd name="T9" fmla="*/ 6 h 182"/>
                <a:gd name="T10" fmla="*/ 10 w 111"/>
                <a:gd name="T11" fmla="*/ 4 h 182"/>
                <a:gd name="T12" fmla="*/ 11 w 111"/>
                <a:gd name="T13" fmla="*/ 3 h 182"/>
                <a:gd name="T14" fmla="*/ 12 w 111"/>
                <a:gd name="T15" fmla="*/ 2 h 182"/>
                <a:gd name="T16" fmla="*/ 13 w 111"/>
                <a:gd name="T17" fmla="*/ 1 h 182"/>
                <a:gd name="T18" fmla="*/ 14 w 111"/>
                <a:gd name="T19" fmla="*/ 1 h 182"/>
                <a:gd name="T20" fmla="*/ 15 w 111"/>
                <a:gd name="T21" fmla="*/ 0 h 182"/>
                <a:gd name="T22" fmla="*/ 16 w 111"/>
                <a:gd name="T23" fmla="*/ 0 h 182"/>
                <a:gd name="T24" fmla="*/ 17 w 111"/>
                <a:gd name="T25" fmla="*/ 0 h 182"/>
                <a:gd name="T26" fmla="*/ 18 w 111"/>
                <a:gd name="T27" fmla="*/ 0 h 182"/>
                <a:gd name="T28" fmla="*/ 20 w 111"/>
                <a:gd name="T29" fmla="*/ 0 h 182"/>
                <a:gd name="T30" fmla="*/ 21 w 111"/>
                <a:gd name="T31" fmla="*/ 1 h 182"/>
                <a:gd name="T32" fmla="*/ 23 w 111"/>
                <a:gd name="T33" fmla="*/ 2 h 182"/>
                <a:gd name="T34" fmla="*/ 21 w 111"/>
                <a:gd name="T35" fmla="*/ 11 h 182"/>
                <a:gd name="T36" fmla="*/ 19 w 111"/>
                <a:gd name="T37" fmla="*/ 10 h 182"/>
                <a:gd name="T38" fmla="*/ 18 w 111"/>
                <a:gd name="T39" fmla="*/ 9 h 182"/>
                <a:gd name="T40" fmla="*/ 17 w 111"/>
                <a:gd name="T41" fmla="*/ 9 h 182"/>
                <a:gd name="T42" fmla="*/ 16 w 111"/>
                <a:gd name="T43" fmla="*/ 9 h 182"/>
                <a:gd name="T44" fmla="*/ 15 w 111"/>
                <a:gd name="T45" fmla="*/ 9 h 182"/>
                <a:gd name="T46" fmla="*/ 14 w 111"/>
                <a:gd name="T47" fmla="*/ 9 h 182"/>
                <a:gd name="T48" fmla="*/ 13 w 111"/>
                <a:gd name="T49" fmla="*/ 10 h 182"/>
                <a:gd name="T50" fmla="*/ 12 w 111"/>
                <a:gd name="T51" fmla="*/ 10 h 182"/>
                <a:gd name="T52" fmla="*/ 12 w 111"/>
                <a:gd name="T53" fmla="*/ 11 h 182"/>
                <a:gd name="T54" fmla="*/ 11 w 111"/>
                <a:gd name="T55" fmla="*/ 11 h 182"/>
                <a:gd name="T56" fmla="*/ 11 w 111"/>
                <a:gd name="T57" fmla="*/ 13 h 182"/>
                <a:gd name="T58" fmla="*/ 10 w 111"/>
                <a:gd name="T59" fmla="*/ 14 h 182"/>
                <a:gd name="T60" fmla="*/ 10 w 111"/>
                <a:gd name="T61" fmla="*/ 15 h 182"/>
                <a:gd name="T62" fmla="*/ 10 w 111"/>
                <a:gd name="T63" fmla="*/ 16 h 182"/>
                <a:gd name="T64" fmla="*/ 10 w 111"/>
                <a:gd name="T65" fmla="*/ 17 h 182"/>
                <a:gd name="T66" fmla="*/ 10 w 111"/>
                <a:gd name="T67" fmla="*/ 18 h 182"/>
                <a:gd name="T68" fmla="*/ 10 w 111"/>
                <a:gd name="T69" fmla="*/ 20 h 182"/>
                <a:gd name="T70" fmla="*/ 10 w 111"/>
                <a:gd name="T71" fmla="*/ 21 h 182"/>
                <a:gd name="T72" fmla="*/ 10 w 111"/>
                <a:gd name="T73" fmla="*/ 23 h 182"/>
                <a:gd name="T74" fmla="*/ 10 w 111"/>
                <a:gd name="T75" fmla="*/ 25 h 182"/>
                <a:gd name="T76" fmla="*/ 10 w 111"/>
                <a:gd name="T77" fmla="*/ 36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1" h="182">
                  <a:moveTo>
                    <a:pt x="46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0"/>
                  </a:lnTo>
                  <a:lnTo>
                    <a:pt x="50" y="22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4" y="6"/>
                  </a:lnTo>
                  <a:lnTo>
                    <a:pt x="67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3" y="6"/>
                  </a:lnTo>
                  <a:lnTo>
                    <a:pt x="111" y="9"/>
                  </a:lnTo>
                  <a:lnTo>
                    <a:pt x="100" y="54"/>
                  </a:lnTo>
                  <a:lnTo>
                    <a:pt x="94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9" y="47"/>
                  </a:lnTo>
                  <a:lnTo>
                    <a:pt x="64" y="50"/>
                  </a:lnTo>
                  <a:lnTo>
                    <a:pt x="60" y="51"/>
                  </a:lnTo>
                  <a:lnTo>
                    <a:pt x="57" y="54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6" y="99"/>
                  </a:lnTo>
                  <a:lnTo>
                    <a:pt x="46" y="108"/>
                  </a:lnTo>
                  <a:lnTo>
                    <a:pt x="46" y="117"/>
                  </a:lnTo>
                  <a:lnTo>
                    <a:pt x="46" y="128"/>
                  </a:lnTo>
                  <a:lnTo>
                    <a:pt x="4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1" name="Freeform 54"/>
            <p:cNvSpPr>
              <a:spLocks noChangeAspect="1" noEditPoints="1"/>
            </p:cNvSpPr>
            <p:nvPr/>
          </p:nvSpPr>
          <p:spPr bwMode="auto">
            <a:xfrm>
              <a:off x="1981" y="1750"/>
              <a:ext cx="36" cy="37"/>
            </a:xfrm>
            <a:custGeom>
              <a:avLst/>
              <a:gdLst>
                <a:gd name="T0" fmla="*/ 0 w 180"/>
                <a:gd name="T1" fmla="*/ 17 h 187"/>
                <a:gd name="T2" fmla="*/ 0 w 180"/>
                <a:gd name="T3" fmla="*/ 15 h 187"/>
                <a:gd name="T4" fmla="*/ 1 w 180"/>
                <a:gd name="T5" fmla="*/ 12 h 187"/>
                <a:gd name="T6" fmla="*/ 2 w 180"/>
                <a:gd name="T7" fmla="*/ 10 h 187"/>
                <a:gd name="T8" fmla="*/ 3 w 180"/>
                <a:gd name="T9" fmla="*/ 7 h 187"/>
                <a:gd name="T10" fmla="*/ 6 w 180"/>
                <a:gd name="T11" fmla="*/ 4 h 187"/>
                <a:gd name="T12" fmla="*/ 10 w 180"/>
                <a:gd name="T13" fmla="*/ 2 h 187"/>
                <a:gd name="T14" fmla="*/ 12 w 180"/>
                <a:gd name="T15" fmla="*/ 1 h 187"/>
                <a:gd name="T16" fmla="*/ 14 w 180"/>
                <a:gd name="T17" fmla="*/ 0 h 187"/>
                <a:gd name="T18" fmla="*/ 17 w 180"/>
                <a:gd name="T19" fmla="*/ 0 h 187"/>
                <a:gd name="T20" fmla="*/ 20 w 180"/>
                <a:gd name="T21" fmla="*/ 0 h 187"/>
                <a:gd name="T22" fmla="*/ 23 w 180"/>
                <a:gd name="T23" fmla="*/ 1 h 187"/>
                <a:gd name="T24" fmla="*/ 27 w 180"/>
                <a:gd name="T25" fmla="*/ 2 h 187"/>
                <a:gd name="T26" fmla="*/ 30 w 180"/>
                <a:gd name="T27" fmla="*/ 4 h 187"/>
                <a:gd name="T28" fmla="*/ 32 w 180"/>
                <a:gd name="T29" fmla="*/ 7 h 187"/>
                <a:gd name="T30" fmla="*/ 34 w 180"/>
                <a:gd name="T31" fmla="*/ 9 h 187"/>
                <a:gd name="T32" fmla="*/ 35 w 180"/>
                <a:gd name="T33" fmla="*/ 13 h 187"/>
                <a:gd name="T34" fmla="*/ 36 w 180"/>
                <a:gd name="T35" fmla="*/ 16 h 187"/>
                <a:gd name="T36" fmla="*/ 36 w 180"/>
                <a:gd name="T37" fmla="*/ 20 h 187"/>
                <a:gd name="T38" fmla="*/ 35 w 180"/>
                <a:gd name="T39" fmla="*/ 24 h 187"/>
                <a:gd name="T40" fmla="*/ 34 w 180"/>
                <a:gd name="T41" fmla="*/ 27 h 187"/>
                <a:gd name="T42" fmla="*/ 32 w 180"/>
                <a:gd name="T43" fmla="*/ 30 h 187"/>
                <a:gd name="T44" fmla="*/ 30 w 180"/>
                <a:gd name="T45" fmla="*/ 33 h 187"/>
                <a:gd name="T46" fmla="*/ 27 w 180"/>
                <a:gd name="T47" fmla="*/ 35 h 187"/>
                <a:gd name="T48" fmla="*/ 24 w 180"/>
                <a:gd name="T49" fmla="*/ 36 h 187"/>
                <a:gd name="T50" fmla="*/ 20 w 180"/>
                <a:gd name="T51" fmla="*/ 37 h 187"/>
                <a:gd name="T52" fmla="*/ 17 w 180"/>
                <a:gd name="T53" fmla="*/ 37 h 187"/>
                <a:gd name="T54" fmla="*/ 14 w 180"/>
                <a:gd name="T55" fmla="*/ 37 h 187"/>
                <a:gd name="T56" fmla="*/ 12 w 180"/>
                <a:gd name="T57" fmla="*/ 36 h 187"/>
                <a:gd name="T58" fmla="*/ 10 w 180"/>
                <a:gd name="T59" fmla="*/ 35 h 187"/>
                <a:gd name="T60" fmla="*/ 7 w 180"/>
                <a:gd name="T61" fmla="*/ 34 h 187"/>
                <a:gd name="T62" fmla="*/ 3 w 180"/>
                <a:gd name="T63" fmla="*/ 30 h 187"/>
                <a:gd name="T64" fmla="*/ 2 w 180"/>
                <a:gd name="T65" fmla="*/ 27 h 187"/>
                <a:gd name="T66" fmla="*/ 1 w 180"/>
                <a:gd name="T67" fmla="*/ 25 h 187"/>
                <a:gd name="T68" fmla="*/ 0 w 180"/>
                <a:gd name="T69" fmla="*/ 22 h 187"/>
                <a:gd name="T70" fmla="*/ 0 w 180"/>
                <a:gd name="T71" fmla="*/ 19 h 187"/>
                <a:gd name="T72" fmla="*/ 9 w 180"/>
                <a:gd name="T73" fmla="*/ 18 h 187"/>
                <a:gd name="T74" fmla="*/ 9 w 180"/>
                <a:gd name="T75" fmla="*/ 21 h 187"/>
                <a:gd name="T76" fmla="*/ 10 w 180"/>
                <a:gd name="T77" fmla="*/ 23 h 187"/>
                <a:gd name="T78" fmla="*/ 11 w 180"/>
                <a:gd name="T79" fmla="*/ 25 h 187"/>
                <a:gd name="T80" fmla="*/ 12 w 180"/>
                <a:gd name="T81" fmla="*/ 27 h 187"/>
                <a:gd name="T82" fmla="*/ 14 w 180"/>
                <a:gd name="T83" fmla="*/ 29 h 187"/>
                <a:gd name="T84" fmla="*/ 18 w 180"/>
                <a:gd name="T85" fmla="*/ 30 h 187"/>
                <a:gd name="T86" fmla="*/ 21 w 180"/>
                <a:gd name="T87" fmla="*/ 29 h 187"/>
                <a:gd name="T88" fmla="*/ 24 w 180"/>
                <a:gd name="T89" fmla="*/ 27 h 187"/>
                <a:gd name="T90" fmla="*/ 25 w 180"/>
                <a:gd name="T91" fmla="*/ 25 h 187"/>
                <a:gd name="T92" fmla="*/ 26 w 180"/>
                <a:gd name="T93" fmla="*/ 23 h 187"/>
                <a:gd name="T94" fmla="*/ 26 w 180"/>
                <a:gd name="T95" fmla="*/ 21 h 187"/>
                <a:gd name="T96" fmla="*/ 26 w 180"/>
                <a:gd name="T97" fmla="*/ 18 h 187"/>
                <a:gd name="T98" fmla="*/ 26 w 180"/>
                <a:gd name="T99" fmla="*/ 16 h 187"/>
                <a:gd name="T100" fmla="*/ 26 w 180"/>
                <a:gd name="T101" fmla="*/ 14 h 187"/>
                <a:gd name="T102" fmla="*/ 25 w 180"/>
                <a:gd name="T103" fmla="*/ 12 h 187"/>
                <a:gd name="T104" fmla="*/ 24 w 180"/>
                <a:gd name="T105" fmla="*/ 10 h 187"/>
                <a:gd name="T106" fmla="*/ 21 w 180"/>
                <a:gd name="T107" fmla="*/ 8 h 187"/>
                <a:gd name="T108" fmla="*/ 18 w 180"/>
                <a:gd name="T109" fmla="*/ 7 h 187"/>
                <a:gd name="T110" fmla="*/ 14 w 180"/>
                <a:gd name="T111" fmla="*/ 8 h 187"/>
                <a:gd name="T112" fmla="*/ 12 w 180"/>
                <a:gd name="T113" fmla="*/ 10 h 187"/>
                <a:gd name="T114" fmla="*/ 11 w 180"/>
                <a:gd name="T115" fmla="*/ 12 h 187"/>
                <a:gd name="T116" fmla="*/ 10 w 180"/>
                <a:gd name="T117" fmla="*/ 14 h 187"/>
                <a:gd name="T118" fmla="*/ 9 w 180"/>
                <a:gd name="T119" fmla="*/ 16 h 187"/>
                <a:gd name="T120" fmla="*/ 9 w 180"/>
                <a:gd name="T121" fmla="*/ 18 h 1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7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5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1" y="46"/>
                  </a:lnTo>
                  <a:lnTo>
                    <a:pt x="17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7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3"/>
                  </a:lnTo>
                  <a:lnTo>
                    <a:pt x="165" y="40"/>
                  </a:lnTo>
                  <a:lnTo>
                    <a:pt x="169" y="48"/>
                  </a:lnTo>
                  <a:lnTo>
                    <a:pt x="173" y="56"/>
                  </a:lnTo>
                  <a:lnTo>
                    <a:pt x="177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3"/>
                  </a:lnTo>
                  <a:lnTo>
                    <a:pt x="177" y="121"/>
                  </a:lnTo>
                  <a:lnTo>
                    <a:pt x="174" y="130"/>
                  </a:lnTo>
                  <a:lnTo>
                    <a:pt x="171" y="138"/>
                  </a:lnTo>
                  <a:lnTo>
                    <a:pt x="166" y="147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100" y="187"/>
                  </a:lnTo>
                  <a:lnTo>
                    <a:pt x="90" y="187"/>
                  </a:lnTo>
                  <a:lnTo>
                    <a:pt x="84" y="187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1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4" y="170"/>
                  </a:lnTo>
                  <a:lnTo>
                    <a:pt x="25" y="162"/>
                  </a:lnTo>
                  <a:lnTo>
                    <a:pt x="17" y="154"/>
                  </a:lnTo>
                  <a:lnTo>
                    <a:pt x="11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5" y="126"/>
                  </a:lnTo>
                  <a:lnTo>
                    <a:pt x="2" y="120"/>
                  </a:lnTo>
                  <a:lnTo>
                    <a:pt x="1" y="113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6" y="93"/>
                  </a:moveTo>
                  <a:lnTo>
                    <a:pt x="46" y="99"/>
                  </a:lnTo>
                  <a:lnTo>
                    <a:pt x="47" y="107"/>
                  </a:lnTo>
                  <a:lnTo>
                    <a:pt x="48" y="113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8" y="136"/>
                  </a:lnTo>
                  <a:lnTo>
                    <a:pt x="64" y="142"/>
                  </a:lnTo>
                  <a:lnTo>
                    <a:pt x="72" y="147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6" y="147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9" y="117"/>
                  </a:lnTo>
                  <a:lnTo>
                    <a:pt x="130" y="113"/>
                  </a:lnTo>
                  <a:lnTo>
                    <a:pt x="131" y="107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9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3" y="56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6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4" y="45"/>
                  </a:lnTo>
                  <a:lnTo>
                    <a:pt x="58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6" y="87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2" name="Freeform 55"/>
            <p:cNvSpPr>
              <a:spLocks noChangeAspect="1"/>
            </p:cNvSpPr>
            <p:nvPr/>
          </p:nvSpPr>
          <p:spPr bwMode="auto">
            <a:xfrm>
              <a:off x="2020" y="1738"/>
              <a:ext cx="21" cy="49"/>
            </a:xfrm>
            <a:custGeom>
              <a:avLst/>
              <a:gdLst>
                <a:gd name="T0" fmla="*/ 20 w 104"/>
                <a:gd name="T1" fmla="*/ 12 h 243"/>
                <a:gd name="T2" fmla="*/ 20 w 104"/>
                <a:gd name="T3" fmla="*/ 20 h 243"/>
                <a:gd name="T4" fmla="*/ 14 w 104"/>
                <a:gd name="T5" fmla="*/ 20 h 243"/>
                <a:gd name="T6" fmla="*/ 14 w 104"/>
                <a:gd name="T7" fmla="*/ 35 h 243"/>
                <a:gd name="T8" fmla="*/ 14 w 104"/>
                <a:gd name="T9" fmla="*/ 37 h 243"/>
                <a:gd name="T10" fmla="*/ 14 w 104"/>
                <a:gd name="T11" fmla="*/ 38 h 243"/>
                <a:gd name="T12" fmla="*/ 14 w 104"/>
                <a:gd name="T13" fmla="*/ 39 h 243"/>
                <a:gd name="T14" fmla="*/ 14 w 104"/>
                <a:gd name="T15" fmla="*/ 40 h 243"/>
                <a:gd name="T16" fmla="*/ 14 w 104"/>
                <a:gd name="T17" fmla="*/ 40 h 243"/>
                <a:gd name="T18" fmla="*/ 14 w 104"/>
                <a:gd name="T19" fmla="*/ 41 h 243"/>
                <a:gd name="T20" fmla="*/ 14 w 104"/>
                <a:gd name="T21" fmla="*/ 41 h 243"/>
                <a:gd name="T22" fmla="*/ 15 w 104"/>
                <a:gd name="T23" fmla="*/ 41 h 243"/>
                <a:gd name="T24" fmla="*/ 15 w 104"/>
                <a:gd name="T25" fmla="*/ 41 h 243"/>
                <a:gd name="T26" fmla="*/ 16 w 104"/>
                <a:gd name="T27" fmla="*/ 41 h 243"/>
                <a:gd name="T28" fmla="*/ 16 w 104"/>
                <a:gd name="T29" fmla="*/ 42 h 243"/>
                <a:gd name="T30" fmla="*/ 16 w 104"/>
                <a:gd name="T31" fmla="*/ 42 h 243"/>
                <a:gd name="T32" fmla="*/ 17 w 104"/>
                <a:gd name="T33" fmla="*/ 42 h 243"/>
                <a:gd name="T34" fmla="*/ 18 w 104"/>
                <a:gd name="T35" fmla="*/ 41 h 243"/>
                <a:gd name="T36" fmla="*/ 19 w 104"/>
                <a:gd name="T37" fmla="*/ 41 h 243"/>
                <a:gd name="T38" fmla="*/ 20 w 104"/>
                <a:gd name="T39" fmla="*/ 41 h 243"/>
                <a:gd name="T40" fmla="*/ 21 w 104"/>
                <a:gd name="T41" fmla="*/ 48 h 243"/>
                <a:gd name="T42" fmla="*/ 20 w 104"/>
                <a:gd name="T43" fmla="*/ 48 h 243"/>
                <a:gd name="T44" fmla="*/ 19 w 104"/>
                <a:gd name="T45" fmla="*/ 48 h 243"/>
                <a:gd name="T46" fmla="*/ 18 w 104"/>
                <a:gd name="T47" fmla="*/ 48 h 243"/>
                <a:gd name="T48" fmla="*/ 17 w 104"/>
                <a:gd name="T49" fmla="*/ 49 h 243"/>
                <a:gd name="T50" fmla="*/ 16 w 104"/>
                <a:gd name="T51" fmla="*/ 49 h 243"/>
                <a:gd name="T52" fmla="*/ 15 w 104"/>
                <a:gd name="T53" fmla="*/ 49 h 243"/>
                <a:gd name="T54" fmla="*/ 14 w 104"/>
                <a:gd name="T55" fmla="*/ 49 h 243"/>
                <a:gd name="T56" fmla="*/ 13 w 104"/>
                <a:gd name="T57" fmla="*/ 49 h 243"/>
                <a:gd name="T58" fmla="*/ 12 w 104"/>
                <a:gd name="T59" fmla="*/ 49 h 243"/>
                <a:gd name="T60" fmla="*/ 11 w 104"/>
                <a:gd name="T61" fmla="*/ 49 h 243"/>
                <a:gd name="T62" fmla="*/ 10 w 104"/>
                <a:gd name="T63" fmla="*/ 48 h 243"/>
                <a:gd name="T64" fmla="*/ 9 w 104"/>
                <a:gd name="T65" fmla="*/ 48 h 243"/>
                <a:gd name="T66" fmla="*/ 8 w 104"/>
                <a:gd name="T67" fmla="*/ 48 h 243"/>
                <a:gd name="T68" fmla="*/ 7 w 104"/>
                <a:gd name="T69" fmla="*/ 47 h 243"/>
                <a:gd name="T70" fmla="*/ 6 w 104"/>
                <a:gd name="T71" fmla="*/ 46 h 243"/>
                <a:gd name="T72" fmla="*/ 6 w 104"/>
                <a:gd name="T73" fmla="*/ 46 h 243"/>
                <a:gd name="T74" fmla="*/ 5 w 104"/>
                <a:gd name="T75" fmla="*/ 45 h 243"/>
                <a:gd name="T76" fmla="*/ 5 w 104"/>
                <a:gd name="T77" fmla="*/ 44 h 243"/>
                <a:gd name="T78" fmla="*/ 5 w 104"/>
                <a:gd name="T79" fmla="*/ 43 h 243"/>
                <a:gd name="T80" fmla="*/ 5 w 104"/>
                <a:gd name="T81" fmla="*/ 42 h 243"/>
                <a:gd name="T82" fmla="*/ 5 w 104"/>
                <a:gd name="T83" fmla="*/ 41 h 243"/>
                <a:gd name="T84" fmla="*/ 5 w 104"/>
                <a:gd name="T85" fmla="*/ 40 h 243"/>
                <a:gd name="T86" fmla="*/ 4 w 104"/>
                <a:gd name="T87" fmla="*/ 38 h 243"/>
                <a:gd name="T88" fmla="*/ 4 w 104"/>
                <a:gd name="T89" fmla="*/ 35 h 243"/>
                <a:gd name="T90" fmla="*/ 4 w 104"/>
                <a:gd name="T91" fmla="*/ 20 h 243"/>
                <a:gd name="T92" fmla="*/ 0 w 104"/>
                <a:gd name="T93" fmla="*/ 20 h 243"/>
                <a:gd name="T94" fmla="*/ 0 w 104"/>
                <a:gd name="T95" fmla="*/ 12 h 243"/>
                <a:gd name="T96" fmla="*/ 4 w 104"/>
                <a:gd name="T97" fmla="*/ 12 h 243"/>
                <a:gd name="T98" fmla="*/ 4 w 104"/>
                <a:gd name="T99" fmla="*/ 5 h 243"/>
                <a:gd name="T100" fmla="*/ 14 w 104"/>
                <a:gd name="T101" fmla="*/ 0 h 243"/>
                <a:gd name="T102" fmla="*/ 14 w 104"/>
                <a:gd name="T103" fmla="*/ 12 h 243"/>
                <a:gd name="T104" fmla="*/ 20 w 104"/>
                <a:gd name="T105" fmla="*/ 12 h 24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4" h="243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9" y="201"/>
                  </a:lnTo>
                  <a:lnTo>
                    <a:pt x="71" y="203"/>
                  </a:lnTo>
                  <a:lnTo>
                    <a:pt x="72" y="204"/>
                  </a:lnTo>
                  <a:lnTo>
                    <a:pt x="75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1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3"/>
                  </a:lnTo>
                  <a:lnTo>
                    <a:pt x="104" y="237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6" y="241"/>
                  </a:lnTo>
                  <a:lnTo>
                    <a:pt x="81" y="241"/>
                  </a:lnTo>
                  <a:lnTo>
                    <a:pt x="76" y="243"/>
                  </a:lnTo>
                  <a:lnTo>
                    <a:pt x="71" y="243"/>
                  </a:lnTo>
                  <a:lnTo>
                    <a:pt x="66" y="243"/>
                  </a:lnTo>
                  <a:lnTo>
                    <a:pt x="60" y="243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5" y="239"/>
                  </a:lnTo>
                  <a:lnTo>
                    <a:pt x="40" y="237"/>
                  </a:lnTo>
                  <a:lnTo>
                    <a:pt x="35" y="234"/>
                  </a:lnTo>
                  <a:lnTo>
                    <a:pt x="31" y="230"/>
                  </a:lnTo>
                  <a:lnTo>
                    <a:pt x="29" y="228"/>
                  </a:lnTo>
                  <a:lnTo>
                    <a:pt x="27" y="224"/>
                  </a:lnTo>
                  <a:lnTo>
                    <a:pt x="25" y="220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2" y="188"/>
                  </a:lnTo>
                  <a:lnTo>
                    <a:pt x="22" y="176"/>
                  </a:lnTo>
                  <a:lnTo>
                    <a:pt x="22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2" y="61"/>
                  </a:lnTo>
                  <a:lnTo>
                    <a:pt x="22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3" name="Freeform 56"/>
            <p:cNvSpPr>
              <a:spLocks noChangeAspect="1" noEditPoints="1"/>
            </p:cNvSpPr>
            <p:nvPr/>
          </p:nvSpPr>
          <p:spPr bwMode="auto">
            <a:xfrm>
              <a:off x="2044" y="1750"/>
              <a:ext cx="36" cy="37"/>
            </a:xfrm>
            <a:custGeom>
              <a:avLst/>
              <a:gdLst>
                <a:gd name="T0" fmla="*/ 0 w 181"/>
                <a:gd name="T1" fmla="*/ 17 h 187"/>
                <a:gd name="T2" fmla="*/ 0 w 181"/>
                <a:gd name="T3" fmla="*/ 15 h 187"/>
                <a:gd name="T4" fmla="*/ 1 w 181"/>
                <a:gd name="T5" fmla="*/ 12 h 187"/>
                <a:gd name="T6" fmla="*/ 2 w 181"/>
                <a:gd name="T7" fmla="*/ 10 h 187"/>
                <a:gd name="T8" fmla="*/ 3 w 181"/>
                <a:gd name="T9" fmla="*/ 7 h 187"/>
                <a:gd name="T10" fmla="*/ 7 w 181"/>
                <a:gd name="T11" fmla="*/ 4 h 187"/>
                <a:gd name="T12" fmla="*/ 10 w 181"/>
                <a:gd name="T13" fmla="*/ 2 h 187"/>
                <a:gd name="T14" fmla="*/ 12 w 181"/>
                <a:gd name="T15" fmla="*/ 1 h 187"/>
                <a:gd name="T16" fmla="*/ 14 w 181"/>
                <a:gd name="T17" fmla="*/ 0 h 187"/>
                <a:gd name="T18" fmla="*/ 17 w 181"/>
                <a:gd name="T19" fmla="*/ 0 h 187"/>
                <a:gd name="T20" fmla="*/ 20 w 181"/>
                <a:gd name="T21" fmla="*/ 0 h 187"/>
                <a:gd name="T22" fmla="*/ 23 w 181"/>
                <a:gd name="T23" fmla="*/ 1 h 187"/>
                <a:gd name="T24" fmla="*/ 27 w 181"/>
                <a:gd name="T25" fmla="*/ 2 h 187"/>
                <a:gd name="T26" fmla="*/ 29 w 181"/>
                <a:gd name="T27" fmla="*/ 4 h 187"/>
                <a:gd name="T28" fmla="*/ 32 w 181"/>
                <a:gd name="T29" fmla="*/ 7 h 187"/>
                <a:gd name="T30" fmla="*/ 34 w 181"/>
                <a:gd name="T31" fmla="*/ 9 h 187"/>
                <a:gd name="T32" fmla="*/ 35 w 181"/>
                <a:gd name="T33" fmla="*/ 13 h 187"/>
                <a:gd name="T34" fmla="*/ 36 w 181"/>
                <a:gd name="T35" fmla="*/ 16 h 187"/>
                <a:gd name="T36" fmla="*/ 36 w 181"/>
                <a:gd name="T37" fmla="*/ 20 h 187"/>
                <a:gd name="T38" fmla="*/ 35 w 181"/>
                <a:gd name="T39" fmla="*/ 24 h 187"/>
                <a:gd name="T40" fmla="*/ 34 w 181"/>
                <a:gd name="T41" fmla="*/ 27 h 187"/>
                <a:gd name="T42" fmla="*/ 32 w 181"/>
                <a:gd name="T43" fmla="*/ 30 h 187"/>
                <a:gd name="T44" fmla="*/ 30 w 181"/>
                <a:gd name="T45" fmla="*/ 33 h 187"/>
                <a:gd name="T46" fmla="*/ 27 w 181"/>
                <a:gd name="T47" fmla="*/ 35 h 187"/>
                <a:gd name="T48" fmla="*/ 23 w 181"/>
                <a:gd name="T49" fmla="*/ 36 h 187"/>
                <a:gd name="T50" fmla="*/ 20 w 181"/>
                <a:gd name="T51" fmla="*/ 37 h 187"/>
                <a:gd name="T52" fmla="*/ 17 w 181"/>
                <a:gd name="T53" fmla="*/ 37 h 187"/>
                <a:gd name="T54" fmla="*/ 14 w 181"/>
                <a:gd name="T55" fmla="*/ 37 h 187"/>
                <a:gd name="T56" fmla="*/ 12 w 181"/>
                <a:gd name="T57" fmla="*/ 36 h 187"/>
                <a:gd name="T58" fmla="*/ 10 w 181"/>
                <a:gd name="T59" fmla="*/ 35 h 187"/>
                <a:gd name="T60" fmla="*/ 7 w 181"/>
                <a:gd name="T61" fmla="*/ 34 h 187"/>
                <a:gd name="T62" fmla="*/ 3 w 181"/>
                <a:gd name="T63" fmla="*/ 30 h 187"/>
                <a:gd name="T64" fmla="*/ 2 w 181"/>
                <a:gd name="T65" fmla="*/ 27 h 187"/>
                <a:gd name="T66" fmla="*/ 1 w 181"/>
                <a:gd name="T67" fmla="*/ 25 h 187"/>
                <a:gd name="T68" fmla="*/ 0 w 181"/>
                <a:gd name="T69" fmla="*/ 22 h 187"/>
                <a:gd name="T70" fmla="*/ 0 w 181"/>
                <a:gd name="T71" fmla="*/ 19 h 187"/>
                <a:gd name="T72" fmla="*/ 9 w 181"/>
                <a:gd name="T73" fmla="*/ 18 h 187"/>
                <a:gd name="T74" fmla="*/ 9 w 181"/>
                <a:gd name="T75" fmla="*/ 21 h 187"/>
                <a:gd name="T76" fmla="*/ 10 w 181"/>
                <a:gd name="T77" fmla="*/ 23 h 187"/>
                <a:gd name="T78" fmla="*/ 11 w 181"/>
                <a:gd name="T79" fmla="*/ 25 h 187"/>
                <a:gd name="T80" fmla="*/ 12 w 181"/>
                <a:gd name="T81" fmla="*/ 27 h 187"/>
                <a:gd name="T82" fmla="*/ 14 w 181"/>
                <a:gd name="T83" fmla="*/ 29 h 187"/>
                <a:gd name="T84" fmla="*/ 18 w 181"/>
                <a:gd name="T85" fmla="*/ 30 h 187"/>
                <a:gd name="T86" fmla="*/ 21 w 181"/>
                <a:gd name="T87" fmla="*/ 29 h 187"/>
                <a:gd name="T88" fmla="*/ 24 w 181"/>
                <a:gd name="T89" fmla="*/ 27 h 187"/>
                <a:gd name="T90" fmla="*/ 25 w 181"/>
                <a:gd name="T91" fmla="*/ 25 h 187"/>
                <a:gd name="T92" fmla="*/ 26 w 181"/>
                <a:gd name="T93" fmla="*/ 23 h 187"/>
                <a:gd name="T94" fmla="*/ 26 w 181"/>
                <a:gd name="T95" fmla="*/ 21 h 187"/>
                <a:gd name="T96" fmla="*/ 26 w 181"/>
                <a:gd name="T97" fmla="*/ 18 h 187"/>
                <a:gd name="T98" fmla="*/ 26 w 181"/>
                <a:gd name="T99" fmla="*/ 16 h 187"/>
                <a:gd name="T100" fmla="*/ 26 w 181"/>
                <a:gd name="T101" fmla="*/ 14 h 187"/>
                <a:gd name="T102" fmla="*/ 25 w 181"/>
                <a:gd name="T103" fmla="*/ 12 h 187"/>
                <a:gd name="T104" fmla="*/ 24 w 181"/>
                <a:gd name="T105" fmla="*/ 10 h 187"/>
                <a:gd name="T106" fmla="*/ 21 w 181"/>
                <a:gd name="T107" fmla="*/ 8 h 187"/>
                <a:gd name="T108" fmla="*/ 18 w 181"/>
                <a:gd name="T109" fmla="*/ 7 h 187"/>
                <a:gd name="T110" fmla="*/ 14 w 181"/>
                <a:gd name="T111" fmla="*/ 8 h 187"/>
                <a:gd name="T112" fmla="*/ 12 w 181"/>
                <a:gd name="T113" fmla="*/ 10 h 187"/>
                <a:gd name="T114" fmla="*/ 11 w 181"/>
                <a:gd name="T115" fmla="*/ 12 h 187"/>
                <a:gd name="T116" fmla="*/ 10 w 181"/>
                <a:gd name="T117" fmla="*/ 14 h 187"/>
                <a:gd name="T118" fmla="*/ 9 w 181"/>
                <a:gd name="T119" fmla="*/ 16 h 187"/>
                <a:gd name="T120" fmla="*/ 9 w 181"/>
                <a:gd name="T121" fmla="*/ 18 h 1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1" h="187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3" y="68"/>
                  </a:lnTo>
                  <a:lnTo>
                    <a:pt x="5" y="63"/>
                  </a:lnTo>
                  <a:lnTo>
                    <a:pt x="6" y="57"/>
                  </a:lnTo>
                  <a:lnTo>
                    <a:pt x="9" y="52"/>
                  </a:lnTo>
                  <a:lnTo>
                    <a:pt x="11" y="46"/>
                  </a:lnTo>
                  <a:lnTo>
                    <a:pt x="17" y="35"/>
                  </a:lnTo>
                  <a:lnTo>
                    <a:pt x="24" y="26"/>
                  </a:lnTo>
                  <a:lnTo>
                    <a:pt x="33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108" y="1"/>
                  </a:lnTo>
                  <a:lnTo>
                    <a:pt x="117" y="3"/>
                  </a:lnTo>
                  <a:lnTo>
                    <a:pt x="125" y="7"/>
                  </a:lnTo>
                  <a:lnTo>
                    <a:pt x="134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3"/>
                  </a:lnTo>
                  <a:lnTo>
                    <a:pt x="165" y="40"/>
                  </a:lnTo>
                  <a:lnTo>
                    <a:pt x="170" y="48"/>
                  </a:lnTo>
                  <a:lnTo>
                    <a:pt x="173" y="56"/>
                  </a:lnTo>
                  <a:lnTo>
                    <a:pt x="177" y="65"/>
                  </a:lnTo>
                  <a:lnTo>
                    <a:pt x="179" y="74"/>
                  </a:lnTo>
                  <a:lnTo>
                    <a:pt x="181" y="83"/>
                  </a:lnTo>
                  <a:lnTo>
                    <a:pt x="181" y="93"/>
                  </a:lnTo>
                  <a:lnTo>
                    <a:pt x="181" y="103"/>
                  </a:lnTo>
                  <a:lnTo>
                    <a:pt x="179" y="113"/>
                  </a:lnTo>
                  <a:lnTo>
                    <a:pt x="177" y="121"/>
                  </a:lnTo>
                  <a:lnTo>
                    <a:pt x="175" y="130"/>
                  </a:lnTo>
                  <a:lnTo>
                    <a:pt x="171" y="138"/>
                  </a:lnTo>
                  <a:lnTo>
                    <a:pt x="166" y="147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4" y="176"/>
                  </a:lnTo>
                  <a:lnTo>
                    <a:pt x="127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100" y="187"/>
                  </a:lnTo>
                  <a:lnTo>
                    <a:pt x="90" y="187"/>
                  </a:lnTo>
                  <a:lnTo>
                    <a:pt x="84" y="187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8" y="184"/>
                  </a:lnTo>
                  <a:lnTo>
                    <a:pt x="62" y="182"/>
                  </a:lnTo>
                  <a:lnTo>
                    <a:pt x="56" y="181"/>
                  </a:lnTo>
                  <a:lnTo>
                    <a:pt x="51" y="178"/>
                  </a:lnTo>
                  <a:lnTo>
                    <a:pt x="45" y="176"/>
                  </a:lnTo>
                  <a:lnTo>
                    <a:pt x="34" y="170"/>
                  </a:lnTo>
                  <a:lnTo>
                    <a:pt x="25" y="162"/>
                  </a:lnTo>
                  <a:lnTo>
                    <a:pt x="17" y="154"/>
                  </a:lnTo>
                  <a:lnTo>
                    <a:pt x="11" y="144"/>
                  </a:lnTo>
                  <a:lnTo>
                    <a:pt x="9" y="138"/>
                  </a:lnTo>
                  <a:lnTo>
                    <a:pt x="6" y="132"/>
                  </a:lnTo>
                  <a:lnTo>
                    <a:pt x="5" y="126"/>
                  </a:lnTo>
                  <a:lnTo>
                    <a:pt x="3" y="120"/>
                  </a:lnTo>
                  <a:lnTo>
                    <a:pt x="1" y="113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6" y="93"/>
                  </a:moveTo>
                  <a:lnTo>
                    <a:pt x="46" y="99"/>
                  </a:lnTo>
                  <a:lnTo>
                    <a:pt x="47" y="107"/>
                  </a:lnTo>
                  <a:lnTo>
                    <a:pt x="48" y="113"/>
                  </a:lnTo>
                  <a:lnTo>
                    <a:pt x="50" y="117"/>
                  </a:lnTo>
                  <a:lnTo>
                    <a:pt x="51" y="122"/>
                  </a:lnTo>
                  <a:lnTo>
                    <a:pt x="53" y="127"/>
                  </a:lnTo>
                  <a:lnTo>
                    <a:pt x="56" y="132"/>
                  </a:lnTo>
                  <a:lnTo>
                    <a:pt x="58" y="136"/>
                  </a:lnTo>
                  <a:lnTo>
                    <a:pt x="64" y="142"/>
                  </a:lnTo>
                  <a:lnTo>
                    <a:pt x="72" y="147"/>
                  </a:lnTo>
                  <a:lnTo>
                    <a:pt x="81" y="149"/>
                  </a:lnTo>
                  <a:lnTo>
                    <a:pt x="89" y="150"/>
                  </a:lnTo>
                  <a:lnTo>
                    <a:pt x="98" y="149"/>
                  </a:lnTo>
                  <a:lnTo>
                    <a:pt x="106" y="147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2" y="132"/>
                  </a:lnTo>
                  <a:lnTo>
                    <a:pt x="125" y="127"/>
                  </a:lnTo>
                  <a:lnTo>
                    <a:pt x="128" y="122"/>
                  </a:lnTo>
                  <a:lnTo>
                    <a:pt x="129" y="117"/>
                  </a:lnTo>
                  <a:lnTo>
                    <a:pt x="130" y="113"/>
                  </a:lnTo>
                  <a:lnTo>
                    <a:pt x="131" y="107"/>
                  </a:lnTo>
                  <a:lnTo>
                    <a:pt x="133" y="99"/>
                  </a:lnTo>
                  <a:lnTo>
                    <a:pt x="133" y="93"/>
                  </a:lnTo>
                  <a:lnTo>
                    <a:pt x="133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9" y="70"/>
                  </a:lnTo>
                  <a:lnTo>
                    <a:pt x="128" y="65"/>
                  </a:lnTo>
                  <a:lnTo>
                    <a:pt x="125" y="60"/>
                  </a:lnTo>
                  <a:lnTo>
                    <a:pt x="123" y="56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6" y="40"/>
                  </a:lnTo>
                  <a:lnTo>
                    <a:pt x="98" y="37"/>
                  </a:lnTo>
                  <a:lnTo>
                    <a:pt x="89" y="36"/>
                  </a:lnTo>
                  <a:lnTo>
                    <a:pt x="81" y="37"/>
                  </a:lnTo>
                  <a:lnTo>
                    <a:pt x="72" y="40"/>
                  </a:lnTo>
                  <a:lnTo>
                    <a:pt x="64" y="45"/>
                  </a:lnTo>
                  <a:lnTo>
                    <a:pt x="58" y="51"/>
                  </a:lnTo>
                  <a:lnTo>
                    <a:pt x="56" y="54"/>
                  </a:lnTo>
                  <a:lnTo>
                    <a:pt x="53" y="59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6" y="87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4" name="Freeform 57"/>
            <p:cNvSpPr>
              <a:spLocks noChangeAspect="1"/>
            </p:cNvSpPr>
            <p:nvPr/>
          </p:nvSpPr>
          <p:spPr bwMode="auto">
            <a:xfrm>
              <a:off x="2088" y="1750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1 w 156"/>
                <a:gd name="T41" fmla="*/ 4 h 182"/>
                <a:gd name="T42" fmla="*/ 14 w 156"/>
                <a:gd name="T43" fmla="*/ 2 h 182"/>
                <a:gd name="T44" fmla="*/ 17 w 156"/>
                <a:gd name="T45" fmla="*/ 0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0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0" y="182"/>
                  </a:lnTo>
                  <a:lnTo>
                    <a:pt x="110" y="92"/>
                  </a:lnTo>
                  <a:lnTo>
                    <a:pt x="110" y="85"/>
                  </a:lnTo>
                  <a:lnTo>
                    <a:pt x="110" y="79"/>
                  </a:lnTo>
                  <a:lnTo>
                    <a:pt x="110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59"/>
                  </a:lnTo>
                  <a:lnTo>
                    <a:pt x="108" y="57"/>
                  </a:lnTo>
                  <a:lnTo>
                    <a:pt x="108" y="54"/>
                  </a:lnTo>
                  <a:lnTo>
                    <a:pt x="106" y="51"/>
                  </a:lnTo>
                  <a:lnTo>
                    <a:pt x="103" y="47"/>
                  </a:lnTo>
                  <a:lnTo>
                    <a:pt x="101" y="43"/>
                  </a:lnTo>
                  <a:lnTo>
                    <a:pt x="98" y="41"/>
                  </a:lnTo>
                  <a:lnTo>
                    <a:pt x="95" y="40"/>
                  </a:lnTo>
                  <a:lnTo>
                    <a:pt x="90" y="37"/>
                  </a:lnTo>
                  <a:lnTo>
                    <a:pt x="86" y="36"/>
                  </a:lnTo>
                  <a:lnTo>
                    <a:pt x="82" y="36"/>
                  </a:lnTo>
                  <a:lnTo>
                    <a:pt x="77" y="36"/>
                  </a:lnTo>
                  <a:lnTo>
                    <a:pt x="71" y="37"/>
                  </a:lnTo>
                  <a:lnTo>
                    <a:pt x="66" y="40"/>
                  </a:lnTo>
                  <a:lnTo>
                    <a:pt x="61" y="43"/>
                  </a:lnTo>
                  <a:lnTo>
                    <a:pt x="56" y="47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7"/>
                  </a:lnTo>
                  <a:lnTo>
                    <a:pt x="45" y="82"/>
                  </a:lnTo>
                  <a:lnTo>
                    <a:pt x="45" y="88"/>
                  </a:lnTo>
                  <a:lnTo>
                    <a:pt x="45" y="94"/>
                  </a:lnTo>
                  <a:lnTo>
                    <a:pt x="45" y="102"/>
                  </a:lnTo>
                  <a:lnTo>
                    <a:pt x="45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1"/>
                  </a:lnTo>
                  <a:lnTo>
                    <a:pt x="51" y="24"/>
                  </a:lnTo>
                  <a:lnTo>
                    <a:pt x="57" y="18"/>
                  </a:lnTo>
                  <a:lnTo>
                    <a:pt x="63" y="12"/>
                  </a:lnTo>
                  <a:lnTo>
                    <a:pt x="69" y="8"/>
                  </a:lnTo>
                  <a:lnTo>
                    <a:pt x="77" y="5"/>
                  </a:lnTo>
                  <a:lnTo>
                    <a:pt x="84" y="2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3"/>
                  </a:lnTo>
                  <a:lnTo>
                    <a:pt x="126" y="6"/>
                  </a:lnTo>
                  <a:lnTo>
                    <a:pt x="131" y="9"/>
                  </a:lnTo>
                  <a:lnTo>
                    <a:pt x="137" y="13"/>
                  </a:lnTo>
                  <a:lnTo>
                    <a:pt x="140" y="17"/>
                  </a:lnTo>
                  <a:lnTo>
                    <a:pt x="144" y="20"/>
                  </a:lnTo>
                  <a:lnTo>
                    <a:pt x="146" y="24"/>
                  </a:lnTo>
                  <a:lnTo>
                    <a:pt x="149" y="29"/>
                  </a:lnTo>
                  <a:lnTo>
                    <a:pt x="151" y="35"/>
                  </a:lnTo>
                  <a:lnTo>
                    <a:pt x="152" y="40"/>
                  </a:lnTo>
                  <a:lnTo>
                    <a:pt x="154" y="46"/>
                  </a:lnTo>
                  <a:lnTo>
                    <a:pt x="155" y="53"/>
                  </a:lnTo>
                  <a:lnTo>
                    <a:pt x="156" y="62"/>
                  </a:lnTo>
                  <a:lnTo>
                    <a:pt x="156" y="71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5" name="Freeform 58"/>
            <p:cNvSpPr>
              <a:spLocks noChangeAspect="1" noEditPoints="1"/>
            </p:cNvSpPr>
            <p:nvPr/>
          </p:nvSpPr>
          <p:spPr bwMode="auto">
            <a:xfrm>
              <a:off x="2147" y="1737"/>
              <a:ext cx="34" cy="50"/>
            </a:xfrm>
            <a:custGeom>
              <a:avLst/>
              <a:gdLst>
                <a:gd name="T0" fmla="*/ 0 w 168"/>
                <a:gd name="T1" fmla="*/ 0 h 248"/>
                <a:gd name="T2" fmla="*/ 9 w 168"/>
                <a:gd name="T3" fmla="*/ 17 h 248"/>
                <a:gd name="T4" fmla="*/ 11 w 168"/>
                <a:gd name="T5" fmla="*/ 15 h 248"/>
                <a:gd name="T6" fmla="*/ 14 w 168"/>
                <a:gd name="T7" fmla="*/ 14 h 248"/>
                <a:gd name="T8" fmla="*/ 16 w 168"/>
                <a:gd name="T9" fmla="*/ 13 h 248"/>
                <a:gd name="T10" fmla="*/ 19 w 168"/>
                <a:gd name="T11" fmla="*/ 12 h 248"/>
                <a:gd name="T12" fmla="*/ 22 w 168"/>
                <a:gd name="T13" fmla="*/ 13 h 248"/>
                <a:gd name="T14" fmla="*/ 25 w 168"/>
                <a:gd name="T15" fmla="*/ 14 h 248"/>
                <a:gd name="T16" fmla="*/ 28 w 168"/>
                <a:gd name="T17" fmla="*/ 15 h 248"/>
                <a:gd name="T18" fmla="*/ 30 w 168"/>
                <a:gd name="T19" fmla="*/ 17 h 248"/>
                <a:gd name="T20" fmla="*/ 32 w 168"/>
                <a:gd name="T21" fmla="*/ 20 h 248"/>
                <a:gd name="T22" fmla="*/ 33 w 168"/>
                <a:gd name="T23" fmla="*/ 23 h 248"/>
                <a:gd name="T24" fmla="*/ 34 w 168"/>
                <a:gd name="T25" fmla="*/ 27 h 248"/>
                <a:gd name="T26" fmla="*/ 34 w 168"/>
                <a:gd name="T27" fmla="*/ 31 h 248"/>
                <a:gd name="T28" fmla="*/ 34 w 168"/>
                <a:gd name="T29" fmla="*/ 35 h 248"/>
                <a:gd name="T30" fmla="*/ 33 w 168"/>
                <a:gd name="T31" fmla="*/ 39 h 248"/>
                <a:gd name="T32" fmla="*/ 32 w 168"/>
                <a:gd name="T33" fmla="*/ 42 h 248"/>
                <a:gd name="T34" fmla="*/ 30 w 168"/>
                <a:gd name="T35" fmla="*/ 45 h 248"/>
                <a:gd name="T36" fmla="*/ 28 w 168"/>
                <a:gd name="T37" fmla="*/ 47 h 248"/>
                <a:gd name="T38" fmla="*/ 25 w 168"/>
                <a:gd name="T39" fmla="*/ 49 h 248"/>
                <a:gd name="T40" fmla="*/ 23 w 168"/>
                <a:gd name="T41" fmla="*/ 50 h 248"/>
                <a:gd name="T42" fmla="*/ 20 w 168"/>
                <a:gd name="T43" fmla="*/ 50 h 248"/>
                <a:gd name="T44" fmla="*/ 17 w 168"/>
                <a:gd name="T45" fmla="*/ 49 h 248"/>
                <a:gd name="T46" fmla="*/ 14 w 168"/>
                <a:gd name="T47" fmla="*/ 48 h 248"/>
                <a:gd name="T48" fmla="*/ 11 w 168"/>
                <a:gd name="T49" fmla="*/ 47 h 248"/>
                <a:gd name="T50" fmla="*/ 9 w 168"/>
                <a:gd name="T51" fmla="*/ 44 h 248"/>
                <a:gd name="T52" fmla="*/ 0 w 168"/>
                <a:gd name="T53" fmla="*/ 49 h 248"/>
                <a:gd name="T54" fmla="*/ 9 w 168"/>
                <a:gd name="T55" fmla="*/ 32 h 248"/>
                <a:gd name="T56" fmla="*/ 10 w 168"/>
                <a:gd name="T57" fmla="*/ 34 h 248"/>
                <a:gd name="T58" fmla="*/ 10 w 168"/>
                <a:gd name="T59" fmla="*/ 36 h 248"/>
                <a:gd name="T60" fmla="*/ 11 w 168"/>
                <a:gd name="T61" fmla="*/ 38 h 248"/>
                <a:gd name="T62" fmla="*/ 12 w 168"/>
                <a:gd name="T63" fmla="*/ 41 h 248"/>
                <a:gd name="T64" fmla="*/ 16 w 168"/>
                <a:gd name="T65" fmla="*/ 42 h 248"/>
                <a:gd name="T66" fmla="*/ 19 w 168"/>
                <a:gd name="T67" fmla="*/ 42 h 248"/>
                <a:gd name="T68" fmla="*/ 21 w 168"/>
                <a:gd name="T69" fmla="*/ 41 h 248"/>
                <a:gd name="T70" fmla="*/ 23 w 168"/>
                <a:gd name="T71" fmla="*/ 39 h 248"/>
                <a:gd name="T72" fmla="*/ 24 w 168"/>
                <a:gd name="T73" fmla="*/ 38 h 248"/>
                <a:gd name="T74" fmla="*/ 24 w 168"/>
                <a:gd name="T75" fmla="*/ 35 h 248"/>
                <a:gd name="T76" fmla="*/ 25 w 168"/>
                <a:gd name="T77" fmla="*/ 33 h 248"/>
                <a:gd name="T78" fmla="*/ 25 w 168"/>
                <a:gd name="T79" fmla="*/ 30 h 248"/>
                <a:gd name="T80" fmla="*/ 24 w 168"/>
                <a:gd name="T81" fmla="*/ 27 h 248"/>
                <a:gd name="T82" fmla="*/ 24 w 168"/>
                <a:gd name="T83" fmla="*/ 25 h 248"/>
                <a:gd name="T84" fmla="*/ 23 w 168"/>
                <a:gd name="T85" fmla="*/ 23 h 248"/>
                <a:gd name="T86" fmla="*/ 21 w 168"/>
                <a:gd name="T87" fmla="*/ 21 h 248"/>
                <a:gd name="T88" fmla="*/ 19 w 168"/>
                <a:gd name="T89" fmla="*/ 20 h 248"/>
                <a:gd name="T90" fmla="*/ 15 w 168"/>
                <a:gd name="T91" fmla="*/ 20 h 248"/>
                <a:gd name="T92" fmla="*/ 13 w 168"/>
                <a:gd name="T93" fmla="*/ 21 h 248"/>
                <a:gd name="T94" fmla="*/ 11 w 168"/>
                <a:gd name="T95" fmla="*/ 23 h 248"/>
                <a:gd name="T96" fmla="*/ 10 w 168"/>
                <a:gd name="T97" fmla="*/ 25 h 248"/>
                <a:gd name="T98" fmla="*/ 10 w 168"/>
                <a:gd name="T99" fmla="*/ 27 h 248"/>
                <a:gd name="T100" fmla="*/ 9 w 168"/>
                <a:gd name="T101" fmla="*/ 29 h 248"/>
                <a:gd name="T102" fmla="*/ 9 w 168"/>
                <a:gd name="T103" fmla="*/ 30 h 2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68" h="248">
                  <a:moveTo>
                    <a:pt x="0" y="243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86"/>
                  </a:lnTo>
                  <a:lnTo>
                    <a:pt x="50" y="80"/>
                  </a:lnTo>
                  <a:lnTo>
                    <a:pt x="56" y="75"/>
                  </a:lnTo>
                  <a:lnTo>
                    <a:pt x="62" y="70"/>
                  </a:lnTo>
                  <a:lnTo>
                    <a:pt x="68" y="67"/>
                  </a:lnTo>
                  <a:lnTo>
                    <a:pt x="74" y="64"/>
                  </a:lnTo>
                  <a:lnTo>
                    <a:pt x="80" y="62"/>
                  </a:lnTo>
                  <a:lnTo>
                    <a:pt x="88" y="61"/>
                  </a:lnTo>
                  <a:lnTo>
                    <a:pt x="95" y="61"/>
                  </a:lnTo>
                  <a:lnTo>
                    <a:pt x="102" y="61"/>
                  </a:lnTo>
                  <a:lnTo>
                    <a:pt x="109" y="62"/>
                  </a:lnTo>
                  <a:lnTo>
                    <a:pt x="117" y="64"/>
                  </a:lnTo>
                  <a:lnTo>
                    <a:pt x="124" y="67"/>
                  </a:lnTo>
                  <a:lnTo>
                    <a:pt x="130" y="70"/>
                  </a:lnTo>
                  <a:lnTo>
                    <a:pt x="136" y="74"/>
                  </a:lnTo>
                  <a:lnTo>
                    <a:pt x="142" y="79"/>
                  </a:lnTo>
                  <a:lnTo>
                    <a:pt x="147" y="84"/>
                  </a:lnTo>
                  <a:lnTo>
                    <a:pt x="151" y="90"/>
                  </a:lnTo>
                  <a:lnTo>
                    <a:pt x="156" y="97"/>
                  </a:lnTo>
                  <a:lnTo>
                    <a:pt x="160" y="104"/>
                  </a:lnTo>
                  <a:lnTo>
                    <a:pt x="163" y="113"/>
                  </a:lnTo>
                  <a:lnTo>
                    <a:pt x="165" y="123"/>
                  </a:lnTo>
                  <a:lnTo>
                    <a:pt x="167" y="132"/>
                  </a:lnTo>
                  <a:lnTo>
                    <a:pt x="168" y="142"/>
                  </a:lnTo>
                  <a:lnTo>
                    <a:pt x="168" y="153"/>
                  </a:lnTo>
                  <a:lnTo>
                    <a:pt x="168" y="164"/>
                  </a:lnTo>
                  <a:lnTo>
                    <a:pt x="167" y="175"/>
                  </a:lnTo>
                  <a:lnTo>
                    <a:pt x="166" y="185"/>
                  </a:lnTo>
                  <a:lnTo>
                    <a:pt x="163" y="193"/>
                  </a:lnTo>
                  <a:lnTo>
                    <a:pt x="160" y="203"/>
                  </a:lnTo>
                  <a:lnTo>
                    <a:pt x="156" y="210"/>
                  </a:lnTo>
                  <a:lnTo>
                    <a:pt x="153" y="217"/>
                  </a:lnTo>
                  <a:lnTo>
                    <a:pt x="148" y="223"/>
                  </a:lnTo>
                  <a:lnTo>
                    <a:pt x="142" y="229"/>
                  </a:lnTo>
                  <a:lnTo>
                    <a:pt x="137" y="234"/>
                  </a:lnTo>
                  <a:lnTo>
                    <a:pt x="131" y="238"/>
                  </a:lnTo>
                  <a:lnTo>
                    <a:pt x="125" y="242"/>
                  </a:lnTo>
                  <a:lnTo>
                    <a:pt x="118" y="244"/>
                  </a:lnTo>
                  <a:lnTo>
                    <a:pt x="112" y="246"/>
                  </a:lnTo>
                  <a:lnTo>
                    <a:pt x="104" y="248"/>
                  </a:lnTo>
                  <a:lnTo>
                    <a:pt x="97" y="248"/>
                  </a:lnTo>
                  <a:lnTo>
                    <a:pt x="90" y="248"/>
                  </a:lnTo>
                  <a:lnTo>
                    <a:pt x="83" y="245"/>
                  </a:lnTo>
                  <a:lnTo>
                    <a:pt x="76" y="244"/>
                  </a:lnTo>
                  <a:lnTo>
                    <a:pt x="70" y="240"/>
                  </a:lnTo>
                  <a:lnTo>
                    <a:pt x="62" y="235"/>
                  </a:lnTo>
                  <a:lnTo>
                    <a:pt x="56" y="231"/>
                  </a:lnTo>
                  <a:lnTo>
                    <a:pt x="50" y="225"/>
                  </a:lnTo>
                  <a:lnTo>
                    <a:pt x="46" y="217"/>
                  </a:lnTo>
                  <a:lnTo>
                    <a:pt x="46" y="243"/>
                  </a:lnTo>
                  <a:lnTo>
                    <a:pt x="0" y="243"/>
                  </a:lnTo>
                  <a:close/>
                  <a:moveTo>
                    <a:pt x="46" y="151"/>
                  </a:moveTo>
                  <a:lnTo>
                    <a:pt x="46" y="158"/>
                  </a:lnTo>
                  <a:lnTo>
                    <a:pt x="47" y="164"/>
                  </a:lnTo>
                  <a:lnTo>
                    <a:pt x="47" y="170"/>
                  </a:lnTo>
                  <a:lnTo>
                    <a:pt x="48" y="176"/>
                  </a:lnTo>
                  <a:lnTo>
                    <a:pt x="49" y="181"/>
                  </a:lnTo>
                  <a:lnTo>
                    <a:pt x="50" y="186"/>
                  </a:lnTo>
                  <a:lnTo>
                    <a:pt x="53" y="189"/>
                  </a:lnTo>
                  <a:lnTo>
                    <a:pt x="54" y="193"/>
                  </a:lnTo>
                  <a:lnTo>
                    <a:pt x="60" y="202"/>
                  </a:lnTo>
                  <a:lnTo>
                    <a:pt x="68" y="206"/>
                  </a:lnTo>
                  <a:lnTo>
                    <a:pt x="77" y="210"/>
                  </a:lnTo>
                  <a:lnTo>
                    <a:pt x="85" y="211"/>
                  </a:lnTo>
                  <a:lnTo>
                    <a:pt x="92" y="210"/>
                  </a:lnTo>
                  <a:lnTo>
                    <a:pt x="100" y="208"/>
                  </a:lnTo>
                  <a:lnTo>
                    <a:pt x="106" y="204"/>
                  </a:lnTo>
                  <a:lnTo>
                    <a:pt x="112" y="198"/>
                  </a:lnTo>
                  <a:lnTo>
                    <a:pt x="114" y="194"/>
                  </a:lnTo>
                  <a:lnTo>
                    <a:pt x="117" y="191"/>
                  </a:lnTo>
                  <a:lnTo>
                    <a:pt x="118" y="186"/>
                  </a:lnTo>
                  <a:lnTo>
                    <a:pt x="120" y="181"/>
                  </a:lnTo>
                  <a:lnTo>
                    <a:pt x="121" y="175"/>
                  </a:lnTo>
                  <a:lnTo>
                    <a:pt x="121" y="169"/>
                  </a:lnTo>
                  <a:lnTo>
                    <a:pt x="123" y="163"/>
                  </a:lnTo>
                  <a:lnTo>
                    <a:pt x="123" y="155"/>
                  </a:lnTo>
                  <a:lnTo>
                    <a:pt x="123" y="148"/>
                  </a:lnTo>
                  <a:lnTo>
                    <a:pt x="121" y="142"/>
                  </a:lnTo>
                  <a:lnTo>
                    <a:pt x="121" y="135"/>
                  </a:lnTo>
                  <a:lnTo>
                    <a:pt x="120" y="130"/>
                  </a:lnTo>
                  <a:lnTo>
                    <a:pt x="118" y="124"/>
                  </a:lnTo>
                  <a:lnTo>
                    <a:pt x="117" y="119"/>
                  </a:lnTo>
                  <a:lnTo>
                    <a:pt x="114" y="115"/>
                  </a:lnTo>
                  <a:lnTo>
                    <a:pt x="112" y="112"/>
                  </a:lnTo>
                  <a:lnTo>
                    <a:pt x="106" y="106"/>
                  </a:lnTo>
                  <a:lnTo>
                    <a:pt x="100" y="101"/>
                  </a:lnTo>
                  <a:lnTo>
                    <a:pt x="92" y="98"/>
                  </a:lnTo>
                  <a:lnTo>
                    <a:pt x="84" y="97"/>
                  </a:lnTo>
                  <a:lnTo>
                    <a:pt x="76" y="98"/>
                  </a:lnTo>
                  <a:lnTo>
                    <a:pt x="68" y="101"/>
                  </a:lnTo>
                  <a:lnTo>
                    <a:pt x="62" y="104"/>
                  </a:lnTo>
                  <a:lnTo>
                    <a:pt x="56" y="111"/>
                  </a:lnTo>
                  <a:lnTo>
                    <a:pt x="54" y="114"/>
                  </a:lnTo>
                  <a:lnTo>
                    <a:pt x="52" y="118"/>
                  </a:lnTo>
                  <a:lnTo>
                    <a:pt x="50" y="123"/>
                  </a:lnTo>
                  <a:lnTo>
                    <a:pt x="48" y="128"/>
                  </a:lnTo>
                  <a:lnTo>
                    <a:pt x="47" y="132"/>
                  </a:lnTo>
                  <a:lnTo>
                    <a:pt x="47" y="138"/>
                  </a:lnTo>
                  <a:lnTo>
                    <a:pt x="46" y="146"/>
                  </a:lnTo>
                  <a:lnTo>
                    <a:pt x="46" y="152"/>
                  </a:lnTo>
                  <a:lnTo>
                    <a:pt x="46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6" name="Freeform 59"/>
            <p:cNvSpPr>
              <a:spLocks noChangeAspect="1" noEditPoints="1"/>
            </p:cNvSpPr>
            <p:nvPr/>
          </p:nvSpPr>
          <p:spPr bwMode="auto">
            <a:xfrm>
              <a:off x="2185" y="1750"/>
              <a:ext cx="33" cy="37"/>
            </a:xfrm>
            <a:custGeom>
              <a:avLst/>
              <a:gdLst>
                <a:gd name="T0" fmla="*/ 33 w 163"/>
                <a:gd name="T1" fmla="*/ 26 h 187"/>
                <a:gd name="T2" fmla="*/ 32 w 163"/>
                <a:gd name="T3" fmla="*/ 28 h 187"/>
                <a:gd name="T4" fmla="*/ 30 w 163"/>
                <a:gd name="T5" fmla="*/ 31 h 187"/>
                <a:gd name="T6" fmla="*/ 29 w 163"/>
                <a:gd name="T7" fmla="*/ 33 h 187"/>
                <a:gd name="T8" fmla="*/ 27 w 163"/>
                <a:gd name="T9" fmla="*/ 34 h 187"/>
                <a:gd name="T10" fmla="*/ 25 w 163"/>
                <a:gd name="T11" fmla="*/ 35 h 187"/>
                <a:gd name="T12" fmla="*/ 22 w 163"/>
                <a:gd name="T13" fmla="*/ 36 h 187"/>
                <a:gd name="T14" fmla="*/ 20 w 163"/>
                <a:gd name="T15" fmla="*/ 37 h 187"/>
                <a:gd name="T16" fmla="*/ 17 w 163"/>
                <a:gd name="T17" fmla="*/ 37 h 187"/>
                <a:gd name="T18" fmla="*/ 13 w 163"/>
                <a:gd name="T19" fmla="*/ 36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8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7 w 163"/>
                <a:gd name="T43" fmla="*/ 3 h 187"/>
                <a:gd name="T44" fmla="*/ 10 w 163"/>
                <a:gd name="T45" fmla="*/ 1 h 187"/>
                <a:gd name="T46" fmla="*/ 13 w 163"/>
                <a:gd name="T47" fmla="*/ 0 h 187"/>
                <a:gd name="T48" fmla="*/ 16 w 163"/>
                <a:gd name="T49" fmla="*/ 0 h 187"/>
                <a:gd name="T50" fmla="*/ 20 w 163"/>
                <a:gd name="T51" fmla="*/ 0 h 187"/>
                <a:gd name="T52" fmla="*/ 23 w 163"/>
                <a:gd name="T53" fmla="*/ 1 h 187"/>
                <a:gd name="T54" fmla="*/ 26 w 163"/>
                <a:gd name="T55" fmla="*/ 3 h 187"/>
                <a:gd name="T56" fmla="*/ 29 w 163"/>
                <a:gd name="T57" fmla="*/ 5 h 187"/>
                <a:gd name="T58" fmla="*/ 30 w 163"/>
                <a:gd name="T59" fmla="*/ 8 h 187"/>
                <a:gd name="T60" fmla="*/ 32 w 163"/>
                <a:gd name="T61" fmla="*/ 12 h 187"/>
                <a:gd name="T62" fmla="*/ 33 w 163"/>
                <a:gd name="T63" fmla="*/ 16 h 187"/>
                <a:gd name="T64" fmla="*/ 33 w 163"/>
                <a:gd name="T65" fmla="*/ 21 h 187"/>
                <a:gd name="T66" fmla="*/ 10 w 163"/>
                <a:gd name="T67" fmla="*/ 23 h 187"/>
                <a:gd name="T68" fmla="*/ 11 w 163"/>
                <a:gd name="T69" fmla="*/ 26 h 187"/>
                <a:gd name="T70" fmla="*/ 13 w 163"/>
                <a:gd name="T71" fmla="*/ 28 h 187"/>
                <a:gd name="T72" fmla="*/ 15 w 163"/>
                <a:gd name="T73" fmla="*/ 29 h 187"/>
                <a:gd name="T74" fmla="*/ 18 w 163"/>
                <a:gd name="T75" fmla="*/ 30 h 187"/>
                <a:gd name="T76" fmla="*/ 20 w 163"/>
                <a:gd name="T77" fmla="*/ 29 h 187"/>
                <a:gd name="T78" fmla="*/ 21 w 163"/>
                <a:gd name="T79" fmla="*/ 28 h 187"/>
                <a:gd name="T80" fmla="*/ 23 w 163"/>
                <a:gd name="T81" fmla="*/ 26 h 187"/>
                <a:gd name="T82" fmla="*/ 24 w 163"/>
                <a:gd name="T83" fmla="*/ 15 h 187"/>
                <a:gd name="T84" fmla="*/ 23 w 163"/>
                <a:gd name="T85" fmla="*/ 12 h 187"/>
                <a:gd name="T86" fmla="*/ 22 w 163"/>
                <a:gd name="T87" fmla="*/ 9 h 187"/>
                <a:gd name="T88" fmla="*/ 19 w 163"/>
                <a:gd name="T89" fmla="*/ 8 h 187"/>
                <a:gd name="T90" fmla="*/ 17 w 163"/>
                <a:gd name="T91" fmla="*/ 7 h 187"/>
                <a:gd name="T92" fmla="*/ 14 w 163"/>
                <a:gd name="T93" fmla="*/ 8 h 187"/>
                <a:gd name="T94" fmla="*/ 11 w 163"/>
                <a:gd name="T95" fmla="*/ 9 h 187"/>
                <a:gd name="T96" fmla="*/ 10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6" y="144"/>
                  </a:lnTo>
                  <a:lnTo>
                    <a:pt x="153" y="150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1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3" y="178"/>
                  </a:lnTo>
                  <a:lnTo>
                    <a:pt x="117" y="181"/>
                  </a:lnTo>
                  <a:lnTo>
                    <a:pt x="111" y="183"/>
                  </a:lnTo>
                  <a:lnTo>
                    <a:pt x="105" y="184"/>
                  </a:lnTo>
                  <a:lnTo>
                    <a:pt x="99" y="185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4"/>
                  </a:lnTo>
                  <a:lnTo>
                    <a:pt x="53" y="182"/>
                  </a:lnTo>
                  <a:lnTo>
                    <a:pt x="44" y="178"/>
                  </a:lnTo>
                  <a:lnTo>
                    <a:pt x="36" y="174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6"/>
                  </a:lnTo>
                  <a:lnTo>
                    <a:pt x="13" y="150"/>
                  </a:lnTo>
                  <a:lnTo>
                    <a:pt x="10" y="144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1"/>
                  </a:lnTo>
                  <a:lnTo>
                    <a:pt x="1" y="113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5"/>
                  </a:lnTo>
                  <a:lnTo>
                    <a:pt x="6" y="56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2" y="25"/>
                  </a:lnTo>
                  <a:lnTo>
                    <a:pt x="28" y="19"/>
                  </a:lnTo>
                  <a:lnTo>
                    <a:pt x="34" y="14"/>
                  </a:lnTo>
                  <a:lnTo>
                    <a:pt x="40" y="9"/>
                  </a:lnTo>
                  <a:lnTo>
                    <a:pt x="47" y="6"/>
                  </a:lnTo>
                  <a:lnTo>
                    <a:pt x="55" y="3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9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9" y="16"/>
                  </a:lnTo>
                  <a:lnTo>
                    <a:pt x="135" y="20"/>
                  </a:lnTo>
                  <a:lnTo>
                    <a:pt x="141" y="26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59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7"/>
                  </a:lnTo>
                  <a:lnTo>
                    <a:pt x="46" y="107"/>
                  </a:lnTo>
                  <a:lnTo>
                    <a:pt x="47" y="116"/>
                  </a:lnTo>
                  <a:lnTo>
                    <a:pt x="48" y="126"/>
                  </a:lnTo>
                  <a:lnTo>
                    <a:pt x="52" y="133"/>
                  </a:lnTo>
                  <a:lnTo>
                    <a:pt x="56" y="139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6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4" y="149"/>
                  </a:lnTo>
                  <a:lnTo>
                    <a:pt x="99" y="147"/>
                  </a:lnTo>
                  <a:lnTo>
                    <a:pt x="102" y="145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7"/>
                  </a:moveTo>
                  <a:lnTo>
                    <a:pt x="117" y="69"/>
                  </a:lnTo>
                  <a:lnTo>
                    <a:pt x="114" y="60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9"/>
                  </a:lnTo>
                  <a:lnTo>
                    <a:pt x="89" y="37"/>
                  </a:lnTo>
                  <a:lnTo>
                    <a:pt x="82" y="36"/>
                  </a:lnTo>
                  <a:lnTo>
                    <a:pt x="74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52" y="54"/>
                  </a:lnTo>
                  <a:lnTo>
                    <a:pt x="48" y="60"/>
                  </a:lnTo>
                  <a:lnTo>
                    <a:pt x="47" y="69"/>
                  </a:lnTo>
                  <a:lnTo>
                    <a:pt x="46" y="77"/>
                  </a:lnTo>
                  <a:lnTo>
                    <a:pt x="11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7" name="Freeform 60"/>
            <p:cNvSpPr>
              <a:spLocks noChangeAspect="1" noEditPoints="1"/>
            </p:cNvSpPr>
            <p:nvPr/>
          </p:nvSpPr>
          <p:spPr bwMode="auto">
            <a:xfrm>
              <a:off x="2222" y="1750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8 w 164"/>
                <a:gd name="T7" fmla="*/ 1 h 187"/>
                <a:gd name="T8" fmla="*/ 11 w 164"/>
                <a:gd name="T9" fmla="*/ 0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7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7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7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0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20 w 164"/>
                <a:gd name="T97" fmla="*/ 28 h 187"/>
                <a:gd name="T98" fmla="*/ 21 w 164"/>
                <a:gd name="T99" fmla="*/ 25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3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0"/>
                  </a:lnTo>
                  <a:lnTo>
                    <a:pt x="17" y="25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8" y="13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3"/>
                  </a:lnTo>
                  <a:lnTo>
                    <a:pt x="56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2"/>
                  </a:lnTo>
                  <a:lnTo>
                    <a:pt x="116" y="3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5" y="26"/>
                  </a:lnTo>
                  <a:lnTo>
                    <a:pt x="146" y="30"/>
                  </a:lnTo>
                  <a:lnTo>
                    <a:pt x="148" y="34"/>
                  </a:lnTo>
                  <a:lnTo>
                    <a:pt x="149" y="37"/>
                  </a:lnTo>
                  <a:lnTo>
                    <a:pt x="151" y="43"/>
                  </a:lnTo>
                  <a:lnTo>
                    <a:pt x="151" y="48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4"/>
                  </a:lnTo>
                  <a:lnTo>
                    <a:pt x="153" y="144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79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7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1"/>
                  </a:lnTo>
                  <a:lnTo>
                    <a:pt x="105" y="167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80" y="183"/>
                  </a:lnTo>
                  <a:lnTo>
                    <a:pt x="73" y="185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5"/>
                  </a:lnTo>
                  <a:lnTo>
                    <a:pt x="39" y="184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8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8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0"/>
                  </a:lnTo>
                  <a:lnTo>
                    <a:pt x="2" y="145"/>
                  </a:lnTo>
                  <a:lnTo>
                    <a:pt x="0" y="139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2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8"/>
                  </a:lnTo>
                  <a:lnTo>
                    <a:pt x="29" y="87"/>
                  </a:lnTo>
                  <a:lnTo>
                    <a:pt x="33" y="86"/>
                  </a:lnTo>
                  <a:lnTo>
                    <a:pt x="36" y="83"/>
                  </a:lnTo>
                  <a:lnTo>
                    <a:pt x="41" y="82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7"/>
                  </a:lnTo>
                  <a:lnTo>
                    <a:pt x="69" y="76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1"/>
                  </a:lnTo>
                  <a:lnTo>
                    <a:pt x="94" y="70"/>
                  </a:lnTo>
                  <a:lnTo>
                    <a:pt x="99" y="68"/>
                  </a:lnTo>
                  <a:lnTo>
                    <a:pt x="103" y="67"/>
                  </a:lnTo>
                  <a:lnTo>
                    <a:pt x="106" y="65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3" y="46"/>
                  </a:lnTo>
                  <a:lnTo>
                    <a:pt x="100" y="42"/>
                  </a:lnTo>
                  <a:lnTo>
                    <a:pt x="95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6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3"/>
                  </a:lnTo>
                  <a:lnTo>
                    <a:pt x="51" y="47"/>
                  </a:lnTo>
                  <a:lnTo>
                    <a:pt x="48" y="53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0"/>
                  </a:lnTo>
                  <a:lnTo>
                    <a:pt x="87" y="102"/>
                  </a:lnTo>
                  <a:lnTo>
                    <a:pt x="79" y="104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0"/>
                  </a:lnTo>
                  <a:lnTo>
                    <a:pt x="54" y="113"/>
                  </a:lnTo>
                  <a:lnTo>
                    <a:pt x="51" y="116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7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39"/>
                  </a:lnTo>
                  <a:lnTo>
                    <a:pt x="52" y="143"/>
                  </a:lnTo>
                  <a:lnTo>
                    <a:pt x="56" y="147"/>
                  </a:lnTo>
                  <a:lnTo>
                    <a:pt x="60" y="148"/>
                  </a:lnTo>
                  <a:lnTo>
                    <a:pt x="65" y="150"/>
                  </a:lnTo>
                  <a:lnTo>
                    <a:pt x="70" y="150"/>
                  </a:lnTo>
                  <a:lnTo>
                    <a:pt x="76" y="150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7" y="139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8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8" name="Freeform 61"/>
            <p:cNvSpPr>
              <a:spLocks noChangeAspect="1"/>
            </p:cNvSpPr>
            <p:nvPr/>
          </p:nvSpPr>
          <p:spPr bwMode="auto">
            <a:xfrm>
              <a:off x="2261" y="1750"/>
              <a:ext cx="51" cy="36"/>
            </a:xfrm>
            <a:custGeom>
              <a:avLst/>
              <a:gdLst>
                <a:gd name="T0" fmla="*/ 9 w 253"/>
                <a:gd name="T1" fmla="*/ 1 h 182"/>
                <a:gd name="T2" fmla="*/ 10 w 253"/>
                <a:gd name="T3" fmla="*/ 4 h 182"/>
                <a:gd name="T4" fmla="*/ 13 w 253"/>
                <a:gd name="T5" fmla="*/ 2 h 182"/>
                <a:gd name="T6" fmla="*/ 15 w 253"/>
                <a:gd name="T7" fmla="*/ 1 h 182"/>
                <a:gd name="T8" fmla="*/ 18 w 253"/>
                <a:gd name="T9" fmla="*/ 0 h 182"/>
                <a:gd name="T10" fmla="*/ 21 w 253"/>
                <a:gd name="T11" fmla="*/ 0 h 182"/>
                <a:gd name="T12" fmla="*/ 24 w 253"/>
                <a:gd name="T13" fmla="*/ 1 h 182"/>
                <a:gd name="T14" fmla="*/ 26 w 253"/>
                <a:gd name="T15" fmla="*/ 2 h 182"/>
                <a:gd name="T16" fmla="*/ 28 w 253"/>
                <a:gd name="T17" fmla="*/ 4 h 182"/>
                <a:gd name="T18" fmla="*/ 30 w 253"/>
                <a:gd name="T19" fmla="*/ 4 h 182"/>
                <a:gd name="T20" fmla="*/ 33 w 253"/>
                <a:gd name="T21" fmla="*/ 2 h 182"/>
                <a:gd name="T22" fmla="*/ 35 w 253"/>
                <a:gd name="T23" fmla="*/ 1 h 182"/>
                <a:gd name="T24" fmla="*/ 38 w 253"/>
                <a:gd name="T25" fmla="*/ 0 h 182"/>
                <a:gd name="T26" fmla="*/ 41 w 253"/>
                <a:gd name="T27" fmla="*/ 0 h 182"/>
                <a:gd name="T28" fmla="*/ 45 w 253"/>
                <a:gd name="T29" fmla="*/ 1 h 182"/>
                <a:gd name="T30" fmla="*/ 47 w 253"/>
                <a:gd name="T31" fmla="*/ 3 h 182"/>
                <a:gd name="T32" fmla="*/ 49 w 253"/>
                <a:gd name="T33" fmla="*/ 5 h 182"/>
                <a:gd name="T34" fmla="*/ 50 w 253"/>
                <a:gd name="T35" fmla="*/ 7 h 182"/>
                <a:gd name="T36" fmla="*/ 51 w 253"/>
                <a:gd name="T37" fmla="*/ 8 h 182"/>
                <a:gd name="T38" fmla="*/ 51 w 253"/>
                <a:gd name="T39" fmla="*/ 10 h 182"/>
                <a:gd name="T40" fmla="*/ 51 w 253"/>
                <a:gd name="T41" fmla="*/ 12 h 182"/>
                <a:gd name="T42" fmla="*/ 51 w 253"/>
                <a:gd name="T43" fmla="*/ 36 h 182"/>
                <a:gd name="T44" fmla="*/ 42 w 253"/>
                <a:gd name="T45" fmla="*/ 16 h 182"/>
                <a:gd name="T46" fmla="*/ 42 w 253"/>
                <a:gd name="T47" fmla="*/ 12 h 182"/>
                <a:gd name="T48" fmla="*/ 41 w 253"/>
                <a:gd name="T49" fmla="*/ 9 h 182"/>
                <a:gd name="T50" fmla="*/ 39 w 253"/>
                <a:gd name="T51" fmla="*/ 8 h 182"/>
                <a:gd name="T52" fmla="*/ 37 w 253"/>
                <a:gd name="T53" fmla="*/ 7 h 182"/>
                <a:gd name="T54" fmla="*/ 35 w 253"/>
                <a:gd name="T55" fmla="*/ 7 h 182"/>
                <a:gd name="T56" fmla="*/ 33 w 253"/>
                <a:gd name="T57" fmla="*/ 8 h 182"/>
                <a:gd name="T58" fmla="*/ 32 w 253"/>
                <a:gd name="T59" fmla="*/ 10 h 182"/>
                <a:gd name="T60" fmla="*/ 31 w 253"/>
                <a:gd name="T61" fmla="*/ 12 h 182"/>
                <a:gd name="T62" fmla="*/ 31 w 253"/>
                <a:gd name="T63" fmla="*/ 13 h 182"/>
                <a:gd name="T64" fmla="*/ 30 w 253"/>
                <a:gd name="T65" fmla="*/ 15 h 182"/>
                <a:gd name="T66" fmla="*/ 30 w 253"/>
                <a:gd name="T67" fmla="*/ 17 h 182"/>
                <a:gd name="T68" fmla="*/ 30 w 253"/>
                <a:gd name="T69" fmla="*/ 19 h 182"/>
                <a:gd name="T70" fmla="*/ 21 w 253"/>
                <a:gd name="T71" fmla="*/ 36 h 182"/>
                <a:gd name="T72" fmla="*/ 21 w 253"/>
                <a:gd name="T73" fmla="*/ 14 h 182"/>
                <a:gd name="T74" fmla="*/ 21 w 253"/>
                <a:gd name="T75" fmla="*/ 11 h 182"/>
                <a:gd name="T76" fmla="*/ 20 w 253"/>
                <a:gd name="T77" fmla="*/ 9 h 182"/>
                <a:gd name="T78" fmla="*/ 20 w 253"/>
                <a:gd name="T79" fmla="*/ 9 h 182"/>
                <a:gd name="T80" fmla="*/ 18 w 253"/>
                <a:gd name="T81" fmla="*/ 8 h 182"/>
                <a:gd name="T82" fmla="*/ 17 w 253"/>
                <a:gd name="T83" fmla="*/ 7 h 182"/>
                <a:gd name="T84" fmla="*/ 15 w 253"/>
                <a:gd name="T85" fmla="*/ 7 h 182"/>
                <a:gd name="T86" fmla="*/ 13 w 253"/>
                <a:gd name="T87" fmla="*/ 8 h 182"/>
                <a:gd name="T88" fmla="*/ 11 w 253"/>
                <a:gd name="T89" fmla="*/ 9 h 182"/>
                <a:gd name="T90" fmla="*/ 10 w 253"/>
                <a:gd name="T91" fmla="*/ 11 h 182"/>
                <a:gd name="T92" fmla="*/ 10 w 253"/>
                <a:gd name="T93" fmla="*/ 12 h 182"/>
                <a:gd name="T94" fmla="*/ 9 w 253"/>
                <a:gd name="T95" fmla="*/ 14 h 182"/>
                <a:gd name="T96" fmla="*/ 9 w 253"/>
                <a:gd name="T97" fmla="*/ 16 h 182"/>
                <a:gd name="T98" fmla="*/ 9 w 253"/>
                <a:gd name="T99" fmla="*/ 18 h 182"/>
                <a:gd name="T100" fmla="*/ 9 w 253"/>
                <a:gd name="T101" fmla="*/ 36 h 182"/>
                <a:gd name="T102" fmla="*/ 0 w 253"/>
                <a:gd name="T103" fmla="*/ 1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3" h="182">
                  <a:moveTo>
                    <a:pt x="0" y="5"/>
                  </a:moveTo>
                  <a:lnTo>
                    <a:pt x="46" y="5"/>
                  </a:lnTo>
                  <a:lnTo>
                    <a:pt x="46" y="29"/>
                  </a:lnTo>
                  <a:lnTo>
                    <a:pt x="51" y="22"/>
                  </a:lnTo>
                  <a:lnTo>
                    <a:pt x="57" y="16"/>
                  </a:lnTo>
                  <a:lnTo>
                    <a:pt x="63" y="11"/>
                  </a:lnTo>
                  <a:lnTo>
                    <a:pt x="69" y="7"/>
                  </a:lnTo>
                  <a:lnTo>
                    <a:pt x="76" y="3"/>
                  </a:lnTo>
                  <a:lnTo>
                    <a:pt x="82" y="1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4" y="0"/>
                  </a:lnTo>
                  <a:lnTo>
                    <a:pt x="111" y="1"/>
                  </a:lnTo>
                  <a:lnTo>
                    <a:pt x="118" y="3"/>
                  </a:lnTo>
                  <a:lnTo>
                    <a:pt x="124" y="7"/>
                  </a:lnTo>
                  <a:lnTo>
                    <a:pt x="129" y="11"/>
                  </a:lnTo>
                  <a:lnTo>
                    <a:pt x="135" y="16"/>
                  </a:lnTo>
                  <a:lnTo>
                    <a:pt x="140" y="22"/>
                  </a:lnTo>
                  <a:lnTo>
                    <a:pt x="144" y="29"/>
                  </a:lnTo>
                  <a:lnTo>
                    <a:pt x="150" y="22"/>
                  </a:lnTo>
                  <a:lnTo>
                    <a:pt x="156" y="16"/>
                  </a:lnTo>
                  <a:lnTo>
                    <a:pt x="162" y="11"/>
                  </a:lnTo>
                  <a:lnTo>
                    <a:pt x="168" y="7"/>
                  </a:lnTo>
                  <a:lnTo>
                    <a:pt x="175" y="3"/>
                  </a:lnTo>
                  <a:lnTo>
                    <a:pt x="182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1"/>
                  </a:lnTo>
                  <a:lnTo>
                    <a:pt x="213" y="2"/>
                  </a:lnTo>
                  <a:lnTo>
                    <a:pt x="221" y="5"/>
                  </a:lnTo>
                  <a:lnTo>
                    <a:pt x="228" y="8"/>
                  </a:lnTo>
                  <a:lnTo>
                    <a:pt x="234" y="13"/>
                  </a:lnTo>
                  <a:lnTo>
                    <a:pt x="240" y="18"/>
                  </a:lnTo>
                  <a:lnTo>
                    <a:pt x="245" y="24"/>
                  </a:lnTo>
                  <a:lnTo>
                    <a:pt x="248" y="31"/>
                  </a:lnTo>
                  <a:lnTo>
                    <a:pt x="249" y="34"/>
                  </a:lnTo>
                  <a:lnTo>
                    <a:pt x="249" y="37"/>
                  </a:lnTo>
                  <a:lnTo>
                    <a:pt x="251" y="42"/>
                  </a:lnTo>
                  <a:lnTo>
                    <a:pt x="252" y="46"/>
                  </a:lnTo>
                  <a:lnTo>
                    <a:pt x="252" y="52"/>
                  </a:lnTo>
                  <a:lnTo>
                    <a:pt x="253" y="57"/>
                  </a:lnTo>
                  <a:lnTo>
                    <a:pt x="253" y="63"/>
                  </a:lnTo>
                  <a:lnTo>
                    <a:pt x="253" y="69"/>
                  </a:lnTo>
                  <a:lnTo>
                    <a:pt x="253" y="182"/>
                  </a:lnTo>
                  <a:lnTo>
                    <a:pt x="207" y="182"/>
                  </a:lnTo>
                  <a:lnTo>
                    <a:pt x="207" y="81"/>
                  </a:lnTo>
                  <a:lnTo>
                    <a:pt x="207" y="69"/>
                  </a:lnTo>
                  <a:lnTo>
                    <a:pt x="206" y="59"/>
                  </a:lnTo>
                  <a:lnTo>
                    <a:pt x="204" y="52"/>
                  </a:lnTo>
                  <a:lnTo>
                    <a:pt x="202" y="47"/>
                  </a:lnTo>
                  <a:lnTo>
                    <a:pt x="199" y="42"/>
                  </a:lnTo>
                  <a:lnTo>
                    <a:pt x="194" y="39"/>
                  </a:lnTo>
                  <a:lnTo>
                    <a:pt x="188" y="37"/>
                  </a:lnTo>
                  <a:lnTo>
                    <a:pt x="183" y="36"/>
                  </a:lnTo>
                  <a:lnTo>
                    <a:pt x="178" y="36"/>
                  </a:lnTo>
                  <a:lnTo>
                    <a:pt x="174" y="37"/>
                  </a:lnTo>
                  <a:lnTo>
                    <a:pt x="169" y="40"/>
                  </a:lnTo>
                  <a:lnTo>
                    <a:pt x="165" y="42"/>
                  </a:lnTo>
                  <a:lnTo>
                    <a:pt x="162" y="46"/>
                  </a:lnTo>
                  <a:lnTo>
                    <a:pt x="158" y="50"/>
                  </a:lnTo>
                  <a:lnTo>
                    <a:pt x="156" y="56"/>
                  </a:lnTo>
                  <a:lnTo>
                    <a:pt x="153" y="60"/>
                  </a:lnTo>
                  <a:lnTo>
                    <a:pt x="152" y="63"/>
                  </a:lnTo>
                  <a:lnTo>
                    <a:pt x="152" y="67"/>
                  </a:lnTo>
                  <a:lnTo>
                    <a:pt x="151" y="71"/>
                  </a:lnTo>
                  <a:lnTo>
                    <a:pt x="151" y="75"/>
                  </a:lnTo>
                  <a:lnTo>
                    <a:pt x="150" y="80"/>
                  </a:lnTo>
                  <a:lnTo>
                    <a:pt x="150" y="86"/>
                  </a:lnTo>
                  <a:lnTo>
                    <a:pt x="150" y="91"/>
                  </a:lnTo>
                  <a:lnTo>
                    <a:pt x="150" y="97"/>
                  </a:lnTo>
                  <a:lnTo>
                    <a:pt x="150" y="182"/>
                  </a:lnTo>
                  <a:lnTo>
                    <a:pt x="104" y="182"/>
                  </a:lnTo>
                  <a:lnTo>
                    <a:pt x="104" y="85"/>
                  </a:lnTo>
                  <a:lnTo>
                    <a:pt x="104" y="73"/>
                  </a:lnTo>
                  <a:lnTo>
                    <a:pt x="103" y="64"/>
                  </a:lnTo>
                  <a:lnTo>
                    <a:pt x="103" y="57"/>
                  </a:lnTo>
                  <a:lnTo>
                    <a:pt x="101" y="52"/>
                  </a:lnTo>
                  <a:lnTo>
                    <a:pt x="100" y="48"/>
                  </a:lnTo>
                  <a:lnTo>
                    <a:pt x="98" y="46"/>
                  </a:lnTo>
                  <a:lnTo>
                    <a:pt x="97" y="43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7" y="37"/>
                  </a:lnTo>
                  <a:lnTo>
                    <a:pt x="83" y="36"/>
                  </a:lnTo>
                  <a:lnTo>
                    <a:pt x="80" y="36"/>
                  </a:lnTo>
                  <a:lnTo>
                    <a:pt x="75" y="36"/>
                  </a:lnTo>
                  <a:lnTo>
                    <a:pt x="69" y="37"/>
                  </a:lnTo>
                  <a:lnTo>
                    <a:pt x="64" y="40"/>
                  </a:lnTo>
                  <a:lnTo>
                    <a:pt x="61" y="42"/>
                  </a:lnTo>
                  <a:lnTo>
                    <a:pt x="57" y="46"/>
                  </a:lnTo>
                  <a:lnTo>
                    <a:pt x="53" y="50"/>
                  </a:lnTo>
                  <a:lnTo>
                    <a:pt x="51" y="54"/>
                  </a:lnTo>
                  <a:lnTo>
                    <a:pt x="50" y="59"/>
                  </a:lnTo>
                  <a:lnTo>
                    <a:pt x="49" y="62"/>
                  </a:lnTo>
                  <a:lnTo>
                    <a:pt x="49" y="65"/>
                  </a:lnTo>
                  <a:lnTo>
                    <a:pt x="47" y="69"/>
                  </a:lnTo>
                  <a:lnTo>
                    <a:pt x="47" y="74"/>
                  </a:lnTo>
                  <a:lnTo>
                    <a:pt x="46" y="79"/>
                  </a:lnTo>
                  <a:lnTo>
                    <a:pt x="46" y="83"/>
                  </a:lnTo>
                  <a:lnTo>
                    <a:pt x="46" y="90"/>
                  </a:lnTo>
                  <a:lnTo>
                    <a:pt x="46" y="96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9" name="Freeform 62"/>
            <p:cNvSpPr>
              <a:spLocks noChangeAspect="1"/>
            </p:cNvSpPr>
            <p:nvPr/>
          </p:nvSpPr>
          <p:spPr bwMode="auto">
            <a:xfrm>
              <a:off x="1915" y="1813"/>
              <a:ext cx="16" cy="62"/>
            </a:xfrm>
            <a:custGeom>
              <a:avLst/>
              <a:gdLst>
                <a:gd name="T0" fmla="*/ 10 w 82"/>
                <a:gd name="T1" fmla="*/ 62 h 312"/>
                <a:gd name="T2" fmla="*/ 8 w 82"/>
                <a:gd name="T3" fmla="*/ 58 h 312"/>
                <a:gd name="T4" fmla="*/ 6 w 82"/>
                <a:gd name="T5" fmla="*/ 54 h 312"/>
                <a:gd name="T6" fmla="*/ 4 w 82"/>
                <a:gd name="T7" fmla="*/ 50 h 312"/>
                <a:gd name="T8" fmla="*/ 3 w 82"/>
                <a:gd name="T9" fmla="*/ 47 h 312"/>
                <a:gd name="T10" fmla="*/ 1 w 82"/>
                <a:gd name="T11" fmla="*/ 43 h 312"/>
                <a:gd name="T12" fmla="*/ 1 w 82"/>
                <a:gd name="T13" fmla="*/ 39 h 312"/>
                <a:gd name="T14" fmla="*/ 0 w 82"/>
                <a:gd name="T15" fmla="*/ 35 h 312"/>
                <a:gd name="T16" fmla="*/ 0 w 82"/>
                <a:gd name="T17" fmla="*/ 31 h 312"/>
                <a:gd name="T18" fmla="*/ 0 w 82"/>
                <a:gd name="T19" fmla="*/ 26 h 312"/>
                <a:gd name="T20" fmla="*/ 1 w 82"/>
                <a:gd name="T21" fmla="*/ 22 h 312"/>
                <a:gd name="T22" fmla="*/ 2 w 82"/>
                <a:gd name="T23" fmla="*/ 18 h 312"/>
                <a:gd name="T24" fmla="*/ 3 w 82"/>
                <a:gd name="T25" fmla="*/ 13 h 312"/>
                <a:gd name="T26" fmla="*/ 5 w 82"/>
                <a:gd name="T27" fmla="*/ 10 h 312"/>
                <a:gd name="T28" fmla="*/ 6 w 82"/>
                <a:gd name="T29" fmla="*/ 7 h 312"/>
                <a:gd name="T30" fmla="*/ 8 w 82"/>
                <a:gd name="T31" fmla="*/ 3 h 312"/>
                <a:gd name="T32" fmla="*/ 10 w 82"/>
                <a:gd name="T33" fmla="*/ 0 h 312"/>
                <a:gd name="T34" fmla="*/ 15 w 82"/>
                <a:gd name="T35" fmla="*/ 3 h 312"/>
                <a:gd name="T36" fmla="*/ 13 w 82"/>
                <a:gd name="T37" fmla="*/ 7 h 312"/>
                <a:gd name="T38" fmla="*/ 12 w 82"/>
                <a:gd name="T39" fmla="*/ 11 h 312"/>
                <a:gd name="T40" fmla="*/ 11 w 82"/>
                <a:gd name="T41" fmla="*/ 15 h 312"/>
                <a:gd name="T42" fmla="*/ 10 w 82"/>
                <a:gd name="T43" fmla="*/ 18 h 312"/>
                <a:gd name="T44" fmla="*/ 9 w 82"/>
                <a:gd name="T45" fmla="*/ 22 h 312"/>
                <a:gd name="T46" fmla="*/ 9 w 82"/>
                <a:gd name="T47" fmla="*/ 26 h 312"/>
                <a:gd name="T48" fmla="*/ 9 w 82"/>
                <a:gd name="T49" fmla="*/ 29 h 312"/>
                <a:gd name="T50" fmla="*/ 9 w 82"/>
                <a:gd name="T51" fmla="*/ 32 h 312"/>
                <a:gd name="T52" fmla="*/ 9 w 82"/>
                <a:gd name="T53" fmla="*/ 35 h 312"/>
                <a:gd name="T54" fmla="*/ 9 w 82"/>
                <a:gd name="T55" fmla="*/ 38 h 312"/>
                <a:gd name="T56" fmla="*/ 9 w 82"/>
                <a:gd name="T57" fmla="*/ 41 h 312"/>
                <a:gd name="T58" fmla="*/ 10 w 82"/>
                <a:gd name="T59" fmla="*/ 44 h 312"/>
                <a:gd name="T60" fmla="*/ 10 w 82"/>
                <a:gd name="T61" fmla="*/ 46 h 312"/>
                <a:gd name="T62" fmla="*/ 11 w 82"/>
                <a:gd name="T63" fmla="*/ 49 h 312"/>
                <a:gd name="T64" fmla="*/ 12 w 82"/>
                <a:gd name="T65" fmla="*/ 51 h 312"/>
                <a:gd name="T66" fmla="*/ 12 w 82"/>
                <a:gd name="T67" fmla="*/ 53 h 312"/>
                <a:gd name="T68" fmla="*/ 13 w 82"/>
                <a:gd name="T69" fmla="*/ 55 h 312"/>
                <a:gd name="T70" fmla="*/ 14 w 82"/>
                <a:gd name="T71" fmla="*/ 58 h 312"/>
                <a:gd name="T72" fmla="*/ 15 w 82"/>
                <a:gd name="T73" fmla="*/ 60 h 312"/>
                <a:gd name="T74" fmla="*/ 16 w 82"/>
                <a:gd name="T75" fmla="*/ 62 h 3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82" h="312">
                  <a:moveTo>
                    <a:pt x="82" y="312"/>
                  </a:moveTo>
                  <a:lnTo>
                    <a:pt x="53" y="311"/>
                  </a:lnTo>
                  <a:lnTo>
                    <a:pt x="47" y="301"/>
                  </a:lnTo>
                  <a:lnTo>
                    <a:pt x="41" y="293"/>
                  </a:lnTo>
                  <a:lnTo>
                    <a:pt x="35" y="283"/>
                  </a:lnTo>
                  <a:lnTo>
                    <a:pt x="30" y="273"/>
                  </a:lnTo>
                  <a:lnTo>
                    <a:pt x="26" y="264"/>
                  </a:lnTo>
                  <a:lnTo>
                    <a:pt x="21" y="254"/>
                  </a:lnTo>
                  <a:lnTo>
                    <a:pt x="17" y="244"/>
                  </a:lnTo>
                  <a:lnTo>
                    <a:pt x="13" y="235"/>
                  </a:lnTo>
                  <a:lnTo>
                    <a:pt x="11" y="225"/>
                  </a:lnTo>
                  <a:lnTo>
                    <a:pt x="7" y="214"/>
                  </a:lnTo>
                  <a:lnTo>
                    <a:pt x="5" y="204"/>
                  </a:lnTo>
                  <a:lnTo>
                    <a:pt x="4" y="195"/>
                  </a:lnTo>
                  <a:lnTo>
                    <a:pt x="3" y="185"/>
                  </a:lnTo>
                  <a:lnTo>
                    <a:pt x="1" y="174"/>
                  </a:lnTo>
                  <a:lnTo>
                    <a:pt x="0" y="165"/>
                  </a:lnTo>
                  <a:lnTo>
                    <a:pt x="0" y="156"/>
                  </a:lnTo>
                  <a:lnTo>
                    <a:pt x="0" y="145"/>
                  </a:lnTo>
                  <a:lnTo>
                    <a:pt x="1" y="133"/>
                  </a:lnTo>
                  <a:lnTo>
                    <a:pt x="3" y="122"/>
                  </a:lnTo>
                  <a:lnTo>
                    <a:pt x="5" y="111"/>
                  </a:lnTo>
                  <a:lnTo>
                    <a:pt x="6" y="100"/>
                  </a:lnTo>
                  <a:lnTo>
                    <a:pt x="10" y="89"/>
                  </a:lnTo>
                  <a:lnTo>
                    <a:pt x="12" y="78"/>
                  </a:lnTo>
                  <a:lnTo>
                    <a:pt x="16" y="67"/>
                  </a:lnTo>
                  <a:lnTo>
                    <a:pt x="20" y="59"/>
                  </a:lnTo>
                  <a:lnTo>
                    <a:pt x="24" y="50"/>
                  </a:lnTo>
                  <a:lnTo>
                    <a:pt x="28" y="42"/>
                  </a:lnTo>
                  <a:lnTo>
                    <a:pt x="33" y="33"/>
                  </a:lnTo>
                  <a:lnTo>
                    <a:pt x="38" y="25"/>
                  </a:lnTo>
                  <a:lnTo>
                    <a:pt x="42" y="16"/>
                  </a:lnTo>
                  <a:lnTo>
                    <a:pt x="48" y="8"/>
                  </a:lnTo>
                  <a:lnTo>
                    <a:pt x="53" y="0"/>
                  </a:lnTo>
                  <a:lnTo>
                    <a:pt x="82" y="0"/>
                  </a:lnTo>
                  <a:lnTo>
                    <a:pt x="77" y="13"/>
                  </a:lnTo>
                  <a:lnTo>
                    <a:pt x="72" y="25"/>
                  </a:lnTo>
                  <a:lnTo>
                    <a:pt x="68" y="36"/>
                  </a:lnTo>
                  <a:lnTo>
                    <a:pt x="64" y="47"/>
                  </a:lnTo>
                  <a:lnTo>
                    <a:pt x="60" y="56"/>
                  </a:lnTo>
                  <a:lnTo>
                    <a:pt x="58" y="66"/>
                  </a:lnTo>
                  <a:lnTo>
                    <a:pt x="56" y="76"/>
                  </a:lnTo>
                  <a:lnTo>
                    <a:pt x="53" y="84"/>
                  </a:lnTo>
                  <a:lnTo>
                    <a:pt x="52" y="93"/>
                  </a:lnTo>
                  <a:lnTo>
                    <a:pt x="50" y="101"/>
                  </a:lnTo>
                  <a:lnTo>
                    <a:pt x="48" y="110"/>
                  </a:lnTo>
                  <a:lnTo>
                    <a:pt x="48" y="119"/>
                  </a:lnTo>
                  <a:lnTo>
                    <a:pt x="47" y="129"/>
                  </a:lnTo>
                  <a:lnTo>
                    <a:pt x="46" y="138"/>
                  </a:lnTo>
                  <a:lnTo>
                    <a:pt x="46" y="147"/>
                  </a:lnTo>
                  <a:lnTo>
                    <a:pt x="46" y="157"/>
                  </a:lnTo>
                  <a:lnTo>
                    <a:pt x="46" y="163"/>
                  </a:lnTo>
                  <a:lnTo>
                    <a:pt x="46" y="170"/>
                  </a:lnTo>
                  <a:lnTo>
                    <a:pt x="46" y="176"/>
                  </a:lnTo>
                  <a:lnTo>
                    <a:pt x="47" y="184"/>
                  </a:lnTo>
                  <a:lnTo>
                    <a:pt x="47" y="191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50" y="212"/>
                  </a:lnTo>
                  <a:lnTo>
                    <a:pt x="51" y="219"/>
                  </a:lnTo>
                  <a:lnTo>
                    <a:pt x="52" y="225"/>
                  </a:lnTo>
                  <a:lnTo>
                    <a:pt x="53" y="232"/>
                  </a:lnTo>
                  <a:lnTo>
                    <a:pt x="56" y="238"/>
                  </a:lnTo>
                  <a:lnTo>
                    <a:pt x="57" y="245"/>
                  </a:lnTo>
                  <a:lnTo>
                    <a:pt x="59" y="252"/>
                  </a:lnTo>
                  <a:lnTo>
                    <a:pt x="60" y="258"/>
                  </a:lnTo>
                  <a:lnTo>
                    <a:pt x="63" y="264"/>
                  </a:lnTo>
                  <a:lnTo>
                    <a:pt x="64" y="269"/>
                  </a:lnTo>
                  <a:lnTo>
                    <a:pt x="65" y="273"/>
                  </a:lnTo>
                  <a:lnTo>
                    <a:pt x="68" y="278"/>
                  </a:lnTo>
                  <a:lnTo>
                    <a:pt x="70" y="284"/>
                  </a:lnTo>
                  <a:lnTo>
                    <a:pt x="72" y="290"/>
                  </a:lnTo>
                  <a:lnTo>
                    <a:pt x="75" y="296"/>
                  </a:lnTo>
                  <a:lnTo>
                    <a:pt x="78" y="304"/>
                  </a:lnTo>
                  <a:lnTo>
                    <a:pt x="82" y="311"/>
                  </a:lnTo>
                  <a:lnTo>
                    <a:pt x="82" y="3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0" name="Freeform 63"/>
            <p:cNvSpPr>
              <a:spLocks noChangeAspect="1"/>
            </p:cNvSpPr>
            <p:nvPr/>
          </p:nvSpPr>
          <p:spPr bwMode="auto">
            <a:xfrm>
              <a:off x="1939" y="1812"/>
              <a:ext cx="22" cy="49"/>
            </a:xfrm>
            <a:custGeom>
              <a:avLst/>
              <a:gdLst>
                <a:gd name="T0" fmla="*/ 22 w 106"/>
                <a:gd name="T1" fmla="*/ 49 h 245"/>
                <a:gd name="T2" fmla="*/ 12 w 106"/>
                <a:gd name="T3" fmla="*/ 49 h 245"/>
                <a:gd name="T4" fmla="*/ 12 w 106"/>
                <a:gd name="T5" fmla="*/ 14 h 245"/>
                <a:gd name="T6" fmla="*/ 11 w 106"/>
                <a:gd name="T7" fmla="*/ 15 h 245"/>
                <a:gd name="T8" fmla="*/ 10 w 106"/>
                <a:gd name="T9" fmla="*/ 16 h 245"/>
                <a:gd name="T10" fmla="*/ 8 w 106"/>
                <a:gd name="T11" fmla="*/ 17 h 245"/>
                <a:gd name="T12" fmla="*/ 7 w 106"/>
                <a:gd name="T13" fmla="*/ 18 h 245"/>
                <a:gd name="T14" fmla="*/ 5 w 106"/>
                <a:gd name="T15" fmla="*/ 19 h 245"/>
                <a:gd name="T16" fmla="*/ 3 w 106"/>
                <a:gd name="T17" fmla="*/ 20 h 245"/>
                <a:gd name="T18" fmla="*/ 2 w 106"/>
                <a:gd name="T19" fmla="*/ 21 h 245"/>
                <a:gd name="T20" fmla="*/ 0 w 106"/>
                <a:gd name="T21" fmla="*/ 21 h 245"/>
                <a:gd name="T22" fmla="*/ 0 w 106"/>
                <a:gd name="T23" fmla="*/ 12 h 245"/>
                <a:gd name="T24" fmla="*/ 1 w 106"/>
                <a:gd name="T25" fmla="*/ 12 h 245"/>
                <a:gd name="T26" fmla="*/ 2 w 106"/>
                <a:gd name="T27" fmla="*/ 12 h 245"/>
                <a:gd name="T28" fmla="*/ 3 w 106"/>
                <a:gd name="T29" fmla="*/ 11 h 245"/>
                <a:gd name="T30" fmla="*/ 4 w 106"/>
                <a:gd name="T31" fmla="*/ 11 h 245"/>
                <a:gd name="T32" fmla="*/ 5 w 106"/>
                <a:gd name="T33" fmla="*/ 10 h 245"/>
                <a:gd name="T34" fmla="*/ 6 w 106"/>
                <a:gd name="T35" fmla="*/ 9 h 245"/>
                <a:gd name="T36" fmla="*/ 7 w 106"/>
                <a:gd name="T37" fmla="*/ 9 h 245"/>
                <a:gd name="T38" fmla="*/ 8 w 106"/>
                <a:gd name="T39" fmla="*/ 8 h 245"/>
                <a:gd name="T40" fmla="*/ 9 w 106"/>
                <a:gd name="T41" fmla="*/ 7 h 245"/>
                <a:gd name="T42" fmla="*/ 10 w 106"/>
                <a:gd name="T43" fmla="*/ 6 h 245"/>
                <a:gd name="T44" fmla="*/ 11 w 106"/>
                <a:gd name="T45" fmla="*/ 5 h 245"/>
                <a:gd name="T46" fmla="*/ 12 w 106"/>
                <a:gd name="T47" fmla="*/ 4 h 245"/>
                <a:gd name="T48" fmla="*/ 12 w 106"/>
                <a:gd name="T49" fmla="*/ 3 h 245"/>
                <a:gd name="T50" fmla="*/ 13 w 106"/>
                <a:gd name="T51" fmla="*/ 2 h 245"/>
                <a:gd name="T52" fmla="*/ 13 w 106"/>
                <a:gd name="T53" fmla="*/ 1 h 245"/>
                <a:gd name="T54" fmla="*/ 14 w 106"/>
                <a:gd name="T55" fmla="*/ 0 h 245"/>
                <a:gd name="T56" fmla="*/ 22 w 106"/>
                <a:gd name="T57" fmla="*/ 0 h 245"/>
                <a:gd name="T58" fmla="*/ 22 w 106"/>
                <a:gd name="T59" fmla="*/ 49 h 2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06" h="245">
                  <a:moveTo>
                    <a:pt x="106" y="245"/>
                  </a:moveTo>
                  <a:lnTo>
                    <a:pt x="60" y="245"/>
                  </a:lnTo>
                  <a:lnTo>
                    <a:pt x="60" y="69"/>
                  </a:lnTo>
                  <a:lnTo>
                    <a:pt x="54" y="75"/>
                  </a:lnTo>
                  <a:lnTo>
                    <a:pt x="47" y="81"/>
                  </a:lnTo>
                  <a:lnTo>
                    <a:pt x="39" y="86"/>
                  </a:lnTo>
                  <a:lnTo>
                    <a:pt x="32" y="91"/>
                  </a:lnTo>
                  <a:lnTo>
                    <a:pt x="24" y="96"/>
                  </a:lnTo>
                  <a:lnTo>
                    <a:pt x="15" y="101"/>
                  </a:lnTo>
                  <a:lnTo>
                    <a:pt x="8" y="104"/>
                  </a:lnTo>
                  <a:lnTo>
                    <a:pt x="0" y="107"/>
                  </a:lnTo>
                  <a:lnTo>
                    <a:pt x="0" y="61"/>
                  </a:lnTo>
                  <a:lnTo>
                    <a:pt x="5" y="59"/>
                  </a:lnTo>
                  <a:lnTo>
                    <a:pt x="9" y="58"/>
                  </a:lnTo>
                  <a:lnTo>
                    <a:pt x="14" y="56"/>
                  </a:lnTo>
                  <a:lnTo>
                    <a:pt x="19" y="53"/>
                  </a:lnTo>
                  <a:lnTo>
                    <a:pt x="24" y="50"/>
                  </a:lnTo>
                  <a:lnTo>
                    <a:pt x="29" y="47"/>
                  </a:lnTo>
                  <a:lnTo>
                    <a:pt x="33" y="44"/>
                  </a:lnTo>
                  <a:lnTo>
                    <a:pt x="38" y="40"/>
                  </a:lnTo>
                  <a:lnTo>
                    <a:pt x="43" y="35"/>
                  </a:lnTo>
                  <a:lnTo>
                    <a:pt x="48" y="32"/>
                  </a:lnTo>
                  <a:lnTo>
                    <a:pt x="53" y="27"/>
                  </a:lnTo>
                  <a:lnTo>
                    <a:pt x="56" y="22"/>
                  </a:lnTo>
                  <a:lnTo>
                    <a:pt x="60" y="16"/>
                  </a:lnTo>
                  <a:lnTo>
                    <a:pt x="62" y="11"/>
                  </a:lnTo>
                  <a:lnTo>
                    <a:pt x="65" y="5"/>
                  </a:lnTo>
                  <a:lnTo>
                    <a:pt x="67" y="0"/>
                  </a:lnTo>
                  <a:lnTo>
                    <a:pt x="106" y="0"/>
                  </a:lnTo>
                  <a:lnTo>
                    <a:pt x="106" y="2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1" name="Freeform 64"/>
            <p:cNvSpPr>
              <a:spLocks noChangeAspect="1"/>
            </p:cNvSpPr>
            <p:nvPr/>
          </p:nvSpPr>
          <p:spPr bwMode="auto">
            <a:xfrm>
              <a:off x="1993" y="1812"/>
              <a:ext cx="45" cy="50"/>
            </a:xfrm>
            <a:custGeom>
              <a:avLst/>
              <a:gdLst>
                <a:gd name="T0" fmla="*/ 45 w 224"/>
                <a:gd name="T1" fmla="*/ 23 h 252"/>
                <a:gd name="T2" fmla="*/ 43 w 224"/>
                <a:gd name="T3" fmla="*/ 44 h 252"/>
                <a:gd name="T4" fmla="*/ 40 w 224"/>
                <a:gd name="T5" fmla="*/ 46 h 252"/>
                <a:gd name="T6" fmla="*/ 36 w 224"/>
                <a:gd name="T7" fmla="*/ 48 h 252"/>
                <a:gd name="T8" fmla="*/ 32 w 224"/>
                <a:gd name="T9" fmla="*/ 49 h 252"/>
                <a:gd name="T10" fmla="*/ 27 w 224"/>
                <a:gd name="T11" fmla="*/ 50 h 252"/>
                <a:gd name="T12" fmla="*/ 23 w 224"/>
                <a:gd name="T13" fmla="*/ 50 h 252"/>
                <a:gd name="T14" fmla="*/ 17 w 224"/>
                <a:gd name="T15" fmla="*/ 49 h 252"/>
                <a:gd name="T16" fmla="*/ 12 w 224"/>
                <a:gd name="T17" fmla="*/ 48 h 252"/>
                <a:gd name="T18" fmla="*/ 8 w 224"/>
                <a:gd name="T19" fmla="*/ 45 h 252"/>
                <a:gd name="T20" fmla="*/ 5 w 224"/>
                <a:gd name="T21" fmla="*/ 42 h 252"/>
                <a:gd name="T22" fmla="*/ 3 w 224"/>
                <a:gd name="T23" fmla="*/ 38 h 252"/>
                <a:gd name="T24" fmla="*/ 1 w 224"/>
                <a:gd name="T25" fmla="*/ 33 h 252"/>
                <a:gd name="T26" fmla="*/ 0 w 224"/>
                <a:gd name="T27" fmla="*/ 28 h 252"/>
                <a:gd name="T28" fmla="*/ 0 w 224"/>
                <a:gd name="T29" fmla="*/ 23 h 252"/>
                <a:gd name="T30" fmla="*/ 1 w 224"/>
                <a:gd name="T31" fmla="*/ 18 h 252"/>
                <a:gd name="T32" fmla="*/ 2 w 224"/>
                <a:gd name="T33" fmla="*/ 13 h 252"/>
                <a:gd name="T34" fmla="*/ 5 w 224"/>
                <a:gd name="T35" fmla="*/ 9 h 252"/>
                <a:gd name="T36" fmla="*/ 8 w 224"/>
                <a:gd name="T37" fmla="*/ 5 h 252"/>
                <a:gd name="T38" fmla="*/ 12 w 224"/>
                <a:gd name="T39" fmla="*/ 3 h 252"/>
                <a:gd name="T40" fmla="*/ 16 w 224"/>
                <a:gd name="T41" fmla="*/ 1 h 252"/>
                <a:gd name="T42" fmla="*/ 20 w 224"/>
                <a:gd name="T43" fmla="*/ 0 h 252"/>
                <a:gd name="T44" fmla="*/ 26 w 224"/>
                <a:gd name="T45" fmla="*/ 0 h 252"/>
                <a:gd name="T46" fmla="*/ 32 w 224"/>
                <a:gd name="T47" fmla="*/ 1 h 252"/>
                <a:gd name="T48" fmla="*/ 36 w 224"/>
                <a:gd name="T49" fmla="*/ 3 h 252"/>
                <a:gd name="T50" fmla="*/ 40 w 224"/>
                <a:gd name="T51" fmla="*/ 6 h 252"/>
                <a:gd name="T52" fmla="*/ 43 w 224"/>
                <a:gd name="T53" fmla="*/ 10 h 252"/>
                <a:gd name="T54" fmla="*/ 44 w 224"/>
                <a:gd name="T55" fmla="*/ 14 h 252"/>
                <a:gd name="T56" fmla="*/ 33 w 224"/>
                <a:gd name="T57" fmla="*/ 13 h 252"/>
                <a:gd name="T58" fmla="*/ 30 w 224"/>
                <a:gd name="T59" fmla="*/ 10 h 252"/>
                <a:gd name="T60" fmla="*/ 28 w 224"/>
                <a:gd name="T61" fmla="*/ 9 h 252"/>
                <a:gd name="T62" fmla="*/ 25 w 224"/>
                <a:gd name="T63" fmla="*/ 8 h 252"/>
                <a:gd name="T64" fmla="*/ 20 w 224"/>
                <a:gd name="T65" fmla="*/ 8 h 252"/>
                <a:gd name="T66" fmla="*/ 17 w 224"/>
                <a:gd name="T67" fmla="*/ 10 h 252"/>
                <a:gd name="T68" fmla="*/ 13 w 224"/>
                <a:gd name="T69" fmla="*/ 12 h 252"/>
                <a:gd name="T70" fmla="*/ 11 w 224"/>
                <a:gd name="T71" fmla="*/ 16 h 252"/>
                <a:gd name="T72" fmla="*/ 10 w 224"/>
                <a:gd name="T73" fmla="*/ 21 h 252"/>
                <a:gd name="T74" fmla="*/ 10 w 224"/>
                <a:gd name="T75" fmla="*/ 27 h 252"/>
                <a:gd name="T76" fmla="*/ 11 w 224"/>
                <a:gd name="T77" fmla="*/ 32 h 252"/>
                <a:gd name="T78" fmla="*/ 12 w 224"/>
                <a:gd name="T79" fmla="*/ 36 h 252"/>
                <a:gd name="T80" fmla="*/ 15 w 224"/>
                <a:gd name="T81" fmla="*/ 39 h 252"/>
                <a:gd name="T82" fmla="*/ 19 w 224"/>
                <a:gd name="T83" fmla="*/ 41 h 252"/>
                <a:gd name="T84" fmla="*/ 24 w 224"/>
                <a:gd name="T85" fmla="*/ 42 h 252"/>
                <a:gd name="T86" fmla="*/ 28 w 224"/>
                <a:gd name="T87" fmla="*/ 41 h 252"/>
                <a:gd name="T88" fmla="*/ 33 w 224"/>
                <a:gd name="T89" fmla="*/ 39 h 252"/>
                <a:gd name="T90" fmla="*/ 35 w 224"/>
                <a:gd name="T91" fmla="*/ 31 h 2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4" h="252">
                  <a:moveTo>
                    <a:pt x="120" y="157"/>
                  </a:moveTo>
                  <a:lnTo>
                    <a:pt x="120" y="116"/>
                  </a:lnTo>
                  <a:lnTo>
                    <a:pt x="224" y="116"/>
                  </a:lnTo>
                  <a:lnTo>
                    <a:pt x="224" y="216"/>
                  </a:lnTo>
                  <a:lnTo>
                    <a:pt x="220" y="219"/>
                  </a:lnTo>
                  <a:lnTo>
                    <a:pt x="215" y="223"/>
                  </a:lnTo>
                  <a:lnTo>
                    <a:pt x="210" y="226"/>
                  </a:lnTo>
                  <a:lnTo>
                    <a:pt x="205" y="229"/>
                  </a:lnTo>
                  <a:lnTo>
                    <a:pt x="199" y="233"/>
                  </a:lnTo>
                  <a:lnTo>
                    <a:pt x="192" y="235"/>
                  </a:lnTo>
                  <a:lnTo>
                    <a:pt x="186" y="239"/>
                  </a:lnTo>
                  <a:lnTo>
                    <a:pt x="179" y="241"/>
                  </a:lnTo>
                  <a:lnTo>
                    <a:pt x="172" y="243"/>
                  </a:lnTo>
                  <a:lnTo>
                    <a:pt x="165" y="246"/>
                  </a:lnTo>
                  <a:lnTo>
                    <a:pt x="157" y="247"/>
                  </a:lnTo>
                  <a:lnTo>
                    <a:pt x="150" y="249"/>
                  </a:lnTo>
                  <a:lnTo>
                    <a:pt x="142" y="251"/>
                  </a:lnTo>
                  <a:lnTo>
                    <a:pt x="135" y="251"/>
                  </a:lnTo>
                  <a:lnTo>
                    <a:pt x="127" y="252"/>
                  </a:lnTo>
                  <a:lnTo>
                    <a:pt x="120" y="252"/>
                  </a:lnTo>
                  <a:lnTo>
                    <a:pt x="112" y="252"/>
                  </a:lnTo>
                  <a:lnTo>
                    <a:pt x="102" y="251"/>
                  </a:lnTo>
                  <a:lnTo>
                    <a:pt x="94" y="249"/>
                  </a:lnTo>
                  <a:lnTo>
                    <a:pt x="85" y="247"/>
                  </a:lnTo>
                  <a:lnTo>
                    <a:pt x="77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5" y="236"/>
                  </a:lnTo>
                  <a:lnTo>
                    <a:pt x="49" y="233"/>
                  </a:lnTo>
                  <a:lnTo>
                    <a:pt x="42" y="228"/>
                  </a:lnTo>
                  <a:lnTo>
                    <a:pt x="36" y="223"/>
                  </a:lnTo>
                  <a:lnTo>
                    <a:pt x="31" y="217"/>
                  </a:lnTo>
                  <a:lnTo>
                    <a:pt x="26" y="212"/>
                  </a:lnTo>
                  <a:lnTo>
                    <a:pt x="21" y="205"/>
                  </a:lnTo>
                  <a:lnTo>
                    <a:pt x="18" y="199"/>
                  </a:lnTo>
                  <a:lnTo>
                    <a:pt x="14" y="191"/>
                  </a:lnTo>
                  <a:lnTo>
                    <a:pt x="11" y="184"/>
                  </a:lnTo>
                  <a:lnTo>
                    <a:pt x="8" y="175"/>
                  </a:lnTo>
                  <a:lnTo>
                    <a:pt x="6" y="168"/>
                  </a:lnTo>
                  <a:lnTo>
                    <a:pt x="3" y="160"/>
                  </a:lnTo>
                  <a:lnTo>
                    <a:pt x="2" y="151"/>
                  </a:lnTo>
                  <a:lnTo>
                    <a:pt x="1" y="143"/>
                  </a:lnTo>
                  <a:lnTo>
                    <a:pt x="0" y="134"/>
                  </a:lnTo>
                  <a:lnTo>
                    <a:pt x="0" y="126"/>
                  </a:lnTo>
                  <a:lnTo>
                    <a:pt x="0" y="116"/>
                  </a:lnTo>
                  <a:lnTo>
                    <a:pt x="1" y="108"/>
                  </a:lnTo>
                  <a:lnTo>
                    <a:pt x="2" y="98"/>
                  </a:lnTo>
                  <a:lnTo>
                    <a:pt x="5" y="89"/>
                  </a:lnTo>
                  <a:lnTo>
                    <a:pt x="6" y="81"/>
                  </a:lnTo>
                  <a:lnTo>
                    <a:pt x="9" y="74"/>
                  </a:lnTo>
                  <a:lnTo>
                    <a:pt x="12" y="65"/>
                  </a:lnTo>
                  <a:lnTo>
                    <a:pt x="15" y="58"/>
                  </a:lnTo>
                  <a:lnTo>
                    <a:pt x="19" y="51"/>
                  </a:lnTo>
                  <a:lnTo>
                    <a:pt x="24" y="44"/>
                  </a:lnTo>
                  <a:lnTo>
                    <a:pt x="29" y="37"/>
                  </a:lnTo>
                  <a:lnTo>
                    <a:pt x="35" y="31"/>
                  </a:lnTo>
                  <a:lnTo>
                    <a:pt x="41" y="26"/>
                  </a:lnTo>
                  <a:lnTo>
                    <a:pt x="47" y="21"/>
                  </a:lnTo>
                  <a:lnTo>
                    <a:pt x="54" y="17"/>
                  </a:lnTo>
                  <a:lnTo>
                    <a:pt x="61" y="13"/>
                  </a:lnTo>
                  <a:lnTo>
                    <a:pt x="67" y="10"/>
                  </a:lnTo>
                  <a:lnTo>
                    <a:pt x="73" y="7"/>
                  </a:lnTo>
                  <a:lnTo>
                    <a:pt x="79" y="4"/>
                  </a:lnTo>
                  <a:lnTo>
                    <a:pt x="86" y="3"/>
                  </a:lnTo>
                  <a:lnTo>
                    <a:pt x="95" y="2"/>
                  </a:lnTo>
                  <a:lnTo>
                    <a:pt x="102" y="1"/>
                  </a:lnTo>
                  <a:lnTo>
                    <a:pt x="110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39" y="1"/>
                  </a:lnTo>
                  <a:lnTo>
                    <a:pt x="149" y="2"/>
                  </a:lnTo>
                  <a:lnTo>
                    <a:pt x="159" y="4"/>
                  </a:lnTo>
                  <a:lnTo>
                    <a:pt x="167" y="8"/>
                  </a:lnTo>
                  <a:lnTo>
                    <a:pt x="174" y="10"/>
                  </a:lnTo>
                  <a:lnTo>
                    <a:pt x="181" y="14"/>
                  </a:lnTo>
                  <a:lnTo>
                    <a:pt x="189" y="19"/>
                  </a:lnTo>
                  <a:lnTo>
                    <a:pt x="195" y="24"/>
                  </a:lnTo>
                  <a:lnTo>
                    <a:pt x="201" y="30"/>
                  </a:lnTo>
                  <a:lnTo>
                    <a:pt x="205" y="36"/>
                  </a:lnTo>
                  <a:lnTo>
                    <a:pt x="209" y="42"/>
                  </a:lnTo>
                  <a:lnTo>
                    <a:pt x="213" y="49"/>
                  </a:lnTo>
                  <a:lnTo>
                    <a:pt x="216" y="57"/>
                  </a:lnTo>
                  <a:lnTo>
                    <a:pt x="219" y="64"/>
                  </a:lnTo>
                  <a:lnTo>
                    <a:pt x="221" y="72"/>
                  </a:lnTo>
                  <a:lnTo>
                    <a:pt x="173" y="82"/>
                  </a:lnTo>
                  <a:lnTo>
                    <a:pt x="169" y="74"/>
                  </a:lnTo>
                  <a:lnTo>
                    <a:pt x="166" y="65"/>
                  </a:lnTo>
                  <a:lnTo>
                    <a:pt x="160" y="59"/>
                  </a:lnTo>
                  <a:lnTo>
                    <a:pt x="154" y="53"/>
                  </a:lnTo>
                  <a:lnTo>
                    <a:pt x="150" y="51"/>
                  </a:lnTo>
                  <a:lnTo>
                    <a:pt x="147" y="48"/>
                  </a:lnTo>
                  <a:lnTo>
                    <a:pt x="142" y="46"/>
                  </a:lnTo>
                  <a:lnTo>
                    <a:pt x="138" y="44"/>
                  </a:lnTo>
                  <a:lnTo>
                    <a:pt x="133" y="43"/>
                  </a:lnTo>
                  <a:lnTo>
                    <a:pt x="128" y="42"/>
                  </a:lnTo>
                  <a:lnTo>
                    <a:pt x="122" y="41"/>
                  </a:lnTo>
                  <a:lnTo>
                    <a:pt x="118" y="41"/>
                  </a:lnTo>
                  <a:lnTo>
                    <a:pt x="109" y="41"/>
                  </a:lnTo>
                  <a:lnTo>
                    <a:pt x="102" y="42"/>
                  </a:lnTo>
                  <a:lnTo>
                    <a:pt x="95" y="43"/>
                  </a:lnTo>
                  <a:lnTo>
                    <a:pt x="89" y="46"/>
                  </a:lnTo>
                  <a:lnTo>
                    <a:pt x="83" y="49"/>
                  </a:lnTo>
                  <a:lnTo>
                    <a:pt x="77" y="53"/>
                  </a:lnTo>
                  <a:lnTo>
                    <a:pt x="72" y="57"/>
                  </a:lnTo>
                  <a:lnTo>
                    <a:pt x="67" y="61"/>
                  </a:lnTo>
                  <a:lnTo>
                    <a:pt x="62" y="68"/>
                  </a:lnTo>
                  <a:lnTo>
                    <a:pt x="59" y="74"/>
                  </a:lnTo>
                  <a:lnTo>
                    <a:pt x="56" y="81"/>
                  </a:lnTo>
                  <a:lnTo>
                    <a:pt x="53" y="88"/>
                  </a:lnTo>
                  <a:lnTo>
                    <a:pt x="50" y="95"/>
                  </a:lnTo>
                  <a:lnTo>
                    <a:pt x="49" y="104"/>
                  </a:lnTo>
                  <a:lnTo>
                    <a:pt x="48" y="114"/>
                  </a:lnTo>
                  <a:lnTo>
                    <a:pt x="48" y="123"/>
                  </a:lnTo>
                  <a:lnTo>
                    <a:pt x="48" y="134"/>
                  </a:lnTo>
                  <a:lnTo>
                    <a:pt x="49" y="144"/>
                  </a:lnTo>
                  <a:lnTo>
                    <a:pt x="50" y="152"/>
                  </a:lnTo>
                  <a:lnTo>
                    <a:pt x="53" y="161"/>
                  </a:lnTo>
                  <a:lnTo>
                    <a:pt x="56" y="169"/>
                  </a:lnTo>
                  <a:lnTo>
                    <a:pt x="59" y="177"/>
                  </a:lnTo>
                  <a:lnTo>
                    <a:pt x="62" y="183"/>
                  </a:lnTo>
                  <a:lnTo>
                    <a:pt x="67" y="189"/>
                  </a:lnTo>
                  <a:lnTo>
                    <a:pt x="72" y="194"/>
                  </a:lnTo>
                  <a:lnTo>
                    <a:pt x="77" y="199"/>
                  </a:lnTo>
                  <a:lnTo>
                    <a:pt x="83" y="202"/>
                  </a:lnTo>
                  <a:lnTo>
                    <a:pt x="89" y="205"/>
                  </a:lnTo>
                  <a:lnTo>
                    <a:pt x="96" y="207"/>
                  </a:lnTo>
                  <a:lnTo>
                    <a:pt x="103" y="209"/>
                  </a:lnTo>
                  <a:lnTo>
                    <a:pt x="110" y="211"/>
                  </a:lnTo>
                  <a:lnTo>
                    <a:pt x="118" y="211"/>
                  </a:lnTo>
                  <a:lnTo>
                    <a:pt x="125" y="211"/>
                  </a:lnTo>
                  <a:lnTo>
                    <a:pt x="133" y="209"/>
                  </a:lnTo>
                  <a:lnTo>
                    <a:pt x="141" y="207"/>
                  </a:lnTo>
                  <a:lnTo>
                    <a:pt x="148" y="205"/>
                  </a:lnTo>
                  <a:lnTo>
                    <a:pt x="155" y="201"/>
                  </a:lnTo>
                  <a:lnTo>
                    <a:pt x="162" y="197"/>
                  </a:lnTo>
                  <a:lnTo>
                    <a:pt x="169" y="194"/>
                  </a:lnTo>
                  <a:lnTo>
                    <a:pt x="175" y="190"/>
                  </a:lnTo>
                  <a:lnTo>
                    <a:pt x="175" y="157"/>
                  </a:lnTo>
                  <a:lnTo>
                    <a:pt x="120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2" name="Freeform 65"/>
            <p:cNvSpPr>
              <a:spLocks noChangeAspect="1" noEditPoints="1"/>
            </p:cNvSpPr>
            <p:nvPr/>
          </p:nvSpPr>
          <p:spPr bwMode="auto">
            <a:xfrm>
              <a:off x="2044" y="1825"/>
              <a:ext cx="32" cy="37"/>
            </a:xfrm>
            <a:custGeom>
              <a:avLst/>
              <a:gdLst>
                <a:gd name="T0" fmla="*/ 32 w 163"/>
                <a:gd name="T1" fmla="*/ 26 h 187"/>
                <a:gd name="T2" fmla="*/ 31 w 163"/>
                <a:gd name="T3" fmla="*/ 28 h 187"/>
                <a:gd name="T4" fmla="*/ 29 w 163"/>
                <a:gd name="T5" fmla="*/ 31 h 187"/>
                <a:gd name="T6" fmla="*/ 28 w 163"/>
                <a:gd name="T7" fmla="*/ 33 h 187"/>
                <a:gd name="T8" fmla="*/ 26 w 163"/>
                <a:gd name="T9" fmla="*/ 34 h 187"/>
                <a:gd name="T10" fmla="*/ 24 w 163"/>
                <a:gd name="T11" fmla="*/ 35 h 187"/>
                <a:gd name="T12" fmla="*/ 22 w 163"/>
                <a:gd name="T13" fmla="*/ 36 h 187"/>
                <a:gd name="T14" fmla="*/ 19 w 163"/>
                <a:gd name="T15" fmla="*/ 37 h 187"/>
                <a:gd name="T16" fmla="*/ 16 w 163"/>
                <a:gd name="T17" fmla="*/ 37 h 187"/>
                <a:gd name="T18" fmla="*/ 12 w 163"/>
                <a:gd name="T19" fmla="*/ 36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8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6 w 163"/>
                <a:gd name="T43" fmla="*/ 3 h 187"/>
                <a:gd name="T44" fmla="*/ 9 w 163"/>
                <a:gd name="T45" fmla="*/ 1 h 187"/>
                <a:gd name="T46" fmla="*/ 12 w 163"/>
                <a:gd name="T47" fmla="*/ 0 h 187"/>
                <a:gd name="T48" fmla="*/ 16 w 163"/>
                <a:gd name="T49" fmla="*/ 0 h 187"/>
                <a:gd name="T50" fmla="*/ 19 w 163"/>
                <a:gd name="T51" fmla="*/ 0 h 187"/>
                <a:gd name="T52" fmla="*/ 22 w 163"/>
                <a:gd name="T53" fmla="*/ 1 h 187"/>
                <a:gd name="T54" fmla="*/ 25 w 163"/>
                <a:gd name="T55" fmla="*/ 3 h 187"/>
                <a:gd name="T56" fmla="*/ 28 w 163"/>
                <a:gd name="T57" fmla="*/ 5 h 187"/>
                <a:gd name="T58" fmla="*/ 29 w 163"/>
                <a:gd name="T59" fmla="*/ 8 h 187"/>
                <a:gd name="T60" fmla="*/ 31 w 163"/>
                <a:gd name="T61" fmla="*/ 12 h 187"/>
                <a:gd name="T62" fmla="*/ 32 w 163"/>
                <a:gd name="T63" fmla="*/ 16 h 187"/>
                <a:gd name="T64" fmla="*/ 32 w 163"/>
                <a:gd name="T65" fmla="*/ 21 h 187"/>
                <a:gd name="T66" fmla="*/ 9 w 163"/>
                <a:gd name="T67" fmla="*/ 23 h 187"/>
                <a:gd name="T68" fmla="*/ 10 w 163"/>
                <a:gd name="T69" fmla="*/ 27 h 187"/>
                <a:gd name="T70" fmla="*/ 12 w 163"/>
                <a:gd name="T71" fmla="*/ 28 h 187"/>
                <a:gd name="T72" fmla="*/ 15 w 163"/>
                <a:gd name="T73" fmla="*/ 29 h 187"/>
                <a:gd name="T74" fmla="*/ 17 w 163"/>
                <a:gd name="T75" fmla="*/ 30 h 187"/>
                <a:gd name="T76" fmla="*/ 19 w 163"/>
                <a:gd name="T77" fmla="*/ 29 h 187"/>
                <a:gd name="T78" fmla="*/ 21 w 163"/>
                <a:gd name="T79" fmla="*/ 28 h 187"/>
                <a:gd name="T80" fmla="*/ 22 w 163"/>
                <a:gd name="T81" fmla="*/ 26 h 187"/>
                <a:gd name="T82" fmla="*/ 23 w 163"/>
                <a:gd name="T83" fmla="*/ 15 h 187"/>
                <a:gd name="T84" fmla="*/ 22 w 163"/>
                <a:gd name="T85" fmla="*/ 12 h 187"/>
                <a:gd name="T86" fmla="*/ 21 w 163"/>
                <a:gd name="T87" fmla="*/ 9 h 187"/>
                <a:gd name="T88" fmla="*/ 19 w 163"/>
                <a:gd name="T89" fmla="*/ 8 h 187"/>
                <a:gd name="T90" fmla="*/ 16 w 163"/>
                <a:gd name="T91" fmla="*/ 7 h 187"/>
                <a:gd name="T92" fmla="*/ 13 w 163"/>
                <a:gd name="T93" fmla="*/ 8 h 187"/>
                <a:gd name="T94" fmla="*/ 11 w 163"/>
                <a:gd name="T95" fmla="*/ 10 h 187"/>
                <a:gd name="T96" fmla="*/ 9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6" y="144"/>
                  </a:lnTo>
                  <a:lnTo>
                    <a:pt x="153" y="151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1" y="165"/>
                  </a:lnTo>
                  <a:lnTo>
                    <a:pt x="137" y="169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8"/>
                  </a:lnTo>
                  <a:lnTo>
                    <a:pt x="116" y="181"/>
                  </a:lnTo>
                  <a:lnTo>
                    <a:pt x="110" y="183"/>
                  </a:lnTo>
                  <a:lnTo>
                    <a:pt x="104" y="184"/>
                  </a:lnTo>
                  <a:lnTo>
                    <a:pt x="98" y="186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4"/>
                  </a:lnTo>
                  <a:lnTo>
                    <a:pt x="53" y="182"/>
                  </a:lnTo>
                  <a:lnTo>
                    <a:pt x="44" y="178"/>
                  </a:lnTo>
                  <a:lnTo>
                    <a:pt x="36" y="175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7"/>
                  </a:lnTo>
                  <a:lnTo>
                    <a:pt x="13" y="151"/>
                  </a:lnTo>
                  <a:lnTo>
                    <a:pt x="9" y="144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1"/>
                  </a:lnTo>
                  <a:lnTo>
                    <a:pt x="1" y="113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6"/>
                  </a:lnTo>
                  <a:lnTo>
                    <a:pt x="6" y="56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1" y="26"/>
                  </a:lnTo>
                  <a:lnTo>
                    <a:pt x="27" y="19"/>
                  </a:lnTo>
                  <a:lnTo>
                    <a:pt x="33" y="15"/>
                  </a:lnTo>
                  <a:lnTo>
                    <a:pt x="39" y="10"/>
                  </a:lnTo>
                  <a:lnTo>
                    <a:pt x="47" y="6"/>
                  </a:lnTo>
                  <a:lnTo>
                    <a:pt x="55" y="4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4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9" y="16"/>
                  </a:lnTo>
                  <a:lnTo>
                    <a:pt x="135" y="21"/>
                  </a:lnTo>
                  <a:lnTo>
                    <a:pt x="141" y="27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60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7"/>
                  </a:lnTo>
                  <a:lnTo>
                    <a:pt x="46" y="107"/>
                  </a:lnTo>
                  <a:lnTo>
                    <a:pt x="47" y="117"/>
                  </a:lnTo>
                  <a:lnTo>
                    <a:pt x="48" y="126"/>
                  </a:lnTo>
                  <a:lnTo>
                    <a:pt x="52" y="134"/>
                  </a:lnTo>
                  <a:lnTo>
                    <a:pt x="56" y="140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6" y="149"/>
                  </a:lnTo>
                  <a:lnTo>
                    <a:pt x="84" y="151"/>
                  </a:lnTo>
                  <a:lnTo>
                    <a:pt x="89" y="151"/>
                  </a:lnTo>
                  <a:lnTo>
                    <a:pt x="94" y="149"/>
                  </a:lnTo>
                  <a:lnTo>
                    <a:pt x="98" y="147"/>
                  </a:lnTo>
                  <a:lnTo>
                    <a:pt x="102" y="146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8"/>
                  </a:moveTo>
                  <a:lnTo>
                    <a:pt x="116" y="69"/>
                  </a:lnTo>
                  <a:lnTo>
                    <a:pt x="114" y="61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3"/>
                  </a:lnTo>
                  <a:lnTo>
                    <a:pt x="95" y="39"/>
                  </a:lnTo>
                  <a:lnTo>
                    <a:pt x="89" y="38"/>
                  </a:lnTo>
                  <a:lnTo>
                    <a:pt x="82" y="36"/>
                  </a:lnTo>
                  <a:lnTo>
                    <a:pt x="74" y="38"/>
                  </a:lnTo>
                  <a:lnTo>
                    <a:pt x="67" y="40"/>
                  </a:lnTo>
                  <a:lnTo>
                    <a:pt x="61" y="44"/>
                  </a:lnTo>
                  <a:lnTo>
                    <a:pt x="56" y="49"/>
                  </a:lnTo>
                  <a:lnTo>
                    <a:pt x="52" y="55"/>
                  </a:lnTo>
                  <a:lnTo>
                    <a:pt x="48" y="61"/>
                  </a:lnTo>
                  <a:lnTo>
                    <a:pt x="47" y="69"/>
                  </a:lnTo>
                  <a:lnTo>
                    <a:pt x="46" y="78"/>
                  </a:lnTo>
                  <a:lnTo>
                    <a:pt x="11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3" name="Freeform 66"/>
            <p:cNvSpPr>
              <a:spLocks noChangeAspect="1"/>
            </p:cNvSpPr>
            <p:nvPr/>
          </p:nvSpPr>
          <p:spPr bwMode="auto">
            <a:xfrm>
              <a:off x="2079" y="1813"/>
              <a:ext cx="44" cy="48"/>
            </a:xfrm>
            <a:custGeom>
              <a:avLst/>
              <a:gdLst>
                <a:gd name="T0" fmla="*/ 16 w 219"/>
                <a:gd name="T1" fmla="*/ 48 h 243"/>
                <a:gd name="T2" fmla="*/ 0 w 219"/>
                <a:gd name="T3" fmla="*/ 0 h 243"/>
                <a:gd name="T4" fmla="*/ 10 w 219"/>
                <a:gd name="T5" fmla="*/ 0 h 243"/>
                <a:gd name="T6" fmla="*/ 22 w 219"/>
                <a:gd name="T7" fmla="*/ 36 h 243"/>
                <a:gd name="T8" fmla="*/ 34 w 219"/>
                <a:gd name="T9" fmla="*/ 0 h 243"/>
                <a:gd name="T10" fmla="*/ 44 w 219"/>
                <a:gd name="T11" fmla="*/ 0 h 243"/>
                <a:gd name="T12" fmla="*/ 27 w 219"/>
                <a:gd name="T13" fmla="*/ 48 h 243"/>
                <a:gd name="T14" fmla="*/ 16 w 219"/>
                <a:gd name="T15" fmla="*/ 48 h 2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9" h="243">
                  <a:moveTo>
                    <a:pt x="81" y="243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109" y="180"/>
                  </a:lnTo>
                  <a:lnTo>
                    <a:pt x="167" y="0"/>
                  </a:lnTo>
                  <a:lnTo>
                    <a:pt x="219" y="0"/>
                  </a:lnTo>
                  <a:lnTo>
                    <a:pt x="133" y="243"/>
                  </a:lnTo>
                  <a:lnTo>
                    <a:pt x="81" y="2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4" name="Freeform 67"/>
            <p:cNvSpPr>
              <a:spLocks noChangeAspect="1"/>
            </p:cNvSpPr>
            <p:nvPr/>
          </p:nvSpPr>
          <p:spPr bwMode="auto">
            <a:xfrm>
              <a:off x="2126" y="1813"/>
              <a:ext cx="16" cy="62"/>
            </a:xfrm>
            <a:custGeom>
              <a:avLst/>
              <a:gdLst>
                <a:gd name="T0" fmla="*/ 1 w 82"/>
                <a:gd name="T1" fmla="*/ 61 h 312"/>
                <a:gd name="T2" fmla="*/ 2 w 82"/>
                <a:gd name="T3" fmla="*/ 58 h 312"/>
                <a:gd name="T4" fmla="*/ 2 w 82"/>
                <a:gd name="T5" fmla="*/ 56 h 312"/>
                <a:gd name="T6" fmla="*/ 3 w 82"/>
                <a:gd name="T7" fmla="*/ 54 h 312"/>
                <a:gd name="T8" fmla="*/ 4 w 82"/>
                <a:gd name="T9" fmla="*/ 51 h 312"/>
                <a:gd name="T10" fmla="*/ 5 w 82"/>
                <a:gd name="T11" fmla="*/ 48 h 312"/>
                <a:gd name="T12" fmla="*/ 5 w 82"/>
                <a:gd name="T13" fmla="*/ 45 h 312"/>
                <a:gd name="T14" fmla="*/ 6 w 82"/>
                <a:gd name="T15" fmla="*/ 43 h 312"/>
                <a:gd name="T16" fmla="*/ 6 w 82"/>
                <a:gd name="T17" fmla="*/ 41 h 312"/>
                <a:gd name="T18" fmla="*/ 7 w 82"/>
                <a:gd name="T19" fmla="*/ 39 h 312"/>
                <a:gd name="T20" fmla="*/ 7 w 82"/>
                <a:gd name="T21" fmla="*/ 38 h 312"/>
                <a:gd name="T22" fmla="*/ 7 w 82"/>
                <a:gd name="T23" fmla="*/ 36 h 312"/>
                <a:gd name="T24" fmla="*/ 7 w 82"/>
                <a:gd name="T25" fmla="*/ 34 h 312"/>
                <a:gd name="T26" fmla="*/ 7 w 82"/>
                <a:gd name="T27" fmla="*/ 32 h 312"/>
                <a:gd name="T28" fmla="*/ 7 w 82"/>
                <a:gd name="T29" fmla="*/ 29 h 312"/>
                <a:gd name="T30" fmla="*/ 7 w 82"/>
                <a:gd name="T31" fmla="*/ 26 h 312"/>
                <a:gd name="T32" fmla="*/ 7 w 82"/>
                <a:gd name="T33" fmla="*/ 22 h 312"/>
                <a:gd name="T34" fmla="*/ 6 w 82"/>
                <a:gd name="T35" fmla="*/ 18 h 312"/>
                <a:gd name="T36" fmla="*/ 5 w 82"/>
                <a:gd name="T37" fmla="*/ 15 h 312"/>
                <a:gd name="T38" fmla="*/ 4 w 82"/>
                <a:gd name="T39" fmla="*/ 11 h 312"/>
                <a:gd name="T40" fmla="*/ 3 w 82"/>
                <a:gd name="T41" fmla="*/ 7 h 312"/>
                <a:gd name="T42" fmla="*/ 1 w 82"/>
                <a:gd name="T43" fmla="*/ 3 h 312"/>
                <a:gd name="T44" fmla="*/ 6 w 82"/>
                <a:gd name="T45" fmla="*/ 0 h 312"/>
                <a:gd name="T46" fmla="*/ 8 w 82"/>
                <a:gd name="T47" fmla="*/ 4 h 312"/>
                <a:gd name="T48" fmla="*/ 10 w 82"/>
                <a:gd name="T49" fmla="*/ 7 h 312"/>
                <a:gd name="T50" fmla="*/ 12 w 82"/>
                <a:gd name="T51" fmla="*/ 11 h 312"/>
                <a:gd name="T52" fmla="*/ 13 w 82"/>
                <a:gd name="T53" fmla="*/ 15 h 312"/>
                <a:gd name="T54" fmla="*/ 14 w 82"/>
                <a:gd name="T55" fmla="*/ 19 h 312"/>
                <a:gd name="T56" fmla="*/ 15 w 82"/>
                <a:gd name="T57" fmla="*/ 22 h 312"/>
                <a:gd name="T58" fmla="*/ 16 w 82"/>
                <a:gd name="T59" fmla="*/ 27 h 312"/>
                <a:gd name="T60" fmla="*/ 16 w 82"/>
                <a:gd name="T61" fmla="*/ 30 h 312"/>
                <a:gd name="T62" fmla="*/ 16 w 82"/>
                <a:gd name="T63" fmla="*/ 34 h 312"/>
                <a:gd name="T64" fmla="*/ 15 w 82"/>
                <a:gd name="T65" fmla="*/ 37 h 312"/>
                <a:gd name="T66" fmla="*/ 15 w 82"/>
                <a:gd name="T67" fmla="*/ 41 h 312"/>
                <a:gd name="T68" fmla="*/ 14 w 82"/>
                <a:gd name="T69" fmla="*/ 45 h 312"/>
                <a:gd name="T70" fmla="*/ 12 w 82"/>
                <a:gd name="T71" fmla="*/ 49 h 312"/>
                <a:gd name="T72" fmla="*/ 11 w 82"/>
                <a:gd name="T73" fmla="*/ 54 h 312"/>
                <a:gd name="T74" fmla="*/ 8 w 82"/>
                <a:gd name="T75" fmla="*/ 58 h 312"/>
                <a:gd name="T76" fmla="*/ 6 w 82"/>
                <a:gd name="T77" fmla="*/ 62 h 31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" h="312">
                  <a:moveTo>
                    <a:pt x="0" y="312"/>
                  </a:moveTo>
                  <a:lnTo>
                    <a:pt x="3" y="305"/>
                  </a:lnTo>
                  <a:lnTo>
                    <a:pt x="5" y="299"/>
                  </a:lnTo>
                  <a:lnTo>
                    <a:pt x="9" y="292"/>
                  </a:lnTo>
                  <a:lnTo>
                    <a:pt x="11" y="286"/>
                  </a:lnTo>
                  <a:lnTo>
                    <a:pt x="12" y="281"/>
                  </a:lnTo>
                  <a:lnTo>
                    <a:pt x="15" y="276"/>
                  </a:lnTo>
                  <a:lnTo>
                    <a:pt x="16" y="271"/>
                  </a:lnTo>
                  <a:lnTo>
                    <a:pt x="17" y="267"/>
                  </a:lnTo>
                  <a:lnTo>
                    <a:pt x="19" y="259"/>
                  </a:lnTo>
                  <a:lnTo>
                    <a:pt x="22" y="250"/>
                  </a:lnTo>
                  <a:lnTo>
                    <a:pt x="24" y="242"/>
                  </a:lnTo>
                  <a:lnTo>
                    <a:pt x="27" y="232"/>
                  </a:lnTo>
                  <a:lnTo>
                    <a:pt x="28" y="227"/>
                  </a:lnTo>
                  <a:lnTo>
                    <a:pt x="29" y="222"/>
                  </a:lnTo>
                  <a:lnTo>
                    <a:pt x="30" y="218"/>
                  </a:lnTo>
                  <a:lnTo>
                    <a:pt x="30" y="213"/>
                  </a:lnTo>
                  <a:lnTo>
                    <a:pt x="31" y="208"/>
                  </a:lnTo>
                  <a:lnTo>
                    <a:pt x="33" y="203"/>
                  </a:lnTo>
                  <a:lnTo>
                    <a:pt x="34" y="198"/>
                  </a:lnTo>
                  <a:lnTo>
                    <a:pt x="34" y="195"/>
                  </a:lnTo>
                  <a:lnTo>
                    <a:pt x="34" y="190"/>
                  </a:lnTo>
                  <a:lnTo>
                    <a:pt x="35" y="185"/>
                  </a:lnTo>
                  <a:lnTo>
                    <a:pt x="35" y="180"/>
                  </a:lnTo>
                  <a:lnTo>
                    <a:pt x="35" y="175"/>
                  </a:lnTo>
                  <a:lnTo>
                    <a:pt x="36" y="171"/>
                  </a:lnTo>
                  <a:lnTo>
                    <a:pt x="36" y="167"/>
                  </a:lnTo>
                  <a:lnTo>
                    <a:pt x="36" y="162"/>
                  </a:lnTo>
                  <a:lnTo>
                    <a:pt x="36" y="157"/>
                  </a:lnTo>
                  <a:lnTo>
                    <a:pt x="36" y="147"/>
                  </a:lnTo>
                  <a:lnTo>
                    <a:pt x="36" y="138"/>
                  </a:lnTo>
                  <a:lnTo>
                    <a:pt x="35" y="129"/>
                  </a:lnTo>
                  <a:lnTo>
                    <a:pt x="35" y="119"/>
                  </a:lnTo>
                  <a:lnTo>
                    <a:pt x="34" y="110"/>
                  </a:lnTo>
                  <a:lnTo>
                    <a:pt x="33" y="101"/>
                  </a:lnTo>
                  <a:lnTo>
                    <a:pt x="30" y="93"/>
                  </a:lnTo>
                  <a:lnTo>
                    <a:pt x="29" y="84"/>
                  </a:lnTo>
                  <a:lnTo>
                    <a:pt x="27" y="76"/>
                  </a:lnTo>
                  <a:lnTo>
                    <a:pt x="24" y="66"/>
                  </a:lnTo>
                  <a:lnTo>
                    <a:pt x="22" y="56"/>
                  </a:lnTo>
                  <a:lnTo>
                    <a:pt x="18" y="47"/>
                  </a:lnTo>
                  <a:lnTo>
                    <a:pt x="13" y="36"/>
                  </a:lnTo>
                  <a:lnTo>
                    <a:pt x="10" y="25"/>
                  </a:lnTo>
                  <a:lnTo>
                    <a:pt x="5" y="13"/>
                  </a:lnTo>
                  <a:lnTo>
                    <a:pt x="0" y="0"/>
                  </a:lnTo>
                  <a:lnTo>
                    <a:pt x="29" y="0"/>
                  </a:lnTo>
                  <a:lnTo>
                    <a:pt x="35" y="9"/>
                  </a:lnTo>
                  <a:lnTo>
                    <a:pt x="40" y="19"/>
                  </a:lnTo>
                  <a:lnTo>
                    <a:pt x="46" y="27"/>
                  </a:lnTo>
                  <a:lnTo>
                    <a:pt x="51" y="37"/>
                  </a:lnTo>
                  <a:lnTo>
                    <a:pt x="56" y="45"/>
                  </a:lnTo>
                  <a:lnTo>
                    <a:pt x="59" y="55"/>
                  </a:lnTo>
                  <a:lnTo>
                    <a:pt x="64" y="65"/>
                  </a:lnTo>
                  <a:lnTo>
                    <a:pt x="68" y="74"/>
                  </a:lnTo>
                  <a:lnTo>
                    <a:pt x="71" y="84"/>
                  </a:lnTo>
                  <a:lnTo>
                    <a:pt x="74" y="94"/>
                  </a:lnTo>
                  <a:lnTo>
                    <a:pt x="76" y="104"/>
                  </a:lnTo>
                  <a:lnTo>
                    <a:pt x="78" y="113"/>
                  </a:lnTo>
                  <a:lnTo>
                    <a:pt x="80" y="123"/>
                  </a:lnTo>
                  <a:lnTo>
                    <a:pt x="81" y="134"/>
                  </a:lnTo>
                  <a:lnTo>
                    <a:pt x="82" y="144"/>
                  </a:lnTo>
                  <a:lnTo>
                    <a:pt x="82" y="153"/>
                  </a:lnTo>
                  <a:lnTo>
                    <a:pt x="82" y="162"/>
                  </a:lnTo>
                  <a:lnTo>
                    <a:pt x="81" y="170"/>
                  </a:lnTo>
                  <a:lnTo>
                    <a:pt x="80" y="179"/>
                  </a:lnTo>
                  <a:lnTo>
                    <a:pt x="78" y="188"/>
                  </a:lnTo>
                  <a:lnTo>
                    <a:pt x="77" y="198"/>
                  </a:lnTo>
                  <a:lnTo>
                    <a:pt x="75" y="207"/>
                  </a:lnTo>
                  <a:lnTo>
                    <a:pt x="72" y="216"/>
                  </a:lnTo>
                  <a:lnTo>
                    <a:pt x="70" y="226"/>
                  </a:lnTo>
                  <a:lnTo>
                    <a:pt x="66" y="237"/>
                  </a:lnTo>
                  <a:lnTo>
                    <a:pt x="63" y="248"/>
                  </a:lnTo>
                  <a:lnTo>
                    <a:pt x="59" y="259"/>
                  </a:lnTo>
                  <a:lnTo>
                    <a:pt x="54" y="270"/>
                  </a:lnTo>
                  <a:lnTo>
                    <a:pt x="48" y="281"/>
                  </a:lnTo>
                  <a:lnTo>
                    <a:pt x="42" y="290"/>
                  </a:lnTo>
                  <a:lnTo>
                    <a:pt x="36" y="301"/>
                  </a:lnTo>
                  <a:lnTo>
                    <a:pt x="29" y="311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5" name="Freeform 68"/>
            <p:cNvSpPr>
              <a:spLocks noChangeAspect="1"/>
            </p:cNvSpPr>
            <p:nvPr/>
          </p:nvSpPr>
          <p:spPr bwMode="auto">
            <a:xfrm>
              <a:off x="1693" y="1299"/>
              <a:ext cx="20" cy="48"/>
            </a:xfrm>
            <a:custGeom>
              <a:avLst/>
              <a:gdLst>
                <a:gd name="T0" fmla="*/ 20 w 103"/>
                <a:gd name="T1" fmla="*/ 12 h 242"/>
                <a:gd name="T2" fmla="*/ 20 w 103"/>
                <a:gd name="T3" fmla="*/ 19 h 242"/>
                <a:gd name="T4" fmla="*/ 13 w 103"/>
                <a:gd name="T5" fmla="*/ 19 h 242"/>
                <a:gd name="T6" fmla="*/ 13 w 103"/>
                <a:gd name="T7" fmla="*/ 34 h 242"/>
                <a:gd name="T8" fmla="*/ 13 w 103"/>
                <a:gd name="T9" fmla="*/ 36 h 242"/>
                <a:gd name="T10" fmla="*/ 13 w 103"/>
                <a:gd name="T11" fmla="*/ 37 h 242"/>
                <a:gd name="T12" fmla="*/ 13 w 103"/>
                <a:gd name="T13" fmla="*/ 39 h 242"/>
                <a:gd name="T14" fmla="*/ 13 w 103"/>
                <a:gd name="T15" fmla="*/ 39 h 242"/>
                <a:gd name="T16" fmla="*/ 13 w 103"/>
                <a:gd name="T17" fmla="*/ 39 h 242"/>
                <a:gd name="T18" fmla="*/ 13 w 103"/>
                <a:gd name="T19" fmla="*/ 40 h 242"/>
                <a:gd name="T20" fmla="*/ 14 w 103"/>
                <a:gd name="T21" fmla="*/ 40 h 242"/>
                <a:gd name="T22" fmla="*/ 14 w 103"/>
                <a:gd name="T23" fmla="*/ 40 h 242"/>
                <a:gd name="T24" fmla="*/ 14 w 103"/>
                <a:gd name="T25" fmla="*/ 41 h 242"/>
                <a:gd name="T26" fmla="*/ 15 w 103"/>
                <a:gd name="T27" fmla="*/ 41 h 242"/>
                <a:gd name="T28" fmla="*/ 15 w 103"/>
                <a:gd name="T29" fmla="*/ 41 h 242"/>
                <a:gd name="T30" fmla="*/ 16 w 103"/>
                <a:gd name="T31" fmla="*/ 41 h 242"/>
                <a:gd name="T32" fmla="*/ 16 w 103"/>
                <a:gd name="T33" fmla="*/ 41 h 242"/>
                <a:gd name="T34" fmla="*/ 17 w 103"/>
                <a:gd name="T35" fmla="*/ 41 h 242"/>
                <a:gd name="T36" fmla="*/ 18 w 103"/>
                <a:gd name="T37" fmla="*/ 40 h 242"/>
                <a:gd name="T38" fmla="*/ 19 w 103"/>
                <a:gd name="T39" fmla="*/ 40 h 242"/>
                <a:gd name="T40" fmla="*/ 20 w 103"/>
                <a:gd name="T41" fmla="*/ 47 h 242"/>
                <a:gd name="T42" fmla="*/ 19 w 103"/>
                <a:gd name="T43" fmla="*/ 47 h 242"/>
                <a:gd name="T44" fmla="*/ 18 w 103"/>
                <a:gd name="T45" fmla="*/ 47 h 242"/>
                <a:gd name="T46" fmla="*/ 17 w 103"/>
                <a:gd name="T47" fmla="*/ 48 h 242"/>
                <a:gd name="T48" fmla="*/ 17 w 103"/>
                <a:gd name="T49" fmla="*/ 48 h 242"/>
                <a:gd name="T50" fmla="*/ 16 w 103"/>
                <a:gd name="T51" fmla="*/ 48 h 242"/>
                <a:gd name="T52" fmla="*/ 15 w 103"/>
                <a:gd name="T53" fmla="*/ 48 h 242"/>
                <a:gd name="T54" fmla="*/ 14 w 103"/>
                <a:gd name="T55" fmla="*/ 48 h 242"/>
                <a:gd name="T56" fmla="*/ 13 w 103"/>
                <a:gd name="T57" fmla="*/ 48 h 242"/>
                <a:gd name="T58" fmla="*/ 12 w 103"/>
                <a:gd name="T59" fmla="*/ 48 h 242"/>
                <a:gd name="T60" fmla="*/ 11 w 103"/>
                <a:gd name="T61" fmla="*/ 48 h 242"/>
                <a:gd name="T62" fmla="*/ 10 w 103"/>
                <a:gd name="T63" fmla="*/ 48 h 242"/>
                <a:gd name="T64" fmla="*/ 9 w 103"/>
                <a:gd name="T65" fmla="*/ 47 h 242"/>
                <a:gd name="T66" fmla="*/ 8 w 103"/>
                <a:gd name="T67" fmla="*/ 47 h 242"/>
                <a:gd name="T68" fmla="*/ 7 w 103"/>
                <a:gd name="T69" fmla="*/ 46 h 242"/>
                <a:gd name="T70" fmla="*/ 6 w 103"/>
                <a:gd name="T71" fmla="*/ 46 h 242"/>
                <a:gd name="T72" fmla="*/ 5 w 103"/>
                <a:gd name="T73" fmla="*/ 45 h 242"/>
                <a:gd name="T74" fmla="*/ 5 w 103"/>
                <a:gd name="T75" fmla="*/ 44 h 242"/>
                <a:gd name="T76" fmla="*/ 5 w 103"/>
                <a:gd name="T77" fmla="*/ 43 h 242"/>
                <a:gd name="T78" fmla="*/ 5 w 103"/>
                <a:gd name="T79" fmla="*/ 43 h 242"/>
                <a:gd name="T80" fmla="*/ 4 w 103"/>
                <a:gd name="T81" fmla="*/ 42 h 242"/>
                <a:gd name="T82" fmla="*/ 4 w 103"/>
                <a:gd name="T83" fmla="*/ 41 h 242"/>
                <a:gd name="T84" fmla="*/ 4 w 103"/>
                <a:gd name="T85" fmla="*/ 39 h 242"/>
                <a:gd name="T86" fmla="*/ 4 w 103"/>
                <a:gd name="T87" fmla="*/ 37 h 242"/>
                <a:gd name="T88" fmla="*/ 4 w 103"/>
                <a:gd name="T89" fmla="*/ 35 h 242"/>
                <a:gd name="T90" fmla="*/ 4 w 103"/>
                <a:gd name="T91" fmla="*/ 19 h 242"/>
                <a:gd name="T92" fmla="*/ 0 w 103"/>
                <a:gd name="T93" fmla="*/ 19 h 242"/>
                <a:gd name="T94" fmla="*/ 0 w 103"/>
                <a:gd name="T95" fmla="*/ 12 h 242"/>
                <a:gd name="T96" fmla="*/ 4 w 103"/>
                <a:gd name="T97" fmla="*/ 12 h 242"/>
                <a:gd name="T98" fmla="*/ 4 w 103"/>
                <a:gd name="T99" fmla="*/ 5 h 242"/>
                <a:gd name="T100" fmla="*/ 13 w 103"/>
                <a:gd name="T101" fmla="*/ 0 h 242"/>
                <a:gd name="T102" fmla="*/ 13 w 103"/>
                <a:gd name="T103" fmla="*/ 12 h 242"/>
                <a:gd name="T104" fmla="*/ 20 w 103"/>
                <a:gd name="T105" fmla="*/ 12 h 2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3" h="242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8" y="201"/>
                  </a:lnTo>
                  <a:lnTo>
                    <a:pt x="71" y="202"/>
                  </a:lnTo>
                  <a:lnTo>
                    <a:pt x="72" y="204"/>
                  </a:lnTo>
                  <a:lnTo>
                    <a:pt x="74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3" y="204"/>
                  </a:lnTo>
                  <a:lnTo>
                    <a:pt x="99" y="202"/>
                  </a:lnTo>
                  <a:lnTo>
                    <a:pt x="103" y="236"/>
                  </a:lnTo>
                  <a:lnTo>
                    <a:pt x="99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5" y="241"/>
                  </a:lnTo>
                  <a:lnTo>
                    <a:pt x="80" y="241"/>
                  </a:lnTo>
                  <a:lnTo>
                    <a:pt x="75" y="242"/>
                  </a:lnTo>
                  <a:lnTo>
                    <a:pt x="71" y="242"/>
                  </a:lnTo>
                  <a:lnTo>
                    <a:pt x="66" y="242"/>
                  </a:lnTo>
                  <a:lnTo>
                    <a:pt x="60" y="242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4" y="239"/>
                  </a:lnTo>
                  <a:lnTo>
                    <a:pt x="39" y="236"/>
                  </a:lnTo>
                  <a:lnTo>
                    <a:pt x="34" y="234"/>
                  </a:lnTo>
                  <a:lnTo>
                    <a:pt x="31" y="230"/>
                  </a:lnTo>
                  <a:lnTo>
                    <a:pt x="28" y="228"/>
                  </a:lnTo>
                  <a:lnTo>
                    <a:pt x="26" y="224"/>
                  </a:lnTo>
                  <a:lnTo>
                    <a:pt x="25" y="219"/>
                  </a:lnTo>
                  <a:lnTo>
                    <a:pt x="24" y="215"/>
                  </a:lnTo>
                  <a:lnTo>
                    <a:pt x="22" y="210"/>
                  </a:lnTo>
                  <a:lnTo>
                    <a:pt x="22" y="205"/>
                  </a:lnTo>
                  <a:lnTo>
                    <a:pt x="22" y="198"/>
                  </a:lnTo>
                  <a:lnTo>
                    <a:pt x="21" y="188"/>
                  </a:lnTo>
                  <a:lnTo>
                    <a:pt x="21" y="176"/>
                  </a:lnTo>
                  <a:lnTo>
                    <a:pt x="21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1" y="61"/>
                  </a:lnTo>
                  <a:lnTo>
                    <a:pt x="21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6" name="Freeform 69"/>
            <p:cNvSpPr>
              <a:spLocks noChangeAspect="1" noEditPoints="1"/>
            </p:cNvSpPr>
            <p:nvPr/>
          </p:nvSpPr>
          <p:spPr bwMode="auto">
            <a:xfrm>
              <a:off x="1716" y="1310"/>
              <a:ext cx="33" cy="37"/>
            </a:xfrm>
            <a:custGeom>
              <a:avLst/>
              <a:gdLst>
                <a:gd name="T0" fmla="*/ 1 w 164"/>
                <a:gd name="T1" fmla="*/ 9 h 186"/>
                <a:gd name="T2" fmla="*/ 3 w 164"/>
                <a:gd name="T3" fmla="*/ 6 h 186"/>
                <a:gd name="T4" fmla="*/ 5 w 164"/>
                <a:gd name="T5" fmla="*/ 3 h 186"/>
                <a:gd name="T6" fmla="*/ 8 w 164"/>
                <a:gd name="T7" fmla="*/ 1 h 186"/>
                <a:gd name="T8" fmla="*/ 11 w 164"/>
                <a:gd name="T9" fmla="*/ 0 h 186"/>
                <a:gd name="T10" fmla="*/ 16 w 164"/>
                <a:gd name="T11" fmla="*/ 0 h 186"/>
                <a:gd name="T12" fmla="*/ 20 w 164"/>
                <a:gd name="T13" fmla="*/ 0 h 186"/>
                <a:gd name="T14" fmla="*/ 23 w 164"/>
                <a:gd name="T15" fmla="*/ 1 h 186"/>
                <a:gd name="T16" fmla="*/ 26 w 164"/>
                <a:gd name="T17" fmla="*/ 2 h 186"/>
                <a:gd name="T18" fmla="*/ 29 w 164"/>
                <a:gd name="T19" fmla="*/ 5 h 186"/>
                <a:gd name="T20" fmla="*/ 30 w 164"/>
                <a:gd name="T21" fmla="*/ 7 h 186"/>
                <a:gd name="T22" fmla="*/ 31 w 164"/>
                <a:gd name="T23" fmla="*/ 11 h 186"/>
                <a:gd name="T24" fmla="*/ 31 w 164"/>
                <a:gd name="T25" fmla="*/ 24 h 186"/>
                <a:gd name="T26" fmla="*/ 31 w 164"/>
                <a:gd name="T27" fmla="*/ 30 h 186"/>
                <a:gd name="T28" fmla="*/ 32 w 164"/>
                <a:gd name="T29" fmla="*/ 34 h 186"/>
                <a:gd name="T30" fmla="*/ 24 w 164"/>
                <a:gd name="T31" fmla="*/ 36 h 186"/>
                <a:gd name="T32" fmla="*/ 23 w 164"/>
                <a:gd name="T33" fmla="*/ 34 h 186"/>
                <a:gd name="T34" fmla="*/ 23 w 164"/>
                <a:gd name="T35" fmla="*/ 32 h 186"/>
                <a:gd name="T36" fmla="*/ 21 w 164"/>
                <a:gd name="T37" fmla="*/ 33 h 186"/>
                <a:gd name="T38" fmla="*/ 18 w 164"/>
                <a:gd name="T39" fmla="*/ 36 h 186"/>
                <a:gd name="T40" fmla="*/ 13 w 164"/>
                <a:gd name="T41" fmla="*/ 37 h 186"/>
                <a:gd name="T42" fmla="*/ 9 w 164"/>
                <a:gd name="T43" fmla="*/ 37 h 186"/>
                <a:gd name="T44" fmla="*/ 6 w 164"/>
                <a:gd name="T45" fmla="*/ 36 h 186"/>
                <a:gd name="T46" fmla="*/ 3 w 164"/>
                <a:gd name="T47" fmla="*/ 34 h 186"/>
                <a:gd name="T48" fmla="*/ 1 w 164"/>
                <a:gd name="T49" fmla="*/ 32 h 186"/>
                <a:gd name="T50" fmla="*/ 0 w 164"/>
                <a:gd name="T51" fmla="*/ 29 h 186"/>
                <a:gd name="T52" fmla="*/ 0 w 164"/>
                <a:gd name="T53" fmla="*/ 25 h 186"/>
                <a:gd name="T54" fmla="*/ 1 w 164"/>
                <a:gd name="T55" fmla="*/ 21 h 186"/>
                <a:gd name="T56" fmla="*/ 4 w 164"/>
                <a:gd name="T57" fmla="*/ 18 h 186"/>
                <a:gd name="T58" fmla="*/ 7 w 164"/>
                <a:gd name="T59" fmla="*/ 17 h 186"/>
                <a:gd name="T60" fmla="*/ 9 w 164"/>
                <a:gd name="T61" fmla="*/ 16 h 186"/>
                <a:gd name="T62" fmla="*/ 12 w 164"/>
                <a:gd name="T63" fmla="*/ 15 h 186"/>
                <a:gd name="T64" fmla="*/ 17 w 164"/>
                <a:gd name="T65" fmla="*/ 14 h 186"/>
                <a:gd name="T66" fmla="*/ 20 w 164"/>
                <a:gd name="T67" fmla="*/ 14 h 186"/>
                <a:gd name="T68" fmla="*/ 21 w 164"/>
                <a:gd name="T69" fmla="*/ 12 h 186"/>
                <a:gd name="T70" fmla="*/ 21 w 164"/>
                <a:gd name="T71" fmla="*/ 9 h 186"/>
                <a:gd name="T72" fmla="*/ 18 w 164"/>
                <a:gd name="T73" fmla="*/ 7 h 186"/>
                <a:gd name="T74" fmla="*/ 14 w 164"/>
                <a:gd name="T75" fmla="*/ 7 h 186"/>
                <a:gd name="T76" fmla="*/ 11 w 164"/>
                <a:gd name="T77" fmla="*/ 8 h 186"/>
                <a:gd name="T78" fmla="*/ 10 w 164"/>
                <a:gd name="T79" fmla="*/ 11 h 186"/>
                <a:gd name="T80" fmla="*/ 20 w 164"/>
                <a:gd name="T81" fmla="*/ 19 h 186"/>
                <a:gd name="T82" fmla="*/ 16 w 164"/>
                <a:gd name="T83" fmla="*/ 21 h 186"/>
                <a:gd name="T84" fmla="*/ 12 w 164"/>
                <a:gd name="T85" fmla="*/ 22 h 186"/>
                <a:gd name="T86" fmla="*/ 10 w 164"/>
                <a:gd name="T87" fmla="*/ 24 h 186"/>
                <a:gd name="T88" fmla="*/ 9 w 164"/>
                <a:gd name="T89" fmla="*/ 26 h 186"/>
                <a:gd name="T90" fmla="*/ 10 w 164"/>
                <a:gd name="T91" fmla="*/ 28 h 186"/>
                <a:gd name="T92" fmla="*/ 13 w 164"/>
                <a:gd name="T93" fmla="*/ 30 h 186"/>
                <a:gd name="T94" fmla="*/ 17 w 164"/>
                <a:gd name="T95" fmla="*/ 29 h 186"/>
                <a:gd name="T96" fmla="*/ 20 w 164"/>
                <a:gd name="T97" fmla="*/ 28 h 186"/>
                <a:gd name="T98" fmla="*/ 21 w 164"/>
                <a:gd name="T99" fmla="*/ 25 h 186"/>
                <a:gd name="T100" fmla="*/ 21 w 164"/>
                <a:gd name="T101" fmla="*/ 23 h 1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6">
                  <a:moveTo>
                    <a:pt x="46" y="58"/>
                  </a:moveTo>
                  <a:lnTo>
                    <a:pt x="5" y="53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0"/>
                  </a:lnTo>
                  <a:lnTo>
                    <a:pt x="17" y="25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8" y="13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3"/>
                  </a:lnTo>
                  <a:lnTo>
                    <a:pt x="56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2"/>
                  </a:lnTo>
                  <a:lnTo>
                    <a:pt x="116" y="3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5"/>
                  </a:lnTo>
                  <a:lnTo>
                    <a:pt x="141" y="21"/>
                  </a:lnTo>
                  <a:lnTo>
                    <a:pt x="145" y="26"/>
                  </a:lnTo>
                  <a:lnTo>
                    <a:pt x="146" y="30"/>
                  </a:lnTo>
                  <a:lnTo>
                    <a:pt x="148" y="34"/>
                  </a:lnTo>
                  <a:lnTo>
                    <a:pt x="149" y="37"/>
                  </a:lnTo>
                  <a:lnTo>
                    <a:pt x="151" y="43"/>
                  </a:lnTo>
                  <a:lnTo>
                    <a:pt x="151" y="48"/>
                  </a:lnTo>
                  <a:lnTo>
                    <a:pt x="152" y="55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3"/>
                  </a:lnTo>
                  <a:lnTo>
                    <a:pt x="152" y="134"/>
                  </a:lnTo>
                  <a:lnTo>
                    <a:pt x="153" y="144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79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7"/>
                  </a:lnTo>
                  <a:lnTo>
                    <a:pt x="113" y="165"/>
                  </a:lnTo>
                  <a:lnTo>
                    <a:pt x="112" y="163"/>
                  </a:lnTo>
                  <a:lnTo>
                    <a:pt x="111" y="161"/>
                  </a:lnTo>
                  <a:lnTo>
                    <a:pt x="105" y="167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0"/>
                  </a:lnTo>
                  <a:lnTo>
                    <a:pt x="80" y="183"/>
                  </a:lnTo>
                  <a:lnTo>
                    <a:pt x="72" y="185"/>
                  </a:lnTo>
                  <a:lnTo>
                    <a:pt x="65" y="186"/>
                  </a:lnTo>
                  <a:lnTo>
                    <a:pt x="58" y="186"/>
                  </a:lnTo>
                  <a:lnTo>
                    <a:pt x="52" y="186"/>
                  </a:lnTo>
                  <a:lnTo>
                    <a:pt x="45" y="185"/>
                  </a:lnTo>
                  <a:lnTo>
                    <a:pt x="39" y="184"/>
                  </a:lnTo>
                  <a:lnTo>
                    <a:pt x="34" y="183"/>
                  </a:lnTo>
                  <a:lnTo>
                    <a:pt x="29" y="180"/>
                  </a:lnTo>
                  <a:lnTo>
                    <a:pt x="24" y="178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8"/>
                  </a:lnTo>
                  <a:lnTo>
                    <a:pt x="10" y="163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0"/>
                  </a:lnTo>
                  <a:lnTo>
                    <a:pt x="1" y="145"/>
                  </a:lnTo>
                  <a:lnTo>
                    <a:pt x="0" y="139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1" y="120"/>
                  </a:lnTo>
                  <a:lnTo>
                    <a:pt x="4" y="112"/>
                  </a:lnTo>
                  <a:lnTo>
                    <a:pt x="6" y="106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8"/>
                  </a:lnTo>
                  <a:lnTo>
                    <a:pt x="29" y="87"/>
                  </a:lnTo>
                  <a:lnTo>
                    <a:pt x="33" y="86"/>
                  </a:lnTo>
                  <a:lnTo>
                    <a:pt x="36" y="83"/>
                  </a:lnTo>
                  <a:lnTo>
                    <a:pt x="41" y="82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7"/>
                  </a:lnTo>
                  <a:lnTo>
                    <a:pt x="69" y="76"/>
                  </a:lnTo>
                  <a:lnTo>
                    <a:pt x="76" y="75"/>
                  </a:lnTo>
                  <a:lnTo>
                    <a:pt x="82" y="72"/>
                  </a:lnTo>
                  <a:lnTo>
                    <a:pt x="88" y="71"/>
                  </a:lnTo>
                  <a:lnTo>
                    <a:pt x="94" y="70"/>
                  </a:lnTo>
                  <a:lnTo>
                    <a:pt x="99" y="68"/>
                  </a:lnTo>
                  <a:lnTo>
                    <a:pt x="103" y="66"/>
                  </a:lnTo>
                  <a:lnTo>
                    <a:pt x="106" y="65"/>
                  </a:lnTo>
                  <a:lnTo>
                    <a:pt x="106" y="62"/>
                  </a:lnTo>
                  <a:lnTo>
                    <a:pt x="106" y="55"/>
                  </a:lnTo>
                  <a:lnTo>
                    <a:pt x="105" y="49"/>
                  </a:lnTo>
                  <a:lnTo>
                    <a:pt x="103" y="46"/>
                  </a:lnTo>
                  <a:lnTo>
                    <a:pt x="100" y="42"/>
                  </a:lnTo>
                  <a:lnTo>
                    <a:pt x="95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6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3"/>
                  </a:lnTo>
                  <a:lnTo>
                    <a:pt x="51" y="47"/>
                  </a:lnTo>
                  <a:lnTo>
                    <a:pt x="48" y="53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0"/>
                  </a:lnTo>
                  <a:lnTo>
                    <a:pt x="87" y="102"/>
                  </a:lnTo>
                  <a:lnTo>
                    <a:pt x="78" y="104"/>
                  </a:lnTo>
                  <a:lnTo>
                    <a:pt x="70" y="106"/>
                  </a:lnTo>
                  <a:lnTo>
                    <a:pt x="63" y="108"/>
                  </a:lnTo>
                  <a:lnTo>
                    <a:pt x="58" y="110"/>
                  </a:lnTo>
                  <a:lnTo>
                    <a:pt x="54" y="112"/>
                  </a:lnTo>
                  <a:lnTo>
                    <a:pt x="51" y="116"/>
                  </a:lnTo>
                  <a:lnTo>
                    <a:pt x="48" y="120"/>
                  </a:lnTo>
                  <a:lnTo>
                    <a:pt x="47" y="123"/>
                  </a:lnTo>
                  <a:lnTo>
                    <a:pt x="46" y="127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39"/>
                  </a:lnTo>
                  <a:lnTo>
                    <a:pt x="52" y="143"/>
                  </a:lnTo>
                  <a:lnTo>
                    <a:pt x="56" y="146"/>
                  </a:lnTo>
                  <a:lnTo>
                    <a:pt x="60" y="148"/>
                  </a:lnTo>
                  <a:lnTo>
                    <a:pt x="65" y="150"/>
                  </a:lnTo>
                  <a:lnTo>
                    <a:pt x="70" y="150"/>
                  </a:lnTo>
                  <a:lnTo>
                    <a:pt x="76" y="150"/>
                  </a:lnTo>
                  <a:lnTo>
                    <a:pt x="82" y="148"/>
                  </a:lnTo>
                  <a:lnTo>
                    <a:pt x="87" y="146"/>
                  </a:lnTo>
                  <a:lnTo>
                    <a:pt x="93" y="143"/>
                  </a:lnTo>
                  <a:lnTo>
                    <a:pt x="97" y="139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8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6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7" name="Freeform 70"/>
            <p:cNvSpPr>
              <a:spLocks noChangeAspect="1"/>
            </p:cNvSpPr>
            <p:nvPr/>
          </p:nvSpPr>
          <p:spPr bwMode="auto">
            <a:xfrm>
              <a:off x="1756" y="1310"/>
              <a:ext cx="22" cy="37"/>
            </a:xfrm>
            <a:custGeom>
              <a:avLst/>
              <a:gdLst>
                <a:gd name="T0" fmla="*/ 9 w 111"/>
                <a:gd name="T1" fmla="*/ 37 h 182"/>
                <a:gd name="T2" fmla="*/ 0 w 111"/>
                <a:gd name="T3" fmla="*/ 37 h 182"/>
                <a:gd name="T4" fmla="*/ 0 w 111"/>
                <a:gd name="T5" fmla="*/ 1 h 182"/>
                <a:gd name="T6" fmla="*/ 9 w 111"/>
                <a:gd name="T7" fmla="*/ 1 h 182"/>
                <a:gd name="T8" fmla="*/ 9 w 111"/>
                <a:gd name="T9" fmla="*/ 6 h 182"/>
                <a:gd name="T10" fmla="*/ 10 w 111"/>
                <a:gd name="T11" fmla="*/ 4 h 182"/>
                <a:gd name="T12" fmla="*/ 11 w 111"/>
                <a:gd name="T13" fmla="*/ 3 h 182"/>
                <a:gd name="T14" fmla="*/ 12 w 111"/>
                <a:gd name="T15" fmla="*/ 2 h 182"/>
                <a:gd name="T16" fmla="*/ 13 w 111"/>
                <a:gd name="T17" fmla="*/ 1 h 182"/>
                <a:gd name="T18" fmla="*/ 13 w 111"/>
                <a:gd name="T19" fmla="*/ 1 h 182"/>
                <a:gd name="T20" fmla="*/ 14 w 111"/>
                <a:gd name="T21" fmla="*/ 0 h 182"/>
                <a:gd name="T22" fmla="*/ 15 w 111"/>
                <a:gd name="T23" fmla="*/ 0 h 182"/>
                <a:gd name="T24" fmla="*/ 16 w 111"/>
                <a:gd name="T25" fmla="*/ 0 h 182"/>
                <a:gd name="T26" fmla="*/ 18 w 111"/>
                <a:gd name="T27" fmla="*/ 0 h 182"/>
                <a:gd name="T28" fmla="*/ 19 w 111"/>
                <a:gd name="T29" fmla="*/ 0 h 182"/>
                <a:gd name="T30" fmla="*/ 21 w 111"/>
                <a:gd name="T31" fmla="*/ 1 h 182"/>
                <a:gd name="T32" fmla="*/ 22 w 111"/>
                <a:gd name="T33" fmla="*/ 2 h 182"/>
                <a:gd name="T34" fmla="*/ 20 w 111"/>
                <a:gd name="T35" fmla="*/ 11 h 182"/>
                <a:gd name="T36" fmla="*/ 19 w 111"/>
                <a:gd name="T37" fmla="*/ 10 h 182"/>
                <a:gd name="T38" fmla="*/ 18 w 111"/>
                <a:gd name="T39" fmla="*/ 10 h 182"/>
                <a:gd name="T40" fmla="*/ 16 w 111"/>
                <a:gd name="T41" fmla="*/ 10 h 182"/>
                <a:gd name="T42" fmla="*/ 15 w 111"/>
                <a:gd name="T43" fmla="*/ 9 h 182"/>
                <a:gd name="T44" fmla="*/ 14 w 111"/>
                <a:gd name="T45" fmla="*/ 9 h 182"/>
                <a:gd name="T46" fmla="*/ 14 w 111"/>
                <a:gd name="T47" fmla="*/ 10 h 182"/>
                <a:gd name="T48" fmla="*/ 13 w 111"/>
                <a:gd name="T49" fmla="*/ 10 h 182"/>
                <a:gd name="T50" fmla="*/ 12 w 111"/>
                <a:gd name="T51" fmla="*/ 10 h 182"/>
                <a:gd name="T52" fmla="*/ 11 w 111"/>
                <a:gd name="T53" fmla="*/ 11 h 182"/>
                <a:gd name="T54" fmla="*/ 11 w 111"/>
                <a:gd name="T55" fmla="*/ 12 h 182"/>
                <a:gd name="T56" fmla="*/ 10 w 111"/>
                <a:gd name="T57" fmla="*/ 13 h 182"/>
                <a:gd name="T58" fmla="*/ 10 w 111"/>
                <a:gd name="T59" fmla="*/ 14 h 182"/>
                <a:gd name="T60" fmla="*/ 10 w 111"/>
                <a:gd name="T61" fmla="*/ 15 h 182"/>
                <a:gd name="T62" fmla="*/ 10 w 111"/>
                <a:gd name="T63" fmla="*/ 16 h 182"/>
                <a:gd name="T64" fmla="*/ 9 w 111"/>
                <a:gd name="T65" fmla="*/ 17 h 182"/>
                <a:gd name="T66" fmla="*/ 9 w 111"/>
                <a:gd name="T67" fmla="*/ 19 h 182"/>
                <a:gd name="T68" fmla="*/ 9 w 111"/>
                <a:gd name="T69" fmla="*/ 20 h 182"/>
                <a:gd name="T70" fmla="*/ 9 w 111"/>
                <a:gd name="T71" fmla="*/ 22 h 182"/>
                <a:gd name="T72" fmla="*/ 9 w 111"/>
                <a:gd name="T73" fmla="*/ 24 h 182"/>
                <a:gd name="T74" fmla="*/ 9 w 111"/>
                <a:gd name="T75" fmla="*/ 26 h 182"/>
                <a:gd name="T76" fmla="*/ 9 w 111"/>
                <a:gd name="T77" fmla="*/ 37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1" h="182">
                  <a:moveTo>
                    <a:pt x="46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0"/>
                  </a:lnTo>
                  <a:lnTo>
                    <a:pt x="51" y="21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4" y="6"/>
                  </a:lnTo>
                  <a:lnTo>
                    <a:pt x="68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4" y="6"/>
                  </a:lnTo>
                  <a:lnTo>
                    <a:pt x="111" y="9"/>
                  </a:lnTo>
                  <a:lnTo>
                    <a:pt x="100" y="54"/>
                  </a:lnTo>
                  <a:lnTo>
                    <a:pt x="94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9" y="47"/>
                  </a:lnTo>
                  <a:lnTo>
                    <a:pt x="64" y="49"/>
                  </a:lnTo>
                  <a:lnTo>
                    <a:pt x="60" y="51"/>
                  </a:lnTo>
                  <a:lnTo>
                    <a:pt x="57" y="54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6" y="99"/>
                  </a:lnTo>
                  <a:lnTo>
                    <a:pt x="46" y="108"/>
                  </a:lnTo>
                  <a:lnTo>
                    <a:pt x="46" y="117"/>
                  </a:lnTo>
                  <a:lnTo>
                    <a:pt x="46" y="128"/>
                  </a:lnTo>
                  <a:lnTo>
                    <a:pt x="4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8" name="Freeform 71"/>
            <p:cNvSpPr>
              <a:spLocks noChangeAspect="1" noEditPoints="1"/>
            </p:cNvSpPr>
            <p:nvPr/>
          </p:nvSpPr>
          <p:spPr bwMode="auto">
            <a:xfrm>
              <a:off x="1780" y="1310"/>
              <a:ext cx="33" cy="51"/>
            </a:xfrm>
            <a:custGeom>
              <a:avLst/>
              <a:gdLst>
                <a:gd name="T0" fmla="*/ 12 w 168"/>
                <a:gd name="T1" fmla="*/ 41 h 254"/>
                <a:gd name="T2" fmla="*/ 13 w 168"/>
                <a:gd name="T3" fmla="*/ 43 h 254"/>
                <a:gd name="T4" fmla="*/ 15 w 168"/>
                <a:gd name="T5" fmla="*/ 44 h 254"/>
                <a:gd name="T6" fmla="*/ 20 w 168"/>
                <a:gd name="T7" fmla="*/ 44 h 254"/>
                <a:gd name="T8" fmla="*/ 22 w 168"/>
                <a:gd name="T9" fmla="*/ 42 h 254"/>
                <a:gd name="T10" fmla="*/ 24 w 168"/>
                <a:gd name="T11" fmla="*/ 40 h 254"/>
                <a:gd name="T12" fmla="*/ 24 w 168"/>
                <a:gd name="T13" fmla="*/ 37 h 254"/>
                <a:gd name="T14" fmla="*/ 23 w 168"/>
                <a:gd name="T15" fmla="*/ 32 h 254"/>
                <a:gd name="T16" fmla="*/ 19 w 168"/>
                <a:gd name="T17" fmla="*/ 35 h 254"/>
                <a:gd name="T18" fmla="*/ 15 w 168"/>
                <a:gd name="T19" fmla="*/ 37 h 254"/>
                <a:gd name="T20" fmla="*/ 10 w 168"/>
                <a:gd name="T21" fmla="*/ 36 h 254"/>
                <a:gd name="T22" fmla="*/ 6 w 168"/>
                <a:gd name="T23" fmla="*/ 34 h 254"/>
                <a:gd name="T24" fmla="*/ 3 w 168"/>
                <a:gd name="T25" fmla="*/ 30 h 254"/>
                <a:gd name="T26" fmla="*/ 1 w 168"/>
                <a:gd name="T27" fmla="*/ 27 h 254"/>
                <a:gd name="T28" fmla="*/ 0 w 168"/>
                <a:gd name="T29" fmla="*/ 22 h 254"/>
                <a:gd name="T30" fmla="*/ 0 w 168"/>
                <a:gd name="T31" fmla="*/ 16 h 254"/>
                <a:gd name="T32" fmla="*/ 1 w 168"/>
                <a:gd name="T33" fmla="*/ 10 h 254"/>
                <a:gd name="T34" fmla="*/ 3 w 168"/>
                <a:gd name="T35" fmla="*/ 6 h 254"/>
                <a:gd name="T36" fmla="*/ 6 w 168"/>
                <a:gd name="T37" fmla="*/ 3 h 254"/>
                <a:gd name="T38" fmla="*/ 10 w 168"/>
                <a:gd name="T39" fmla="*/ 1 h 254"/>
                <a:gd name="T40" fmla="*/ 14 w 168"/>
                <a:gd name="T41" fmla="*/ 0 h 254"/>
                <a:gd name="T42" fmla="*/ 18 w 168"/>
                <a:gd name="T43" fmla="*/ 1 h 254"/>
                <a:gd name="T44" fmla="*/ 22 w 168"/>
                <a:gd name="T45" fmla="*/ 3 h 254"/>
                <a:gd name="T46" fmla="*/ 24 w 168"/>
                <a:gd name="T47" fmla="*/ 1 h 254"/>
                <a:gd name="T48" fmla="*/ 33 w 168"/>
                <a:gd name="T49" fmla="*/ 35 h 254"/>
                <a:gd name="T50" fmla="*/ 33 w 168"/>
                <a:gd name="T51" fmla="*/ 39 h 254"/>
                <a:gd name="T52" fmla="*/ 32 w 168"/>
                <a:gd name="T53" fmla="*/ 42 h 254"/>
                <a:gd name="T54" fmla="*/ 31 w 168"/>
                <a:gd name="T55" fmla="*/ 45 h 254"/>
                <a:gd name="T56" fmla="*/ 28 w 168"/>
                <a:gd name="T57" fmla="*/ 48 h 254"/>
                <a:gd name="T58" fmla="*/ 24 w 168"/>
                <a:gd name="T59" fmla="*/ 50 h 254"/>
                <a:gd name="T60" fmla="*/ 22 w 168"/>
                <a:gd name="T61" fmla="*/ 51 h 254"/>
                <a:gd name="T62" fmla="*/ 19 w 168"/>
                <a:gd name="T63" fmla="*/ 51 h 254"/>
                <a:gd name="T64" fmla="*/ 15 w 168"/>
                <a:gd name="T65" fmla="*/ 51 h 254"/>
                <a:gd name="T66" fmla="*/ 9 w 168"/>
                <a:gd name="T67" fmla="*/ 50 h 254"/>
                <a:gd name="T68" fmla="*/ 6 w 168"/>
                <a:gd name="T69" fmla="*/ 49 h 254"/>
                <a:gd name="T70" fmla="*/ 3 w 168"/>
                <a:gd name="T71" fmla="*/ 46 h 254"/>
                <a:gd name="T72" fmla="*/ 1 w 168"/>
                <a:gd name="T73" fmla="*/ 44 h 254"/>
                <a:gd name="T74" fmla="*/ 1 w 168"/>
                <a:gd name="T75" fmla="*/ 40 h 254"/>
                <a:gd name="T76" fmla="*/ 1 w 168"/>
                <a:gd name="T77" fmla="*/ 39 h 254"/>
                <a:gd name="T78" fmla="*/ 9 w 168"/>
                <a:gd name="T79" fmla="*/ 18 h 254"/>
                <a:gd name="T80" fmla="*/ 9 w 168"/>
                <a:gd name="T81" fmla="*/ 22 h 254"/>
                <a:gd name="T82" fmla="*/ 10 w 168"/>
                <a:gd name="T83" fmla="*/ 25 h 254"/>
                <a:gd name="T84" fmla="*/ 12 w 168"/>
                <a:gd name="T85" fmla="*/ 28 h 254"/>
                <a:gd name="T86" fmla="*/ 16 w 168"/>
                <a:gd name="T87" fmla="*/ 29 h 254"/>
                <a:gd name="T88" fmla="*/ 21 w 168"/>
                <a:gd name="T89" fmla="*/ 28 h 254"/>
                <a:gd name="T90" fmla="*/ 23 w 168"/>
                <a:gd name="T91" fmla="*/ 25 h 254"/>
                <a:gd name="T92" fmla="*/ 24 w 168"/>
                <a:gd name="T93" fmla="*/ 22 h 254"/>
                <a:gd name="T94" fmla="*/ 24 w 168"/>
                <a:gd name="T95" fmla="*/ 18 h 254"/>
                <a:gd name="T96" fmla="*/ 24 w 168"/>
                <a:gd name="T97" fmla="*/ 14 h 254"/>
                <a:gd name="T98" fmla="*/ 23 w 168"/>
                <a:gd name="T99" fmla="*/ 12 h 254"/>
                <a:gd name="T100" fmla="*/ 21 w 168"/>
                <a:gd name="T101" fmla="*/ 9 h 254"/>
                <a:gd name="T102" fmla="*/ 16 w 168"/>
                <a:gd name="T103" fmla="*/ 7 h 254"/>
                <a:gd name="T104" fmla="*/ 12 w 168"/>
                <a:gd name="T105" fmla="*/ 9 h 254"/>
                <a:gd name="T106" fmla="*/ 10 w 168"/>
                <a:gd name="T107" fmla="*/ 11 h 254"/>
                <a:gd name="T108" fmla="*/ 9 w 168"/>
                <a:gd name="T109" fmla="*/ 14 h 254"/>
                <a:gd name="T110" fmla="*/ 9 w 168"/>
                <a:gd name="T111" fmla="*/ 18 h 25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8" h="254">
                  <a:moveTo>
                    <a:pt x="5" y="195"/>
                  </a:moveTo>
                  <a:lnTo>
                    <a:pt x="58" y="199"/>
                  </a:lnTo>
                  <a:lnTo>
                    <a:pt x="59" y="203"/>
                  </a:lnTo>
                  <a:lnTo>
                    <a:pt x="60" y="207"/>
                  </a:lnTo>
                  <a:lnTo>
                    <a:pt x="61" y="211"/>
                  </a:lnTo>
                  <a:lnTo>
                    <a:pt x="64" y="213"/>
                  </a:lnTo>
                  <a:lnTo>
                    <a:pt x="67" y="214"/>
                  </a:lnTo>
                  <a:lnTo>
                    <a:pt x="72" y="217"/>
                  </a:lnTo>
                  <a:lnTo>
                    <a:pt x="77" y="218"/>
                  </a:lnTo>
                  <a:lnTo>
                    <a:pt x="84" y="218"/>
                  </a:lnTo>
                  <a:lnTo>
                    <a:pt x="93" y="218"/>
                  </a:lnTo>
                  <a:lnTo>
                    <a:pt x="100" y="217"/>
                  </a:lnTo>
                  <a:lnTo>
                    <a:pt x="106" y="214"/>
                  </a:lnTo>
                  <a:lnTo>
                    <a:pt x="111" y="213"/>
                  </a:lnTo>
                  <a:lnTo>
                    <a:pt x="113" y="211"/>
                  </a:lnTo>
                  <a:lnTo>
                    <a:pt x="116" y="208"/>
                  </a:lnTo>
                  <a:lnTo>
                    <a:pt x="118" y="205"/>
                  </a:lnTo>
                  <a:lnTo>
                    <a:pt x="120" y="200"/>
                  </a:lnTo>
                  <a:lnTo>
                    <a:pt x="122" y="196"/>
                  </a:lnTo>
                  <a:lnTo>
                    <a:pt x="122" y="191"/>
                  </a:lnTo>
                  <a:lnTo>
                    <a:pt x="123" y="185"/>
                  </a:lnTo>
                  <a:lnTo>
                    <a:pt x="123" y="178"/>
                  </a:lnTo>
                  <a:lnTo>
                    <a:pt x="123" y="151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7" y="173"/>
                  </a:lnTo>
                  <a:lnTo>
                    <a:pt x="91" y="177"/>
                  </a:lnTo>
                  <a:lnTo>
                    <a:pt x="84" y="179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0" y="182"/>
                  </a:lnTo>
                  <a:lnTo>
                    <a:pt x="53" y="179"/>
                  </a:lnTo>
                  <a:lnTo>
                    <a:pt x="46" y="177"/>
                  </a:lnTo>
                  <a:lnTo>
                    <a:pt x="39" y="173"/>
                  </a:lnTo>
                  <a:lnTo>
                    <a:pt x="31" y="170"/>
                  </a:lnTo>
                  <a:lnTo>
                    <a:pt x="25" y="165"/>
                  </a:lnTo>
                  <a:lnTo>
                    <a:pt x="19" y="159"/>
                  </a:lnTo>
                  <a:lnTo>
                    <a:pt x="14" y="151"/>
                  </a:lnTo>
                  <a:lnTo>
                    <a:pt x="11" y="145"/>
                  </a:lnTo>
                  <a:lnTo>
                    <a:pt x="8" y="139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2" y="117"/>
                  </a:lnTo>
                  <a:lnTo>
                    <a:pt x="1" y="109"/>
                  </a:lnTo>
                  <a:lnTo>
                    <a:pt x="0" y="100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1" y="71"/>
                  </a:lnTo>
                  <a:lnTo>
                    <a:pt x="2" y="62"/>
                  </a:lnTo>
                  <a:lnTo>
                    <a:pt x="5" y="52"/>
                  </a:lnTo>
                  <a:lnTo>
                    <a:pt x="8" y="45"/>
                  </a:lnTo>
                  <a:lnTo>
                    <a:pt x="11" y="36"/>
                  </a:lnTo>
                  <a:lnTo>
                    <a:pt x="14" y="30"/>
                  </a:lnTo>
                  <a:lnTo>
                    <a:pt x="19" y="24"/>
                  </a:lnTo>
                  <a:lnTo>
                    <a:pt x="24" y="18"/>
                  </a:lnTo>
                  <a:lnTo>
                    <a:pt x="30" y="13"/>
                  </a:lnTo>
                  <a:lnTo>
                    <a:pt x="36" y="9"/>
                  </a:lnTo>
                  <a:lnTo>
                    <a:pt x="42" y="6"/>
                  </a:lnTo>
                  <a:lnTo>
                    <a:pt x="49" y="3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0"/>
                  </a:lnTo>
                  <a:lnTo>
                    <a:pt x="123" y="5"/>
                  </a:lnTo>
                  <a:lnTo>
                    <a:pt x="168" y="5"/>
                  </a:lnTo>
                  <a:lnTo>
                    <a:pt x="168" y="165"/>
                  </a:lnTo>
                  <a:lnTo>
                    <a:pt x="168" y="172"/>
                  </a:lnTo>
                  <a:lnTo>
                    <a:pt x="168" y="179"/>
                  </a:lnTo>
                  <a:lnTo>
                    <a:pt x="167" y="186"/>
                  </a:lnTo>
                  <a:lnTo>
                    <a:pt x="167" y="193"/>
                  </a:lnTo>
                  <a:lnTo>
                    <a:pt x="166" y="199"/>
                  </a:lnTo>
                  <a:lnTo>
                    <a:pt x="165" y="203"/>
                  </a:lnTo>
                  <a:lnTo>
                    <a:pt x="165" y="208"/>
                  </a:lnTo>
                  <a:lnTo>
                    <a:pt x="164" y="212"/>
                  </a:lnTo>
                  <a:lnTo>
                    <a:pt x="160" y="219"/>
                  </a:lnTo>
                  <a:lnTo>
                    <a:pt x="156" y="225"/>
                  </a:lnTo>
                  <a:lnTo>
                    <a:pt x="153" y="231"/>
                  </a:lnTo>
                  <a:lnTo>
                    <a:pt x="149" y="236"/>
                  </a:lnTo>
                  <a:lnTo>
                    <a:pt x="144" y="240"/>
                  </a:lnTo>
                  <a:lnTo>
                    <a:pt x="138" y="244"/>
                  </a:lnTo>
                  <a:lnTo>
                    <a:pt x="131" y="247"/>
                  </a:lnTo>
                  <a:lnTo>
                    <a:pt x="124" y="250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2" y="252"/>
                  </a:lnTo>
                  <a:lnTo>
                    <a:pt x="107" y="253"/>
                  </a:lnTo>
                  <a:lnTo>
                    <a:pt x="101" y="253"/>
                  </a:lnTo>
                  <a:lnTo>
                    <a:pt x="96" y="254"/>
                  </a:lnTo>
                  <a:lnTo>
                    <a:pt x="90" y="254"/>
                  </a:lnTo>
                  <a:lnTo>
                    <a:pt x="85" y="254"/>
                  </a:lnTo>
                  <a:lnTo>
                    <a:pt x="75" y="254"/>
                  </a:lnTo>
                  <a:lnTo>
                    <a:pt x="65" y="253"/>
                  </a:lnTo>
                  <a:lnTo>
                    <a:pt x="57" y="252"/>
                  </a:lnTo>
                  <a:lnTo>
                    <a:pt x="48" y="251"/>
                  </a:lnTo>
                  <a:lnTo>
                    <a:pt x="41" y="248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8" y="236"/>
                  </a:lnTo>
                  <a:lnTo>
                    <a:pt x="14" y="231"/>
                  </a:lnTo>
                  <a:lnTo>
                    <a:pt x="12" y="227"/>
                  </a:lnTo>
                  <a:lnTo>
                    <a:pt x="8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5"/>
                  </a:lnTo>
                  <a:close/>
                  <a:moveTo>
                    <a:pt x="46" y="89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0"/>
                  </a:lnTo>
                  <a:lnTo>
                    <a:pt x="48" y="115"/>
                  </a:lnTo>
                  <a:lnTo>
                    <a:pt x="49" y="121"/>
                  </a:lnTo>
                  <a:lnTo>
                    <a:pt x="52" y="125"/>
                  </a:lnTo>
                  <a:lnTo>
                    <a:pt x="53" y="128"/>
                  </a:lnTo>
                  <a:lnTo>
                    <a:pt x="55" y="132"/>
                  </a:lnTo>
                  <a:lnTo>
                    <a:pt x="61" y="138"/>
                  </a:lnTo>
                  <a:lnTo>
                    <a:pt x="67" y="142"/>
                  </a:lnTo>
                  <a:lnTo>
                    <a:pt x="75" y="144"/>
                  </a:lnTo>
                  <a:lnTo>
                    <a:pt x="82" y="145"/>
                  </a:lnTo>
                  <a:lnTo>
                    <a:pt x="90" y="144"/>
                  </a:lnTo>
                  <a:lnTo>
                    <a:pt x="97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3" y="128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19" y="115"/>
                  </a:lnTo>
                  <a:lnTo>
                    <a:pt x="120" y="110"/>
                  </a:lnTo>
                  <a:lnTo>
                    <a:pt x="122" y="104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2"/>
                  </a:lnTo>
                  <a:lnTo>
                    <a:pt x="120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4" y="54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7"/>
                  </a:lnTo>
                  <a:lnTo>
                    <a:pt x="69" y="40"/>
                  </a:lnTo>
                  <a:lnTo>
                    <a:pt x="61" y="43"/>
                  </a:lnTo>
                  <a:lnTo>
                    <a:pt x="57" y="49"/>
                  </a:lnTo>
                  <a:lnTo>
                    <a:pt x="54" y="53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8" y="66"/>
                  </a:lnTo>
                  <a:lnTo>
                    <a:pt x="47" y="71"/>
                  </a:lnTo>
                  <a:lnTo>
                    <a:pt x="47" y="77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9" name="Freeform 72"/>
            <p:cNvSpPr>
              <a:spLocks noChangeAspect="1" noEditPoints="1"/>
            </p:cNvSpPr>
            <p:nvPr/>
          </p:nvSpPr>
          <p:spPr bwMode="auto">
            <a:xfrm>
              <a:off x="1820" y="1310"/>
              <a:ext cx="33" cy="37"/>
            </a:xfrm>
            <a:custGeom>
              <a:avLst/>
              <a:gdLst>
                <a:gd name="T0" fmla="*/ 32 w 164"/>
                <a:gd name="T1" fmla="*/ 26 h 186"/>
                <a:gd name="T2" fmla="*/ 32 w 164"/>
                <a:gd name="T3" fmla="*/ 29 h 186"/>
                <a:gd name="T4" fmla="*/ 30 w 164"/>
                <a:gd name="T5" fmla="*/ 31 h 186"/>
                <a:gd name="T6" fmla="*/ 28 w 164"/>
                <a:gd name="T7" fmla="*/ 33 h 186"/>
                <a:gd name="T8" fmla="*/ 27 w 164"/>
                <a:gd name="T9" fmla="*/ 34 h 186"/>
                <a:gd name="T10" fmla="*/ 25 w 164"/>
                <a:gd name="T11" fmla="*/ 35 h 186"/>
                <a:gd name="T12" fmla="*/ 22 w 164"/>
                <a:gd name="T13" fmla="*/ 36 h 186"/>
                <a:gd name="T14" fmla="*/ 20 w 164"/>
                <a:gd name="T15" fmla="*/ 37 h 186"/>
                <a:gd name="T16" fmla="*/ 17 w 164"/>
                <a:gd name="T17" fmla="*/ 37 h 186"/>
                <a:gd name="T18" fmla="*/ 13 w 164"/>
                <a:gd name="T19" fmla="*/ 37 h 186"/>
                <a:gd name="T20" fmla="*/ 9 w 164"/>
                <a:gd name="T21" fmla="*/ 35 h 186"/>
                <a:gd name="T22" fmla="*/ 6 w 164"/>
                <a:gd name="T23" fmla="*/ 34 h 186"/>
                <a:gd name="T24" fmla="*/ 3 w 164"/>
                <a:gd name="T25" fmla="*/ 31 h 186"/>
                <a:gd name="T26" fmla="*/ 2 w 164"/>
                <a:gd name="T27" fmla="*/ 29 h 186"/>
                <a:gd name="T28" fmla="*/ 1 w 164"/>
                <a:gd name="T29" fmla="*/ 26 h 186"/>
                <a:gd name="T30" fmla="*/ 0 w 164"/>
                <a:gd name="T31" fmla="*/ 22 h 186"/>
                <a:gd name="T32" fmla="*/ 0 w 164"/>
                <a:gd name="T33" fmla="*/ 19 h 186"/>
                <a:gd name="T34" fmla="*/ 0 w 164"/>
                <a:gd name="T35" fmla="*/ 15 h 186"/>
                <a:gd name="T36" fmla="*/ 1 w 164"/>
                <a:gd name="T37" fmla="*/ 11 h 186"/>
                <a:gd name="T38" fmla="*/ 2 w 164"/>
                <a:gd name="T39" fmla="*/ 8 h 186"/>
                <a:gd name="T40" fmla="*/ 4 w 164"/>
                <a:gd name="T41" fmla="*/ 5 h 186"/>
                <a:gd name="T42" fmla="*/ 7 w 164"/>
                <a:gd name="T43" fmla="*/ 3 h 186"/>
                <a:gd name="T44" fmla="*/ 9 w 164"/>
                <a:gd name="T45" fmla="*/ 1 h 186"/>
                <a:gd name="T46" fmla="*/ 13 w 164"/>
                <a:gd name="T47" fmla="*/ 0 h 186"/>
                <a:gd name="T48" fmla="*/ 16 w 164"/>
                <a:gd name="T49" fmla="*/ 0 h 186"/>
                <a:gd name="T50" fmla="*/ 20 w 164"/>
                <a:gd name="T51" fmla="*/ 0 h 186"/>
                <a:gd name="T52" fmla="*/ 23 w 164"/>
                <a:gd name="T53" fmla="*/ 1 h 186"/>
                <a:gd name="T54" fmla="*/ 26 w 164"/>
                <a:gd name="T55" fmla="*/ 3 h 186"/>
                <a:gd name="T56" fmla="*/ 28 w 164"/>
                <a:gd name="T57" fmla="*/ 5 h 186"/>
                <a:gd name="T58" fmla="*/ 30 w 164"/>
                <a:gd name="T59" fmla="*/ 8 h 186"/>
                <a:gd name="T60" fmla="*/ 32 w 164"/>
                <a:gd name="T61" fmla="*/ 12 h 186"/>
                <a:gd name="T62" fmla="*/ 33 w 164"/>
                <a:gd name="T63" fmla="*/ 16 h 186"/>
                <a:gd name="T64" fmla="*/ 33 w 164"/>
                <a:gd name="T65" fmla="*/ 21 h 186"/>
                <a:gd name="T66" fmla="*/ 9 w 164"/>
                <a:gd name="T67" fmla="*/ 23 h 186"/>
                <a:gd name="T68" fmla="*/ 10 w 164"/>
                <a:gd name="T69" fmla="*/ 26 h 186"/>
                <a:gd name="T70" fmla="*/ 13 w 164"/>
                <a:gd name="T71" fmla="*/ 29 h 186"/>
                <a:gd name="T72" fmla="*/ 15 w 164"/>
                <a:gd name="T73" fmla="*/ 30 h 186"/>
                <a:gd name="T74" fmla="*/ 18 w 164"/>
                <a:gd name="T75" fmla="*/ 30 h 186"/>
                <a:gd name="T76" fmla="*/ 20 w 164"/>
                <a:gd name="T77" fmla="*/ 29 h 186"/>
                <a:gd name="T78" fmla="*/ 21 w 164"/>
                <a:gd name="T79" fmla="*/ 28 h 186"/>
                <a:gd name="T80" fmla="*/ 23 w 164"/>
                <a:gd name="T81" fmla="*/ 26 h 186"/>
                <a:gd name="T82" fmla="*/ 24 w 164"/>
                <a:gd name="T83" fmla="*/ 15 h 186"/>
                <a:gd name="T84" fmla="*/ 23 w 164"/>
                <a:gd name="T85" fmla="*/ 12 h 186"/>
                <a:gd name="T86" fmla="*/ 22 w 164"/>
                <a:gd name="T87" fmla="*/ 9 h 186"/>
                <a:gd name="T88" fmla="*/ 19 w 164"/>
                <a:gd name="T89" fmla="*/ 8 h 186"/>
                <a:gd name="T90" fmla="*/ 17 w 164"/>
                <a:gd name="T91" fmla="*/ 7 h 186"/>
                <a:gd name="T92" fmla="*/ 13 w 164"/>
                <a:gd name="T93" fmla="*/ 8 h 186"/>
                <a:gd name="T94" fmla="*/ 11 w 164"/>
                <a:gd name="T95" fmla="*/ 10 h 186"/>
                <a:gd name="T96" fmla="*/ 10 w 164"/>
                <a:gd name="T97" fmla="*/ 12 h 186"/>
                <a:gd name="T98" fmla="*/ 9 w 164"/>
                <a:gd name="T99" fmla="*/ 15 h 1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4" h="186">
                  <a:moveTo>
                    <a:pt x="116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7" y="144"/>
                  </a:lnTo>
                  <a:lnTo>
                    <a:pt x="153" y="150"/>
                  </a:lnTo>
                  <a:lnTo>
                    <a:pt x="149" y="155"/>
                  </a:lnTo>
                  <a:lnTo>
                    <a:pt x="146" y="160"/>
                  </a:lnTo>
                  <a:lnTo>
                    <a:pt x="141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8" y="176"/>
                  </a:lnTo>
                  <a:lnTo>
                    <a:pt x="123" y="178"/>
                  </a:lnTo>
                  <a:lnTo>
                    <a:pt x="117" y="180"/>
                  </a:lnTo>
                  <a:lnTo>
                    <a:pt x="111" y="183"/>
                  </a:lnTo>
                  <a:lnTo>
                    <a:pt x="105" y="184"/>
                  </a:lnTo>
                  <a:lnTo>
                    <a:pt x="99" y="185"/>
                  </a:lnTo>
                  <a:lnTo>
                    <a:pt x="92" y="186"/>
                  </a:lnTo>
                  <a:lnTo>
                    <a:pt x="84" y="186"/>
                  </a:lnTo>
                  <a:lnTo>
                    <a:pt x="74" y="186"/>
                  </a:lnTo>
                  <a:lnTo>
                    <a:pt x="63" y="184"/>
                  </a:lnTo>
                  <a:lnTo>
                    <a:pt x="53" y="182"/>
                  </a:lnTo>
                  <a:lnTo>
                    <a:pt x="45" y="178"/>
                  </a:lnTo>
                  <a:lnTo>
                    <a:pt x="36" y="174"/>
                  </a:lnTo>
                  <a:lnTo>
                    <a:pt x="29" y="170"/>
                  </a:lnTo>
                  <a:lnTo>
                    <a:pt x="23" y="163"/>
                  </a:lnTo>
                  <a:lnTo>
                    <a:pt x="17" y="156"/>
                  </a:lnTo>
                  <a:lnTo>
                    <a:pt x="13" y="150"/>
                  </a:lnTo>
                  <a:lnTo>
                    <a:pt x="10" y="144"/>
                  </a:lnTo>
                  <a:lnTo>
                    <a:pt x="7" y="137"/>
                  </a:lnTo>
                  <a:lnTo>
                    <a:pt x="5" y="129"/>
                  </a:lnTo>
                  <a:lnTo>
                    <a:pt x="3" y="121"/>
                  </a:lnTo>
                  <a:lnTo>
                    <a:pt x="1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4" y="65"/>
                  </a:lnTo>
                  <a:lnTo>
                    <a:pt x="6" y="55"/>
                  </a:lnTo>
                  <a:lnTo>
                    <a:pt x="9" y="47"/>
                  </a:lnTo>
                  <a:lnTo>
                    <a:pt x="12" y="40"/>
                  </a:lnTo>
                  <a:lnTo>
                    <a:pt x="17" y="32"/>
                  </a:lnTo>
                  <a:lnTo>
                    <a:pt x="22" y="25"/>
                  </a:lnTo>
                  <a:lnTo>
                    <a:pt x="28" y="19"/>
                  </a:lnTo>
                  <a:lnTo>
                    <a:pt x="34" y="14"/>
                  </a:lnTo>
                  <a:lnTo>
                    <a:pt x="40" y="9"/>
                  </a:lnTo>
                  <a:lnTo>
                    <a:pt x="47" y="6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9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2" y="11"/>
                  </a:lnTo>
                  <a:lnTo>
                    <a:pt x="129" y="15"/>
                  </a:lnTo>
                  <a:lnTo>
                    <a:pt x="135" y="20"/>
                  </a:lnTo>
                  <a:lnTo>
                    <a:pt x="141" y="26"/>
                  </a:lnTo>
                  <a:lnTo>
                    <a:pt x="146" y="34"/>
                  </a:lnTo>
                  <a:lnTo>
                    <a:pt x="150" y="41"/>
                  </a:lnTo>
                  <a:lnTo>
                    <a:pt x="154" y="49"/>
                  </a:lnTo>
                  <a:lnTo>
                    <a:pt x="158" y="59"/>
                  </a:lnTo>
                  <a:lnTo>
                    <a:pt x="160" y="70"/>
                  </a:lnTo>
                  <a:lnTo>
                    <a:pt x="163" y="81"/>
                  </a:lnTo>
                  <a:lnTo>
                    <a:pt x="164" y="93"/>
                  </a:lnTo>
                  <a:lnTo>
                    <a:pt x="164" y="106"/>
                  </a:lnTo>
                  <a:lnTo>
                    <a:pt x="46" y="106"/>
                  </a:lnTo>
                  <a:lnTo>
                    <a:pt x="47" y="116"/>
                  </a:lnTo>
                  <a:lnTo>
                    <a:pt x="48" y="126"/>
                  </a:lnTo>
                  <a:lnTo>
                    <a:pt x="52" y="133"/>
                  </a:lnTo>
                  <a:lnTo>
                    <a:pt x="57" y="139"/>
                  </a:lnTo>
                  <a:lnTo>
                    <a:pt x="63" y="144"/>
                  </a:lnTo>
                  <a:lnTo>
                    <a:pt x="69" y="148"/>
                  </a:lnTo>
                  <a:lnTo>
                    <a:pt x="76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4" y="149"/>
                  </a:lnTo>
                  <a:lnTo>
                    <a:pt x="99" y="146"/>
                  </a:lnTo>
                  <a:lnTo>
                    <a:pt x="102" y="145"/>
                  </a:lnTo>
                  <a:lnTo>
                    <a:pt x="106" y="142"/>
                  </a:lnTo>
                  <a:lnTo>
                    <a:pt x="110" y="137"/>
                  </a:lnTo>
                  <a:lnTo>
                    <a:pt x="113" y="132"/>
                  </a:lnTo>
                  <a:lnTo>
                    <a:pt x="116" y="126"/>
                  </a:lnTo>
                  <a:close/>
                  <a:moveTo>
                    <a:pt x="118" y="77"/>
                  </a:moveTo>
                  <a:lnTo>
                    <a:pt x="117" y="69"/>
                  </a:lnTo>
                  <a:lnTo>
                    <a:pt x="114" y="60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8"/>
                  </a:lnTo>
                  <a:lnTo>
                    <a:pt x="89" y="37"/>
                  </a:lnTo>
                  <a:lnTo>
                    <a:pt x="82" y="36"/>
                  </a:lnTo>
                  <a:lnTo>
                    <a:pt x="75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7" y="48"/>
                  </a:lnTo>
                  <a:lnTo>
                    <a:pt x="52" y="54"/>
                  </a:lnTo>
                  <a:lnTo>
                    <a:pt x="48" y="60"/>
                  </a:lnTo>
                  <a:lnTo>
                    <a:pt x="47" y="69"/>
                  </a:lnTo>
                  <a:lnTo>
                    <a:pt x="46" y="77"/>
                  </a:lnTo>
                  <a:lnTo>
                    <a:pt x="11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0" name="Freeform 73"/>
            <p:cNvSpPr>
              <a:spLocks noChangeAspect="1"/>
            </p:cNvSpPr>
            <p:nvPr/>
          </p:nvSpPr>
          <p:spPr bwMode="auto">
            <a:xfrm>
              <a:off x="1856" y="1299"/>
              <a:ext cx="21" cy="48"/>
            </a:xfrm>
            <a:custGeom>
              <a:avLst/>
              <a:gdLst>
                <a:gd name="T0" fmla="*/ 21 w 103"/>
                <a:gd name="T1" fmla="*/ 12 h 242"/>
                <a:gd name="T2" fmla="*/ 21 w 103"/>
                <a:gd name="T3" fmla="*/ 19 h 242"/>
                <a:gd name="T4" fmla="*/ 14 w 103"/>
                <a:gd name="T5" fmla="*/ 19 h 242"/>
                <a:gd name="T6" fmla="*/ 14 w 103"/>
                <a:gd name="T7" fmla="*/ 34 h 242"/>
                <a:gd name="T8" fmla="*/ 14 w 103"/>
                <a:gd name="T9" fmla="*/ 36 h 242"/>
                <a:gd name="T10" fmla="*/ 14 w 103"/>
                <a:gd name="T11" fmla="*/ 37 h 242"/>
                <a:gd name="T12" fmla="*/ 14 w 103"/>
                <a:gd name="T13" fmla="*/ 39 h 242"/>
                <a:gd name="T14" fmla="*/ 14 w 103"/>
                <a:gd name="T15" fmla="*/ 39 h 242"/>
                <a:gd name="T16" fmla="*/ 14 w 103"/>
                <a:gd name="T17" fmla="*/ 39 h 242"/>
                <a:gd name="T18" fmla="*/ 14 w 103"/>
                <a:gd name="T19" fmla="*/ 40 h 242"/>
                <a:gd name="T20" fmla="*/ 14 w 103"/>
                <a:gd name="T21" fmla="*/ 40 h 242"/>
                <a:gd name="T22" fmla="*/ 15 w 103"/>
                <a:gd name="T23" fmla="*/ 40 h 242"/>
                <a:gd name="T24" fmla="*/ 15 w 103"/>
                <a:gd name="T25" fmla="*/ 41 h 242"/>
                <a:gd name="T26" fmla="*/ 16 w 103"/>
                <a:gd name="T27" fmla="*/ 41 h 242"/>
                <a:gd name="T28" fmla="*/ 16 w 103"/>
                <a:gd name="T29" fmla="*/ 41 h 242"/>
                <a:gd name="T30" fmla="*/ 16 w 103"/>
                <a:gd name="T31" fmla="*/ 41 h 242"/>
                <a:gd name="T32" fmla="*/ 17 w 103"/>
                <a:gd name="T33" fmla="*/ 41 h 242"/>
                <a:gd name="T34" fmla="*/ 18 w 103"/>
                <a:gd name="T35" fmla="*/ 41 h 242"/>
                <a:gd name="T36" fmla="*/ 19 w 103"/>
                <a:gd name="T37" fmla="*/ 40 h 242"/>
                <a:gd name="T38" fmla="*/ 20 w 103"/>
                <a:gd name="T39" fmla="*/ 40 h 242"/>
                <a:gd name="T40" fmla="*/ 21 w 103"/>
                <a:gd name="T41" fmla="*/ 47 h 242"/>
                <a:gd name="T42" fmla="*/ 20 w 103"/>
                <a:gd name="T43" fmla="*/ 47 h 242"/>
                <a:gd name="T44" fmla="*/ 19 w 103"/>
                <a:gd name="T45" fmla="*/ 47 h 242"/>
                <a:gd name="T46" fmla="*/ 18 w 103"/>
                <a:gd name="T47" fmla="*/ 48 h 242"/>
                <a:gd name="T48" fmla="*/ 17 w 103"/>
                <a:gd name="T49" fmla="*/ 48 h 242"/>
                <a:gd name="T50" fmla="*/ 16 w 103"/>
                <a:gd name="T51" fmla="*/ 48 h 242"/>
                <a:gd name="T52" fmla="*/ 15 w 103"/>
                <a:gd name="T53" fmla="*/ 48 h 242"/>
                <a:gd name="T54" fmla="*/ 14 w 103"/>
                <a:gd name="T55" fmla="*/ 48 h 242"/>
                <a:gd name="T56" fmla="*/ 13 w 103"/>
                <a:gd name="T57" fmla="*/ 48 h 242"/>
                <a:gd name="T58" fmla="*/ 12 w 103"/>
                <a:gd name="T59" fmla="*/ 48 h 242"/>
                <a:gd name="T60" fmla="*/ 11 w 103"/>
                <a:gd name="T61" fmla="*/ 48 h 242"/>
                <a:gd name="T62" fmla="*/ 10 w 103"/>
                <a:gd name="T63" fmla="*/ 48 h 242"/>
                <a:gd name="T64" fmla="*/ 9 w 103"/>
                <a:gd name="T65" fmla="*/ 47 h 242"/>
                <a:gd name="T66" fmla="*/ 8 w 103"/>
                <a:gd name="T67" fmla="*/ 47 h 242"/>
                <a:gd name="T68" fmla="*/ 7 w 103"/>
                <a:gd name="T69" fmla="*/ 46 h 242"/>
                <a:gd name="T70" fmla="*/ 6 w 103"/>
                <a:gd name="T71" fmla="*/ 46 h 242"/>
                <a:gd name="T72" fmla="*/ 6 w 103"/>
                <a:gd name="T73" fmla="*/ 45 h 242"/>
                <a:gd name="T74" fmla="*/ 5 w 103"/>
                <a:gd name="T75" fmla="*/ 44 h 242"/>
                <a:gd name="T76" fmla="*/ 5 w 103"/>
                <a:gd name="T77" fmla="*/ 43 h 242"/>
                <a:gd name="T78" fmla="*/ 5 w 103"/>
                <a:gd name="T79" fmla="*/ 43 h 242"/>
                <a:gd name="T80" fmla="*/ 5 w 103"/>
                <a:gd name="T81" fmla="*/ 42 h 242"/>
                <a:gd name="T82" fmla="*/ 5 w 103"/>
                <a:gd name="T83" fmla="*/ 41 h 242"/>
                <a:gd name="T84" fmla="*/ 5 w 103"/>
                <a:gd name="T85" fmla="*/ 39 h 242"/>
                <a:gd name="T86" fmla="*/ 4 w 103"/>
                <a:gd name="T87" fmla="*/ 37 h 242"/>
                <a:gd name="T88" fmla="*/ 4 w 103"/>
                <a:gd name="T89" fmla="*/ 35 h 242"/>
                <a:gd name="T90" fmla="*/ 4 w 103"/>
                <a:gd name="T91" fmla="*/ 19 h 242"/>
                <a:gd name="T92" fmla="*/ 0 w 103"/>
                <a:gd name="T93" fmla="*/ 19 h 242"/>
                <a:gd name="T94" fmla="*/ 0 w 103"/>
                <a:gd name="T95" fmla="*/ 12 h 242"/>
                <a:gd name="T96" fmla="*/ 4 w 103"/>
                <a:gd name="T97" fmla="*/ 12 h 242"/>
                <a:gd name="T98" fmla="*/ 4 w 103"/>
                <a:gd name="T99" fmla="*/ 5 h 242"/>
                <a:gd name="T100" fmla="*/ 14 w 103"/>
                <a:gd name="T101" fmla="*/ 0 h 242"/>
                <a:gd name="T102" fmla="*/ 14 w 103"/>
                <a:gd name="T103" fmla="*/ 12 h 242"/>
                <a:gd name="T104" fmla="*/ 21 w 103"/>
                <a:gd name="T105" fmla="*/ 12 h 2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3" h="242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8" y="201"/>
                  </a:lnTo>
                  <a:lnTo>
                    <a:pt x="71" y="202"/>
                  </a:lnTo>
                  <a:lnTo>
                    <a:pt x="72" y="204"/>
                  </a:lnTo>
                  <a:lnTo>
                    <a:pt x="74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2"/>
                  </a:lnTo>
                  <a:lnTo>
                    <a:pt x="103" y="236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5" y="241"/>
                  </a:lnTo>
                  <a:lnTo>
                    <a:pt x="80" y="241"/>
                  </a:lnTo>
                  <a:lnTo>
                    <a:pt x="76" y="242"/>
                  </a:lnTo>
                  <a:lnTo>
                    <a:pt x="71" y="242"/>
                  </a:lnTo>
                  <a:lnTo>
                    <a:pt x="66" y="242"/>
                  </a:lnTo>
                  <a:lnTo>
                    <a:pt x="60" y="242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4" y="239"/>
                  </a:lnTo>
                  <a:lnTo>
                    <a:pt x="39" y="236"/>
                  </a:lnTo>
                  <a:lnTo>
                    <a:pt x="35" y="234"/>
                  </a:lnTo>
                  <a:lnTo>
                    <a:pt x="31" y="230"/>
                  </a:lnTo>
                  <a:lnTo>
                    <a:pt x="29" y="228"/>
                  </a:lnTo>
                  <a:lnTo>
                    <a:pt x="26" y="224"/>
                  </a:lnTo>
                  <a:lnTo>
                    <a:pt x="25" y="219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1" y="188"/>
                  </a:lnTo>
                  <a:lnTo>
                    <a:pt x="21" y="176"/>
                  </a:lnTo>
                  <a:lnTo>
                    <a:pt x="21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1" y="61"/>
                  </a:lnTo>
                  <a:lnTo>
                    <a:pt x="21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1" name="Rectangle 74"/>
            <p:cNvSpPr>
              <a:spLocks noChangeAspect="1" noChangeArrowheads="1"/>
            </p:cNvSpPr>
            <p:nvPr/>
          </p:nvSpPr>
          <p:spPr bwMode="auto">
            <a:xfrm>
              <a:off x="1900" y="1325"/>
              <a:ext cx="17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2" name="Freeform 75"/>
            <p:cNvSpPr>
              <a:spLocks noChangeAspect="1" noEditPoints="1"/>
            </p:cNvSpPr>
            <p:nvPr/>
          </p:nvSpPr>
          <p:spPr bwMode="auto">
            <a:xfrm>
              <a:off x="1942" y="1298"/>
              <a:ext cx="9" cy="49"/>
            </a:xfrm>
            <a:custGeom>
              <a:avLst/>
              <a:gdLst>
                <a:gd name="T0" fmla="*/ 0 w 46"/>
                <a:gd name="T1" fmla="*/ 8 h 243"/>
                <a:gd name="T2" fmla="*/ 0 w 46"/>
                <a:gd name="T3" fmla="*/ 0 h 243"/>
                <a:gd name="T4" fmla="*/ 9 w 46"/>
                <a:gd name="T5" fmla="*/ 0 h 243"/>
                <a:gd name="T6" fmla="*/ 9 w 46"/>
                <a:gd name="T7" fmla="*/ 8 h 243"/>
                <a:gd name="T8" fmla="*/ 0 w 46"/>
                <a:gd name="T9" fmla="*/ 8 h 243"/>
                <a:gd name="T10" fmla="*/ 0 w 46"/>
                <a:gd name="T11" fmla="*/ 49 h 243"/>
                <a:gd name="T12" fmla="*/ 0 w 46"/>
                <a:gd name="T13" fmla="*/ 13 h 243"/>
                <a:gd name="T14" fmla="*/ 9 w 46"/>
                <a:gd name="T15" fmla="*/ 13 h 243"/>
                <a:gd name="T16" fmla="*/ 9 w 46"/>
                <a:gd name="T17" fmla="*/ 49 h 243"/>
                <a:gd name="T18" fmla="*/ 0 w 46"/>
                <a:gd name="T19" fmla="*/ 49 h 2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243">
                  <a:moveTo>
                    <a:pt x="0" y="41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1"/>
                  </a:lnTo>
                  <a:lnTo>
                    <a:pt x="0" y="41"/>
                  </a:lnTo>
                  <a:close/>
                  <a:moveTo>
                    <a:pt x="0" y="243"/>
                  </a:moveTo>
                  <a:lnTo>
                    <a:pt x="0" y="66"/>
                  </a:lnTo>
                  <a:lnTo>
                    <a:pt x="46" y="66"/>
                  </a:lnTo>
                  <a:lnTo>
                    <a:pt x="46" y="243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3" name="Freeform 76"/>
            <p:cNvSpPr>
              <a:spLocks noChangeAspect="1" noEditPoints="1"/>
            </p:cNvSpPr>
            <p:nvPr/>
          </p:nvSpPr>
          <p:spPr bwMode="auto">
            <a:xfrm>
              <a:off x="1958" y="1310"/>
              <a:ext cx="36" cy="37"/>
            </a:xfrm>
            <a:custGeom>
              <a:avLst/>
              <a:gdLst>
                <a:gd name="T0" fmla="*/ 0 w 180"/>
                <a:gd name="T1" fmla="*/ 17 h 186"/>
                <a:gd name="T2" fmla="*/ 0 w 180"/>
                <a:gd name="T3" fmla="*/ 15 h 186"/>
                <a:gd name="T4" fmla="*/ 1 w 180"/>
                <a:gd name="T5" fmla="*/ 13 h 186"/>
                <a:gd name="T6" fmla="*/ 2 w 180"/>
                <a:gd name="T7" fmla="*/ 10 h 186"/>
                <a:gd name="T8" fmla="*/ 3 w 180"/>
                <a:gd name="T9" fmla="*/ 7 h 186"/>
                <a:gd name="T10" fmla="*/ 6 w 180"/>
                <a:gd name="T11" fmla="*/ 4 h 186"/>
                <a:gd name="T12" fmla="*/ 10 w 180"/>
                <a:gd name="T13" fmla="*/ 2 h 186"/>
                <a:gd name="T14" fmla="*/ 12 w 180"/>
                <a:gd name="T15" fmla="*/ 1 h 186"/>
                <a:gd name="T16" fmla="*/ 14 w 180"/>
                <a:gd name="T17" fmla="*/ 0 h 186"/>
                <a:gd name="T18" fmla="*/ 17 w 180"/>
                <a:gd name="T19" fmla="*/ 0 h 186"/>
                <a:gd name="T20" fmla="*/ 20 w 180"/>
                <a:gd name="T21" fmla="*/ 0 h 186"/>
                <a:gd name="T22" fmla="*/ 23 w 180"/>
                <a:gd name="T23" fmla="*/ 1 h 186"/>
                <a:gd name="T24" fmla="*/ 27 w 180"/>
                <a:gd name="T25" fmla="*/ 2 h 186"/>
                <a:gd name="T26" fmla="*/ 30 w 180"/>
                <a:gd name="T27" fmla="*/ 4 h 186"/>
                <a:gd name="T28" fmla="*/ 32 w 180"/>
                <a:gd name="T29" fmla="*/ 6 h 186"/>
                <a:gd name="T30" fmla="*/ 34 w 180"/>
                <a:gd name="T31" fmla="*/ 10 h 186"/>
                <a:gd name="T32" fmla="*/ 35 w 180"/>
                <a:gd name="T33" fmla="*/ 13 h 186"/>
                <a:gd name="T34" fmla="*/ 36 w 180"/>
                <a:gd name="T35" fmla="*/ 17 h 186"/>
                <a:gd name="T36" fmla="*/ 36 w 180"/>
                <a:gd name="T37" fmla="*/ 20 h 186"/>
                <a:gd name="T38" fmla="*/ 35 w 180"/>
                <a:gd name="T39" fmla="*/ 24 h 186"/>
                <a:gd name="T40" fmla="*/ 34 w 180"/>
                <a:gd name="T41" fmla="*/ 27 h 186"/>
                <a:gd name="T42" fmla="*/ 32 w 180"/>
                <a:gd name="T43" fmla="*/ 31 h 186"/>
                <a:gd name="T44" fmla="*/ 30 w 180"/>
                <a:gd name="T45" fmla="*/ 33 h 186"/>
                <a:gd name="T46" fmla="*/ 27 w 180"/>
                <a:gd name="T47" fmla="*/ 35 h 186"/>
                <a:gd name="T48" fmla="*/ 23 w 180"/>
                <a:gd name="T49" fmla="*/ 36 h 186"/>
                <a:gd name="T50" fmla="*/ 20 w 180"/>
                <a:gd name="T51" fmla="*/ 37 h 186"/>
                <a:gd name="T52" fmla="*/ 17 w 180"/>
                <a:gd name="T53" fmla="*/ 37 h 186"/>
                <a:gd name="T54" fmla="*/ 14 w 180"/>
                <a:gd name="T55" fmla="*/ 37 h 186"/>
                <a:gd name="T56" fmla="*/ 12 w 180"/>
                <a:gd name="T57" fmla="*/ 36 h 186"/>
                <a:gd name="T58" fmla="*/ 10 w 180"/>
                <a:gd name="T59" fmla="*/ 35 h 186"/>
                <a:gd name="T60" fmla="*/ 7 w 180"/>
                <a:gd name="T61" fmla="*/ 34 h 186"/>
                <a:gd name="T62" fmla="*/ 3 w 180"/>
                <a:gd name="T63" fmla="*/ 31 h 186"/>
                <a:gd name="T64" fmla="*/ 2 w 180"/>
                <a:gd name="T65" fmla="*/ 27 h 186"/>
                <a:gd name="T66" fmla="*/ 1 w 180"/>
                <a:gd name="T67" fmla="*/ 25 h 186"/>
                <a:gd name="T68" fmla="*/ 0 w 180"/>
                <a:gd name="T69" fmla="*/ 22 h 186"/>
                <a:gd name="T70" fmla="*/ 0 w 180"/>
                <a:gd name="T71" fmla="*/ 19 h 186"/>
                <a:gd name="T72" fmla="*/ 9 w 180"/>
                <a:gd name="T73" fmla="*/ 19 h 186"/>
                <a:gd name="T74" fmla="*/ 9 w 180"/>
                <a:gd name="T75" fmla="*/ 21 h 186"/>
                <a:gd name="T76" fmla="*/ 10 w 180"/>
                <a:gd name="T77" fmla="*/ 23 h 186"/>
                <a:gd name="T78" fmla="*/ 11 w 180"/>
                <a:gd name="T79" fmla="*/ 25 h 186"/>
                <a:gd name="T80" fmla="*/ 11 w 180"/>
                <a:gd name="T81" fmla="*/ 27 h 186"/>
                <a:gd name="T82" fmla="*/ 14 w 180"/>
                <a:gd name="T83" fmla="*/ 29 h 186"/>
                <a:gd name="T84" fmla="*/ 18 w 180"/>
                <a:gd name="T85" fmla="*/ 30 h 186"/>
                <a:gd name="T86" fmla="*/ 21 w 180"/>
                <a:gd name="T87" fmla="*/ 29 h 186"/>
                <a:gd name="T88" fmla="*/ 24 w 180"/>
                <a:gd name="T89" fmla="*/ 27 h 186"/>
                <a:gd name="T90" fmla="*/ 25 w 180"/>
                <a:gd name="T91" fmla="*/ 25 h 186"/>
                <a:gd name="T92" fmla="*/ 26 w 180"/>
                <a:gd name="T93" fmla="*/ 23 h 186"/>
                <a:gd name="T94" fmla="*/ 26 w 180"/>
                <a:gd name="T95" fmla="*/ 21 h 186"/>
                <a:gd name="T96" fmla="*/ 26 w 180"/>
                <a:gd name="T97" fmla="*/ 19 h 186"/>
                <a:gd name="T98" fmla="*/ 26 w 180"/>
                <a:gd name="T99" fmla="*/ 16 h 186"/>
                <a:gd name="T100" fmla="*/ 26 w 180"/>
                <a:gd name="T101" fmla="*/ 14 h 186"/>
                <a:gd name="T102" fmla="*/ 25 w 180"/>
                <a:gd name="T103" fmla="*/ 12 h 186"/>
                <a:gd name="T104" fmla="*/ 24 w 180"/>
                <a:gd name="T105" fmla="*/ 10 h 186"/>
                <a:gd name="T106" fmla="*/ 21 w 180"/>
                <a:gd name="T107" fmla="*/ 8 h 186"/>
                <a:gd name="T108" fmla="*/ 18 w 180"/>
                <a:gd name="T109" fmla="*/ 7 h 186"/>
                <a:gd name="T110" fmla="*/ 14 w 180"/>
                <a:gd name="T111" fmla="*/ 8 h 186"/>
                <a:gd name="T112" fmla="*/ 11 w 180"/>
                <a:gd name="T113" fmla="*/ 10 h 186"/>
                <a:gd name="T114" fmla="*/ 11 w 180"/>
                <a:gd name="T115" fmla="*/ 12 h 186"/>
                <a:gd name="T116" fmla="*/ 10 w 180"/>
                <a:gd name="T117" fmla="*/ 14 h 186"/>
                <a:gd name="T118" fmla="*/ 9 w 180"/>
                <a:gd name="T119" fmla="*/ 16 h 186"/>
                <a:gd name="T120" fmla="*/ 9 w 180"/>
                <a:gd name="T121" fmla="*/ 19 h 1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6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4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6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6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0" y="15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2"/>
                  </a:lnTo>
                  <a:lnTo>
                    <a:pt x="164" y="40"/>
                  </a:lnTo>
                  <a:lnTo>
                    <a:pt x="169" y="48"/>
                  </a:lnTo>
                  <a:lnTo>
                    <a:pt x="173" y="55"/>
                  </a:lnTo>
                  <a:lnTo>
                    <a:pt x="176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2"/>
                  </a:lnTo>
                  <a:lnTo>
                    <a:pt x="176" y="121"/>
                  </a:lnTo>
                  <a:lnTo>
                    <a:pt x="174" y="129"/>
                  </a:lnTo>
                  <a:lnTo>
                    <a:pt x="170" y="138"/>
                  </a:lnTo>
                  <a:lnTo>
                    <a:pt x="166" y="146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7" y="183"/>
                  </a:lnTo>
                  <a:lnTo>
                    <a:pt x="108" y="185"/>
                  </a:lnTo>
                  <a:lnTo>
                    <a:pt x="99" y="186"/>
                  </a:lnTo>
                  <a:lnTo>
                    <a:pt x="90" y="186"/>
                  </a:lnTo>
                  <a:lnTo>
                    <a:pt x="84" y="186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0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3" y="170"/>
                  </a:lnTo>
                  <a:lnTo>
                    <a:pt x="25" y="162"/>
                  </a:lnTo>
                  <a:lnTo>
                    <a:pt x="16" y="154"/>
                  </a:lnTo>
                  <a:lnTo>
                    <a:pt x="10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4" y="126"/>
                  </a:lnTo>
                  <a:lnTo>
                    <a:pt x="2" y="120"/>
                  </a:lnTo>
                  <a:lnTo>
                    <a:pt x="1" y="112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5" y="93"/>
                  </a:moveTo>
                  <a:lnTo>
                    <a:pt x="45" y="99"/>
                  </a:lnTo>
                  <a:lnTo>
                    <a:pt x="46" y="106"/>
                  </a:lnTo>
                  <a:lnTo>
                    <a:pt x="48" y="112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2" y="146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5" y="146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8" y="117"/>
                  </a:lnTo>
                  <a:lnTo>
                    <a:pt x="129" y="112"/>
                  </a:lnTo>
                  <a:lnTo>
                    <a:pt x="131" y="106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29" y="75"/>
                  </a:lnTo>
                  <a:lnTo>
                    <a:pt x="128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2" y="55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5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3" y="45"/>
                  </a:lnTo>
                  <a:lnTo>
                    <a:pt x="57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6" y="81"/>
                  </a:lnTo>
                  <a:lnTo>
                    <a:pt x="45" y="87"/>
                  </a:lnTo>
                  <a:lnTo>
                    <a:pt x="4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4" name="Freeform 77"/>
            <p:cNvSpPr>
              <a:spLocks noChangeAspect="1"/>
            </p:cNvSpPr>
            <p:nvPr/>
          </p:nvSpPr>
          <p:spPr bwMode="auto">
            <a:xfrm>
              <a:off x="2001" y="1310"/>
              <a:ext cx="32" cy="37"/>
            </a:xfrm>
            <a:custGeom>
              <a:avLst/>
              <a:gdLst>
                <a:gd name="T0" fmla="*/ 23 w 156"/>
                <a:gd name="T1" fmla="*/ 37 h 182"/>
                <a:gd name="T2" fmla="*/ 23 w 156"/>
                <a:gd name="T3" fmla="*/ 17 h 182"/>
                <a:gd name="T4" fmla="*/ 23 w 156"/>
                <a:gd name="T5" fmla="*/ 15 h 182"/>
                <a:gd name="T6" fmla="*/ 23 w 156"/>
                <a:gd name="T7" fmla="*/ 13 h 182"/>
                <a:gd name="T8" fmla="*/ 22 w 156"/>
                <a:gd name="T9" fmla="*/ 12 h 182"/>
                <a:gd name="T10" fmla="*/ 22 w 156"/>
                <a:gd name="T11" fmla="*/ 10 h 182"/>
                <a:gd name="T12" fmla="*/ 21 w 156"/>
                <a:gd name="T13" fmla="*/ 9 h 182"/>
                <a:gd name="T14" fmla="*/ 19 w 156"/>
                <a:gd name="T15" fmla="*/ 8 h 182"/>
                <a:gd name="T16" fmla="*/ 18 w 156"/>
                <a:gd name="T17" fmla="*/ 7 h 182"/>
                <a:gd name="T18" fmla="*/ 16 w 156"/>
                <a:gd name="T19" fmla="*/ 7 h 182"/>
                <a:gd name="T20" fmla="*/ 14 w 156"/>
                <a:gd name="T21" fmla="*/ 8 h 182"/>
                <a:gd name="T22" fmla="*/ 12 w 156"/>
                <a:gd name="T23" fmla="*/ 10 h 182"/>
                <a:gd name="T24" fmla="*/ 10 w 156"/>
                <a:gd name="T25" fmla="*/ 12 h 182"/>
                <a:gd name="T26" fmla="*/ 10 w 156"/>
                <a:gd name="T27" fmla="*/ 13 h 182"/>
                <a:gd name="T28" fmla="*/ 10 w 156"/>
                <a:gd name="T29" fmla="*/ 15 h 182"/>
                <a:gd name="T30" fmla="*/ 9 w 156"/>
                <a:gd name="T31" fmla="*/ 17 h 182"/>
                <a:gd name="T32" fmla="*/ 9 w 156"/>
                <a:gd name="T33" fmla="*/ 19 h 182"/>
                <a:gd name="T34" fmla="*/ 9 w 156"/>
                <a:gd name="T35" fmla="*/ 37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0 h 182"/>
                <a:gd name="T46" fmla="*/ 21 w 156"/>
                <a:gd name="T47" fmla="*/ 0 h 182"/>
                <a:gd name="T48" fmla="*/ 23 w 156"/>
                <a:gd name="T49" fmla="*/ 0 h 182"/>
                <a:gd name="T50" fmla="*/ 26 w 156"/>
                <a:gd name="T51" fmla="*/ 1 h 182"/>
                <a:gd name="T52" fmla="*/ 28 w 156"/>
                <a:gd name="T53" fmla="*/ 3 h 182"/>
                <a:gd name="T54" fmla="*/ 30 w 156"/>
                <a:gd name="T55" fmla="*/ 4 h 182"/>
                <a:gd name="T56" fmla="*/ 31 w 156"/>
                <a:gd name="T57" fmla="*/ 6 h 182"/>
                <a:gd name="T58" fmla="*/ 31 w 156"/>
                <a:gd name="T59" fmla="*/ 8 h 182"/>
                <a:gd name="T60" fmla="*/ 32 w 156"/>
                <a:gd name="T61" fmla="*/ 11 h 182"/>
                <a:gd name="T62" fmla="*/ 32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2"/>
                  </a:lnTo>
                  <a:lnTo>
                    <a:pt x="110" y="68"/>
                  </a:lnTo>
                  <a:lnTo>
                    <a:pt x="110" y="63"/>
                  </a:lnTo>
                  <a:lnTo>
                    <a:pt x="110" y="59"/>
                  </a:lnTo>
                  <a:lnTo>
                    <a:pt x="108" y="57"/>
                  </a:lnTo>
                  <a:lnTo>
                    <a:pt x="108" y="54"/>
                  </a:lnTo>
                  <a:lnTo>
                    <a:pt x="106" y="51"/>
                  </a:lnTo>
                  <a:lnTo>
                    <a:pt x="104" y="47"/>
                  </a:lnTo>
                  <a:lnTo>
                    <a:pt x="101" y="43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7"/>
                  </a:lnTo>
                  <a:lnTo>
                    <a:pt x="87" y="36"/>
                  </a:lnTo>
                  <a:lnTo>
                    <a:pt x="82" y="36"/>
                  </a:lnTo>
                  <a:lnTo>
                    <a:pt x="77" y="36"/>
                  </a:lnTo>
                  <a:lnTo>
                    <a:pt x="71" y="37"/>
                  </a:lnTo>
                  <a:lnTo>
                    <a:pt x="66" y="40"/>
                  </a:lnTo>
                  <a:lnTo>
                    <a:pt x="61" y="43"/>
                  </a:lnTo>
                  <a:lnTo>
                    <a:pt x="57" y="47"/>
                  </a:lnTo>
                  <a:lnTo>
                    <a:pt x="54" y="52"/>
                  </a:lnTo>
                  <a:lnTo>
                    <a:pt x="51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2"/>
                  </a:lnTo>
                  <a:lnTo>
                    <a:pt x="47" y="77"/>
                  </a:lnTo>
                  <a:lnTo>
                    <a:pt x="46" y="82"/>
                  </a:lnTo>
                  <a:lnTo>
                    <a:pt x="46" y="88"/>
                  </a:lnTo>
                  <a:lnTo>
                    <a:pt x="46" y="94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1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8"/>
                  </a:lnTo>
                  <a:lnTo>
                    <a:pt x="77" y="5"/>
                  </a:lnTo>
                  <a:lnTo>
                    <a:pt x="84" y="2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3"/>
                  </a:lnTo>
                  <a:lnTo>
                    <a:pt x="126" y="6"/>
                  </a:lnTo>
                  <a:lnTo>
                    <a:pt x="131" y="9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4" y="20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3"/>
                  </a:lnTo>
                  <a:lnTo>
                    <a:pt x="156" y="62"/>
                  </a:lnTo>
                  <a:lnTo>
                    <a:pt x="156" y="71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5" name="Freeform 78"/>
            <p:cNvSpPr>
              <a:spLocks noChangeAspect="1"/>
            </p:cNvSpPr>
            <p:nvPr/>
          </p:nvSpPr>
          <p:spPr bwMode="auto">
            <a:xfrm>
              <a:off x="2057" y="1310"/>
              <a:ext cx="33" cy="37"/>
            </a:xfrm>
            <a:custGeom>
              <a:avLst/>
              <a:gdLst>
                <a:gd name="T0" fmla="*/ 9 w 164"/>
                <a:gd name="T1" fmla="*/ 27 h 186"/>
                <a:gd name="T2" fmla="*/ 11 w 164"/>
                <a:gd name="T3" fmla="*/ 29 h 186"/>
                <a:gd name="T4" fmla="*/ 15 w 164"/>
                <a:gd name="T5" fmla="*/ 31 h 186"/>
                <a:gd name="T6" fmla="*/ 20 w 164"/>
                <a:gd name="T7" fmla="*/ 31 h 186"/>
                <a:gd name="T8" fmla="*/ 23 w 164"/>
                <a:gd name="T9" fmla="*/ 29 h 186"/>
                <a:gd name="T10" fmla="*/ 24 w 164"/>
                <a:gd name="T11" fmla="*/ 27 h 186"/>
                <a:gd name="T12" fmla="*/ 23 w 164"/>
                <a:gd name="T13" fmla="*/ 25 h 186"/>
                <a:gd name="T14" fmla="*/ 22 w 164"/>
                <a:gd name="T15" fmla="*/ 24 h 186"/>
                <a:gd name="T16" fmla="*/ 17 w 164"/>
                <a:gd name="T17" fmla="*/ 23 h 186"/>
                <a:gd name="T18" fmla="*/ 10 w 164"/>
                <a:gd name="T19" fmla="*/ 21 h 186"/>
                <a:gd name="T20" fmla="*/ 6 w 164"/>
                <a:gd name="T21" fmla="*/ 19 h 186"/>
                <a:gd name="T22" fmla="*/ 3 w 164"/>
                <a:gd name="T23" fmla="*/ 17 h 186"/>
                <a:gd name="T24" fmla="*/ 1 w 164"/>
                <a:gd name="T25" fmla="*/ 14 h 186"/>
                <a:gd name="T26" fmla="*/ 1 w 164"/>
                <a:gd name="T27" fmla="*/ 11 h 186"/>
                <a:gd name="T28" fmla="*/ 1 w 164"/>
                <a:gd name="T29" fmla="*/ 8 h 186"/>
                <a:gd name="T30" fmla="*/ 3 w 164"/>
                <a:gd name="T31" fmla="*/ 5 h 186"/>
                <a:gd name="T32" fmla="*/ 6 w 164"/>
                <a:gd name="T33" fmla="*/ 3 h 186"/>
                <a:gd name="T34" fmla="*/ 9 w 164"/>
                <a:gd name="T35" fmla="*/ 1 h 186"/>
                <a:gd name="T36" fmla="*/ 14 w 164"/>
                <a:gd name="T37" fmla="*/ 0 h 186"/>
                <a:gd name="T38" fmla="*/ 19 w 164"/>
                <a:gd name="T39" fmla="*/ 0 h 186"/>
                <a:gd name="T40" fmla="*/ 24 w 164"/>
                <a:gd name="T41" fmla="*/ 1 h 186"/>
                <a:gd name="T42" fmla="*/ 27 w 164"/>
                <a:gd name="T43" fmla="*/ 2 h 186"/>
                <a:gd name="T44" fmla="*/ 29 w 164"/>
                <a:gd name="T45" fmla="*/ 5 h 186"/>
                <a:gd name="T46" fmla="*/ 31 w 164"/>
                <a:gd name="T47" fmla="*/ 7 h 186"/>
                <a:gd name="T48" fmla="*/ 23 w 164"/>
                <a:gd name="T49" fmla="*/ 11 h 186"/>
                <a:gd name="T50" fmla="*/ 21 w 164"/>
                <a:gd name="T51" fmla="*/ 8 h 186"/>
                <a:gd name="T52" fmla="*/ 19 w 164"/>
                <a:gd name="T53" fmla="*/ 6 h 186"/>
                <a:gd name="T54" fmla="*/ 14 w 164"/>
                <a:gd name="T55" fmla="*/ 6 h 186"/>
                <a:gd name="T56" fmla="*/ 11 w 164"/>
                <a:gd name="T57" fmla="*/ 7 h 186"/>
                <a:gd name="T58" fmla="*/ 10 w 164"/>
                <a:gd name="T59" fmla="*/ 9 h 186"/>
                <a:gd name="T60" fmla="*/ 10 w 164"/>
                <a:gd name="T61" fmla="*/ 10 h 186"/>
                <a:gd name="T62" fmla="*/ 11 w 164"/>
                <a:gd name="T63" fmla="*/ 12 h 186"/>
                <a:gd name="T64" fmla="*/ 13 w 164"/>
                <a:gd name="T65" fmla="*/ 13 h 186"/>
                <a:gd name="T66" fmla="*/ 18 w 164"/>
                <a:gd name="T67" fmla="*/ 14 h 186"/>
                <a:gd name="T68" fmla="*/ 23 w 164"/>
                <a:gd name="T69" fmla="*/ 15 h 186"/>
                <a:gd name="T70" fmla="*/ 27 w 164"/>
                <a:gd name="T71" fmla="*/ 16 h 186"/>
                <a:gd name="T72" fmla="*/ 30 w 164"/>
                <a:gd name="T73" fmla="*/ 18 h 186"/>
                <a:gd name="T74" fmla="*/ 33 w 164"/>
                <a:gd name="T75" fmla="*/ 23 h 186"/>
                <a:gd name="T76" fmla="*/ 33 w 164"/>
                <a:gd name="T77" fmla="*/ 28 h 186"/>
                <a:gd name="T78" fmla="*/ 31 w 164"/>
                <a:gd name="T79" fmla="*/ 31 h 186"/>
                <a:gd name="T80" fmla="*/ 29 w 164"/>
                <a:gd name="T81" fmla="*/ 33 h 186"/>
                <a:gd name="T82" fmla="*/ 25 w 164"/>
                <a:gd name="T83" fmla="*/ 36 h 186"/>
                <a:gd name="T84" fmla="*/ 21 w 164"/>
                <a:gd name="T85" fmla="*/ 37 h 186"/>
                <a:gd name="T86" fmla="*/ 15 w 164"/>
                <a:gd name="T87" fmla="*/ 37 h 186"/>
                <a:gd name="T88" fmla="*/ 10 w 164"/>
                <a:gd name="T89" fmla="*/ 36 h 186"/>
                <a:gd name="T90" fmla="*/ 6 w 164"/>
                <a:gd name="T91" fmla="*/ 35 h 186"/>
                <a:gd name="T92" fmla="*/ 4 w 164"/>
                <a:gd name="T93" fmla="*/ 33 h 186"/>
                <a:gd name="T94" fmla="*/ 1 w 164"/>
                <a:gd name="T95" fmla="*/ 30 h 186"/>
                <a:gd name="T96" fmla="*/ 0 w 164"/>
                <a:gd name="T97" fmla="*/ 26 h 1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64" h="186">
                  <a:moveTo>
                    <a:pt x="0" y="133"/>
                  </a:moveTo>
                  <a:lnTo>
                    <a:pt x="46" y="128"/>
                  </a:lnTo>
                  <a:lnTo>
                    <a:pt x="47" y="134"/>
                  </a:lnTo>
                  <a:lnTo>
                    <a:pt x="49" y="139"/>
                  </a:lnTo>
                  <a:lnTo>
                    <a:pt x="53" y="144"/>
                  </a:lnTo>
                  <a:lnTo>
                    <a:pt x="56" y="148"/>
                  </a:lnTo>
                  <a:lnTo>
                    <a:pt x="61" y="151"/>
                  </a:lnTo>
                  <a:lnTo>
                    <a:pt x="69" y="153"/>
                  </a:lnTo>
                  <a:lnTo>
                    <a:pt x="75" y="155"/>
                  </a:lnTo>
                  <a:lnTo>
                    <a:pt x="83" y="155"/>
                  </a:lnTo>
                  <a:lnTo>
                    <a:pt x="91" y="155"/>
                  </a:lnTo>
                  <a:lnTo>
                    <a:pt x="100" y="154"/>
                  </a:lnTo>
                  <a:lnTo>
                    <a:pt x="106" y="151"/>
                  </a:lnTo>
                  <a:lnTo>
                    <a:pt x="111" y="149"/>
                  </a:lnTo>
                  <a:lnTo>
                    <a:pt x="114" y="146"/>
                  </a:lnTo>
                  <a:lnTo>
                    <a:pt x="117" y="143"/>
                  </a:lnTo>
                  <a:lnTo>
                    <a:pt x="118" y="139"/>
                  </a:lnTo>
                  <a:lnTo>
                    <a:pt x="118" y="136"/>
                  </a:lnTo>
                  <a:lnTo>
                    <a:pt x="118" y="133"/>
                  </a:lnTo>
                  <a:lnTo>
                    <a:pt x="117" y="131"/>
                  </a:lnTo>
                  <a:lnTo>
                    <a:pt x="115" y="128"/>
                  </a:lnTo>
                  <a:lnTo>
                    <a:pt x="114" y="126"/>
                  </a:lnTo>
                  <a:lnTo>
                    <a:pt x="112" y="125"/>
                  </a:lnTo>
                  <a:lnTo>
                    <a:pt x="108" y="122"/>
                  </a:lnTo>
                  <a:lnTo>
                    <a:pt x="103" y="121"/>
                  </a:lnTo>
                  <a:lnTo>
                    <a:pt x="99" y="120"/>
                  </a:lnTo>
                  <a:lnTo>
                    <a:pt x="85" y="116"/>
                  </a:lnTo>
                  <a:lnTo>
                    <a:pt x="72" y="114"/>
                  </a:lnTo>
                  <a:lnTo>
                    <a:pt x="61" y="110"/>
                  </a:lnTo>
                  <a:lnTo>
                    <a:pt x="52" y="108"/>
                  </a:lnTo>
                  <a:lnTo>
                    <a:pt x="42" y="104"/>
                  </a:lnTo>
                  <a:lnTo>
                    <a:pt x="35" y="102"/>
                  </a:lnTo>
                  <a:lnTo>
                    <a:pt x="30" y="98"/>
                  </a:lnTo>
                  <a:lnTo>
                    <a:pt x="25" y="96"/>
                  </a:lnTo>
                  <a:lnTo>
                    <a:pt x="20" y="92"/>
                  </a:lnTo>
                  <a:lnTo>
                    <a:pt x="17" y="87"/>
                  </a:lnTo>
                  <a:lnTo>
                    <a:pt x="13" y="83"/>
                  </a:lnTo>
                  <a:lnTo>
                    <a:pt x="10" y="79"/>
                  </a:lnTo>
                  <a:lnTo>
                    <a:pt x="7" y="72"/>
                  </a:lnTo>
                  <a:lnTo>
                    <a:pt x="6" y="68"/>
                  </a:lnTo>
                  <a:lnTo>
                    <a:pt x="5" y="62"/>
                  </a:lnTo>
                  <a:lnTo>
                    <a:pt x="5" y="55"/>
                  </a:lnTo>
                  <a:lnTo>
                    <a:pt x="5" y="51"/>
                  </a:lnTo>
                  <a:lnTo>
                    <a:pt x="6" y="45"/>
                  </a:lnTo>
                  <a:lnTo>
                    <a:pt x="7" y="40"/>
                  </a:lnTo>
                  <a:lnTo>
                    <a:pt x="10" y="34"/>
                  </a:lnTo>
                  <a:lnTo>
                    <a:pt x="12" y="29"/>
                  </a:lnTo>
                  <a:lnTo>
                    <a:pt x="14" y="25"/>
                  </a:lnTo>
                  <a:lnTo>
                    <a:pt x="18" y="20"/>
                  </a:lnTo>
                  <a:lnTo>
                    <a:pt x="23" y="17"/>
                  </a:lnTo>
                  <a:lnTo>
                    <a:pt x="28" y="13"/>
                  </a:lnTo>
                  <a:lnTo>
                    <a:pt x="34" y="9"/>
                  </a:lnTo>
                  <a:lnTo>
                    <a:pt x="40" y="7"/>
                  </a:lnTo>
                  <a:lnTo>
                    <a:pt x="46" y="5"/>
                  </a:lnTo>
                  <a:lnTo>
                    <a:pt x="54" y="2"/>
                  </a:lnTo>
                  <a:lnTo>
                    <a:pt x="61" y="1"/>
                  </a:lnTo>
                  <a:lnTo>
                    <a:pt x="70" y="0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96" y="1"/>
                  </a:lnTo>
                  <a:lnTo>
                    <a:pt x="103" y="2"/>
                  </a:lnTo>
                  <a:lnTo>
                    <a:pt x="111" y="3"/>
                  </a:lnTo>
                  <a:lnTo>
                    <a:pt x="118" y="5"/>
                  </a:lnTo>
                  <a:lnTo>
                    <a:pt x="124" y="7"/>
                  </a:lnTo>
                  <a:lnTo>
                    <a:pt x="129" y="9"/>
                  </a:lnTo>
                  <a:lnTo>
                    <a:pt x="133" y="12"/>
                  </a:lnTo>
                  <a:lnTo>
                    <a:pt x="138" y="15"/>
                  </a:lnTo>
                  <a:lnTo>
                    <a:pt x="142" y="19"/>
                  </a:lnTo>
                  <a:lnTo>
                    <a:pt x="146" y="23"/>
                  </a:lnTo>
                  <a:lnTo>
                    <a:pt x="149" y="28"/>
                  </a:lnTo>
                  <a:lnTo>
                    <a:pt x="152" y="32"/>
                  </a:lnTo>
                  <a:lnTo>
                    <a:pt x="154" y="37"/>
                  </a:lnTo>
                  <a:lnTo>
                    <a:pt x="156" y="43"/>
                  </a:lnTo>
                  <a:lnTo>
                    <a:pt x="159" y="48"/>
                  </a:lnTo>
                  <a:lnTo>
                    <a:pt x="113" y="53"/>
                  </a:lnTo>
                  <a:lnTo>
                    <a:pt x="111" y="48"/>
                  </a:lnTo>
                  <a:lnTo>
                    <a:pt x="108" y="45"/>
                  </a:lnTo>
                  <a:lnTo>
                    <a:pt x="106" y="41"/>
                  </a:lnTo>
                  <a:lnTo>
                    <a:pt x="102" y="37"/>
                  </a:lnTo>
                  <a:lnTo>
                    <a:pt x="99" y="35"/>
                  </a:lnTo>
                  <a:lnTo>
                    <a:pt x="94" y="32"/>
                  </a:lnTo>
                  <a:lnTo>
                    <a:pt x="88" y="31"/>
                  </a:lnTo>
                  <a:lnTo>
                    <a:pt x="81" y="31"/>
                  </a:lnTo>
                  <a:lnTo>
                    <a:pt x="72" y="31"/>
                  </a:lnTo>
                  <a:lnTo>
                    <a:pt x="65" y="32"/>
                  </a:lnTo>
                  <a:lnTo>
                    <a:pt x="60" y="35"/>
                  </a:lnTo>
                  <a:lnTo>
                    <a:pt x="55" y="37"/>
                  </a:lnTo>
                  <a:lnTo>
                    <a:pt x="54" y="40"/>
                  </a:lnTo>
                  <a:lnTo>
                    <a:pt x="52" y="42"/>
                  </a:lnTo>
                  <a:lnTo>
                    <a:pt x="50" y="45"/>
                  </a:lnTo>
                  <a:lnTo>
                    <a:pt x="50" y="47"/>
                  </a:lnTo>
                  <a:lnTo>
                    <a:pt x="50" y="49"/>
                  </a:lnTo>
                  <a:lnTo>
                    <a:pt x="52" y="52"/>
                  </a:lnTo>
                  <a:lnTo>
                    <a:pt x="53" y="54"/>
                  </a:lnTo>
                  <a:lnTo>
                    <a:pt x="54" y="57"/>
                  </a:lnTo>
                  <a:lnTo>
                    <a:pt x="56" y="58"/>
                  </a:lnTo>
                  <a:lnTo>
                    <a:pt x="59" y="59"/>
                  </a:lnTo>
                  <a:lnTo>
                    <a:pt x="63" y="60"/>
                  </a:lnTo>
                  <a:lnTo>
                    <a:pt x="67" y="63"/>
                  </a:lnTo>
                  <a:lnTo>
                    <a:pt x="73" y="64"/>
                  </a:lnTo>
                  <a:lnTo>
                    <a:pt x="81" y="66"/>
                  </a:lnTo>
                  <a:lnTo>
                    <a:pt x="88" y="68"/>
                  </a:lnTo>
                  <a:lnTo>
                    <a:pt x="96" y="70"/>
                  </a:lnTo>
                  <a:lnTo>
                    <a:pt x="105" y="72"/>
                  </a:lnTo>
                  <a:lnTo>
                    <a:pt x="113" y="75"/>
                  </a:lnTo>
                  <a:lnTo>
                    <a:pt x="121" y="77"/>
                  </a:lnTo>
                  <a:lnTo>
                    <a:pt x="129" y="80"/>
                  </a:lnTo>
                  <a:lnTo>
                    <a:pt x="135" y="82"/>
                  </a:lnTo>
                  <a:lnTo>
                    <a:pt x="141" y="86"/>
                  </a:lnTo>
                  <a:lnTo>
                    <a:pt x="146" y="88"/>
                  </a:lnTo>
                  <a:lnTo>
                    <a:pt x="149" y="92"/>
                  </a:lnTo>
                  <a:lnTo>
                    <a:pt x="155" y="98"/>
                  </a:lnTo>
                  <a:lnTo>
                    <a:pt x="160" y="106"/>
                  </a:lnTo>
                  <a:lnTo>
                    <a:pt x="162" y="116"/>
                  </a:lnTo>
                  <a:lnTo>
                    <a:pt x="164" y="127"/>
                  </a:lnTo>
                  <a:lnTo>
                    <a:pt x="164" y="133"/>
                  </a:lnTo>
                  <a:lnTo>
                    <a:pt x="162" y="139"/>
                  </a:lnTo>
                  <a:lnTo>
                    <a:pt x="161" y="144"/>
                  </a:lnTo>
                  <a:lnTo>
                    <a:pt x="159" y="149"/>
                  </a:lnTo>
                  <a:lnTo>
                    <a:pt x="155" y="155"/>
                  </a:lnTo>
                  <a:lnTo>
                    <a:pt x="152" y="160"/>
                  </a:lnTo>
                  <a:lnTo>
                    <a:pt x="148" y="163"/>
                  </a:lnTo>
                  <a:lnTo>
                    <a:pt x="143" y="168"/>
                  </a:lnTo>
                  <a:lnTo>
                    <a:pt x="138" y="173"/>
                  </a:lnTo>
                  <a:lnTo>
                    <a:pt x="132" y="177"/>
                  </a:lnTo>
                  <a:lnTo>
                    <a:pt x="125" y="179"/>
                  </a:lnTo>
                  <a:lnTo>
                    <a:pt x="118" y="182"/>
                  </a:lnTo>
                  <a:lnTo>
                    <a:pt x="111" y="184"/>
                  </a:lnTo>
                  <a:lnTo>
                    <a:pt x="102" y="185"/>
                  </a:lnTo>
                  <a:lnTo>
                    <a:pt x="93" y="186"/>
                  </a:lnTo>
                  <a:lnTo>
                    <a:pt x="83" y="186"/>
                  </a:lnTo>
                  <a:lnTo>
                    <a:pt x="75" y="186"/>
                  </a:lnTo>
                  <a:lnTo>
                    <a:pt x="66" y="185"/>
                  </a:lnTo>
                  <a:lnTo>
                    <a:pt x="59" y="184"/>
                  </a:lnTo>
                  <a:lnTo>
                    <a:pt x="52" y="183"/>
                  </a:lnTo>
                  <a:lnTo>
                    <a:pt x="44" y="182"/>
                  </a:lnTo>
                  <a:lnTo>
                    <a:pt x="38" y="179"/>
                  </a:lnTo>
                  <a:lnTo>
                    <a:pt x="32" y="176"/>
                  </a:lnTo>
                  <a:lnTo>
                    <a:pt x="28" y="173"/>
                  </a:lnTo>
                  <a:lnTo>
                    <a:pt x="23" y="170"/>
                  </a:lnTo>
                  <a:lnTo>
                    <a:pt x="18" y="165"/>
                  </a:lnTo>
                  <a:lnTo>
                    <a:pt x="13" y="161"/>
                  </a:lnTo>
                  <a:lnTo>
                    <a:pt x="10" y="156"/>
                  </a:lnTo>
                  <a:lnTo>
                    <a:pt x="6" y="150"/>
                  </a:lnTo>
                  <a:lnTo>
                    <a:pt x="4" y="145"/>
                  </a:lnTo>
                  <a:lnTo>
                    <a:pt x="1" y="13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6" name="Freeform 79"/>
            <p:cNvSpPr>
              <a:spLocks noChangeAspect="1" noEditPoints="1"/>
            </p:cNvSpPr>
            <p:nvPr/>
          </p:nvSpPr>
          <p:spPr bwMode="auto">
            <a:xfrm>
              <a:off x="2096" y="1310"/>
              <a:ext cx="36" cy="37"/>
            </a:xfrm>
            <a:custGeom>
              <a:avLst/>
              <a:gdLst>
                <a:gd name="T0" fmla="*/ 0 w 180"/>
                <a:gd name="T1" fmla="*/ 17 h 186"/>
                <a:gd name="T2" fmla="*/ 0 w 180"/>
                <a:gd name="T3" fmla="*/ 15 h 186"/>
                <a:gd name="T4" fmla="*/ 1 w 180"/>
                <a:gd name="T5" fmla="*/ 13 h 186"/>
                <a:gd name="T6" fmla="*/ 2 w 180"/>
                <a:gd name="T7" fmla="*/ 10 h 186"/>
                <a:gd name="T8" fmla="*/ 3 w 180"/>
                <a:gd name="T9" fmla="*/ 7 h 186"/>
                <a:gd name="T10" fmla="*/ 6 w 180"/>
                <a:gd name="T11" fmla="*/ 4 h 186"/>
                <a:gd name="T12" fmla="*/ 10 w 180"/>
                <a:gd name="T13" fmla="*/ 2 h 186"/>
                <a:gd name="T14" fmla="*/ 12 w 180"/>
                <a:gd name="T15" fmla="*/ 1 h 186"/>
                <a:gd name="T16" fmla="*/ 14 w 180"/>
                <a:gd name="T17" fmla="*/ 0 h 186"/>
                <a:gd name="T18" fmla="*/ 17 w 180"/>
                <a:gd name="T19" fmla="*/ 0 h 186"/>
                <a:gd name="T20" fmla="*/ 20 w 180"/>
                <a:gd name="T21" fmla="*/ 0 h 186"/>
                <a:gd name="T22" fmla="*/ 23 w 180"/>
                <a:gd name="T23" fmla="*/ 1 h 186"/>
                <a:gd name="T24" fmla="*/ 27 w 180"/>
                <a:gd name="T25" fmla="*/ 2 h 186"/>
                <a:gd name="T26" fmla="*/ 30 w 180"/>
                <a:gd name="T27" fmla="*/ 4 h 186"/>
                <a:gd name="T28" fmla="*/ 32 w 180"/>
                <a:gd name="T29" fmla="*/ 6 h 186"/>
                <a:gd name="T30" fmla="*/ 34 w 180"/>
                <a:gd name="T31" fmla="*/ 10 h 186"/>
                <a:gd name="T32" fmla="*/ 35 w 180"/>
                <a:gd name="T33" fmla="*/ 13 h 186"/>
                <a:gd name="T34" fmla="*/ 36 w 180"/>
                <a:gd name="T35" fmla="*/ 17 h 186"/>
                <a:gd name="T36" fmla="*/ 36 w 180"/>
                <a:gd name="T37" fmla="*/ 20 h 186"/>
                <a:gd name="T38" fmla="*/ 35 w 180"/>
                <a:gd name="T39" fmla="*/ 24 h 186"/>
                <a:gd name="T40" fmla="*/ 34 w 180"/>
                <a:gd name="T41" fmla="*/ 27 h 186"/>
                <a:gd name="T42" fmla="*/ 32 w 180"/>
                <a:gd name="T43" fmla="*/ 31 h 186"/>
                <a:gd name="T44" fmla="*/ 30 w 180"/>
                <a:gd name="T45" fmla="*/ 33 h 186"/>
                <a:gd name="T46" fmla="*/ 27 w 180"/>
                <a:gd name="T47" fmla="*/ 35 h 186"/>
                <a:gd name="T48" fmla="*/ 24 w 180"/>
                <a:gd name="T49" fmla="*/ 36 h 186"/>
                <a:gd name="T50" fmla="*/ 20 w 180"/>
                <a:gd name="T51" fmla="*/ 37 h 186"/>
                <a:gd name="T52" fmla="*/ 17 w 180"/>
                <a:gd name="T53" fmla="*/ 37 h 186"/>
                <a:gd name="T54" fmla="*/ 14 w 180"/>
                <a:gd name="T55" fmla="*/ 37 h 186"/>
                <a:gd name="T56" fmla="*/ 12 w 180"/>
                <a:gd name="T57" fmla="*/ 36 h 186"/>
                <a:gd name="T58" fmla="*/ 10 w 180"/>
                <a:gd name="T59" fmla="*/ 35 h 186"/>
                <a:gd name="T60" fmla="*/ 7 w 180"/>
                <a:gd name="T61" fmla="*/ 34 h 186"/>
                <a:gd name="T62" fmla="*/ 3 w 180"/>
                <a:gd name="T63" fmla="*/ 31 h 186"/>
                <a:gd name="T64" fmla="*/ 2 w 180"/>
                <a:gd name="T65" fmla="*/ 27 h 186"/>
                <a:gd name="T66" fmla="*/ 1 w 180"/>
                <a:gd name="T67" fmla="*/ 25 h 186"/>
                <a:gd name="T68" fmla="*/ 0 w 180"/>
                <a:gd name="T69" fmla="*/ 22 h 186"/>
                <a:gd name="T70" fmla="*/ 0 w 180"/>
                <a:gd name="T71" fmla="*/ 19 h 186"/>
                <a:gd name="T72" fmla="*/ 9 w 180"/>
                <a:gd name="T73" fmla="*/ 19 h 186"/>
                <a:gd name="T74" fmla="*/ 9 w 180"/>
                <a:gd name="T75" fmla="*/ 21 h 186"/>
                <a:gd name="T76" fmla="*/ 10 w 180"/>
                <a:gd name="T77" fmla="*/ 23 h 186"/>
                <a:gd name="T78" fmla="*/ 11 w 180"/>
                <a:gd name="T79" fmla="*/ 25 h 186"/>
                <a:gd name="T80" fmla="*/ 11 w 180"/>
                <a:gd name="T81" fmla="*/ 27 h 186"/>
                <a:gd name="T82" fmla="*/ 14 w 180"/>
                <a:gd name="T83" fmla="*/ 29 h 186"/>
                <a:gd name="T84" fmla="*/ 18 w 180"/>
                <a:gd name="T85" fmla="*/ 30 h 186"/>
                <a:gd name="T86" fmla="*/ 21 w 180"/>
                <a:gd name="T87" fmla="*/ 29 h 186"/>
                <a:gd name="T88" fmla="*/ 24 w 180"/>
                <a:gd name="T89" fmla="*/ 27 h 186"/>
                <a:gd name="T90" fmla="*/ 25 w 180"/>
                <a:gd name="T91" fmla="*/ 25 h 186"/>
                <a:gd name="T92" fmla="*/ 26 w 180"/>
                <a:gd name="T93" fmla="*/ 23 h 186"/>
                <a:gd name="T94" fmla="*/ 26 w 180"/>
                <a:gd name="T95" fmla="*/ 21 h 186"/>
                <a:gd name="T96" fmla="*/ 26 w 180"/>
                <a:gd name="T97" fmla="*/ 19 h 186"/>
                <a:gd name="T98" fmla="*/ 26 w 180"/>
                <a:gd name="T99" fmla="*/ 16 h 186"/>
                <a:gd name="T100" fmla="*/ 26 w 180"/>
                <a:gd name="T101" fmla="*/ 14 h 186"/>
                <a:gd name="T102" fmla="*/ 25 w 180"/>
                <a:gd name="T103" fmla="*/ 12 h 186"/>
                <a:gd name="T104" fmla="*/ 24 w 180"/>
                <a:gd name="T105" fmla="*/ 10 h 186"/>
                <a:gd name="T106" fmla="*/ 21 w 180"/>
                <a:gd name="T107" fmla="*/ 8 h 186"/>
                <a:gd name="T108" fmla="*/ 18 w 180"/>
                <a:gd name="T109" fmla="*/ 7 h 186"/>
                <a:gd name="T110" fmla="*/ 14 w 180"/>
                <a:gd name="T111" fmla="*/ 8 h 186"/>
                <a:gd name="T112" fmla="*/ 11 w 180"/>
                <a:gd name="T113" fmla="*/ 10 h 186"/>
                <a:gd name="T114" fmla="*/ 11 w 180"/>
                <a:gd name="T115" fmla="*/ 12 h 186"/>
                <a:gd name="T116" fmla="*/ 10 w 180"/>
                <a:gd name="T117" fmla="*/ 14 h 186"/>
                <a:gd name="T118" fmla="*/ 9 w 180"/>
                <a:gd name="T119" fmla="*/ 16 h 186"/>
                <a:gd name="T120" fmla="*/ 9 w 180"/>
                <a:gd name="T121" fmla="*/ 19 h 1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6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4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6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6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0" y="15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2"/>
                  </a:lnTo>
                  <a:lnTo>
                    <a:pt x="164" y="40"/>
                  </a:lnTo>
                  <a:lnTo>
                    <a:pt x="169" y="48"/>
                  </a:lnTo>
                  <a:lnTo>
                    <a:pt x="173" y="55"/>
                  </a:lnTo>
                  <a:lnTo>
                    <a:pt x="176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2"/>
                  </a:lnTo>
                  <a:lnTo>
                    <a:pt x="176" y="121"/>
                  </a:lnTo>
                  <a:lnTo>
                    <a:pt x="174" y="129"/>
                  </a:lnTo>
                  <a:lnTo>
                    <a:pt x="170" y="138"/>
                  </a:lnTo>
                  <a:lnTo>
                    <a:pt x="166" y="146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99" y="186"/>
                  </a:lnTo>
                  <a:lnTo>
                    <a:pt x="90" y="186"/>
                  </a:lnTo>
                  <a:lnTo>
                    <a:pt x="84" y="186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0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3" y="170"/>
                  </a:lnTo>
                  <a:lnTo>
                    <a:pt x="25" y="162"/>
                  </a:lnTo>
                  <a:lnTo>
                    <a:pt x="16" y="154"/>
                  </a:lnTo>
                  <a:lnTo>
                    <a:pt x="10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4" y="126"/>
                  </a:lnTo>
                  <a:lnTo>
                    <a:pt x="2" y="120"/>
                  </a:lnTo>
                  <a:lnTo>
                    <a:pt x="1" y="112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5" y="93"/>
                  </a:moveTo>
                  <a:lnTo>
                    <a:pt x="45" y="99"/>
                  </a:lnTo>
                  <a:lnTo>
                    <a:pt x="47" y="106"/>
                  </a:lnTo>
                  <a:lnTo>
                    <a:pt x="48" y="112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2" y="146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5" y="146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8" y="117"/>
                  </a:lnTo>
                  <a:lnTo>
                    <a:pt x="130" y="112"/>
                  </a:lnTo>
                  <a:lnTo>
                    <a:pt x="131" y="106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8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2" y="55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5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3" y="45"/>
                  </a:lnTo>
                  <a:lnTo>
                    <a:pt x="57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5" y="87"/>
                  </a:lnTo>
                  <a:lnTo>
                    <a:pt x="4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7" name="Freeform 80"/>
            <p:cNvSpPr>
              <a:spLocks noChangeAspect="1"/>
            </p:cNvSpPr>
            <p:nvPr/>
          </p:nvSpPr>
          <p:spPr bwMode="auto">
            <a:xfrm>
              <a:off x="2139" y="1311"/>
              <a:ext cx="31" cy="36"/>
            </a:xfrm>
            <a:custGeom>
              <a:avLst/>
              <a:gdLst>
                <a:gd name="T0" fmla="*/ 22 w 157"/>
                <a:gd name="T1" fmla="*/ 30 h 181"/>
                <a:gd name="T2" fmla="*/ 20 w 157"/>
                <a:gd name="T3" fmla="*/ 32 h 181"/>
                <a:gd name="T4" fmla="*/ 17 w 157"/>
                <a:gd name="T5" fmla="*/ 34 h 181"/>
                <a:gd name="T6" fmla="*/ 14 w 157"/>
                <a:gd name="T7" fmla="*/ 36 h 181"/>
                <a:gd name="T8" fmla="*/ 11 w 157"/>
                <a:gd name="T9" fmla="*/ 36 h 181"/>
                <a:gd name="T10" fmla="*/ 8 w 157"/>
                <a:gd name="T11" fmla="*/ 36 h 181"/>
                <a:gd name="T12" fmla="*/ 5 w 157"/>
                <a:gd name="T13" fmla="*/ 35 h 181"/>
                <a:gd name="T14" fmla="*/ 3 w 157"/>
                <a:gd name="T15" fmla="*/ 33 h 181"/>
                <a:gd name="T16" fmla="*/ 1 w 157"/>
                <a:gd name="T17" fmla="*/ 30 h 181"/>
                <a:gd name="T18" fmla="*/ 1 w 157"/>
                <a:gd name="T19" fmla="*/ 29 h 181"/>
                <a:gd name="T20" fmla="*/ 0 w 157"/>
                <a:gd name="T21" fmla="*/ 27 h 181"/>
                <a:gd name="T22" fmla="*/ 0 w 157"/>
                <a:gd name="T23" fmla="*/ 25 h 181"/>
                <a:gd name="T24" fmla="*/ 0 w 157"/>
                <a:gd name="T25" fmla="*/ 22 h 181"/>
                <a:gd name="T26" fmla="*/ 9 w 157"/>
                <a:gd name="T27" fmla="*/ 0 h 181"/>
                <a:gd name="T28" fmla="*/ 9 w 157"/>
                <a:gd name="T29" fmla="*/ 18 h 181"/>
                <a:gd name="T30" fmla="*/ 9 w 157"/>
                <a:gd name="T31" fmla="*/ 21 h 181"/>
                <a:gd name="T32" fmla="*/ 9 w 157"/>
                <a:gd name="T33" fmla="*/ 23 h 181"/>
                <a:gd name="T34" fmla="*/ 9 w 157"/>
                <a:gd name="T35" fmla="*/ 25 h 181"/>
                <a:gd name="T36" fmla="*/ 10 w 157"/>
                <a:gd name="T37" fmla="*/ 26 h 181"/>
                <a:gd name="T38" fmla="*/ 11 w 157"/>
                <a:gd name="T39" fmla="*/ 27 h 181"/>
                <a:gd name="T40" fmla="*/ 12 w 157"/>
                <a:gd name="T41" fmla="*/ 28 h 181"/>
                <a:gd name="T42" fmla="*/ 14 w 157"/>
                <a:gd name="T43" fmla="*/ 29 h 181"/>
                <a:gd name="T44" fmla="*/ 16 w 157"/>
                <a:gd name="T45" fmla="*/ 29 h 181"/>
                <a:gd name="T46" fmla="*/ 18 w 157"/>
                <a:gd name="T47" fmla="*/ 28 h 181"/>
                <a:gd name="T48" fmla="*/ 20 w 157"/>
                <a:gd name="T49" fmla="*/ 27 h 181"/>
                <a:gd name="T50" fmla="*/ 21 w 157"/>
                <a:gd name="T51" fmla="*/ 25 h 181"/>
                <a:gd name="T52" fmla="*/ 21 w 157"/>
                <a:gd name="T53" fmla="*/ 24 h 181"/>
                <a:gd name="T54" fmla="*/ 22 w 157"/>
                <a:gd name="T55" fmla="*/ 22 h 181"/>
                <a:gd name="T56" fmla="*/ 22 w 157"/>
                <a:gd name="T57" fmla="*/ 20 h 181"/>
                <a:gd name="T58" fmla="*/ 22 w 157"/>
                <a:gd name="T59" fmla="*/ 17 h 181"/>
                <a:gd name="T60" fmla="*/ 22 w 157"/>
                <a:gd name="T61" fmla="*/ 0 h 181"/>
                <a:gd name="T62" fmla="*/ 31 w 157"/>
                <a:gd name="T63" fmla="*/ 35 h 1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7" h="181">
                  <a:moveTo>
                    <a:pt x="111" y="177"/>
                  </a:moveTo>
                  <a:lnTo>
                    <a:pt x="111" y="151"/>
                  </a:lnTo>
                  <a:lnTo>
                    <a:pt x="106" y="157"/>
                  </a:lnTo>
                  <a:lnTo>
                    <a:pt x="100" y="163"/>
                  </a:lnTo>
                  <a:lnTo>
                    <a:pt x="94" y="168"/>
                  </a:lnTo>
                  <a:lnTo>
                    <a:pt x="87" y="173"/>
                  </a:lnTo>
                  <a:lnTo>
                    <a:pt x="80" y="177"/>
                  </a:lnTo>
                  <a:lnTo>
                    <a:pt x="71" y="179"/>
                  </a:lnTo>
                  <a:lnTo>
                    <a:pt x="63" y="180"/>
                  </a:lnTo>
                  <a:lnTo>
                    <a:pt x="55" y="181"/>
                  </a:lnTo>
                  <a:lnTo>
                    <a:pt x="47" y="181"/>
                  </a:lnTo>
                  <a:lnTo>
                    <a:pt x="40" y="179"/>
                  </a:lnTo>
                  <a:lnTo>
                    <a:pt x="33" y="178"/>
                  </a:lnTo>
                  <a:lnTo>
                    <a:pt x="25" y="174"/>
                  </a:lnTo>
                  <a:lnTo>
                    <a:pt x="18" y="171"/>
                  </a:lnTo>
                  <a:lnTo>
                    <a:pt x="13" y="165"/>
                  </a:lnTo>
                  <a:lnTo>
                    <a:pt x="9" y="160"/>
                  </a:lnTo>
                  <a:lnTo>
                    <a:pt x="6" y="152"/>
                  </a:lnTo>
                  <a:lnTo>
                    <a:pt x="5" y="149"/>
                  </a:lnTo>
                  <a:lnTo>
                    <a:pt x="4" y="144"/>
                  </a:lnTo>
                  <a:lnTo>
                    <a:pt x="3" y="140"/>
                  </a:lnTo>
                  <a:lnTo>
                    <a:pt x="1" y="135"/>
                  </a:lnTo>
                  <a:lnTo>
                    <a:pt x="1" y="129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82"/>
                  </a:lnTo>
                  <a:lnTo>
                    <a:pt x="46" y="91"/>
                  </a:lnTo>
                  <a:lnTo>
                    <a:pt x="46" y="99"/>
                  </a:lnTo>
                  <a:lnTo>
                    <a:pt x="46" y="105"/>
                  </a:lnTo>
                  <a:lnTo>
                    <a:pt x="47" y="111"/>
                  </a:lnTo>
                  <a:lnTo>
                    <a:pt x="47" y="117"/>
                  </a:lnTo>
                  <a:lnTo>
                    <a:pt x="47" y="121"/>
                  </a:lnTo>
                  <a:lnTo>
                    <a:pt x="48" y="124"/>
                  </a:lnTo>
                  <a:lnTo>
                    <a:pt x="48" y="127"/>
                  </a:lnTo>
                  <a:lnTo>
                    <a:pt x="49" y="131"/>
                  </a:lnTo>
                  <a:lnTo>
                    <a:pt x="52" y="134"/>
                  </a:lnTo>
                  <a:lnTo>
                    <a:pt x="54" y="138"/>
                  </a:lnTo>
                  <a:lnTo>
                    <a:pt x="57" y="140"/>
                  </a:lnTo>
                  <a:lnTo>
                    <a:pt x="60" y="141"/>
                  </a:lnTo>
                  <a:lnTo>
                    <a:pt x="65" y="144"/>
                  </a:lnTo>
                  <a:lnTo>
                    <a:pt x="69" y="145"/>
                  </a:lnTo>
                  <a:lnTo>
                    <a:pt x="74" y="145"/>
                  </a:lnTo>
                  <a:lnTo>
                    <a:pt x="80" y="145"/>
                  </a:lnTo>
                  <a:lnTo>
                    <a:pt x="84" y="144"/>
                  </a:lnTo>
                  <a:lnTo>
                    <a:pt x="90" y="141"/>
                  </a:lnTo>
                  <a:lnTo>
                    <a:pt x="94" y="139"/>
                  </a:lnTo>
                  <a:lnTo>
                    <a:pt x="99" y="135"/>
                  </a:lnTo>
                  <a:lnTo>
                    <a:pt x="102" y="132"/>
                  </a:lnTo>
                  <a:lnTo>
                    <a:pt x="105" y="128"/>
                  </a:lnTo>
                  <a:lnTo>
                    <a:pt x="107" y="123"/>
                  </a:lnTo>
                  <a:lnTo>
                    <a:pt x="108" y="121"/>
                  </a:lnTo>
                  <a:lnTo>
                    <a:pt x="108" y="117"/>
                  </a:lnTo>
                  <a:lnTo>
                    <a:pt x="110" y="112"/>
                  </a:lnTo>
                  <a:lnTo>
                    <a:pt x="110" y="106"/>
                  </a:lnTo>
                  <a:lnTo>
                    <a:pt x="111" y="100"/>
                  </a:lnTo>
                  <a:lnTo>
                    <a:pt x="111" y="92"/>
                  </a:lnTo>
                  <a:lnTo>
                    <a:pt x="111" y="84"/>
                  </a:lnTo>
                  <a:lnTo>
                    <a:pt x="111" y="75"/>
                  </a:lnTo>
                  <a:lnTo>
                    <a:pt x="111" y="0"/>
                  </a:lnTo>
                  <a:lnTo>
                    <a:pt x="157" y="0"/>
                  </a:lnTo>
                  <a:lnTo>
                    <a:pt x="157" y="177"/>
                  </a:lnTo>
                  <a:lnTo>
                    <a:pt x="111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8" name="Freeform 81"/>
            <p:cNvSpPr>
              <a:spLocks noChangeAspect="1"/>
            </p:cNvSpPr>
            <p:nvPr/>
          </p:nvSpPr>
          <p:spPr bwMode="auto">
            <a:xfrm>
              <a:off x="2180" y="1310"/>
              <a:ext cx="22" cy="37"/>
            </a:xfrm>
            <a:custGeom>
              <a:avLst/>
              <a:gdLst>
                <a:gd name="T0" fmla="*/ 9 w 110"/>
                <a:gd name="T1" fmla="*/ 37 h 182"/>
                <a:gd name="T2" fmla="*/ 0 w 110"/>
                <a:gd name="T3" fmla="*/ 37 h 182"/>
                <a:gd name="T4" fmla="*/ 0 w 110"/>
                <a:gd name="T5" fmla="*/ 1 h 182"/>
                <a:gd name="T6" fmla="*/ 9 w 110"/>
                <a:gd name="T7" fmla="*/ 1 h 182"/>
                <a:gd name="T8" fmla="*/ 9 w 110"/>
                <a:gd name="T9" fmla="*/ 6 h 182"/>
                <a:gd name="T10" fmla="*/ 10 w 110"/>
                <a:gd name="T11" fmla="*/ 4 h 182"/>
                <a:gd name="T12" fmla="*/ 11 w 110"/>
                <a:gd name="T13" fmla="*/ 3 h 182"/>
                <a:gd name="T14" fmla="*/ 12 w 110"/>
                <a:gd name="T15" fmla="*/ 2 h 182"/>
                <a:gd name="T16" fmla="*/ 13 w 110"/>
                <a:gd name="T17" fmla="*/ 1 h 182"/>
                <a:gd name="T18" fmla="*/ 13 w 110"/>
                <a:gd name="T19" fmla="*/ 1 h 182"/>
                <a:gd name="T20" fmla="*/ 14 w 110"/>
                <a:gd name="T21" fmla="*/ 0 h 182"/>
                <a:gd name="T22" fmla="*/ 15 w 110"/>
                <a:gd name="T23" fmla="*/ 0 h 182"/>
                <a:gd name="T24" fmla="*/ 16 w 110"/>
                <a:gd name="T25" fmla="*/ 0 h 182"/>
                <a:gd name="T26" fmla="*/ 18 w 110"/>
                <a:gd name="T27" fmla="*/ 0 h 182"/>
                <a:gd name="T28" fmla="*/ 19 w 110"/>
                <a:gd name="T29" fmla="*/ 0 h 182"/>
                <a:gd name="T30" fmla="*/ 21 w 110"/>
                <a:gd name="T31" fmla="*/ 1 h 182"/>
                <a:gd name="T32" fmla="*/ 22 w 110"/>
                <a:gd name="T33" fmla="*/ 2 h 182"/>
                <a:gd name="T34" fmla="*/ 20 w 110"/>
                <a:gd name="T35" fmla="*/ 11 h 182"/>
                <a:gd name="T36" fmla="*/ 19 w 110"/>
                <a:gd name="T37" fmla="*/ 10 h 182"/>
                <a:gd name="T38" fmla="*/ 18 w 110"/>
                <a:gd name="T39" fmla="*/ 10 h 182"/>
                <a:gd name="T40" fmla="*/ 17 w 110"/>
                <a:gd name="T41" fmla="*/ 10 h 182"/>
                <a:gd name="T42" fmla="*/ 15 w 110"/>
                <a:gd name="T43" fmla="*/ 9 h 182"/>
                <a:gd name="T44" fmla="*/ 14 w 110"/>
                <a:gd name="T45" fmla="*/ 9 h 182"/>
                <a:gd name="T46" fmla="*/ 14 w 110"/>
                <a:gd name="T47" fmla="*/ 10 h 182"/>
                <a:gd name="T48" fmla="*/ 13 w 110"/>
                <a:gd name="T49" fmla="*/ 10 h 182"/>
                <a:gd name="T50" fmla="*/ 12 w 110"/>
                <a:gd name="T51" fmla="*/ 10 h 182"/>
                <a:gd name="T52" fmla="*/ 11 w 110"/>
                <a:gd name="T53" fmla="*/ 11 h 182"/>
                <a:gd name="T54" fmla="*/ 11 w 110"/>
                <a:gd name="T55" fmla="*/ 12 h 182"/>
                <a:gd name="T56" fmla="*/ 10 w 110"/>
                <a:gd name="T57" fmla="*/ 13 h 182"/>
                <a:gd name="T58" fmla="*/ 10 w 110"/>
                <a:gd name="T59" fmla="*/ 14 h 182"/>
                <a:gd name="T60" fmla="*/ 10 w 110"/>
                <a:gd name="T61" fmla="*/ 15 h 182"/>
                <a:gd name="T62" fmla="*/ 10 w 110"/>
                <a:gd name="T63" fmla="*/ 16 h 182"/>
                <a:gd name="T64" fmla="*/ 9 w 110"/>
                <a:gd name="T65" fmla="*/ 17 h 182"/>
                <a:gd name="T66" fmla="*/ 9 w 110"/>
                <a:gd name="T67" fmla="*/ 19 h 182"/>
                <a:gd name="T68" fmla="*/ 9 w 110"/>
                <a:gd name="T69" fmla="*/ 20 h 182"/>
                <a:gd name="T70" fmla="*/ 9 w 110"/>
                <a:gd name="T71" fmla="*/ 22 h 182"/>
                <a:gd name="T72" fmla="*/ 9 w 110"/>
                <a:gd name="T73" fmla="*/ 24 h 182"/>
                <a:gd name="T74" fmla="*/ 9 w 110"/>
                <a:gd name="T75" fmla="*/ 26 h 182"/>
                <a:gd name="T76" fmla="*/ 9 w 110"/>
                <a:gd name="T77" fmla="*/ 37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0" h="182">
                  <a:moveTo>
                    <a:pt x="45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0"/>
                  </a:lnTo>
                  <a:lnTo>
                    <a:pt x="50" y="21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3" y="6"/>
                  </a:lnTo>
                  <a:lnTo>
                    <a:pt x="67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3" y="6"/>
                  </a:lnTo>
                  <a:lnTo>
                    <a:pt x="110" y="9"/>
                  </a:lnTo>
                  <a:lnTo>
                    <a:pt x="99" y="54"/>
                  </a:lnTo>
                  <a:lnTo>
                    <a:pt x="93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8" y="47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1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5" y="99"/>
                  </a:lnTo>
                  <a:lnTo>
                    <a:pt x="45" y="108"/>
                  </a:lnTo>
                  <a:lnTo>
                    <a:pt x="45" y="117"/>
                  </a:lnTo>
                  <a:lnTo>
                    <a:pt x="45" y="128"/>
                  </a:lnTo>
                  <a:lnTo>
                    <a:pt x="45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9" name="Freeform 82"/>
            <p:cNvSpPr>
              <a:spLocks noChangeAspect="1"/>
            </p:cNvSpPr>
            <p:nvPr/>
          </p:nvSpPr>
          <p:spPr bwMode="auto">
            <a:xfrm>
              <a:off x="2204" y="1310"/>
              <a:ext cx="32" cy="37"/>
            </a:xfrm>
            <a:custGeom>
              <a:avLst/>
              <a:gdLst>
                <a:gd name="T0" fmla="*/ 22 w 161"/>
                <a:gd name="T1" fmla="*/ 13 h 186"/>
                <a:gd name="T2" fmla="*/ 22 w 161"/>
                <a:gd name="T3" fmla="*/ 10 h 186"/>
                <a:gd name="T4" fmla="*/ 20 w 161"/>
                <a:gd name="T5" fmla="*/ 9 h 186"/>
                <a:gd name="T6" fmla="*/ 18 w 161"/>
                <a:gd name="T7" fmla="*/ 7 h 186"/>
                <a:gd name="T8" fmla="*/ 16 w 161"/>
                <a:gd name="T9" fmla="*/ 7 h 186"/>
                <a:gd name="T10" fmla="*/ 13 w 161"/>
                <a:gd name="T11" fmla="*/ 8 h 186"/>
                <a:gd name="T12" fmla="*/ 11 w 161"/>
                <a:gd name="T13" fmla="*/ 10 h 186"/>
                <a:gd name="T14" fmla="*/ 10 w 161"/>
                <a:gd name="T15" fmla="*/ 11 h 186"/>
                <a:gd name="T16" fmla="*/ 10 w 161"/>
                <a:gd name="T17" fmla="*/ 13 h 186"/>
                <a:gd name="T18" fmla="*/ 9 w 161"/>
                <a:gd name="T19" fmla="*/ 15 h 186"/>
                <a:gd name="T20" fmla="*/ 9 w 161"/>
                <a:gd name="T21" fmla="*/ 18 h 186"/>
                <a:gd name="T22" fmla="*/ 9 w 161"/>
                <a:gd name="T23" fmla="*/ 21 h 186"/>
                <a:gd name="T24" fmla="*/ 10 w 161"/>
                <a:gd name="T25" fmla="*/ 24 h 186"/>
                <a:gd name="T26" fmla="*/ 10 w 161"/>
                <a:gd name="T27" fmla="*/ 26 h 186"/>
                <a:gd name="T28" fmla="*/ 11 w 161"/>
                <a:gd name="T29" fmla="*/ 27 h 186"/>
                <a:gd name="T30" fmla="*/ 13 w 161"/>
                <a:gd name="T31" fmla="*/ 29 h 186"/>
                <a:gd name="T32" fmla="*/ 16 w 161"/>
                <a:gd name="T33" fmla="*/ 30 h 186"/>
                <a:gd name="T34" fmla="*/ 18 w 161"/>
                <a:gd name="T35" fmla="*/ 29 h 186"/>
                <a:gd name="T36" fmla="*/ 20 w 161"/>
                <a:gd name="T37" fmla="*/ 28 h 186"/>
                <a:gd name="T38" fmla="*/ 22 w 161"/>
                <a:gd name="T39" fmla="*/ 26 h 186"/>
                <a:gd name="T40" fmla="*/ 23 w 161"/>
                <a:gd name="T41" fmla="*/ 23 h 186"/>
                <a:gd name="T42" fmla="*/ 31 w 161"/>
                <a:gd name="T43" fmla="*/ 26 h 186"/>
                <a:gd name="T44" fmla="*/ 30 w 161"/>
                <a:gd name="T45" fmla="*/ 28 h 186"/>
                <a:gd name="T46" fmla="*/ 29 w 161"/>
                <a:gd name="T47" fmla="*/ 31 h 186"/>
                <a:gd name="T48" fmla="*/ 28 w 161"/>
                <a:gd name="T49" fmla="*/ 33 h 186"/>
                <a:gd name="T50" fmla="*/ 26 w 161"/>
                <a:gd name="T51" fmla="*/ 34 h 186"/>
                <a:gd name="T52" fmla="*/ 23 w 161"/>
                <a:gd name="T53" fmla="*/ 36 h 186"/>
                <a:gd name="T54" fmla="*/ 21 w 161"/>
                <a:gd name="T55" fmla="*/ 37 h 186"/>
                <a:gd name="T56" fmla="*/ 18 w 161"/>
                <a:gd name="T57" fmla="*/ 37 h 186"/>
                <a:gd name="T58" fmla="*/ 15 w 161"/>
                <a:gd name="T59" fmla="*/ 37 h 186"/>
                <a:gd name="T60" fmla="*/ 11 w 161"/>
                <a:gd name="T61" fmla="*/ 36 h 186"/>
                <a:gd name="T62" fmla="*/ 8 w 161"/>
                <a:gd name="T63" fmla="*/ 35 h 186"/>
                <a:gd name="T64" fmla="*/ 6 w 161"/>
                <a:gd name="T65" fmla="*/ 33 h 186"/>
                <a:gd name="T66" fmla="*/ 4 w 161"/>
                <a:gd name="T67" fmla="*/ 31 h 186"/>
                <a:gd name="T68" fmla="*/ 2 w 161"/>
                <a:gd name="T69" fmla="*/ 28 h 186"/>
                <a:gd name="T70" fmla="*/ 1 w 161"/>
                <a:gd name="T71" fmla="*/ 25 h 186"/>
                <a:gd name="T72" fmla="*/ 0 w 161"/>
                <a:gd name="T73" fmla="*/ 21 h 186"/>
                <a:gd name="T74" fmla="*/ 0 w 161"/>
                <a:gd name="T75" fmla="*/ 17 h 186"/>
                <a:gd name="T76" fmla="*/ 1 w 161"/>
                <a:gd name="T77" fmla="*/ 13 h 186"/>
                <a:gd name="T78" fmla="*/ 2 w 161"/>
                <a:gd name="T79" fmla="*/ 9 h 186"/>
                <a:gd name="T80" fmla="*/ 3 w 161"/>
                <a:gd name="T81" fmla="*/ 6 h 186"/>
                <a:gd name="T82" fmla="*/ 5 w 161"/>
                <a:gd name="T83" fmla="*/ 4 h 186"/>
                <a:gd name="T84" fmla="*/ 8 w 161"/>
                <a:gd name="T85" fmla="*/ 2 h 186"/>
                <a:gd name="T86" fmla="*/ 11 w 161"/>
                <a:gd name="T87" fmla="*/ 1 h 186"/>
                <a:gd name="T88" fmla="*/ 15 w 161"/>
                <a:gd name="T89" fmla="*/ 0 h 186"/>
                <a:gd name="T90" fmla="*/ 18 w 161"/>
                <a:gd name="T91" fmla="*/ 0 h 186"/>
                <a:gd name="T92" fmla="*/ 20 w 161"/>
                <a:gd name="T93" fmla="*/ 0 h 186"/>
                <a:gd name="T94" fmla="*/ 23 w 161"/>
                <a:gd name="T95" fmla="*/ 1 h 186"/>
                <a:gd name="T96" fmla="*/ 25 w 161"/>
                <a:gd name="T97" fmla="*/ 2 h 186"/>
                <a:gd name="T98" fmla="*/ 27 w 161"/>
                <a:gd name="T99" fmla="*/ 4 h 186"/>
                <a:gd name="T100" fmla="*/ 29 w 161"/>
                <a:gd name="T101" fmla="*/ 6 h 186"/>
                <a:gd name="T102" fmla="*/ 30 w 161"/>
                <a:gd name="T103" fmla="*/ 8 h 186"/>
                <a:gd name="T104" fmla="*/ 31 w 161"/>
                <a:gd name="T105" fmla="*/ 10 h 18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1" h="186">
                  <a:moveTo>
                    <a:pt x="158" y="58"/>
                  </a:moveTo>
                  <a:lnTo>
                    <a:pt x="113" y="63"/>
                  </a:lnTo>
                  <a:lnTo>
                    <a:pt x="111" y="58"/>
                  </a:lnTo>
                  <a:lnTo>
                    <a:pt x="109" y="52"/>
                  </a:lnTo>
                  <a:lnTo>
                    <a:pt x="107" y="47"/>
                  </a:lnTo>
                  <a:lnTo>
                    <a:pt x="103" y="43"/>
                  </a:lnTo>
                  <a:lnTo>
                    <a:pt x="98" y="40"/>
                  </a:lnTo>
                  <a:lnTo>
                    <a:pt x="93" y="37"/>
                  </a:lnTo>
                  <a:lnTo>
                    <a:pt x="87" y="36"/>
                  </a:lnTo>
                  <a:lnTo>
                    <a:pt x="81" y="36"/>
                  </a:lnTo>
                  <a:lnTo>
                    <a:pt x="73" y="37"/>
                  </a:lnTo>
                  <a:lnTo>
                    <a:pt x="67" y="40"/>
                  </a:lnTo>
                  <a:lnTo>
                    <a:pt x="60" y="43"/>
                  </a:lnTo>
                  <a:lnTo>
                    <a:pt x="55" y="48"/>
                  </a:lnTo>
                  <a:lnTo>
                    <a:pt x="52" y="52"/>
                  </a:lnTo>
                  <a:lnTo>
                    <a:pt x="51" y="55"/>
                  </a:lnTo>
                  <a:lnTo>
                    <a:pt x="49" y="60"/>
                  </a:lnTo>
                  <a:lnTo>
                    <a:pt x="48" y="65"/>
                  </a:lnTo>
                  <a:lnTo>
                    <a:pt x="46" y="71"/>
                  </a:lnTo>
                  <a:lnTo>
                    <a:pt x="46" y="77"/>
                  </a:lnTo>
                  <a:lnTo>
                    <a:pt x="45" y="83"/>
                  </a:lnTo>
                  <a:lnTo>
                    <a:pt x="45" y="91"/>
                  </a:lnTo>
                  <a:lnTo>
                    <a:pt x="45" y="99"/>
                  </a:lnTo>
                  <a:lnTo>
                    <a:pt x="46" y="106"/>
                  </a:lnTo>
                  <a:lnTo>
                    <a:pt x="46" y="112"/>
                  </a:lnTo>
                  <a:lnTo>
                    <a:pt x="48" y="119"/>
                  </a:lnTo>
                  <a:lnTo>
                    <a:pt x="49" y="125"/>
                  </a:lnTo>
                  <a:lnTo>
                    <a:pt x="51" y="129"/>
                  </a:lnTo>
                  <a:lnTo>
                    <a:pt x="52" y="133"/>
                  </a:lnTo>
                  <a:lnTo>
                    <a:pt x="55" y="137"/>
                  </a:lnTo>
                  <a:lnTo>
                    <a:pt x="60" y="143"/>
                  </a:lnTo>
                  <a:lnTo>
                    <a:pt x="67" y="146"/>
                  </a:lnTo>
                  <a:lnTo>
                    <a:pt x="74" y="149"/>
                  </a:lnTo>
                  <a:lnTo>
                    <a:pt x="83" y="150"/>
                  </a:lnTo>
                  <a:lnTo>
                    <a:pt x="89" y="150"/>
                  </a:lnTo>
                  <a:lnTo>
                    <a:pt x="93" y="148"/>
                  </a:lnTo>
                  <a:lnTo>
                    <a:pt x="99" y="146"/>
                  </a:lnTo>
                  <a:lnTo>
                    <a:pt x="103" y="143"/>
                  </a:lnTo>
                  <a:lnTo>
                    <a:pt x="107" y="138"/>
                  </a:lnTo>
                  <a:lnTo>
                    <a:pt x="110" y="132"/>
                  </a:lnTo>
                  <a:lnTo>
                    <a:pt x="113" y="125"/>
                  </a:lnTo>
                  <a:lnTo>
                    <a:pt x="115" y="116"/>
                  </a:lnTo>
                  <a:lnTo>
                    <a:pt x="161" y="121"/>
                  </a:lnTo>
                  <a:lnTo>
                    <a:pt x="158" y="129"/>
                  </a:lnTo>
                  <a:lnTo>
                    <a:pt x="156" y="137"/>
                  </a:lnTo>
                  <a:lnTo>
                    <a:pt x="153" y="143"/>
                  </a:lnTo>
                  <a:lnTo>
                    <a:pt x="150" y="150"/>
                  </a:lnTo>
                  <a:lnTo>
                    <a:pt x="146" y="156"/>
                  </a:lnTo>
                  <a:lnTo>
                    <a:pt x="143" y="161"/>
                  </a:lnTo>
                  <a:lnTo>
                    <a:pt x="139" y="166"/>
                  </a:lnTo>
                  <a:lnTo>
                    <a:pt x="134" y="170"/>
                  </a:lnTo>
                  <a:lnTo>
                    <a:pt x="129" y="173"/>
                  </a:lnTo>
                  <a:lnTo>
                    <a:pt x="123" y="177"/>
                  </a:lnTo>
                  <a:lnTo>
                    <a:pt x="117" y="179"/>
                  </a:lnTo>
                  <a:lnTo>
                    <a:pt x="111" y="182"/>
                  </a:lnTo>
                  <a:lnTo>
                    <a:pt x="104" y="184"/>
                  </a:lnTo>
                  <a:lnTo>
                    <a:pt x="97" y="185"/>
                  </a:lnTo>
                  <a:lnTo>
                    <a:pt x="90" y="186"/>
                  </a:lnTo>
                  <a:lnTo>
                    <a:pt x="81" y="186"/>
                  </a:lnTo>
                  <a:lnTo>
                    <a:pt x="73" y="186"/>
                  </a:lnTo>
                  <a:lnTo>
                    <a:pt x="64" y="185"/>
                  </a:lnTo>
                  <a:lnTo>
                    <a:pt x="56" y="183"/>
                  </a:lnTo>
                  <a:lnTo>
                    <a:pt x="49" y="180"/>
                  </a:lnTo>
                  <a:lnTo>
                    <a:pt x="42" y="177"/>
                  </a:lnTo>
                  <a:lnTo>
                    <a:pt x="34" y="173"/>
                  </a:lnTo>
                  <a:lnTo>
                    <a:pt x="28" y="168"/>
                  </a:lnTo>
                  <a:lnTo>
                    <a:pt x="22" y="162"/>
                  </a:lnTo>
                  <a:lnTo>
                    <a:pt x="18" y="156"/>
                  </a:lnTo>
                  <a:lnTo>
                    <a:pt x="13" y="149"/>
                  </a:lnTo>
                  <a:lnTo>
                    <a:pt x="9" y="142"/>
                  </a:lnTo>
                  <a:lnTo>
                    <a:pt x="6" y="133"/>
                  </a:lnTo>
                  <a:lnTo>
                    <a:pt x="3" y="125"/>
                  </a:lnTo>
                  <a:lnTo>
                    <a:pt x="1" y="115"/>
                  </a:lnTo>
                  <a:lnTo>
                    <a:pt x="0" y="105"/>
                  </a:lnTo>
                  <a:lnTo>
                    <a:pt x="0" y="94"/>
                  </a:lnTo>
                  <a:lnTo>
                    <a:pt x="0" y="83"/>
                  </a:lnTo>
                  <a:lnTo>
                    <a:pt x="1" y="74"/>
                  </a:lnTo>
                  <a:lnTo>
                    <a:pt x="3" y="64"/>
                  </a:lnTo>
                  <a:lnTo>
                    <a:pt x="6" y="54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1"/>
                  </a:lnTo>
                  <a:lnTo>
                    <a:pt x="21" y="25"/>
                  </a:lnTo>
                  <a:lnTo>
                    <a:pt x="27" y="19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8" y="6"/>
                  </a:lnTo>
                  <a:lnTo>
                    <a:pt x="56" y="3"/>
                  </a:lnTo>
                  <a:lnTo>
                    <a:pt x="63" y="1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6" y="1"/>
                  </a:lnTo>
                  <a:lnTo>
                    <a:pt x="103" y="2"/>
                  </a:lnTo>
                  <a:lnTo>
                    <a:pt x="109" y="3"/>
                  </a:lnTo>
                  <a:lnTo>
                    <a:pt x="115" y="6"/>
                  </a:lnTo>
                  <a:lnTo>
                    <a:pt x="121" y="8"/>
                  </a:lnTo>
                  <a:lnTo>
                    <a:pt x="126" y="11"/>
                  </a:lnTo>
                  <a:lnTo>
                    <a:pt x="131" y="14"/>
                  </a:lnTo>
                  <a:lnTo>
                    <a:pt x="135" y="18"/>
                  </a:lnTo>
                  <a:lnTo>
                    <a:pt x="139" y="23"/>
                  </a:lnTo>
                  <a:lnTo>
                    <a:pt x="144" y="28"/>
                  </a:lnTo>
                  <a:lnTo>
                    <a:pt x="147" y="32"/>
                  </a:lnTo>
                  <a:lnTo>
                    <a:pt x="151" y="38"/>
                  </a:lnTo>
                  <a:lnTo>
                    <a:pt x="153" y="45"/>
                  </a:lnTo>
                  <a:lnTo>
                    <a:pt x="156" y="51"/>
                  </a:lnTo>
                  <a:lnTo>
                    <a:pt x="158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0" name="Freeform 83"/>
            <p:cNvSpPr>
              <a:spLocks noChangeAspect="1" noEditPoints="1"/>
            </p:cNvSpPr>
            <p:nvPr/>
          </p:nvSpPr>
          <p:spPr bwMode="auto">
            <a:xfrm>
              <a:off x="2240" y="1310"/>
              <a:ext cx="33" cy="37"/>
            </a:xfrm>
            <a:custGeom>
              <a:avLst/>
              <a:gdLst>
                <a:gd name="T0" fmla="*/ 33 w 163"/>
                <a:gd name="T1" fmla="*/ 26 h 186"/>
                <a:gd name="T2" fmla="*/ 32 w 163"/>
                <a:gd name="T3" fmla="*/ 29 h 186"/>
                <a:gd name="T4" fmla="*/ 30 w 163"/>
                <a:gd name="T5" fmla="*/ 31 h 186"/>
                <a:gd name="T6" fmla="*/ 28 w 163"/>
                <a:gd name="T7" fmla="*/ 33 h 186"/>
                <a:gd name="T8" fmla="*/ 27 w 163"/>
                <a:gd name="T9" fmla="*/ 34 h 186"/>
                <a:gd name="T10" fmla="*/ 25 w 163"/>
                <a:gd name="T11" fmla="*/ 35 h 186"/>
                <a:gd name="T12" fmla="*/ 22 w 163"/>
                <a:gd name="T13" fmla="*/ 36 h 186"/>
                <a:gd name="T14" fmla="*/ 20 w 163"/>
                <a:gd name="T15" fmla="*/ 37 h 186"/>
                <a:gd name="T16" fmla="*/ 17 w 163"/>
                <a:gd name="T17" fmla="*/ 37 h 186"/>
                <a:gd name="T18" fmla="*/ 13 w 163"/>
                <a:gd name="T19" fmla="*/ 37 h 186"/>
                <a:gd name="T20" fmla="*/ 9 w 163"/>
                <a:gd name="T21" fmla="*/ 35 h 186"/>
                <a:gd name="T22" fmla="*/ 6 w 163"/>
                <a:gd name="T23" fmla="*/ 34 h 186"/>
                <a:gd name="T24" fmla="*/ 3 w 163"/>
                <a:gd name="T25" fmla="*/ 31 h 186"/>
                <a:gd name="T26" fmla="*/ 2 w 163"/>
                <a:gd name="T27" fmla="*/ 29 h 186"/>
                <a:gd name="T28" fmla="*/ 1 w 163"/>
                <a:gd name="T29" fmla="*/ 26 h 186"/>
                <a:gd name="T30" fmla="*/ 0 w 163"/>
                <a:gd name="T31" fmla="*/ 22 h 186"/>
                <a:gd name="T32" fmla="*/ 0 w 163"/>
                <a:gd name="T33" fmla="*/ 19 h 186"/>
                <a:gd name="T34" fmla="*/ 0 w 163"/>
                <a:gd name="T35" fmla="*/ 15 h 186"/>
                <a:gd name="T36" fmla="*/ 1 w 163"/>
                <a:gd name="T37" fmla="*/ 11 h 186"/>
                <a:gd name="T38" fmla="*/ 2 w 163"/>
                <a:gd name="T39" fmla="*/ 8 h 186"/>
                <a:gd name="T40" fmla="*/ 4 w 163"/>
                <a:gd name="T41" fmla="*/ 5 h 186"/>
                <a:gd name="T42" fmla="*/ 7 w 163"/>
                <a:gd name="T43" fmla="*/ 3 h 186"/>
                <a:gd name="T44" fmla="*/ 9 w 163"/>
                <a:gd name="T45" fmla="*/ 1 h 186"/>
                <a:gd name="T46" fmla="*/ 13 w 163"/>
                <a:gd name="T47" fmla="*/ 0 h 186"/>
                <a:gd name="T48" fmla="*/ 16 w 163"/>
                <a:gd name="T49" fmla="*/ 0 h 186"/>
                <a:gd name="T50" fmla="*/ 20 w 163"/>
                <a:gd name="T51" fmla="*/ 0 h 186"/>
                <a:gd name="T52" fmla="*/ 23 w 163"/>
                <a:gd name="T53" fmla="*/ 1 h 186"/>
                <a:gd name="T54" fmla="*/ 26 w 163"/>
                <a:gd name="T55" fmla="*/ 3 h 186"/>
                <a:gd name="T56" fmla="*/ 28 w 163"/>
                <a:gd name="T57" fmla="*/ 5 h 186"/>
                <a:gd name="T58" fmla="*/ 30 w 163"/>
                <a:gd name="T59" fmla="*/ 8 h 186"/>
                <a:gd name="T60" fmla="*/ 32 w 163"/>
                <a:gd name="T61" fmla="*/ 12 h 186"/>
                <a:gd name="T62" fmla="*/ 33 w 163"/>
                <a:gd name="T63" fmla="*/ 16 h 186"/>
                <a:gd name="T64" fmla="*/ 33 w 163"/>
                <a:gd name="T65" fmla="*/ 21 h 186"/>
                <a:gd name="T66" fmla="*/ 9 w 163"/>
                <a:gd name="T67" fmla="*/ 23 h 186"/>
                <a:gd name="T68" fmla="*/ 10 w 163"/>
                <a:gd name="T69" fmla="*/ 26 h 186"/>
                <a:gd name="T70" fmla="*/ 13 w 163"/>
                <a:gd name="T71" fmla="*/ 29 h 186"/>
                <a:gd name="T72" fmla="*/ 15 w 163"/>
                <a:gd name="T73" fmla="*/ 30 h 186"/>
                <a:gd name="T74" fmla="*/ 18 w 163"/>
                <a:gd name="T75" fmla="*/ 30 h 186"/>
                <a:gd name="T76" fmla="*/ 20 w 163"/>
                <a:gd name="T77" fmla="*/ 29 h 186"/>
                <a:gd name="T78" fmla="*/ 21 w 163"/>
                <a:gd name="T79" fmla="*/ 28 h 186"/>
                <a:gd name="T80" fmla="*/ 23 w 163"/>
                <a:gd name="T81" fmla="*/ 26 h 186"/>
                <a:gd name="T82" fmla="*/ 24 w 163"/>
                <a:gd name="T83" fmla="*/ 15 h 186"/>
                <a:gd name="T84" fmla="*/ 23 w 163"/>
                <a:gd name="T85" fmla="*/ 12 h 186"/>
                <a:gd name="T86" fmla="*/ 22 w 163"/>
                <a:gd name="T87" fmla="*/ 9 h 186"/>
                <a:gd name="T88" fmla="*/ 19 w 163"/>
                <a:gd name="T89" fmla="*/ 8 h 186"/>
                <a:gd name="T90" fmla="*/ 16 w 163"/>
                <a:gd name="T91" fmla="*/ 7 h 186"/>
                <a:gd name="T92" fmla="*/ 14 w 163"/>
                <a:gd name="T93" fmla="*/ 8 h 186"/>
                <a:gd name="T94" fmla="*/ 11 w 163"/>
                <a:gd name="T95" fmla="*/ 10 h 186"/>
                <a:gd name="T96" fmla="*/ 10 w 163"/>
                <a:gd name="T97" fmla="*/ 12 h 186"/>
                <a:gd name="T98" fmla="*/ 9 w 163"/>
                <a:gd name="T99" fmla="*/ 15 h 1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6">
                  <a:moveTo>
                    <a:pt x="115" y="126"/>
                  </a:moveTo>
                  <a:lnTo>
                    <a:pt x="161" y="131"/>
                  </a:lnTo>
                  <a:lnTo>
                    <a:pt x="158" y="137"/>
                  </a:lnTo>
                  <a:lnTo>
                    <a:pt x="156" y="144"/>
                  </a:lnTo>
                  <a:lnTo>
                    <a:pt x="152" y="150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0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8"/>
                  </a:lnTo>
                  <a:lnTo>
                    <a:pt x="116" y="180"/>
                  </a:lnTo>
                  <a:lnTo>
                    <a:pt x="110" y="183"/>
                  </a:lnTo>
                  <a:lnTo>
                    <a:pt x="104" y="184"/>
                  </a:lnTo>
                  <a:lnTo>
                    <a:pt x="98" y="185"/>
                  </a:lnTo>
                  <a:lnTo>
                    <a:pt x="91" y="186"/>
                  </a:lnTo>
                  <a:lnTo>
                    <a:pt x="84" y="186"/>
                  </a:lnTo>
                  <a:lnTo>
                    <a:pt x="73" y="186"/>
                  </a:lnTo>
                  <a:lnTo>
                    <a:pt x="62" y="184"/>
                  </a:lnTo>
                  <a:lnTo>
                    <a:pt x="52" y="182"/>
                  </a:lnTo>
                  <a:lnTo>
                    <a:pt x="44" y="178"/>
                  </a:lnTo>
                  <a:lnTo>
                    <a:pt x="36" y="174"/>
                  </a:lnTo>
                  <a:lnTo>
                    <a:pt x="28" y="170"/>
                  </a:lnTo>
                  <a:lnTo>
                    <a:pt x="22" y="163"/>
                  </a:lnTo>
                  <a:lnTo>
                    <a:pt x="16" y="156"/>
                  </a:lnTo>
                  <a:lnTo>
                    <a:pt x="13" y="150"/>
                  </a:lnTo>
                  <a:lnTo>
                    <a:pt x="9" y="144"/>
                  </a:lnTo>
                  <a:lnTo>
                    <a:pt x="7" y="137"/>
                  </a:lnTo>
                  <a:lnTo>
                    <a:pt x="4" y="129"/>
                  </a:lnTo>
                  <a:lnTo>
                    <a:pt x="2" y="121"/>
                  </a:lnTo>
                  <a:lnTo>
                    <a:pt x="1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5"/>
                  </a:lnTo>
                  <a:lnTo>
                    <a:pt x="6" y="55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6" y="32"/>
                  </a:lnTo>
                  <a:lnTo>
                    <a:pt x="21" y="25"/>
                  </a:lnTo>
                  <a:lnTo>
                    <a:pt x="27" y="19"/>
                  </a:lnTo>
                  <a:lnTo>
                    <a:pt x="33" y="14"/>
                  </a:lnTo>
                  <a:lnTo>
                    <a:pt x="39" y="9"/>
                  </a:lnTo>
                  <a:lnTo>
                    <a:pt x="46" y="6"/>
                  </a:lnTo>
                  <a:lnTo>
                    <a:pt x="55" y="3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8" y="15"/>
                  </a:lnTo>
                  <a:lnTo>
                    <a:pt x="134" y="20"/>
                  </a:lnTo>
                  <a:lnTo>
                    <a:pt x="140" y="26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49"/>
                  </a:lnTo>
                  <a:lnTo>
                    <a:pt x="157" y="59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6"/>
                  </a:lnTo>
                  <a:lnTo>
                    <a:pt x="45" y="106"/>
                  </a:lnTo>
                  <a:lnTo>
                    <a:pt x="46" y="116"/>
                  </a:lnTo>
                  <a:lnTo>
                    <a:pt x="48" y="126"/>
                  </a:lnTo>
                  <a:lnTo>
                    <a:pt x="51" y="133"/>
                  </a:lnTo>
                  <a:lnTo>
                    <a:pt x="56" y="139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5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3" y="149"/>
                  </a:lnTo>
                  <a:lnTo>
                    <a:pt x="98" y="146"/>
                  </a:lnTo>
                  <a:lnTo>
                    <a:pt x="102" y="145"/>
                  </a:lnTo>
                  <a:lnTo>
                    <a:pt x="105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7" y="77"/>
                  </a:moveTo>
                  <a:lnTo>
                    <a:pt x="116" y="69"/>
                  </a:lnTo>
                  <a:lnTo>
                    <a:pt x="114" y="60"/>
                  </a:lnTo>
                  <a:lnTo>
                    <a:pt x="111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8"/>
                  </a:lnTo>
                  <a:lnTo>
                    <a:pt x="89" y="37"/>
                  </a:lnTo>
                  <a:lnTo>
                    <a:pt x="81" y="36"/>
                  </a:lnTo>
                  <a:lnTo>
                    <a:pt x="74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51" y="54"/>
                  </a:lnTo>
                  <a:lnTo>
                    <a:pt x="48" y="60"/>
                  </a:lnTo>
                  <a:lnTo>
                    <a:pt x="46" y="69"/>
                  </a:lnTo>
                  <a:lnTo>
                    <a:pt x="45" y="77"/>
                  </a:lnTo>
                  <a:lnTo>
                    <a:pt x="117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1" name="Freeform 84"/>
            <p:cNvSpPr>
              <a:spLocks noChangeAspect="1" noEditPoints="1"/>
            </p:cNvSpPr>
            <p:nvPr/>
          </p:nvSpPr>
          <p:spPr bwMode="auto">
            <a:xfrm>
              <a:off x="1212" y="1978"/>
              <a:ext cx="32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7 w 164"/>
                <a:gd name="T7" fmla="*/ 1 h 187"/>
                <a:gd name="T8" fmla="*/ 11 w 164"/>
                <a:gd name="T9" fmla="*/ 1 h 187"/>
                <a:gd name="T10" fmla="*/ 15 w 164"/>
                <a:gd name="T11" fmla="*/ 0 h 187"/>
                <a:gd name="T12" fmla="*/ 19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8 w 164"/>
                <a:gd name="T19" fmla="*/ 5 h 187"/>
                <a:gd name="T20" fmla="*/ 29 w 164"/>
                <a:gd name="T21" fmla="*/ 8 h 187"/>
                <a:gd name="T22" fmla="*/ 30 w 164"/>
                <a:gd name="T23" fmla="*/ 11 h 187"/>
                <a:gd name="T24" fmla="*/ 30 w 164"/>
                <a:gd name="T25" fmla="*/ 25 h 187"/>
                <a:gd name="T26" fmla="*/ 30 w 164"/>
                <a:gd name="T27" fmla="*/ 30 h 187"/>
                <a:gd name="T28" fmla="*/ 31 w 164"/>
                <a:gd name="T29" fmla="*/ 34 h 187"/>
                <a:gd name="T30" fmla="*/ 23 w 164"/>
                <a:gd name="T31" fmla="*/ 36 h 187"/>
                <a:gd name="T32" fmla="*/ 22 w 164"/>
                <a:gd name="T33" fmla="*/ 34 h 187"/>
                <a:gd name="T34" fmla="*/ 22 w 164"/>
                <a:gd name="T35" fmla="*/ 32 h 187"/>
                <a:gd name="T36" fmla="*/ 20 w 164"/>
                <a:gd name="T37" fmla="*/ 33 h 187"/>
                <a:gd name="T38" fmla="*/ 17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6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6 w 164"/>
                <a:gd name="T65" fmla="*/ 14 h 187"/>
                <a:gd name="T66" fmla="*/ 19 w 164"/>
                <a:gd name="T67" fmla="*/ 13 h 187"/>
                <a:gd name="T68" fmla="*/ 21 w 164"/>
                <a:gd name="T69" fmla="*/ 12 h 187"/>
                <a:gd name="T70" fmla="*/ 20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9 w 164"/>
                <a:gd name="T79" fmla="*/ 11 h 187"/>
                <a:gd name="T80" fmla="*/ 20 w 164"/>
                <a:gd name="T81" fmla="*/ 19 h 187"/>
                <a:gd name="T82" fmla="*/ 15 w 164"/>
                <a:gd name="T83" fmla="*/ 21 h 187"/>
                <a:gd name="T84" fmla="*/ 11 w 164"/>
                <a:gd name="T85" fmla="*/ 22 h 187"/>
                <a:gd name="T86" fmla="*/ 9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6 w 164"/>
                <a:gd name="T95" fmla="*/ 29 h 187"/>
                <a:gd name="T96" fmla="*/ 19 w 164"/>
                <a:gd name="T97" fmla="*/ 28 h 187"/>
                <a:gd name="T98" fmla="*/ 20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1" y="35"/>
                  </a:lnTo>
                  <a:lnTo>
                    <a:pt x="13" y="31"/>
                  </a:lnTo>
                  <a:lnTo>
                    <a:pt x="17" y="26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3" y="11"/>
                  </a:lnTo>
                  <a:lnTo>
                    <a:pt x="37" y="7"/>
                  </a:lnTo>
                  <a:lnTo>
                    <a:pt x="43" y="5"/>
                  </a:lnTo>
                  <a:lnTo>
                    <a:pt x="49" y="4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6" y="4"/>
                  </a:lnTo>
                  <a:lnTo>
                    <a:pt x="120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4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0" y="44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6" y="176"/>
                  </a:lnTo>
                  <a:lnTo>
                    <a:pt x="114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79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9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19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2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5" y="89"/>
                  </a:lnTo>
                  <a:lnTo>
                    <a:pt x="29" y="88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1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2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2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49" y="140"/>
                  </a:lnTo>
                  <a:lnTo>
                    <a:pt x="52" y="143"/>
                  </a:lnTo>
                  <a:lnTo>
                    <a:pt x="55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6" y="140"/>
                  </a:lnTo>
                  <a:lnTo>
                    <a:pt x="100" y="136"/>
                  </a:lnTo>
                  <a:lnTo>
                    <a:pt x="102" y="132"/>
                  </a:lnTo>
                  <a:lnTo>
                    <a:pt x="104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2" name="Freeform 85"/>
            <p:cNvSpPr>
              <a:spLocks noChangeAspect="1"/>
            </p:cNvSpPr>
            <p:nvPr/>
          </p:nvSpPr>
          <p:spPr bwMode="auto">
            <a:xfrm>
              <a:off x="1252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7" y="37"/>
                  </a:lnTo>
                  <a:lnTo>
                    <a:pt x="82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6" y="48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6" y="83"/>
                  </a:lnTo>
                  <a:lnTo>
                    <a:pt x="46" y="89"/>
                  </a:lnTo>
                  <a:lnTo>
                    <a:pt x="46" y="95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2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1" y="17"/>
                  </a:lnTo>
                  <a:lnTo>
                    <a:pt x="144" y="21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3" name="Freeform 86"/>
            <p:cNvSpPr>
              <a:spLocks noChangeAspect="1" noEditPoints="1"/>
            </p:cNvSpPr>
            <p:nvPr/>
          </p:nvSpPr>
          <p:spPr bwMode="auto">
            <a:xfrm>
              <a:off x="1290" y="1978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7 w 164"/>
                <a:gd name="T7" fmla="*/ 1 h 187"/>
                <a:gd name="T8" fmla="*/ 11 w 164"/>
                <a:gd name="T9" fmla="*/ 1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8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6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1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19 w 164"/>
                <a:gd name="T97" fmla="*/ 28 h 187"/>
                <a:gd name="T98" fmla="*/ 21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1" y="35"/>
                  </a:lnTo>
                  <a:lnTo>
                    <a:pt x="13" y="31"/>
                  </a:lnTo>
                  <a:lnTo>
                    <a:pt x="17" y="26"/>
                  </a:lnTo>
                  <a:lnTo>
                    <a:pt x="20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2" y="11"/>
                  </a:lnTo>
                  <a:lnTo>
                    <a:pt x="37" y="7"/>
                  </a:lnTo>
                  <a:lnTo>
                    <a:pt x="43" y="5"/>
                  </a:lnTo>
                  <a:lnTo>
                    <a:pt x="49" y="4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5" y="4"/>
                  </a:lnTo>
                  <a:lnTo>
                    <a:pt x="120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4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0" y="44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5" y="176"/>
                  </a:lnTo>
                  <a:lnTo>
                    <a:pt x="114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79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8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19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2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4" y="96"/>
                  </a:lnTo>
                  <a:lnTo>
                    <a:pt x="20" y="92"/>
                  </a:lnTo>
                  <a:lnTo>
                    <a:pt x="25" y="89"/>
                  </a:lnTo>
                  <a:lnTo>
                    <a:pt x="29" y="88"/>
                  </a:lnTo>
                  <a:lnTo>
                    <a:pt x="32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1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2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2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49" y="140"/>
                  </a:lnTo>
                  <a:lnTo>
                    <a:pt x="52" y="143"/>
                  </a:lnTo>
                  <a:lnTo>
                    <a:pt x="55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6" y="140"/>
                  </a:lnTo>
                  <a:lnTo>
                    <a:pt x="100" y="136"/>
                  </a:lnTo>
                  <a:lnTo>
                    <a:pt x="102" y="132"/>
                  </a:lnTo>
                  <a:lnTo>
                    <a:pt x="103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4" name="Rectangle 87"/>
            <p:cNvSpPr>
              <a:spLocks noChangeAspect="1" noChangeArrowheads="1"/>
            </p:cNvSpPr>
            <p:nvPr/>
          </p:nvSpPr>
          <p:spPr bwMode="auto">
            <a:xfrm>
              <a:off x="1330" y="1966"/>
              <a:ext cx="9" cy="4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5" name="Freeform 88"/>
            <p:cNvSpPr>
              <a:spLocks noChangeAspect="1"/>
            </p:cNvSpPr>
            <p:nvPr/>
          </p:nvSpPr>
          <p:spPr bwMode="auto">
            <a:xfrm>
              <a:off x="1344" y="1979"/>
              <a:ext cx="35" cy="50"/>
            </a:xfrm>
            <a:custGeom>
              <a:avLst/>
              <a:gdLst>
                <a:gd name="T0" fmla="*/ 0 w 175"/>
                <a:gd name="T1" fmla="*/ 0 h 250"/>
                <a:gd name="T2" fmla="*/ 10 w 175"/>
                <a:gd name="T3" fmla="*/ 0 h 250"/>
                <a:gd name="T4" fmla="*/ 18 w 175"/>
                <a:gd name="T5" fmla="*/ 25 h 250"/>
                <a:gd name="T6" fmla="*/ 25 w 175"/>
                <a:gd name="T7" fmla="*/ 0 h 250"/>
                <a:gd name="T8" fmla="*/ 35 w 175"/>
                <a:gd name="T9" fmla="*/ 0 h 250"/>
                <a:gd name="T10" fmla="*/ 23 w 175"/>
                <a:gd name="T11" fmla="*/ 34 h 250"/>
                <a:gd name="T12" fmla="*/ 21 w 175"/>
                <a:gd name="T13" fmla="*/ 41 h 250"/>
                <a:gd name="T14" fmla="*/ 20 w 175"/>
                <a:gd name="T15" fmla="*/ 42 h 250"/>
                <a:gd name="T16" fmla="*/ 19 w 175"/>
                <a:gd name="T17" fmla="*/ 43 h 250"/>
                <a:gd name="T18" fmla="*/ 19 w 175"/>
                <a:gd name="T19" fmla="*/ 44 h 250"/>
                <a:gd name="T20" fmla="*/ 18 w 175"/>
                <a:gd name="T21" fmla="*/ 45 h 250"/>
                <a:gd name="T22" fmla="*/ 18 w 175"/>
                <a:gd name="T23" fmla="*/ 46 h 250"/>
                <a:gd name="T24" fmla="*/ 17 w 175"/>
                <a:gd name="T25" fmla="*/ 47 h 250"/>
                <a:gd name="T26" fmla="*/ 17 w 175"/>
                <a:gd name="T27" fmla="*/ 47 h 250"/>
                <a:gd name="T28" fmla="*/ 16 w 175"/>
                <a:gd name="T29" fmla="*/ 48 h 250"/>
                <a:gd name="T30" fmla="*/ 15 w 175"/>
                <a:gd name="T31" fmla="*/ 48 h 250"/>
                <a:gd name="T32" fmla="*/ 14 w 175"/>
                <a:gd name="T33" fmla="*/ 49 h 250"/>
                <a:gd name="T34" fmla="*/ 13 w 175"/>
                <a:gd name="T35" fmla="*/ 49 h 250"/>
                <a:gd name="T36" fmla="*/ 12 w 175"/>
                <a:gd name="T37" fmla="*/ 50 h 250"/>
                <a:gd name="T38" fmla="*/ 11 w 175"/>
                <a:gd name="T39" fmla="*/ 50 h 250"/>
                <a:gd name="T40" fmla="*/ 10 w 175"/>
                <a:gd name="T41" fmla="*/ 50 h 250"/>
                <a:gd name="T42" fmla="*/ 9 w 175"/>
                <a:gd name="T43" fmla="*/ 50 h 250"/>
                <a:gd name="T44" fmla="*/ 8 w 175"/>
                <a:gd name="T45" fmla="*/ 50 h 250"/>
                <a:gd name="T46" fmla="*/ 7 w 175"/>
                <a:gd name="T47" fmla="*/ 50 h 250"/>
                <a:gd name="T48" fmla="*/ 5 w 175"/>
                <a:gd name="T49" fmla="*/ 50 h 250"/>
                <a:gd name="T50" fmla="*/ 4 w 175"/>
                <a:gd name="T51" fmla="*/ 50 h 250"/>
                <a:gd name="T52" fmla="*/ 3 w 175"/>
                <a:gd name="T53" fmla="*/ 50 h 250"/>
                <a:gd name="T54" fmla="*/ 2 w 175"/>
                <a:gd name="T55" fmla="*/ 42 h 250"/>
                <a:gd name="T56" fmla="*/ 3 w 175"/>
                <a:gd name="T57" fmla="*/ 42 h 250"/>
                <a:gd name="T58" fmla="*/ 4 w 175"/>
                <a:gd name="T59" fmla="*/ 42 h 250"/>
                <a:gd name="T60" fmla="*/ 5 w 175"/>
                <a:gd name="T61" fmla="*/ 43 h 250"/>
                <a:gd name="T62" fmla="*/ 6 w 175"/>
                <a:gd name="T63" fmla="*/ 43 h 250"/>
                <a:gd name="T64" fmla="*/ 7 w 175"/>
                <a:gd name="T65" fmla="*/ 42 h 250"/>
                <a:gd name="T66" fmla="*/ 9 w 175"/>
                <a:gd name="T67" fmla="*/ 42 h 250"/>
                <a:gd name="T68" fmla="*/ 10 w 175"/>
                <a:gd name="T69" fmla="*/ 41 h 250"/>
                <a:gd name="T70" fmla="*/ 11 w 175"/>
                <a:gd name="T71" fmla="*/ 41 h 250"/>
                <a:gd name="T72" fmla="*/ 11 w 175"/>
                <a:gd name="T73" fmla="*/ 40 h 250"/>
                <a:gd name="T74" fmla="*/ 12 w 175"/>
                <a:gd name="T75" fmla="*/ 38 h 250"/>
                <a:gd name="T76" fmla="*/ 12 w 175"/>
                <a:gd name="T77" fmla="*/ 37 h 250"/>
                <a:gd name="T78" fmla="*/ 13 w 175"/>
                <a:gd name="T79" fmla="*/ 35 h 250"/>
                <a:gd name="T80" fmla="*/ 0 w 175"/>
                <a:gd name="T81" fmla="*/ 0 h 2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5" h="250">
                  <a:moveTo>
                    <a:pt x="0" y="0"/>
                  </a:moveTo>
                  <a:lnTo>
                    <a:pt x="48" y="0"/>
                  </a:lnTo>
                  <a:lnTo>
                    <a:pt x="88" y="126"/>
                  </a:lnTo>
                  <a:lnTo>
                    <a:pt x="127" y="0"/>
                  </a:lnTo>
                  <a:lnTo>
                    <a:pt x="175" y="0"/>
                  </a:lnTo>
                  <a:lnTo>
                    <a:pt x="114" y="171"/>
                  </a:lnTo>
                  <a:lnTo>
                    <a:pt x="103" y="203"/>
                  </a:lnTo>
                  <a:lnTo>
                    <a:pt x="101" y="210"/>
                  </a:lnTo>
                  <a:lnTo>
                    <a:pt x="97" y="216"/>
                  </a:lnTo>
                  <a:lnTo>
                    <a:pt x="95" y="221"/>
                  </a:lnTo>
                  <a:lnTo>
                    <a:pt x="92" y="226"/>
                  </a:lnTo>
                  <a:lnTo>
                    <a:pt x="90" y="229"/>
                  </a:lnTo>
                  <a:lnTo>
                    <a:pt x="86" y="233"/>
                  </a:lnTo>
                  <a:lnTo>
                    <a:pt x="83" y="237"/>
                  </a:lnTo>
                  <a:lnTo>
                    <a:pt x="79" y="239"/>
                  </a:lnTo>
                  <a:lnTo>
                    <a:pt x="76" y="241"/>
                  </a:lnTo>
                  <a:lnTo>
                    <a:pt x="71" y="244"/>
                  </a:lnTo>
                  <a:lnTo>
                    <a:pt x="67" y="246"/>
                  </a:lnTo>
                  <a:lnTo>
                    <a:pt x="62" y="248"/>
                  </a:lnTo>
                  <a:lnTo>
                    <a:pt x="56" y="249"/>
                  </a:lnTo>
                  <a:lnTo>
                    <a:pt x="52" y="249"/>
                  </a:lnTo>
                  <a:lnTo>
                    <a:pt x="46" y="250"/>
                  </a:lnTo>
                  <a:lnTo>
                    <a:pt x="40" y="250"/>
                  </a:lnTo>
                  <a:lnTo>
                    <a:pt x="34" y="250"/>
                  </a:lnTo>
                  <a:lnTo>
                    <a:pt x="26" y="249"/>
                  </a:lnTo>
                  <a:lnTo>
                    <a:pt x="20" y="249"/>
                  </a:lnTo>
                  <a:lnTo>
                    <a:pt x="14" y="248"/>
                  </a:lnTo>
                  <a:lnTo>
                    <a:pt x="12" y="212"/>
                  </a:lnTo>
                  <a:lnTo>
                    <a:pt x="17" y="212"/>
                  </a:lnTo>
                  <a:lnTo>
                    <a:pt x="22" y="212"/>
                  </a:lnTo>
                  <a:lnTo>
                    <a:pt x="26" y="214"/>
                  </a:lnTo>
                  <a:lnTo>
                    <a:pt x="30" y="214"/>
                  </a:lnTo>
                  <a:lnTo>
                    <a:pt x="37" y="212"/>
                  </a:lnTo>
                  <a:lnTo>
                    <a:pt x="43" y="211"/>
                  </a:lnTo>
                  <a:lnTo>
                    <a:pt x="48" y="207"/>
                  </a:lnTo>
                  <a:lnTo>
                    <a:pt x="53" y="204"/>
                  </a:lnTo>
                  <a:lnTo>
                    <a:pt x="56" y="199"/>
                  </a:lnTo>
                  <a:lnTo>
                    <a:pt x="59" y="192"/>
                  </a:lnTo>
                  <a:lnTo>
                    <a:pt x="61" y="186"/>
                  </a:lnTo>
                  <a:lnTo>
                    <a:pt x="64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6" name="Freeform 89"/>
            <p:cNvSpPr>
              <a:spLocks noChangeAspect="1"/>
            </p:cNvSpPr>
            <p:nvPr/>
          </p:nvSpPr>
          <p:spPr bwMode="auto">
            <a:xfrm>
              <a:off x="1382" y="1978"/>
              <a:ext cx="33" cy="37"/>
            </a:xfrm>
            <a:custGeom>
              <a:avLst/>
              <a:gdLst>
                <a:gd name="T0" fmla="*/ 10 w 163"/>
                <a:gd name="T1" fmla="*/ 27 h 187"/>
                <a:gd name="T2" fmla="*/ 11 w 163"/>
                <a:gd name="T3" fmla="*/ 29 h 187"/>
                <a:gd name="T4" fmla="*/ 15 w 163"/>
                <a:gd name="T5" fmla="*/ 31 h 187"/>
                <a:gd name="T6" fmla="*/ 20 w 163"/>
                <a:gd name="T7" fmla="*/ 30 h 187"/>
                <a:gd name="T8" fmla="*/ 23 w 163"/>
                <a:gd name="T9" fmla="*/ 29 h 187"/>
                <a:gd name="T10" fmla="*/ 24 w 163"/>
                <a:gd name="T11" fmla="*/ 27 h 187"/>
                <a:gd name="T12" fmla="*/ 23 w 163"/>
                <a:gd name="T13" fmla="*/ 26 h 187"/>
                <a:gd name="T14" fmla="*/ 22 w 163"/>
                <a:gd name="T15" fmla="*/ 24 h 187"/>
                <a:gd name="T16" fmla="*/ 17 w 163"/>
                <a:gd name="T17" fmla="*/ 23 h 187"/>
                <a:gd name="T18" fmla="*/ 10 w 163"/>
                <a:gd name="T19" fmla="*/ 21 h 187"/>
                <a:gd name="T20" fmla="*/ 6 w 163"/>
                <a:gd name="T21" fmla="*/ 19 h 187"/>
                <a:gd name="T22" fmla="*/ 3 w 163"/>
                <a:gd name="T23" fmla="*/ 17 h 187"/>
                <a:gd name="T24" fmla="*/ 1 w 163"/>
                <a:gd name="T25" fmla="*/ 14 h 187"/>
                <a:gd name="T26" fmla="*/ 1 w 163"/>
                <a:gd name="T27" fmla="*/ 11 h 187"/>
                <a:gd name="T28" fmla="*/ 1 w 163"/>
                <a:gd name="T29" fmla="*/ 8 h 187"/>
                <a:gd name="T30" fmla="*/ 3 w 163"/>
                <a:gd name="T31" fmla="*/ 5 h 187"/>
                <a:gd name="T32" fmla="*/ 5 w 163"/>
                <a:gd name="T33" fmla="*/ 3 h 187"/>
                <a:gd name="T34" fmla="*/ 9 w 163"/>
                <a:gd name="T35" fmla="*/ 1 h 187"/>
                <a:gd name="T36" fmla="*/ 14 w 163"/>
                <a:gd name="T37" fmla="*/ 0 h 187"/>
                <a:gd name="T38" fmla="*/ 19 w 163"/>
                <a:gd name="T39" fmla="*/ 0 h 187"/>
                <a:gd name="T40" fmla="*/ 24 w 163"/>
                <a:gd name="T41" fmla="*/ 1 h 187"/>
                <a:gd name="T42" fmla="*/ 27 w 163"/>
                <a:gd name="T43" fmla="*/ 2 h 187"/>
                <a:gd name="T44" fmla="*/ 29 w 163"/>
                <a:gd name="T45" fmla="*/ 5 h 187"/>
                <a:gd name="T46" fmla="*/ 31 w 163"/>
                <a:gd name="T47" fmla="*/ 8 h 187"/>
                <a:gd name="T48" fmla="*/ 23 w 163"/>
                <a:gd name="T49" fmla="*/ 11 h 187"/>
                <a:gd name="T50" fmla="*/ 21 w 163"/>
                <a:gd name="T51" fmla="*/ 8 h 187"/>
                <a:gd name="T52" fmla="*/ 19 w 163"/>
                <a:gd name="T53" fmla="*/ 7 h 187"/>
                <a:gd name="T54" fmla="*/ 15 w 163"/>
                <a:gd name="T55" fmla="*/ 6 h 187"/>
                <a:gd name="T56" fmla="*/ 11 w 163"/>
                <a:gd name="T57" fmla="*/ 8 h 187"/>
                <a:gd name="T58" fmla="*/ 10 w 163"/>
                <a:gd name="T59" fmla="*/ 9 h 187"/>
                <a:gd name="T60" fmla="*/ 10 w 163"/>
                <a:gd name="T61" fmla="*/ 10 h 187"/>
                <a:gd name="T62" fmla="*/ 11 w 163"/>
                <a:gd name="T63" fmla="*/ 11 h 187"/>
                <a:gd name="T64" fmla="*/ 14 w 163"/>
                <a:gd name="T65" fmla="*/ 12 h 187"/>
                <a:gd name="T66" fmla="*/ 18 w 163"/>
                <a:gd name="T67" fmla="*/ 13 h 187"/>
                <a:gd name="T68" fmla="*/ 23 w 163"/>
                <a:gd name="T69" fmla="*/ 15 h 187"/>
                <a:gd name="T70" fmla="*/ 27 w 163"/>
                <a:gd name="T71" fmla="*/ 16 h 187"/>
                <a:gd name="T72" fmla="*/ 30 w 163"/>
                <a:gd name="T73" fmla="*/ 18 h 187"/>
                <a:gd name="T74" fmla="*/ 33 w 163"/>
                <a:gd name="T75" fmla="*/ 23 h 187"/>
                <a:gd name="T76" fmla="*/ 33 w 163"/>
                <a:gd name="T77" fmla="*/ 28 h 187"/>
                <a:gd name="T78" fmla="*/ 31 w 163"/>
                <a:gd name="T79" fmla="*/ 31 h 187"/>
                <a:gd name="T80" fmla="*/ 29 w 163"/>
                <a:gd name="T81" fmla="*/ 33 h 187"/>
                <a:gd name="T82" fmla="*/ 25 w 163"/>
                <a:gd name="T83" fmla="*/ 36 h 187"/>
                <a:gd name="T84" fmla="*/ 21 w 163"/>
                <a:gd name="T85" fmla="*/ 37 h 187"/>
                <a:gd name="T86" fmla="*/ 15 w 163"/>
                <a:gd name="T87" fmla="*/ 37 h 187"/>
                <a:gd name="T88" fmla="*/ 10 w 163"/>
                <a:gd name="T89" fmla="*/ 36 h 187"/>
                <a:gd name="T90" fmla="*/ 6 w 163"/>
                <a:gd name="T91" fmla="*/ 35 h 187"/>
                <a:gd name="T92" fmla="*/ 4 w 163"/>
                <a:gd name="T93" fmla="*/ 33 h 187"/>
                <a:gd name="T94" fmla="*/ 1 w 163"/>
                <a:gd name="T95" fmla="*/ 30 h 187"/>
                <a:gd name="T96" fmla="*/ 0 w 163"/>
                <a:gd name="T97" fmla="*/ 27 h 1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63" h="187">
                  <a:moveTo>
                    <a:pt x="0" y="134"/>
                  </a:moveTo>
                  <a:lnTo>
                    <a:pt x="45" y="129"/>
                  </a:lnTo>
                  <a:lnTo>
                    <a:pt x="47" y="135"/>
                  </a:lnTo>
                  <a:lnTo>
                    <a:pt x="49" y="140"/>
                  </a:lnTo>
                  <a:lnTo>
                    <a:pt x="53" y="145"/>
                  </a:lnTo>
                  <a:lnTo>
                    <a:pt x="56" y="148"/>
                  </a:lnTo>
                  <a:lnTo>
                    <a:pt x="61" y="152"/>
                  </a:lnTo>
                  <a:lnTo>
                    <a:pt x="68" y="153"/>
                  </a:lnTo>
                  <a:lnTo>
                    <a:pt x="74" y="155"/>
                  </a:lnTo>
                  <a:lnTo>
                    <a:pt x="83" y="155"/>
                  </a:lnTo>
                  <a:lnTo>
                    <a:pt x="91" y="155"/>
                  </a:lnTo>
                  <a:lnTo>
                    <a:pt x="100" y="154"/>
                  </a:lnTo>
                  <a:lnTo>
                    <a:pt x="106" y="152"/>
                  </a:lnTo>
                  <a:lnTo>
                    <a:pt x="110" y="149"/>
                  </a:lnTo>
                  <a:lnTo>
                    <a:pt x="114" y="147"/>
                  </a:lnTo>
                  <a:lnTo>
                    <a:pt x="116" y="143"/>
                  </a:lnTo>
                  <a:lnTo>
                    <a:pt x="118" y="140"/>
                  </a:lnTo>
                  <a:lnTo>
                    <a:pt x="118" y="136"/>
                  </a:lnTo>
                  <a:lnTo>
                    <a:pt x="118" y="134"/>
                  </a:lnTo>
                  <a:lnTo>
                    <a:pt x="116" y="131"/>
                  </a:lnTo>
                  <a:lnTo>
                    <a:pt x="115" y="129"/>
                  </a:lnTo>
                  <a:lnTo>
                    <a:pt x="114" y="126"/>
                  </a:lnTo>
                  <a:lnTo>
                    <a:pt x="112" y="125"/>
                  </a:lnTo>
                  <a:lnTo>
                    <a:pt x="108" y="123"/>
                  </a:lnTo>
                  <a:lnTo>
                    <a:pt x="103" y="122"/>
                  </a:lnTo>
                  <a:lnTo>
                    <a:pt x="98" y="120"/>
                  </a:lnTo>
                  <a:lnTo>
                    <a:pt x="85" y="117"/>
                  </a:lnTo>
                  <a:lnTo>
                    <a:pt x="72" y="114"/>
                  </a:lnTo>
                  <a:lnTo>
                    <a:pt x="61" y="111"/>
                  </a:lnTo>
                  <a:lnTo>
                    <a:pt x="51" y="108"/>
                  </a:lnTo>
                  <a:lnTo>
                    <a:pt x="42" y="105"/>
                  </a:lnTo>
                  <a:lnTo>
                    <a:pt x="35" y="102"/>
                  </a:lnTo>
                  <a:lnTo>
                    <a:pt x="30" y="98"/>
                  </a:lnTo>
                  <a:lnTo>
                    <a:pt x="25" y="96"/>
                  </a:lnTo>
                  <a:lnTo>
                    <a:pt x="20" y="92"/>
                  </a:lnTo>
                  <a:lnTo>
                    <a:pt x="17" y="88"/>
                  </a:lnTo>
                  <a:lnTo>
                    <a:pt x="13" y="84"/>
                  </a:lnTo>
                  <a:lnTo>
                    <a:pt x="9" y="79"/>
                  </a:lnTo>
                  <a:lnTo>
                    <a:pt x="7" y="73"/>
                  </a:lnTo>
                  <a:lnTo>
                    <a:pt x="6" y="68"/>
                  </a:lnTo>
                  <a:lnTo>
                    <a:pt x="5" y="62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6" y="45"/>
                  </a:lnTo>
                  <a:lnTo>
                    <a:pt x="7" y="40"/>
                  </a:lnTo>
                  <a:lnTo>
                    <a:pt x="9" y="34"/>
                  </a:lnTo>
                  <a:lnTo>
                    <a:pt x="12" y="29"/>
                  </a:lnTo>
                  <a:lnTo>
                    <a:pt x="14" y="26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33" y="10"/>
                  </a:lnTo>
                  <a:lnTo>
                    <a:pt x="39" y="7"/>
                  </a:lnTo>
                  <a:lnTo>
                    <a:pt x="45" y="5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9" y="0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96" y="1"/>
                  </a:lnTo>
                  <a:lnTo>
                    <a:pt x="103" y="3"/>
                  </a:lnTo>
                  <a:lnTo>
                    <a:pt x="110" y="4"/>
                  </a:lnTo>
                  <a:lnTo>
                    <a:pt x="118" y="5"/>
                  </a:lnTo>
                  <a:lnTo>
                    <a:pt x="124" y="7"/>
                  </a:lnTo>
                  <a:lnTo>
                    <a:pt x="128" y="10"/>
                  </a:lnTo>
                  <a:lnTo>
                    <a:pt x="133" y="12"/>
                  </a:lnTo>
                  <a:lnTo>
                    <a:pt x="138" y="16"/>
                  </a:lnTo>
                  <a:lnTo>
                    <a:pt x="142" y="20"/>
                  </a:lnTo>
                  <a:lnTo>
                    <a:pt x="145" y="23"/>
                  </a:lnTo>
                  <a:lnTo>
                    <a:pt x="149" y="28"/>
                  </a:lnTo>
                  <a:lnTo>
                    <a:pt x="151" y="33"/>
                  </a:lnTo>
                  <a:lnTo>
                    <a:pt x="154" y="38"/>
                  </a:lnTo>
                  <a:lnTo>
                    <a:pt x="156" y="44"/>
                  </a:lnTo>
                  <a:lnTo>
                    <a:pt x="158" y="49"/>
                  </a:lnTo>
                  <a:lnTo>
                    <a:pt x="113" y="54"/>
                  </a:lnTo>
                  <a:lnTo>
                    <a:pt x="110" y="49"/>
                  </a:lnTo>
                  <a:lnTo>
                    <a:pt x="108" y="45"/>
                  </a:lnTo>
                  <a:lnTo>
                    <a:pt x="106" y="41"/>
                  </a:lnTo>
                  <a:lnTo>
                    <a:pt x="102" y="38"/>
                  </a:lnTo>
                  <a:lnTo>
                    <a:pt x="98" y="35"/>
                  </a:lnTo>
                  <a:lnTo>
                    <a:pt x="94" y="33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32"/>
                  </a:lnTo>
                  <a:lnTo>
                    <a:pt x="65" y="33"/>
                  </a:lnTo>
                  <a:lnTo>
                    <a:pt x="60" y="35"/>
                  </a:lnTo>
                  <a:lnTo>
                    <a:pt x="55" y="38"/>
                  </a:lnTo>
                  <a:lnTo>
                    <a:pt x="54" y="40"/>
                  </a:lnTo>
                  <a:lnTo>
                    <a:pt x="51" y="43"/>
                  </a:lnTo>
                  <a:lnTo>
                    <a:pt x="50" y="45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1" y="52"/>
                  </a:lnTo>
                  <a:lnTo>
                    <a:pt x="53" y="55"/>
                  </a:lnTo>
                  <a:lnTo>
                    <a:pt x="54" y="57"/>
                  </a:lnTo>
                  <a:lnTo>
                    <a:pt x="56" y="58"/>
                  </a:lnTo>
                  <a:lnTo>
                    <a:pt x="59" y="60"/>
                  </a:lnTo>
                  <a:lnTo>
                    <a:pt x="62" y="61"/>
                  </a:lnTo>
                  <a:lnTo>
                    <a:pt x="67" y="63"/>
                  </a:lnTo>
                  <a:lnTo>
                    <a:pt x="73" y="64"/>
                  </a:lnTo>
                  <a:lnTo>
                    <a:pt x="80" y="67"/>
                  </a:lnTo>
                  <a:lnTo>
                    <a:pt x="88" y="68"/>
                  </a:lnTo>
                  <a:lnTo>
                    <a:pt x="96" y="71"/>
                  </a:lnTo>
                  <a:lnTo>
                    <a:pt x="104" y="73"/>
                  </a:lnTo>
                  <a:lnTo>
                    <a:pt x="113" y="75"/>
                  </a:lnTo>
                  <a:lnTo>
                    <a:pt x="121" y="78"/>
                  </a:lnTo>
                  <a:lnTo>
                    <a:pt x="128" y="80"/>
                  </a:lnTo>
                  <a:lnTo>
                    <a:pt x="134" y="83"/>
                  </a:lnTo>
                  <a:lnTo>
                    <a:pt x="140" y="86"/>
                  </a:lnTo>
                  <a:lnTo>
                    <a:pt x="145" y="89"/>
                  </a:lnTo>
                  <a:lnTo>
                    <a:pt x="149" y="92"/>
                  </a:lnTo>
                  <a:lnTo>
                    <a:pt x="155" y="98"/>
                  </a:lnTo>
                  <a:lnTo>
                    <a:pt x="160" y="107"/>
                  </a:lnTo>
                  <a:lnTo>
                    <a:pt x="162" y="117"/>
                  </a:lnTo>
                  <a:lnTo>
                    <a:pt x="163" y="128"/>
                  </a:lnTo>
                  <a:lnTo>
                    <a:pt x="163" y="134"/>
                  </a:lnTo>
                  <a:lnTo>
                    <a:pt x="162" y="140"/>
                  </a:lnTo>
                  <a:lnTo>
                    <a:pt x="161" y="145"/>
                  </a:lnTo>
                  <a:lnTo>
                    <a:pt x="158" y="149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3" y="169"/>
                  </a:lnTo>
                  <a:lnTo>
                    <a:pt x="138" y="174"/>
                  </a:lnTo>
                  <a:lnTo>
                    <a:pt x="132" y="177"/>
                  </a:lnTo>
                  <a:lnTo>
                    <a:pt x="125" y="180"/>
                  </a:lnTo>
                  <a:lnTo>
                    <a:pt x="118" y="182"/>
                  </a:lnTo>
                  <a:lnTo>
                    <a:pt x="110" y="185"/>
                  </a:lnTo>
                  <a:lnTo>
                    <a:pt x="102" y="186"/>
                  </a:lnTo>
                  <a:lnTo>
                    <a:pt x="92" y="187"/>
                  </a:lnTo>
                  <a:lnTo>
                    <a:pt x="83" y="187"/>
                  </a:lnTo>
                  <a:lnTo>
                    <a:pt x="74" y="187"/>
                  </a:lnTo>
                  <a:lnTo>
                    <a:pt x="66" y="186"/>
                  </a:lnTo>
                  <a:lnTo>
                    <a:pt x="59" y="185"/>
                  </a:lnTo>
                  <a:lnTo>
                    <a:pt x="51" y="183"/>
                  </a:lnTo>
                  <a:lnTo>
                    <a:pt x="44" y="182"/>
                  </a:lnTo>
                  <a:lnTo>
                    <a:pt x="38" y="180"/>
                  </a:lnTo>
                  <a:lnTo>
                    <a:pt x="32" y="176"/>
                  </a:lnTo>
                  <a:lnTo>
                    <a:pt x="27" y="174"/>
                  </a:lnTo>
                  <a:lnTo>
                    <a:pt x="23" y="170"/>
                  </a:lnTo>
                  <a:lnTo>
                    <a:pt x="18" y="165"/>
                  </a:lnTo>
                  <a:lnTo>
                    <a:pt x="13" y="162"/>
                  </a:lnTo>
                  <a:lnTo>
                    <a:pt x="9" y="157"/>
                  </a:lnTo>
                  <a:lnTo>
                    <a:pt x="6" y="151"/>
                  </a:lnTo>
                  <a:lnTo>
                    <a:pt x="3" y="146"/>
                  </a:lnTo>
                  <a:lnTo>
                    <a:pt x="1" y="140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7" name="Freeform 90"/>
            <p:cNvSpPr>
              <a:spLocks noChangeAspect="1" noEditPoints="1"/>
            </p:cNvSpPr>
            <p:nvPr/>
          </p:nvSpPr>
          <p:spPr bwMode="auto">
            <a:xfrm>
              <a:off x="1423" y="1966"/>
              <a:ext cx="9" cy="48"/>
            </a:xfrm>
            <a:custGeom>
              <a:avLst/>
              <a:gdLst>
                <a:gd name="T0" fmla="*/ 0 w 46"/>
                <a:gd name="T1" fmla="*/ 8 h 242"/>
                <a:gd name="T2" fmla="*/ 0 w 46"/>
                <a:gd name="T3" fmla="*/ 0 h 242"/>
                <a:gd name="T4" fmla="*/ 9 w 46"/>
                <a:gd name="T5" fmla="*/ 0 h 242"/>
                <a:gd name="T6" fmla="*/ 9 w 46"/>
                <a:gd name="T7" fmla="*/ 8 h 242"/>
                <a:gd name="T8" fmla="*/ 0 w 46"/>
                <a:gd name="T9" fmla="*/ 8 h 242"/>
                <a:gd name="T10" fmla="*/ 0 w 46"/>
                <a:gd name="T11" fmla="*/ 48 h 242"/>
                <a:gd name="T12" fmla="*/ 0 w 46"/>
                <a:gd name="T13" fmla="*/ 13 h 242"/>
                <a:gd name="T14" fmla="*/ 9 w 46"/>
                <a:gd name="T15" fmla="*/ 13 h 242"/>
                <a:gd name="T16" fmla="*/ 9 w 46"/>
                <a:gd name="T17" fmla="*/ 48 h 242"/>
                <a:gd name="T18" fmla="*/ 0 w 46"/>
                <a:gd name="T19" fmla="*/ 48 h 2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242">
                  <a:moveTo>
                    <a:pt x="0" y="41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1"/>
                  </a:lnTo>
                  <a:lnTo>
                    <a:pt x="0" y="41"/>
                  </a:lnTo>
                  <a:close/>
                  <a:moveTo>
                    <a:pt x="0" y="242"/>
                  </a:moveTo>
                  <a:lnTo>
                    <a:pt x="0" y="65"/>
                  </a:lnTo>
                  <a:lnTo>
                    <a:pt x="46" y="65"/>
                  </a:lnTo>
                  <a:lnTo>
                    <a:pt x="46" y="242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8" name="Freeform 91"/>
            <p:cNvSpPr>
              <a:spLocks noChangeAspect="1"/>
            </p:cNvSpPr>
            <p:nvPr/>
          </p:nvSpPr>
          <p:spPr bwMode="auto">
            <a:xfrm>
              <a:off x="1442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7" y="37"/>
                  </a:lnTo>
                  <a:lnTo>
                    <a:pt x="82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7" y="48"/>
                  </a:lnTo>
                  <a:lnTo>
                    <a:pt x="54" y="52"/>
                  </a:lnTo>
                  <a:lnTo>
                    <a:pt x="51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6" y="83"/>
                  </a:lnTo>
                  <a:lnTo>
                    <a:pt x="46" y="89"/>
                  </a:lnTo>
                  <a:lnTo>
                    <a:pt x="46" y="95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2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1" y="17"/>
                  </a:lnTo>
                  <a:lnTo>
                    <a:pt x="144" y="21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9" name="Freeform 92"/>
            <p:cNvSpPr>
              <a:spLocks noChangeAspect="1" noEditPoints="1"/>
            </p:cNvSpPr>
            <p:nvPr/>
          </p:nvSpPr>
          <p:spPr bwMode="auto">
            <a:xfrm>
              <a:off x="1480" y="1978"/>
              <a:ext cx="34" cy="51"/>
            </a:xfrm>
            <a:custGeom>
              <a:avLst/>
              <a:gdLst>
                <a:gd name="T0" fmla="*/ 12 w 169"/>
                <a:gd name="T1" fmla="*/ 41 h 255"/>
                <a:gd name="T2" fmla="*/ 13 w 169"/>
                <a:gd name="T3" fmla="*/ 43 h 255"/>
                <a:gd name="T4" fmla="*/ 15 w 169"/>
                <a:gd name="T5" fmla="*/ 44 h 255"/>
                <a:gd name="T6" fmla="*/ 20 w 169"/>
                <a:gd name="T7" fmla="*/ 43 h 255"/>
                <a:gd name="T8" fmla="*/ 23 w 169"/>
                <a:gd name="T9" fmla="*/ 42 h 255"/>
                <a:gd name="T10" fmla="*/ 24 w 169"/>
                <a:gd name="T11" fmla="*/ 40 h 255"/>
                <a:gd name="T12" fmla="*/ 25 w 169"/>
                <a:gd name="T13" fmla="*/ 37 h 255"/>
                <a:gd name="T14" fmla="*/ 24 w 169"/>
                <a:gd name="T15" fmla="*/ 32 h 255"/>
                <a:gd name="T16" fmla="*/ 20 w 169"/>
                <a:gd name="T17" fmla="*/ 35 h 255"/>
                <a:gd name="T18" fmla="*/ 15 w 169"/>
                <a:gd name="T19" fmla="*/ 36 h 255"/>
                <a:gd name="T20" fmla="*/ 11 w 169"/>
                <a:gd name="T21" fmla="*/ 36 h 255"/>
                <a:gd name="T22" fmla="*/ 6 w 169"/>
                <a:gd name="T23" fmla="*/ 34 h 255"/>
                <a:gd name="T24" fmla="*/ 3 w 169"/>
                <a:gd name="T25" fmla="*/ 30 h 255"/>
                <a:gd name="T26" fmla="*/ 1 w 169"/>
                <a:gd name="T27" fmla="*/ 26 h 255"/>
                <a:gd name="T28" fmla="*/ 0 w 169"/>
                <a:gd name="T29" fmla="*/ 22 h 255"/>
                <a:gd name="T30" fmla="*/ 0 w 169"/>
                <a:gd name="T31" fmla="*/ 16 h 255"/>
                <a:gd name="T32" fmla="*/ 1 w 169"/>
                <a:gd name="T33" fmla="*/ 10 h 255"/>
                <a:gd name="T34" fmla="*/ 3 w 169"/>
                <a:gd name="T35" fmla="*/ 6 h 255"/>
                <a:gd name="T36" fmla="*/ 6 w 169"/>
                <a:gd name="T37" fmla="*/ 3 h 255"/>
                <a:gd name="T38" fmla="*/ 10 w 169"/>
                <a:gd name="T39" fmla="*/ 1 h 255"/>
                <a:gd name="T40" fmla="*/ 14 w 169"/>
                <a:gd name="T41" fmla="*/ 0 h 255"/>
                <a:gd name="T42" fmla="*/ 19 w 169"/>
                <a:gd name="T43" fmla="*/ 1 h 255"/>
                <a:gd name="T44" fmla="*/ 23 w 169"/>
                <a:gd name="T45" fmla="*/ 3 h 255"/>
                <a:gd name="T46" fmla="*/ 25 w 169"/>
                <a:gd name="T47" fmla="*/ 1 h 255"/>
                <a:gd name="T48" fmla="*/ 34 w 169"/>
                <a:gd name="T49" fmla="*/ 34 h 255"/>
                <a:gd name="T50" fmla="*/ 34 w 169"/>
                <a:gd name="T51" fmla="*/ 39 h 255"/>
                <a:gd name="T52" fmla="*/ 33 w 169"/>
                <a:gd name="T53" fmla="*/ 42 h 255"/>
                <a:gd name="T54" fmla="*/ 32 w 169"/>
                <a:gd name="T55" fmla="*/ 45 h 255"/>
                <a:gd name="T56" fmla="*/ 29 w 169"/>
                <a:gd name="T57" fmla="*/ 48 h 255"/>
                <a:gd name="T58" fmla="*/ 25 w 169"/>
                <a:gd name="T59" fmla="*/ 50 h 255"/>
                <a:gd name="T60" fmla="*/ 23 w 169"/>
                <a:gd name="T61" fmla="*/ 51 h 255"/>
                <a:gd name="T62" fmla="*/ 20 w 169"/>
                <a:gd name="T63" fmla="*/ 51 h 255"/>
                <a:gd name="T64" fmla="*/ 15 w 169"/>
                <a:gd name="T65" fmla="*/ 51 h 255"/>
                <a:gd name="T66" fmla="*/ 10 w 169"/>
                <a:gd name="T67" fmla="*/ 50 h 255"/>
                <a:gd name="T68" fmla="*/ 6 w 169"/>
                <a:gd name="T69" fmla="*/ 49 h 255"/>
                <a:gd name="T70" fmla="*/ 3 w 169"/>
                <a:gd name="T71" fmla="*/ 46 h 255"/>
                <a:gd name="T72" fmla="*/ 1 w 169"/>
                <a:gd name="T73" fmla="*/ 43 h 255"/>
                <a:gd name="T74" fmla="*/ 1 w 169"/>
                <a:gd name="T75" fmla="*/ 40 h 255"/>
                <a:gd name="T76" fmla="*/ 1 w 169"/>
                <a:gd name="T77" fmla="*/ 39 h 255"/>
                <a:gd name="T78" fmla="*/ 9 w 169"/>
                <a:gd name="T79" fmla="*/ 18 h 255"/>
                <a:gd name="T80" fmla="*/ 9 w 169"/>
                <a:gd name="T81" fmla="*/ 22 h 255"/>
                <a:gd name="T82" fmla="*/ 10 w 169"/>
                <a:gd name="T83" fmla="*/ 25 h 255"/>
                <a:gd name="T84" fmla="*/ 12 w 169"/>
                <a:gd name="T85" fmla="*/ 28 h 255"/>
                <a:gd name="T86" fmla="*/ 16 w 169"/>
                <a:gd name="T87" fmla="*/ 29 h 255"/>
                <a:gd name="T88" fmla="*/ 21 w 169"/>
                <a:gd name="T89" fmla="*/ 28 h 255"/>
                <a:gd name="T90" fmla="*/ 23 w 169"/>
                <a:gd name="T91" fmla="*/ 25 h 255"/>
                <a:gd name="T92" fmla="*/ 24 w 169"/>
                <a:gd name="T93" fmla="*/ 22 h 255"/>
                <a:gd name="T94" fmla="*/ 25 w 169"/>
                <a:gd name="T95" fmla="*/ 18 h 255"/>
                <a:gd name="T96" fmla="*/ 25 w 169"/>
                <a:gd name="T97" fmla="*/ 15 h 255"/>
                <a:gd name="T98" fmla="*/ 24 w 169"/>
                <a:gd name="T99" fmla="*/ 12 h 255"/>
                <a:gd name="T100" fmla="*/ 21 w 169"/>
                <a:gd name="T101" fmla="*/ 9 h 255"/>
                <a:gd name="T102" fmla="*/ 17 w 169"/>
                <a:gd name="T103" fmla="*/ 7 h 255"/>
                <a:gd name="T104" fmla="*/ 12 w 169"/>
                <a:gd name="T105" fmla="*/ 9 h 255"/>
                <a:gd name="T106" fmla="*/ 10 w 169"/>
                <a:gd name="T107" fmla="*/ 11 h 255"/>
                <a:gd name="T108" fmla="*/ 9 w 169"/>
                <a:gd name="T109" fmla="*/ 14 h 255"/>
                <a:gd name="T110" fmla="*/ 9 w 169"/>
                <a:gd name="T111" fmla="*/ 18 h 2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9" h="255">
                  <a:moveTo>
                    <a:pt x="5" y="196"/>
                  </a:moveTo>
                  <a:lnTo>
                    <a:pt x="58" y="199"/>
                  </a:lnTo>
                  <a:lnTo>
                    <a:pt x="59" y="204"/>
                  </a:lnTo>
                  <a:lnTo>
                    <a:pt x="61" y="208"/>
                  </a:lnTo>
                  <a:lnTo>
                    <a:pt x="62" y="211"/>
                  </a:lnTo>
                  <a:lnTo>
                    <a:pt x="64" y="214"/>
                  </a:lnTo>
                  <a:lnTo>
                    <a:pt x="68" y="215"/>
                  </a:lnTo>
                  <a:lnTo>
                    <a:pt x="73" y="217"/>
                  </a:lnTo>
                  <a:lnTo>
                    <a:pt x="77" y="219"/>
                  </a:lnTo>
                  <a:lnTo>
                    <a:pt x="85" y="219"/>
                  </a:lnTo>
                  <a:lnTo>
                    <a:pt x="93" y="219"/>
                  </a:lnTo>
                  <a:lnTo>
                    <a:pt x="100" y="217"/>
                  </a:lnTo>
                  <a:lnTo>
                    <a:pt x="106" y="215"/>
                  </a:lnTo>
                  <a:lnTo>
                    <a:pt x="111" y="214"/>
                  </a:lnTo>
                  <a:lnTo>
                    <a:pt x="114" y="211"/>
                  </a:lnTo>
                  <a:lnTo>
                    <a:pt x="116" y="209"/>
                  </a:lnTo>
                  <a:lnTo>
                    <a:pt x="118" y="205"/>
                  </a:lnTo>
                  <a:lnTo>
                    <a:pt x="121" y="200"/>
                  </a:lnTo>
                  <a:lnTo>
                    <a:pt x="122" y="197"/>
                  </a:lnTo>
                  <a:lnTo>
                    <a:pt x="122" y="192"/>
                  </a:lnTo>
                  <a:lnTo>
                    <a:pt x="123" y="186"/>
                  </a:lnTo>
                  <a:lnTo>
                    <a:pt x="123" y="179"/>
                  </a:lnTo>
                  <a:lnTo>
                    <a:pt x="123" y="152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8" y="174"/>
                  </a:lnTo>
                  <a:lnTo>
                    <a:pt x="92" y="177"/>
                  </a:lnTo>
                  <a:lnTo>
                    <a:pt x="85" y="180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1" y="182"/>
                  </a:lnTo>
                  <a:lnTo>
                    <a:pt x="53" y="180"/>
                  </a:lnTo>
                  <a:lnTo>
                    <a:pt x="46" y="177"/>
                  </a:lnTo>
                  <a:lnTo>
                    <a:pt x="39" y="174"/>
                  </a:lnTo>
                  <a:lnTo>
                    <a:pt x="32" y="170"/>
                  </a:lnTo>
                  <a:lnTo>
                    <a:pt x="26" y="165"/>
                  </a:lnTo>
                  <a:lnTo>
                    <a:pt x="20" y="159"/>
                  </a:lnTo>
                  <a:lnTo>
                    <a:pt x="15" y="152"/>
                  </a:lnTo>
                  <a:lnTo>
                    <a:pt x="11" y="146"/>
                  </a:lnTo>
                  <a:lnTo>
                    <a:pt x="9" y="140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3" y="118"/>
                  </a:lnTo>
                  <a:lnTo>
                    <a:pt x="2" y="109"/>
                  </a:lnTo>
                  <a:lnTo>
                    <a:pt x="0" y="101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2" y="72"/>
                  </a:lnTo>
                  <a:lnTo>
                    <a:pt x="3" y="62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1" y="37"/>
                  </a:lnTo>
                  <a:lnTo>
                    <a:pt x="15" y="31"/>
                  </a:lnTo>
                  <a:lnTo>
                    <a:pt x="20" y="24"/>
                  </a:lnTo>
                  <a:lnTo>
                    <a:pt x="25" y="18"/>
                  </a:lnTo>
                  <a:lnTo>
                    <a:pt x="31" y="14"/>
                  </a:lnTo>
                  <a:lnTo>
                    <a:pt x="37" y="10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3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1"/>
                  </a:lnTo>
                  <a:lnTo>
                    <a:pt x="123" y="5"/>
                  </a:lnTo>
                  <a:lnTo>
                    <a:pt x="169" y="5"/>
                  </a:lnTo>
                  <a:lnTo>
                    <a:pt x="169" y="165"/>
                  </a:lnTo>
                  <a:lnTo>
                    <a:pt x="169" y="172"/>
                  </a:lnTo>
                  <a:lnTo>
                    <a:pt x="169" y="180"/>
                  </a:lnTo>
                  <a:lnTo>
                    <a:pt x="168" y="187"/>
                  </a:lnTo>
                  <a:lnTo>
                    <a:pt x="168" y="193"/>
                  </a:lnTo>
                  <a:lnTo>
                    <a:pt x="166" y="199"/>
                  </a:lnTo>
                  <a:lnTo>
                    <a:pt x="165" y="204"/>
                  </a:lnTo>
                  <a:lnTo>
                    <a:pt x="165" y="209"/>
                  </a:lnTo>
                  <a:lnTo>
                    <a:pt x="164" y="212"/>
                  </a:lnTo>
                  <a:lnTo>
                    <a:pt x="160" y="220"/>
                  </a:lnTo>
                  <a:lnTo>
                    <a:pt x="157" y="226"/>
                  </a:lnTo>
                  <a:lnTo>
                    <a:pt x="153" y="232"/>
                  </a:lnTo>
                  <a:lnTo>
                    <a:pt x="150" y="237"/>
                  </a:lnTo>
                  <a:lnTo>
                    <a:pt x="145" y="240"/>
                  </a:lnTo>
                  <a:lnTo>
                    <a:pt x="139" y="244"/>
                  </a:lnTo>
                  <a:lnTo>
                    <a:pt x="132" y="248"/>
                  </a:lnTo>
                  <a:lnTo>
                    <a:pt x="124" y="250"/>
                  </a:lnTo>
                  <a:lnTo>
                    <a:pt x="121" y="251"/>
                  </a:lnTo>
                  <a:lnTo>
                    <a:pt x="116" y="251"/>
                  </a:lnTo>
                  <a:lnTo>
                    <a:pt x="112" y="253"/>
                  </a:lnTo>
                  <a:lnTo>
                    <a:pt x="108" y="254"/>
                  </a:lnTo>
                  <a:lnTo>
                    <a:pt x="102" y="254"/>
                  </a:lnTo>
                  <a:lnTo>
                    <a:pt x="97" y="255"/>
                  </a:lnTo>
                  <a:lnTo>
                    <a:pt x="91" y="255"/>
                  </a:lnTo>
                  <a:lnTo>
                    <a:pt x="86" y="255"/>
                  </a:lnTo>
                  <a:lnTo>
                    <a:pt x="75" y="255"/>
                  </a:lnTo>
                  <a:lnTo>
                    <a:pt x="65" y="254"/>
                  </a:lnTo>
                  <a:lnTo>
                    <a:pt x="57" y="253"/>
                  </a:lnTo>
                  <a:lnTo>
                    <a:pt x="49" y="251"/>
                  </a:lnTo>
                  <a:lnTo>
                    <a:pt x="41" y="249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9" y="237"/>
                  </a:lnTo>
                  <a:lnTo>
                    <a:pt x="15" y="232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8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5" y="196"/>
                  </a:lnTo>
                  <a:close/>
                  <a:moveTo>
                    <a:pt x="46" y="90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1"/>
                  </a:lnTo>
                  <a:lnTo>
                    <a:pt x="49" y="115"/>
                  </a:lnTo>
                  <a:lnTo>
                    <a:pt x="50" y="122"/>
                  </a:lnTo>
                  <a:lnTo>
                    <a:pt x="52" y="125"/>
                  </a:lnTo>
                  <a:lnTo>
                    <a:pt x="53" y="129"/>
                  </a:lnTo>
                  <a:lnTo>
                    <a:pt x="56" y="132"/>
                  </a:lnTo>
                  <a:lnTo>
                    <a:pt x="62" y="138"/>
                  </a:lnTo>
                  <a:lnTo>
                    <a:pt x="68" y="142"/>
                  </a:lnTo>
                  <a:lnTo>
                    <a:pt x="75" y="145"/>
                  </a:lnTo>
                  <a:lnTo>
                    <a:pt x="82" y="146"/>
                  </a:lnTo>
                  <a:lnTo>
                    <a:pt x="91" y="145"/>
                  </a:lnTo>
                  <a:lnTo>
                    <a:pt x="98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4" y="129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20" y="115"/>
                  </a:lnTo>
                  <a:lnTo>
                    <a:pt x="121" y="111"/>
                  </a:lnTo>
                  <a:lnTo>
                    <a:pt x="122" y="105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3"/>
                  </a:lnTo>
                  <a:lnTo>
                    <a:pt x="121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5" y="55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8"/>
                  </a:lnTo>
                  <a:lnTo>
                    <a:pt x="83" y="37"/>
                  </a:lnTo>
                  <a:lnTo>
                    <a:pt x="75" y="38"/>
                  </a:lnTo>
                  <a:lnTo>
                    <a:pt x="69" y="40"/>
                  </a:lnTo>
                  <a:lnTo>
                    <a:pt x="62" y="44"/>
                  </a:lnTo>
                  <a:lnTo>
                    <a:pt x="57" y="50"/>
                  </a:lnTo>
                  <a:lnTo>
                    <a:pt x="55" y="54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9" y="67"/>
                  </a:lnTo>
                  <a:lnTo>
                    <a:pt x="47" y="72"/>
                  </a:lnTo>
                  <a:lnTo>
                    <a:pt x="47" y="78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0" name="Freeform 93"/>
            <p:cNvSpPr>
              <a:spLocks noChangeAspect="1"/>
            </p:cNvSpPr>
            <p:nvPr/>
          </p:nvSpPr>
          <p:spPr bwMode="auto">
            <a:xfrm>
              <a:off x="1541" y="1978"/>
              <a:ext cx="50" cy="36"/>
            </a:xfrm>
            <a:custGeom>
              <a:avLst/>
              <a:gdLst>
                <a:gd name="T0" fmla="*/ 9 w 252"/>
                <a:gd name="T1" fmla="*/ 1 h 182"/>
                <a:gd name="T2" fmla="*/ 10 w 252"/>
                <a:gd name="T3" fmla="*/ 4 h 182"/>
                <a:gd name="T4" fmla="*/ 12 w 252"/>
                <a:gd name="T5" fmla="*/ 2 h 182"/>
                <a:gd name="T6" fmla="*/ 15 w 252"/>
                <a:gd name="T7" fmla="*/ 1 h 182"/>
                <a:gd name="T8" fmla="*/ 18 w 252"/>
                <a:gd name="T9" fmla="*/ 0 h 182"/>
                <a:gd name="T10" fmla="*/ 20 w 252"/>
                <a:gd name="T11" fmla="*/ 0 h 182"/>
                <a:gd name="T12" fmla="*/ 23 w 252"/>
                <a:gd name="T13" fmla="*/ 1 h 182"/>
                <a:gd name="T14" fmla="*/ 26 w 252"/>
                <a:gd name="T15" fmla="*/ 2 h 182"/>
                <a:gd name="T16" fmla="*/ 28 w 252"/>
                <a:gd name="T17" fmla="*/ 4 h 182"/>
                <a:gd name="T18" fmla="*/ 30 w 252"/>
                <a:gd name="T19" fmla="*/ 4 h 182"/>
                <a:gd name="T20" fmla="*/ 32 w 252"/>
                <a:gd name="T21" fmla="*/ 2 h 182"/>
                <a:gd name="T22" fmla="*/ 35 w 252"/>
                <a:gd name="T23" fmla="*/ 1 h 182"/>
                <a:gd name="T24" fmla="*/ 38 w 252"/>
                <a:gd name="T25" fmla="*/ 0 h 182"/>
                <a:gd name="T26" fmla="*/ 40 w 252"/>
                <a:gd name="T27" fmla="*/ 0 h 182"/>
                <a:gd name="T28" fmla="*/ 44 w 252"/>
                <a:gd name="T29" fmla="*/ 1 h 182"/>
                <a:gd name="T30" fmla="*/ 46 w 252"/>
                <a:gd name="T31" fmla="*/ 3 h 182"/>
                <a:gd name="T32" fmla="*/ 48 w 252"/>
                <a:gd name="T33" fmla="*/ 5 h 182"/>
                <a:gd name="T34" fmla="*/ 49 w 252"/>
                <a:gd name="T35" fmla="*/ 7 h 182"/>
                <a:gd name="T36" fmla="*/ 50 w 252"/>
                <a:gd name="T37" fmla="*/ 9 h 182"/>
                <a:gd name="T38" fmla="*/ 50 w 252"/>
                <a:gd name="T39" fmla="*/ 10 h 182"/>
                <a:gd name="T40" fmla="*/ 50 w 252"/>
                <a:gd name="T41" fmla="*/ 12 h 182"/>
                <a:gd name="T42" fmla="*/ 50 w 252"/>
                <a:gd name="T43" fmla="*/ 36 h 182"/>
                <a:gd name="T44" fmla="*/ 41 w 252"/>
                <a:gd name="T45" fmla="*/ 16 h 182"/>
                <a:gd name="T46" fmla="*/ 41 w 252"/>
                <a:gd name="T47" fmla="*/ 12 h 182"/>
                <a:gd name="T48" fmla="*/ 40 w 252"/>
                <a:gd name="T49" fmla="*/ 9 h 182"/>
                <a:gd name="T50" fmla="*/ 38 w 252"/>
                <a:gd name="T51" fmla="*/ 8 h 182"/>
                <a:gd name="T52" fmla="*/ 36 w 252"/>
                <a:gd name="T53" fmla="*/ 7 h 182"/>
                <a:gd name="T54" fmla="*/ 34 w 252"/>
                <a:gd name="T55" fmla="*/ 8 h 182"/>
                <a:gd name="T56" fmla="*/ 33 w 252"/>
                <a:gd name="T57" fmla="*/ 9 h 182"/>
                <a:gd name="T58" fmla="*/ 31 w 252"/>
                <a:gd name="T59" fmla="*/ 10 h 182"/>
                <a:gd name="T60" fmla="*/ 30 w 252"/>
                <a:gd name="T61" fmla="*/ 12 h 182"/>
                <a:gd name="T62" fmla="*/ 30 w 252"/>
                <a:gd name="T63" fmla="*/ 13 h 182"/>
                <a:gd name="T64" fmla="*/ 30 w 252"/>
                <a:gd name="T65" fmla="*/ 15 h 182"/>
                <a:gd name="T66" fmla="*/ 30 w 252"/>
                <a:gd name="T67" fmla="*/ 17 h 182"/>
                <a:gd name="T68" fmla="*/ 30 w 252"/>
                <a:gd name="T69" fmla="*/ 19 h 182"/>
                <a:gd name="T70" fmla="*/ 20 w 252"/>
                <a:gd name="T71" fmla="*/ 36 h 182"/>
                <a:gd name="T72" fmla="*/ 20 w 252"/>
                <a:gd name="T73" fmla="*/ 14 h 182"/>
                <a:gd name="T74" fmla="*/ 20 w 252"/>
                <a:gd name="T75" fmla="*/ 11 h 182"/>
                <a:gd name="T76" fmla="*/ 20 w 252"/>
                <a:gd name="T77" fmla="*/ 10 h 182"/>
                <a:gd name="T78" fmla="*/ 19 w 252"/>
                <a:gd name="T79" fmla="*/ 9 h 182"/>
                <a:gd name="T80" fmla="*/ 18 w 252"/>
                <a:gd name="T81" fmla="*/ 8 h 182"/>
                <a:gd name="T82" fmla="*/ 16 w 252"/>
                <a:gd name="T83" fmla="*/ 7 h 182"/>
                <a:gd name="T84" fmla="*/ 15 w 252"/>
                <a:gd name="T85" fmla="*/ 7 h 182"/>
                <a:gd name="T86" fmla="*/ 13 w 252"/>
                <a:gd name="T87" fmla="*/ 8 h 182"/>
                <a:gd name="T88" fmla="*/ 11 w 252"/>
                <a:gd name="T89" fmla="*/ 9 h 182"/>
                <a:gd name="T90" fmla="*/ 10 w 252"/>
                <a:gd name="T91" fmla="*/ 11 h 182"/>
                <a:gd name="T92" fmla="*/ 10 w 252"/>
                <a:gd name="T93" fmla="*/ 12 h 182"/>
                <a:gd name="T94" fmla="*/ 9 w 252"/>
                <a:gd name="T95" fmla="*/ 14 h 182"/>
                <a:gd name="T96" fmla="*/ 9 w 252"/>
                <a:gd name="T97" fmla="*/ 16 h 182"/>
                <a:gd name="T98" fmla="*/ 9 w 252"/>
                <a:gd name="T99" fmla="*/ 18 h 182"/>
                <a:gd name="T100" fmla="*/ 9 w 252"/>
                <a:gd name="T101" fmla="*/ 36 h 182"/>
                <a:gd name="T102" fmla="*/ 0 w 252"/>
                <a:gd name="T103" fmla="*/ 1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2" h="182">
                  <a:moveTo>
                    <a:pt x="0" y="5"/>
                  </a:moveTo>
                  <a:lnTo>
                    <a:pt x="46" y="5"/>
                  </a:lnTo>
                  <a:lnTo>
                    <a:pt x="46" y="29"/>
                  </a:lnTo>
                  <a:lnTo>
                    <a:pt x="50" y="22"/>
                  </a:lnTo>
                  <a:lnTo>
                    <a:pt x="56" y="16"/>
                  </a:lnTo>
                  <a:lnTo>
                    <a:pt x="62" y="11"/>
                  </a:lnTo>
                  <a:lnTo>
                    <a:pt x="68" y="7"/>
                  </a:lnTo>
                  <a:lnTo>
                    <a:pt x="76" y="4"/>
                  </a:lnTo>
                  <a:lnTo>
                    <a:pt x="82" y="1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4" y="7"/>
                  </a:lnTo>
                  <a:lnTo>
                    <a:pt x="129" y="11"/>
                  </a:lnTo>
                  <a:lnTo>
                    <a:pt x="135" y="16"/>
                  </a:lnTo>
                  <a:lnTo>
                    <a:pt x="139" y="22"/>
                  </a:lnTo>
                  <a:lnTo>
                    <a:pt x="143" y="29"/>
                  </a:lnTo>
                  <a:lnTo>
                    <a:pt x="149" y="22"/>
                  </a:lnTo>
                  <a:lnTo>
                    <a:pt x="155" y="16"/>
                  </a:lnTo>
                  <a:lnTo>
                    <a:pt x="161" y="11"/>
                  </a:lnTo>
                  <a:lnTo>
                    <a:pt x="167" y="7"/>
                  </a:lnTo>
                  <a:lnTo>
                    <a:pt x="174" y="4"/>
                  </a:lnTo>
                  <a:lnTo>
                    <a:pt x="181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4" y="1"/>
                  </a:lnTo>
                  <a:lnTo>
                    <a:pt x="213" y="3"/>
                  </a:lnTo>
                  <a:lnTo>
                    <a:pt x="220" y="5"/>
                  </a:lnTo>
                  <a:lnTo>
                    <a:pt x="227" y="9"/>
                  </a:lnTo>
                  <a:lnTo>
                    <a:pt x="233" y="14"/>
                  </a:lnTo>
                  <a:lnTo>
                    <a:pt x="239" y="18"/>
                  </a:lnTo>
                  <a:lnTo>
                    <a:pt x="244" y="24"/>
                  </a:lnTo>
                  <a:lnTo>
                    <a:pt x="248" y="32"/>
                  </a:lnTo>
                  <a:lnTo>
                    <a:pt x="249" y="34"/>
                  </a:lnTo>
                  <a:lnTo>
                    <a:pt x="249" y="38"/>
                  </a:lnTo>
                  <a:lnTo>
                    <a:pt x="250" y="43"/>
                  </a:lnTo>
                  <a:lnTo>
                    <a:pt x="251" y="46"/>
                  </a:lnTo>
                  <a:lnTo>
                    <a:pt x="251" y="52"/>
                  </a:lnTo>
                  <a:lnTo>
                    <a:pt x="252" y="57"/>
                  </a:lnTo>
                  <a:lnTo>
                    <a:pt x="252" y="63"/>
                  </a:lnTo>
                  <a:lnTo>
                    <a:pt x="252" y="69"/>
                  </a:lnTo>
                  <a:lnTo>
                    <a:pt x="252" y="182"/>
                  </a:lnTo>
                  <a:lnTo>
                    <a:pt x="207" y="182"/>
                  </a:lnTo>
                  <a:lnTo>
                    <a:pt x="207" y="81"/>
                  </a:lnTo>
                  <a:lnTo>
                    <a:pt x="207" y="69"/>
                  </a:lnTo>
                  <a:lnTo>
                    <a:pt x="205" y="60"/>
                  </a:lnTo>
                  <a:lnTo>
                    <a:pt x="203" y="52"/>
                  </a:lnTo>
                  <a:lnTo>
                    <a:pt x="202" y="48"/>
                  </a:lnTo>
                  <a:lnTo>
                    <a:pt x="198" y="43"/>
                  </a:lnTo>
                  <a:lnTo>
                    <a:pt x="193" y="39"/>
                  </a:lnTo>
                  <a:lnTo>
                    <a:pt x="187" y="38"/>
                  </a:lnTo>
                  <a:lnTo>
                    <a:pt x="183" y="37"/>
                  </a:lnTo>
                  <a:lnTo>
                    <a:pt x="178" y="37"/>
                  </a:lnTo>
                  <a:lnTo>
                    <a:pt x="173" y="38"/>
                  </a:lnTo>
                  <a:lnTo>
                    <a:pt x="168" y="40"/>
                  </a:lnTo>
                  <a:lnTo>
                    <a:pt x="165" y="43"/>
                  </a:lnTo>
                  <a:lnTo>
                    <a:pt x="161" y="46"/>
                  </a:lnTo>
                  <a:lnTo>
                    <a:pt x="157" y="50"/>
                  </a:lnTo>
                  <a:lnTo>
                    <a:pt x="155" y="56"/>
                  </a:lnTo>
                  <a:lnTo>
                    <a:pt x="153" y="61"/>
                  </a:lnTo>
                  <a:lnTo>
                    <a:pt x="151" y="63"/>
                  </a:lnTo>
                  <a:lnTo>
                    <a:pt x="151" y="67"/>
                  </a:lnTo>
                  <a:lnTo>
                    <a:pt x="150" y="72"/>
                  </a:lnTo>
                  <a:lnTo>
                    <a:pt x="150" y="75"/>
                  </a:lnTo>
                  <a:lnTo>
                    <a:pt x="149" y="80"/>
                  </a:lnTo>
                  <a:lnTo>
                    <a:pt x="149" y="86"/>
                  </a:lnTo>
                  <a:lnTo>
                    <a:pt x="149" y="91"/>
                  </a:lnTo>
                  <a:lnTo>
                    <a:pt x="149" y="97"/>
                  </a:lnTo>
                  <a:lnTo>
                    <a:pt x="149" y="182"/>
                  </a:lnTo>
                  <a:lnTo>
                    <a:pt x="103" y="182"/>
                  </a:lnTo>
                  <a:lnTo>
                    <a:pt x="103" y="85"/>
                  </a:lnTo>
                  <a:lnTo>
                    <a:pt x="103" y="73"/>
                  </a:lnTo>
                  <a:lnTo>
                    <a:pt x="102" y="64"/>
                  </a:lnTo>
                  <a:lnTo>
                    <a:pt x="102" y="57"/>
                  </a:lnTo>
                  <a:lnTo>
                    <a:pt x="101" y="52"/>
                  </a:lnTo>
                  <a:lnTo>
                    <a:pt x="100" y="49"/>
                  </a:lnTo>
                  <a:lnTo>
                    <a:pt x="97" y="46"/>
                  </a:lnTo>
                  <a:lnTo>
                    <a:pt x="96" y="44"/>
                  </a:lnTo>
                  <a:lnTo>
                    <a:pt x="94" y="41"/>
                  </a:lnTo>
                  <a:lnTo>
                    <a:pt x="90" y="40"/>
                  </a:lnTo>
                  <a:lnTo>
                    <a:pt x="86" y="38"/>
                  </a:lnTo>
                  <a:lnTo>
                    <a:pt x="83" y="37"/>
                  </a:lnTo>
                  <a:lnTo>
                    <a:pt x="79" y="37"/>
                  </a:lnTo>
                  <a:lnTo>
                    <a:pt x="74" y="37"/>
                  </a:lnTo>
                  <a:lnTo>
                    <a:pt x="68" y="38"/>
                  </a:lnTo>
                  <a:lnTo>
                    <a:pt x="64" y="40"/>
                  </a:lnTo>
                  <a:lnTo>
                    <a:pt x="60" y="43"/>
                  </a:lnTo>
                  <a:lnTo>
                    <a:pt x="56" y="46"/>
                  </a:lnTo>
                  <a:lnTo>
                    <a:pt x="53" y="50"/>
                  </a:lnTo>
                  <a:lnTo>
                    <a:pt x="50" y="55"/>
                  </a:lnTo>
                  <a:lnTo>
                    <a:pt x="49" y="60"/>
                  </a:lnTo>
                  <a:lnTo>
                    <a:pt x="48" y="62"/>
                  </a:lnTo>
                  <a:lnTo>
                    <a:pt x="48" y="66"/>
                  </a:lnTo>
                  <a:lnTo>
                    <a:pt x="47" y="69"/>
                  </a:lnTo>
                  <a:lnTo>
                    <a:pt x="47" y="74"/>
                  </a:lnTo>
                  <a:lnTo>
                    <a:pt x="46" y="79"/>
                  </a:lnTo>
                  <a:lnTo>
                    <a:pt x="46" y="84"/>
                  </a:lnTo>
                  <a:lnTo>
                    <a:pt x="46" y="90"/>
                  </a:lnTo>
                  <a:lnTo>
                    <a:pt x="46" y="96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1" name="Freeform 94"/>
            <p:cNvSpPr>
              <a:spLocks noChangeAspect="1" noEditPoints="1"/>
            </p:cNvSpPr>
            <p:nvPr/>
          </p:nvSpPr>
          <p:spPr bwMode="auto">
            <a:xfrm>
              <a:off x="1598" y="1978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8 w 164"/>
                <a:gd name="T7" fmla="*/ 1 h 187"/>
                <a:gd name="T8" fmla="*/ 11 w 164"/>
                <a:gd name="T9" fmla="*/ 1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8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7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1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20 w 164"/>
                <a:gd name="T97" fmla="*/ 28 h 187"/>
                <a:gd name="T98" fmla="*/ 21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1"/>
                  </a:lnTo>
                  <a:lnTo>
                    <a:pt x="17" y="26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4"/>
                  </a:lnTo>
                  <a:lnTo>
                    <a:pt x="56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6" y="4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5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1" y="44"/>
                  </a:lnTo>
                  <a:lnTo>
                    <a:pt x="151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80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9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9"/>
                  </a:lnTo>
                  <a:lnTo>
                    <a:pt x="29" y="88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3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3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40"/>
                  </a:lnTo>
                  <a:lnTo>
                    <a:pt x="52" y="143"/>
                  </a:lnTo>
                  <a:lnTo>
                    <a:pt x="56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7" y="140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2" name="Freeform 95"/>
            <p:cNvSpPr>
              <a:spLocks noChangeAspect="1" noEditPoints="1"/>
            </p:cNvSpPr>
            <p:nvPr/>
          </p:nvSpPr>
          <p:spPr bwMode="auto">
            <a:xfrm>
              <a:off x="1636" y="1978"/>
              <a:ext cx="34" cy="51"/>
            </a:xfrm>
            <a:custGeom>
              <a:avLst/>
              <a:gdLst>
                <a:gd name="T0" fmla="*/ 12 w 169"/>
                <a:gd name="T1" fmla="*/ 41 h 255"/>
                <a:gd name="T2" fmla="*/ 13 w 169"/>
                <a:gd name="T3" fmla="*/ 43 h 255"/>
                <a:gd name="T4" fmla="*/ 15 w 169"/>
                <a:gd name="T5" fmla="*/ 44 h 255"/>
                <a:gd name="T6" fmla="*/ 20 w 169"/>
                <a:gd name="T7" fmla="*/ 43 h 255"/>
                <a:gd name="T8" fmla="*/ 23 w 169"/>
                <a:gd name="T9" fmla="*/ 42 h 255"/>
                <a:gd name="T10" fmla="*/ 24 w 169"/>
                <a:gd name="T11" fmla="*/ 40 h 255"/>
                <a:gd name="T12" fmla="*/ 25 w 169"/>
                <a:gd name="T13" fmla="*/ 37 h 255"/>
                <a:gd name="T14" fmla="*/ 24 w 169"/>
                <a:gd name="T15" fmla="*/ 32 h 255"/>
                <a:gd name="T16" fmla="*/ 20 w 169"/>
                <a:gd name="T17" fmla="*/ 35 h 255"/>
                <a:gd name="T18" fmla="*/ 15 w 169"/>
                <a:gd name="T19" fmla="*/ 36 h 255"/>
                <a:gd name="T20" fmla="*/ 11 w 169"/>
                <a:gd name="T21" fmla="*/ 36 h 255"/>
                <a:gd name="T22" fmla="*/ 6 w 169"/>
                <a:gd name="T23" fmla="*/ 34 h 255"/>
                <a:gd name="T24" fmla="*/ 3 w 169"/>
                <a:gd name="T25" fmla="*/ 30 h 255"/>
                <a:gd name="T26" fmla="*/ 1 w 169"/>
                <a:gd name="T27" fmla="*/ 26 h 255"/>
                <a:gd name="T28" fmla="*/ 0 w 169"/>
                <a:gd name="T29" fmla="*/ 22 h 255"/>
                <a:gd name="T30" fmla="*/ 0 w 169"/>
                <a:gd name="T31" fmla="*/ 16 h 255"/>
                <a:gd name="T32" fmla="*/ 1 w 169"/>
                <a:gd name="T33" fmla="*/ 10 h 255"/>
                <a:gd name="T34" fmla="*/ 3 w 169"/>
                <a:gd name="T35" fmla="*/ 6 h 255"/>
                <a:gd name="T36" fmla="*/ 6 w 169"/>
                <a:gd name="T37" fmla="*/ 3 h 255"/>
                <a:gd name="T38" fmla="*/ 10 w 169"/>
                <a:gd name="T39" fmla="*/ 1 h 255"/>
                <a:gd name="T40" fmla="*/ 14 w 169"/>
                <a:gd name="T41" fmla="*/ 0 h 255"/>
                <a:gd name="T42" fmla="*/ 19 w 169"/>
                <a:gd name="T43" fmla="*/ 1 h 255"/>
                <a:gd name="T44" fmla="*/ 23 w 169"/>
                <a:gd name="T45" fmla="*/ 3 h 255"/>
                <a:gd name="T46" fmla="*/ 25 w 169"/>
                <a:gd name="T47" fmla="*/ 1 h 255"/>
                <a:gd name="T48" fmla="*/ 34 w 169"/>
                <a:gd name="T49" fmla="*/ 34 h 255"/>
                <a:gd name="T50" fmla="*/ 34 w 169"/>
                <a:gd name="T51" fmla="*/ 39 h 255"/>
                <a:gd name="T52" fmla="*/ 33 w 169"/>
                <a:gd name="T53" fmla="*/ 42 h 255"/>
                <a:gd name="T54" fmla="*/ 32 w 169"/>
                <a:gd name="T55" fmla="*/ 45 h 255"/>
                <a:gd name="T56" fmla="*/ 29 w 169"/>
                <a:gd name="T57" fmla="*/ 48 h 255"/>
                <a:gd name="T58" fmla="*/ 25 w 169"/>
                <a:gd name="T59" fmla="*/ 50 h 255"/>
                <a:gd name="T60" fmla="*/ 23 w 169"/>
                <a:gd name="T61" fmla="*/ 51 h 255"/>
                <a:gd name="T62" fmla="*/ 19 w 169"/>
                <a:gd name="T63" fmla="*/ 51 h 255"/>
                <a:gd name="T64" fmla="*/ 15 w 169"/>
                <a:gd name="T65" fmla="*/ 51 h 255"/>
                <a:gd name="T66" fmla="*/ 10 w 169"/>
                <a:gd name="T67" fmla="*/ 50 h 255"/>
                <a:gd name="T68" fmla="*/ 6 w 169"/>
                <a:gd name="T69" fmla="*/ 49 h 255"/>
                <a:gd name="T70" fmla="*/ 3 w 169"/>
                <a:gd name="T71" fmla="*/ 46 h 255"/>
                <a:gd name="T72" fmla="*/ 1 w 169"/>
                <a:gd name="T73" fmla="*/ 43 h 255"/>
                <a:gd name="T74" fmla="*/ 1 w 169"/>
                <a:gd name="T75" fmla="*/ 40 h 255"/>
                <a:gd name="T76" fmla="*/ 1 w 169"/>
                <a:gd name="T77" fmla="*/ 39 h 255"/>
                <a:gd name="T78" fmla="*/ 9 w 169"/>
                <a:gd name="T79" fmla="*/ 18 h 255"/>
                <a:gd name="T80" fmla="*/ 9 w 169"/>
                <a:gd name="T81" fmla="*/ 22 h 255"/>
                <a:gd name="T82" fmla="*/ 10 w 169"/>
                <a:gd name="T83" fmla="*/ 25 h 255"/>
                <a:gd name="T84" fmla="*/ 12 w 169"/>
                <a:gd name="T85" fmla="*/ 28 h 255"/>
                <a:gd name="T86" fmla="*/ 16 w 169"/>
                <a:gd name="T87" fmla="*/ 29 h 255"/>
                <a:gd name="T88" fmla="*/ 21 w 169"/>
                <a:gd name="T89" fmla="*/ 28 h 255"/>
                <a:gd name="T90" fmla="*/ 23 w 169"/>
                <a:gd name="T91" fmla="*/ 25 h 255"/>
                <a:gd name="T92" fmla="*/ 24 w 169"/>
                <a:gd name="T93" fmla="*/ 22 h 255"/>
                <a:gd name="T94" fmla="*/ 25 w 169"/>
                <a:gd name="T95" fmla="*/ 18 h 255"/>
                <a:gd name="T96" fmla="*/ 25 w 169"/>
                <a:gd name="T97" fmla="*/ 15 h 255"/>
                <a:gd name="T98" fmla="*/ 24 w 169"/>
                <a:gd name="T99" fmla="*/ 12 h 255"/>
                <a:gd name="T100" fmla="*/ 21 w 169"/>
                <a:gd name="T101" fmla="*/ 9 h 255"/>
                <a:gd name="T102" fmla="*/ 17 w 169"/>
                <a:gd name="T103" fmla="*/ 7 h 255"/>
                <a:gd name="T104" fmla="*/ 12 w 169"/>
                <a:gd name="T105" fmla="*/ 9 h 255"/>
                <a:gd name="T106" fmla="*/ 10 w 169"/>
                <a:gd name="T107" fmla="*/ 11 h 255"/>
                <a:gd name="T108" fmla="*/ 9 w 169"/>
                <a:gd name="T109" fmla="*/ 14 h 255"/>
                <a:gd name="T110" fmla="*/ 9 w 169"/>
                <a:gd name="T111" fmla="*/ 18 h 2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9" h="255">
                  <a:moveTo>
                    <a:pt x="5" y="196"/>
                  </a:moveTo>
                  <a:lnTo>
                    <a:pt x="58" y="199"/>
                  </a:lnTo>
                  <a:lnTo>
                    <a:pt x="59" y="204"/>
                  </a:lnTo>
                  <a:lnTo>
                    <a:pt x="60" y="208"/>
                  </a:lnTo>
                  <a:lnTo>
                    <a:pt x="61" y="211"/>
                  </a:lnTo>
                  <a:lnTo>
                    <a:pt x="64" y="214"/>
                  </a:lnTo>
                  <a:lnTo>
                    <a:pt x="67" y="215"/>
                  </a:lnTo>
                  <a:lnTo>
                    <a:pt x="72" y="217"/>
                  </a:lnTo>
                  <a:lnTo>
                    <a:pt x="77" y="219"/>
                  </a:lnTo>
                  <a:lnTo>
                    <a:pt x="84" y="219"/>
                  </a:lnTo>
                  <a:lnTo>
                    <a:pt x="93" y="219"/>
                  </a:lnTo>
                  <a:lnTo>
                    <a:pt x="100" y="217"/>
                  </a:lnTo>
                  <a:lnTo>
                    <a:pt x="106" y="215"/>
                  </a:lnTo>
                  <a:lnTo>
                    <a:pt x="111" y="214"/>
                  </a:lnTo>
                  <a:lnTo>
                    <a:pt x="113" y="211"/>
                  </a:lnTo>
                  <a:lnTo>
                    <a:pt x="116" y="209"/>
                  </a:lnTo>
                  <a:lnTo>
                    <a:pt x="118" y="205"/>
                  </a:lnTo>
                  <a:lnTo>
                    <a:pt x="120" y="200"/>
                  </a:lnTo>
                  <a:lnTo>
                    <a:pt x="122" y="197"/>
                  </a:lnTo>
                  <a:lnTo>
                    <a:pt x="122" y="192"/>
                  </a:lnTo>
                  <a:lnTo>
                    <a:pt x="123" y="186"/>
                  </a:lnTo>
                  <a:lnTo>
                    <a:pt x="123" y="179"/>
                  </a:lnTo>
                  <a:lnTo>
                    <a:pt x="123" y="152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8" y="174"/>
                  </a:lnTo>
                  <a:lnTo>
                    <a:pt x="92" y="177"/>
                  </a:lnTo>
                  <a:lnTo>
                    <a:pt x="84" y="180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0" y="182"/>
                  </a:lnTo>
                  <a:lnTo>
                    <a:pt x="53" y="180"/>
                  </a:lnTo>
                  <a:lnTo>
                    <a:pt x="46" y="177"/>
                  </a:lnTo>
                  <a:lnTo>
                    <a:pt x="39" y="174"/>
                  </a:lnTo>
                  <a:lnTo>
                    <a:pt x="31" y="170"/>
                  </a:lnTo>
                  <a:lnTo>
                    <a:pt x="25" y="165"/>
                  </a:lnTo>
                  <a:lnTo>
                    <a:pt x="19" y="159"/>
                  </a:lnTo>
                  <a:lnTo>
                    <a:pt x="15" y="152"/>
                  </a:lnTo>
                  <a:lnTo>
                    <a:pt x="11" y="146"/>
                  </a:lnTo>
                  <a:lnTo>
                    <a:pt x="9" y="140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3" y="118"/>
                  </a:lnTo>
                  <a:lnTo>
                    <a:pt x="1" y="109"/>
                  </a:lnTo>
                  <a:lnTo>
                    <a:pt x="0" y="101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3" y="62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1" y="37"/>
                  </a:lnTo>
                  <a:lnTo>
                    <a:pt x="15" y="31"/>
                  </a:lnTo>
                  <a:lnTo>
                    <a:pt x="19" y="24"/>
                  </a:lnTo>
                  <a:lnTo>
                    <a:pt x="24" y="18"/>
                  </a:lnTo>
                  <a:lnTo>
                    <a:pt x="30" y="14"/>
                  </a:lnTo>
                  <a:lnTo>
                    <a:pt x="36" y="10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3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1"/>
                  </a:lnTo>
                  <a:lnTo>
                    <a:pt x="123" y="5"/>
                  </a:lnTo>
                  <a:lnTo>
                    <a:pt x="169" y="5"/>
                  </a:lnTo>
                  <a:lnTo>
                    <a:pt x="169" y="165"/>
                  </a:lnTo>
                  <a:lnTo>
                    <a:pt x="169" y="172"/>
                  </a:lnTo>
                  <a:lnTo>
                    <a:pt x="169" y="180"/>
                  </a:lnTo>
                  <a:lnTo>
                    <a:pt x="167" y="187"/>
                  </a:lnTo>
                  <a:lnTo>
                    <a:pt x="167" y="193"/>
                  </a:lnTo>
                  <a:lnTo>
                    <a:pt x="166" y="199"/>
                  </a:lnTo>
                  <a:lnTo>
                    <a:pt x="165" y="204"/>
                  </a:lnTo>
                  <a:lnTo>
                    <a:pt x="165" y="209"/>
                  </a:lnTo>
                  <a:lnTo>
                    <a:pt x="164" y="212"/>
                  </a:lnTo>
                  <a:lnTo>
                    <a:pt x="160" y="220"/>
                  </a:lnTo>
                  <a:lnTo>
                    <a:pt x="157" y="226"/>
                  </a:lnTo>
                  <a:lnTo>
                    <a:pt x="153" y="232"/>
                  </a:lnTo>
                  <a:lnTo>
                    <a:pt x="149" y="237"/>
                  </a:lnTo>
                  <a:lnTo>
                    <a:pt x="144" y="240"/>
                  </a:lnTo>
                  <a:lnTo>
                    <a:pt x="138" y="244"/>
                  </a:lnTo>
                  <a:lnTo>
                    <a:pt x="131" y="248"/>
                  </a:lnTo>
                  <a:lnTo>
                    <a:pt x="124" y="250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2" y="253"/>
                  </a:lnTo>
                  <a:lnTo>
                    <a:pt x="107" y="254"/>
                  </a:lnTo>
                  <a:lnTo>
                    <a:pt x="101" y="254"/>
                  </a:lnTo>
                  <a:lnTo>
                    <a:pt x="96" y="255"/>
                  </a:lnTo>
                  <a:lnTo>
                    <a:pt x="90" y="255"/>
                  </a:lnTo>
                  <a:lnTo>
                    <a:pt x="86" y="255"/>
                  </a:lnTo>
                  <a:lnTo>
                    <a:pt x="75" y="255"/>
                  </a:lnTo>
                  <a:lnTo>
                    <a:pt x="65" y="254"/>
                  </a:lnTo>
                  <a:lnTo>
                    <a:pt x="57" y="253"/>
                  </a:lnTo>
                  <a:lnTo>
                    <a:pt x="48" y="251"/>
                  </a:lnTo>
                  <a:lnTo>
                    <a:pt x="41" y="249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8" y="237"/>
                  </a:lnTo>
                  <a:lnTo>
                    <a:pt x="15" y="232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8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5" y="196"/>
                  </a:lnTo>
                  <a:close/>
                  <a:moveTo>
                    <a:pt x="46" y="90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1"/>
                  </a:lnTo>
                  <a:lnTo>
                    <a:pt x="48" y="115"/>
                  </a:lnTo>
                  <a:lnTo>
                    <a:pt x="49" y="122"/>
                  </a:lnTo>
                  <a:lnTo>
                    <a:pt x="52" y="125"/>
                  </a:lnTo>
                  <a:lnTo>
                    <a:pt x="53" y="129"/>
                  </a:lnTo>
                  <a:lnTo>
                    <a:pt x="55" y="132"/>
                  </a:lnTo>
                  <a:lnTo>
                    <a:pt x="61" y="138"/>
                  </a:lnTo>
                  <a:lnTo>
                    <a:pt x="67" y="142"/>
                  </a:lnTo>
                  <a:lnTo>
                    <a:pt x="75" y="145"/>
                  </a:lnTo>
                  <a:lnTo>
                    <a:pt x="82" y="146"/>
                  </a:lnTo>
                  <a:lnTo>
                    <a:pt x="90" y="145"/>
                  </a:lnTo>
                  <a:lnTo>
                    <a:pt x="98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3" y="129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19" y="115"/>
                  </a:lnTo>
                  <a:lnTo>
                    <a:pt x="120" y="111"/>
                  </a:lnTo>
                  <a:lnTo>
                    <a:pt x="122" y="105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3"/>
                  </a:lnTo>
                  <a:lnTo>
                    <a:pt x="120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4" y="55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8"/>
                  </a:lnTo>
                  <a:lnTo>
                    <a:pt x="83" y="37"/>
                  </a:lnTo>
                  <a:lnTo>
                    <a:pt x="75" y="38"/>
                  </a:lnTo>
                  <a:lnTo>
                    <a:pt x="69" y="40"/>
                  </a:lnTo>
                  <a:lnTo>
                    <a:pt x="61" y="44"/>
                  </a:lnTo>
                  <a:lnTo>
                    <a:pt x="57" y="50"/>
                  </a:lnTo>
                  <a:lnTo>
                    <a:pt x="54" y="54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8" y="67"/>
                  </a:lnTo>
                  <a:lnTo>
                    <a:pt x="47" y="72"/>
                  </a:lnTo>
                  <a:lnTo>
                    <a:pt x="47" y="78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3" name="Freeform 96"/>
            <p:cNvSpPr>
              <a:spLocks noChangeAspect="1"/>
            </p:cNvSpPr>
            <p:nvPr/>
          </p:nvSpPr>
          <p:spPr bwMode="auto">
            <a:xfrm>
              <a:off x="1680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1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0" y="182"/>
                  </a:lnTo>
                  <a:lnTo>
                    <a:pt x="110" y="92"/>
                  </a:lnTo>
                  <a:lnTo>
                    <a:pt x="110" y="85"/>
                  </a:lnTo>
                  <a:lnTo>
                    <a:pt x="110" y="79"/>
                  </a:lnTo>
                  <a:lnTo>
                    <a:pt x="110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8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6" y="37"/>
                  </a:lnTo>
                  <a:lnTo>
                    <a:pt x="81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6" y="48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5" y="83"/>
                  </a:lnTo>
                  <a:lnTo>
                    <a:pt x="45" y="89"/>
                  </a:lnTo>
                  <a:lnTo>
                    <a:pt x="45" y="95"/>
                  </a:lnTo>
                  <a:lnTo>
                    <a:pt x="45" y="102"/>
                  </a:lnTo>
                  <a:lnTo>
                    <a:pt x="45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2"/>
                  </a:lnTo>
                  <a:lnTo>
                    <a:pt x="51" y="24"/>
                  </a:lnTo>
                  <a:lnTo>
                    <a:pt x="57" y="18"/>
                  </a:lnTo>
                  <a:lnTo>
                    <a:pt x="63" y="12"/>
                  </a:lnTo>
                  <a:lnTo>
                    <a:pt x="69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99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0" y="17"/>
                  </a:lnTo>
                  <a:lnTo>
                    <a:pt x="144" y="21"/>
                  </a:lnTo>
                  <a:lnTo>
                    <a:pt x="146" y="24"/>
                  </a:lnTo>
                  <a:lnTo>
                    <a:pt x="149" y="29"/>
                  </a:lnTo>
                  <a:lnTo>
                    <a:pt x="151" y="35"/>
                  </a:lnTo>
                  <a:lnTo>
                    <a:pt x="152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4" name="Freeform 97"/>
            <p:cNvSpPr>
              <a:spLocks noChangeAspect="1" noEditPoints="1"/>
            </p:cNvSpPr>
            <p:nvPr/>
          </p:nvSpPr>
          <p:spPr bwMode="auto">
            <a:xfrm>
              <a:off x="1718" y="1978"/>
              <a:ext cx="32" cy="37"/>
            </a:xfrm>
            <a:custGeom>
              <a:avLst/>
              <a:gdLst>
                <a:gd name="T0" fmla="*/ 32 w 163"/>
                <a:gd name="T1" fmla="*/ 26 h 187"/>
                <a:gd name="T2" fmla="*/ 31 w 163"/>
                <a:gd name="T3" fmla="*/ 29 h 187"/>
                <a:gd name="T4" fmla="*/ 29 w 163"/>
                <a:gd name="T5" fmla="*/ 31 h 187"/>
                <a:gd name="T6" fmla="*/ 27 w 163"/>
                <a:gd name="T7" fmla="*/ 33 h 187"/>
                <a:gd name="T8" fmla="*/ 26 w 163"/>
                <a:gd name="T9" fmla="*/ 34 h 187"/>
                <a:gd name="T10" fmla="*/ 24 w 163"/>
                <a:gd name="T11" fmla="*/ 35 h 187"/>
                <a:gd name="T12" fmla="*/ 22 w 163"/>
                <a:gd name="T13" fmla="*/ 36 h 187"/>
                <a:gd name="T14" fmla="*/ 19 w 163"/>
                <a:gd name="T15" fmla="*/ 37 h 187"/>
                <a:gd name="T16" fmla="*/ 16 w 163"/>
                <a:gd name="T17" fmla="*/ 37 h 187"/>
                <a:gd name="T18" fmla="*/ 12 w 163"/>
                <a:gd name="T19" fmla="*/ 37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9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6 w 163"/>
                <a:gd name="T43" fmla="*/ 3 h 187"/>
                <a:gd name="T44" fmla="*/ 9 w 163"/>
                <a:gd name="T45" fmla="*/ 1 h 187"/>
                <a:gd name="T46" fmla="*/ 12 w 163"/>
                <a:gd name="T47" fmla="*/ 0 h 187"/>
                <a:gd name="T48" fmla="*/ 16 w 163"/>
                <a:gd name="T49" fmla="*/ 0 h 187"/>
                <a:gd name="T50" fmla="*/ 19 w 163"/>
                <a:gd name="T51" fmla="*/ 0 h 187"/>
                <a:gd name="T52" fmla="*/ 22 w 163"/>
                <a:gd name="T53" fmla="*/ 1 h 187"/>
                <a:gd name="T54" fmla="*/ 25 w 163"/>
                <a:gd name="T55" fmla="*/ 3 h 187"/>
                <a:gd name="T56" fmla="*/ 27 w 163"/>
                <a:gd name="T57" fmla="*/ 5 h 187"/>
                <a:gd name="T58" fmla="*/ 29 w 163"/>
                <a:gd name="T59" fmla="*/ 8 h 187"/>
                <a:gd name="T60" fmla="*/ 31 w 163"/>
                <a:gd name="T61" fmla="*/ 12 h 187"/>
                <a:gd name="T62" fmla="*/ 32 w 163"/>
                <a:gd name="T63" fmla="*/ 16 h 187"/>
                <a:gd name="T64" fmla="*/ 32 w 163"/>
                <a:gd name="T65" fmla="*/ 21 h 187"/>
                <a:gd name="T66" fmla="*/ 9 w 163"/>
                <a:gd name="T67" fmla="*/ 23 h 187"/>
                <a:gd name="T68" fmla="*/ 10 w 163"/>
                <a:gd name="T69" fmla="*/ 27 h 187"/>
                <a:gd name="T70" fmla="*/ 12 w 163"/>
                <a:gd name="T71" fmla="*/ 29 h 187"/>
                <a:gd name="T72" fmla="*/ 15 w 163"/>
                <a:gd name="T73" fmla="*/ 29 h 187"/>
                <a:gd name="T74" fmla="*/ 17 w 163"/>
                <a:gd name="T75" fmla="*/ 30 h 187"/>
                <a:gd name="T76" fmla="*/ 19 w 163"/>
                <a:gd name="T77" fmla="*/ 29 h 187"/>
                <a:gd name="T78" fmla="*/ 21 w 163"/>
                <a:gd name="T79" fmla="*/ 28 h 187"/>
                <a:gd name="T80" fmla="*/ 22 w 163"/>
                <a:gd name="T81" fmla="*/ 26 h 187"/>
                <a:gd name="T82" fmla="*/ 23 w 163"/>
                <a:gd name="T83" fmla="*/ 15 h 187"/>
                <a:gd name="T84" fmla="*/ 22 w 163"/>
                <a:gd name="T85" fmla="*/ 12 h 187"/>
                <a:gd name="T86" fmla="*/ 21 w 163"/>
                <a:gd name="T87" fmla="*/ 9 h 187"/>
                <a:gd name="T88" fmla="*/ 19 w 163"/>
                <a:gd name="T89" fmla="*/ 8 h 187"/>
                <a:gd name="T90" fmla="*/ 16 w 163"/>
                <a:gd name="T91" fmla="*/ 7 h 187"/>
                <a:gd name="T92" fmla="*/ 13 w 163"/>
                <a:gd name="T93" fmla="*/ 8 h 187"/>
                <a:gd name="T94" fmla="*/ 11 w 163"/>
                <a:gd name="T95" fmla="*/ 10 h 187"/>
                <a:gd name="T96" fmla="*/ 9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8" y="137"/>
                  </a:lnTo>
                  <a:lnTo>
                    <a:pt x="156" y="145"/>
                  </a:lnTo>
                  <a:lnTo>
                    <a:pt x="152" y="151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0" y="165"/>
                  </a:lnTo>
                  <a:lnTo>
                    <a:pt x="137" y="169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9"/>
                  </a:lnTo>
                  <a:lnTo>
                    <a:pt x="116" y="181"/>
                  </a:lnTo>
                  <a:lnTo>
                    <a:pt x="110" y="183"/>
                  </a:lnTo>
                  <a:lnTo>
                    <a:pt x="104" y="185"/>
                  </a:lnTo>
                  <a:lnTo>
                    <a:pt x="98" y="186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5"/>
                  </a:lnTo>
                  <a:lnTo>
                    <a:pt x="53" y="182"/>
                  </a:lnTo>
                  <a:lnTo>
                    <a:pt x="44" y="179"/>
                  </a:lnTo>
                  <a:lnTo>
                    <a:pt x="36" y="175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7"/>
                  </a:lnTo>
                  <a:lnTo>
                    <a:pt x="13" y="151"/>
                  </a:lnTo>
                  <a:lnTo>
                    <a:pt x="9" y="145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2"/>
                  </a:lnTo>
                  <a:lnTo>
                    <a:pt x="1" y="113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6"/>
                  </a:lnTo>
                  <a:lnTo>
                    <a:pt x="6" y="56"/>
                  </a:lnTo>
                  <a:lnTo>
                    <a:pt x="8" y="48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1" y="26"/>
                  </a:lnTo>
                  <a:lnTo>
                    <a:pt x="27" y="20"/>
                  </a:lnTo>
                  <a:lnTo>
                    <a:pt x="33" y="15"/>
                  </a:lnTo>
                  <a:lnTo>
                    <a:pt x="39" y="10"/>
                  </a:lnTo>
                  <a:lnTo>
                    <a:pt x="47" y="6"/>
                  </a:lnTo>
                  <a:lnTo>
                    <a:pt x="55" y="4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4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8" y="16"/>
                  </a:lnTo>
                  <a:lnTo>
                    <a:pt x="134" y="21"/>
                  </a:lnTo>
                  <a:lnTo>
                    <a:pt x="140" y="27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60"/>
                  </a:lnTo>
                  <a:lnTo>
                    <a:pt x="160" y="71"/>
                  </a:lnTo>
                  <a:lnTo>
                    <a:pt x="162" y="81"/>
                  </a:lnTo>
                  <a:lnTo>
                    <a:pt x="163" y="94"/>
                  </a:lnTo>
                  <a:lnTo>
                    <a:pt x="163" y="107"/>
                  </a:lnTo>
                  <a:lnTo>
                    <a:pt x="45" y="107"/>
                  </a:lnTo>
                  <a:lnTo>
                    <a:pt x="47" y="117"/>
                  </a:lnTo>
                  <a:lnTo>
                    <a:pt x="48" y="126"/>
                  </a:lnTo>
                  <a:lnTo>
                    <a:pt x="51" y="134"/>
                  </a:lnTo>
                  <a:lnTo>
                    <a:pt x="56" y="140"/>
                  </a:lnTo>
                  <a:lnTo>
                    <a:pt x="62" y="145"/>
                  </a:lnTo>
                  <a:lnTo>
                    <a:pt x="68" y="148"/>
                  </a:lnTo>
                  <a:lnTo>
                    <a:pt x="75" y="149"/>
                  </a:lnTo>
                  <a:lnTo>
                    <a:pt x="84" y="151"/>
                  </a:lnTo>
                  <a:lnTo>
                    <a:pt x="89" y="151"/>
                  </a:lnTo>
                  <a:lnTo>
                    <a:pt x="94" y="149"/>
                  </a:lnTo>
                  <a:lnTo>
                    <a:pt x="98" y="147"/>
                  </a:lnTo>
                  <a:lnTo>
                    <a:pt x="102" y="146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8"/>
                  </a:moveTo>
                  <a:lnTo>
                    <a:pt x="116" y="69"/>
                  </a:lnTo>
                  <a:lnTo>
                    <a:pt x="114" y="61"/>
                  </a:lnTo>
                  <a:lnTo>
                    <a:pt x="112" y="54"/>
                  </a:lnTo>
                  <a:lnTo>
                    <a:pt x="107" y="48"/>
                  </a:lnTo>
                  <a:lnTo>
                    <a:pt x="101" y="43"/>
                  </a:lnTo>
                  <a:lnTo>
                    <a:pt x="95" y="39"/>
                  </a:lnTo>
                  <a:lnTo>
                    <a:pt x="89" y="38"/>
                  </a:lnTo>
                  <a:lnTo>
                    <a:pt x="82" y="37"/>
                  </a:lnTo>
                  <a:lnTo>
                    <a:pt x="74" y="38"/>
                  </a:lnTo>
                  <a:lnTo>
                    <a:pt x="67" y="40"/>
                  </a:lnTo>
                  <a:lnTo>
                    <a:pt x="61" y="44"/>
                  </a:lnTo>
                  <a:lnTo>
                    <a:pt x="56" y="49"/>
                  </a:lnTo>
                  <a:lnTo>
                    <a:pt x="51" y="55"/>
                  </a:lnTo>
                  <a:lnTo>
                    <a:pt x="48" y="61"/>
                  </a:lnTo>
                  <a:lnTo>
                    <a:pt x="47" y="69"/>
                  </a:lnTo>
                  <a:lnTo>
                    <a:pt x="45" y="78"/>
                  </a:lnTo>
                  <a:lnTo>
                    <a:pt x="11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5" name="Freeform 98"/>
            <p:cNvSpPr>
              <a:spLocks noChangeAspect="1"/>
            </p:cNvSpPr>
            <p:nvPr/>
          </p:nvSpPr>
          <p:spPr bwMode="auto">
            <a:xfrm>
              <a:off x="1754" y="1966"/>
              <a:ext cx="21" cy="49"/>
            </a:xfrm>
            <a:custGeom>
              <a:avLst/>
              <a:gdLst>
                <a:gd name="T0" fmla="*/ 20 w 104"/>
                <a:gd name="T1" fmla="*/ 12 h 243"/>
                <a:gd name="T2" fmla="*/ 20 w 104"/>
                <a:gd name="T3" fmla="*/ 20 h 243"/>
                <a:gd name="T4" fmla="*/ 14 w 104"/>
                <a:gd name="T5" fmla="*/ 20 h 243"/>
                <a:gd name="T6" fmla="*/ 14 w 104"/>
                <a:gd name="T7" fmla="*/ 35 h 243"/>
                <a:gd name="T8" fmla="*/ 14 w 104"/>
                <a:gd name="T9" fmla="*/ 37 h 243"/>
                <a:gd name="T10" fmla="*/ 14 w 104"/>
                <a:gd name="T11" fmla="*/ 38 h 243"/>
                <a:gd name="T12" fmla="*/ 14 w 104"/>
                <a:gd name="T13" fmla="*/ 40 h 243"/>
                <a:gd name="T14" fmla="*/ 14 w 104"/>
                <a:gd name="T15" fmla="*/ 40 h 243"/>
                <a:gd name="T16" fmla="*/ 14 w 104"/>
                <a:gd name="T17" fmla="*/ 40 h 243"/>
                <a:gd name="T18" fmla="*/ 14 w 104"/>
                <a:gd name="T19" fmla="*/ 41 h 243"/>
                <a:gd name="T20" fmla="*/ 14 w 104"/>
                <a:gd name="T21" fmla="*/ 41 h 243"/>
                <a:gd name="T22" fmla="*/ 15 w 104"/>
                <a:gd name="T23" fmla="*/ 41 h 243"/>
                <a:gd name="T24" fmla="*/ 15 w 104"/>
                <a:gd name="T25" fmla="*/ 41 h 243"/>
                <a:gd name="T26" fmla="*/ 16 w 104"/>
                <a:gd name="T27" fmla="*/ 41 h 243"/>
                <a:gd name="T28" fmla="*/ 16 w 104"/>
                <a:gd name="T29" fmla="*/ 42 h 243"/>
                <a:gd name="T30" fmla="*/ 16 w 104"/>
                <a:gd name="T31" fmla="*/ 42 h 243"/>
                <a:gd name="T32" fmla="*/ 17 w 104"/>
                <a:gd name="T33" fmla="*/ 42 h 243"/>
                <a:gd name="T34" fmla="*/ 18 w 104"/>
                <a:gd name="T35" fmla="*/ 41 h 243"/>
                <a:gd name="T36" fmla="*/ 19 w 104"/>
                <a:gd name="T37" fmla="*/ 41 h 243"/>
                <a:gd name="T38" fmla="*/ 20 w 104"/>
                <a:gd name="T39" fmla="*/ 41 h 243"/>
                <a:gd name="T40" fmla="*/ 21 w 104"/>
                <a:gd name="T41" fmla="*/ 48 h 243"/>
                <a:gd name="T42" fmla="*/ 20 w 104"/>
                <a:gd name="T43" fmla="*/ 48 h 243"/>
                <a:gd name="T44" fmla="*/ 19 w 104"/>
                <a:gd name="T45" fmla="*/ 48 h 243"/>
                <a:gd name="T46" fmla="*/ 18 w 104"/>
                <a:gd name="T47" fmla="*/ 49 h 243"/>
                <a:gd name="T48" fmla="*/ 17 w 104"/>
                <a:gd name="T49" fmla="*/ 49 h 243"/>
                <a:gd name="T50" fmla="*/ 16 w 104"/>
                <a:gd name="T51" fmla="*/ 49 h 243"/>
                <a:gd name="T52" fmla="*/ 15 w 104"/>
                <a:gd name="T53" fmla="*/ 49 h 243"/>
                <a:gd name="T54" fmla="*/ 14 w 104"/>
                <a:gd name="T55" fmla="*/ 49 h 243"/>
                <a:gd name="T56" fmla="*/ 13 w 104"/>
                <a:gd name="T57" fmla="*/ 49 h 243"/>
                <a:gd name="T58" fmla="*/ 12 w 104"/>
                <a:gd name="T59" fmla="*/ 49 h 243"/>
                <a:gd name="T60" fmla="*/ 11 w 104"/>
                <a:gd name="T61" fmla="*/ 49 h 243"/>
                <a:gd name="T62" fmla="*/ 10 w 104"/>
                <a:gd name="T63" fmla="*/ 49 h 243"/>
                <a:gd name="T64" fmla="*/ 9 w 104"/>
                <a:gd name="T65" fmla="*/ 48 h 243"/>
                <a:gd name="T66" fmla="*/ 8 w 104"/>
                <a:gd name="T67" fmla="*/ 48 h 243"/>
                <a:gd name="T68" fmla="*/ 7 w 104"/>
                <a:gd name="T69" fmla="*/ 47 h 243"/>
                <a:gd name="T70" fmla="*/ 6 w 104"/>
                <a:gd name="T71" fmla="*/ 47 h 243"/>
                <a:gd name="T72" fmla="*/ 6 w 104"/>
                <a:gd name="T73" fmla="*/ 46 h 243"/>
                <a:gd name="T74" fmla="*/ 5 w 104"/>
                <a:gd name="T75" fmla="*/ 45 h 243"/>
                <a:gd name="T76" fmla="*/ 5 w 104"/>
                <a:gd name="T77" fmla="*/ 44 h 243"/>
                <a:gd name="T78" fmla="*/ 5 w 104"/>
                <a:gd name="T79" fmla="*/ 43 h 243"/>
                <a:gd name="T80" fmla="*/ 5 w 104"/>
                <a:gd name="T81" fmla="*/ 42 h 243"/>
                <a:gd name="T82" fmla="*/ 5 w 104"/>
                <a:gd name="T83" fmla="*/ 41 h 243"/>
                <a:gd name="T84" fmla="*/ 5 w 104"/>
                <a:gd name="T85" fmla="*/ 40 h 243"/>
                <a:gd name="T86" fmla="*/ 4 w 104"/>
                <a:gd name="T87" fmla="*/ 38 h 243"/>
                <a:gd name="T88" fmla="*/ 4 w 104"/>
                <a:gd name="T89" fmla="*/ 35 h 243"/>
                <a:gd name="T90" fmla="*/ 4 w 104"/>
                <a:gd name="T91" fmla="*/ 20 h 243"/>
                <a:gd name="T92" fmla="*/ 0 w 104"/>
                <a:gd name="T93" fmla="*/ 20 h 243"/>
                <a:gd name="T94" fmla="*/ 0 w 104"/>
                <a:gd name="T95" fmla="*/ 12 h 243"/>
                <a:gd name="T96" fmla="*/ 4 w 104"/>
                <a:gd name="T97" fmla="*/ 12 h 243"/>
                <a:gd name="T98" fmla="*/ 4 w 104"/>
                <a:gd name="T99" fmla="*/ 5 h 243"/>
                <a:gd name="T100" fmla="*/ 14 w 104"/>
                <a:gd name="T101" fmla="*/ 0 h 243"/>
                <a:gd name="T102" fmla="*/ 14 w 104"/>
                <a:gd name="T103" fmla="*/ 12 h 243"/>
                <a:gd name="T104" fmla="*/ 20 w 104"/>
                <a:gd name="T105" fmla="*/ 12 h 24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4" h="243">
                  <a:moveTo>
                    <a:pt x="101" y="61"/>
                  </a:moveTo>
                  <a:lnTo>
                    <a:pt x="101" y="97"/>
                  </a:lnTo>
                  <a:lnTo>
                    <a:pt x="68" y="97"/>
                  </a:lnTo>
                  <a:lnTo>
                    <a:pt x="68" y="173"/>
                  </a:lnTo>
                  <a:lnTo>
                    <a:pt x="68" y="182"/>
                  </a:lnTo>
                  <a:lnTo>
                    <a:pt x="68" y="190"/>
                  </a:lnTo>
                  <a:lnTo>
                    <a:pt x="68" y="196"/>
                  </a:lnTo>
                  <a:lnTo>
                    <a:pt x="68" y="198"/>
                  </a:lnTo>
                  <a:lnTo>
                    <a:pt x="68" y="199"/>
                  </a:lnTo>
                  <a:lnTo>
                    <a:pt x="69" y="202"/>
                  </a:lnTo>
                  <a:lnTo>
                    <a:pt x="71" y="203"/>
                  </a:lnTo>
                  <a:lnTo>
                    <a:pt x="73" y="204"/>
                  </a:lnTo>
                  <a:lnTo>
                    <a:pt x="75" y="205"/>
                  </a:lnTo>
                  <a:lnTo>
                    <a:pt x="77" y="205"/>
                  </a:lnTo>
                  <a:lnTo>
                    <a:pt x="79" y="207"/>
                  </a:lnTo>
                  <a:lnTo>
                    <a:pt x="81" y="207"/>
                  </a:lnTo>
                  <a:lnTo>
                    <a:pt x="85" y="207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3"/>
                  </a:lnTo>
                  <a:lnTo>
                    <a:pt x="104" y="237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1" y="241"/>
                  </a:lnTo>
                  <a:lnTo>
                    <a:pt x="86" y="242"/>
                  </a:lnTo>
                  <a:lnTo>
                    <a:pt x="81" y="242"/>
                  </a:lnTo>
                  <a:lnTo>
                    <a:pt x="76" y="243"/>
                  </a:lnTo>
                  <a:lnTo>
                    <a:pt x="71" y="243"/>
                  </a:lnTo>
                  <a:lnTo>
                    <a:pt x="66" y="243"/>
                  </a:lnTo>
                  <a:lnTo>
                    <a:pt x="60" y="243"/>
                  </a:lnTo>
                  <a:lnTo>
                    <a:pt x="56" y="242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0" y="237"/>
                  </a:lnTo>
                  <a:lnTo>
                    <a:pt x="35" y="235"/>
                  </a:lnTo>
                  <a:lnTo>
                    <a:pt x="32" y="231"/>
                  </a:lnTo>
                  <a:lnTo>
                    <a:pt x="29" y="228"/>
                  </a:lnTo>
                  <a:lnTo>
                    <a:pt x="27" y="225"/>
                  </a:lnTo>
                  <a:lnTo>
                    <a:pt x="26" y="220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2" y="188"/>
                  </a:lnTo>
                  <a:lnTo>
                    <a:pt x="22" y="176"/>
                  </a:lnTo>
                  <a:lnTo>
                    <a:pt x="22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2" y="61"/>
                  </a:lnTo>
                  <a:lnTo>
                    <a:pt x="22" y="27"/>
                  </a:lnTo>
                  <a:lnTo>
                    <a:pt x="68" y="0"/>
                  </a:lnTo>
                  <a:lnTo>
                    <a:pt x="68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5" name="Line 118"/>
            <p:cNvSpPr>
              <a:spLocks noChangeAspect="1" noChangeShapeType="1"/>
            </p:cNvSpPr>
            <p:nvPr/>
          </p:nvSpPr>
          <p:spPr bwMode="auto">
            <a:xfrm>
              <a:off x="1592" y="1406"/>
              <a:ext cx="56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" name="Line 119"/>
            <p:cNvSpPr>
              <a:spLocks noChangeAspect="1" noChangeShapeType="1"/>
            </p:cNvSpPr>
            <p:nvPr/>
          </p:nvSpPr>
          <p:spPr bwMode="auto">
            <a:xfrm>
              <a:off x="1905" y="1369"/>
              <a:ext cx="21" cy="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7" name="Line 120"/>
            <p:cNvSpPr>
              <a:spLocks noChangeAspect="1" noChangeShapeType="1"/>
            </p:cNvSpPr>
            <p:nvPr/>
          </p:nvSpPr>
          <p:spPr bwMode="auto">
            <a:xfrm>
              <a:off x="1402" y="1746"/>
              <a:ext cx="69" cy="19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6" name="Picture 5" descr="bohr_atom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r="18333"/>
          <a:stretch/>
        </p:blipFill>
        <p:spPr>
          <a:xfrm>
            <a:off x="4618881" y="3298570"/>
            <a:ext cx="1083419" cy="99922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20894196">
            <a:off x="4970440" y="3051673"/>
            <a:ext cx="2598760" cy="1265825"/>
            <a:chOff x="2057400" y="3810000"/>
            <a:chExt cx="2598760" cy="1687767"/>
          </a:xfrm>
        </p:grpSpPr>
        <p:sp>
          <p:nvSpPr>
            <p:cNvPr id="7" name="Oval 6"/>
            <p:cNvSpPr/>
            <p:nvPr/>
          </p:nvSpPr>
          <p:spPr>
            <a:xfrm>
              <a:off x="2057400" y="4354767"/>
              <a:ext cx="381000" cy="3810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Straight Connector 9"/>
            <p:cNvCxnSpPr>
              <a:stCxn id="7" idx="0"/>
            </p:cNvCxnSpPr>
            <p:nvPr/>
          </p:nvCxnSpPr>
          <p:spPr>
            <a:xfrm flipV="1">
              <a:off x="2247900" y="3810000"/>
              <a:ext cx="2408260" cy="54476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7" idx="4"/>
            </p:cNvCxnSpPr>
            <p:nvPr/>
          </p:nvCxnSpPr>
          <p:spPr>
            <a:xfrm>
              <a:off x="2247900" y="4735767"/>
              <a:ext cx="2179660" cy="76200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2535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5977" y="-63204"/>
            <a:ext cx="8532796" cy="777365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Whole body PET imaging of </a:t>
            </a:r>
            <a:r>
              <a:rPr lang="en-US" sz="2000" b="1" baseline="30000" dirty="0">
                <a:solidFill>
                  <a:schemeClr val="accent5">
                    <a:lumMod val="75000"/>
                  </a:schemeClr>
                </a:solidFill>
              </a:rPr>
              <a:t>128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Ba/</a:t>
            </a:r>
            <a:r>
              <a:rPr lang="en-US" sz="2000" b="1" baseline="30000" dirty="0">
                <a:solidFill>
                  <a:schemeClr val="accent5">
                    <a:lumMod val="75000"/>
                  </a:schemeClr>
                </a:solidFill>
              </a:rPr>
              <a:t>128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</a:rPr>
              <a:t>Cs in a naïve mouse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C863F0-AEA2-0249-8983-B892276345E5}" type="slidenum">
              <a:rPr lang="en-CH" smtClean="0"/>
              <a:pPr/>
              <a:t>24</a:t>
            </a:fld>
            <a:endParaRPr lang="en-CH" dirty="0"/>
          </a:p>
        </p:txBody>
      </p:sp>
      <p:pic>
        <p:nvPicPr>
          <p:cNvPr id="12" name="WB PET BA-128_22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3645" y="890479"/>
            <a:ext cx="2057400" cy="20574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762007" y="3063091"/>
            <a:ext cx="8061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22 hours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281195" y="2578544"/>
            <a:ext cx="6517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7 Days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6"/>
          <a:srcRect r="5292"/>
          <a:stretch/>
        </p:blipFill>
        <p:spPr>
          <a:xfrm>
            <a:off x="6340146" y="2670875"/>
            <a:ext cx="1053000" cy="2003557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7"/>
          <a:srcRect l="-1" r="5285"/>
          <a:stretch/>
        </p:blipFill>
        <p:spPr>
          <a:xfrm>
            <a:off x="5421892" y="2671032"/>
            <a:ext cx="1053000" cy="20034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8"/>
          <a:srcRect l="-1" r="5285"/>
          <a:stretch/>
        </p:blipFill>
        <p:spPr>
          <a:xfrm>
            <a:off x="4503639" y="2671032"/>
            <a:ext cx="1053000" cy="20034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9"/>
          <a:srcRect l="-1" r="5285"/>
          <a:stretch/>
        </p:blipFill>
        <p:spPr>
          <a:xfrm>
            <a:off x="3483565" y="2721439"/>
            <a:ext cx="1053000" cy="20034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9"/>
          <a:srcRect l="95301" r="2356"/>
          <a:stretch/>
        </p:blipFill>
        <p:spPr>
          <a:xfrm>
            <a:off x="7339512" y="2507919"/>
            <a:ext cx="159376" cy="20034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 rot="16200000">
            <a:off x="7454487" y="4323241"/>
            <a:ext cx="2728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0</a:t>
            </a:r>
          </a:p>
        </p:txBody>
      </p:sp>
      <p:sp>
        <p:nvSpPr>
          <p:cNvPr id="24" name="ZoneTexte 23"/>
          <p:cNvSpPr txBox="1"/>
          <p:nvPr/>
        </p:nvSpPr>
        <p:spPr>
          <a:xfrm rot="16200000">
            <a:off x="7366322" y="2550144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200</a:t>
            </a: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7260492" y="3208251"/>
            <a:ext cx="6608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/>
              <a:t>kBq</a:t>
            </a:r>
            <a:r>
              <a:rPr lang="en-GB" sz="1350" dirty="0"/>
              <a:t>/cc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639020" y="4384605"/>
            <a:ext cx="7179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2 hours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513987" y="4384605"/>
            <a:ext cx="8061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22 hours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471693" y="4394965"/>
            <a:ext cx="6517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4 Days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6406335" y="4365872"/>
            <a:ext cx="6517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7 Days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89755" y="3587750"/>
            <a:ext cx="335255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Movies and MIP projections of PET images of a mouse injected with 5 MBq of Ba/Cs-128 in a longitudinal study over seven days </a:t>
            </a:r>
          </a:p>
        </p:txBody>
      </p:sp>
      <p:pic>
        <p:nvPicPr>
          <p:cNvPr id="2050" name="Picture 2" descr="The Fifth-Column Mouse (1943) - Cinema Cats">
            <a:extLst>
              <a:ext uri="{FF2B5EF4-FFF2-40B4-BE49-F238E27FC236}">
                <a16:creationId xmlns:a16="http://schemas.microsoft.com/office/drawing/2014/main" id="{0736E202-1B76-E682-F66A-712C986F6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588" y="499012"/>
            <a:ext cx="2614185" cy="192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AF3BA2-45A8-E653-4DBC-697445A4C4C3}"/>
              </a:ext>
            </a:extLst>
          </p:cNvPr>
          <p:cNvSpPr txBox="1"/>
          <p:nvPr/>
        </p:nvSpPr>
        <p:spPr>
          <a:xfrm>
            <a:off x="171872" y="4353957"/>
            <a:ext cx="542302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100" dirty="0">
                <a:hlinkClick r:id="rId11"/>
              </a:rPr>
              <a:t>D. Viertl et al., MED-028</a:t>
            </a:r>
          </a:p>
          <a:p>
            <a:r>
              <a:rPr lang="en-CH" sz="1100" dirty="0">
                <a:hlinkClick r:id="rId11"/>
              </a:rPr>
              <a:t>https://medicis.cern/approved-projects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182674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100" b="1" dirty="0">
                <a:solidFill>
                  <a:schemeClr val="accent5">
                    <a:lumMod val="75000"/>
                  </a:schemeClr>
                </a:solidFill>
              </a:rPr>
              <a:t>The early days</a:t>
            </a:r>
            <a:endParaRPr lang="en-GB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791" y="996394"/>
            <a:ext cx="6255794" cy="324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33978" y="4243489"/>
            <a:ext cx="13324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Courtesy prof O. Ratib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09C455-D96D-7446-833D-46E3927144C7}"/>
              </a:ext>
            </a:extLst>
          </p:cNvPr>
          <p:cNvSpPr txBox="1"/>
          <p:nvPr/>
        </p:nvSpPr>
        <p:spPr>
          <a:xfrm>
            <a:off x="0" y="3989573"/>
            <a:ext cx="206017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350" dirty="0"/>
              <a:t>Marie </a:t>
            </a:r>
            <a:r>
              <a:rPr lang="fr-CH" sz="1350" dirty="0" err="1"/>
              <a:t>Sklodowska</a:t>
            </a:r>
            <a:r>
              <a:rPr lang="fr-CH" sz="1350" dirty="0"/>
              <a:t>-Curie</a:t>
            </a:r>
          </a:p>
          <a:p>
            <a:pPr algn="ctr"/>
            <a:r>
              <a:rPr lang="fr-CH" sz="1350" dirty="0"/>
              <a:t>1867-1934</a:t>
            </a:r>
            <a:endParaRPr lang="fr-FR" sz="13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47C771-DE0B-D942-828B-9A63D8CF1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1" y="1009031"/>
            <a:ext cx="1934068" cy="292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28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1E31-35E2-8142-8213-CD3208DED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77" y="6494"/>
            <a:ext cx="8532796" cy="777365"/>
          </a:xfrm>
        </p:spPr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1"/>
                </a:solidFill>
              </a:rPr>
              <a:t>Example of theranostics concept in pre-clinical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F6984-B5A2-3948-93A3-E9E7B7496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347" y="684839"/>
            <a:ext cx="8532796" cy="3474439"/>
          </a:xfrm>
        </p:spPr>
        <p:txBody>
          <a:bodyPr/>
          <a:lstStyle/>
          <a:p>
            <a:r>
              <a:rPr lang="en-CH" dirty="0"/>
              <a:t>PET 152-Terbium radionuclide in antibody-based targeted moleculer therapy</a:t>
            </a:r>
          </a:p>
        </p:txBody>
      </p:sp>
      <p:pic>
        <p:nvPicPr>
          <p:cNvPr id="6" name="Picture 4" descr="http://origin-ars.els-cdn.com/content/image/1-s2.0-S1046202311001253-gr3.jpg">
            <a:extLst>
              <a:ext uri="{FF2B5EF4-FFF2-40B4-BE49-F238E27FC236}">
                <a16:creationId xmlns:a16="http://schemas.microsoft.com/office/drawing/2014/main" id="{5DCF3540-9905-8D46-B6C8-E6F0708B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742" y="2331075"/>
            <a:ext cx="1524000" cy="66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6" descr="\\cern.ch\dfs\Users\m\mdias\Public\Medical_Isotopes\presentation\target (2).PNG">
            <a:extLst>
              <a:ext uri="{FF2B5EF4-FFF2-40B4-BE49-F238E27FC236}">
                <a16:creationId xmlns:a16="http://schemas.microsoft.com/office/drawing/2014/main" id="{1FFE2BF3-94C5-8A45-91F4-47749C77E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9734" y="1466162"/>
            <a:ext cx="2172788" cy="638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thedoctorschannel.com/wp-content/uploads/2013/09/syringe-injection1.jpg">
            <a:extLst>
              <a:ext uri="{FF2B5EF4-FFF2-40B4-BE49-F238E27FC236}">
                <a16:creationId xmlns:a16="http://schemas.microsoft.com/office/drawing/2014/main" id="{B89A2A4E-6884-F249-9C7B-46B07FD60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923" y="3476079"/>
            <a:ext cx="1498082" cy="112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05BD20-B89A-5941-899B-09E9DC19243B}"/>
              </a:ext>
            </a:extLst>
          </p:cNvPr>
          <p:cNvSpPr/>
          <p:nvPr/>
        </p:nvSpPr>
        <p:spPr>
          <a:xfrm>
            <a:off x="469576" y="1439161"/>
            <a:ext cx="1638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"/>
              </a:rPr>
              <a:t>Diag</a:t>
            </a:r>
            <a:r>
              <a:rPr lang="en-US" sz="2000" b="1" dirty="0">
                <a:solidFill>
                  <a:schemeClr val="accent2"/>
                </a:solidFill>
                <a:latin typeface="Arial"/>
              </a:rPr>
              <a:t>nostics</a:t>
            </a:r>
            <a:endParaRPr lang="fr-FR" sz="1100" dirty="0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DC401C-69C4-634F-BC39-15EAC6A4DA3E}"/>
              </a:ext>
            </a:extLst>
          </p:cNvPr>
          <p:cNvSpPr/>
          <p:nvPr/>
        </p:nvSpPr>
        <p:spPr>
          <a:xfrm>
            <a:off x="6849055" y="1611534"/>
            <a:ext cx="1414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Arial"/>
              </a:rPr>
              <a:t>THERA</a:t>
            </a:r>
            <a:r>
              <a:rPr lang="en-US" sz="2000" dirty="0">
                <a:solidFill>
                  <a:schemeClr val="tx2"/>
                </a:solidFill>
                <a:latin typeface="Arial"/>
              </a:rPr>
              <a:t>PY</a:t>
            </a:r>
            <a:endParaRPr lang="fr-FR" sz="1100" dirty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C44003-CAC0-A748-96F5-13A074B6904B}"/>
              </a:ext>
            </a:extLst>
          </p:cNvPr>
          <p:cNvCxnSpPr/>
          <p:nvPr/>
        </p:nvCxnSpPr>
        <p:spPr>
          <a:xfrm flipH="1">
            <a:off x="2903805" y="2026632"/>
            <a:ext cx="533540" cy="3954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51C0B0-5FAC-ED4D-A2C7-80F225E4AD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9529" y="2976670"/>
            <a:ext cx="2933135" cy="1240816"/>
            <a:chOff x="0" y="1204"/>
            <a:chExt cx="48578" cy="2054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413BA9-7287-3744-8DBF-AC46FB8D1C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04"/>
              <a:ext cx="23562" cy="20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FB2269-D1C8-F746-939B-FD9E6A3381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0" y="1204"/>
              <a:ext cx="24738" cy="20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4">
              <a:extLst>
                <a:ext uri="{FF2B5EF4-FFF2-40B4-BE49-F238E27FC236}">
                  <a16:creationId xmlns:a16="http://schemas.microsoft.com/office/drawing/2014/main" id="{FD7F2141-CBC3-A74A-A026-28D0A67D2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206"/>
              <a:ext cx="3810" cy="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200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lang="fr-FR" alt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0">
              <a:extLst>
                <a:ext uri="{FF2B5EF4-FFF2-40B4-BE49-F238E27FC236}">
                  <a16:creationId xmlns:a16="http://schemas.microsoft.com/office/drawing/2014/main" id="{4071E24D-F32D-2247-8200-BF6679C79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41" y="1206"/>
              <a:ext cx="4463" cy="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200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lang="fr-FR" altLang="fr-FR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28EB3B-524F-234D-B59B-438CAC76CF71}"/>
              </a:ext>
            </a:extLst>
          </p:cNvPr>
          <p:cNvCxnSpPr/>
          <p:nvPr/>
        </p:nvCxnSpPr>
        <p:spPr>
          <a:xfrm>
            <a:off x="5947007" y="2070922"/>
            <a:ext cx="572398" cy="4013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825C39C-383C-2347-96F7-6503AAC0C7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23" y="2306749"/>
            <a:ext cx="1312747" cy="10469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A6B825D-1359-9346-8700-157167A7A73A}"/>
              </a:ext>
            </a:extLst>
          </p:cNvPr>
          <p:cNvSpPr txBox="1"/>
          <p:nvPr/>
        </p:nvSpPr>
        <p:spPr>
          <a:xfrm>
            <a:off x="6920293" y="3125709"/>
            <a:ext cx="18830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</a:t>
            </a:r>
            <a:r>
              <a:rPr lang="en-CH" sz="1350" dirty="0"/>
              <a:t>atched therapeutic Tb</a:t>
            </a:r>
          </a:p>
        </p:txBody>
      </p:sp>
      <p:pic>
        <p:nvPicPr>
          <p:cNvPr id="26" name="Picture 25" descr="Text, letter&#10;&#10;Description automatically generated">
            <a:extLst>
              <a:ext uri="{FF2B5EF4-FFF2-40B4-BE49-F238E27FC236}">
                <a16:creationId xmlns:a16="http://schemas.microsoft.com/office/drawing/2014/main" id="{EB1CCD63-ED85-244F-BC7B-58C1A530DA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0" y="2116576"/>
            <a:ext cx="2518638" cy="428999"/>
          </a:xfrm>
          <a:prstGeom prst="rect">
            <a:avLst/>
          </a:prstGeom>
        </p:spPr>
      </p:pic>
      <p:pic>
        <p:nvPicPr>
          <p:cNvPr id="27" name="Picture 2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80B15DD-864A-064E-8C69-3763A1F698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47" y="2462507"/>
            <a:ext cx="2556287" cy="500667"/>
          </a:xfrm>
          <a:prstGeom prst="rect">
            <a:avLst/>
          </a:prstGeom>
        </p:spPr>
      </p:pic>
      <p:pic>
        <p:nvPicPr>
          <p:cNvPr id="22" name="Picture 21" descr="Terbium 4 iso_image (1).jpg">
            <a:extLst>
              <a:ext uri="{FF2B5EF4-FFF2-40B4-BE49-F238E27FC236}">
                <a16:creationId xmlns:a16="http://schemas.microsoft.com/office/drawing/2014/main" id="{DC4684EE-7CA5-A94C-BE29-8C99469414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228" y="3449157"/>
            <a:ext cx="992582" cy="10256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CDC02E0-5C53-5940-A56A-51A04308058C}"/>
              </a:ext>
            </a:extLst>
          </p:cNvPr>
          <p:cNvSpPr/>
          <p:nvPr/>
        </p:nvSpPr>
        <p:spPr>
          <a:xfrm>
            <a:off x="7142388" y="4461499"/>
            <a:ext cx="23328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C. Müller et al.,</a:t>
            </a:r>
          </a:p>
          <a:p>
            <a:r>
              <a:rPr lang="en-GB" sz="900" i="1" dirty="0"/>
              <a:t>Journal of nuclear medicine</a:t>
            </a:r>
            <a:r>
              <a:rPr lang="en-GB" sz="900" dirty="0"/>
              <a:t> 53.12 (2012): 1951.</a:t>
            </a:r>
            <a:endParaRPr lang="en-CH" sz="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AC5675-7245-3C31-AEDE-615DC7BA447D}"/>
              </a:ext>
            </a:extLst>
          </p:cNvPr>
          <p:cNvSpPr txBox="1"/>
          <p:nvPr/>
        </p:nvSpPr>
        <p:spPr>
          <a:xfrm>
            <a:off x="4090035" y="4540657"/>
            <a:ext cx="159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Injectable drug</a:t>
            </a:r>
          </a:p>
        </p:txBody>
      </p:sp>
    </p:spTree>
    <p:extLst>
      <p:ext uri="{BB962C8B-B14F-4D97-AF65-F5344CB8AC3E}">
        <p14:creationId xmlns:p14="http://schemas.microsoft.com/office/powerpoint/2010/main" val="358430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25Ac-chain">
            <a:extLst>
              <a:ext uri="{FF2B5EF4-FFF2-40B4-BE49-F238E27FC236}">
                <a16:creationId xmlns:a16="http://schemas.microsoft.com/office/drawing/2014/main" id="{BFFA5BF7-8716-63A8-D564-A58963337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2" y="85212"/>
            <a:ext cx="1487355" cy="103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425BA2B-F668-52E2-A31E-15E65E796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935" y="-55179"/>
            <a:ext cx="8532796" cy="777365"/>
          </a:xfrm>
        </p:spPr>
        <p:txBody>
          <a:bodyPr>
            <a:normAutofit/>
          </a:bodyPr>
          <a:lstStyle/>
          <a:p>
            <a:r>
              <a:rPr lang="en-CH" sz="2000" b="1" baseline="30000" dirty="0">
                <a:solidFill>
                  <a:schemeClr val="accent1"/>
                </a:solidFill>
              </a:rPr>
              <a:t>225</a:t>
            </a:r>
            <a:r>
              <a:rPr lang="en-CH" sz="2000" b="1" dirty="0">
                <a:solidFill>
                  <a:schemeClr val="accent1"/>
                </a:solidFill>
              </a:rPr>
              <a:t>Ac-PSMA – Targeted Alpha Therapy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102F54-AEFC-4507-8006-ADD62E1ED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906" y="950458"/>
            <a:ext cx="7661082" cy="368945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94C7C0-6963-8741-EA3D-9FFDB14D2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761" y="85212"/>
            <a:ext cx="1759227" cy="10317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BEF441-7934-02E8-9E64-D7DBC4F4F2B9}"/>
              </a:ext>
            </a:extLst>
          </p:cNvPr>
          <p:cNvSpPr txBox="1"/>
          <p:nvPr/>
        </p:nvSpPr>
        <p:spPr>
          <a:xfrm>
            <a:off x="754380" y="4657133"/>
            <a:ext cx="2135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bg1">
                    <a:lumMod val="50000"/>
                  </a:schemeClr>
                </a:solidFill>
              </a:rPr>
              <a:t>Kratochwil et al, JNM 2016</a:t>
            </a:r>
          </a:p>
        </p:txBody>
      </p:sp>
    </p:spTree>
    <p:extLst>
      <p:ext uri="{BB962C8B-B14F-4D97-AF65-F5344CB8AC3E}">
        <p14:creationId xmlns:p14="http://schemas.microsoft.com/office/powerpoint/2010/main" val="1896754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245BEF-86A1-E56D-8075-3E6EBD092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354" y="324422"/>
            <a:ext cx="3556503" cy="176966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4" y="953574"/>
            <a:ext cx="2804996" cy="145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1066" y="-172394"/>
            <a:ext cx="8285560" cy="7068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93980" y="2627737"/>
            <a:ext cx="1396227" cy="118345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3851193"/>
            <a:ext cx="4767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charset="0"/>
                <a:ea typeface="Calibri" charset="0"/>
              </a:rPr>
              <a:t>Helene </a:t>
            </a:r>
            <a:r>
              <a:rPr lang="en-US" sz="1200" dirty="0" err="1">
                <a:latin typeface="Times New Roman" charset="0"/>
                <a:ea typeface="Calibri" charset="0"/>
              </a:rPr>
              <a:t>Langevin</a:t>
            </a:r>
            <a:r>
              <a:rPr lang="en-US" sz="1200" dirty="0">
                <a:latin typeface="Times New Roman" charset="0"/>
                <a:ea typeface="Calibri" charset="0"/>
              </a:rPr>
              <a:t>-Joliot at MEDICIS,</a:t>
            </a:r>
          </a:p>
          <a:p>
            <a:r>
              <a:rPr lang="en-US" sz="1200" dirty="0">
                <a:latin typeface="Times New Roman" charset="0"/>
                <a:ea typeface="Calibri" charset="0"/>
              </a:rPr>
              <a:t>professor in nuclear physics,</a:t>
            </a:r>
          </a:p>
          <a:p>
            <a:r>
              <a:rPr lang="en-US" sz="1200" dirty="0">
                <a:latin typeface="Times New Roman" charset="0"/>
                <a:ea typeface="Calibri" charset="0"/>
              </a:rPr>
              <a:t>grand-daughter of Marie Curie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068360" y="3811761"/>
            <a:ext cx="3606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charset="0"/>
                <a:ea typeface="Calibri" charset="0"/>
              </a:rPr>
              <a:t>Accelerator Labs Worldwide</a:t>
            </a:r>
          </a:p>
          <a:p>
            <a:pPr algn="ctr"/>
            <a:r>
              <a:rPr lang="en-US" sz="1200" dirty="0">
                <a:latin typeface="Times New Roman" charset="0"/>
                <a:ea typeface="Calibri" charset="0"/>
              </a:rPr>
              <a:t>(</a:t>
            </a:r>
            <a:r>
              <a:rPr lang="en-US" sz="1200" dirty="0" err="1">
                <a:latin typeface="Times New Roman" charset="0"/>
                <a:ea typeface="Calibri" charset="0"/>
              </a:rPr>
              <a:t>eg</a:t>
            </a:r>
            <a:r>
              <a:rPr lang="en-US" sz="1200" dirty="0">
                <a:latin typeface="Times New Roman" charset="0"/>
                <a:ea typeface="Calibri" charset="0"/>
              </a:rPr>
              <a:t> PSI, TRIUMF ),</a:t>
            </a:r>
          </a:p>
          <a:p>
            <a:pPr algn="ctr"/>
            <a:r>
              <a:rPr lang="en-US" sz="1200" dirty="0">
                <a:latin typeface="Times New Roman" charset="0"/>
                <a:ea typeface="Calibri" charset="0"/>
              </a:rPr>
              <a:t>You Today !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84054" y="63309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charset="0"/>
                <a:ea typeface="Calibri" charset="0"/>
              </a:rPr>
              <a:t>Physics </a:t>
            </a:r>
            <a:r>
              <a:rPr lang="en-US" sz="1200">
                <a:latin typeface="Times New Roman" charset="0"/>
                <a:ea typeface="Calibri" charset="0"/>
              </a:rPr>
              <a:t>&amp; Chemistry Nobel Prizes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628829" y="2133514"/>
            <a:ext cx="2699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latin typeface="Times New Roman" charset="0"/>
                <a:ea typeface="Calibri" charset="0"/>
              </a:rPr>
              <a:t>Economics, </a:t>
            </a:r>
            <a:r>
              <a:rPr lang="en-US" sz="1200" dirty="0">
                <a:latin typeface="Times New Roman" charset="0"/>
                <a:ea typeface="Calibri" charset="0"/>
              </a:rPr>
              <a:t>Innovators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407768" y="4172925"/>
            <a:ext cx="3499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charset="0"/>
                <a:ea typeface="Times New Roman" charset="0"/>
                <a:cs typeface="Times New Roman" charset="0"/>
              </a:rPr>
              <a:t>Finally Monsieur et Madame tout le monde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763" y="2563122"/>
            <a:ext cx="2723207" cy="15318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/>
          <a:srcRect r="53095"/>
          <a:stretch/>
        </p:blipFill>
        <p:spPr>
          <a:xfrm>
            <a:off x="1658027" y="2562803"/>
            <a:ext cx="860862" cy="127183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6352650" y="2062340"/>
            <a:ext cx="20914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099586" y="2087347"/>
            <a:ext cx="689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435551" y="753295"/>
            <a:ext cx="9907" cy="12759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02586" y="40369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€, $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6312" y="2654934"/>
            <a:ext cx="1075407" cy="12518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8143" y="58316"/>
            <a:ext cx="7498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New treatments in nuclear medicine : a large and “recent” interest in Europe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0CD65C-835E-9546-8A51-1B698B53E52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2935079" y="587384"/>
            <a:ext cx="2204587" cy="24986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9275" y="3198722"/>
            <a:ext cx="2436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European Commission</a:t>
            </a:r>
          </a:p>
          <a:p>
            <a:pPr algn="ctr"/>
            <a:r>
              <a:rPr lang="en-US" sz="1400" b="1" dirty="0"/>
              <a:t>ENER/17/NUCL/SI2.755660</a:t>
            </a:r>
          </a:p>
        </p:txBody>
      </p:sp>
    </p:spTree>
    <p:extLst>
      <p:ext uri="{BB962C8B-B14F-4D97-AF65-F5344CB8AC3E}">
        <p14:creationId xmlns:p14="http://schemas.microsoft.com/office/powerpoint/2010/main" val="166352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946D-810B-E7EC-D99A-3AB7B423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Did you say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CCE29-BC45-1784-BB5B-A760E75D1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1508" y="536670"/>
            <a:ext cx="3150029" cy="3474439"/>
          </a:xfrm>
        </p:spPr>
        <p:txBody>
          <a:bodyPr/>
          <a:lstStyle/>
          <a:p>
            <a:pPr marL="0" indent="0">
              <a:buNone/>
            </a:pPr>
            <a:br>
              <a:rPr lang="en-CH" dirty="0"/>
            </a:br>
            <a:r>
              <a:rPr lang="en-CH" dirty="0"/>
              <a:t>			(production/purification by isotope mass separation)</a:t>
            </a:r>
            <a:br>
              <a:rPr lang="en-CH" dirty="0"/>
            </a:br>
            <a:br>
              <a:rPr lang="en-CH" dirty="0"/>
            </a:br>
            <a:br>
              <a:rPr lang="en-CH" dirty="0"/>
            </a:b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FB93DFB-8040-CE9E-7227-A0E6CFFEBD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22" r="46893" b="8720"/>
          <a:stretch/>
        </p:blipFill>
        <p:spPr bwMode="auto">
          <a:xfrm>
            <a:off x="6315803" y="1667558"/>
            <a:ext cx="2714787" cy="1346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CC1E15A-93F2-76E1-DB34-5F2E371536AD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290560" y="3120034"/>
            <a:ext cx="1595443" cy="894959"/>
            <a:chOff x="385" y="1298"/>
            <a:chExt cx="1927" cy="1187"/>
          </a:xfrm>
        </p:grpSpPr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6F4ED8B2-912A-A1D7-A9F2-7485CCC03D2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A5765307-BD64-0E21-411C-D6FFDADCBB1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6B58C7B-2413-79F1-1EFF-C6FB7CE9FE4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1F9AD36A-8C14-A07E-52F5-472FB53776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60C0EA04-2DF1-4C90-24D2-D1A2B13E507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F573432-D6BC-DE1C-7967-7438E6AF45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EA7B829-FDFD-C49F-C982-363B01D4CA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C37EE4D-3C31-EB05-F270-D105C77A35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BC68881-6AB5-68EE-9D68-E1CE98DED4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845F631-2B23-7FC3-085F-C3009BB816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E585CAE-B611-3A06-95DB-915716D6AE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AD02212-7106-8A81-E65C-0E008146A1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3870BB1-F3D9-FB97-5154-83F36588D3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D12426F2-922C-EE44-B656-CE3F54026D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963FDE14-A911-A09A-91E9-39B32B608D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DACFD5E3-179F-EA67-DD17-C9EAB7F40E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2F7F2109-15D9-41E4-6099-02DBB13841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FFCD6FE7-7F6C-36DB-8F07-2071C602D4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071D67D-42B7-B052-4C8B-8EAB3DA35C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622E0312-AA91-53B9-D23F-10F85A932E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01EAF0E9-497F-E826-2B71-81832B5F35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2EED7C00-3E51-92CA-877C-994AD18BA3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7DE6B4FE-910F-F4B1-7E87-E78375DAF7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3D525CD7-2F4D-8DF8-B496-60F1A8F0E4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CF34B23A-4F34-9950-D711-CAECC831B6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4" name="Line 35">
              <a:extLst>
                <a:ext uri="{FF2B5EF4-FFF2-40B4-BE49-F238E27FC236}">
                  <a16:creationId xmlns:a16="http://schemas.microsoft.com/office/drawing/2014/main" id="{5479986A-394C-0887-0E8C-29EDA80A57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5" name="Line 36">
              <a:extLst>
                <a:ext uri="{FF2B5EF4-FFF2-40B4-BE49-F238E27FC236}">
                  <a16:creationId xmlns:a16="http://schemas.microsoft.com/office/drawing/2014/main" id="{7A0A8D54-1F32-EA32-3E7C-BAB8C894A1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" name="Line 37">
              <a:extLst>
                <a:ext uri="{FF2B5EF4-FFF2-40B4-BE49-F238E27FC236}">
                  <a16:creationId xmlns:a16="http://schemas.microsoft.com/office/drawing/2014/main" id="{90AE579F-1DA2-805E-E8C6-34B96A0C319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7E23FAE5-8B9D-A318-03D7-BDF7DDC4C9E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8" name="Line 39">
              <a:extLst>
                <a:ext uri="{FF2B5EF4-FFF2-40B4-BE49-F238E27FC236}">
                  <a16:creationId xmlns:a16="http://schemas.microsoft.com/office/drawing/2014/main" id="{B5FCF08D-1816-2876-7310-80277ED85C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05338A4D-5D70-7A5C-1445-8B6AEB00EA2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8E98EC0B-2F11-BE9C-02CA-34A9FC12AF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8AE87CDF-CB9F-2220-5F01-40CE052C38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2" name="Line 43">
              <a:extLst>
                <a:ext uri="{FF2B5EF4-FFF2-40B4-BE49-F238E27FC236}">
                  <a16:creationId xmlns:a16="http://schemas.microsoft.com/office/drawing/2014/main" id="{1DF884B0-FA1F-5A6D-346B-8EC47D286E3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468BCEF3-AF15-AE8F-FA36-CB37208DEC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ECBA20A5-82DD-FD6A-2920-CDE9D80438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82025F8B-F512-8389-7BD8-7A9F3DCE3B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C03C2E18-136D-8C61-5D14-D88FDF9FCE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1D614079-D917-960E-8CE0-C3AD834371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4FEFFB43-98B2-19C5-8006-8A43A73DD8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C814B059-BFC1-D4CA-EAD6-6803A04A78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57B2803E-FA3F-F023-3705-36D1A49FB6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2136833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5602" y="102378"/>
            <a:ext cx="8532796" cy="777365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(“Stable”) Isotope mass separation added value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9640" y="737243"/>
            <a:ext cx="453951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Non carrier added radioisotope fraction (high specific activity)</a:t>
            </a:r>
          </a:p>
          <a:p>
            <a:r>
              <a:rPr lang="en-GB" sz="1350" dirty="0"/>
              <a:t>Efficiencies to be developed</a:t>
            </a:r>
          </a:p>
          <a:p>
            <a:r>
              <a:rPr lang="en-GB" sz="1350" dirty="0"/>
              <a:t>Can this process be applied in large scale ?</a:t>
            </a:r>
          </a:p>
          <a:p>
            <a:r>
              <a:rPr lang="en-GB" sz="1350" dirty="0"/>
              <a:t>A first terrifying use: 235 uranium enrichment of “Little Boy”</a:t>
            </a:r>
          </a:p>
          <a:p>
            <a:r>
              <a:rPr lang="en-GB" sz="1350" dirty="0"/>
              <a:t>And later a much more positive application :</a:t>
            </a:r>
          </a:p>
          <a:p>
            <a:r>
              <a:rPr lang="en-GB" sz="1350" dirty="0"/>
              <a:t>isotope enrichment for medical isotope production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65" y="1955425"/>
            <a:ext cx="2162397" cy="240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834" y="2293054"/>
            <a:ext cx="2646734" cy="206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864" y="4207563"/>
            <a:ext cx="20779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The </a:t>
            </a:r>
            <a:r>
              <a:rPr lang="en-GB" sz="1350" dirty="0" err="1"/>
              <a:t>Calutron</a:t>
            </a:r>
            <a:r>
              <a:rPr lang="en-GB" sz="1350" dirty="0"/>
              <a:t> (E. Lawrence)</a:t>
            </a:r>
          </a:p>
        </p:txBody>
      </p:sp>
    </p:spTree>
    <p:extLst>
      <p:ext uri="{BB962C8B-B14F-4D97-AF65-F5344CB8AC3E}">
        <p14:creationId xmlns:p14="http://schemas.microsoft.com/office/powerpoint/2010/main" val="1557979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293B9-869E-D411-A7B9-9C29AD98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F3181-C621-B538-13EA-84DEF0538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67E3D6-4A22-A48C-5576-1D5B004463D9}"/>
              </a:ext>
            </a:extLst>
          </p:cNvPr>
          <p:cNvSpPr txBox="1">
            <a:spLocks/>
          </p:cNvSpPr>
          <p:nvPr/>
        </p:nvSpPr>
        <p:spPr>
          <a:xfrm>
            <a:off x="390906" y="175713"/>
            <a:ext cx="8400294" cy="556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100" b="1" dirty="0">
                <a:solidFill>
                  <a:srgbClr val="0055A0"/>
                </a:solidFill>
              </a:rPr>
              <a:t>ISOLDE : celebrating 60 years at CERN (CERN celebrating 70+1 years)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9E0DB2CA-E84B-AEB0-FB51-DD96E926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152" y="2166919"/>
            <a:ext cx="23617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1967: First beam at ISOLDE</a:t>
            </a:r>
            <a:endParaRPr lang="en-GB" altLang="en-US" sz="1200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3C82219-7814-7C02-4985-F539C4362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72" y="2631992"/>
            <a:ext cx="2002636" cy="15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0A9433-3BD0-E12E-9013-022CA525F185}"/>
              </a:ext>
            </a:extLst>
          </p:cNvPr>
          <p:cNvSpPr txBox="1"/>
          <p:nvPr/>
        </p:nvSpPr>
        <p:spPr>
          <a:xfrm>
            <a:off x="452433" y="2260126"/>
            <a:ext cx="2308962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CERN Convention: 1953</a:t>
            </a:r>
          </a:p>
          <a:p>
            <a:pPr fontAlgn="base"/>
            <a:br>
              <a:rPr lang="en-GB" sz="750" dirty="0"/>
            </a:br>
            <a:endParaRPr lang="en-GB" sz="750" dirty="0"/>
          </a:p>
          <a:p>
            <a:pPr fontAlgn="base"/>
            <a:endParaRPr lang="en-GB" sz="7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B7409E-F14D-ED62-C227-C70FB32CA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064" y="2571750"/>
            <a:ext cx="2824954" cy="1164278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43D700BA-F10F-5543-51CD-3C4BE444C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826" y="675675"/>
            <a:ext cx="3262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June 1983: ISOLDE III approved – </a:t>
            </a:r>
          </a:p>
          <a:p>
            <a:r>
              <a:rPr lang="en-US" altLang="en-US" sz="1200" dirty="0"/>
              <a:t>high resolution separator (2x) HRS magnet </a:t>
            </a:r>
          </a:p>
          <a:p>
            <a:r>
              <a:rPr lang="en-US" altLang="en-US" sz="1200" dirty="0"/>
              <a:t>Delta M/M ~ 5000</a:t>
            </a: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8DD859F4-0BD0-70DE-5E2E-F8B847CA79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93" y="1322006"/>
            <a:ext cx="1930823" cy="12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623D167A-EFF0-2ACA-95E7-E6504CBA00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524" y="3203288"/>
            <a:ext cx="2316159" cy="150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B95EDAFB-509F-4974-84FB-C8DF927FF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8491" y="2741623"/>
            <a:ext cx="38266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Dec 1990: </a:t>
            </a:r>
            <a:r>
              <a:rPr lang="en-GB" altLang="en-US" sz="1200" b="1" dirty="0"/>
              <a:t>The Synchrocyclotron beam ends</a:t>
            </a:r>
          </a:p>
          <a:p>
            <a:r>
              <a:rPr lang="en-US" altLang="en-US" sz="1200" dirty="0"/>
              <a:t>New ISOLDE facility </a:t>
            </a:r>
            <a:r>
              <a:rPr lang="en-US" altLang="en-US" sz="1200" dirty="0">
                <a:sym typeface="Wingdings" pitchFamily="2" charset="2"/>
              </a:rPr>
              <a:t> </a:t>
            </a:r>
            <a:r>
              <a:rPr lang="en-US" altLang="en-US" sz="1200" dirty="0"/>
              <a:t>Online in 1992@PSB</a:t>
            </a:r>
            <a:endParaRPr lang="en-GB" altLang="en-US" sz="1200" dirty="0"/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4DB2ED4-0128-4CB6-4D32-F194F4FD4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152" y="1859916"/>
            <a:ext cx="27418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1964: CERN approves  ISOLDE</a:t>
            </a:r>
            <a:endParaRPr lang="en-GB" altLang="en-US" sz="12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2E5B56-8891-EF18-27B7-CDF128333163}"/>
              </a:ext>
            </a:extLst>
          </p:cNvPr>
          <p:cNvCxnSpPr/>
          <p:nvPr/>
        </p:nvCxnSpPr>
        <p:spPr>
          <a:xfrm>
            <a:off x="1447293" y="3100740"/>
            <a:ext cx="477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3181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16876</TotalTime>
  <Words>831</Words>
  <Application>Microsoft Macintosh PowerPoint</Application>
  <PresentationFormat>On-screen Show (16:9)</PresentationFormat>
  <Paragraphs>157</Paragraphs>
  <Slides>24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CERNCorporate-RENILDE-16-9</vt:lpstr>
      <vt:lpstr>Office Theme</vt:lpstr>
      <vt:lpstr> CERN-MEDICIS  Visit of Lithuanian delegation</vt:lpstr>
      <vt:lpstr>Did you say ? </vt:lpstr>
      <vt:lpstr>The early days</vt:lpstr>
      <vt:lpstr>Example of theranostics concept in pre-clinical research</vt:lpstr>
      <vt:lpstr>225Ac-PSMA – Targeted Alpha Therapy</vt:lpstr>
      <vt:lpstr>PowerPoint Presentation</vt:lpstr>
      <vt:lpstr>Did you say ? </vt:lpstr>
      <vt:lpstr>(“Stable”) Isotope mass separation added value</vt:lpstr>
      <vt:lpstr>PowerPoint Presentation</vt:lpstr>
      <vt:lpstr>PowerPoint Presentation</vt:lpstr>
      <vt:lpstr>Mass separation as applied in MEDICIS in a snapshot</vt:lpstr>
      <vt:lpstr>PowerPoint Presentation</vt:lpstr>
      <vt:lpstr>Fom one-atom-at-a-time experiments to larger production needs</vt:lpstr>
      <vt:lpstr>Did you say ? </vt:lpstr>
      <vt:lpstr>PowerPoint Presentation</vt:lpstr>
      <vt:lpstr>PowerPoint Presentation</vt:lpstr>
      <vt:lpstr>PowerPoint Presentation</vt:lpstr>
      <vt:lpstr>Did you say (take-home message) ? </vt:lpstr>
      <vt:lpstr>Fom one-atom-at-a-time experiments to large production needs</vt:lpstr>
      <vt:lpstr>From low to high specific activity radiopharmaceuticals for theranostics</vt:lpstr>
      <vt:lpstr>Thank you ! Questions ?</vt:lpstr>
      <vt:lpstr>PowerPoint Presentation</vt:lpstr>
      <vt:lpstr>PowerPoint Presentation</vt:lpstr>
      <vt:lpstr>Whole body PET imaging of 128Ba/128Cs in a naïve mouse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Thierry Stora</cp:lastModifiedBy>
  <cp:revision>804</cp:revision>
  <cp:lastPrinted>2024-11-28T15:09:03Z</cp:lastPrinted>
  <dcterms:created xsi:type="dcterms:W3CDTF">2014-04-24T09:32:15Z</dcterms:created>
  <dcterms:modified xsi:type="dcterms:W3CDTF">2025-04-10T13:27:31Z</dcterms:modified>
</cp:coreProperties>
</file>