
<file path=[Content_Types].xml><?xml version="1.0" encoding="utf-8"?>
<Types xmlns="http://schemas.openxmlformats.org/package/2006/content-types">
  <Default Extension="emf" ContentType="image/x-emf"/>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Ex1.xml" ContentType="application/vnd.ms-office.chartex+xml"/>
  <Override PartName="/ppt/charts/style3.xml" ContentType="application/vnd.ms-office.chartstyle+xml"/>
  <Override PartName="/ppt/charts/colors3.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3" r:id="rId4"/>
  </p:sldMasterIdLst>
  <p:notesMasterIdLst>
    <p:notesMasterId r:id="rId48"/>
  </p:notesMasterIdLst>
  <p:sldIdLst>
    <p:sldId id="256" r:id="rId5"/>
    <p:sldId id="313" r:id="rId6"/>
    <p:sldId id="352" r:id="rId7"/>
    <p:sldId id="2147478915" r:id="rId8"/>
    <p:sldId id="419" r:id="rId9"/>
    <p:sldId id="622" r:id="rId10"/>
    <p:sldId id="420" r:id="rId11"/>
    <p:sldId id="421" r:id="rId12"/>
    <p:sldId id="416" r:id="rId13"/>
    <p:sldId id="2147478902" r:id="rId14"/>
    <p:sldId id="2147478914" r:id="rId15"/>
    <p:sldId id="2147478916" r:id="rId16"/>
    <p:sldId id="2147478907" r:id="rId17"/>
    <p:sldId id="2147478939" r:id="rId18"/>
    <p:sldId id="2147478906" r:id="rId19"/>
    <p:sldId id="2147478904" r:id="rId20"/>
    <p:sldId id="2147478935" r:id="rId21"/>
    <p:sldId id="2147478905" r:id="rId22"/>
    <p:sldId id="2147478910" r:id="rId23"/>
    <p:sldId id="2147478940" r:id="rId24"/>
    <p:sldId id="2147478917" r:id="rId25"/>
    <p:sldId id="2147478908" r:id="rId26"/>
    <p:sldId id="415" r:id="rId27"/>
    <p:sldId id="2147478937" r:id="rId28"/>
    <p:sldId id="2147478903" r:id="rId29"/>
    <p:sldId id="2147478919" r:id="rId30"/>
    <p:sldId id="2147478920" r:id="rId31"/>
    <p:sldId id="2147478921" r:id="rId32"/>
    <p:sldId id="2147478922" r:id="rId33"/>
    <p:sldId id="2147478925" r:id="rId34"/>
    <p:sldId id="2147478909" r:id="rId35"/>
    <p:sldId id="2147478933" r:id="rId36"/>
    <p:sldId id="2147478938" r:id="rId37"/>
    <p:sldId id="2147478930" r:id="rId38"/>
    <p:sldId id="2147478931" r:id="rId39"/>
    <p:sldId id="2147478912" r:id="rId40"/>
    <p:sldId id="2147478913" r:id="rId41"/>
    <p:sldId id="2147478926" r:id="rId42"/>
    <p:sldId id="2147478927" r:id="rId43"/>
    <p:sldId id="2147478928" r:id="rId44"/>
    <p:sldId id="2147478929" r:id="rId45"/>
    <p:sldId id="2147478932" r:id="rId46"/>
    <p:sldId id="380" r:id="rId47"/>
  </p:sldIdLst>
  <p:sldSz cx="9144000" cy="5143500" type="screen16x9"/>
  <p:notesSz cx="6797675" cy="987266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990D926-EE6C-F2EB-8A9D-47BE7973FD4D}" name="Fiona Nancy Brenugat" initials="" userId="S::fiona.nancy.brenugat@cern.ch::b4884092-4c76-4b1b-99ef-2755c92b8885" providerId="AD"/>
  <p188:author id="{83F75049-4487-0501-0CC8-118489EEFE28}" name="Vincent Brillault" initials="VB" userId="S::vincent.brillault@cern.ch::8f755bcd-5231-4e90-b29b-7067745cff49" providerId="AD"/>
  <p188:author id="{F55EE9F4-04B5-8CF0-22B0-E15B6684F4DC}" name="Joel Lahaye" initials="" userId="S::joel.lahaye@cern.ch::302dd477-76e6-4c88-a24c-ce81793fa6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D1A8"/>
    <a:srgbClr val="4D8EE0"/>
    <a:srgbClr val="FFAA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EBC700E-41AB-466C-B940-407CF28A4CD3}">
  <a:tblStyle styleId="{7EBC700E-41AB-466C-B940-407CF28A4CD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113"/>
    <p:restoredTop sz="88640"/>
  </p:normalViewPr>
  <p:slideViewPr>
    <p:cSldViewPr snapToGrid="0">
      <p:cViewPr varScale="1">
        <p:scale>
          <a:sx n="122" d="100"/>
          <a:sy n="122" d="100"/>
        </p:scale>
        <p:origin x="712" y="4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8/10/relationships/authors" Target="author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phristov/Desktop/Work/PF/PFperf.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phristov/Desktop/Work/PF/PFperf.xlsx" TargetMode="External"/><Relationship Id="rId2" Type="http://schemas.microsoft.com/office/2011/relationships/chartColorStyle" Target="colors2.xml"/><Relationship Id="rId1" Type="http://schemas.microsoft.com/office/2011/relationships/chartStyle" Target="style2.xml"/></Relationships>
</file>

<file path=ppt/charts/_rels/chartEx1.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file:////Users/phristov/Desktop/Work/PF/PFperf.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dirty="0"/>
              <a:t>Assets</a:t>
            </a:r>
          </a:p>
        </c:rich>
      </c:tx>
      <c:layout>
        <c:manualLayout>
          <c:xMode val="edge"/>
          <c:yMode val="edge"/>
          <c:x val="0.12395660370849723"/>
          <c:y val="2.057821306575329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areaChart>
        <c:grouping val="stacked"/>
        <c:varyColors val="0"/>
        <c:ser>
          <c:idx val="0"/>
          <c:order val="0"/>
          <c:tx>
            <c:strRef>
              <c:f>Data!$B$1</c:f>
              <c:strCache>
                <c:ptCount val="1"/>
                <c:pt idx="0">
                  <c:v>Contributions balance</c:v>
                </c:pt>
              </c:strCache>
            </c:strRef>
          </c:tx>
          <c:spPr>
            <a:solidFill>
              <a:schemeClr val="accent1"/>
            </a:solidFill>
            <a:ln>
              <a:noFill/>
            </a:ln>
            <a:effectLst/>
          </c:spPr>
          <c:cat>
            <c:numRef>
              <c:f>Data!$A$2:$A$70</c:f>
              <c:numCache>
                <c:formatCode>0</c:formatCode>
                <c:ptCount val="69"/>
                <c:pt idx="0">
                  <c:v>1956</c:v>
                </c:pt>
                <c:pt idx="1">
                  <c:v>1957</c:v>
                </c:pt>
                <c:pt idx="2">
                  <c:v>1958</c:v>
                </c:pt>
                <c:pt idx="3">
                  <c:v>1959</c:v>
                </c:pt>
                <c:pt idx="4">
                  <c:v>1960</c:v>
                </c:pt>
                <c:pt idx="5">
                  <c:v>1961</c:v>
                </c:pt>
                <c:pt idx="6">
                  <c:v>1962</c:v>
                </c:pt>
                <c:pt idx="7">
                  <c:v>1963</c:v>
                </c:pt>
                <c:pt idx="8">
                  <c:v>1964</c:v>
                </c:pt>
                <c:pt idx="9">
                  <c:v>1965</c:v>
                </c:pt>
                <c:pt idx="10">
                  <c:v>1966</c:v>
                </c:pt>
                <c:pt idx="11">
                  <c:v>1967</c:v>
                </c:pt>
                <c:pt idx="12">
                  <c:v>1968</c:v>
                </c:pt>
                <c:pt idx="13">
                  <c:v>1969</c:v>
                </c:pt>
                <c:pt idx="14">
                  <c:v>1970</c:v>
                </c:pt>
                <c:pt idx="15">
                  <c:v>1971</c:v>
                </c:pt>
                <c:pt idx="16">
                  <c:v>1972</c:v>
                </c:pt>
                <c:pt idx="17">
                  <c:v>1973</c:v>
                </c:pt>
                <c:pt idx="18">
                  <c:v>1974</c:v>
                </c:pt>
                <c:pt idx="19">
                  <c:v>1975</c:v>
                </c:pt>
                <c:pt idx="20">
                  <c:v>1976</c:v>
                </c:pt>
                <c:pt idx="21">
                  <c:v>1977</c:v>
                </c:pt>
                <c:pt idx="22">
                  <c:v>1978</c:v>
                </c:pt>
                <c:pt idx="23">
                  <c:v>1979</c:v>
                </c:pt>
                <c:pt idx="24">
                  <c:v>1980</c:v>
                </c:pt>
                <c:pt idx="25">
                  <c:v>1981</c:v>
                </c:pt>
                <c:pt idx="26">
                  <c:v>1982</c:v>
                </c:pt>
                <c:pt idx="27">
                  <c:v>1983</c:v>
                </c:pt>
                <c:pt idx="28">
                  <c:v>1984</c:v>
                </c:pt>
                <c:pt idx="29">
                  <c:v>1985</c:v>
                </c:pt>
                <c:pt idx="30">
                  <c:v>1986</c:v>
                </c:pt>
                <c:pt idx="31">
                  <c:v>1987</c:v>
                </c:pt>
                <c:pt idx="32">
                  <c:v>1988</c:v>
                </c:pt>
                <c:pt idx="33">
                  <c:v>1989</c:v>
                </c:pt>
                <c:pt idx="34">
                  <c:v>1990</c:v>
                </c:pt>
                <c:pt idx="35">
                  <c:v>1991</c:v>
                </c:pt>
                <c:pt idx="36">
                  <c:v>1992</c:v>
                </c:pt>
                <c:pt idx="37">
                  <c:v>1993</c:v>
                </c:pt>
                <c:pt idx="38">
                  <c:v>1994</c:v>
                </c:pt>
                <c:pt idx="39">
                  <c:v>1995</c:v>
                </c:pt>
                <c:pt idx="40">
                  <c:v>1996</c:v>
                </c:pt>
                <c:pt idx="41">
                  <c:v>1997</c:v>
                </c:pt>
                <c:pt idx="42">
                  <c:v>1998</c:v>
                </c:pt>
                <c:pt idx="43">
                  <c:v>1999</c:v>
                </c:pt>
                <c:pt idx="44">
                  <c:v>2000</c:v>
                </c:pt>
                <c:pt idx="45">
                  <c:v>2001</c:v>
                </c:pt>
                <c:pt idx="46">
                  <c:v>2002</c:v>
                </c:pt>
                <c:pt idx="47">
                  <c:v>2003</c:v>
                </c:pt>
                <c:pt idx="48">
                  <c:v>2004</c:v>
                </c:pt>
                <c:pt idx="49">
                  <c:v>2005</c:v>
                </c:pt>
                <c:pt idx="50">
                  <c:v>2006</c:v>
                </c:pt>
                <c:pt idx="51">
                  <c:v>2007</c:v>
                </c:pt>
                <c:pt idx="52">
                  <c:v>2008</c:v>
                </c:pt>
                <c:pt idx="53">
                  <c:v>2009</c:v>
                </c:pt>
                <c:pt idx="54">
                  <c:v>2010</c:v>
                </c:pt>
                <c:pt idx="55">
                  <c:v>2011</c:v>
                </c:pt>
                <c:pt idx="56">
                  <c:v>2012</c:v>
                </c:pt>
                <c:pt idx="57">
                  <c:v>2013</c:v>
                </c:pt>
                <c:pt idx="58">
                  <c:v>2014</c:v>
                </c:pt>
                <c:pt idx="59">
                  <c:v>2015</c:v>
                </c:pt>
                <c:pt idx="60">
                  <c:v>2016</c:v>
                </c:pt>
                <c:pt idx="61">
                  <c:v>2017</c:v>
                </c:pt>
                <c:pt idx="62">
                  <c:v>2018</c:v>
                </c:pt>
                <c:pt idx="63">
                  <c:v>2019</c:v>
                </c:pt>
                <c:pt idx="64">
                  <c:v>2020</c:v>
                </c:pt>
                <c:pt idx="65">
                  <c:v>2021</c:v>
                </c:pt>
                <c:pt idx="66">
                  <c:v>2022</c:v>
                </c:pt>
                <c:pt idx="67">
                  <c:v>2023</c:v>
                </c:pt>
                <c:pt idx="68">
                  <c:v>2024</c:v>
                </c:pt>
              </c:numCache>
            </c:numRef>
          </c:cat>
          <c:val>
            <c:numRef>
              <c:f>Data!$B$2:$B$70</c:f>
              <c:numCache>
                <c:formatCode>0.00</c:formatCode>
                <c:ptCount val="69"/>
                <c:pt idx="0">
                  <c:v>0</c:v>
                </c:pt>
                <c:pt idx="1">
                  <c:v>1.39</c:v>
                </c:pt>
                <c:pt idx="2">
                  <c:v>1.8</c:v>
                </c:pt>
                <c:pt idx="3">
                  <c:v>2.1800000000000002</c:v>
                </c:pt>
                <c:pt idx="4">
                  <c:v>2.94</c:v>
                </c:pt>
                <c:pt idx="5">
                  <c:v>2.91</c:v>
                </c:pt>
                <c:pt idx="6">
                  <c:v>3.96</c:v>
                </c:pt>
                <c:pt idx="7">
                  <c:v>4.6900000000000004</c:v>
                </c:pt>
                <c:pt idx="8">
                  <c:v>5.59</c:v>
                </c:pt>
                <c:pt idx="9">
                  <c:v>7.3</c:v>
                </c:pt>
                <c:pt idx="10">
                  <c:v>9.0299999999999994</c:v>
                </c:pt>
                <c:pt idx="11">
                  <c:v>10.33</c:v>
                </c:pt>
                <c:pt idx="12">
                  <c:v>12.67</c:v>
                </c:pt>
                <c:pt idx="13">
                  <c:v>15.52</c:v>
                </c:pt>
                <c:pt idx="14">
                  <c:v>16.61</c:v>
                </c:pt>
                <c:pt idx="15">
                  <c:v>18.53</c:v>
                </c:pt>
                <c:pt idx="16">
                  <c:v>20.99</c:v>
                </c:pt>
                <c:pt idx="17">
                  <c:v>23.66</c:v>
                </c:pt>
                <c:pt idx="18">
                  <c:v>27.72</c:v>
                </c:pt>
                <c:pt idx="19">
                  <c:v>30.97</c:v>
                </c:pt>
                <c:pt idx="20">
                  <c:v>32.06</c:v>
                </c:pt>
                <c:pt idx="21">
                  <c:v>33.32</c:v>
                </c:pt>
                <c:pt idx="22">
                  <c:v>31.14</c:v>
                </c:pt>
                <c:pt idx="23">
                  <c:v>30.82</c:v>
                </c:pt>
                <c:pt idx="24">
                  <c:v>32.130000000000003</c:v>
                </c:pt>
                <c:pt idx="25">
                  <c:v>41.01</c:v>
                </c:pt>
                <c:pt idx="26">
                  <c:v>37.270000000000003</c:v>
                </c:pt>
                <c:pt idx="27">
                  <c:v>184.49</c:v>
                </c:pt>
                <c:pt idx="28">
                  <c:v>47.71</c:v>
                </c:pt>
                <c:pt idx="29">
                  <c:v>46.36</c:v>
                </c:pt>
                <c:pt idx="30">
                  <c:v>48.16</c:v>
                </c:pt>
                <c:pt idx="31">
                  <c:v>124.2</c:v>
                </c:pt>
                <c:pt idx="32">
                  <c:v>56.83</c:v>
                </c:pt>
                <c:pt idx="33">
                  <c:v>54.93</c:v>
                </c:pt>
                <c:pt idx="34">
                  <c:v>46.4</c:v>
                </c:pt>
                <c:pt idx="35">
                  <c:v>55.8</c:v>
                </c:pt>
                <c:pt idx="36">
                  <c:v>43.24</c:v>
                </c:pt>
                <c:pt idx="37">
                  <c:v>32.25</c:v>
                </c:pt>
                <c:pt idx="38">
                  <c:v>23.89</c:v>
                </c:pt>
                <c:pt idx="39">
                  <c:v>23.76</c:v>
                </c:pt>
                <c:pt idx="40">
                  <c:v>6.9</c:v>
                </c:pt>
                <c:pt idx="41">
                  <c:v>0.47</c:v>
                </c:pt>
                <c:pt idx="42">
                  <c:v>-22.1</c:v>
                </c:pt>
                <c:pt idx="43">
                  <c:v>-33.47</c:v>
                </c:pt>
                <c:pt idx="44">
                  <c:v>-40.74</c:v>
                </c:pt>
                <c:pt idx="45">
                  <c:v>-52.13</c:v>
                </c:pt>
                <c:pt idx="46">
                  <c:v>-64.709999999999994</c:v>
                </c:pt>
                <c:pt idx="47">
                  <c:v>-89.43</c:v>
                </c:pt>
                <c:pt idx="48">
                  <c:v>-103.42</c:v>
                </c:pt>
                <c:pt idx="49">
                  <c:v>-111.92</c:v>
                </c:pt>
                <c:pt idx="50">
                  <c:v>-109.73</c:v>
                </c:pt>
                <c:pt idx="51">
                  <c:v>-133.75</c:v>
                </c:pt>
                <c:pt idx="52">
                  <c:v>-149.15</c:v>
                </c:pt>
                <c:pt idx="53">
                  <c:v>-159</c:v>
                </c:pt>
                <c:pt idx="54">
                  <c:v>-160</c:v>
                </c:pt>
                <c:pt idx="55">
                  <c:v>-90</c:v>
                </c:pt>
                <c:pt idx="56">
                  <c:v>-85.3</c:v>
                </c:pt>
                <c:pt idx="57">
                  <c:v>-89</c:v>
                </c:pt>
                <c:pt idx="58">
                  <c:v>-93.379000000000005</c:v>
                </c:pt>
                <c:pt idx="59">
                  <c:v>-92.2</c:v>
                </c:pt>
                <c:pt idx="60">
                  <c:v>-83.62</c:v>
                </c:pt>
                <c:pt idx="61">
                  <c:v>-83.3</c:v>
                </c:pt>
                <c:pt idx="62">
                  <c:v>-77.87</c:v>
                </c:pt>
                <c:pt idx="63">
                  <c:v>-77.930000000000007</c:v>
                </c:pt>
                <c:pt idx="64">
                  <c:v>-77.95</c:v>
                </c:pt>
                <c:pt idx="65">
                  <c:v>-71</c:v>
                </c:pt>
                <c:pt idx="66">
                  <c:v>-71.58</c:v>
                </c:pt>
                <c:pt idx="67">
                  <c:v>-64.5</c:v>
                </c:pt>
                <c:pt idx="68">
                  <c:v>-56.92</c:v>
                </c:pt>
              </c:numCache>
            </c:numRef>
          </c:val>
          <c:extLst>
            <c:ext xmlns:c16="http://schemas.microsoft.com/office/drawing/2014/chart" uri="{C3380CC4-5D6E-409C-BE32-E72D297353CC}">
              <c16:uniqueId val="{00000000-D762-CE4F-A062-AE09131DE443}"/>
            </c:ext>
          </c:extLst>
        </c:ser>
        <c:ser>
          <c:idx val="1"/>
          <c:order val="1"/>
          <c:tx>
            <c:strRef>
              <c:f>Data!$C$1</c:f>
              <c:strCache>
                <c:ptCount val="1"/>
                <c:pt idx="0">
                  <c:v>Funds held (31/12)</c:v>
                </c:pt>
              </c:strCache>
            </c:strRef>
          </c:tx>
          <c:spPr>
            <a:solidFill>
              <a:srgbClr val="FFC000"/>
            </a:solidFill>
            <a:ln>
              <a:noFill/>
            </a:ln>
            <a:effectLst/>
          </c:spPr>
          <c:cat>
            <c:numRef>
              <c:f>Data!$A$2:$A$70</c:f>
              <c:numCache>
                <c:formatCode>0</c:formatCode>
                <c:ptCount val="69"/>
                <c:pt idx="0">
                  <c:v>1956</c:v>
                </c:pt>
                <c:pt idx="1">
                  <c:v>1957</c:v>
                </c:pt>
                <c:pt idx="2">
                  <c:v>1958</c:v>
                </c:pt>
                <c:pt idx="3">
                  <c:v>1959</c:v>
                </c:pt>
                <c:pt idx="4">
                  <c:v>1960</c:v>
                </c:pt>
                <c:pt idx="5">
                  <c:v>1961</c:v>
                </c:pt>
                <c:pt idx="6">
                  <c:v>1962</c:v>
                </c:pt>
                <c:pt idx="7">
                  <c:v>1963</c:v>
                </c:pt>
                <c:pt idx="8">
                  <c:v>1964</c:v>
                </c:pt>
                <c:pt idx="9">
                  <c:v>1965</c:v>
                </c:pt>
                <c:pt idx="10">
                  <c:v>1966</c:v>
                </c:pt>
                <c:pt idx="11">
                  <c:v>1967</c:v>
                </c:pt>
                <c:pt idx="12">
                  <c:v>1968</c:v>
                </c:pt>
                <c:pt idx="13">
                  <c:v>1969</c:v>
                </c:pt>
                <c:pt idx="14">
                  <c:v>1970</c:v>
                </c:pt>
                <c:pt idx="15">
                  <c:v>1971</c:v>
                </c:pt>
                <c:pt idx="16">
                  <c:v>1972</c:v>
                </c:pt>
                <c:pt idx="17">
                  <c:v>1973</c:v>
                </c:pt>
                <c:pt idx="18">
                  <c:v>1974</c:v>
                </c:pt>
                <c:pt idx="19">
                  <c:v>1975</c:v>
                </c:pt>
                <c:pt idx="20">
                  <c:v>1976</c:v>
                </c:pt>
                <c:pt idx="21">
                  <c:v>1977</c:v>
                </c:pt>
                <c:pt idx="22">
                  <c:v>1978</c:v>
                </c:pt>
                <c:pt idx="23">
                  <c:v>1979</c:v>
                </c:pt>
                <c:pt idx="24">
                  <c:v>1980</c:v>
                </c:pt>
                <c:pt idx="25">
                  <c:v>1981</c:v>
                </c:pt>
                <c:pt idx="26">
                  <c:v>1982</c:v>
                </c:pt>
                <c:pt idx="27">
                  <c:v>1983</c:v>
                </c:pt>
                <c:pt idx="28">
                  <c:v>1984</c:v>
                </c:pt>
                <c:pt idx="29">
                  <c:v>1985</c:v>
                </c:pt>
                <c:pt idx="30">
                  <c:v>1986</c:v>
                </c:pt>
                <c:pt idx="31">
                  <c:v>1987</c:v>
                </c:pt>
                <c:pt idx="32">
                  <c:v>1988</c:v>
                </c:pt>
                <c:pt idx="33">
                  <c:v>1989</c:v>
                </c:pt>
                <c:pt idx="34">
                  <c:v>1990</c:v>
                </c:pt>
                <c:pt idx="35">
                  <c:v>1991</c:v>
                </c:pt>
                <c:pt idx="36">
                  <c:v>1992</c:v>
                </c:pt>
                <c:pt idx="37">
                  <c:v>1993</c:v>
                </c:pt>
                <c:pt idx="38">
                  <c:v>1994</c:v>
                </c:pt>
                <c:pt idx="39">
                  <c:v>1995</c:v>
                </c:pt>
                <c:pt idx="40">
                  <c:v>1996</c:v>
                </c:pt>
                <c:pt idx="41">
                  <c:v>1997</c:v>
                </c:pt>
                <c:pt idx="42">
                  <c:v>1998</c:v>
                </c:pt>
                <c:pt idx="43">
                  <c:v>1999</c:v>
                </c:pt>
                <c:pt idx="44">
                  <c:v>2000</c:v>
                </c:pt>
                <c:pt idx="45">
                  <c:v>2001</c:v>
                </c:pt>
                <c:pt idx="46">
                  <c:v>2002</c:v>
                </c:pt>
                <c:pt idx="47">
                  <c:v>2003</c:v>
                </c:pt>
                <c:pt idx="48">
                  <c:v>2004</c:v>
                </c:pt>
                <c:pt idx="49">
                  <c:v>2005</c:v>
                </c:pt>
                <c:pt idx="50">
                  <c:v>2006</c:v>
                </c:pt>
                <c:pt idx="51">
                  <c:v>2007</c:v>
                </c:pt>
                <c:pt idx="52">
                  <c:v>2008</c:v>
                </c:pt>
                <c:pt idx="53">
                  <c:v>2009</c:v>
                </c:pt>
                <c:pt idx="54">
                  <c:v>2010</c:v>
                </c:pt>
                <c:pt idx="55">
                  <c:v>2011</c:v>
                </c:pt>
                <c:pt idx="56">
                  <c:v>2012</c:v>
                </c:pt>
                <c:pt idx="57">
                  <c:v>2013</c:v>
                </c:pt>
                <c:pt idx="58">
                  <c:v>2014</c:v>
                </c:pt>
                <c:pt idx="59">
                  <c:v>2015</c:v>
                </c:pt>
                <c:pt idx="60">
                  <c:v>2016</c:v>
                </c:pt>
                <c:pt idx="61">
                  <c:v>2017</c:v>
                </c:pt>
                <c:pt idx="62">
                  <c:v>2018</c:v>
                </c:pt>
                <c:pt idx="63">
                  <c:v>2019</c:v>
                </c:pt>
                <c:pt idx="64">
                  <c:v>2020</c:v>
                </c:pt>
                <c:pt idx="65">
                  <c:v>2021</c:v>
                </c:pt>
                <c:pt idx="66">
                  <c:v>2022</c:v>
                </c:pt>
                <c:pt idx="67">
                  <c:v>2023</c:v>
                </c:pt>
                <c:pt idx="68">
                  <c:v>2024</c:v>
                </c:pt>
              </c:numCache>
            </c:numRef>
          </c:cat>
          <c:val>
            <c:numRef>
              <c:f>Data!$C$2:$C$70</c:f>
              <c:numCache>
                <c:formatCode>0.00</c:formatCode>
                <c:ptCount val="69"/>
                <c:pt idx="0">
                  <c:v>1.33</c:v>
                </c:pt>
                <c:pt idx="1">
                  <c:v>2.81</c:v>
                </c:pt>
                <c:pt idx="2">
                  <c:v>4.74</c:v>
                </c:pt>
                <c:pt idx="3">
                  <c:v>7.13</c:v>
                </c:pt>
                <c:pt idx="4">
                  <c:v>10.37</c:v>
                </c:pt>
                <c:pt idx="5">
                  <c:v>13.69</c:v>
                </c:pt>
                <c:pt idx="6">
                  <c:v>18.21</c:v>
                </c:pt>
                <c:pt idx="7">
                  <c:v>23.61</c:v>
                </c:pt>
                <c:pt idx="8">
                  <c:v>30.01</c:v>
                </c:pt>
                <c:pt idx="9">
                  <c:v>38.700000000000003</c:v>
                </c:pt>
                <c:pt idx="10">
                  <c:v>49.12</c:v>
                </c:pt>
                <c:pt idx="11">
                  <c:v>64.06</c:v>
                </c:pt>
                <c:pt idx="12">
                  <c:v>81.900000000000006</c:v>
                </c:pt>
                <c:pt idx="13">
                  <c:v>98.45</c:v>
                </c:pt>
                <c:pt idx="14">
                  <c:v>119</c:v>
                </c:pt>
                <c:pt idx="15">
                  <c:v>148.30000000000001</c:v>
                </c:pt>
                <c:pt idx="16">
                  <c:v>179.66</c:v>
                </c:pt>
                <c:pt idx="17">
                  <c:v>193.77</c:v>
                </c:pt>
                <c:pt idx="18">
                  <c:v>204.97</c:v>
                </c:pt>
                <c:pt idx="19">
                  <c:v>269.77999999999997</c:v>
                </c:pt>
                <c:pt idx="20">
                  <c:v>337.2</c:v>
                </c:pt>
                <c:pt idx="21">
                  <c:v>364.07</c:v>
                </c:pt>
                <c:pt idx="22">
                  <c:v>392.76</c:v>
                </c:pt>
                <c:pt idx="23">
                  <c:v>453.48</c:v>
                </c:pt>
                <c:pt idx="24">
                  <c:v>520.91999999999996</c:v>
                </c:pt>
                <c:pt idx="25">
                  <c:v>560.86</c:v>
                </c:pt>
                <c:pt idx="26">
                  <c:v>683.5</c:v>
                </c:pt>
                <c:pt idx="27">
                  <c:v>930.71</c:v>
                </c:pt>
                <c:pt idx="28">
                  <c:v>1054.92</c:v>
                </c:pt>
                <c:pt idx="29">
                  <c:v>1174.0899999999999</c:v>
                </c:pt>
                <c:pt idx="30">
                  <c:v>1302.43</c:v>
                </c:pt>
                <c:pt idx="31">
                  <c:v>1463.48</c:v>
                </c:pt>
                <c:pt idx="32">
                  <c:v>1635.82</c:v>
                </c:pt>
                <c:pt idx="33">
                  <c:v>1794.29</c:v>
                </c:pt>
                <c:pt idx="34">
                  <c:v>1842.88</c:v>
                </c:pt>
                <c:pt idx="35">
                  <c:v>2067.8200000000002</c:v>
                </c:pt>
                <c:pt idx="36">
                  <c:v>2280.0700000000002</c:v>
                </c:pt>
                <c:pt idx="37">
                  <c:v>2519.9299999999998</c:v>
                </c:pt>
                <c:pt idx="38">
                  <c:v>2521.84</c:v>
                </c:pt>
                <c:pt idx="39">
                  <c:v>2654.78</c:v>
                </c:pt>
                <c:pt idx="40">
                  <c:v>3075.83</c:v>
                </c:pt>
                <c:pt idx="41">
                  <c:v>3330.09</c:v>
                </c:pt>
                <c:pt idx="42">
                  <c:v>3507.17</c:v>
                </c:pt>
                <c:pt idx="43">
                  <c:v>4048.06</c:v>
                </c:pt>
                <c:pt idx="44">
                  <c:v>3992.47</c:v>
                </c:pt>
                <c:pt idx="45">
                  <c:v>3805.69</c:v>
                </c:pt>
                <c:pt idx="46">
                  <c:v>3531.7</c:v>
                </c:pt>
                <c:pt idx="47">
                  <c:v>3750.27</c:v>
                </c:pt>
                <c:pt idx="48">
                  <c:v>3852.62</c:v>
                </c:pt>
                <c:pt idx="49">
                  <c:v>4209.49</c:v>
                </c:pt>
                <c:pt idx="50">
                  <c:v>4473.8</c:v>
                </c:pt>
                <c:pt idx="51">
                  <c:v>4613.8999999999996</c:v>
                </c:pt>
                <c:pt idx="52">
                  <c:v>3589.68</c:v>
                </c:pt>
                <c:pt idx="53">
                  <c:v>3903.48</c:v>
                </c:pt>
                <c:pt idx="54">
                  <c:v>3857.6</c:v>
                </c:pt>
                <c:pt idx="55">
                  <c:v>3681.1</c:v>
                </c:pt>
                <c:pt idx="56">
                  <c:v>3846.6</c:v>
                </c:pt>
                <c:pt idx="57">
                  <c:v>4069.9</c:v>
                </c:pt>
                <c:pt idx="58">
                  <c:v>4078.5</c:v>
                </c:pt>
                <c:pt idx="59">
                  <c:v>4092.8</c:v>
                </c:pt>
                <c:pt idx="60">
                  <c:v>4059.9520000000002</c:v>
                </c:pt>
                <c:pt idx="61">
                  <c:v>4258.6499999999996</c:v>
                </c:pt>
                <c:pt idx="62">
                  <c:v>4203.33</c:v>
                </c:pt>
                <c:pt idx="63">
                  <c:v>4429.45</c:v>
                </c:pt>
                <c:pt idx="64">
                  <c:v>4742.92</c:v>
                </c:pt>
                <c:pt idx="65">
                  <c:v>4981.67</c:v>
                </c:pt>
                <c:pt idx="66">
                  <c:v>4578.3999999999996</c:v>
                </c:pt>
                <c:pt idx="67">
                  <c:v>4460.3599999999997</c:v>
                </c:pt>
                <c:pt idx="68">
                  <c:v>4619.84</c:v>
                </c:pt>
              </c:numCache>
            </c:numRef>
          </c:val>
          <c:extLst>
            <c:ext xmlns:c16="http://schemas.microsoft.com/office/drawing/2014/chart" uri="{C3380CC4-5D6E-409C-BE32-E72D297353CC}">
              <c16:uniqueId val="{00000001-D762-CE4F-A062-AE09131DE443}"/>
            </c:ext>
          </c:extLst>
        </c:ser>
        <c:dLbls>
          <c:showLegendKey val="0"/>
          <c:showVal val="0"/>
          <c:showCatName val="0"/>
          <c:showSerName val="0"/>
          <c:showPercent val="0"/>
          <c:showBubbleSize val="0"/>
        </c:dLbls>
        <c:axId val="1243352223"/>
        <c:axId val="1340036447"/>
      </c:areaChart>
      <c:catAx>
        <c:axId val="1243352223"/>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Year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title>
        <c:numFmt formatCode="0" sourceLinked="1"/>
        <c:majorTickMark val="out"/>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1340036447"/>
        <c:crosses val="autoZero"/>
        <c:auto val="1"/>
        <c:lblAlgn val="ctr"/>
        <c:lblOffset val="100"/>
        <c:noMultiLvlLbl val="0"/>
      </c:catAx>
      <c:valAx>
        <c:axId val="1340036447"/>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1243352223"/>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t>Contributions balance = Contributions – Paid Benefits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areaChart>
        <c:grouping val="stacked"/>
        <c:varyColors val="0"/>
        <c:ser>
          <c:idx val="0"/>
          <c:order val="0"/>
          <c:tx>
            <c:strRef>
              <c:f>Data!$B$1</c:f>
              <c:strCache>
                <c:ptCount val="1"/>
                <c:pt idx="0">
                  <c:v>Contributions balance</c:v>
                </c:pt>
              </c:strCache>
            </c:strRef>
          </c:tx>
          <c:spPr>
            <a:solidFill>
              <a:schemeClr val="accent1"/>
            </a:solidFill>
            <a:ln>
              <a:noFill/>
            </a:ln>
            <a:effectLst/>
          </c:spPr>
          <c:cat>
            <c:numRef>
              <c:f>Data!$A$2:$A$70</c:f>
              <c:numCache>
                <c:formatCode>0</c:formatCode>
                <c:ptCount val="69"/>
                <c:pt idx="0">
                  <c:v>1956</c:v>
                </c:pt>
                <c:pt idx="1">
                  <c:v>1957</c:v>
                </c:pt>
                <c:pt idx="2">
                  <c:v>1958</c:v>
                </c:pt>
                <c:pt idx="3">
                  <c:v>1959</c:v>
                </c:pt>
                <c:pt idx="4">
                  <c:v>1960</c:v>
                </c:pt>
                <c:pt idx="5">
                  <c:v>1961</c:v>
                </c:pt>
                <c:pt idx="6">
                  <c:v>1962</c:v>
                </c:pt>
                <c:pt idx="7">
                  <c:v>1963</c:v>
                </c:pt>
                <c:pt idx="8">
                  <c:v>1964</c:v>
                </c:pt>
                <c:pt idx="9">
                  <c:v>1965</c:v>
                </c:pt>
                <c:pt idx="10">
                  <c:v>1966</c:v>
                </c:pt>
                <c:pt idx="11">
                  <c:v>1967</c:v>
                </c:pt>
                <c:pt idx="12">
                  <c:v>1968</c:v>
                </c:pt>
                <c:pt idx="13">
                  <c:v>1969</c:v>
                </c:pt>
                <c:pt idx="14">
                  <c:v>1970</c:v>
                </c:pt>
                <c:pt idx="15">
                  <c:v>1971</c:v>
                </c:pt>
                <c:pt idx="16">
                  <c:v>1972</c:v>
                </c:pt>
                <c:pt idx="17">
                  <c:v>1973</c:v>
                </c:pt>
                <c:pt idx="18">
                  <c:v>1974</c:v>
                </c:pt>
                <c:pt idx="19">
                  <c:v>1975</c:v>
                </c:pt>
                <c:pt idx="20">
                  <c:v>1976</c:v>
                </c:pt>
                <c:pt idx="21">
                  <c:v>1977</c:v>
                </c:pt>
                <c:pt idx="22">
                  <c:v>1978</c:v>
                </c:pt>
                <c:pt idx="23">
                  <c:v>1979</c:v>
                </c:pt>
                <c:pt idx="24">
                  <c:v>1980</c:v>
                </c:pt>
                <c:pt idx="25">
                  <c:v>1981</c:v>
                </c:pt>
                <c:pt idx="26">
                  <c:v>1982</c:v>
                </c:pt>
                <c:pt idx="27">
                  <c:v>1983</c:v>
                </c:pt>
                <c:pt idx="28">
                  <c:v>1984</c:v>
                </c:pt>
                <c:pt idx="29">
                  <c:v>1985</c:v>
                </c:pt>
                <c:pt idx="30">
                  <c:v>1986</c:v>
                </c:pt>
                <c:pt idx="31">
                  <c:v>1987</c:v>
                </c:pt>
                <c:pt idx="32">
                  <c:v>1988</c:v>
                </c:pt>
                <c:pt idx="33">
                  <c:v>1989</c:v>
                </c:pt>
                <c:pt idx="34">
                  <c:v>1990</c:v>
                </c:pt>
                <c:pt idx="35">
                  <c:v>1991</c:v>
                </c:pt>
                <c:pt idx="36">
                  <c:v>1992</c:v>
                </c:pt>
                <c:pt idx="37">
                  <c:v>1993</c:v>
                </c:pt>
                <c:pt idx="38">
                  <c:v>1994</c:v>
                </c:pt>
                <c:pt idx="39">
                  <c:v>1995</c:v>
                </c:pt>
                <c:pt idx="40">
                  <c:v>1996</c:v>
                </c:pt>
                <c:pt idx="41">
                  <c:v>1997</c:v>
                </c:pt>
                <c:pt idx="42">
                  <c:v>1998</c:v>
                </c:pt>
                <c:pt idx="43">
                  <c:v>1999</c:v>
                </c:pt>
                <c:pt idx="44">
                  <c:v>2000</c:v>
                </c:pt>
                <c:pt idx="45">
                  <c:v>2001</c:v>
                </c:pt>
                <c:pt idx="46">
                  <c:v>2002</c:v>
                </c:pt>
                <c:pt idx="47">
                  <c:v>2003</c:v>
                </c:pt>
                <c:pt idx="48">
                  <c:v>2004</c:v>
                </c:pt>
                <c:pt idx="49">
                  <c:v>2005</c:v>
                </c:pt>
                <c:pt idx="50">
                  <c:v>2006</c:v>
                </c:pt>
                <c:pt idx="51">
                  <c:v>2007</c:v>
                </c:pt>
                <c:pt idx="52">
                  <c:v>2008</c:v>
                </c:pt>
                <c:pt idx="53">
                  <c:v>2009</c:v>
                </c:pt>
                <c:pt idx="54">
                  <c:v>2010</c:v>
                </c:pt>
                <c:pt idx="55">
                  <c:v>2011</c:v>
                </c:pt>
                <c:pt idx="56">
                  <c:v>2012</c:v>
                </c:pt>
                <c:pt idx="57">
                  <c:v>2013</c:v>
                </c:pt>
                <c:pt idx="58">
                  <c:v>2014</c:v>
                </c:pt>
                <c:pt idx="59">
                  <c:v>2015</c:v>
                </c:pt>
                <c:pt idx="60">
                  <c:v>2016</c:v>
                </c:pt>
                <c:pt idx="61">
                  <c:v>2017</c:v>
                </c:pt>
                <c:pt idx="62">
                  <c:v>2018</c:v>
                </c:pt>
                <c:pt idx="63">
                  <c:v>2019</c:v>
                </c:pt>
                <c:pt idx="64">
                  <c:v>2020</c:v>
                </c:pt>
                <c:pt idx="65">
                  <c:v>2021</c:v>
                </c:pt>
                <c:pt idx="66">
                  <c:v>2022</c:v>
                </c:pt>
                <c:pt idx="67">
                  <c:v>2023</c:v>
                </c:pt>
                <c:pt idx="68">
                  <c:v>2024</c:v>
                </c:pt>
              </c:numCache>
            </c:numRef>
          </c:cat>
          <c:val>
            <c:numRef>
              <c:f>Data!$B$2:$B$70</c:f>
              <c:numCache>
                <c:formatCode>0.00</c:formatCode>
                <c:ptCount val="69"/>
                <c:pt idx="0">
                  <c:v>0</c:v>
                </c:pt>
                <c:pt idx="1">
                  <c:v>1.39</c:v>
                </c:pt>
                <c:pt idx="2">
                  <c:v>1.8</c:v>
                </c:pt>
                <c:pt idx="3">
                  <c:v>2.1800000000000002</c:v>
                </c:pt>
                <c:pt idx="4">
                  <c:v>2.94</c:v>
                </c:pt>
                <c:pt idx="5">
                  <c:v>2.91</c:v>
                </c:pt>
                <c:pt idx="6">
                  <c:v>3.96</c:v>
                </c:pt>
                <c:pt idx="7">
                  <c:v>4.6900000000000004</c:v>
                </c:pt>
                <c:pt idx="8">
                  <c:v>5.59</c:v>
                </c:pt>
                <c:pt idx="9">
                  <c:v>7.3</c:v>
                </c:pt>
                <c:pt idx="10">
                  <c:v>9.0299999999999994</c:v>
                </c:pt>
                <c:pt idx="11">
                  <c:v>10.33</c:v>
                </c:pt>
                <c:pt idx="12">
                  <c:v>12.67</c:v>
                </c:pt>
                <c:pt idx="13">
                  <c:v>15.52</c:v>
                </c:pt>
                <c:pt idx="14">
                  <c:v>16.61</c:v>
                </c:pt>
                <c:pt idx="15">
                  <c:v>18.53</c:v>
                </c:pt>
                <c:pt idx="16">
                  <c:v>20.99</c:v>
                </c:pt>
                <c:pt idx="17">
                  <c:v>23.66</c:v>
                </c:pt>
                <c:pt idx="18">
                  <c:v>27.72</c:v>
                </c:pt>
                <c:pt idx="19">
                  <c:v>30.97</c:v>
                </c:pt>
                <c:pt idx="20">
                  <c:v>32.06</c:v>
                </c:pt>
                <c:pt idx="21">
                  <c:v>33.32</c:v>
                </c:pt>
                <c:pt idx="22">
                  <c:v>31.14</c:v>
                </c:pt>
                <c:pt idx="23">
                  <c:v>30.82</c:v>
                </c:pt>
                <c:pt idx="24">
                  <c:v>32.130000000000003</c:v>
                </c:pt>
                <c:pt idx="25">
                  <c:v>41.01</c:v>
                </c:pt>
                <c:pt idx="26">
                  <c:v>37.270000000000003</c:v>
                </c:pt>
                <c:pt idx="27">
                  <c:v>184.49</c:v>
                </c:pt>
                <c:pt idx="28">
                  <c:v>47.71</c:v>
                </c:pt>
                <c:pt idx="29">
                  <c:v>46.36</c:v>
                </c:pt>
                <c:pt idx="30">
                  <c:v>48.16</c:v>
                </c:pt>
                <c:pt idx="31">
                  <c:v>124.2</c:v>
                </c:pt>
                <c:pt idx="32">
                  <c:v>56.83</c:v>
                </c:pt>
                <c:pt idx="33">
                  <c:v>54.93</c:v>
                </c:pt>
                <c:pt idx="34">
                  <c:v>46.4</c:v>
                </c:pt>
                <c:pt idx="35">
                  <c:v>55.8</c:v>
                </c:pt>
                <c:pt idx="36">
                  <c:v>43.24</c:v>
                </c:pt>
                <c:pt idx="37">
                  <c:v>32.25</c:v>
                </c:pt>
                <c:pt idx="38">
                  <c:v>23.89</c:v>
                </c:pt>
                <c:pt idx="39">
                  <c:v>23.76</c:v>
                </c:pt>
                <c:pt idx="40">
                  <c:v>6.9</c:v>
                </c:pt>
                <c:pt idx="41">
                  <c:v>0.47</c:v>
                </c:pt>
                <c:pt idx="42">
                  <c:v>-22.1</c:v>
                </c:pt>
                <c:pt idx="43">
                  <c:v>-33.47</c:v>
                </c:pt>
                <c:pt idx="44">
                  <c:v>-40.74</c:v>
                </c:pt>
                <c:pt idx="45">
                  <c:v>-52.13</c:v>
                </c:pt>
                <c:pt idx="46">
                  <c:v>-64.709999999999994</c:v>
                </c:pt>
                <c:pt idx="47">
                  <c:v>-89.43</c:v>
                </c:pt>
                <c:pt idx="48">
                  <c:v>-103.42</c:v>
                </c:pt>
                <c:pt idx="49">
                  <c:v>-111.92</c:v>
                </c:pt>
                <c:pt idx="50">
                  <c:v>-109.73</c:v>
                </c:pt>
                <c:pt idx="51">
                  <c:v>-133.75</c:v>
                </c:pt>
                <c:pt idx="52">
                  <c:v>-149.15</c:v>
                </c:pt>
                <c:pt idx="53">
                  <c:v>-159</c:v>
                </c:pt>
                <c:pt idx="54">
                  <c:v>-160</c:v>
                </c:pt>
                <c:pt idx="55">
                  <c:v>-90</c:v>
                </c:pt>
                <c:pt idx="56">
                  <c:v>-85.3</c:v>
                </c:pt>
                <c:pt idx="57">
                  <c:v>-89</c:v>
                </c:pt>
                <c:pt idx="58">
                  <c:v>-93.379000000000005</c:v>
                </c:pt>
                <c:pt idx="59">
                  <c:v>-92.2</c:v>
                </c:pt>
                <c:pt idx="60">
                  <c:v>-83.62</c:v>
                </c:pt>
                <c:pt idx="61">
                  <c:v>-83.3</c:v>
                </c:pt>
                <c:pt idx="62">
                  <c:v>-77.87</c:v>
                </c:pt>
                <c:pt idx="63">
                  <c:v>-77.930000000000007</c:v>
                </c:pt>
                <c:pt idx="64">
                  <c:v>-77.95</c:v>
                </c:pt>
                <c:pt idx="65">
                  <c:v>-71</c:v>
                </c:pt>
                <c:pt idx="66">
                  <c:v>-71.58</c:v>
                </c:pt>
                <c:pt idx="67">
                  <c:v>-64.5</c:v>
                </c:pt>
                <c:pt idx="68">
                  <c:v>-56.92</c:v>
                </c:pt>
              </c:numCache>
            </c:numRef>
          </c:val>
          <c:extLst>
            <c:ext xmlns:c16="http://schemas.microsoft.com/office/drawing/2014/chart" uri="{C3380CC4-5D6E-409C-BE32-E72D297353CC}">
              <c16:uniqueId val="{00000000-B19F-8C4C-B240-BA777086A81C}"/>
            </c:ext>
          </c:extLst>
        </c:ser>
        <c:dLbls>
          <c:showLegendKey val="0"/>
          <c:showVal val="0"/>
          <c:showCatName val="0"/>
          <c:showSerName val="0"/>
          <c:showPercent val="0"/>
          <c:showBubbleSize val="0"/>
        </c:dLbls>
        <c:axId val="1698679456"/>
        <c:axId val="1250994463"/>
      </c:areaChart>
      <c:catAx>
        <c:axId val="16986794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Year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title>
        <c:numFmt formatCode="0" sourceLinked="1"/>
        <c:majorTickMark val="out"/>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1250994463"/>
        <c:crosses val="autoZero"/>
        <c:auto val="1"/>
        <c:lblAlgn val="ctr"/>
        <c:lblOffset val="100"/>
        <c:noMultiLvlLbl val="0"/>
      </c:catAx>
      <c:valAx>
        <c:axId val="12509944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Contributions balance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1698679456"/>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Data!$F$2:$F$70</cx:f>
        <cx:lvl ptCount="69" formatCode="0.00%">
          <cx:pt idx="0">0</cx:pt>
          <cx:pt idx="1">0.021444444444444509</cx:pt>
          <cx:pt idx="2">0.040040431266846414</cx:pt>
          <cx:pt idx="3">0.026020583190394582</cx:pt>
          <cx:pt idx="4">0.0028837209302323974</cx:pt>
          <cx:pt idx="5">-0.0043276955602536624</cx:pt>
          <cx:pt idx="6">-0.018262922782386677</cx:pt>
          <cx:pt idx="7">0.0035414740938945199</cx:pt>
          <cx:pt idx="8">-0.0013239916682445674</cx:pt>
          <cx:pt idx="9">0.0082953060011884683</cx:pt>
          <cx:pt idx="10">-0.016835242392687924</cx:pt>
          <cx:pt idx="11">0.025922170028553182</cx:pt>
          <cx:pt idx="12">0.052442716101996148</cx:pt>
          <cx:pt idx="13">-0.025512157037698012</cx:pt>
          <cx:pt idx="14">0.0089069364432579311</cx:pt>
          <cx:pt idx="15">0.017966787510233007</cx:pt>
          <cx:pt idx="16">0.0033043231839791631</cx:pt>
          <cx:pt idx="17">-0.12787205598203571</cx:pt>
          <cx:pt idx="18">-0.1765646101237778</cx:pt>
          <cx:pt idx="19">0.07250071443151658</cx:pt>
          <cx:pt idx="20">0.10571855428431488</cx:pt>
          <cx:pt idx="21">-0.034227547617702067</cx:pt>
          <cx:pt idx="22">-0.018453482246338571</cx:pt>
          <cx:pt idx="23">0.030253791312443365</cx:pt>
          <cx:pt idx="24">0.04100046001980618</cx:pt>
          <cx:pt idx="25">-0.060676266334210555</cx:pt>
          <cx:pt idx="26">0.098817923364308488</cx:pt>
          <cx:pt idx="27">0.046151310675544184</cx:pt>
          <cx:pt idx="28">0.041841216156050187</cx:pt>
          <cx:pt idx="29">0.03253547908357271</cx:pt>
          <cx:pt idx="30">0.049918717711176522</cx:pt>
          <cx:pt idx="31">0.0045056356401107153</cx:pt>
          <cx:pt idx="32">0.055425019857295664</cx:pt>
          <cx:pt idx="33">0.027250305870611641</cx:pt>
          <cx:pt idx="34">-0.049795041513295786</cx:pt>
          <cx:pt idx="35">0.036411486118089802</cx:pt>
          <cx:pt idx="36">0.044887701967991446</cx:pt>
          <cx:pt idx="37">0.044414794910710806</cx:pt>
          <cx:pt idx="38">-0.018681313255986202</cx:pt>
          <cx:pt idx="39">0.022090791405522298</cx:pt>
          <cx:pt idx="40">0.15079915959115653</cx:pt>
          <cx:pt idx="41">0.076504758514530646</cx:pt>
          <cx:pt idx="42">0.051011328576937916</cx:pt>
          <cx:pt idx="43">0.15555255577026939</cx:pt>
          <cx:pt idx="44">-0.016686976902393277</cx:pt>
          <cx:pt idx="45">-0.042947617552922528</cx:pt>
          <cx:pt idx="46">-0.0614628730287664</cx:pt>
          <cx:pt idx="47">0.081328455671590416</cx:pt>
          <cx:pt idx="48">0.038635166118705558</cx:pt>
          <cx:pt idx="49">0.11147431689959066</cx:pt>
          <cx:pt idx="50">0.076029786081776254</cx:pt>
          <cx:pt idx="51">0.06214083516284008</cx:pt>
          <cx:pt idx="52">-0.22477535756968278</cx:pt>
          <cx:pt idx="53">0.14269394731894103</cx:pt>
          <cx:pt idx="54">0.024847154947848508</cx:pt>
          <cx:pt idx="55">-0.024687929496931216</cx:pt>
          <cx:pt idx="56">0.070930451153650598</cx:pt>
          <cx:pt idx="57">0.081138818021619596</cx:pt>
          <cx:pt idx="58">0.02334766699381019</cx:pt>
          <cx:pt idx="59">0.041411070330324415</cx:pt>
          <cx:pt idx="60">0.016533232617212287</cx:pt>
          <cx:pt idx="61">0.06517839873658049</cx:pt>
          <cx:pt idx="62">-0.0046560371968247163</cx:pt>
          <cx:pt idx="63">0.069012332012203581</cx:pt>
          <cx:pt idx="64">0.096152084911086066</cx:pt>
          <cx:pt idx="65">0.059800374727557733</cx:pt>
          <cx:pt idx="66">-0.09506389964980963</cx:pt>
          <cx:pt idx="67">-0.03277699811928779</cx:pt>
          <cx:pt idx="68">0.037827816512105442</cx:pt>
        </cx:lvl>
      </cx:numDim>
    </cx:data>
  </cx:chartData>
  <cx:chart>
    <cx:title pos="t" align="ctr" overlay="0">
      <cx:tx>
        <cx:txData>
          <cx:v>Frequency of real returns</cx:v>
        </cx:txData>
      </cx:tx>
      <cx:txPr>
        <a:bodyPr spcFirstLastPara="1" vertOverflow="ellipsis" horzOverflow="overflow" wrap="square" lIns="0" tIns="0" rIns="0" bIns="0" anchor="ctr" anchorCtr="1"/>
        <a:lstStyle/>
        <a:p>
          <a:pPr algn="ctr" rtl="0">
            <a:defRPr/>
          </a:pPr>
          <a:r>
            <a:rPr lang="en-GB" sz="1400" b="0" i="0" u="none" strike="noStrike" baseline="0" dirty="0">
              <a:solidFill>
                <a:sysClr val="windowText" lastClr="000000">
                  <a:lumMod val="65000"/>
                  <a:lumOff val="35000"/>
                </a:sysClr>
              </a:solidFill>
              <a:latin typeface="Aptos Narrow" panose="02110004020202020204"/>
            </a:rPr>
            <a:t>Frequency of real returns</a:t>
          </a:r>
        </a:p>
      </cx:txPr>
    </cx:title>
    <cx:plotArea>
      <cx:plotAreaRegion>
        <cx:series layoutId="clusteredColumn" uniqueId="{F36404A5-84EA-9947-8FB5-19AF91B772E9}">
          <cx:spPr>
            <a:solidFill>
              <a:srgbClr val="595959"/>
            </a:solidFill>
          </cx:spPr>
          <cx:dataId val="0"/>
          <cx:layoutPr>
            <cx:binning intervalClosed="r">
              <cx:binSize val="0.029999999999999999"/>
            </cx:binning>
          </cx:layoutPr>
        </cx:series>
      </cx:plotAreaRegion>
      <cx:axis id="0">
        <cx:catScaling gapWidth="0.330000013"/>
        <cx:title>
          <cx:tx>
            <cx:txData>
              <cx:v>Overall real performance</cx:v>
            </cx:txData>
          </cx:tx>
        </cx:title>
        <cx:tickLabels/>
      </cx:axis>
      <cx:axis id="1">
        <cx:valScaling/>
        <cx:title>
          <cx:tx>
            <cx:txData>
              <cx:v>Frequency</cx:v>
            </cx:txData>
          </cx:tx>
        </cx:title>
        <cx:majorGridlines/>
        <cx:tickLabels/>
      </cx:axis>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diagrams/_rels/data3.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image" Target="../media/image23.png"/><Relationship Id="rId2" Type="http://schemas.openxmlformats.org/officeDocument/2006/relationships/image" Target="../media/image18.jpeg"/><Relationship Id="rId1" Type="http://schemas.openxmlformats.org/officeDocument/2006/relationships/image" Target="../media/image17.png"/><Relationship Id="rId6" Type="http://schemas.openxmlformats.org/officeDocument/2006/relationships/image" Target="../media/image22.png"/><Relationship Id="rId5" Type="http://schemas.openxmlformats.org/officeDocument/2006/relationships/image" Target="../media/image21.jfif"/><Relationship Id="rId4" Type="http://schemas.openxmlformats.org/officeDocument/2006/relationships/image" Target="../media/image20.jfif"/></Relationships>
</file>

<file path=ppt/diagrams/_rels/data5.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gif"/><Relationship Id="rId2" Type="http://schemas.openxmlformats.org/officeDocument/2006/relationships/image" Target="../media/image43.jpeg"/><Relationship Id="rId1" Type="http://schemas.openxmlformats.org/officeDocument/2006/relationships/image" Target="../media/image42.png"/><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image" Target="../media/image23.png"/><Relationship Id="rId2" Type="http://schemas.openxmlformats.org/officeDocument/2006/relationships/image" Target="../media/image18.jpeg"/><Relationship Id="rId1" Type="http://schemas.openxmlformats.org/officeDocument/2006/relationships/image" Target="../media/image17.png"/><Relationship Id="rId6" Type="http://schemas.openxmlformats.org/officeDocument/2006/relationships/image" Target="../media/image22.png"/><Relationship Id="rId5" Type="http://schemas.openxmlformats.org/officeDocument/2006/relationships/image" Target="../media/image21.jfif"/><Relationship Id="rId4" Type="http://schemas.openxmlformats.org/officeDocument/2006/relationships/image" Target="../media/image20.jfif"/></Relationships>
</file>

<file path=ppt/diagrams/_rels/drawing5.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gif"/><Relationship Id="rId2" Type="http://schemas.openxmlformats.org/officeDocument/2006/relationships/image" Target="../media/image43.jpeg"/><Relationship Id="rId1" Type="http://schemas.openxmlformats.org/officeDocument/2006/relationships/image" Target="../media/image42.png"/><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3B2482-D9BE-46F9-AF95-1D58107618AE}"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15945348-7AFD-4982-81AB-603702A815A5}">
      <dgm:prSet custT="1"/>
      <dgm:spPr/>
      <dgm:t>
        <a:bodyPr/>
        <a:lstStyle/>
        <a:p>
          <a:pPr rtl="0"/>
          <a:r>
            <a:rPr lang="en-GB" sz="1400" dirty="0">
              <a:solidFill>
                <a:schemeClr val="accent6"/>
              </a:solidFill>
            </a:rPr>
            <a:t>As international organisations, CERN and ESO operate their own social security system, including a pension scheme, the CERN Pension Fund.</a:t>
          </a:r>
        </a:p>
      </dgm:t>
    </dgm:pt>
    <dgm:pt modelId="{634B6DA2-E098-49C0-AFB5-877D18F57C64}" type="parTrans" cxnId="{979FFE9C-65A4-4708-B795-2D3ACE31F458}">
      <dgm:prSet/>
      <dgm:spPr/>
      <dgm:t>
        <a:bodyPr/>
        <a:lstStyle/>
        <a:p>
          <a:endParaRPr lang="en-US"/>
        </a:p>
      </dgm:t>
    </dgm:pt>
    <dgm:pt modelId="{F012EB55-22AC-4825-B6CD-6C91443EDED9}" type="sibTrans" cxnId="{979FFE9C-65A4-4708-B795-2D3ACE31F458}">
      <dgm:prSet/>
      <dgm:spPr/>
      <dgm:t>
        <a:bodyPr/>
        <a:lstStyle/>
        <a:p>
          <a:endParaRPr lang="en-US"/>
        </a:p>
      </dgm:t>
    </dgm:pt>
    <dgm:pt modelId="{F489F977-A718-4CA1-97D7-D2C667CE7A93}">
      <dgm:prSet custT="1"/>
      <dgm:spPr/>
      <dgm:t>
        <a:bodyPr/>
        <a:lstStyle/>
        <a:p>
          <a:pPr rtl="0"/>
          <a:r>
            <a:rPr lang="en-GB" sz="2400" dirty="0"/>
            <a:t>Defined benefits</a:t>
          </a:r>
        </a:p>
      </dgm:t>
    </dgm:pt>
    <dgm:pt modelId="{808A9750-0046-4E37-9C97-C9C6C8545DD2}" type="parTrans" cxnId="{118DF6E2-8A1C-43ED-93BD-BBABCF16201E}">
      <dgm:prSet/>
      <dgm:spPr/>
      <dgm:t>
        <a:bodyPr/>
        <a:lstStyle/>
        <a:p>
          <a:endParaRPr lang="en-US"/>
        </a:p>
      </dgm:t>
    </dgm:pt>
    <dgm:pt modelId="{C6105020-A840-4ECA-B80E-928F8152FEED}" type="sibTrans" cxnId="{118DF6E2-8A1C-43ED-93BD-BBABCF16201E}">
      <dgm:prSet/>
      <dgm:spPr/>
      <dgm:t>
        <a:bodyPr/>
        <a:lstStyle/>
        <a:p>
          <a:endParaRPr lang="en-US"/>
        </a:p>
      </dgm:t>
    </dgm:pt>
    <dgm:pt modelId="{FD7D245A-3FC0-479F-931C-4EF441A851A8}">
      <dgm:prSet custT="1"/>
      <dgm:spPr/>
      <dgm:t>
        <a:bodyPr/>
        <a:lstStyle/>
        <a:p>
          <a:pPr rtl="0"/>
          <a:r>
            <a:rPr lang="en-GB" sz="2400" dirty="0"/>
            <a:t>CERN Pension Fund</a:t>
          </a:r>
        </a:p>
      </dgm:t>
    </dgm:pt>
    <dgm:pt modelId="{56FBAEAB-1B52-4A48-9F1E-6EB5BFBAB889}" type="parTrans" cxnId="{D0348FBB-6249-46D8-9811-0B5BFE054F98}">
      <dgm:prSet/>
      <dgm:spPr/>
      <dgm:t>
        <a:bodyPr/>
        <a:lstStyle/>
        <a:p>
          <a:endParaRPr lang="en-US"/>
        </a:p>
      </dgm:t>
    </dgm:pt>
    <dgm:pt modelId="{CF5EFF9A-42FD-49F4-8059-CEB35FC7FEE4}" type="sibTrans" cxnId="{D0348FBB-6249-46D8-9811-0B5BFE054F98}">
      <dgm:prSet/>
      <dgm:spPr/>
      <dgm:t>
        <a:bodyPr/>
        <a:lstStyle/>
        <a:p>
          <a:endParaRPr lang="en-US"/>
        </a:p>
      </dgm:t>
    </dgm:pt>
    <dgm:pt modelId="{19CE0EBD-9813-4980-A1AF-B5E9142A8478}">
      <dgm:prSet custT="1"/>
      <dgm:spPr/>
      <dgm:t>
        <a:bodyPr/>
        <a:lstStyle/>
        <a:p>
          <a:pPr>
            <a:lnSpc>
              <a:spcPct val="100000"/>
            </a:lnSpc>
          </a:pPr>
          <a:r>
            <a:rPr lang="en-GB" sz="1400" b="0" i="0" u="none" dirty="0">
              <a:solidFill>
                <a:schemeClr val="bg2"/>
              </a:solidFill>
            </a:rPr>
            <a:t>Benefits are promised by CERN at recruitment. Pensions depend on years of membership and reference salary. </a:t>
          </a:r>
          <a:r>
            <a:rPr lang="en-US" sz="1400" dirty="0">
              <a:solidFill>
                <a:schemeClr val="bg2"/>
              </a:solidFill>
            </a:rPr>
            <a:t>Not affected by the market volatility. </a:t>
          </a:r>
        </a:p>
      </dgm:t>
    </dgm:pt>
    <dgm:pt modelId="{33221086-5B2C-46B3-98E5-F3906D9D1052}" type="parTrans" cxnId="{EBD1E9D4-59EA-4DEE-A806-F03AA6CB9911}">
      <dgm:prSet/>
      <dgm:spPr/>
      <dgm:t>
        <a:bodyPr/>
        <a:lstStyle/>
        <a:p>
          <a:endParaRPr lang="en-US"/>
        </a:p>
      </dgm:t>
    </dgm:pt>
    <dgm:pt modelId="{A900A9E0-C674-46C1-99D6-5381585A41B9}" type="sibTrans" cxnId="{EBD1E9D4-59EA-4DEE-A806-F03AA6CB9911}">
      <dgm:prSet/>
      <dgm:spPr/>
      <dgm:t>
        <a:bodyPr/>
        <a:lstStyle/>
        <a:p>
          <a:endParaRPr lang="en-US"/>
        </a:p>
      </dgm:t>
    </dgm:pt>
    <dgm:pt modelId="{B6DB03B2-44EE-46FC-AEEA-8F6D72B9CF53}">
      <dgm:prSet custT="1"/>
      <dgm:spPr/>
      <dgm:t>
        <a:bodyPr/>
        <a:lstStyle/>
        <a:p>
          <a:pPr rtl="0"/>
          <a:r>
            <a:rPr lang="en-US" sz="1400" dirty="0">
              <a:solidFill>
                <a:schemeClr val="accent6"/>
              </a:solidFill>
            </a:rPr>
            <a:t>No member has an individual balance. All benefits are paid from a common fund. M</a:t>
          </a:r>
          <a:r>
            <a:rPr lang="en-GB" sz="1400" dirty="0">
              <a:solidFill>
                <a:schemeClr val="accent6"/>
              </a:solidFill>
            </a:rPr>
            <a:t>embers support one another by </a:t>
          </a:r>
          <a:r>
            <a:rPr lang="en-GB" sz="1400" b="1" dirty="0">
              <a:solidFill>
                <a:schemeClr val="accent6"/>
              </a:solidFill>
            </a:rPr>
            <a:t>pooling resources and risks.</a:t>
          </a:r>
          <a:r>
            <a:rPr lang="en-US" sz="1400" dirty="0">
              <a:solidFill>
                <a:schemeClr val="accent6"/>
              </a:solidFill>
            </a:rPr>
            <a:t> </a:t>
          </a:r>
        </a:p>
      </dgm:t>
    </dgm:pt>
    <dgm:pt modelId="{23DB05C6-B142-4E1F-941C-49CDF42243DE}" type="parTrans" cxnId="{949F90A7-0379-4901-8D11-36C922A92780}">
      <dgm:prSet/>
      <dgm:spPr/>
      <dgm:t>
        <a:bodyPr/>
        <a:lstStyle/>
        <a:p>
          <a:endParaRPr lang="en-US"/>
        </a:p>
      </dgm:t>
    </dgm:pt>
    <dgm:pt modelId="{67071AC6-40A0-4448-B1D1-D55D2D99A31B}" type="sibTrans" cxnId="{949F90A7-0379-4901-8D11-36C922A92780}">
      <dgm:prSet/>
      <dgm:spPr/>
      <dgm:t>
        <a:bodyPr/>
        <a:lstStyle/>
        <a:p>
          <a:endParaRPr lang="en-US"/>
        </a:p>
      </dgm:t>
    </dgm:pt>
    <dgm:pt modelId="{C37A2A09-FF5B-47AE-9C6C-F2921816A935}">
      <dgm:prSet custT="1"/>
      <dgm:spPr/>
      <dgm:t>
        <a:bodyPr/>
        <a:lstStyle/>
        <a:p>
          <a:pPr>
            <a:lnSpc>
              <a:spcPct val="100000"/>
            </a:lnSpc>
          </a:pPr>
          <a:r>
            <a:rPr lang="en-US" sz="2400" dirty="0"/>
            <a:t>A solidarity scheme</a:t>
          </a:r>
        </a:p>
      </dgm:t>
    </dgm:pt>
    <dgm:pt modelId="{E337D424-78EB-4B39-9F2C-8DF3480C0C2A}" type="parTrans" cxnId="{FBAFDC36-BEFC-4866-9F21-F99F9883FF35}">
      <dgm:prSet/>
      <dgm:spPr/>
      <dgm:t>
        <a:bodyPr/>
        <a:lstStyle/>
        <a:p>
          <a:endParaRPr lang="en-US"/>
        </a:p>
      </dgm:t>
    </dgm:pt>
    <dgm:pt modelId="{CDE87A2F-0254-41D6-8924-053200458F65}" type="sibTrans" cxnId="{FBAFDC36-BEFC-4866-9F21-F99F9883FF35}">
      <dgm:prSet/>
      <dgm:spPr/>
      <dgm:t>
        <a:bodyPr/>
        <a:lstStyle/>
        <a:p>
          <a:endParaRPr lang="en-US"/>
        </a:p>
      </dgm:t>
    </dgm:pt>
    <dgm:pt modelId="{185E8E3B-3C06-44B9-B101-923346388176}" type="pres">
      <dgm:prSet presAssocID="{4C3B2482-D9BE-46F9-AF95-1D58107618AE}" presName="theList" presStyleCnt="0">
        <dgm:presLayoutVars>
          <dgm:dir/>
          <dgm:animLvl val="lvl"/>
          <dgm:resizeHandles val="exact"/>
        </dgm:presLayoutVars>
      </dgm:prSet>
      <dgm:spPr/>
    </dgm:pt>
    <dgm:pt modelId="{5705F458-CD5C-45C6-A15D-0680B5A54157}" type="pres">
      <dgm:prSet presAssocID="{FD7D245A-3FC0-479F-931C-4EF441A851A8}" presName="compNode" presStyleCnt="0"/>
      <dgm:spPr/>
    </dgm:pt>
    <dgm:pt modelId="{E6A3DE2C-C928-4B6B-A708-F9B6E8FBAEA8}" type="pres">
      <dgm:prSet presAssocID="{FD7D245A-3FC0-479F-931C-4EF441A851A8}" presName="aNode" presStyleLbl="bgShp" presStyleIdx="0" presStyleCnt="3"/>
      <dgm:spPr/>
    </dgm:pt>
    <dgm:pt modelId="{7E76BB8C-F1AE-4816-9054-F5D276907673}" type="pres">
      <dgm:prSet presAssocID="{FD7D245A-3FC0-479F-931C-4EF441A851A8}" presName="textNode" presStyleLbl="bgShp" presStyleIdx="0" presStyleCnt="3"/>
      <dgm:spPr/>
    </dgm:pt>
    <dgm:pt modelId="{A19F99EE-A39A-4F07-A06F-F13EF70F508B}" type="pres">
      <dgm:prSet presAssocID="{FD7D245A-3FC0-479F-931C-4EF441A851A8}" presName="compChildNode" presStyleCnt="0"/>
      <dgm:spPr/>
    </dgm:pt>
    <dgm:pt modelId="{B04BC74F-951B-4C71-9793-B097E69A7835}" type="pres">
      <dgm:prSet presAssocID="{FD7D245A-3FC0-479F-931C-4EF441A851A8}" presName="theInnerList" presStyleCnt="0"/>
      <dgm:spPr/>
    </dgm:pt>
    <dgm:pt modelId="{024E08D6-B747-45A0-BAF0-F9EF7A3A89F8}" type="pres">
      <dgm:prSet presAssocID="{15945348-7AFD-4982-81AB-603702A815A5}" presName="childNode" presStyleLbl="node1" presStyleIdx="0" presStyleCnt="3">
        <dgm:presLayoutVars>
          <dgm:bulletEnabled val="1"/>
        </dgm:presLayoutVars>
      </dgm:prSet>
      <dgm:spPr/>
    </dgm:pt>
    <dgm:pt modelId="{2712AD5B-1133-4CF1-8B8B-3454BC74C03E}" type="pres">
      <dgm:prSet presAssocID="{FD7D245A-3FC0-479F-931C-4EF441A851A8}" presName="aSpace" presStyleCnt="0"/>
      <dgm:spPr/>
    </dgm:pt>
    <dgm:pt modelId="{3FB7226F-8AEF-4E77-A939-6D7C21C162A0}" type="pres">
      <dgm:prSet presAssocID="{F489F977-A718-4CA1-97D7-D2C667CE7A93}" presName="compNode" presStyleCnt="0"/>
      <dgm:spPr/>
    </dgm:pt>
    <dgm:pt modelId="{B3339A92-F396-4AC3-B472-A7099470A484}" type="pres">
      <dgm:prSet presAssocID="{F489F977-A718-4CA1-97D7-D2C667CE7A93}" presName="aNode" presStyleLbl="bgShp" presStyleIdx="1" presStyleCnt="3"/>
      <dgm:spPr/>
    </dgm:pt>
    <dgm:pt modelId="{CDFAB280-A737-4E22-BFBE-34E3045BE1F6}" type="pres">
      <dgm:prSet presAssocID="{F489F977-A718-4CA1-97D7-D2C667CE7A93}" presName="textNode" presStyleLbl="bgShp" presStyleIdx="1" presStyleCnt="3"/>
      <dgm:spPr/>
    </dgm:pt>
    <dgm:pt modelId="{078AF5EE-BAFD-4DA0-8881-E0962DF3E239}" type="pres">
      <dgm:prSet presAssocID="{F489F977-A718-4CA1-97D7-D2C667CE7A93}" presName="compChildNode" presStyleCnt="0"/>
      <dgm:spPr/>
    </dgm:pt>
    <dgm:pt modelId="{83F84401-9FA1-4A14-A0FB-2F606C80DAB1}" type="pres">
      <dgm:prSet presAssocID="{F489F977-A718-4CA1-97D7-D2C667CE7A93}" presName="theInnerList" presStyleCnt="0"/>
      <dgm:spPr/>
    </dgm:pt>
    <dgm:pt modelId="{CE15D6B5-A608-4846-A02D-9D4C781AEFF8}" type="pres">
      <dgm:prSet presAssocID="{19CE0EBD-9813-4980-A1AF-B5E9142A8478}" presName="childNode" presStyleLbl="node1" presStyleIdx="1" presStyleCnt="3">
        <dgm:presLayoutVars>
          <dgm:bulletEnabled val="1"/>
        </dgm:presLayoutVars>
      </dgm:prSet>
      <dgm:spPr/>
    </dgm:pt>
    <dgm:pt modelId="{F23FD689-8AA7-412B-AF48-B5332BD090FF}" type="pres">
      <dgm:prSet presAssocID="{F489F977-A718-4CA1-97D7-D2C667CE7A93}" presName="aSpace" presStyleCnt="0"/>
      <dgm:spPr/>
    </dgm:pt>
    <dgm:pt modelId="{3CA27CF3-7364-4596-B397-93A2B07910AD}" type="pres">
      <dgm:prSet presAssocID="{C37A2A09-FF5B-47AE-9C6C-F2921816A935}" presName="compNode" presStyleCnt="0"/>
      <dgm:spPr/>
    </dgm:pt>
    <dgm:pt modelId="{63436C16-1DA3-48AC-B817-5CBE0C474FE3}" type="pres">
      <dgm:prSet presAssocID="{C37A2A09-FF5B-47AE-9C6C-F2921816A935}" presName="aNode" presStyleLbl="bgShp" presStyleIdx="2" presStyleCnt="3"/>
      <dgm:spPr/>
    </dgm:pt>
    <dgm:pt modelId="{B97E2922-3372-4E12-B12A-328FCB933B5F}" type="pres">
      <dgm:prSet presAssocID="{C37A2A09-FF5B-47AE-9C6C-F2921816A935}" presName="textNode" presStyleLbl="bgShp" presStyleIdx="2" presStyleCnt="3"/>
      <dgm:spPr/>
    </dgm:pt>
    <dgm:pt modelId="{33F92982-0974-43EB-AF0D-FD5CBB304F0B}" type="pres">
      <dgm:prSet presAssocID="{C37A2A09-FF5B-47AE-9C6C-F2921816A935}" presName="compChildNode" presStyleCnt="0"/>
      <dgm:spPr/>
    </dgm:pt>
    <dgm:pt modelId="{851ED62E-57AD-4D3F-ACBB-01A91D64CC5E}" type="pres">
      <dgm:prSet presAssocID="{C37A2A09-FF5B-47AE-9C6C-F2921816A935}" presName="theInnerList" presStyleCnt="0"/>
      <dgm:spPr/>
    </dgm:pt>
    <dgm:pt modelId="{B67B6282-9AFA-4ACD-B1AC-AEECBDC0E6AD}" type="pres">
      <dgm:prSet presAssocID="{B6DB03B2-44EE-46FC-AEEA-8F6D72B9CF53}" presName="childNode" presStyleLbl="node1" presStyleIdx="2" presStyleCnt="3">
        <dgm:presLayoutVars>
          <dgm:bulletEnabled val="1"/>
        </dgm:presLayoutVars>
      </dgm:prSet>
      <dgm:spPr/>
    </dgm:pt>
  </dgm:ptLst>
  <dgm:cxnLst>
    <dgm:cxn modelId="{9F33140B-09C2-42D7-957F-6E384953F739}" type="presOf" srcId="{F489F977-A718-4CA1-97D7-D2C667CE7A93}" destId="{CDFAB280-A737-4E22-BFBE-34E3045BE1F6}" srcOrd="1" destOrd="0" presId="urn:microsoft.com/office/officeart/2005/8/layout/lProcess2"/>
    <dgm:cxn modelId="{EF96F71B-9930-4D94-BDE8-53352C02CF32}" type="presOf" srcId="{15945348-7AFD-4982-81AB-603702A815A5}" destId="{024E08D6-B747-45A0-BAF0-F9EF7A3A89F8}" srcOrd="0" destOrd="0" presId="urn:microsoft.com/office/officeart/2005/8/layout/lProcess2"/>
    <dgm:cxn modelId="{FBAFDC36-BEFC-4866-9F21-F99F9883FF35}" srcId="{4C3B2482-D9BE-46F9-AF95-1D58107618AE}" destId="{C37A2A09-FF5B-47AE-9C6C-F2921816A935}" srcOrd="2" destOrd="0" parTransId="{E337D424-78EB-4B39-9F2C-8DF3480C0C2A}" sibTransId="{CDE87A2F-0254-41D6-8924-053200458F65}"/>
    <dgm:cxn modelId="{88DEAD45-3FBF-45DF-AD50-0C29AAF86B21}" type="presOf" srcId="{F489F977-A718-4CA1-97D7-D2C667CE7A93}" destId="{B3339A92-F396-4AC3-B472-A7099470A484}" srcOrd="0" destOrd="0" presId="urn:microsoft.com/office/officeart/2005/8/layout/lProcess2"/>
    <dgm:cxn modelId="{6F480267-FB31-4D91-A4C6-AB26939F147C}" type="presOf" srcId="{FD7D245A-3FC0-479F-931C-4EF441A851A8}" destId="{7E76BB8C-F1AE-4816-9054-F5D276907673}" srcOrd="1" destOrd="0" presId="urn:microsoft.com/office/officeart/2005/8/layout/lProcess2"/>
    <dgm:cxn modelId="{A7E9CE68-9353-4519-86AF-34514805575A}" type="presOf" srcId="{FD7D245A-3FC0-479F-931C-4EF441A851A8}" destId="{E6A3DE2C-C928-4B6B-A708-F9B6E8FBAEA8}" srcOrd="0" destOrd="0" presId="urn:microsoft.com/office/officeart/2005/8/layout/lProcess2"/>
    <dgm:cxn modelId="{A84D5674-BE06-467D-8D76-ADCD9C728206}" type="presOf" srcId="{19CE0EBD-9813-4980-A1AF-B5E9142A8478}" destId="{CE15D6B5-A608-4846-A02D-9D4C781AEFF8}" srcOrd="0" destOrd="0" presId="urn:microsoft.com/office/officeart/2005/8/layout/lProcess2"/>
    <dgm:cxn modelId="{DDF29884-74DA-431B-AB27-8F6F6721386C}" type="presOf" srcId="{C37A2A09-FF5B-47AE-9C6C-F2921816A935}" destId="{63436C16-1DA3-48AC-B817-5CBE0C474FE3}" srcOrd="0" destOrd="0" presId="urn:microsoft.com/office/officeart/2005/8/layout/lProcess2"/>
    <dgm:cxn modelId="{979FFE9C-65A4-4708-B795-2D3ACE31F458}" srcId="{FD7D245A-3FC0-479F-931C-4EF441A851A8}" destId="{15945348-7AFD-4982-81AB-603702A815A5}" srcOrd="0" destOrd="0" parTransId="{634B6DA2-E098-49C0-AFB5-877D18F57C64}" sibTransId="{F012EB55-22AC-4825-B6CD-6C91443EDED9}"/>
    <dgm:cxn modelId="{949F90A7-0379-4901-8D11-36C922A92780}" srcId="{C37A2A09-FF5B-47AE-9C6C-F2921816A935}" destId="{B6DB03B2-44EE-46FC-AEEA-8F6D72B9CF53}" srcOrd="0" destOrd="0" parTransId="{23DB05C6-B142-4E1F-941C-49CDF42243DE}" sibTransId="{67071AC6-40A0-4448-B1D1-D55D2D99A31B}"/>
    <dgm:cxn modelId="{D0348FBB-6249-46D8-9811-0B5BFE054F98}" srcId="{4C3B2482-D9BE-46F9-AF95-1D58107618AE}" destId="{FD7D245A-3FC0-479F-931C-4EF441A851A8}" srcOrd="0" destOrd="0" parTransId="{56FBAEAB-1B52-4A48-9F1E-6EB5BFBAB889}" sibTransId="{CF5EFF9A-42FD-49F4-8059-CEB35FC7FEE4}"/>
    <dgm:cxn modelId="{EBD1E9D4-59EA-4DEE-A806-F03AA6CB9911}" srcId="{F489F977-A718-4CA1-97D7-D2C667CE7A93}" destId="{19CE0EBD-9813-4980-A1AF-B5E9142A8478}" srcOrd="0" destOrd="0" parTransId="{33221086-5B2C-46B3-98E5-F3906D9D1052}" sibTransId="{A900A9E0-C674-46C1-99D6-5381585A41B9}"/>
    <dgm:cxn modelId="{EA5C32D5-83B4-4530-9C72-3B8BA9E88D2B}" type="presOf" srcId="{4C3B2482-D9BE-46F9-AF95-1D58107618AE}" destId="{185E8E3B-3C06-44B9-B101-923346388176}" srcOrd="0" destOrd="0" presId="urn:microsoft.com/office/officeart/2005/8/layout/lProcess2"/>
    <dgm:cxn modelId="{118DF6E2-8A1C-43ED-93BD-BBABCF16201E}" srcId="{4C3B2482-D9BE-46F9-AF95-1D58107618AE}" destId="{F489F977-A718-4CA1-97D7-D2C667CE7A93}" srcOrd="1" destOrd="0" parTransId="{808A9750-0046-4E37-9C97-C9C6C8545DD2}" sibTransId="{C6105020-A840-4ECA-B80E-928F8152FEED}"/>
    <dgm:cxn modelId="{1F77EFF5-8262-48BC-8465-37A71900A4F3}" type="presOf" srcId="{C37A2A09-FF5B-47AE-9C6C-F2921816A935}" destId="{B97E2922-3372-4E12-B12A-328FCB933B5F}" srcOrd="1" destOrd="0" presId="urn:microsoft.com/office/officeart/2005/8/layout/lProcess2"/>
    <dgm:cxn modelId="{5E356FFB-1C72-418F-8940-06F23D5D7CB7}" type="presOf" srcId="{B6DB03B2-44EE-46FC-AEEA-8F6D72B9CF53}" destId="{B67B6282-9AFA-4ACD-B1AC-AEECBDC0E6AD}" srcOrd="0" destOrd="0" presId="urn:microsoft.com/office/officeart/2005/8/layout/lProcess2"/>
    <dgm:cxn modelId="{A6F86AD5-C243-40B9-AB73-BC35E386665C}" type="presParOf" srcId="{185E8E3B-3C06-44B9-B101-923346388176}" destId="{5705F458-CD5C-45C6-A15D-0680B5A54157}" srcOrd="0" destOrd="0" presId="urn:microsoft.com/office/officeart/2005/8/layout/lProcess2"/>
    <dgm:cxn modelId="{A62212B8-0CA0-4CAF-A94D-6BB10C28DC8F}" type="presParOf" srcId="{5705F458-CD5C-45C6-A15D-0680B5A54157}" destId="{E6A3DE2C-C928-4B6B-A708-F9B6E8FBAEA8}" srcOrd="0" destOrd="0" presId="urn:microsoft.com/office/officeart/2005/8/layout/lProcess2"/>
    <dgm:cxn modelId="{3320F12B-643C-4C87-83B9-BC66FD094D87}" type="presParOf" srcId="{5705F458-CD5C-45C6-A15D-0680B5A54157}" destId="{7E76BB8C-F1AE-4816-9054-F5D276907673}" srcOrd="1" destOrd="0" presId="urn:microsoft.com/office/officeart/2005/8/layout/lProcess2"/>
    <dgm:cxn modelId="{C7EEF590-0047-412F-BF07-99DF91EA3AC2}" type="presParOf" srcId="{5705F458-CD5C-45C6-A15D-0680B5A54157}" destId="{A19F99EE-A39A-4F07-A06F-F13EF70F508B}" srcOrd="2" destOrd="0" presId="urn:microsoft.com/office/officeart/2005/8/layout/lProcess2"/>
    <dgm:cxn modelId="{977FE6B3-B3C8-4A15-8EC0-21CA4B9D9E96}" type="presParOf" srcId="{A19F99EE-A39A-4F07-A06F-F13EF70F508B}" destId="{B04BC74F-951B-4C71-9793-B097E69A7835}" srcOrd="0" destOrd="0" presId="urn:microsoft.com/office/officeart/2005/8/layout/lProcess2"/>
    <dgm:cxn modelId="{A121655D-8F24-40F1-8CA5-2378F88C825F}" type="presParOf" srcId="{B04BC74F-951B-4C71-9793-B097E69A7835}" destId="{024E08D6-B747-45A0-BAF0-F9EF7A3A89F8}" srcOrd="0" destOrd="0" presId="urn:microsoft.com/office/officeart/2005/8/layout/lProcess2"/>
    <dgm:cxn modelId="{0688FEEF-C029-469F-BCA7-94A4A8B1445E}" type="presParOf" srcId="{185E8E3B-3C06-44B9-B101-923346388176}" destId="{2712AD5B-1133-4CF1-8B8B-3454BC74C03E}" srcOrd="1" destOrd="0" presId="urn:microsoft.com/office/officeart/2005/8/layout/lProcess2"/>
    <dgm:cxn modelId="{8E014675-D309-43F9-AE2C-71FE7E8A38CC}" type="presParOf" srcId="{185E8E3B-3C06-44B9-B101-923346388176}" destId="{3FB7226F-8AEF-4E77-A939-6D7C21C162A0}" srcOrd="2" destOrd="0" presId="urn:microsoft.com/office/officeart/2005/8/layout/lProcess2"/>
    <dgm:cxn modelId="{767A74AC-7D4E-4E57-B8D2-CFDC1C89A84A}" type="presParOf" srcId="{3FB7226F-8AEF-4E77-A939-6D7C21C162A0}" destId="{B3339A92-F396-4AC3-B472-A7099470A484}" srcOrd="0" destOrd="0" presId="urn:microsoft.com/office/officeart/2005/8/layout/lProcess2"/>
    <dgm:cxn modelId="{934AD2C1-7349-4B3C-9D77-CACDEEBEDD2B}" type="presParOf" srcId="{3FB7226F-8AEF-4E77-A939-6D7C21C162A0}" destId="{CDFAB280-A737-4E22-BFBE-34E3045BE1F6}" srcOrd="1" destOrd="0" presId="urn:microsoft.com/office/officeart/2005/8/layout/lProcess2"/>
    <dgm:cxn modelId="{57E1D0F3-3552-46B1-9703-6ED04FDDA0B0}" type="presParOf" srcId="{3FB7226F-8AEF-4E77-A939-6D7C21C162A0}" destId="{078AF5EE-BAFD-4DA0-8881-E0962DF3E239}" srcOrd="2" destOrd="0" presId="urn:microsoft.com/office/officeart/2005/8/layout/lProcess2"/>
    <dgm:cxn modelId="{34D76419-961D-4430-8272-43A5CD1948D1}" type="presParOf" srcId="{078AF5EE-BAFD-4DA0-8881-E0962DF3E239}" destId="{83F84401-9FA1-4A14-A0FB-2F606C80DAB1}" srcOrd="0" destOrd="0" presId="urn:microsoft.com/office/officeart/2005/8/layout/lProcess2"/>
    <dgm:cxn modelId="{7A186F80-7BA0-46C9-94B1-81F30A7DEFB6}" type="presParOf" srcId="{83F84401-9FA1-4A14-A0FB-2F606C80DAB1}" destId="{CE15D6B5-A608-4846-A02D-9D4C781AEFF8}" srcOrd="0" destOrd="0" presId="urn:microsoft.com/office/officeart/2005/8/layout/lProcess2"/>
    <dgm:cxn modelId="{FE89DF6C-0BDE-4DC6-B83B-EA4BAAE126E8}" type="presParOf" srcId="{185E8E3B-3C06-44B9-B101-923346388176}" destId="{F23FD689-8AA7-412B-AF48-B5332BD090FF}" srcOrd="3" destOrd="0" presId="urn:microsoft.com/office/officeart/2005/8/layout/lProcess2"/>
    <dgm:cxn modelId="{614D111F-44B5-4EA9-BBA8-B65D4F8A249C}" type="presParOf" srcId="{185E8E3B-3C06-44B9-B101-923346388176}" destId="{3CA27CF3-7364-4596-B397-93A2B07910AD}" srcOrd="4" destOrd="0" presId="urn:microsoft.com/office/officeart/2005/8/layout/lProcess2"/>
    <dgm:cxn modelId="{BF49CAA8-58B2-4394-BFEE-F119E9022B40}" type="presParOf" srcId="{3CA27CF3-7364-4596-B397-93A2B07910AD}" destId="{63436C16-1DA3-48AC-B817-5CBE0C474FE3}" srcOrd="0" destOrd="0" presId="urn:microsoft.com/office/officeart/2005/8/layout/lProcess2"/>
    <dgm:cxn modelId="{44641118-75F7-4F47-8244-0821B089D10C}" type="presParOf" srcId="{3CA27CF3-7364-4596-B397-93A2B07910AD}" destId="{B97E2922-3372-4E12-B12A-328FCB933B5F}" srcOrd="1" destOrd="0" presId="urn:microsoft.com/office/officeart/2005/8/layout/lProcess2"/>
    <dgm:cxn modelId="{C2ECBB6C-8443-456F-9074-4496932870AA}" type="presParOf" srcId="{3CA27CF3-7364-4596-B397-93A2B07910AD}" destId="{33F92982-0974-43EB-AF0D-FD5CBB304F0B}" srcOrd="2" destOrd="0" presId="urn:microsoft.com/office/officeart/2005/8/layout/lProcess2"/>
    <dgm:cxn modelId="{58624A2A-7A8C-4695-8D6C-E6FB8864DF91}" type="presParOf" srcId="{33F92982-0974-43EB-AF0D-FD5CBB304F0B}" destId="{851ED62E-57AD-4D3F-ACBB-01A91D64CC5E}" srcOrd="0" destOrd="0" presId="urn:microsoft.com/office/officeart/2005/8/layout/lProcess2"/>
    <dgm:cxn modelId="{5854CCEA-759F-4E87-90A3-684A0F9F2E17}" type="presParOf" srcId="{851ED62E-57AD-4D3F-ACBB-01A91D64CC5E}" destId="{B67B6282-9AFA-4ACD-B1AC-AEECBDC0E6AD}"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361C25-A90D-41B6-8F26-E202CAD424E6}" type="doc">
      <dgm:prSet loTypeId="urn:microsoft.com/office/officeart/2011/layout/TabList" loCatId="list" qsTypeId="urn:microsoft.com/office/officeart/2005/8/quickstyle/simple1" qsCatId="simple" csTypeId="urn:microsoft.com/office/officeart/2005/8/colors/colorful5" csCatId="colorful" phldr="1"/>
      <dgm:spPr/>
      <dgm:t>
        <a:bodyPr/>
        <a:lstStyle/>
        <a:p>
          <a:endParaRPr lang="en-US"/>
        </a:p>
      </dgm:t>
    </dgm:pt>
    <dgm:pt modelId="{0C32A670-0125-47FF-BCB0-3BEC5C561F04}">
      <dgm:prSet custT="1"/>
      <dgm:spPr>
        <a:xfrm>
          <a:off x="0" y="871422"/>
          <a:ext cx="2969666" cy="829578"/>
        </a:xfrm>
        <a:prstGeom prst="round2SameRect">
          <a:avLst>
            <a:gd name="adj1" fmla="val 16670"/>
            <a:gd name="adj2" fmla="val 0"/>
          </a:avLst>
        </a:prstGeom>
        <a:solidFill>
          <a:srgbClr val="6E2466">
            <a:hueOff val="-1167108"/>
            <a:satOff val="1505"/>
            <a:lumOff val="-471"/>
            <a:alphaOff val="0"/>
          </a:srgbClr>
        </a:solidFill>
        <a:ln w="12700" cap="flat" cmpd="sng" algn="ctr">
          <a:solidFill>
            <a:srgbClr val="6E2466">
              <a:hueOff val="-1167108"/>
              <a:satOff val="1505"/>
              <a:lumOff val="-471"/>
              <a:alphaOff val="0"/>
            </a:srgbClr>
          </a:solidFill>
          <a:prstDash val="solid"/>
          <a:miter lim="800000"/>
        </a:ln>
        <a:effectLst/>
      </dgm:spPr>
      <dgm:t>
        <a:bodyPr/>
        <a:lstStyle/>
        <a:p>
          <a:pPr rtl="0">
            <a:buNone/>
          </a:pPr>
          <a:r>
            <a:rPr lang="en-GB" sz="1800" dirty="0">
              <a:solidFill>
                <a:srgbClr val="FFFFFF"/>
              </a:solidFill>
              <a:latin typeface="Arial"/>
              <a:ea typeface="+mn-ea"/>
              <a:cs typeface="+mn-cs"/>
            </a:rPr>
            <a:t>Governance principles</a:t>
          </a:r>
        </a:p>
      </dgm:t>
    </dgm:pt>
    <dgm:pt modelId="{CBA89ACB-9FA9-49F4-B5AA-F37E0134FCE2}" type="parTrans" cxnId="{5234CCEB-01C0-4EDC-9B64-BD207E70C864}">
      <dgm:prSet/>
      <dgm:spPr/>
      <dgm:t>
        <a:bodyPr/>
        <a:lstStyle/>
        <a:p>
          <a:endParaRPr lang="en-US" sz="1600"/>
        </a:p>
      </dgm:t>
    </dgm:pt>
    <dgm:pt modelId="{3769340D-05F4-4AC0-8BCD-8DE5C2C90B21}" type="sibTrans" cxnId="{5234CCEB-01C0-4EDC-9B64-BD207E70C864}">
      <dgm:prSet/>
      <dgm:spPr/>
      <dgm:t>
        <a:bodyPr/>
        <a:lstStyle/>
        <a:p>
          <a:endParaRPr lang="en-US" sz="1600"/>
        </a:p>
      </dgm:t>
    </dgm:pt>
    <dgm:pt modelId="{EE487E81-374C-41A6-875D-E290FBBBCD93}">
      <dgm:prSet custT="1">
        <dgm:style>
          <a:lnRef idx="2">
            <a:schemeClr val="accent2"/>
          </a:lnRef>
          <a:fillRef idx="1">
            <a:schemeClr val="lt1"/>
          </a:fillRef>
          <a:effectRef idx="0">
            <a:schemeClr val="accent2"/>
          </a:effectRef>
          <a:fontRef idx="minor">
            <a:schemeClr val="dk1"/>
          </a:fontRef>
        </dgm:style>
      </dgm:prSet>
      <dgm:spPr>
        <a:xfrm>
          <a:off x="2969666" y="871422"/>
          <a:ext cx="8452128" cy="829578"/>
        </a:xfrm>
        <a:prstGeom prst="rect">
          <a:avLst/>
        </a:prstGeom>
        <a:solidFill>
          <a:srgbClr val="FFFFFF"/>
        </a:solidFill>
        <a:ln w="12700" cap="flat" cmpd="sng" algn="ctr">
          <a:solidFill>
            <a:srgbClr val="61C4D3"/>
          </a:solidFill>
          <a:prstDash val="solid"/>
          <a:miter lim="800000"/>
        </a:ln>
        <a:effectLst/>
      </dgm:spPr>
      <dgm:t>
        <a:bodyPr anchor="ctr"/>
        <a:lstStyle/>
        <a:p>
          <a:pPr rtl="0">
            <a:buNone/>
          </a:pPr>
          <a:r>
            <a:rPr lang="en-GB" sz="1400" dirty="0">
              <a:solidFill>
                <a:srgbClr val="0033A0">
                  <a:hueOff val="0"/>
                  <a:satOff val="0"/>
                  <a:lumOff val="0"/>
                  <a:alphaOff val="0"/>
                </a:srgbClr>
              </a:solidFill>
              <a:latin typeface="Arial"/>
              <a:ea typeface="+mn-ea"/>
              <a:cs typeface="+mn-cs"/>
            </a:rPr>
            <a:t>Set out how the Fund is governed.</a:t>
          </a:r>
        </a:p>
      </dgm:t>
    </dgm:pt>
    <dgm:pt modelId="{E82ACEF8-2836-4CEF-86EC-FF218004AB5F}" type="parTrans" cxnId="{CEC79207-1DFD-4459-ABE9-6783AF7841E7}">
      <dgm:prSet/>
      <dgm:spPr/>
      <dgm:t>
        <a:bodyPr/>
        <a:lstStyle/>
        <a:p>
          <a:endParaRPr lang="en-US" sz="1600"/>
        </a:p>
      </dgm:t>
    </dgm:pt>
    <dgm:pt modelId="{B45F7BCA-C453-4EC1-B802-5F99ABE3F2BB}" type="sibTrans" cxnId="{CEC79207-1DFD-4459-ABE9-6783AF7841E7}">
      <dgm:prSet/>
      <dgm:spPr/>
      <dgm:t>
        <a:bodyPr/>
        <a:lstStyle/>
        <a:p>
          <a:endParaRPr lang="en-US" sz="1600"/>
        </a:p>
      </dgm:t>
    </dgm:pt>
    <dgm:pt modelId="{333C6754-D813-4DA3-86F4-1448211E486A}">
      <dgm:prSet custT="1"/>
      <dgm:spPr>
        <a:xfrm>
          <a:off x="0" y="364"/>
          <a:ext cx="2969666" cy="829578"/>
        </a:xfrm>
        <a:prstGeom prst="round2SameRect">
          <a:avLst>
            <a:gd name="adj1" fmla="val 16670"/>
            <a:gd name="adj2" fmla="val 0"/>
          </a:avLst>
        </a:prstGeom>
        <a:solidFill>
          <a:srgbClr val="6E2466">
            <a:hueOff val="0"/>
            <a:satOff val="0"/>
            <a:lumOff val="0"/>
            <a:alphaOff val="0"/>
          </a:srgbClr>
        </a:solidFill>
        <a:ln w="12700" cap="flat" cmpd="sng" algn="ctr">
          <a:solidFill>
            <a:srgbClr val="6E2466">
              <a:hueOff val="0"/>
              <a:satOff val="0"/>
              <a:lumOff val="0"/>
              <a:alphaOff val="0"/>
            </a:srgbClr>
          </a:solidFill>
          <a:prstDash val="solid"/>
          <a:miter lim="800000"/>
        </a:ln>
        <a:effectLst/>
      </dgm:spPr>
      <dgm:t>
        <a:bodyPr/>
        <a:lstStyle/>
        <a:p>
          <a:pPr rtl="0">
            <a:buNone/>
          </a:pPr>
          <a:r>
            <a:rPr lang="en-GB" sz="1800" dirty="0">
              <a:solidFill>
                <a:srgbClr val="FFFFFF"/>
              </a:solidFill>
              <a:latin typeface="Arial"/>
              <a:ea typeface="+mn-ea"/>
              <a:cs typeface="+mn-cs"/>
            </a:rPr>
            <a:t>CERN Council</a:t>
          </a:r>
        </a:p>
      </dgm:t>
    </dgm:pt>
    <dgm:pt modelId="{BFCBF5B5-0CCB-44AC-9EEE-83D0B4E3956D}" type="parTrans" cxnId="{3968A3C3-5C30-46AC-BC8A-C027685143E8}">
      <dgm:prSet/>
      <dgm:spPr/>
      <dgm:t>
        <a:bodyPr/>
        <a:lstStyle/>
        <a:p>
          <a:endParaRPr lang="en-US" sz="1600"/>
        </a:p>
      </dgm:t>
    </dgm:pt>
    <dgm:pt modelId="{98154DB9-BDB3-4513-9915-93468675C04B}" type="sibTrans" cxnId="{3968A3C3-5C30-46AC-BC8A-C027685143E8}">
      <dgm:prSet/>
      <dgm:spPr/>
      <dgm:t>
        <a:bodyPr/>
        <a:lstStyle/>
        <a:p>
          <a:endParaRPr lang="en-US" sz="1600"/>
        </a:p>
      </dgm:t>
    </dgm:pt>
    <dgm:pt modelId="{9A8B913B-B773-4A23-99A9-17A277F5FBE7}">
      <dgm:prSet custT="1">
        <dgm:style>
          <a:lnRef idx="2">
            <a:schemeClr val="accent2"/>
          </a:lnRef>
          <a:fillRef idx="1">
            <a:schemeClr val="lt1"/>
          </a:fillRef>
          <a:effectRef idx="0">
            <a:schemeClr val="accent2"/>
          </a:effectRef>
          <a:fontRef idx="minor">
            <a:schemeClr val="dk1"/>
          </a:fontRef>
        </dgm:style>
      </dgm:prSet>
      <dgm:spPr>
        <a:xfrm>
          <a:off x="2969666" y="364"/>
          <a:ext cx="8452128" cy="829578"/>
        </a:xfrm>
        <a:prstGeom prst="rect">
          <a:avLst/>
        </a:prstGeom>
        <a:solidFill>
          <a:srgbClr val="FFFFFF"/>
        </a:solidFill>
        <a:ln w="12700" cap="flat" cmpd="sng" algn="ctr">
          <a:solidFill>
            <a:srgbClr val="61C4D3"/>
          </a:solidFill>
          <a:prstDash val="solid"/>
          <a:miter lim="800000"/>
        </a:ln>
        <a:effectLst/>
      </dgm:spPr>
      <dgm:t>
        <a:bodyPr anchor="ctr"/>
        <a:lstStyle/>
        <a:p>
          <a:pPr rtl="0">
            <a:buNone/>
          </a:pPr>
          <a:r>
            <a:rPr lang="en-GB" sz="1400" dirty="0">
              <a:solidFill>
                <a:srgbClr val="0033A0">
                  <a:hueOff val="0"/>
                  <a:satOff val="0"/>
                  <a:lumOff val="0"/>
                  <a:alphaOff val="0"/>
                </a:srgbClr>
              </a:solidFill>
              <a:latin typeface="Arial"/>
              <a:ea typeface="+mn-ea"/>
              <a:cs typeface="+mn-cs"/>
            </a:rPr>
            <a:t>The Supreme Authority: defines the Pension Fund and its arrangements; acts as ultimate oversight body and approves significant policies or changes. Contributions &amp; benefits: the Council acts on recommendations from the Director-General.</a:t>
          </a:r>
        </a:p>
      </dgm:t>
    </dgm:pt>
    <dgm:pt modelId="{702E5F44-B03C-49E3-9355-8437CFB19A8A}" type="parTrans" cxnId="{3D9E061E-BB70-4481-8B67-E75EBA30CB7E}">
      <dgm:prSet/>
      <dgm:spPr/>
      <dgm:t>
        <a:bodyPr/>
        <a:lstStyle/>
        <a:p>
          <a:endParaRPr lang="en-US" sz="1600"/>
        </a:p>
      </dgm:t>
    </dgm:pt>
    <dgm:pt modelId="{127E0152-B8D5-43D1-88A1-829DEEED5287}" type="sibTrans" cxnId="{3D9E061E-BB70-4481-8B67-E75EBA30CB7E}">
      <dgm:prSet/>
      <dgm:spPr/>
      <dgm:t>
        <a:bodyPr/>
        <a:lstStyle/>
        <a:p>
          <a:endParaRPr lang="en-US" sz="1600"/>
        </a:p>
      </dgm:t>
    </dgm:pt>
    <dgm:pt modelId="{5198A94F-4D8A-4E52-8DA9-843E3B4FE446}">
      <dgm:prSet custT="1"/>
      <dgm:spPr>
        <a:xfrm>
          <a:off x="0" y="1742480"/>
          <a:ext cx="2969666" cy="829578"/>
        </a:xfrm>
        <a:prstGeom prst="round2SameRect">
          <a:avLst>
            <a:gd name="adj1" fmla="val 16670"/>
            <a:gd name="adj2" fmla="val 0"/>
          </a:avLst>
        </a:prstGeom>
        <a:solidFill>
          <a:srgbClr val="6E2466">
            <a:hueOff val="-2334216"/>
            <a:satOff val="3010"/>
            <a:lumOff val="-941"/>
            <a:alphaOff val="0"/>
          </a:srgbClr>
        </a:solidFill>
        <a:ln w="12700" cap="flat" cmpd="sng" algn="ctr">
          <a:solidFill>
            <a:srgbClr val="6E2466">
              <a:hueOff val="-2334216"/>
              <a:satOff val="3010"/>
              <a:lumOff val="-941"/>
              <a:alphaOff val="0"/>
            </a:srgbClr>
          </a:solidFill>
          <a:prstDash val="solid"/>
          <a:miter lim="800000"/>
        </a:ln>
        <a:effectLst/>
      </dgm:spPr>
      <dgm:t>
        <a:bodyPr/>
        <a:lstStyle/>
        <a:p>
          <a:pPr rtl="0">
            <a:buNone/>
          </a:pPr>
          <a:r>
            <a:rPr lang="en-GB" sz="1800">
              <a:solidFill>
                <a:srgbClr val="FFFFFF"/>
              </a:solidFill>
              <a:latin typeface="Arial"/>
              <a:ea typeface="+mn-ea"/>
              <a:cs typeface="+mn-cs"/>
            </a:rPr>
            <a:t>Governing Board</a:t>
          </a:r>
        </a:p>
      </dgm:t>
    </dgm:pt>
    <dgm:pt modelId="{B02D7568-2BAB-4CBF-9D92-E94F610CAACB}" type="parTrans" cxnId="{13C3C233-03B0-41BD-B2B5-58522516F0C2}">
      <dgm:prSet/>
      <dgm:spPr/>
      <dgm:t>
        <a:bodyPr/>
        <a:lstStyle/>
        <a:p>
          <a:endParaRPr lang="en-US" sz="1600"/>
        </a:p>
      </dgm:t>
    </dgm:pt>
    <dgm:pt modelId="{974ABD6E-4FCC-4D11-BBA1-BFC79B78849D}" type="sibTrans" cxnId="{13C3C233-03B0-41BD-B2B5-58522516F0C2}">
      <dgm:prSet/>
      <dgm:spPr/>
      <dgm:t>
        <a:bodyPr/>
        <a:lstStyle/>
        <a:p>
          <a:endParaRPr lang="en-US" sz="1600"/>
        </a:p>
      </dgm:t>
    </dgm:pt>
    <dgm:pt modelId="{709BDD43-52C5-4600-980F-4C38D5203A72}">
      <dgm:prSet custT="1">
        <dgm:style>
          <a:lnRef idx="2">
            <a:schemeClr val="accent2"/>
          </a:lnRef>
          <a:fillRef idx="1">
            <a:schemeClr val="lt1"/>
          </a:fillRef>
          <a:effectRef idx="0">
            <a:schemeClr val="accent2"/>
          </a:effectRef>
          <a:fontRef idx="minor">
            <a:schemeClr val="dk1"/>
          </a:fontRef>
        </dgm:style>
      </dgm:prSet>
      <dgm:spPr>
        <a:xfrm>
          <a:off x="2969666" y="1742480"/>
          <a:ext cx="8452128" cy="829578"/>
        </a:xfrm>
        <a:prstGeom prst="rect">
          <a:avLst/>
        </a:prstGeom>
        <a:solidFill>
          <a:srgbClr val="FFFFFF"/>
        </a:solidFill>
        <a:ln w="12700" cap="flat" cmpd="sng" algn="ctr">
          <a:solidFill>
            <a:srgbClr val="61C4D3"/>
          </a:solidFill>
          <a:prstDash val="solid"/>
          <a:miter lim="800000"/>
        </a:ln>
        <a:effectLst/>
      </dgm:spPr>
      <dgm:t>
        <a:bodyPr anchor="ctr"/>
        <a:lstStyle/>
        <a:p>
          <a:pPr rtl="0">
            <a:buNone/>
          </a:pPr>
          <a:r>
            <a:rPr lang="en-GB" sz="1400" dirty="0">
              <a:solidFill>
                <a:srgbClr val="0033A0">
                  <a:hueOff val="0"/>
                  <a:satOff val="0"/>
                  <a:lumOff val="0"/>
                  <a:alphaOff val="0"/>
                </a:srgbClr>
              </a:solidFill>
              <a:latin typeface="Arial"/>
              <a:ea typeface="+mn-ea"/>
              <a:cs typeface="+mn-cs"/>
            </a:rPr>
            <a:t>Primary oversight body. Includes professional (independent) members and representatives from all key stakeholder groups. Meets quarterly to review performance of the Pension Fund.</a:t>
          </a:r>
        </a:p>
      </dgm:t>
    </dgm:pt>
    <dgm:pt modelId="{007F5E65-EC8A-46EF-9B22-1DA67009BDDD}" type="parTrans" cxnId="{513B24DC-A9D9-4316-B3D5-000231E7B30B}">
      <dgm:prSet/>
      <dgm:spPr/>
      <dgm:t>
        <a:bodyPr/>
        <a:lstStyle/>
        <a:p>
          <a:endParaRPr lang="en-US" sz="1600"/>
        </a:p>
      </dgm:t>
    </dgm:pt>
    <dgm:pt modelId="{CE10A7A7-2B5C-4EB8-B1DC-F1913BABA12B}" type="sibTrans" cxnId="{513B24DC-A9D9-4316-B3D5-000231E7B30B}">
      <dgm:prSet/>
      <dgm:spPr/>
      <dgm:t>
        <a:bodyPr/>
        <a:lstStyle/>
        <a:p>
          <a:endParaRPr lang="en-US" sz="1600"/>
        </a:p>
      </dgm:t>
    </dgm:pt>
    <dgm:pt modelId="{C9DDB9A3-851B-4D40-8C38-3DF5CA7F743C}">
      <dgm:prSet custT="1"/>
      <dgm:spPr>
        <a:xfrm>
          <a:off x="0" y="2613538"/>
          <a:ext cx="2969666" cy="829578"/>
        </a:xfrm>
        <a:prstGeom prst="round2SameRect">
          <a:avLst>
            <a:gd name="adj1" fmla="val 16670"/>
            <a:gd name="adj2" fmla="val 0"/>
          </a:avLst>
        </a:prstGeom>
        <a:solidFill>
          <a:srgbClr val="6E2466">
            <a:hueOff val="-3501324"/>
            <a:satOff val="4515"/>
            <a:lumOff val="-1412"/>
            <a:alphaOff val="0"/>
          </a:srgbClr>
        </a:solidFill>
        <a:ln w="12700" cap="flat" cmpd="sng" algn="ctr">
          <a:solidFill>
            <a:srgbClr val="6E2466">
              <a:hueOff val="-3501324"/>
              <a:satOff val="4515"/>
              <a:lumOff val="-1412"/>
              <a:alphaOff val="0"/>
            </a:srgbClr>
          </a:solidFill>
          <a:prstDash val="solid"/>
          <a:miter lim="800000"/>
        </a:ln>
        <a:effectLst/>
      </dgm:spPr>
      <dgm:t>
        <a:bodyPr/>
        <a:lstStyle/>
        <a:p>
          <a:pPr rtl="0">
            <a:buNone/>
          </a:pPr>
          <a:r>
            <a:rPr lang="en-GB" sz="1800" dirty="0">
              <a:solidFill>
                <a:srgbClr val="FFFFFF"/>
              </a:solidFill>
              <a:latin typeface="Arial"/>
              <a:ea typeface="+mn-ea"/>
              <a:cs typeface="+mn-cs"/>
            </a:rPr>
            <a:t>Investment Committee</a:t>
          </a:r>
        </a:p>
      </dgm:t>
    </dgm:pt>
    <dgm:pt modelId="{DC5E11A6-40E9-489C-B9FE-C2F75B8BE3F5}" type="parTrans" cxnId="{71F4DD7D-0F36-4E32-8B34-5940246D2DC5}">
      <dgm:prSet/>
      <dgm:spPr/>
      <dgm:t>
        <a:bodyPr/>
        <a:lstStyle/>
        <a:p>
          <a:endParaRPr lang="en-US" sz="1600"/>
        </a:p>
      </dgm:t>
    </dgm:pt>
    <dgm:pt modelId="{22ABE53B-C009-459C-9AC8-68E901CF56B2}" type="sibTrans" cxnId="{71F4DD7D-0F36-4E32-8B34-5940246D2DC5}">
      <dgm:prSet/>
      <dgm:spPr/>
      <dgm:t>
        <a:bodyPr/>
        <a:lstStyle/>
        <a:p>
          <a:endParaRPr lang="en-US" sz="1600"/>
        </a:p>
      </dgm:t>
    </dgm:pt>
    <dgm:pt modelId="{541D510D-34BF-41BD-9B2D-3C10978013E0}">
      <dgm:prSet custT="1">
        <dgm:style>
          <a:lnRef idx="2">
            <a:schemeClr val="accent2"/>
          </a:lnRef>
          <a:fillRef idx="1">
            <a:schemeClr val="lt1"/>
          </a:fillRef>
          <a:effectRef idx="0">
            <a:schemeClr val="accent2"/>
          </a:effectRef>
          <a:fontRef idx="minor">
            <a:schemeClr val="dk1"/>
          </a:fontRef>
        </dgm:style>
      </dgm:prSet>
      <dgm:spPr>
        <a:xfrm>
          <a:off x="2969666" y="2613538"/>
          <a:ext cx="8452128" cy="829578"/>
        </a:xfrm>
        <a:prstGeom prst="rect">
          <a:avLst/>
        </a:prstGeom>
        <a:solidFill>
          <a:srgbClr val="FFFFFF"/>
        </a:solidFill>
        <a:ln w="12700" cap="flat" cmpd="sng" algn="ctr">
          <a:solidFill>
            <a:srgbClr val="61C4D3"/>
          </a:solidFill>
          <a:prstDash val="solid"/>
          <a:miter lim="800000"/>
        </a:ln>
        <a:effectLst/>
      </dgm:spPr>
      <dgm:t>
        <a:bodyPr anchor="ctr"/>
        <a:lstStyle/>
        <a:p>
          <a:pPr rtl="0">
            <a:buNone/>
          </a:pPr>
          <a:r>
            <a:rPr lang="en-GB" sz="1400" dirty="0">
              <a:solidFill>
                <a:srgbClr val="0033A0">
                  <a:hueOff val="0"/>
                  <a:satOff val="0"/>
                  <a:lumOff val="0"/>
                  <a:alphaOff val="0"/>
                </a:srgbClr>
              </a:solidFill>
              <a:latin typeface="Arial"/>
              <a:ea typeface="+mn-ea"/>
              <a:cs typeface="+mn-cs"/>
            </a:rPr>
            <a:t>Sub-committee (of PFGB) responsible for oversight of investment strategy and related matters. Comprised of two PFGB members and two external professional experts with substantial technical expertise.</a:t>
          </a:r>
        </a:p>
      </dgm:t>
    </dgm:pt>
    <dgm:pt modelId="{BB7A3BE1-75B1-43F3-B7F2-46F639F54426}" type="parTrans" cxnId="{543DF223-F8FF-4A5E-B007-0545139A97A7}">
      <dgm:prSet/>
      <dgm:spPr/>
      <dgm:t>
        <a:bodyPr/>
        <a:lstStyle/>
        <a:p>
          <a:endParaRPr lang="en-US" sz="1600"/>
        </a:p>
      </dgm:t>
    </dgm:pt>
    <dgm:pt modelId="{26A5DAE4-ABF9-41B2-BEA8-3682D9F73934}" type="sibTrans" cxnId="{543DF223-F8FF-4A5E-B007-0545139A97A7}">
      <dgm:prSet/>
      <dgm:spPr/>
      <dgm:t>
        <a:bodyPr/>
        <a:lstStyle/>
        <a:p>
          <a:endParaRPr lang="en-US" sz="1600"/>
        </a:p>
      </dgm:t>
    </dgm:pt>
    <dgm:pt modelId="{F7DE7C1C-A8D9-4A35-846E-07E853E121FC}">
      <dgm:prSet custT="1"/>
      <dgm:spPr>
        <a:xfrm>
          <a:off x="0" y="4355654"/>
          <a:ext cx="2969666" cy="829578"/>
        </a:xfrm>
        <a:prstGeom prst="round2SameRect">
          <a:avLst>
            <a:gd name="adj1" fmla="val 16670"/>
            <a:gd name="adj2" fmla="val 0"/>
          </a:avLst>
        </a:prstGeom>
        <a:solidFill>
          <a:srgbClr val="6E2466">
            <a:hueOff val="-5835539"/>
            <a:satOff val="7525"/>
            <a:lumOff val="-2353"/>
            <a:alphaOff val="0"/>
          </a:srgbClr>
        </a:solidFill>
        <a:ln w="12700" cap="flat" cmpd="sng" algn="ctr">
          <a:solidFill>
            <a:srgbClr val="6E2466">
              <a:hueOff val="-5835539"/>
              <a:satOff val="7525"/>
              <a:lumOff val="-2353"/>
              <a:alphaOff val="0"/>
            </a:srgbClr>
          </a:solidFill>
          <a:prstDash val="solid"/>
          <a:miter lim="800000"/>
        </a:ln>
        <a:effectLst/>
      </dgm:spPr>
      <dgm:t>
        <a:bodyPr/>
        <a:lstStyle/>
        <a:p>
          <a:pPr rtl="0">
            <a:buNone/>
          </a:pPr>
          <a:r>
            <a:rPr lang="en-GB" sz="1800">
              <a:solidFill>
                <a:srgbClr val="FFFFFF"/>
              </a:solidFill>
              <a:latin typeface="Arial"/>
              <a:ea typeface="+mn-ea"/>
              <a:cs typeface="+mn-cs"/>
            </a:rPr>
            <a:t>Chief Executive Officer</a:t>
          </a:r>
        </a:p>
      </dgm:t>
    </dgm:pt>
    <dgm:pt modelId="{E1733D51-8CB2-4327-B349-7B70CBA66DBC}" type="parTrans" cxnId="{0D7BFF54-2C39-4955-8535-AC32A49B8C93}">
      <dgm:prSet/>
      <dgm:spPr/>
      <dgm:t>
        <a:bodyPr/>
        <a:lstStyle/>
        <a:p>
          <a:endParaRPr lang="en-US" sz="1600"/>
        </a:p>
      </dgm:t>
    </dgm:pt>
    <dgm:pt modelId="{9B1850F9-0264-4D3D-831A-D24DD46A2EC8}" type="sibTrans" cxnId="{0D7BFF54-2C39-4955-8535-AC32A49B8C93}">
      <dgm:prSet/>
      <dgm:spPr/>
      <dgm:t>
        <a:bodyPr/>
        <a:lstStyle/>
        <a:p>
          <a:endParaRPr lang="en-US" sz="1600"/>
        </a:p>
      </dgm:t>
    </dgm:pt>
    <dgm:pt modelId="{CA42CC5B-4EA8-4E00-B848-B0E67BA2D0C9}">
      <dgm:prSet custT="1">
        <dgm:style>
          <a:lnRef idx="2">
            <a:schemeClr val="accent2"/>
          </a:lnRef>
          <a:fillRef idx="1">
            <a:schemeClr val="lt1"/>
          </a:fillRef>
          <a:effectRef idx="0">
            <a:schemeClr val="accent2"/>
          </a:effectRef>
          <a:fontRef idx="minor">
            <a:schemeClr val="dk1"/>
          </a:fontRef>
        </dgm:style>
      </dgm:prSet>
      <dgm:spPr>
        <a:xfrm>
          <a:off x="2969666" y="4355654"/>
          <a:ext cx="8452128" cy="829578"/>
        </a:xfrm>
        <a:prstGeom prst="rect">
          <a:avLst/>
        </a:prstGeom>
        <a:solidFill>
          <a:srgbClr val="FFFFFF"/>
        </a:solidFill>
        <a:ln w="12700" cap="flat" cmpd="sng" algn="ctr">
          <a:solidFill>
            <a:srgbClr val="61C4D3"/>
          </a:solidFill>
          <a:prstDash val="solid"/>
          <a:miter lim="800000"/>
        </a:ln>
        <a:effectLst/>
      </dgm:spPr>
      <dgm:t>
        <a:bodyPr anchor="ctr"/>
        <a:lstStyle/>
        <a:p>
          <a:pPr rtl="0">
            <a:buNone/>
          </a:pPr>
          <a:r>
            <a:rPr lang="en-GB" sz="1400" dirty="0">
              <a:solidFill>
                <a:srgbClr val="0033A0">
                  <a:hueOff val="0"/>
                  <a:satOff val="0"/>
                  <a:lumOff val="0"/>
                  <a:alphaOff val="0"/>
                </a:srgbClr>
              </a:solidFill>
              <a:latin typeface="Arial"/>
              <a:ea typeface="+mn-ea"/>
              <a:cs typeface="+mn-cs"/>
            </a:rPr>
            <a:t>Legal representative of the Fund. Analogous to CERN Department Head. Responsible for the Management Unit and all delegated activities of the Fund.</a:t>
          </a:r>
        </a:p>
      </dgm:t>
    </dgm:pt>
    <dgm:pt modelId="{B57AB3E2-DCBA-4B61-9953-CAD7D6D7171D}" type="parTrans" cxnId="{7E27EF3D-E91F-4049-AD67-E3E1D4D94724}">
      <dgm:prSet/>
      <dgm:spPr/>
      <dgm:t>
        <a:bodyPr/>
        <a:lstStyle/>
        <a:p>
          <a:endParaRPr lang="en-US" sz="1600"/>
        </a:p>
      </dgm:t>
    </dgm:pt>
    <dgm:pt modelId="{07044659-80B3-413C-B5BF-9D6484B2F812}" type="sibTrans" cxnId="{7E27EF3D-E91F-4049-AD67-E3E1D4D94724}">
      <dgm:prSet/>
      <dgm:spPr/>
      <dgm:t>
        <a:bodyPr/>
        <a:lstStyle/>
        <a:p>
          <a:endParaRPr lang="en-US" sz="1600"/>
        </a:p>
      </dgm:t>
    </dgm:pt>
    <dgm:pt modelId="{44851E85-A59D-4081-8F19-31435905D87B}">
      <dgm:prSet custT="1">
        <dgm:style>
          <a:lnRef idx="2">
            <a:schemeClr val="accent2"/>
          </a:lnRef>
          <a:fillRef idx="1">
            <a:schemeClr val="lt1"/>
          </a:fillRef>
          <a:effectRef idx="0">
            <a:schemeClr val="accent2"/>
          </a:effectRef>
          <a:fontRef idx="minor">
            <a:schemeClr val="dk1"/>
          </a:fontRef>
        </dgm:style>
      </dgm:prSet>
      <dgm:spPr>
        <a:xfrm>
          <a:off x="0" y="3484596"/>
          <a:ext cx="2969666" cy="829578"/>
        </a:xfrm>
        <a:prstGeom prst="round2SameRect">
          <a:avLst>
            <a:gd name="adj1" fmla="val 16670"/>
            <a:gd name="adj2" fmla="val 0"/>
          </a:avLst>
        </a:prstGeom>
        <a:solidFill>
          <a:srgbClr val="2F2F2F">
            <a:lumMod val="75000"/>
            <a:lumOff val="25000"/>
          </a:srgbClr>
        </a:solidFill>
        <a:ln w="12700" cap="flat" cmpd="sng" algn="ctr">
          <a:solidFill>
            <a:srgbClr val="61C4D3"/>
          </a:solidFill>
          <a:prstDash val="solid"/>
          <a:miter lim="800000"/>
        </a:ln>
        <a:effectLst/>
      </dgm:spPr>
      <dgm:t>
        <a:bodyPr anchor="ctr"/>
        <a:lstStyle/>
        <a:p>
          <a:pPr rtl="0">
            <a:buNone/>
          </a:pPr>
          <a:r>
            <a:rPr lang="en-GB" sz="1600" dirty="0">
              <a:solidFill>
                <a:srgbClr val="F8F8F8"/>
              </a:solidFill>
              <a:latin typeface="Arial"/>
              <a:ea typeface="+mn-ea"/>
              <a:cs typeface="+mn-cs"/>
            </a:rPr>
            <a:t>Actuarial &amp; Technical Committee</a:t>
          </a:r>
        </a:p>
      </dgm:t>
    </dgm:pt>
    <dgm:pt modelId="{60C9CBD1-88B0-4869-A6E3-70F300071A81}" type="parTrans" cxnId="{6D2F8C84-2D59-47C6-845B-FEEFBCB41D3F}">
      <dgm:prSet/>
      <dgm:spPr/>
      <dgm:t>
        <a:bodyPr/>
        <a:lstStyle/>
        <a:p>
          <a:endParaRPr lang="en-GB" sz="1600"/>
        </a:p>
      </dgm:t>
    </dgm:pt>
    <dgm:pt modelId="{7B13DEFF-551E-402C-B0B2-88AAC09691CC}" type="sibTrans" cxnId="{6D2F8C84-2D59-47C6-845B-FEEFBCB41D3F}">
      <dgm:prSet/>
      <dgm:spPr/>
      <dgm:t>
        <a:bodyPr/>
        <a:lstStyle/>
        <a:p>
          <a:endParaRPr lang="en-GB" sz="1600"/>
        </a:p>
      </dgm:t>
    </dgm:pt>
    <dgm:pt modelId="{94046C93-240E-42B1-9055-66296228BD0F}">
      <dgm:prSet custT="1">
        <dgm:style>
          <a:lnRef idx="2">
            <a:schemeClr val="accent2"/>
          </a:lnRef>
          <a:fillRef idx="1">
            <a:schemeClr val="lt1"/>
          </a:fillRef>
          <a:effectRef idx="0">
            <a:schemeClr val="accent2"/>
          </a:effectRef>
          <a:fontRef idx="minor">
            <a:schemeClr val="dk1"/>
          </a:fontRef>
        </dgm:style>
      </dgm:prSet>
      <dgm:spPr>
        <a:xfrm>
          <a:off x="2969666" y="3484596"/>
          <a:ext cx="8452128" cy="829578"/>
        </a:xfrm>
        <a:prstGeom prst="rect">
          <a:avLst/>
        </a:prstGeom>
        <a:solidFill>
          <a:srgbClr val="FFFFFF"/>
        </a:solidFill>
        <a:ln w="12700" cap="flat" cmpd="sng" algn="ctr">
          <a:solidFill>
            <a:srgbClr val="61C4D3"/>
          </a:solidFill>
          <a:prstDash val="solid"/>
          <a:miter lim="800000"/>
        </a:ln>
        <a:effectLst/>
      </dgm:spPr>
      <dgm:t>
        <a:bodyPr anchor="ctr"/>
        <a:lstStyle/>
        <a:p>
          <a:pPr>
            <a:buNone/>
          </a:pPr>
          <a:r>
            <a:rPr lang="en-GB" sz="1400" dirty="0">
              <a:solidFill>
                <a:srgbClr val="0033A0">
                  <a:hueOff val="0"/>
                  <a:satOff val="0"/>
                  <a:lumOff val="0"/>
                  <a:alphaOff val="0"/>
                </a:srgbClr>
              </a:solidFill>
              <a:latin typeface="Arial"/>
              <a:ea typeface="+mn-ea"/>
              <a:cs typeface="+mn-cs"/>
            </a:rPr>
            <a:t>Sub-committee (of PFGB) responsible for oversight of actuarial matters. Includes two PFGB members and three external experts with relevant qualifications and experience.</a:t>
          </a:r>
        </a:p>
      </dgm:t>
    </dgm:pt>
    <dgm:pt modelId="{5CFC53DD-999C-46A9-8876-5582779E176A}" type="parTrans" cxnId="{C30BE709-AFCB-4F07-AA2B-2D7A1FD98851}">
      <dgm:prSet/>
      <dgm:spPr/>
      <dgm:t>
        <a:bodyPr/>
        <a:lstStyle/>
        <a:p>
          <a:endParaRPr lang="en-GB" sz="1600"/>
        </a:p>
      </dgm:t>
    </dgm:pt>
    <dgm:pt modelId="{00831C05-A2DC-4BF5-86FD-3903B465D356}" type="sibTrans" cxnId="{C30BE709-AFCB-4F07-AA2B-2D7A1FD98851}">
      <dgm:prSet/>
      <dgm:spPr/>
      <dgm:t>
        <a:bodyPr/>
        <a:lstStyle/>
        <a:p>
          <a:endParaRPr lang="en-GB" sz="1600"/>
        </a:p>
      </dgm:t>
    </dgm:pt>
    <dgm:pt modelId="{85699260-F049-4653-9374-5DFF29B6B994}" type="pres">
      <dgm:prSet presAssocID="{BD361C25-A90D-41B6-8F26-E202CAD424E6}" presName="Name0" presStyleCnt="0">
        <dgm:presLayoutVars>
          <dgm:chMax/>
          <dgm:chPref val="3"/>
          <dgm:dir/>
          <dgm:animOne val="branch"/>
          <dgm:animLvl val="lvl"/>
        </dgm:presLayoutVars>
      </dgm:prSet>
      <dgm:spPr/>
    </dgm:pt>
    <dgm:pt modelId="{E233F059-1D66-4CA9-AC69-42E6A63EA728}" type="pres">
      <dgm:prSet presAssocID="{333C6754-D813-4DA3-86F4-1448211E486A}" presName="composite" presStyleCnt="0"/>
      <dgm:spPr/>
    </dgm:pt>
    <dgm:pt modelId="{98CBBF8B-572D-4AEC-890C-B043E42B3D05}" type="pres">
      <dgm:prSet presAssocID="{333C6754-D813-4DA3-86F4-1448211E486A}" presName="FirstChild" presStyleLbl="revTx" presStyleIdx="0" presStyleCnt="6">
        <dgm:presLayoutVars>
          <dgm:chMax val="0"/>
          <dgm:chPref val="0"/>
          <dgm:bulletEnabled val="1"/>
        </dgm:presLayoutVars>
      </dgm:prSet>
      <dgm:spPr/>
    </dgm:pt>
    <dgm:pt modelId="{166C2E40-7F16-4462-9826-EE91FC3BBA13}" type="pres">
      <dgm:prSet presAssocID="{333C6754-D813-4DA3-86F4-1448211E486A}" presName="Parent" presStyleLbl="alignNode1" presStyleIdx="0" presStyleCnt="6">
        <dgm:presLayoutVars>
          <dgm:chMax val="3"/>
          <dgm:chPref val="3"/>
          <dgm:bulletEnabled val="1"/>
        </dgm:presLayoutVars>
      </dgm:prSet>
      <dgm:spPr/>
    </dgm:pt>
    <dgm:pt modelId="{80E49654-D82B-4399-872C-55F66E49A89F}" type="pres">
      <dgm:prSet presAssocID="{333C6754-D813-4DA3-86F4-1448211E486A}" presName="Accent" presStyleLbl="parChTrans1D1" presStyleIdx="0" presStyleCnt="6"/>
      <dgm:spPr>
        <a:xfrm>
          <a:off x="0" y="829943"/>
          <a:ext cx="11421795" cy="0"/>
        </a:xfrm>
        <a:prstGeom prst="line">
          <a:avLst/>
        </a:prstGeom>
        <a:noFill/>
        <a:ln w="12700" cap="flat" cmpd="sng" algn="ctr">
          <a:solidFill>
            <a:srgbClr val="6E2466">
              <a:hueOff val="0"/>
              <a:satOff val="0"/>
              <a:lumOff val="0"/>
              <a:alphaOff val="0"/>
            </a:srgbClr>
          </a:solidFill>
          <a:prstDash val="solid"/>
          <a:miter lim="800000"/>
        </a:ln>
        <a:effectLst/>
      </dgm:spPr>
    </dgm:pt>
    <dgm:pt modelId="{8B553854-E564-4422-8896-6F236CC6F2C8}" type="pres">
      <dgm:prSet presAssocID="{98154DB9-BDB3-4513-9915-93468675C04B}" presName="sibTrans" presStyleCnt="0"/>
      <dgm:spPr/>
    </dgm:pt>
    <dgm:pt modelId="{4FD49257-1EA7-4DAE-AE03-6C4DC31ECBE2}" type="pres">
      <dgm:prSet presAssocID="{0C32A670-0125-47FF-BCB0-3BEC5C561F04}" presName="composite" presStyleCnt="0"/>
      <dgm:spPr/>
    </dgm:pt>
    <dgm:pt modelId="{6CB29435-C4DF-4E19-B59A-0D02BB3FEC0B}" type="pres">
      <dgm:prSet presAssocID="{0C32A670-0125-47FF-BCB0-3BEC5C561F04}" presName="FirstChild" presStyleLbl="revTx" presStyleIdx="1" presStyleCnt="6">
        <dgm:presLayoutVars>
          <dgm:chMax val="0"/>
          <dgm:chPref val="0"/>
          <dgm:bulletEnabled val="1"/>
        </dgm:presLayoutVars>
      </dgm:prSet>
      <dgm:spPr/>
    </dgm:pt>
    <dgm:pt modelId="{10943EF9-D688-4BA2-AE1E-CBC888F3E0A2}" type="pres">
      <dgm:prSet presAssocID="{0C32A670-0125-47FF-BCB0-3BEC5C561F04}" presName="Parent" presStyleLbl="alignNode1" presStyleIdx="1" presStyleCnt="6">
        <dgm:presLayoutVars>
          <dgm:chMax val="3"/>
          <dgm:chPref val="3"/>
          <dgm:bulletEnabled val="1"/>
        </dgm:presLayoutVars>
      </dgm:prSet>
      <dgm:spPr/>
    </dgm:pt>
    <dgm:pt modelId="{793AD83A-702D-40EE-B7ED-3339BC14A47E}" type="pres">
      <dgm:prSet presAssocID="{0C32A670-0125-47FF-BCB0-3BEC5C561F04}" presName="Accent" presStyleLbl="parChTrans1D1" presStyleIdx="1" presStyleCnt="6"/>
      <dgm:spPr>
        <a:xfrm>
          <a:off x="0" y="1701001"/>
          <a:ext cx="11421795" cy="0"/>
        </a:xfrm>
        <a:prstGeom prst="line">
          <a:avLst/>
        </a:prstGeom>
        <a:noFill/>
        <a:ln w="12700" cap="flat" cmpd="sng" algn="ctr">
          <a:solidFill>
            <a:srgbClr val="6E2466">
              <a:hueOff val="0"/>
              <a:satOff val="0"/>
              <a:lumOff val="0"/>
              <a:alphaOff val="0"/>
            </a:srgbClr>
          </a:solidFill>
          <a:prstDash val="solid"/>
          <a:miter lim="800000"/>
        </a:ln>
        <a:effectLst/>
      </dgm:spPr>
    </dgm:pt>
    <dgm:pt modelId="{32616163-D935-4EE1-A3C6-0ED30C64FF59}" type="pres">
      <dgm:prSet presAssocID="{3769340D-05F4-4AC0-8BCD-8DE5C2C90B21}" presName="sibTrans" presStyleCnt="0"/>
      <dgm:spPr/>
    </dgm:pt>
    <dgm:pt modelId="{CFCF5FC7-BED1-4FA0-A3C4-9AB55EF013A5}" type="pres">
      <dgm:prSet presAssocID="{5198A94F-4D8A-4E52-8DA9-843E3B4FE446}" presName="composite" presStyleCnt="0"/>
      <dgm:spPr/>
    </dgm:pt>
    <dgm:pt modelId="{0B954BD6-2DF2-45B5-BEE6-4E5FE16B5683}" type="pres">
      <dgm:prSet presAssocID="{5198A94F-4D8A-4E52-8DA9-843E3B4FE446}" presName="FirstChild" presStyleLbl="revTx" presStyleIdx="2" presStyleCnt="6">
        <dgm:presLayoutVars>
          <dgm:chMax val="0"/>
          <dgm:chPref val="0"/>
          <dgm:bulletEnabled val="1"/>
        </dgm:presLayoutVars>
      </dgm:prSet>
      <dgm:spPr/>
    </dgm:pt>
    <dgm:pt modelId="{326B7DB4-7BCF-45E1-B072-C72AEF76F17A}" type="pres">
      <dgm:prSet presAssocID="{5198A94F-4D8A-4E52-8DA9-843E3B4FE446}" presName="Parent" presStyleLbl="alignNode1" presStyleIdx="2" presStyleCnt="6">
        <dgm:presLayoutVars>
          <dgm:chMax val="3"/>
          <dgm:chPref val="3"/>
          <dgm:bulletEnabled val="1"/>
        </dgm:presLayoutVars>
      </dgm:prSet>
      <dgm:spPr/>
    </dgm:pt>
    <dgm:pt modelId="{0B29AA9F-1A33-4410-9B26-8C72FC08E74F}" type="pres">
      <dgm:prSet presAssocID="{5198A94F-4D8A-4E52-8DA9-843E3B4FE446}" presName="Accent" presStyleLbl="parChTrans1D1" presStyleIdx="2" presStyleCnt="6"/>
      <dgm:spPr>
        <a:xfrm>
          <a:off x="0" y="2572059"/>
          <a:ext cx="11421795" cy="0"/>
        </a:xfrm>
        <a:prstGeom prst="line">
          <a:avLst/>
        </a:prstGeom>
        <a:noFill/>
        <a:ln w="12700" cap="flat" cmpd="sng" algn="ctr">
          <a:solidFill>
            <a:srgbClr val="6E2466">
              <a:hueOff val="0"/>
              <a:satOff val="0"/>
              <a:lumOff val="0"/>
              <a:alphaOff val="0"/>
            </a:srgbClr>
          </a:solidFill>
          <a:prstDash val="solid"/>
          <a:miter lim="800000"/>
        </a:ln>
        <a:effectLst/>
      </dgm:spPr>
    </dgm:pt>
    <dgm:pt modelId="{5C9238F0-0BBC-4519-9D21-C963A94CA816}" type="pres">
      <dgm:prSet presAssocID="{974ABD6E-4FCC-4D11-BBA1-BFC79B78849D}" presName="sibTrans" presStyleCnt="0"/>
      <dgm:spPr/>
    </dgm:pt>
    <dgm:pt modelId="{2CA54134-BEF9-4E7C-BB25-FB444623BBD9}" type="pres">
      <dgm:prSet presAssocID="{C9DDB9A3-851B-4D40-8C38-3DF5CA7F743C}" presName="composite" presStyleCnt="0"/>
      <dgm:spPr/>
    </dgm:pt>
    <dgm:pt modelId="{AE47567D-8174-4037-AE35-C520FF86B5A6}" type="pres">
      <dgm:prSet presAssocID="{C9DDB9A3-851B-4D40-8C38-3DF5CA7F743C}" presName="FirstChild" presStyleLbl="revTx" presStyleIdx="3" presStyleCnt="6">
        <dgm:presLayoutVars>
          <dgm:chMax val="0"/>
          <dgm:chPref val="0"/>
          <dgm:bulletEnabled val="1"/>
        </dgm:presLayoutVars>
      </dgm:prSet>
      <dgm:spPr/>
    </dgm:pt>
    <dgm:pt modelId="{CBDFA34B-8B72-433B-9B8F-9469E419A5BC}" type="pres">
      <dgm:prSet presAssocID="{C9DDB9A3-851B-4D40-8C38-3DF5CA7F743C}" presName="Parent" presStyleLbl="alignNode1" presStyleIdx="3" presStyleCnt="6">
        <dgm:presLayoutVars>
          <dgm:chMax val="3"/>
          <dgm:chPref val="3"/>
          <dgm:bulletEnabled val="1"/>
        </dgm:presLayoutVars>
      </dgm:prSet>
      <dgm:spPr/>
    </dgm:pt>
    <dgm:pt modelId="{9E6BFD2C-8D03-44B4-BC0E-90E3F7D5F77A}" type="pres">
      <dgm:prSet presAssocID="{C9DDB9A3-851B-4D40-8C38-3DF5CA7F743C}" presName="Accent" presStyleLbl="parChTrans1D1" presStyleIdx="3" presStyleCnt="6"/>
      <dgm:spPr>
        <a:xfrm>
          <a:off x="0" y="3443117"/>
          <a:ext cx="11421795" cy="0"/>
        </a:xfrm>
        <a:prstGeom prst="line">
          <a:avLst/>
        </a:prstGeom>
        <a:noFill/>
        <a:ln w="12700" cap="flat" cmpd="sng" algn="ctr">
          <a:solidFill>
            <a:srgbClr val="6E2466">
              <a:hueOff val="0"/>
              <a:satOff val="0"/>
              <a:lumOff val="0"/>
              <a:alphaOff val="0"/>
            </a:srgbClr>
          </a:solidFill>
          <a:prstDash val="solid"/>
          <a:miter lim="800000"/>
        </a:ln>
        <a:effectLst/>
      </dgm:spPr>
    </dgm:pt>
    <dgm:pt modelId="{FA0ED757-F0ED-48D2-A9BA-FBADD9D1EBD5}" type="pres">
      <dgm:prSet presAssocID="{22ABE53B-C009-459C-9AC8-68E901CF56B2}" presName="sibTrans" presStyleCnt="0"/>
      <dgm:spPr/>
    </dgm:pt>
    <dgm:pt modelId="{A44E27A6-7FDF-4D21-AAF1-C24F63A61F36}" type="pres">
      <dgm:prSet presAssocID="{44851E85-A59D-4081-8F19-31435905D87B}" presName="composite" presStyleCnt="0"/>
      <dgm:spPr/>
    </dgm:pt>
    <dgm:pt modelId="{1C6F2CF9-48BB-45E8-BD7A-7F29620F2FFF}" type="pres">
      <dgm:prSet presAssocID="{44851E85-A59D-4081-8F19-31435905D87B}" presName="FirstChild" presStyleLbl="revTx" presStyleIdx="4" presStyleCnt="6">
        <dgm:presLayoutVars>
          <dgm:chMax val="0"/>
          <dgm:chPref val="0"/>
          <dgm:bulletEnabled val="1"/>
        </dgm:presLayoutVars>
      </dgm:prSet>
      <dgm:spPr/>
    </dgm:pt>
    <dgm:pt modelId="{B5E2323D-C393-4255-9EA2-60CC59D163ED}" type="pres">
      <dgm:prSet presAssocID="{44851E85-A59D-4081-8F19-31435905D87B}" presName="Parent" presStyleLbl="alignNode1" presStyleIdx="4" presStyleCnt="6">
        <dgm:presLayoutVars>
          <dgm:chMax val="3"/>
          <dgm:chPref val="3"/>
          <dgm:bulletEnabled val="1"/>
        </dgm:presLayoutVars>
      </dgm:prSet>
      <dgm:spPr/>
    </dgm:pt>
    <dgm:pt modelId="{AB7A9C10-5F6A-4D73-9EF6-203A942C63B3}" type="pres">
      <dgm:prSet presAssocID="{44851E85-A59D-4081-8F19-31435905D87B}" presName="Accent" presStyleLbl="parChTrans1D1" presStyleIdx="4" presStyleCnt="6"/>
      <dgm:spPr>
        <a:xfrm>
          <a:off x="0" y="4314175"/>
          <a:ext cx="11421795" cy="0"/>
        </a:xfrm>
        <a:prstGeom prst="line">
          <a:avLst/>
        </a:prstGeom>
        <a:noFill/>
        <a:ln w="12700" cap="flat" cmpd="sng" algn="ctr">
          <a:solidFill>
            <a:srgbClr val="6E2466">
              <a:hueOff val="0"/>
              <a:satOff val="0"/>
              <a:lumOff val="0"/>
              <a:alphaOff val="0"/>
            </a:srgbClr>
          </a:solidFill>
          <a:prstDash val="solid"/>
          <a:miter lim="800000"/>
        </a:ln>
        <a:effectLst/>
      </dgm:spPr>
    </dgm:pt>
    <dgm:pt modelId="{7EB8E58F-9093-4DFD-917E-622DBFAFF0F0}" type="pres">
      <dgm:prSet presAssocID="{7B13DEFF-551E-402C-B0B2-88AAC09691CC}" presName="sibTrans" presStyleCnt="0"/>
      <dgm:spPr/>
    </dgm:pt>
    <dgm:pt modelId="{8A3C9ECB-AFD7-48BE-A0FB-B36361246FBA}" type="pres">
      <dgm:prSet presAssocID="{F7DE7C1C-A8D9-4A35-846E-07E853E121FC}" presName="composite" presStyleCnt="0"/>
      <dgm:spPr/>
    </dgm:pt>
    <dgm:pt modelId="{173E4584-B4DE-4AA7-B66A-C84EB2A1410F}" type="pres">
      <dgm:prSet presAssocID="{F7DE7C1C-A8D9-4A35-846E-07E853E121FC}" presName="FirstChild" presStyleLbl="revTx" presStyleIdx="5" presStyleCnt="6">
        <dgm:presLayoutVars>
          <dgm:chMax val="0"/>
          <dgm:chPref val="0"/>
          <dgm:bulletEnabled val="1"/>
        </dgm:presLayoutVars>
      </dgm:prSet>
      <dgm:spPr/>
    </dgm:pt>
    <dgm:pt modelId="{8BA9A5EC-341D-4EEB-9BF9-0DDE69D4C6F7}" type="pres">
      <dgm:prSet presAssocID="{F7DE7C1C-A8D9-4A35-846E-07E853E121FC}" presName="Parent" presStyleLbl="alignNode1" presStyleIdx="5" presStyleCnt="6">
        <dgm:presLayoutVars>
          <dgm:chMax val="3"/>
          <dgm:chPref val="3"/>
          <dgm:bulletEnabled val="1"/>
        </dgm:presLayoutVars>
      </dgm:prSet>
      <dgm:spPr/>
    </dgm:pt>
    <dgm:pt modelId="{086CCD73-F313-4BCF-9AE2-8BD7A094F4B6}" type="pres">
      <dgm:prSet presAssocID="{F7DE7C1C-A8D9-4A35-846E-07E853E121FC}" presName="Accent" presStyleLbl="parChTrans1D1" presStyleIdx="5" presStyleCnt="6"/>
      <dgm:spPr>
        <a:xfrm>
          <a:off x="0" y="5185233"/>
          <a:ext cx="11421795" cy="0"/>
        </a:xfrm>
        <a:prstGeom prst="line">
          <a:avLst/>
        </a:prstGeom>
        <a:noFill/>
        <a:ln w="12700" cap="flat" cmpd="sng" algn="ctr">
          <a:solidFill>
            <a:srgbClr val="6E2466">
              <a:hueOff val="0"/>
              <a:satOff val="0"/>
              <a:lumOff val="0"/>
              <a:alphaOff val="0"/>
            </a:srgbClr>
          </a:solidFill>
          <a:prstDash val="solid"/>
          <a:miter lim="800000"/>
        </a:ln>
        <a:effectLst/>
      </dgm:spPr>
    </dgm:pt>
  </dgm:ptLst>
  <dgm:cxnLst>
    <dgm:cxn modelId="{CEC79207-1DFD-4459-ABE9-6783AF7841E7}" srcId="{0C32A670-0125-47FF-BCB0-3BEC5C561F04}" destId="{EE487E81-374C-41A6-875D-E290FBBBCD93}" srcOrd="0" destOrd="0" parTransId="{E82ACEF8-2836-4CEF-86EC-FF218004AB5F}" sibTransId="{B45F7BCA-C453-4EC1-B802-5F99ABE3F2BB}"/>
    <dgm:cxn modelId="{C30BE709-AFCB-4F07-AA2B-2D7A1FD98851}" srcId="{44851E85-A59D-4081-8F19-31435905D87B}" destId="{94046C93-240E-42B1-9055-66296228BD0F}" srcOrd="0" destOrd="0" parTransId="{5CFC53DD-999C-46A9-8876-5582779E176A}" sibTransId="{00831C05-A2DC-4BF5-86FD-3903B465D356}"/>
    <dgm:cxn modelId="{A251980E-9607-477E-AE7E-2B476A6411B8}" type="presOf" srcId="{C9DDB9A3-851B-4D40-8C38-3DF5CA7F743C}" destId="{CBDFA34B-8B72-433B-9B8F-9469E419A5BC}" srcOrd="0" destOrd="0" presId="urn:microsoft.com/office/officeart/2011/layout/TabList"/>
    <dgm:cxn modelId="{94322018-B284-427C-8D13-440C1E269EEB}" type="presOf" srcId="{44851E85-A59D-4081-8F19-31435905D87B}" destId="{B5E2323D-C393-4255-9EA2-60CC59D163ED}" srcOrd="0" destOrd="0" presId="urn:microsoft.com/office/officeart/2011/layout/TabList"/>
    <dgm:cxn modelId="{3D9E061E-BB70-4481-8B67-E75EBA30CB7E}" srcId="{333C6754-D813-4DA3-86F4-1448211E486A}" destId="{9A8B913B-B773-4A23-99A9-17A277F5FBE7}" srcOrd="0" destOrd="0" parTransId="{702E5F44-B03C-49E3-9355-8437CFB19A8A}" sibTransId="{127E0152-B8D5-43D1-88A1-829DEEED5287}"/>
    <dgm:cxn modelId="{543DF223-F8FF-4A5E-B007-0545139A97A7}" srcId="{C9DDB9A3-851B-4D40-8C38-3DF5CA7F743C}" destId="{541D510D-34BF-41BD-9B2D-3C10978013E0}" srcOrd="0" destOrd="0" parTransId="{BB7A3BE1-75B1-43F3-B7F2-46F639F54426}" sibTransId="{26A5DAE4-ABF9-41B2-BEA8-3682D9F73934}"/>
    <dgm:cxn modelId="{205C7827-596C-4183-A6D8-A797812274CF}" type="presOf" srcId="{541D510D-34BF-41BD-9B2D-3C10978013E0}" destId="{AE47567D-8174-4037-AE35-C520FF86B5A6}" srcOrd="0" destOrd="0" presId="urn:microsoft.com/office/officeart/2011/layout/TabList"/>
    <dgm:cxn modelId="{927DDE32-A7AD-4764-B879-3F3AC3929218}" type="presOf" srcId="{709BDD43-52C5-4600-980F-4C38D5203A72}" destId="{0B954BD6-2DF2-45B5-BEE6-4E5FE16B5683}" srcOrd="0" destOrd="0" presId="urn:microsoft.com/office/officeart/2011/layout/TabList"/>
    <dgm:cxn modelId="{E479E032-17FA-477E-9705-4D67C2F3050A}" type="presOf" srcId="{9A8B913B-B773-4A23-99A9-17A277F5FBE7}" destId="{98CBBF8B-572D-4AEC-890C-B043E42B3D05}" srcOrd="0" destOrd="0" presId="urn:microsoft.com/office/officeart/2011/layout/TabList"/>
    <dgm:cxn modelId="{13C3C233-03B0-41BD-B2B5-58522516F0C2}" srcId="{BD361C25-A90D-41B6-8F26-E202CAD424E6}" destId="{5198A94F-4D8A-4E52-8DA9-843E3B4FE446}" srcOrd="2" destOrd="0" parTransId="{B02D7568-2BAB-4CBF-9D92-E94F610CAACB}" sibTransId="{974ABD6E-4FCC-4D11-BBA1-BFC79B78849D}"/>
    <dgm:cxn modelId="{7E27EF3D-E91F-4049-AD67-E3E1D4D94724}" srcId="{F7DE7C1C-A8D9-4A35-846E-07E853E121FC}" destId="{CA42CC5B-4EA8-4E00-B848-B0E67BA2D0C9}" srcOrd="0" destOrd="0" parTransId="{B57AB3E2-DCBA-4B61-9953-CAD7D6D7171D}" sibTransId="{07044659-80B3-413C-B5BF-9D6484B2F812}"/>
    <dgm:cxn modelId="{4327AC44-01C1-4326-B4A0-E8BF65FA5476}" type="presOf" srcId="{CA42CC5B-4EA8-4E00-B848-B0E67BA2D0C9}" destId="{173E4584-B4DE-4AA7-B66A-C84EB2A1410F}" srcOrd="0" destOrd="0" presId="urn:microsoft.com/office/officeart/2011/layout/TabList"/>
    <dgm:cxn modelId="{0D7BFF54-2C39-4955-8535-AC32A49B8C93}" srcId="{BD361C25-A90D-41B6-8F26-E202CAD424E6}" destId="{F7DE7C1C-A8D9-4A35-846E-07E853E121FC}" srcOrd="5" destOrd="0" parTransId="{E1733D51-8CB2-4327-B349-7B70CBA66DBC}" sibTransId="{9B1850F9-0264-4D3D-831A-D24DD46A2EC8}"/>
    <dgm:cxn modelId="{99A5E958-9243-4427-B89F-5863B4B7D329}" type="presOf" srcId="{EE487E81-374C-41A6-875D-E290FBBBCD93}" destId="{6CB29435-C4DF-4E19-B59A-0D02BB3FEC0B}" srcOrd="0" destOrd="0" presId="urn:microsoft.com/office/officeart/2011/layout/TabList"/>
    <dgm:cxn modelId="{E2F8D968-7148-4981-943D-AA5E76997D43}" type="presOf" srcId="{94046C93-240E-42B1-9055-66296228BD0F}" destId="{1C6F2CF9-48BB-45E8-BD7A-7F29620F2FFF}" srcOrd="0" destOrd="0" presId="urn:microsoft.com/office/officeart/2011/layout/TabList"/>
    <dgm:cxn modelId="{71F4DD7D-0F36-4E32-8B34-5940246D2DC5}" srcId="{BD361C25-A90D-41B6-8F26-E202CAD424E6}" destId="{C9DDB9A3-851B-4D40-8C38-3DF5CA7F743C}" srcOrd="3" destOrd="0" parTransId="{DC5E11A6-40E9-489C-B9FE-C2F75B8BE3F5}" sibTransId="{22ABE53B-C009-459C-9AC8-68E901CF56B2}"/>
    <dgm:cxn modelId="{4E9F2C83-36CB-4419-9D8C-EDE3C71BF428}" type="presOf" srcId="{F7DE7C1C-A8D9-4A35-846E-07E853E121FC}" destId="{8BA9A5EC-341D-4EEB-9BF9-0DDE69D4C6F7}" srcOrd="0" destOrd="0" presId="urn:microsoft.com/office/officeart/2011/layout/TabList"/>
    <dgm:cxn modelId="{6D2F8C84-2D59-47C6-845B-FEEFBCB41D3F}" srcId="{BD361C25-A90D-41B6-8F26-E202CAD424E6}" destId="{44851E85-A59D-4081-8F19-31435905D87B}" srcOrd="4" destOrd="0" parTransId="{60C9CBD1-88B0-4869-A6E3-70F300071A81}" sibTransId="{7B13DEFF-551E-402C-B0B2-88AAC09691CC}"/>
    <dgm:cxn modelId="{030F8F86-0EBA-4D33-9493-635D45B36747}" type="presOf" srcId="{333C6754-D813-4DA3-86F4-1448211E486A}" destId="{166C2E40-7F16-4462-9826-EE91FC3BBA13}" srcOrd="0" destOrd="0" presId="urn:microsoft.com/office/officeart/2011/layout/TabList"/>
    <dgm:cxn modelId="{F4D01C90-1CDA-42BF-AF97-DD4E37D8B393}" type="presOf" srcId="{0C32A670-0125-47FF-BCB0-3BEC5C561F04}" destId="{10943EF9-D688-4BA2-AE1E-CBC888F3E0A2}" srcOrd="0" destOrd="0" presId="urn:microsoft.com/office/officeart/2011/layout/TabList"/>
    <dgm:cxn modelId="{DB88CEAE-D788-49D8-9AB8-63D7698D512A}" type="presOf" srcId="{BD361C25-A90D-41B6-8F26-E202CAD424E6}" destId="{85699260-F049-4653-9374-5DFF29B6B994}" srcOrd="0" destOrd="0" presId="urn:microsoft.com/office/officeart/2011/layout/TabList"/>
    <dgm:cxn modelId="{3968A3C3-5C30-46AC-BC8A-C027685143E8}" srcId="{BD361C25-A90D-41B6-8F26-E202CAD424E6}" destId="{333C6754-D813-4DA3-86F4-1448211E486A}" srcOrd="0" destOrd="0" parTransId="{BFCBF5B5-0CCB-44AC-9EEE-83D0B4E3956D}" sibTransId="{98154DB9-BDB3-4513-9915-93468675C04B}"/>
    <dgm:cxn modelId="{E5C9B9D2-D29F-4E68-A79C-648FCD225403}" type="presOf" srcId="{5198A94F-4D8A-4E52-8DA9-843E3B4FE446}" destId="{326B7DB4-7BCF-45E1-B072-C72AEF76F17A}" srcOrd="0" destOrd="0" presId="urn:microsoft.com/office/officeart/2011/layout/TabList"/>
    <dgm:cxn modelId="{513B24DC-A9D9-4316-B3D5-000231E7B30B}" srcId="{5198A94F-4D8A-4E52-8DA9-843E3B4FE446}" destId="{709BDD43-52C5-4600-980F-4C38D5203A72}" srcOrd="0" destOrd="0" parTransId="{007F5E65-EC8A-46EF-9B22-1DA67009BDDD}" sibTransId="{CE10A7A7-2B5C-4EB8-B1DC-F1913BABA12B}"/>
    <dgm:cxn modelId="{5234CCEB-01C0-4EDC-9B64-BD207E70C864}" srcId="{BD361C25-A90D-41B6-8F26-E202CAD424E6}" destId="{0C32A670-0125-47FF-BCB0-3BEC5C561F04}" srcOrd="1" destOrd="0" parTransId="{CBA89ACB-9FA9-49F4-B5AA-F37E0134FCE2}" sibTransId="{3769340D-05F4-4AC0-8BCD-8DE5C2C90B21}"/>
    <dgm:cxn modelId="{F4CE48A1-6565-4310-8F7E-82A860EF7357}" type="presParOf" srcId="{85699260-F049-4653-9374-5DFF29B6B994}" destId="{E233F059-1D66-4CA9-AC69-42E6A63EA728}" srcOrd="0" destOrd="0" presId="urn:microsoft.com/office/officeart/2011/layout/TabList"/>
    <dgm:cxn modelId="{4FE3A955-366B-43C0-9010-6DBA71DC0A8D}" type="presParOf" srcId="{E233F059-1D66-4CA9-AC69-42E6A63EA728}" destId="{98CBBF8B-572D-4AEC-890C-B043E42B3D05}" srcOrd="0" destOrd="0" presId="urn:microsoft.com/office/officeart/2011/layout/TabList"/>
    <dgm:cxn modelId="{AF4B0F8D-402D-4540-B241-6E8338486C84}" type="presParOf" srcId="{E233F059-1D66-4CA9-AC69-42E6A63EA728}" destId="{166C2E40-7F16-4462-9826-EE91FC3BBA13}" srcOrd="1" destOrd="0" presId="urn:microsoft.com/office/officeart/2011/layout/TabList"/>
    <dgm:cxn modelId="{E72637D5-825F-4D31-A2AD-2E94F359DAF2}" type="presParOf" srcId="{E233F059-1D66-4CA9-AC69-42E6A63EA728}" destId="{80E49654-D82B-4399-872C-55F66E49A89F}" srcOrd="2" destOrd="0" presId="urn:microsoft.com/office/officeart/2011/layout/TabList"/>
    <dgm:cxn modelId="{630C2DD4-0894-4F82-A3E3-7B46D0265A12}" type="presParOf" srcId="{85699260-F049-4653-9374-5DFF29B6B994}" destId="{8B553854-E564-4422-8896-6F236CC6F2C8}" srcOrd="1" destOrd="0" presId="urn:microsoft.com/office/officeart/2011/layout/TabList"/>
    <dgm:cxn modelId="{42D441A1-EB0D-48D4-AFB6-74E9ECF2306E}" type="presParOf" srcId="{85699260-F049-4653-9374-5DFF29B6B994}" destId="{4FD49257-1EA7-4DAE-AE03-6C4DC31ECBE2}" srcOrd="2" destOrd="0" presId="urn:microsoft.com/office/officeart/2011/layout/TabList"/>
    <dgm:cxn modelId="{C21B15DA-1090-4149-AA62-9FD8A70C58BB}" type="presParOf" srcId="{4FD49257-1EA7-4DAE-AE03-6C4DC31ECBE2}" destId="{6CB29435-C4DF-4E19-B59A-0D02BB3FEC0B}" srcOrd="0" destOrd="0" presId="urn:microsoft.com/office/officeart/2011/layout/TabList"/>
    <dgm:cxn modelId="{4AA09857-5524-4FB7-8B6A-6347EAE29E0E}" type="presParOf" srcId="{4FD49257-1EA7-4DAE-AE03-6C4DC31ECBE2}" destId="{10943EF9-D688-4BA2-AE1E-CBC888F3E0A2}" srcOrd="1" destOrd="0" presId="urn:microsoft.com/office/officeart/2011/layout/TabList"/>
    <dgm:cxn modelId="{DB65AF6A-04B8-4642-A08E-C988C410983D}" type="presParOf" srcId="{4FD49257-1EA7-4DAE-AE03-6C4DC31ECBE2}" destId="{793AD83A-702D-40EE-B7ED-3339BC14A47E}" srcOrd="2" destOrd="0" presId="urn:microsoft.com/office/officeart/2011/layout/TabList"/>
    <dgm:cxn modelId="{195A81B1-CAB8-4DAE-98CD-DDF448A2AAB1}" type="presParOf" srcId="{85699260-F049-4653-9374-5DFF29B6B994}" destId="{32616163-D935-4EE1-A3C6-0ED30C64FF59}" srcOrd="3" destOrd="0" presId="urn:microsoft.com/office/officeart/2011/layout/TabList"/>
    <dgm:cxn modelId="{6C5FEAC1-8EB1-46C6-A9A3-674B7A1F7890}" type="presParOf" srcId="{85699260-F049-4653-9374-5DFF29B6B994}" destId="{CFCF5FC7-BED1-4FA0-A3C4-9AB55EF013A5}" srcOrd="4" destOrd="0" presId="urn:microsoft.com/office/officeart/2011/layout/TabList"/>
    <dgm:cxn modelId="{59A20CC3-B2CF-4BC1-AD6F-2D785EE3553E}" type="presParOf" srcId="{CFCF5FC7-BED1-4FA0-A3C4-9AB55EF013A5}" destId="{0B954BD6-2DF2-45B5-BEE6-4E5FE16B5683}" srcOrd="0" destOrd="0" presId="urn:microsoft.com/office/officeart/2011/layout/TabList"/>
    <dgm:cxn modelId="{6C9A1487-86CE-4B0D-93E6-E24127478271}" type="presParOf" srcId="{CFCF5FC7-BED1-4FA0-A3C4-9AB55EF013A5}" destId="{326B7DB4-7BCF-45E1-B072-C72AEF76F17A}" srcOrd="1" destOrd="0" presId="urn:microsoft.com/office/officeart/2011/layout/TabList"/>
    <dgm:cxn modelId="{BBB8ADF8-34EE-4922-AC5D-D666EA345AB4}" type="presParOf" srcId="{CFCF5FC7-BED1-4FA0-A3C4-9AB55EF013A5}" destId="{0B29AA9F-1A33-4410-9B26-8C72FC08E74F}" srcOrd="2" destOrd="0" presId="urn:microsoft.com/office/officeart/2011/layout/TabList"/>
    <dgm:cxn modelId="{E7C83950-8C21-4C19-9768-7E54676634AE}" type="presParOf" srcId="{85699260-F049-4653-9374-5DFF29B6B994}" destId="{5C9238F0-0BBC-4519-9D21-C963A94CA816}" srcOrd="5" destOrd="0" presId="urn:microsoft.com/office/officeart/2011/layout/TabList"/>
    <dgm:cxn modelId="{14FF3104-8AE4-4FB4-8277-4F3F9D7BE161}" type="presParOf" srcId="{85699260-F049-4653-9374-5DFF29B6B994}" destId="{2CA54134-BEF9-4E7C-BB25-FB444623BBD9}" srcOrd="6" destOrd="0" presId="urn:microsoft.com/office/officeart/2011/layout/TabList"/>
    <dgm:cxn modelId="{4E2ECCC4-BA41-4FDE-AB6E-1F72F32EA629}" type="presParOf" srcId="{2CA54134-BEF9-4E7C-BB25-FB444623BBD9}" destId="{AE47567D-8174-4037-AE35-C520FF86B5A6}" srcOrd="0" destOrd="0" presId="urn:microsoft.com/office/officeart/2011/layout/TabList"/>
    <dgm:cxn modelId="{2DA5F181-6D07-4B75-A2A8-653028D9D8D1}" type="presParOf" srcId="{2CA54134-BEF9-4E7C-BB25-FB444623BBD9}" destId="{CBDFA34B-8B72-433B-9B8F-9469E419A5BC}" srcOrd="1" destOrd="0" presId="urn:microsoft.com/office/officeart/2011/layout/TabList"/>
    <dgm:cxn modelId="{689F4396-0B1E-4779-A5B1-863A3E1AC136}" type="presParOf" srcId="{2CA54134-BEF9-4E7C-BB25-FB444623BBD9}" destId="{9E6BFD2C-8D03-44B4-BC0E-90E3F7D5F77A}" srcOrd="2" destOrd="0" presId="urn:microsoft.com/office/officeart/2011/layout/TabList"/>
    <dgm:cxn modelId="{B0DEE404-FC54-417A-865B-DE4BEACBDF89}" type="presParOf" srcId="{85699260-F049-4653-9374-5DFF29B6B994}" destId="{FA0ED757-F0ED-48D2-A9BA-FBADD9D1EBD5}" srcOrd="7" destOrd="0" presId="urn:microsoft.com/office/officeart/2011/layout/TabList"/>
    <dgm:cxn modelId="{FD467F15-296C-4AA3-A9EC-F335CC3B7A02}" type="presParOf" srcId="{85699260-F049-4653-9374-5DFF29B6B994}" destId="{A44E27A6-7FDF-4D21-AAF1-C24F63A61F36}" srcOrd="8" destOrd="0" presId="urn:microsoft.com/office/officeart/2011/layout/TabList"/>
    <dgm:cxn modelId="{33A8C136-07BC-463C-B476-987C75D02F52}" type="presParOf" srcId="{A44E27A6-7FDF-4D21-AAF1-C24F63A61F36}" destId="{1C6F2CF9-48BB-45E8-BD7A-7F29620F2FFF}" srcOrd="0" destOrd="0" presId="urn:microsoft.com/office/officeart/2011/layout/TabList"/>
    <dgm:cxn modelId="{298966AF-EC93-4901-8C6A-4E1542315CDF}" type="presParOf" srcId="{A44E27A6-7FDF-4D21-AAF1-C24F63A61F36}" destId="{B5E2323D-C393-4255-9EA2-60CC59D163ED}" srcOrd="1" destOrd="0" presId="urn:microsoft.com/office/officeart/2011/layout/TabList"/>
    <dgm:cxn modelId="{B1FD3443-3F0C-4D52-B7CC-CAAABCE6F6F5}" type="presParOf" srcId="{A44E27A6-7FDF-4D21-AAF1-C24F63A61F36}" destId="{AB7A9C10-5F6A-4D73-9EF6-203A942C63B3}" srcOrd="2" destOrd="0" presId="urn:microsoft.com/office/officeart/2011/layout/TabList"/>
    <dgm:cxn modelId="{2CE62EE5-CE60-493E-9437-32F289119AE6}" type="presParOf" srcId="{85699260-F049-4653-9374-5DFF29B6B994}" destId="{7EB8E58F-9093-4DFD-917E-622DBFAFF0F0}" srcOrd="9" destOrd="0" presId="urn:microsoft.com/office/officeart/2011/layout/TabList"/>
    <dgm:cxn modelId="{3DC1AE11-CC52-4C09-99F7-A5AE8AD8FDD4}" type="presParOf" srcId="{85699260-F049-4653-9374-5DFF29B6B994}" destId="{8A3C9ECB-AFD7-48BE-A0FB-B36361246FBA}" srcOrd="10" destOrd="0" presId="urn:microsoft.com/office/officeart/2011/layout/TabList"/>
    <dgm:cxn modelId="{3608C8B5-D7E5-43AC-9FF0-28CFA225A1AE}" type="presParOf" srcId="{8A3C9ECB-AFD7-48BE-A0FB-B36361246FBA}" destId="{173E4584-B4DE-4AA7-B66A-C84EB2A1410F}" srcOrd="0" destOrd="0" presId="urn:microsoft.com/office/officeart/2011/layout/TabList"/>
    <dgm:cxn modelId="{B8E75400-703B-41ED-A337-8D76F800106D}" type="presParOf" srcId="{8A3C9ECB-AFD7-48BE-A0FB-B36361246FBA}" destId="{8BA9A5EC-341D-4EEB-9BF9-0DDE69D4C6F7}" srcOrd="1" destOrd="0" presId="urn:microsoft.com/office/officeart/2011/layout/TabList"/>
    <dgm:cxn modelId="{9F4CDDE7-DE5A-4BDF-9AFB-11BAB69D7A34}" type="presParOf" srcId="{8A3C9ECB-AFD7-48BE-A0FB-B36361246FBA}" destId="{086CCD73-F313-4BCF-9AE2-8BD7A094F4B6}"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90F9A0-24AC-410C-B1F2-8156B59B43DD}" type="doc">
      <dgm:prSet loTypeId="urn:microsoft.com/office/officeart/2008/layout/CaptionedPictures" loCatId="picture" qsTypeId="urn:microsoft.com/office/officeart/2005/8/quickstyle/simple1" qsCatId="simple" csTypeId="urn:microsoft.com/office/officeart/2005/8/colors/accent1_2" csCatId="accent1" phldr="1"/>
      <dgm:spPr/>
      <dgm:t>
        <a:bodyPr/>
        <a:lstStyle/>
        <a:p>
          <a:endParaRPr lang="en-US"/>
        </a:p>
      </dgm:t>
    </dgm:pt>
    <dgm:pt modelId="{F6DF5389-38AC-47B3-84C7-F33B186D7D8A}">
      <dgm:prSet phldrT="[Text]" custT="1"/>
      <dgm:spPr>
        <a:xfrm>
          <a:off x="94317" y="2176896"/>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lgn="ctr">
            <a:buNone/>
          </a:pPr>
          <a:r>
            <a:rPr lang="en-US" sz="1000" dirty="0">
              <a:solidFill>
                <a:srgbClr val="FFFFFF"/>
              </a:solidFill>
              <a:latin typeface="Arial"/>
              <a:ea typeface="+mn-ea"/>
              <a:cs typeface="+mn-cs"/>
            </a:rPr>
            <a:t>Actuarial Services</a:t>
          </a:r>
        </a:p>
      </dgm:t>
    </dgm:pt>
    <dgm:pt modelId="{AA82EC10-F83A-4FC9-85C4-2543AA69811E}" type="parTrans" cxnId="{80D81916-2E5D-45CA-9789-A6EB6702DE9C}">
      <dgm:prSet/>
      <dgm:spPr/>
      <dgm:t>
        <a:bodyPr/>
        <a:lstStyle/>
        <a:p>
          <a:endParaRPr lang="en-US"/>
        </a:p>
      </dgm:t>
    </dgm:pt>
    <dgm:pt modelId="{92E82F8C-B36D-489B-9B3B-6312C1AA1249}" type="sibTrans" cxnId="{80D81916-2E5D-45CA-9789-A6EB6702DE9C}">
      <dgm:prSet/>
      <dgm:spPr/>
      <dgm:t>
        <a:bodyPr/>
        <a:lstStyle/>
        <a:p>
          <a:endParaRPr lang="en-US"/>
        </a:p>
      </dgm:t>
    </dgm:pt>
    <dgm:pt modelId="{4C0C21DA-D2F0-4753-9F44-A649C444DABE}">
      <dgm:prSet phldrT="[Text]" custT="1"/>
      <dgm:spPr>
        <a:xfrm>
          <a:off x="2203046" y="1966006"/>
          <a:ext cx="1613177" cy="210889"/>
        </a:xfrm>
        <a:prstGeom prst="rect">
          <a:avLst/>
        </a:prstGeom>
        <a:noFill/>
        <a:ln>
          <a:noFill/>
        </a:ln>
        <a:effectLst/>
      </dgm:spPr>
      <dgm:t>
        <a:bodyPr/>
        <a:lstStyle/>
        <a:p>
          <a:pPr>
            <a:buNone/>
          </a:pPr>
          <a:r>
            <a:rPr lang="en-US" sz="1000" dirty="0">
              <a:solidFill>
                <a:srgbClr val="0033A0">
                  <a:hueOff val="0"/>
                  <a:satOff val="0"/>
                  <a:lumOff val="0"/>
                  <a:alphaOff val="0"/>
                </a:srgbClr>
              </a:solidFill>
              <a:latin typeface="Arial"/>
              <a:ea typeface="+mn-ea"/>
              <a:cs typeface="+mn-cs"/>
            </a:rPr>
            <a:t>Northern Trust (UK)</a:t>
          </a:r>
        </a:p>
      </dgm:t>
    </dgm:pt>
    <dgm:pt modelId="{FD08D9D4-6274-4363-ADEF-D2C069435708}" type="parTrans" cxnId="{F89D730B-6A3D-4126-A516-E8FFA608AD2D}">
      <dgm:prSet/>
      <dgm:spPr/>
      <dgm:t>
        <a:bodyPr/>
        <a:lstStyle/>
        <a:p>
          <a:endParaRPr lang="en-US"/>
        </a:p>
      </dgm:t>
    </dgm:pt>
    <dgm:pt modelId="{A8F3E6C3-786C-42DD-9B67-BF3925566430}" type="sibTrans" cxnId="{F89D730B-6A3D-4126-A516-E8FFA608AD2D}">
      <dgm:prSet/>
      <dgm:spPr/>
      <dgm:t>
        <a:bodyPr/>
        <a:lstStyle/>
        <a:p>
          <a:endParaRPr lang="en-US"/>
        </a:p>
      </dgm:t>
    </dgm:pt>
    <dgm:pt modelId="{597A67C6-0CC2-444D-9C2E-7AC30673F986}">
      <dgm:prSet phldrT="[Text]" custT="1"/>
      <dgm:spPr>
        <a:xfrm>
          <a:off x="2203046" y="2176896"/>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lang="en-US" sz="1000" dirty="0">
              <a:solidFill>
                <a:srgbClr val="FFFFFF"/>
              </a:solidFill>
              <a:latin typeface="Arial"/>
              <a:ea typeface="+mn-ea"/>
              <a:cs typeface="+mn-cs"/>
            </a:rPr>
            <a:t>Asset Safe Custody</a:t>
          </a:r>
        </a:p>
      </dgm:t>
    </dgm:pt>
    <dgm:pt modelId="{3C93123E-8108-4BBC-A671-E4852F7A1184}" type="parTrans" cxnId="{C3CC4E11-DEF5-45D5-A8CC-A82D3EF0F63E}">
      <dgm:prSet/>
      <dgm:spPr/>
      <dgm:t>
        <a:bodyPr/>
        <a:lstStyle/>
        <a:p>
          <a:endParaRPr lang="en-US"/>
        </a:p>
      </dgm:t>
    </dgm:pt>
    <dgm:pt modelId="{DB21C86B-0A29-4773-B4A0-1F79CA9E79FF}" type="sibTrans" cxnId="{C3CC4E11-DEF5-45D5-A8CC-A82D3EF0F63E}">
      <dgm:prSet/>
      <dgm:spPr/>
      <dgm:t>
        <a:bodyPr/>
        <a:lstStyle/>
        <a:p>
          <a:endParaRPr lang="en-US"/>
        </a:p>
      </dgm:t>
    </dgm:pt>
    <dgm:pt modelId="{627A979B-8627-4099-8ABC-6A9A638D394B}">
      <dgm:prSet phldrT="[Text]" custT="1"/>
      <dgm:spPr>
        <a:xfrm>
          <a:off x="1148681" y="4253977"/>
          <a:ext cx="1613177" cy="210889"/>
        </a:xfrm>
        <a:prstGeom prst="rect">
          <a:avLst/>
        </a:prstGeom>
        <a:noFill/>
        <a:ln>
          <a:noFill/>
        </a:ln>
        <a:effectLst/>
      </dgm:spPr>
      <dgm:t>
        <a:bodyPr/>
        <a:lstStyle/>
        <a:p>
          <a:pPr>
            <a:buNone/>
          </a:pPr>
          <a:r>
            <a:rPr lang="en-US" sz="1000" dirty="0">
              <a:solidFill>
                <a:srgbClr val="0033A0">
                  <a:hueOff val="0"/>
                  <a:satOff val="0"/>
                  <a:lumOff val="0"/>
                  <a:alphaOff val="0"/>
                </a:srgbClr>
              </a:solidFill>
              <a:latin typeface="Arial"/>
              <a:ea typeface="+mn-ea"/>
              <a:cs typeface="+mn-cs"/>
            </a:rPr>
            <a:t>Ortec (CH)</a:t>
          </a:r>
        </a:p>
      </dgm:t>
    </dgm:pt>
    <dgm:pt modelId="{E5071CE0-23AA-4006-A8C6-7D68AB8A1058}" type="parTrans" cxnId="{3F24AA3A-99CC-4BBD-BEB2-C4891A857CA1}">
      <dgm:prSet/>
      <dgm:spPr/>
      <dgm:t>
        <a:bodyPr/>
        <a:lstStyle/>
        <a:p>
          <a:endParaRPr lang="en-US"/>
        </a:p>
      </dgm:t>
    </dgm:pt>
    <dgm:pt modelId="{81C3B91E-9BE1-4BCC-8D74-A5E4D2D6DC89}" type="sibTrans" cxnId="{3F24AA3A-99CC-4BBD-BEB2-C4891A857CA1}">
      <dgm:prSet/>
      <dgm:spPr/>
      <dgm:t>
        <a:bodyPr/>
        <a:lstStyle/>
        <a:p>
          <a:endParaRPr lang="en-US"/>
        </a:p>
      </dgm:t>
    </dgm:pt>
    <dgm:pt modelId="{E7CD38F1-467D-458E-B42A-E24A13329B76}">
      <dgm:prSet phldrT="[Text]" custT="1"/>
      <dgm:spPr>
        <a:xfrm>
          <a:off x="1148681" y="4464867"/>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lang="en-US" sz="1000" dirty="0">
              <a:solidFill>
                <a:srgbClr val="FFFFFF"/>
              </a:solidFill>
              <a:latin typeface="Arial"/>
              <a:ea typeface="+mn-ea"/>
              <a:cs typeface="+mn-cs"/>
            </a:rPr>
            <a:t>Risk Consultant</a:t>
          </a:r>
        </a:p>
      </dgm:t>
    </dgm:pt>
    <dgm:pt modelId="{021297D4-6D72-4223-B5B4-107798D1DFBE}" type="parTrans" cxnId="{B67209AF-ACEC-40DE-98E3-411E35C526A2}">
      <dgm:prSet/>
      <dgm:spPr/>
      <dgm:t>
        <a:bodyPr/>
        <a:lstStyle/>
        <a:p>
          <a:endParaRPr lang="en-US"/>
        </a:p>
      </dgm:t>
    </dgm:pt>
    <dgm:pt modelId="{AE955C05-0E56-4E1C-BAA9-5594F32CE6FD}" type="sibTrans" cxnId="{B67209AF-ACEC-40DE-98E3-411E35C526A2}">
      <dgm:prSet/>
      <dgm:spPr/>
      <dgm:t>
        <a:bodyPr/>
        <a:lstStyle/>
        <a:p>
          <a:endParaRPr lang="en-US"/>
        </a:p>
      </dgm:t>
    </dgm:pt>
    <dgm:pt modelId="{8E9BC87A-0F89-47D1-A120-3A3D15FFA298}">
      <dgm:prSet phldrT="[Text]" custT="1"/>
      <dgm:spPr>
        <a:xfrm>
          <a:off x="6420504" y="1966006"/>
          <a:ext cx="1613177" cy="210889"/>
        </a:xfrm>
        <a:prstGeom prst="rect">
          <a:avLst/>
        </a:prstGeom>
        <a:noFill/>
        <a:ln>
          <a:noFill/>
        </a:ln>
        <a:effectLst/>
      </dgm:spPr>
      <dgm:t>
        <a:bodyPr/>
        <a:lstStyle/>
        <a:p>
          <a:pPr>
            <a:buNone/>
          </a:pPr>
          <a:r>
            <a:rPr lang="en-US" sz="1000" dirty="0">
              <a:solidFill>
                <a:srgbClr val="0033A0">
                  <a:hueOff val="0"/>
                  <a:satOff val="0"/>
                  <a:lumOff val="0"/>
                  <a:alphaOff val="0"/>
                </a:srgbClr>
              </a:solidFill>
              <a:latin typeface="Arial"/>
              <a:ea typeface="+mn-ea"/>
              <a:cs typeface="+mn-cs"/>
            </a:rPr>
            <a:t>Apex (IRE)</a:t>
          </a:r>
        </a:p>
      </dgm:t>
    </dgm:pt>
    <dgm:pt modelId="{F5E77CD8-B0E0-4FF9-A647-FC5C9D2EE173}" type="parTrans" cxnId="{D80BA989-4281-4399-80E5-D429DA98484F}">
      <dgm:prSet/>
      <dgm:spPr/>
      <dgm:t>
        <a:bodyPr/>
        <a:lstStyle/>
        <a:p>
          <a:endParaRPr lang="en-US"/>
        </a:p>
      </dgm:t>
    </dgm:pt>
    <dgm:pt modelId="{15DAA295-2187-4024-8B07-57376DE43CE0}" type="sibTrans" cxnId="{D80BA989-4281-4399-80E5-D429DA98484F}">
      <dgm:prSet/>
      <dgm:spPr/>
      <dgm:t>
        <a:bodyPr/>
        <a:lstStyle/>
        <a:p>
          <a:endParaRPr lang="en-US"/>
        </a:p>
      </dgm:t>
    </dgm:pt>
    <dgm:pt modelId="{FEA52432-6A90-4127-8B36-9E1F595222E4}">
      <dgm:prSet phldrT="[Text]" custT="1"/>
      <dgm:spPr>
        <a:xfrm>
          <a:off x="94317" y="1966006"/>
          <a:ext cx="1613177" cy="210889"/>
        </a:xfrm>
        <a:prstGeom prst="rect">
          <a:avLst/>
        </a:prstGeom>
        <a:noFill/>
        <a:ln>
          <a:noFill/>
        </a:ln>
        <a:effectLst/>
      </dgm:spPr>
      <dgm:t>
        <a:bodyPr/>
        <a:lstStyle/>
        <a:p>
          <a:pPr>
            <a:buNone/>
          </a:pPr>
          <a:r>
            <a:rPr lang="en-US" sz="1000" dirty="0">
              <a:solidFill>
                <a:srgbClr val="0033A0">
                  <a:hueOff val="0"/>
                  <a:satOff val="0"/>
                  <a:lumOff val="0"/>
                  <a:alphaOff val="0"/>
                </a:srgbClr>
              </a:solidFill>
              <a:latin typeface="Arial"/>
              <a:ea typeface="+mn-ea"/>
              <a:cs typeface="+mn-cs"/>
            </a:rPr>
            <a:t>AON (CH)</a:t>
          </a:r>
        </a:p>
      </dgm:t>
    </dgm:pt>
    <dgm:pt modelId="{81917BF8-FD7D-4CA3-AD31-85A3F1125B55}" type="sibTrans" cxnId="{BEE9E2A5-FC8C-4F50-872E-4E6CE95E242A}">
      <dgm:prSet/>
      <dgm:spPr/>
      <dgm:t>
        <a:bodyPr/>
        <a:lstStyle/>
        <a:p>
          <a:endParaRPr lang="en-US"/>
        </a:p>
      </dgm:t>
    </dgm:pt>
    <dgm:pt modelId="{523875FE-DB2C-4D77-B493-275E452439EA}" type="parTrans" cxnId="{BEE9E2A5-FC8C-4F50-872E-4E6CE95E242A}">
      <dgm:prSet/>
      <dgm:spPr/>
      <dgm:t>
        <a:bodyPr/>
        <a:lstStyle/>
        <a:p>
          <a:endParaRPr lang="en-US"/>
        </a:p>
      </dgm:t>
    </dgm:pt>
    <dgm:pt modelId="{73250F23-7EFD-49A6-8BE5-EE676A62C161}">
      <dgm:prSet phldrT="[Text]" custT="1"/>
      <dgm:spPr>
        <a:xfrm>
          <a:off x="6420504" y="2176896"/>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lang="en-US" sz="1000" dirty="0">
              <a:solidFill>
                <a:srgbClr val="FFFFFF"/>
              </a:solidFill>
              <a:latin typeface="Arial"/>
              <a:ea typeface="+mn-ea"/>
              <a:cs typeface="+mn-cs"/>
            </a:rPr>
            <a:t>Investment back-office services</a:t>
          </a:r>
        </a:p>
      </dgm:t>
    </dgm:pt>
    <dgm:pt modelId="{155638B4-3C34-4B48-BC54-E6817B458A3D}" type="sibTrans" cxnId="{35DB6597-20F1-4540-97EB-D1E900766E07}">
      <dgm:prSet/>
      <dgm:spPr/>
      <dgm:t>
        <a:bodyPr/>
        <a:lstStyle/>
        <a:p>
          <a:endParaRPr lang="en-US"/>
        </a:p>
      </dgm:t>
    </dgm:pt>
    <dgm:pt modelId="{F191BAFC-AA7A-4B4A-865E-FE5ADA05B282}" type="parTrans" cxnId="{35DB6597-20F1-4540-97EB-D1E900766E07}">
      <dgm:prSet/>
      <dgm:spPr/>
      <dgm:t>
        <a:bodyPr/>
        <a:lstStyle/>
        <a:p>
          <a:endParaRPr lang="en-US"/>
        </a:p>
      </dgm:t>
    </dgm:pt>
    <dgm:pt modelId="{436D23D1-32DF-4553-BD11-A81EB27E763B}">
      <dgm:prSet phldrT="[Text]" custT="1"/>
      <dgm:spPr>
        <a:xfrm>
          <a:off x="3190786" y="4229265"/>
          <a:ext cx="1746426" cy="210889"/>
        </a:xfrm>
        <a:prstGeom prst="rect">
          <a:avLst/>
        </a:prstGeom>
        <a:noFill/>
        <a:ln>
          <a:noFill/>
        </a:ln>
        <a:effectLst/>
      </dgm:spPr>
      <dgm:t>
        <a:bodyPr/>
        <a:lstStyle/>
        <a:p>
          <a:pPr>
            <a:buNone/>
          </a:pPr>
          <a:r>
            <a:rPr lang="en-US" sz="1000" dirty="0">
              <a:solidFill>
                <a:srgbClr val="0033A0">
                  <a:hueOff val="0"/>
                  <a:satOff val="0"/>
                  <a:lumOff val="0"/>
                  <a:alphaOff val="0"/>
                </a:srgbClr>
              </a:solidFill>
              <a:latin typeface="Arial"/>
              <a:ea typeface="+mn-ea"/>
              <a:cs typeface="+mn-cs"/>
            </a:rPr>
            <a:t>Portuguese Court of Auditors</a:t>
          </a:r>
        </a:p>
      </dgm:t>
    </dgm:pt>
    <dgm:pt modelId="{CC6E1E35-C5E3-4E6A-8558-08A1A6DC602F}" type="parTrans" cxnId="{4D13B259-1F93-40F9-AD35-FCCB086E9BF4}">
      <dgm:prSet/>
      <dgm:spPr/>
      <dgm:t>
        <a:bodyPr/>
        <a:lstStyle/>
        <a:p>
          <a:endParaRPr lang="en-US"/>
        </a:p>
      </dgm:t>
    </dgm:pt>
    <dgm:pt modelId="{312120E9-99C0-43B1-99FA-45E05B2D0558}" type="sibTrans" cxnId="{4D13B259-1F93-40F9-AD35-FCCB086E9BF4}">
      <dgm:prSet/>
      <dgm:spPr/>
      <dgm:t>
        <a:bodyPr/>
        <a:lstStyle/>
        <a:p>
          <a:endParaRPr lang="en-US"/>
        </a:p>
      </dgm:t>
    </dgm:pt>
    <dgm:pt modelId="{67767CF3-3620-40C5-96CE-00CD920B8A00}">
      <dgm:prSet phldrT="[Text]" custT="1"/>
      <dgm:spPr>
        <a:xfrm>
          <a:off x="3257411" y="4464867"/>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lang="en-US" sz="1000" dirty="0">
              <a:solidFill>
                <a:srgbClr val="FFFFFF"/>
              </a:solidFill>
              <a:latin typeface="Arial"/>
              <a:ea typeface="+mn-ea"/>
              <a:cs typeface="+mn-cs"/>
            </a:rPr>
            <a:t>External Auditor</a:t>
          </a:r>
        </a:p>
      </dgm:t>
    </dgm:pt>
    <dgm:pt modelId="{A054AAEF-B8D7-4608-BCAF-C7239A393608}" type="parTrans" cxnId="{CFA9EA46-3DB3-45F5-ACF5-9E9098962689}">
      <dgm:prSet/>
      <dgm:spPr/>
      <dgm:t>
        <a:bodyPr/>
        <a:lstStyle/>
        <a:p>
          <a:endParaRPr lang="en-US"/>
        </a:p>
      </dgm:t>
    </dgm:pt>
    <dgm:pt modelId="{7EF886A6-5B78-4FA4-9962-673FDC8BA96D}" type="sibTrans" cxnId="{CFA9EA46-3DB3-45F5-ACF5-9E9098962689}">
      <dgm:prSet/>
      <dgm:spPr/>
      <dgm:t>
        <a:bodyPr/>
        <a:lstStyle/>
        <a:p>
          <a:endParaRPr lang="en-US"/>
        </a:p>
      </dgm:t>
    </dgm:pt>
    <dgm:pt modelId="{76B8B110-A541-4976-9C6C-E51F316E9FB3}">
      <dgm:prSet phldrT="[Text]"/>
      <dgm:spPr>
        <a:xfrm>
          <a:off x="5366140" y="4253977"/>
          <a:ext cx="1613177" cy="210889"/>
        </a:xfrm>
        <a:prstGeom prst="rect">
          <a:avLst/>
        </a:prstGeom>
        <a:noFill/>
        <a:ln>
          <a:noFill/>
        </a:ln>
        <a:effectLst/>
      </dgm:spPr>
      <dgm:t>
        <a:bodyPr/>
        <a:lstStyle/>
        <a:p>
          <a:pPr>
            <a:buNone/>
          </a:pPr>
          <a:r>
            <a:rPr lang="en-US" dirty="0">
              <a:solidFill>
                <a:srgbClr val="0033A0">
                  <a:hueOff val="0"/>
                  <a:satOff val="0"/>
                  <a:lumOff val="0"/>
                  <a:alphaOff val="0"/>
                </a:srgbClr>
              </a:solidFill>
              <a:latin typeface="Arial"/>
              <a:ea typeface="+mn-ea"/>
              <a:cs typeface="+mn-cs"/>
            </a:rPr>
            <a:t>CERN / PwC (UK)</a:t>
          </a:r>
        </a:p>
      </dgm:t>
    </dgm:pt>
    <dgm:pt modelId="{E6BEE6CC-9EF8-49CA-A8FB-2071C8D6882B}" type="parTrans" cxnId="{BC4E2C1E-F8D9-42B0-8677-380E770DD280}">
      <dgm:prSet/>
      <dgm:spPr/>
      <dgm:t>
        <a:bodyPr/>
        <a:lstStyle/>
        <a:p>
          <a:endParaRPr lang="en-US"/>
        </a:p>
      </dgm:t>
    </dgm:pt>
    <dgm:pt modelId="{76947206-8CCE-4C47-932A-F0719BCEBE36}" type="sibTrans" cxnId="{BC4E2C1E-F8D9-42B0-8677-380E770DD280}">
      <dgm:prSet/>
      <dgm:spPr/>
      <dgm:t>
        <a:bodyPr/>
        <a:lstStyle/>
        <a:p>
          <a:endParaRPr lang="en-US"/>
        </a:p>
      </dgm:t>
    </dgm:pt>
    <dgm:pt modelId="{1512626A-7998-49E3-B480-AEFDAE50CDAD}">
      <dgm:prSet phldrT="[Text]" custT="1"/>
      <dgm:spPr>
        <a:xfrm>
          <a:off x="5366140" y="4464867"/>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lang="en-US" sz="1000" dirty="0">
              <a:solidFill>
                <a:srgbClr val="FFFFFF"/>
              </a:solidFill>
              <a:latin typeface="Arial"/>
              <a:ea typeface="+mn-ea"/>
              <a:cs typeface="+mn-cs"/>
            </a:rPr>
            <a:t>Internal Auditor</a:t>
          </a:r>
        </a:p>
      </dgm:t>
    </dgm:pt>
    <dgm:pt modelId="{4396369F-F482-472C-B941-8AAE8638F4FF}" type="parTrans" cxnId="{D450A2C1-03A1-4ABB-AEF6-F168BE334DF0}">
      <dgm:prSet/>
      <dgm:spPr/>
      <dgm:t>
        <a:bodyPr/>
        <a:lstStyle/>
        <a:p>
          <a:endParaRPr lang="en-US"/>
        </a:p>
      </dgm:t>
    </dgm:pt>
    <dgm:pt modelId="{827BD81A-B664-4D5B-BEAB-BFD0D65985EC}" type="sibTrans" cxnId="{D450A2C1-03A1-4ABB-AEF6-F168BE334DF0}">
      <dgm:prSet/>
      <dgm:spPr/>
      <dgm:t>
        <a:bodyPr/>
        <a:lstStyle/>
        <a:p>
          <a:endParaRPr lang="en-US"/>
        </a:p>
      </dgm:t>
    </dgm:pt>
    <dgm:pt modelId="{FFFB0E30-2E7D-44C0-8A50-57D24C2CA7F7}">
      <dgm:prSet phldrT="[Text]" custT="1"/>
      <dgm:spPr>
        <a:xfrm>
          <a:off x="4311775" y="1966006"/>
          <a:ext cx="1613177" cy="210889"/>
        </a:xfrm>
        <a:prstGeom prst="rect">
          <a:avLst/>
        </a:prstGeom>
        <a:noFill/>
        <a:ln>
          <a:noFill/>
        </a:ln>
        <a:effectLst/>
      </dgm:spPr>
      <dgm:t>
        <a:bodyPr/>
        <a:lstStyle/>
        <a:p>
          <a:pPr>
            <a:buNone/>
          </a:pPr>
          <a:r>
            <a:rPr lang="en-US" sz="1000" dirty="0">
              <a:solidFill>
                <a:srgbClr val="0033A0">
                  <a:hueOff val="0"/>
                  <a:satOff val="0"/>
                  <a:lumOff val="0"/>
                  <a:alphaOff val="0"/>
                </a:srgbClr>
              </a:solidFill>
              <a:latin typeface="Arial"/>
              <a:ea typeface="+mn-ea"/>
              <a:cs typeface="+mn-cs"/>
            </a:rPr>
            <a:t>UBS (CH)</a:t>
          </a:r>
        </a:p>
      </dgm:t>
    </dgm:pt>
    <dgm:pt modelId="{C3492BB6-72FC-4C61-A282-4A2C3E826646}" type="parTrans" cxnId="{805CF8F0-7C3A-47E1-9E1C-CD3474D67880}">
      <dgm:prSet/>
      <dgm:spPr/>
      <dgm:t>
        <a:bodyPr/>
        <a:lstStyle/>
        <a:p>
          <a:endParaRPr lang="en-US"/>
        </a:p>
      </dgm:t>
    </dgm:pt>
    <dgm:pt modelId="{235114D8-388C-41D0-8F11-870BE64B4209}" type="sibTrans" cxnId="{805CF8F0-7C3A-47E1-9E1C-CD3474D67880}">
      <dgm:prSet/>
      <dgm:spPr/>
      <dgm:t>
        <a:bodyPr/>
        <a:lstStyle/>
        <a:p>
          <a:endParaRPr lang="en-US"/>
        </a:p>
      </dgm:t>
    </dgm:pt>
    <dgm:pt modelId="{A5C0990A-3792-4FBE-BF99-986D5FBA6572}">
      <dgm:prSet phldrT="[Text]" custT="1"/>
      <dgm:spPr>
        <a:xfrm>
          <a:off x="4311775" y="2176896"/>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lgn="ctr">
            <a:buNone/>
          </a:pPr>
          <a:r>
            <a:rPr lang="en-US" sz="1000" dirty="0">
              <a:solidFill>
                <a:srgbClr val="FFFFFF"/>
              </a:solidFill>
              <a:latin typeface="Arial"/>
              <a:ea typeface="+mn-ea"/>
              <a:cs typeface="+mn-cs"/>
            </a:rPr>
            <a:t>Main Banker</a:t>
          </a:r>
        </a:p>
      </dgm:t>
    </dgm:pt>
    <dgm:pt modelId="{9757B086-BD0C-42C0-BBD0-74A02A229784}" type="parTrans" cxnId="{96587587-CD36-432C-AF1F-97EE8D62DD8D}">
      <dgm:prSet/>
      <dgm:spPr/>
      <dgm:t>
        <a:bodyPr/>
        <a:lstStyle/>
        <a:p>
          <a:endParaRPr lang="en-US"/>
        </a:p>
      </dgm:t>
    </dgm:pt>
    <dgm:pt modelId="{066ACD10-8C81-4CC4-93EF-DDA65080649D}" type="sibTrans" cxnId="{96587587-CD36-432C-AF1F-97EE8D62DD8D}">
      <dgm:prSet/>
      <dgm:spPr/>
      <dgm:t>
        <a:bodyPr/>
        <a:lstStyle/>
        <a:p>
          <a:endParaRPr lang="en-US"/>
        </a:p>
      </dgm:t>
    </dgm:pt>
    <dgm:pt modelId="{A7301639-641D-441E-A9C7-E284A3C3B8DE}">
      <dgm:prSet phldrT="[Text]" custT="1"/>
      <dgm:spPr>
        <a:xfrm>
          <a:off x="4311775" y="2176896"/>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lgn="ctr">
            <a:buNone/>
          </a:pPr>
          <a:r>
            <a:rPr lang="en-US" sz="1000" dirty="0">
              <a:solidFill>
                <a:srgbClr val="FFFFFF"/>
              </a:solidFill>
              <a:latin typeface="Arial"/>
              <a:ea typeface="+mn-ea"/>
              <a:cs typeface="+mn-cs"/>
            </a:rPr>
            <a:t>Payments</a:t>
          </a:r>
        </a:p>
      </dgm:t>
    </dgm:pt>
    <dgm:pt modelId="{C111ABB5-2748-4215-A6AA-203523114ECE}" type="parTrans" cxnId="{09636E69-FD9D-4CE5-A0AA-4BE298929C56}">
      <dgm:prSet/>
      <dgm:spPr/>
      <dgm:t>
        <a:bodyPr/>
        <a:lstStyle/>
        <a:p>
          <a:endParaRPr lang="en-US"/>
        </a:p>
      </dgm:t>
    </dgm:pt>
    <dgm:pt modelId="{26AAF2FD-35AB-4BDD-A54D-87778A83FE94}" type="sibTrans" cxnId="{09636E69-FD9D-4CE5-A0AA-4BE298929C56}">
      <dgm:prSet/>
      <dgm:spPr/>
      <dgm:t>
        <a:bodyPr/>
        <a:lstStyle/>
        <a:p>
          <a:endParaRPr lang="en-US"/>
        </a:p>
      </dgm:t>
    </dgm:pt>
    <dgm:pt modelId="{5612E6C9-1789-4BEE-B0B6-1109A3564B00}">
      <dgm:prSet phldrT="[Text]" custT="1"/>
      <dgm:spPr>
        <a:xfrm>
          <a:off x="94317" y="2176896"/>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lgn="ctr">
            <a:buNone/>
          </a:pPr>
          <a:r>
            <a:rPr lang="en-US" sz="1000" dirty="0">
              <a:solidFill>
                <a:srgbClr val="FFFFFF"/>
              </a:solidFill>
              <a:latin typeface="Arial"/>
              <a:ea typeface="+mn-ea"/>
              <a:cs typeface="+mn-cs"/>
            </a:rPr>
            <a:t>Valuation of liabilities</a:t>
          </a:r>
        </a:p>
      </dgm:t>
    </dgm:pt>
    <dgm:pt modelId="{B460EF34-9199-4952-9C2B-9A3AB8CAFE55}" type="parTrans" cxnId="{5CEBBC16-F791-463E-928E-7676BD8B3B4A}">
      <dgm:prSet/>
      <dgm:spPr/>
      <dgm:t>
        <a:bodyPr/>
        <a:lstStyle/>
        <a:p>
          <a:endParaRPr lang="en-US"/>
        </a:p>
      </dgm:t>
    </dgm:pt>
    <dgm:pt modelId="{FAF2017D-62F2-4A3A-9455-E4992FD9E369}" type="sibTrans" cxnId="{5CEBBC16-F791-463E-928E-7676BD8B3B4A}">
      <dgm:prSet/>
      <dgm:spPr/>
      <dgm:t>
        <a:bodyPr/>
        <a:lstStyle/>
        <a:p>
          <a:endParaRPr lang="en-US"/>
        </a:p>
      </dgm:t>
    </dgm:pt>
    <dgm:pt modelId="{F8274208-9941-4C2D-AE22-51428B8B53B9}">
      <dgm:prSet phldrT="[Text]" custT="1"/>
      <dgm:spPr>
        <a:xfrm>
          <a:off x="1148681" y="4464867"/>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lang="en-US" sz="1000" dirty="0">
              <a:solidFill>
                <a:srgbClr val="FFFFFF"/>
              </a:solidFill>
              <a:latin typeface="Arial"/>
              <a:ea typeface="+mn-ea"/>
              <a:cs typeface="+mn-cs"/>
            </a:rPr>
            <a:t>Advise on investment risk</a:t>
          </a:r>
        </a:p>
      </dgm:t>
    </dgm:pt>
    <dgm:pt modelId="{DB1A39D1-DBEF-4338-A032-1B96C9978D1D}" type="parTrans" cxnId="{F1284DD9-400A-4482-9166-C232C00D0E1D}">
      <dgm:prSet/>
      <dgm:spPr/>
      <dgm:t>
        <a:bodyPr/>
        <a:lstStyle/>
        <a:p>
          <a:endParaRPr lang="en-US"/>
        </a:p>
      </dgm:t>
    </dgm:pt>
    <dgm:pt modelId="{2199860B-D110-4AE6-8559-13960B10CB0F}" type="sibTrans" cxnId="{F1284DD9-400A-4482-9166-C232C00D0E1D}">
      <dgm:prSet/>
      <dgm:spPr/>
      <dgm:t>
        <a:bodyPr/>
        <a:lstStyle/>
        <a:p>
          <a:endParaRPr lang="en-US"/>
        </a:p>
      </dgm:t>
    </dgm:pt>
    <dgm:pt modelId="{8CD76367-7D97-4921-BBA5-F95E02D4E48F}">
      <dgm:prSet phldrT="[Text]" custT="1"/>
      <dgm:spPr>
        <a:xfrm>
          <a:off x="3257411" y="4464867"/>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lang="en-US" sz="1000" dirty="0">
              <a:solidFill>
                <a:srgbClr val="FFFFFF"/>
              </a:solidFill>
              <a:latin typeface="Arial"/>
              <a:ea typeface="+mn-ea"/>
              <a:cs typeface="+mn-cs"/>
            </a:rPr>
            <a:t>Review annual accounts</a:t>
          </a:r>
        </a:p>
      </dgm:t>
    </dgm:pt>
    <dgm:pt modelId="{8CDEF595-98A2-436E-A8A6-A20BBBB99FDC}" type="parTrans" cxnId="{9E6C67AE-769F-4E5E-8ED0-CE6C133565E6}">
      <dgm:prSet/>
      <dgm:spPr/>
      <dgm:t>
        <a:bodyPr/>
        <a:lstStyle/>
        <a:p>
          <a:endParaRPr lang="en-US"/>
        </a:p>
      </dgm:t>
    </dgm:pt>
    <dgm:pt modelId="{3A012823-D00C-4B49-92E5-59927CBC3403}" type="sibTrans" cxnId="{9E6C67AE-769F-4E5E-8ED0-CE6C133565E6}">
      <dgm:prSet/>
      <dgm:spPr/>
      <dgm:t>
        <a:bodyPr/>
        <a:lstStyle/>
        <a:p>
          <a:endParaRPr lang="en-US"/>
        </a:p>
      </dgm:t>
    </dgm:pt>
    <dgm:pt modelId="{031DB2A8-3477-45DC-ABDA-C7B76A4746D5}">
      <dgm:prSet phldrT="[Text]" custT="1"/>
      <dgm:spPr>
        <a:xfrm>
          <a:off x="5366140" y="4464867"/>
          <a:ext cx="1613177" cy="35846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lang="en-US" sz="1000" dirty="0">
              <a:solidFill>
                <a:srgbClr val="FFFFFF"/>
              </a:solidFill>
              <a:latin typeface="Arial"/>
              <a:ea typeface="+mn-ea"/>
              <a:cs typeface="+mn-cs"/>
            </a:rPr>
            <a:t>Perform internal audits</a:t>
          </a:r>
        </a:p>
      </dgm:t>
    </dgm:pt>
    <dgm:pt modelId="{EB140C56-E7C6-4144-9C03-F4B1F2447373}" type="parTrans" cxnId="{A34E7DBF-8904-4F36-BB8A-307D972FA110}">
      <dgm:prSet/>
      <dgm:spPr/>
      <dgm:t>
        <a:bodyPr/>
        <a:lstStyle/>
        <a:p>
          <a:endParaRPr lang="en-US"/>
        </a:p>
      </dgm:t>
    </dgm:pt>
    <dgm:pt modelId="{B7AA2998-1B38-4757-86FD-01DE7783783E}" type="sibTrans" cxnId="{A34E7DBF-8904-4F36-BB8A-307D972FA110}">
      <dgm:prSet/>
      <dgm:spPr/>
      <dgm:t>
        <a:bodyPr/>
        <a:lstStyle/>
        <a:p>
          <a:endParaRPr lang="en-US"/>
        </a:p>
      </dgm:t>
    </dgm:pt>
    <dgm:pt modelId="{C5D03875-F401-49A3-B887-D163AF1BED34}" type="pres">
      <dgm:prSet presAssocID="{FE90F9A0-24AC-410C-B1F2-8156B59B43DD}" presName="Name0" presStyleCnt="0">
        <dgm:presLayoutVars>
          <dgm:chMax/>
          <dgm:chPref/>
          <dgm:dir/>
        </dgm:presLayoutVars>
      </dgm:prSet>
      <dgm:spPr/>
    </dgm:pt>
    <dgm:pt modelId="{EE6BF9F1-5050-4DE2-8AF2-55CA9F797106}" type="pres">
      <dgm:prSet presAssocID="{FEA52432-6A90-4127-8B36-9E1F595222E4}" presName="composite" presStyleCnt="0">
        <dgm:presLayoutVars>
          <dgm:chMax val="1"/>
          <dgm:chPref val="1"/>
        </dgm:presLayoutVars>
      </dgm:prSet>
      <dgm:spPr/>
    </dgm:pt>
    <dgm:pt modelId="{EF2F9A0D-FE10-4C1B-83E0-8941A0875869}" type="pres">
      <dgm:prSet presAssocID="{FEA52432-6A90-4127-8B36-9E1F595222E4}" presName="Accent" presStyleLbl="trAlignAcc1" presStyleIdx="0" presStyleCnt="7">
        <dgm:presLayoutVars>
          <dgm:chMax val="0"/>
          <dgm:chPref val="0"/>
        </dgm:presLayoutVars>
      </dgm:prSet>
      <dgm:spPr>
        <a:xfrm>
          <a:off x="4696" y="510983"/>
          <a:ext cx="1792419" cy="2108729"/>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gm:spPr>
    </dgm:pt>
    <dgm:pt modelId="{7B927A94-8EB8-4546-8956-8BE00C76895F}" type="pres">
      <dgm:prSet presAssocID="{FEA52432-6A90-4127-8B36-9E1F595222E4}" presName="Image" presStyleLbl="alignImgPlace1" presStyleIdx="0" presStyleCnt="7" custScaleX="99762" custScaleY="100068">
        <dgm:presLayoutVars>
          <dgm:chMax val="0"/>
          <dgm:chPref val="0"/>
        </dgm:presLayoutVars>
      </dgm:prSet>
      <dgm:spPr>
        <a:xfrm>
          <a:off x="96236" y="594866"/>
          <a:ext cx="1609338" cy="1371606"/>
        </a:xfrm>
        <a:prstGeom prst="rect">
          <a:avLst/>
        </a:prstGeom>
        <a:blipFill>
          <a:blip xmlns:r="http://schemas.openxmlformats.org/officeDocument/2006/relationships" r:embed="rId1"/>
          <a:srcRect/>
          <a:stretch>
            <a:fillRect l="-13000" r="-13000"/>
          </a:stretch>
        </a:blipFill>
        <a:ln w="12700" cap="flat" cmpd="sng" algn="ctr">
          <a:solidFill>
            <a:srgbClr val="FFFFFF">
              <a:hueOff val="0"/>
              <a:satOff val="0"/>
              <a:lumOff val="0"/>
              <a:alphaOff val="0"/>
            </a:srgbClr>
          </a:solidFill>
          <a:prstDash val="solid"/>
          <a:miter lim="800000"/>
        </a:ln>
        <a:effectLst/>
      </dgm:spPr>
    </dgm:pt>
    <dgm:pt modelId="{C7BCA7E3-FBF4-4917-AC8B-6191499B6B48}" type="pres">
      <dgm:prSet presAssocID="{FEA52432-6A90-4127-8B36-9E1F595222E4}" presName="ChildComposite" presStyleCnt="0"/>
      <dgm:spPr/>
    </dgm:pt>
    <dgm:pt modelId="{8EBF6104-1001-4E22-9B88-815822F88C71}" type="pres">
      <dgm:prSet presAssocID="{FEA52432-6A90-4127-8B36-9E1F595222E4}" presName="Child" presStyleLbl="node1" presStyleIdx="0" presStyleCnt="7">
        <dgm:presLayoutVars>
          <dgm:chMax val="0"/>
          <dgm:chPref val="0"/>
          <dgm:bulletEnabled val="1"/>
        </dgm:presLayoutVars>
      </dgm:prSet>
      <dgm:spPr/>
    </dgm:pt>
    <dgm:pt modelId="{0B9AEAEC-296C-4B6B-97BD-C7F56E40D8B4}" type="pres">
      <dgm:prSet presAssocID="{FEA52432-6A90-4127-8B36-9E1F595222E4}" presName="Parent" presStyleLbl="revTx" presStyleIdx="0" presStyleCnt="7">
        <dgm:presLayoutVars>
          <dgm:chMax val="1"/>
          <dgm:chPref val="0"/>
          <dgm:bulletEnabled val="1"/>
        </dgm:presLayoutVars>
      </dgm:prSet>
      <dgm:spPr/>
    </dgm:pt>
    <dgm:pt modelId="{421FE3CD-8C28-4881-B915-AAA3F5C75E2D}" type="pres">
      <dgm:prSet presAssocID="{81917BF8-FD7D-4CA3-AD31-85A3F1125B55}" presName="sibTrans" presStyleCnt="0"/>
      <dgm:spPr/>
    </dgm:pt>
    <dgm:pt modelId="{2E0A5460-1392-4FDB-8D95-1D9763396FC9}" type="pres">
      <dgm:prSet presAssocID="{4C0C21DA-D2F0-4753-9F44-A649C444DABE}" presName="composite" presStyleCnt="0">
        <dgm:presLayoutVars>
          <dgm:chMax val="1"/>
          <dgm:chPref val="1"/>
        </dgm:presLayoutVars>
      </dgm:prSet>
      <dgm:spPr/>
    </dgm:pt>
    <dgm:pt modelId="{2659F2E0-D099-40D7-918C-5E9A726A4005}" type="pres">
      <dgm:prSet presAssocID="{4C0C21DA-D2F0-4753-9F44-A649C444DABE}" presName="Accent" presStyleLbl="trAlignAcc1" presStyleIdx="1" presStyleCnt="7">
        <dgm:presLayoutVars>
          <dgm:chMax val="0"/>
          <dgm:chPref val="0"/>
        </dgm:presLayoutVars>
      </dgm:prSet>
      <dgm:spPr>
        <a:xfrm>
          <a:off x="2113425" y="510983"/>
          <a:ext cx="1792419" cy="2108729"/>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gm:spPr>
    </dgm:pt>
    <dgm:pt modelId="{683EE83D-D28E-449F-9EF2-5915D7E5E8AD}" type="pres">
      <dgm:prSet presAssocID="{4C0C21DA-D2F0-4753-9F44-A649C444DABE}" presName="Image" presStyleLbl="alignImgPlace1" presStyleIdx="1" presStyleCnt="7">
        <dgm:presLayoutVars>
          <dgm:chMax val="0"/>
          <dgm:chPref val="0"/>
        </dgm:presLayoutVars>
      </dgm:prSet>
      <dgm:spPr>
        <a:xfrm>
          <a:off x="2203046" y="595332"/>
          <a:ext cx="1613177" cy="1370674"/>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9000" b="-9000"/>
          </a:stretch>
        </a:blipFill>
        <a:ln w="12700" cap="flat" cmpd="sng" algn="ctr">
          <a:solidFill>
            <a:srgbClr val="FFFFFF">
              <a:hueOff val="0"/>
              <a:satOff val="0"/>
              <a:lumOff val="0"/>
              <a:alphaOff val="0"/>
            </a:srgbClr>
          </a:solidFill>
          <a:prstDash val="solid"/>
          <a:miter lim="800000"/>
        </a:ln>
        <a:effectLst/>
      </dgm:spPr>
    </dgm:pt>
    <dgm:pt modelId="{4A083328-0F14-496B-9ADF-7FD650585451}" type="pres">
      <dgm:prSet presAssocID="{4C0C21DA-D2F0-4753-9F44-A649C444DABE}" presName="ChildComposite" presStyleCnt="0"/>
      <dgm:spPr/>
    </dgm:pt>
    <dgm:pt modelId="{F9E877AF-4809-4245-A9F4-A789FC839DDC}" type="pres">
      <dgm:prSet presAssocID="{4C0C21DA-D2F0-4753-9F44-A649C444DABE}" presName="Child" presStyleLbl="node1" presStyleIdx="1" presStyleCnt="7">
        <dgm:presLayoutVars>
          <dgm:chMax val="0"/>
          <dgm:chPref val="0"/>
          <dgm:bulletEnabled val="1"/>
        </dgm:presLayoutVars>
      </dgm:prSet>
      <dgm:spPr/>
    </dgm:pt>
    <dgm:pt modelId="{7BF83882-8378-4014-BCD5-6F7C66E24778}" type="pres">
      <dgm:prSet presAssocID="{4C0C21DA-D2F0-4753-9F44-A649C444DABE}" presName="Parent" presStyleLbl="revTx" presStyleIdx="1" presStyleCnt="7">
        <dgm:presLayoutVars>
          <dgm:chMax val="1"/>
          <dgm:chPref val="0"/>
          <dgm:bulletEnabled val="1"/>
        </dgm:presLayoutVars>
      </dgm:prSet>
      <dgm:spPr/>
    </dgm:pt>
    <dgm:pt modelId="{AFC74D0C-C61E-42F3-A675-929F0920FC86}" type="pres">
      <dgm:prSet presAssocID="{A8F3E6C3-786C-42DD-9B67-BF3925566430}" presName="sibTrans" presStyleCnt="0"/>
      <dgm:spPr/>
    </dgm:pt>
    <dgm:pt modelId="{258FBE29-DE68-4530-836B-DA06C1AFB116}" type="pres">
      <dgm:prSet presAssocID="{FFFB0E30-2E7D-44C0-8A50-57D24C2CA7F7}" presName="composite" presStyleCnt="0">
        <dgm:presLayoutVars>
          <dgm:chMax val="1"/>
          <dgm:chPref val="1"/>
        </dgm:presLayoutVars>
      </dgm:prSet>
      <dgm:spPr/>
    </dgm:pt>
    <dgm:pt modelId="{7A8A01A9-C966-4467-A676-58D61B9F2FC7}" type="pres">
      <dgm:prSet presAssocID="{FFFB0E30-2E7D-44C0-8A50-57D24C2CA7F7}" presName="Accent" presStyleLbl="trAlignAcc1" presStyleIdx="2" presStyleCnt="7">
        <dgm:presLayoutVars>
          <dgm:chMax val="0"/>
          <dgm:chPref val="0"/>
        </dgm:presLayoutVars>
      </dgm:prSet>
      <dgm:spPr>
        <a:xfrm>
          <a:off x="4222154" y="510983"/>
          <a:ext cx="1792419" cy="2108729"/>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gm:spPr>
    </dgm:pt>
    <dgm:pt modelId="{09D327FC-D0D2-4FC2-9739-9C035E1B48E1}" type="pres">
      <dgm:prSet presAssocID="{FFFB0E30-2E7D-44C0-8A50-57D24C2CA7F7}" presName="Image" presStyleLbl="alignImgPlace1" presStyleIdx="2" presStyleCnt="7">
        <dgm:presLayoutVars>
          <dgm:chMax val="0"/>
          <dgm:chPref val="0"/>
        </dgm:presLayoutVars>
      </dgm:prSet>
      <dgm:spPr>
        <a:xfrm>
          <a:off x="4311775" y="595332"/>
          <a:ext cx="1613177" cy="1370674"/>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5000" r="-35000"/>
          </a:stretch>
        </a:blipFill>
        <a:ln w="12700" cap="flat" cmpd="sng" algn="ctr">
          <a:solidFill>
            <a:srgbClr val="FFFFFF">
              <a:hueOff val="0"/>
              <a:satOff val="0"/>
              <a:lumOff val="0"/>
              <a:alphaOff val="0"/>
            </a:srgbClr>
          </a:solidFill>
          <a:prstDash val="solid"/>
          <a:miter lim="800000"/>
        </a:ln>
        <a:effectLst/>
      </dgm:spPr>
    </dgm:pt>
    <dgm:pt modelId="{25A78B14-4493-4F6A-8A25-F46B60684F15}" type="pres">
      <dgm:prSet presAssocID="{FFFB0E30-2E7D-44C0-8A50-57D24C2CA7F7}" presName="ChildComposite" presStyleCnt="0"/>
      <dgm:spPr/>
    </dgm:pt>
    <dgm:pt modelId="{017DF8AD-FAD5-4604-875C-E85E366DBD2F}" type="pres">
      <dgm:prSet presAssocID="{FFFB0E30-2E7D-44C0-8A50-57D24C2CA7F7}" presName="Child" presStyleLbl="node1" presStyleIdx="2" presStyleCnt="7">
        <dgm:presLayoutVars>
          <dgm:chMax val="0"/>
          <dgm:chPref val="0"/>
          <dgm:bulletEnabled val="1"/>
        </dgm:presLayoutVars>
      </dgm:prSet>
      <dgm:spPr/>
    </dgm:pt>
    <dgm:pt modelId="{B29EA79D-D2B8-4D03-93AA-E99F15C744A0}" type="pres">
      <dgm:prSet presAssocID="{FFFB0E30-2E7D-44C0-8A50-57D24C2CA7F7}" presName="Parent" presStyleLbl="revTx" presStyleIdx="2" presStyleCnt="7">
        <dgm:presLayoutVars>
          <dgm:chMax val="1"/>
          <dgm:chPref val="0"/>
          <dgm:bulletEnabled val="1"/>
        </dgm:presLayoutVars>
      </dgm:prSet>
      <dgm:spPr/>
    </dgm:pt>
    <dgm:pt modelId="{6BD708DD-E48E-48E7-A64F-E0DED6877EEF}" type="pres">
      <dgm:prSet presAssocID="{235114D8-388C-41D0-8F11-870BE64B4209}" presName="sibTrans" presStyleCnt="0"/>
      <dgm:spPr/>
    </dgm:pt>
    <dgm:pt modelId="{9E9312C3-182F-494A-8C8F-B33F73C8875A}" type="pres">
      <dgm:prSet presAssocID="{8E9BC87A-0F89-47D1-A120-3A3D15FFA298}" presName="composite" presStyleCnt="0">
        <dgm:presLayoutVars>
          <dgm:chMax val="1"/>
          <dgm:chPref val="1"/>
        </dgm:presLayoutVars>
      </dgm:prSet>
      <dgm:spPr/>
    </dgm:pt>
    <dgm:pt modelId="{42CAA8B5-5E46-4A7D-818C-CF77FD38F07D}" type="pres">
      <dgm:prSet presAssocID="{8E9BC87A-0F89-47D1-A120-3A3D15FFA298}" presName="Accent" presStyleLbl="trAlignAcc1" presStyleIdx="3" presStyleCnt="7">
        <dgm:presLayoutVars>
          <dgm:chMax val="0"/>
          <dgm:chPref val="0"/>
        </dgm:presLayoutVars>
      </dgm:prSet>
      <dgm:spPr>
        <a:xfrm>
          <a:off x="6330883" y="510983"/>
          <a:ext cx="1792419" cy="2108729"/>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gm:spPr>
    </dgm:pt>
    <dgm:pt modelId="{A2D67D26-894A-42D4-AE10-3129B8A3106A}" type="pres">
      <dgm:prSet presAssocID="{8E9BC87A-0F89-47D1-A120-3A3D15FFA298}" presName="Image" presStyleLbl="alignImgPlace1" presStyleIdx="3" presStyleCnt="7">
        <dgm:presLayoutVars>
          <dgm:chMax val="0"/>
          <dgm:chPref val="0"/>
        </dgm:presLayoutVars>
      </dgm:prSet>
      <dgm:spPr>
        <a:xfrm>
          <a:off x="6420504" y="595332"/>
          <a:ext cx="1613177" cy="1370674"/>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9000" b="-9000"/>
          </a:stretch>
        </a:blipFill>
        <a:ln w="12700" cap="flat" cmpd="sng" algn="ctr">
          <a:solidFill>
            <a:srgbClr val="FFFFFF">
              <a:hueOff val="0"/>
              <a:satOff val="0"/>
              <a:lumOff val="0"/>
              <a:alphaOff val="0"/>
            </a:srgbClr>
          </a:solidFill>
          <a:prstDash val="solid"/>
          <a:miter lim="800000"/>
        </a:ln>
        <a:effectLst/>
      </dgm:spPr>
    </dgm:pt>
    <dgm:pt modelId="{8B0C8AB4-7234-4D15-87EC-D6E4484067BA}" type="pres">
      <dgm:prSet presAssocID="{8E9BC87A-0F89-47D1-A120-3A3D15FFA298}" presName="ChildComposite" presStyleCnt="0"/>
      <dgm:spPr/>
    </dgm:pt>
    <dgm:pt modelId="{798D07AC-4295-4D86-87F7-584F46782610}" type="pres">
      <dgm:prSet presAssocID="{8E9BC87A-0F89-47D1-A120-3A3D15FFA298}" presName="Child" presStyleLbl="node1" presStyleIdx="3" presStyleCnt="7">
        <dgm:presLayoutVars>
          <dgm:chMax val="0"/>
          <dgm:chPref val="0"/>
          <dgm:bulletEnabled val="1"/>
        </dgm:presLayoutVars>
      </dgm:prSet>
      <dgm:spPr/>
    </dgm:pt>
    <dgm:pt modelId="{741C450A-5935-47F1-9928-B758E781A60D}" type="pres">
      <dgm:prSet presAssocID="{8E9BC87A-0F89-47D1-A120-3A3D15FFA298}" presName="Parent" presStyleLbl="revTx" presStyleIdx="3" presStyleCnt="7">
        <dgm:presLayoutVars>
          <dgm:chMax val="1"/>
          <dgm:chPref val="0"/>
          <dgm:bulletEnabled val="1"/>
        </dgm:presLayoutVars>
      </dgm:prSet>
      <dgm:spPr/>
    </dgm:pt>
    <dgm:pt modelId="{C37796CA-DE7C-42D9-B5EA-1B9C5B2B2282}" type="pres">
      <dgm:prSet presAssocID="{15DAA295-2187-4024-8B07-57376DE43CE0}" presName="sibTrans" presStyleCnt="0"/>
      <dgm:spPr/>
    </dgm:pt>
    <dgm:pt modelId="{1EAF222F-8299-4EA5-AE24-BA976FB0BD49}" type="pres">
      <dgm:prSet presAssocID="{627A979B-8627-4099-8ABC-6A9A638D394B}" presName="composite" presStyleCnt="0">
        <dgm:presLayoutVars>
          <dgm:chMax val="1"/>
          <dgm:chPref val="1"/>
        </dgm:presLayoutVars>
      </dgm:prSet>
      <dgm:spPr/>
    </dgm:pt>
    <dgm:pt modelId="{C6E872E5-40D6-48E5-9CA2-71C44C2043B4}" type="pres">
      <dgm:prSet presAssocID="{627A979B-8627-4099-8ABC-6A9A638D394B}" presName="Accent" presStyleLbl="trAlignAcc1" presStyleIdx="4" presStyleCnt="7">
        <dgm:presLayoutVars>
          <dgm:chMax val="0"/>
          <dgm:chPref val="0"/>
        </dgm:presLayoutVars>
      </dgm:prSet>
      <dgm:spPr>
        <a:xfrm>
          <a:off x="1059060" y="2798954"/>
          <a:ext cx="1792419" cy="2108729"/>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gm:spPr>
    </dgm:pt>
    <dgm:pt modelId="{B2AF40A9-9824-4AE5-A967-339C5266D9A0}" type="pres">
      <dgm:prSet presAssocID="{627A979B-8627-4099-8ABC-6A9A638D394B}" presName="Image" presStyleLbl="alignImgPlace1" presStyleIdx="4" presStyleCnt="7">
        <dgm:presLayoutVars>
          <dgm:chMax val="0"/>
          <dgm:chPref val="0"/>
        </dgm:presLayoutVars>
      </dgm:prSet>
      <dgm:spPr>
        <a:xfrm>
          <a:off x="1148681" y="2883303"/>
          <a:ext cx="1613177" cy="1370674"/>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9000" b="-9000"/>
          </a:stretch>
        </a:blipFill>
        <a:ln w="12700" cap="flat" cmpd="sng" algn="ctr">
          <a:solidFill>
            <a:srgbClr val="FFFFFF">
              <a:hueOff val="0"/>
              <a:satOff val="0"/>
              <a:lumOff val="0"/>
              <a:alphaOff val="0"/>
            </a:srgbClr>
          </a:solidFill>
          <a:prstDash val="solid"/>
          <a:miter lim="800000"/>
        </a:ln>
        <a:effectLst/>
      </dgm:spPr>
    </dgm:pt>
    <dgm:pt modelId="{5E6F3E4D-A8C9-4571-BA82-85F59E1B814A}" type="pres">
      <dgm:prSet presAssocID="{627A979B-8627-4099-8ABC-6A9A638D394B}" presName="ChildComposite" presStyleCnt="0"/>
      <dgm:spPr/>
    </dgm:pt>
    <dgm:pt modelId="{1318A6D8-67CC-47D0-9156-98904431DA9C}" type="pres">
      <dgm:prSet presAssocID="{627A979B-8627-4099-8ABC-6A9A638D394B}" presName="Child" presStyleLbl="node1" presStyleIdx="4" presStyleCnt="7" custScaleX="111687" custScaleY="161799" custLinFactNeighborX="695" custLinFactNeighborY="50052">
        <dgm:presLayoutVars>
          <dgm:chMax val="0"/>
          <dgm:chPref val="0"/>
          <dgm:bulletEnabled val="1"/>
        </dgm:presLayoutVars>
      </dgm:prSet>
      <dgm:spPr/>
    </dgm:pt>
    <dgm:pt modelId="{FBD94914-7763-4A0A-81FF-981EFF7878C6}" type="pres">
      <dgm:prSet presAssocID="{627A979B-8627-4099-8ABC-6A9A638D394B}" presName="Parent" presStyleLbl="revTx" presStyleIdx="4" presStyleCnt="7">
        <dgm:presLayoutVars>
          <dgm:chMax val="1"/>
          <dgm:chPref val="0"/>
          <dgm:bulletEnabled val="1"/>
        </dgm:presLayoutVars>
      </dgm:prSet>
      <dgm:spPr/>
    </dgm:pt>
    <dgm:pt modelId="{C5D7BE01-4446-42AC-9EE2-FB9BB294287A}" type="pres">
      <dgm:prSet presAssocID="{81C3B91E-9BE1-4BCC-8D74-A5E4D2D6DC89}" presName="sibTrans" presStyleCnt="0"/>
      <dgm:spPr/>
    </dgm:pt>
    <dgm:pt modelId="{52337F34-1366-4A89-AE0C-51F58ECAE2B5}" type="pres">
      <dgm:prSet presAssocID="{436D23D1-32DF-4553-BD11-A81EB27E763B}" presName="composite" presStyleCnt="0">
        <dgm:presLayoutVars>
          <dgm:chMax val="1"/>
          <dgm:chPref val="1"/>
        </dgm:presLayoutVars>
      </dgm:prSet>
      <dgm:spPr/>
    </dgm:pt>
    <dgm:pt modelId="{2E0BBE6D-81E2-4FA8-808A-8E7363F547CE}" type="pres">
      <dgm:prSet presAssocID="{436D23D1-32DF-4553-BD11-A81EB27E763B}" presName="Accent" presStyleLbl="trAlignAcc1" presStyleIdx="5" presStyleCnt="7">
        <dgm:presLayoutVars>
          <dgm:chMax val="0"/>
          <dgm:chPref val="0"/>
        </dgm:presLayoutVars>
      </dgm:prSet>
      <dgm:spPr>
        <a:xfrm>
          <a:off x="3167790" y="2798954"/>
          <a:ext cx="1792419" cy="2108729"/>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gm:spPr>
    </dgm:pt>
    <dgm:pt modelId="{BD7484A1-DD67-48E6-BE52-1D82745EB436}" type="pres">
      <dgm:prSet presAssocID="{436D23D1-32DF-4553-BD11-A81EB27E763B}" presName="Image" presStyleLbl="alignImgPlace1" presStyleIdx="5" presStyleCnt="7" custScaleX="93961" custScaleY="95485" custLinFactNeighborY="-3606">
        <dgm:presLayoutVars>
          <dgm:chMax val="0"/>
          <dgm:chPref val="0"/>
        </dgm:presLayoutVars>
      </dgm:prSet>
      <dgm:spPr>
        <a:xfrm>
          <a:off x="3306120" y="2864820"/>
          <a:ext cx="1515758" cy="1308788"/>
        </a:xfrm>
        <a:prstGeom prst="rect">
          <a:avLst/>
        </a:prstGeom>
        <a:blipFill>
          <a:blip xmlns:r="http://schemas.openxmlformats.org/officeDocument/2006/relationships" r:embed="rId6"/>
          <a:srcRect/>
          <a:stretch>
            <a:fillRect t="-7000" b="-7000"/>
          </a:stretch>
        </a:blipFill>
        <a:ln w="12700" cap="flat" cmpd="sng" algn="ctr">
          <a:solidFill>
            <a:srgbClr val="FFFFFF">
              <a:hueOff val="0"/>
              <a:satOff val="0"/>
              <a:lumOff val="0"/>
              <a:alphaOff val="0"/>
            </a:srgbClr>
          </a:solidFill>
          <a:prstDash val="solid"/>
          <a:miter lim="800000"/>
        </a:ln>
        <a:effectLst/>
      </dgm:spPr>
    </dgm:pt>
    <dgm:pt modelId="{3C1C3E44-02E1-4903-B496-880D08F74D0A}" type="pres">
      <dgm:prSet presAssocID="{436D23D1-32DF-4553-BD11-A81EB27E763B}" presName="ChildComposite" presStyleCnt="0"/>
      <dgm:spPr/>
    </dgm:pt>
    <dgm:pt modelId="{82C8DA76-7D0D-471E-B230-91FFECF7482E}" type="pres">
      <dgm:prSet presAssocID="{436D23D1-32DF-4553-BD11-A81EB27E763B}" presName="Child" presStyleLbl="node1" presStyleIdx="5" presStyleCnt="7" custScaleX="108869" custScaleY="165967" custLinFactNeighborX="695" custLinFactNeighborY="50052">
        <dgm:presLayoutVars>
          <dgm:chMax val="0"/>
          <dgm:chPref val="0"/>
          <dgm:bulletEnabled val="1"/>
        </dgm:presLayoutVars>
      </dgm:prSet>
      <dgm:spPr/>
    </dgm:pt>
    <dgm:pt modelId="{C9BED9BA-C106-4087-A0AB-023BD12C74A7}" type="pres">
      <dgm:prSet presAssocID="{436D23D1-32DF-4553-BD11-A81EB27E763B}" presName="Parent" presStyleLbl="revTx" presStyleIdx="5" presStyleCnt="7" custScaleX="108260" custLinFactNeighborY="-11718">
        <dgm:presLayoutVars>
          <dgm:chMax val="1"/>
          <dgm:chPref val="0"/>
          <dgm:bulletEnabled val="1"/>
        </dgm:presLayoutVars>
      </dgm:prSet>
      <dgm:spPr/>
    </dgm:pt>
    <dgm:pt modelId="{359A473E-556A-4792-97D2-D77B8E3F4555}" type="pres">
      <dgm:prSet presAssocID="{312120E9-99C0-43B1-99FA-45E05B2D0558}" presName="sibTrans" presStyleCnt="0"/>
      <dgm:spPr/>
    </dgm:pt>
    <dgm:pt modelId="{B22DCCBC-CAFA-4C9E-9B11-A16E7DD6197E}" type="pres">
      <dgm:prSet presAssocID="{76B8B110-A541-4976-9C6C-E51F316E9FB3}" presName="composite" presStyleCnt="0">
        <dgm:presLayoutVars>
          <dgm:chMax val="1"/>
          <dgm:chPref val="1"/>
        </dgm:presLayoutVars>
      </dgm:prSet>
      <dgm:spPr/>
    </dgm:pt>
    <dgm:pt modelId="{F4AE3B47-9745-4ED0-B0BA-D8C2E5C39278}" type="pres">
      <dgm:prSet presAssocID="{76B8B110-A541-4976-9C6C-E51F316E9FB3}" presName="Accent" presStyleLbl="trAlignAcc1" presStyleIdx="6" presStyleCnt="7">
        <dgm:presLayoutVars>
          <dgm:chMax val="0"/>
          <dgm:chPref val="0"/>
        </dgm:presLayoutVars>
      </dgm:prSet>
      <dgm:spPr>
        <a:xfrm>
          <a:off x="5276519" y="2798954"/>
          <a:ext cx="1792419" cy="2108729"/>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gm:spPr>
    </dgm:pt>
    <dgm:pt modelId="{EE6B53C4-658B-4F8E-BD69-E2813A6F85DD}" type="pres">
      <dgm:prSet presAssocID="{76B8B110-A541-4976-9C6C-E51F316E9FB3}" presName="Image" presStyleLbl="alignImgPlace1" presStyleIdx="6" presStyleCnt="7">
        <dgm:presLayoutVars>
          <dgm:chMax val="0"/>
          <dgm:chPref val="0"/>
        </dgm:presLayoutVars>
      </dgm:prSet>
      <dgm:spPr>
        <a:xfrm>
          <a:off x="5366140" y="2883303"/>
          <a:ext cx="1613177" cy="1370674"/>
        </a:xfrm>
        <a:prstGeom prst="rect">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t="-9000" b="-9000"/>
          </a:stretch>
        </a:blipFill>
        <a:ln w="12700" cap="flat" cmpd="sng" algn="ctr">
          <a:solidFill>
            <a:srgbClr val="FFFFFF">
              <a:hueOff val="0"/>
              <a:satOff val="0"/>
              <a:lumOff val="0"/>
              <a:alphaOff val="0"/>
            </a:srgbClr>
          </a:solidFill>
          <a:prstDash val="solid"/>
          <a:miter lim="800000"/>
        </a:ln>
        <a:effectLst/>
      </dgm:spPr>
    </dgm:pt>
    <dgm:pt modelId="{CDDC75EA-FD5C-46F3-AA7D-56CDD67D3964}" type="pres">
      <dgm:prSet presAssocID="{76B8B110-A541-4976-9C6C-E51F316E9FB3}" presName="ChildComposite" presStyleCnt="0"/>
      <dgm:spPr/>
    </dgm:pt>
    <dgm:pt modelId="{0E41FB38-B7AA-4B29-B2E4-C83D66CDFB06}" type="pres">
      <dgm:prSet presAssocID="{76B8B110-A541-4976-9C6C-E51F316E9FB3}" presName="Child" presStyleLbl="node1" presStyleIdx="6" presStyleCnt="7" custScaleX="108017" custScaleY="165627" custLinFactNeighborY="46923">
        <dgm:presLayoutVars>
          <dgm:chMax val="0"/>
          <dgm:chPref val="0"/>
          <dgm:bulletEnabled val="1"/>
        </dgm:presLayoutVars>
      </dgm:prSet>
      <dgm:spPr/>
    </dgm:pt>
    <dgm:pt modelId="{9F9F0B11-15F9-47D6-879B-3575D2A1190E}" type="pres">
      <dgm:prSet presAssocID="{76B8B110-A541-4976-9C6C-E51F316E9FB3}" presName="Parent" presStyleLbl="revTx" presStyleIdx="6" presStyleCnt="7">
        <dgm:presLayoutVars>
          <dgm:chMax val="1"/>
          <dgm:chPref val="0"/>
          <dgm:bulletEnabled val="1"/>
        </dgm:presLayoutVars>
      </dgm:prSet>
      <dgm:spPr/>
    </dgm:pt>
  </dgm:ptLst>
  <dgm:cxnLst>
    <dgm:cxn modelId="{F89D730B-6A3D-4126-A516-E8FFA608AD2D}" srcId="{FE90F9A0-24AC-410C-B1F2-8156B59B43DD}" destId="{4C0C21DA-D2F0-4753-9F44-A649C444DABE}" srcOrd="1" destOrd="0" parTransId="{FD08D9D4-6274-4363-ADEF-D2C069435708}" sibTransId="{A8F3E6C3-786C-42DD-9B67-BF3925566430}"/>
    <dgm:cxn modelId="{C3CC4E11-DEF5-45D5-A8CC-A82D3EF0F63E}" srcId="{4C0C21DA-D2F0-4753-9F44-A649C444DABE}" destId="{597A67C6-0CC2-444D-9C2E-7AC30673F986}" srcOrd="0" destOrd="0" parTransId="{3C93123E-8108-4BBC-A671-E4852F7A1184}" sibTransId="{DB21C86B-0A29-4773-B4A0-1F79CA9E79FF}"/>
    <dgm:cxn modelId="{80D81916-2E5D-45CA-9789-A6EB6702DE9C}" srcId="{FEA52432-6A90-4127-8B36-9E1F595222E4}" destId="{F6DF5389-38AC-47B3-84C7-F33B186D7D8A}" srcOrd="0" destOrd="0" parTransId="{AA82EC10-F83A-4FC9-85C4-2543AA69811E}" sibTransId="{92E82F8C-B36D-489B-9B3B-6312C1AA1249}"/>
    <dgm:cxn modelId="{5CEBBC16-F791-463E-928E-7676BD8B3B4A}" srcId="{FEA52432-6A90-4127-8B36-9E1F595222E4}" destId="{5612E6C9-1789-4BEE-B0B6-1109A3564B00}" srcOrd="1" destOrd="0" parTransId="{B460EF34-9199-4952-9C2B-9A3AB8CAFE55}" sibTransId="{FAF2017D-62F2-4A3A-9455-E4992FD9E369}"/>
    <dgm:cxn modelId="{BC4E2C1E-F8D9-42B0-8677-380E770DD280}" srcId="{FE90F9A0-24AC-410C-B1F2-8156B59B43DD}" destId="{76B8B110-A541-4976-9C6C-E51F316E9FB3}" srcOrd="6" destOrd="0" parTransId="{E6BEE6CC-9EF8-49CA-A8FB-2071C8D6882B}" sibTransId="{76947206-8CCE-4C47-932A-F0719BCEBE36}"/>
    <dgm:cxn modelId="{F99C062F-C14A-4552-9833-92346465FC13}" type="presOf" srcId="{F6DF5389-38AC-47B3-84C7-F33B186D7D8A}" destId="{8EBF6104-1001-4E22-9B88-815822F88C71}" srcOrd="0" destOrd="0" presId="urn:microsoft.com/office/officeart/2008/layout/CaptionedPictures"/>
    <dgm:cxn modelId="{1FFA3535-B9AC-4DFF-A1CD-D2B2A884821C}" type="presOf" srcId="{F8274208-9941-4C2D-AE22-51428B8B53B9}" destId="{1318A6D8-67CC-47D0-9156-98904431DA9C}" srcOrd="0" destOrd="1" presId="urn:microsoft.com/office/officeart/2008/layout/CaptionedPictures"/>
    <dgm:cxn modelId="{1FFAC236-A2FB-41CF-8A60-886BA5294DEF}" type="presOf" srcId="{8CD76367-7D97-4921-BBA5-F95E02D4E48F}" destId="{82C8DA76-7D0D-471E-B230-91FFECF7482E}" srcOrd="0" destOrd="1" presId="urn:microsoft.com/office/officeart/2008/layout/CaptionedPictures"/>
    <dgm:cxn modelId="{3F24AA3A-99CC-4BBD-BEB2-C4891A857CA1}" srcId="{FE90F9A0-24AC-410C-B1F2-8156B59B43DD}" destId="{627A979B-8627-4099-8ABC-6A9A638D394B}" srcOrd="4" destOrd="0" parTransId="{E5071CE0-23AA-4006-A8C6-7D68AB8A1058}" sibTransId="{81C3B91E-9BE1-4BCC-8D74-A5E4D2D6DC89}"/>
    <dgm:cxn modelId="{FBA57F3B-4E79-41A4-8BB5-CF0492F865AE}" type="presOf" srcId="{FEA52432-6A90-4127-8B36-9E1F595222E4}" destId="{0B9AEAEC-296C-4B6B-97BD-C7F56E40D8B4}" srcOrd="0" destOrd="0" presId="urn:microsoft.com/office/officeart/2008/layout/CaptionedPictures"/>
    <dgm:cxn modelId="{7C0A6845-B8A5-4284-86D2-B07ECCCBCD19}" type="presOf" srcId="{627A979B-8627-4099-8ABC-6A9A638D394B}" destId="{FBD94914-7763-4A0A-81FF-981EFF7878C6}" srcOrd="0" destOrd="0" presId="urn:microsoft.com/office/officeart/2008/layout/CaptionedPictures"/>
    <dgm:cxn modelId="{CFA9EA46-3DB3-45F5-ACF5-9E9098962689}" srcId="{436D23D1-32DF-4553-BD11-A81EB27E763B}" destId="{67767CF3-3620-40C5-96CE-00CD920B8A00}" srcOrd="0" destOrd="0" parTransId="{A054AAEF-B8D7-4608-BCAF-C7239A393608}" sibTransId="{7EF886A6-5B78-4FA4-9962-673FDC8BA96D}"/>
    <dgm:cxn modelId="{58928355-C4C8-4831-9210-2A190CBE771F}" type="presOf" srcId="{E7CD38F1-467D-458E-B42A-E24A13329B76}" destId="{1318A6D8-67CC-47D0-9156-98904431DA9C}" srcOrd="0" destOrd="0" presId="urn:microsoft.com/office/officeart/2008/layout/CaptionedPictures"/>
    <dgm:cxn modelId="{4D13B259-1F93-40F9-AD35-FCCB086E9BF4}" srcId="{FE90F9A0-24AC-410C-B1F2-8156B59B43DD}" destId="{436D23D1-32DF-4553-BD11-A81EB27E763B}" srcOrd="5" destOrd="0" parTransId="{CC6E1E35-C5E3-4E6A-8558-08A1A6DC602F}" sibTransId="{312120E9-99C0-43B1-99FA-45E05B2D0558}"/>
    <dgm:cxn modelId="{D79C575E-478F-45D8-9CBD-A176AB51307A}" type="presOf" srcId="{031DB2A8-3477-45DC-ABDA-C7B76A4746D5}" destId="{0E41FB38-B7AA-4B29-B2E4-C83D66CDFB06}" srcOrd="0" destOrd="1" presId="urn:microsoft.com/office/officeart/2008/layout/CaptionedPictures"/>
    <dgm:cxn modelId="{57D90363-1647-4ECC-B298-9E7FFAC3869F}" type="presOf" srcId="{A5C0990A-3792-4FBE-BF99-986D5FBA6572}" destId="{017DF8AD-FAD5-4604-875C-E85E366DBD2F}" srcOrd="0" destOrd="0" presId="urn:microsoft.com/office/officeart/2008/layout/CaptionedPictures"/>
    <dgm:cxn modelId="{09636E69-FD9D-4CE5-A0AA-4BE298929C56}" srcId="{FFFB0E30-2E7D-44C0-8A50-57D24C2CA7F7}" destId="{A7301639-641D-441E-A9C7-E284A3C3B8DE}" srcOrd="1" destOrd="0" parTransId="{C111ABB5-2748-4215-A6AA-203523114ECE}" sibTransId="{26AAF2FD-35AB-4BDD-A54D-87778A83FE94}"/>
    <dgm:cxn modelId="{953F246F-87D9-4B2B-B234-5379FBB10F69}" type="presOf" srcId="{4C0C21DA-D2F0-4753-9F44-A649C444DABE}" destId="{7BF83882-8378-4014-BCD5-6F7C66E24778}" srcOrd="0" destOrd="0" presId="urn:microsoft.com/office/officeart/2008/layout/CaptionedPictures"/>
    <dgm:cxn modelId="{E548D470-7C12-4844-B48A-97BAD1406C79}" type="presOf" srcId="{FFFB0E30-2E7D-44C0-8A50-57D24C2CA7F7}" destId="{B29EA79D-D2B8-4D03-93AA-E99F15C744A0}" srcOrd="0" destOrd="0" presId="urn:microsoft.com/office/officeart/2008/layout/CaptionedPictures"/>
    <dgm:cxn modelId="{470B8176-83DC-4E8A-8AB5-54EBA8D4F991}" type="presOf" srcId="{67767CF3-3620-40C5-96CE-00CD920B8A00}" destId="{82C8DA76-7D0D-471E-B230-91FFECF7482E}" srcOrd="0" destOrd="0" presId="urn:microsoft.com/office/officeart/2008/layout/CaptionedPictures"/>
    <dgm:cxn modelId="{96587587-CD36-432C-AF1F-97EE8D62DD8D}" srcId="{FFFB0E30-2E7D-44C0-8A50-57D24C2CA7F7}" destId="{A5C0990A-3792-4FBE-BF99-986D5FBA6572}" srcOrd="0" destOrd="0" parTransId="{9757B086-BD0C-42C0-BBD0-74A02A229784}" sibTransId="{066ACD10-8C81-4CC4-93EF-DDA65080649D}"/>
    <dgm:cxn modelId="{D80BA989-4281-4399-80E5-D429DA98484F}" srcId="{FE90F9A0-24AC-410C-B1F2-8156B59B43DD}" destId="{8E9BC87A-0F89-47D1-A120-3A3D15FFA298}" srcOrd="3" destOrd="0" parTransId="{F5E77CD8-B0E0-4FF9-A647-FC5C9D2EE173}" sibTransId="{15DAA295-2187-4024-8B07-57376DE43CE0}"/>
    <dgm:cxn modelId="{35DB6597-20F1-4540-97EB-D1E900766E07}" srcId="{8E9BC87A-0F89-47D1-A120-3A3D15FFA298}" destId="{73250F23-7EFD-49A6-8BE5-EE676A62C161}" srcOrd="0" destOrd="0" parTransId="{F191BAFC-AA7A-4B4A-865E-FE5ADA05B282}" sibTransId="{155638B4-3C34-4B48-BC54-E6817B458A3D}"/>
    <dgm:cxn modelId="{2054C7A4-4638-4BB1-B0EC-6378726C04A1}" type="presOf" srcId="{5612E6C9-1789-4BEE-B0B6-1109A3564B00}" destId="{8EBF6104-1001-4E22-9B88-815822F88C71}" srcOrd="0" destOrd="1" presId="urn:microsoft.com/office/officeart/2008/layout/CaptionedPictures"/>
    <dgm:cxn modelId="{BEE9E2A5-FC8C-4F50-872E-4E6CE95E242A}" srcId="{FE90F9A0-24AC-410C-B1F2-8156B59B43DD}" destId="{FEA52432-6A90-4127-8B36-9E1F595222E4}" srcOrd="0" destOrd="0" parTransId="{523875FE-DB2C-4D77-B493-275E452439EA}" sibTransId="{81917BF8-FD7D-4CA3-AD31-85A3F1125B55}"/>
    <dgm:cxn modelId="{0C21FCA6-7353-4FB2-A1D8-9836221B1C2D}" type="presOf" srcId="{A7301639-641D-441E-A9C7-E284A3C3B8DE}" destId="{017DF8AD-FAD5-4604-875C-E85E366DBD2F}" srcOrd="0" destOrd="1" presId="urn:microsoft.com/office/officeart/2008/layout/CaptionedPictures"/>
    <dgm:cxn modelId="{83FEA5A9-A89F-4F36-9933-B97DF1B6BAAD}" type="presOf" srcId="{73250F23-7EFD-49A6-8BE5-EE676A62C161}" destId="{798D07AC-4295-4D86-87F7-584F46782610}" srcOrd="0" destOrd="0" presId="urn:microsoft.com/office/officeart/2008/layout/CaptionedPictures"/>
    <dgm:cxn modelId="{9E6C67AE-769F-4E5E-8ED0-CE6C133565E6}" srcId="{436D23D1-32DF-4553-BD11-A81EB27E763B}" destId="{8CD76367-7D97-4921-BBA5-F95E02D4E48F}" srcOrd="1" destOrd="0" parTransId="{8CDEF595-98A2-436E-A8A6-A20BBBB99FDC}" sibTransId="{3A012823-D00C-4B49-92E5-59927CBC3403}"/>
    <dgm:cxn modelId="{B67209AF-ACEC-40DE-98E3-411E35C526A2}" srcId="{627A979B-8627-4099-8ABC-6A9A638D394B}" destId="{E7CD38F1-467D-458E-B42A-E24A13329B76}" srcOrd="0" destOrd="0" parTransId="{021297D4-6D72-4223-B5B4-107798D1DFBE}" sibTransId="{AE955C05-0E56-4E1C-BAA9-5594F32CE6FD}"/>
    <dgm:cxn modelId="{A6ECEEAF-BE8A-408A-904C-B6F363146825}" type="presOf" srcId="{FE90F9A0-24AC-410C-B1F2-8156B59B43DD}" destId="{C5D03875-F401-49A3-B887-D163AF1BED34}" srcOrd="0" destOrd="0" presId="urn:microsoft.com/office/officeart/2008/layout/CaptionedPictures"/>
    <dgm:cxn modelId="{A34E7DBF-8904-4F36-BB8A-307D972FA110}" srcId="{76B8B110-A541-4976-9C6C-E51F316E9FB3}" destId="{031DB2A8-3477-45DC-ABDA-C7B76A4746D5}" srcOrd="1" destOrd="0" parTransId="{EB140C56-E7C6-4144-9C03-F4B1F2447373}" sibTransId="{B7AA2998-1B38-4757-86FD-01DE7783783E}"/>
    <dgm:cxn modelId="{D450A2C1-03A1-4ABB-AEF6-F168BE334DF0}" srcId="{76B8B110-A541-4976-9C6C-E51F316E9FB3}" destId="{1512626A-7998-49E3-B480-AEFDAE50CDAD}" srcOrd="0" destOrd="0" parTransId="{4396369F-F482-472C-B941-8AAE8638F4FF}" sibTransId="{827BD81A-B664-4D5B-BEAB-BFD0D65985EC}"/>
    <dgm:cxn modelId="{34D06BD3-C6FA-4891-915F-D7E7557132B9}" type="presOf" srcId="{1512626A-7998-49E3-B480-AEFDAE50CDAD}" destId="{0E41FB38-B7AA-4B29-B2E4-C83D66CDFB06}" srcOrd="0" destOrd="0" presId="urn:microsoft.com/office/officeart/2008/layout/CaptionedPictures"/>
    <dgm:cxn modelId="{7654D1D3-77C1-48F0-84A2-958624CF2F3D}" type="presOf" srcId="{76B8B110-A541-4976-9C6C-E51F316E9FB3}" destId="{9F9F0B11-15F9-47D6-879B-3575D2A1190E}" srcOrd="0" destOrd="0" presId="urn:microsoft.com/office/officeart/2008/layout/CaptionedPictures"/>
    <dgm:cxn modelId="{EDEFE9D4-FBE4-4EDD-89DE-2FF84667D44B}" type="presOf" srcId="{597A67C6-0CC2-444D-9C2E-7AC30673F986}" destId="{F9E877AF-4809-4245-A9F4-A789FC839DDC}" srcOrd="0" destOrd="0" presId="urn:microsoft.com/office/officeart/2008/layout/CaptionedPictures"/>
    <dgm:cxn modelId="{F1284DD9-400A-4482-9166-C232C00D0E1D}" srcId="{627A979B-8627-4099-8ABC-6A9A638D394B}" destId="{F8274208-9941-4C2D-AE22-51428B8B53B9}" srcOrd="1" destOrd="0" parTransId="{DB1A39D1-DBEF-4338-A032-1B96C9978D1D}" sibTransId="{2199860B-D110-4AE6-8559-13960B10CB0F}"/>
    <dgm:cxn modelId="{262C56E5-FA85-4467-B55F-358E5C671593}" type="presOf" srcId="{436D23D1-32DF-4553-BD11-A81EB27E763B}" destId="{C9BED9BA-C106-4087-A0AB-023BD12C74A7}" srcOrd="0" destOrd="0" presId="urn:microsoft.com/office/officeart/2008/layout/CaptionedPictures"/>
    <dgm:cxn modelId="{805CF8F0-7C3A-47E1-9E1C-CD3474D67880}" srcId="{FE90F9A0-24AC-410C-B1F2-8156B59B43DD}" destId="{FFFB0E30-2E7D-44C0-8A50-57D24C2CA7F7}" srcOrd="2" destOrd="0" parTransId="{C3492BB6-72FC-4C61-A282-4A2C3E826646}" sibTransId="{235114D8-388C-41D0-8F11-870BE64B4209}"/>
    <dgm:cxn modelId="{C27CE5FA-F054-4F4B-9EAC-79AB082EAEC0}" type="presOf" srcId="{8E9BC87A-0F89-47D1-A120-3A3D15FFA298}" destId="{741C450A-5935-47F1-9928-B758E781A60D}" srcOrd="0" destOrd="0" presId="urn:microsoft.com/office/officeart/2008/layout/CaptionedPictures"/>
    <dgm:cxn modelId="{FBE3A0F1-3C63-4D1E-AE57-AC1855AF02A8}" type="presParOf" srcId="{C5D03875-F401-49A3-B887-D163AF1BED34}" destId="{EE6BF9F1-5050-4DE2-8AF2-55CA9F797106}" srcOrd="0" destOrd="0" presId="urn:microsoft.com/office/officeart/2008/layout/CaptionedPictures"/>
    <dgm:cxn modelId="{4AE8E7EB-3BA2-4FA5-BE4F-AACE96FFAFE3}" type="presParOf" srcId="{EE6BF9F1-5050-4DE2-8AF2-55CA9F797106}" destId="{EF2F9A0D-FE10-4C1B-83E0-8941A0875869}" srcOrd="0" destOrd="0" presId="urn:microsoft.com/office/officeart/2008/layout/CaptionedPictures"/>
    <dgm:cxn modelId="{8138F42D-DAF7-457F-90B6-239A161A1371}" type="presParOf" srcId="{EE6BF9F1-5050-4DE2-8AF2-55CA9F797106}" destId="{7B927A94-8EB8-4546-8956-8BE00C76895F}" srcOrd="1" destOrd="0" presId="urn:microsoft.com/office/officeart/2008/layout/CaptionedPictures"/>
    <dgm:cxn modelId="{84A25C3D-0A11-420A-A001-3709F8093B68}" type="presParOf" srcId="{EE6BF9F1-5050-4DE2-8AF2-55CA9F797106}" destId="{C7BCA7E3-FBF4-4917-AC8B-6191499B6B48}" srcOrd="2" destOrd="0" presId="urn:microsoft.com/office/officeart/2008/layout/CaptionedPictures"/>
    <dgm:cxn modelId="{C96F7F8C-D04E-49D6-BCCA-415FF6C8301C}" type="presParOf" srcId="{C7BCA7E3-FBF4-4917-AC8B-6191499B6B48}" destId="{8EBF6104-1001-4E22-9B88-815822F88C71}" srcOrd="0" destOrd="0" presId="urn:microsoft.com/office/officeart/2008/layout/CaptionedPictures"/>
    <dgm:cxn modelId="{FAD34ED6-15B6-4383-BB3F-33DDE5CE8130}" type="presParOf" srcId="{C7BCA7E3-FBF4-4917-AC8B-6191499B6B48}" destId="{0B9AEAEC-296C-4B6B-97BD-C7F56E40D8B4}" srcOrd="1" destOrd="0" presId="urn:microsoft.com/office/officeart/2008/layout/CaptionedPictures"/>
    <dgm:cxn modelId="{F23BB9BE-3223-41F5-A9BA-CF8D97CEBF9D}" type="presParOf" srcId="{C5D03875-F401-49A3-B887-D163AF1BED34}" destId="{421FE3CD-8C28-4881-B915-AAA3F5C75E2D}" srcOrd="1" destOrd="0" presId="urn:microsoft.com/office/officeart/2008/layout/CaptionedPictures"/>
    <dgm:cxn modelId="{0BA5853A-10B1-494D-85CF-0205856BA3A9}" type="presParOf" srcId="{C5D03875-F401-49A3-B887-D163AF1BED34}" destId="{2E0A5460-1392-4FDB-8D95-1D9763396FC9}" srcOrd="2" destOrd="0" presId="urn:microsoft.com/office/officeart/2008/layout/CaptionedPictures"/>
    <dgm:cxn modelId="{865C973F-DF05-44C4-9333-B60495A9B60A}" type="presParOf" srcId="{2E0A5460-1392-4FDB-8D95-1D9763396FC9}" destId="{2659F2E0-D099-40D7-918C-5E9A726A4005}" srcOrd="0" destOrd="0" presId="urn:microsoft.com/office/officeart/2008/layout/CaptionedPictures"/>
    <dgm:cxn modelId="{54D5BB14-59D3-4A4D-8970-F195358F66C9}" type="presParOf" srcId="{2E0A5460-1392-4FDB-8D95-1D9763396FC9}" destId="{683EE83D-D28E-449F-9EF2-5915D7E5E8AD}" srcOrd="1" destOrd="0" presId="urn:microsoft.com/office/officeart/2008/layout/CaptionedPictures"/>
    <dgm:cxn modelId="{14658FE4-277C-42E3-8A3C-C9F2817979C4}" type="presParOf" srcId="{2E0A5460-1392-4FDB-8D95-1D9763396FC9}" destId="{4A083328-0F14-496B-9ADF-7FD650585451}" srcOrd="2" destOrd="0" presId="urn:microsoft.com/office/officeart/2008/layout/CaptionedPictures"/>
    <dgm:cxn modelId="{8606E268-49ED-4E41-A0A8-F59FEF233B90}" type="presParOf" srcId="{4A083328-0F14-496B-9ADF-7FD650585451}" destId="{F9E877AF-4809-4245-A9F4-A789FC839DDC}" srcOrd="0" destOrd="0" presId="urn:microsoft.com/office/officeart/2008/layout/CaptionedPictures"/>
    <dgm:cxn modelId="{18BF9EBE-2723-49D1-BC49-DA02B3A52215}" type="presParOf" srcId="{4A083328-0F14-496B-9ADF-7FD650585451}" destId="{7BF83882-8378-4014-BCD5-6F7C66E24778}" srcOrd="1" destOrd="0" presId="urn:microsoft.com/office/officeart/2008/layout/CaptionedPictures"/>
    <dgm:cxn modelId="{153E38F0-7D99-44E4-B66E-2B0E0FA3ADB1}" type="presParOf" srcId="{C5D03875-F401-49A3-B887-D163AF1BED34}" destId="{AFC74D0C-C61E-42F3-A675-929F0920FC86}" srcOrd="3" destOrd="0" presId="urn:microsoft.com/office/officeart/2008/layout/CaptionedPictures"/>
    <dgm:cxn modelId="{6587A4F5-C8F1-4A11-8E44-EE6E24BC7DE9}" type="presParOf" srcId="{C5D03875-F401-49A3-B887-D163AF1BED34}" destId="{258FBE29-DE68-4530-836B-DA06C1AFB116}" srcOrd="4" destOrd="0" presId="urn:microsoft.com/office/officeart/2008/layout/CaptionedPictures"/>
    <dgm:cxn modelId="{376BDA87-FF79-4080-937C-57306AA429BC}" type="presParOf" srcId="{258FBE29-DE68-4530-836B-DA06C1AFB116}" destId="{7A8A01A9-C966-4467-A676-58D61B9F2FC7}" srcOrd="0" destOrd="0" presId="urn:microsoft.com/office/officeart/2008/layout/CaptionedPictures"/>
    <dgm:cxn modelId="{F5E8CE2B-CB98-4BE0-8095-E9E0DA6F2137}" type="presParOf" srcId="{258FBE29-DE68-4530-836B-DA06C1AFB116}" destId="{09D327FC-D0D2-4FC2-9739-9C035E1B48E1}" srcOrd="1" destOrd="0" presId="urn:microsoft.com/office/officeart/2008/layout/CaptionedPictures"/>
    <dgm:cxn modelId="{19D1A63E-7216-4735-89D0-8D4FF8A4C2E9}" type="presParOf" srcId="{258FBE29-DE68-4530-836B-DA06C1AFB116}" destId="{25A78B14-4493-4F6A-8A25-F46B60684F15}" srcOrd="2" destOrd="0" presId="urn:microsoft.com/office/officeart/2008/layout/CaptionedPictures"/>
    <dgm:cxn modelId="{E040F4C8-C1E3-46EB-8119-4B80772A218C}" type="presParOf" srcId="{25A78B14-4493-4F6A-8A25-F46B60684F15}" destId="{017DF8AD-FAD5-4604-875C-E85E366DBD2F}" srcOrd="0" destOrd="0" presId="urn:microsoft.com/office/officeart/2008/layout/CaptionedPictures"/>
    <dgm:cxn modelId="{49444578-7427-429F-BBB7-6C95913C6C9F}" type="presParOf" srcId="{25A78B14-4493-4F6A-8A25-F46B60684F15}" destId="{B29EA79D-D2B8-4D03-93AA-E99F15C744A0}" srcOrd="1" destOrd="0" presId="urn:microsoft.com/office/officeart/2008/layout/CaptionedPictures"/>
    <dgm:cxn modelId="{5ADC3335-D098-4DF7-B27F-F69861F11E59}" type="presParOf" srcId="{C5D03875-F401-49A3-B887-D163AF1BED34}" destId="{6BD708DD-E48E-48E7-A64F-E0DED6877EEF}" srcOrd="5" destOrd="0" presId="urn:microsoft.com/office/officeart/2008/layout/CaptionedPictures"/>
    <dgm:cxn modelId="{DEF19823-87A8-46B2-A85A-6D1D1AA60516}" type="presParOf" srcId="{C5D03875-F401-49A3-B887-D163AF1BED34}" destId="{9E9312C3-182F-494A-8C8F-B33F73C8875A}" srcOrd="6" destOrd="0" presId="urn:microsoft.com/office/officeart/2008/layout/CaptionedPictures"/>
    <dgm:cxn modelId="{465D718E-7AA0-44D3-BA09-9FC12704F77E}" type="presParOf" srcId="{9E9312C3-182F-494A-8C8F-B33F73C8875A}" destId="{42CAA8B5-5E46-4A7D-818C-CF77FD38F07D}" srcOrd="0" destOrd="0" presId="urn:microsoft.com/office/officeart/2008/layout/CaptionedPictures"/>
    <dgm:cxn modelId="{BB2037E5-1E57-48D1-A067-DF81ED473446}" type="presParOf" srcId="{9E9312C3-182F-494A-8C8F-B33F73C8875A}" destId="{A2D67D26-894A-42D4-AE10-3129B8A3106A}" srcOrd="1" destOrd="0" presId="urn:microsoft.com/office/officeart/2008/layout/CaptionedPictures"/>
    <dgm:cxn modelId="{250407FE-648D-43AB-ACC2-792852C3E940}" type="presParOf" srcId="{9E9312C3-182F-494A-8C8F-B33F73C8875A}" destId="{8B0C8AB4-7234-4D15-87EC-D6E4484067BA}" srcOrd="2" destOrd="0" presId="urn:microsoft.com/office/officeart/2008/layout/CaptionedPictures"/>
    <dgm:cxn modelId="{253957DE-448C-4A8E-85DF-9F155BFE143B}" type="presParOf" srcId="{8B0C8AB4-7234-4D15-87EC-D6E4484067BA}" destId="{798D07AC-4295-4D86-87F7-584F46782610}" srcOrd="0" destOrd="0" presId="urn:microsoft.com/office/officeart/2008/layout/CaptionedPictures"/>
    <dgm:cxn modelId="{377235D9-65A7-4D8E-A7ED-33AD80FE52D6}" type="presParOf" srcId="{8B0C8AB4-7234-4D15-87EC-D6E4484067BA}" destId="{741C450A-5935-47F1-9928-B758E781A60D}" srcOrd="1" destOrd="0" presId="urn:microsoft.com/office/officeart/2008/layout/CaptionedPictures"/>
    <dgm:cxn modelId="{65E52A0C-3087-4EBF-A5FF-6E9F2A448892}" type="presParOf" srcId="{C5D03875-F401-49A3-B887-D163AF1BED34}" destId="{C37796CA-DE7C-42D9-B5EA-1B9C5B2B2282}" srcOrd="7" destOrd="0" presId="urn:microsoft.com/office/officeart/2008/layout/CaptionedPictures"/>
    <dgm:cxn modelId="{8D78751C-F2E8-4B61-9902-BE230F8918DD}" type="presParOf" srcId="{C5D03875-F401-49A3-B887-D163AF1BED34}" destId="{1EAF222F-8299-4EA5-AE24-BA976FB0BD49}" srcOrd="8" destOrd="0" presId="urn:microsoft.com/office/officeart/2008/layout/CaptionedPictures"/>
    <dgm:cxn modelId="{271DB633-7734-48ED-9938-C0213C3BC2C3}" type="presParOf" srcId="{1EAF222F-8299-4EA5-AE24-BA976FB0BD49}" destId="{C6E872E5-40D6-48E5-9CA2-71C44C2043B4}" srcOrd="0" destOrd="0" presId="urn:microsoft.com/office/officeart/2008/layout/CaptionedPictures"/>
    <dgm:cxn modelId="{E1349DFE-CC9C-460D-B2AC-7CBF87C3995A}" type="presParOf" srcId="{1EAF222F-8299-4EA5-AE24-BA976FB0BD49}" destId="{B2AF40A9-9824-4AE5-A967-339C5266D9A0}" srcOrd="1" destOrd="0" presId="urn:microsoft.com/office/officeart/2008/layout/CaptionedPictures"/>
    <dgm:cxn modelId="{F5F16B63-B761-44A3-9B47-7B8C80F77CE2}" type="presParOf" srcId="{1EAF222F-8299-4EA5-AE24-BA976FB0BD49}" destId="{5E6F3E4D-A8C9-4571-BA82-85F59E1B814A}" srcOrd="2" destOrd="0" presId="urn:microsoft.com/office/officeart/2008/layout/CaptionedPictures"/>
    <dgm:cxn modelId="{31B35BB2-5AB9-48C2-B8EA-1A9AB1C74716}" type="presParOf" srcId="{5E6F3E4D-A8C9-4571-BA82-85F59E1B814A}" destId="{1318A6D8-67CC-47D0-9156-98904431DA9C}" srcOrd="0" destOrd="0" presId="urn:microsoft.com/office/officeart/2008/layout/CaptionedPictures"/>
    <dgm:cxn modelId="{11A3C2B5-714F-4496-AE4B-CA92391632BA}" type="presParOf" srcId="{5E6F3E4D-A8C9-4571-BA82-85F59E1B814A}" destId="{FBD94914-7763-4A0A-81FF-981EFF7878C6}" srcOrd="1" destOrd="0" presId="urn:microsoft.com/office/officeart/2008/layout/CaptionedPictures"/>
    <dgm:cxn modelId="{66F41ED2-0ACE-4F65-893A-F2FBC877966C}" type="presParOf" srcId="{C5D03875-F401-49A3-B887-D163AF1BED34}" destId="{C5D7BE01-4446-42AC-9EE2-FB9BB294287A}" srcOrd="9" destOrd="0" presId="urn:microsoft.com/office/officeart/2008/layout/CaptionedPictures"/>
    <dgm:cxn modelId="{5979097B-FBEB-4EFA-8613-3DD416F9C391}" type="presParOf" srcId="{C5D03875-F401-49A3-B887-D163AF1BED34}" destId="{52337F34-1366-4A89-AE0C-51F58ECAE2B5}" srcOrd="10" destOrd="0" presId="urn:microsoft.com/office/officeart/2008/layout/CaptionedPictures"/>
    <dgm:cxn modelId="{D7C20DFB-99FC-4EB3-88CA-D2864DFD5007}" type="presParOf" srcId="{52337F34-1366-4A89-AE0C-51F58ECAE2B5}" destId="{2E0BBE6D-81E2-4FA8-808A-8E7363F547CE}" srcOrd="0" destOrd="0" presId="urn:microsoft.com/office/officeart/2008/layout/CaptionedPictures"/>
    <dgm:cxn modelId="{30F42CDA-C818-4CD5-8124-2191EE6969CE}" type="presParOf" srcId="{52337F34-1366-4A89-AE0C-51F58ECAE2B5}" destId="{BD7484A1-DD67-48E6-BE52-1D82745EB436}" srcOrd="1" destOrd="0" presId="urn:microsoft.com/office/officeart/2008/layout/CaptionedPictures"/>
    <dgm:cxn modelId="{1C332DE3-636F-4ECC-975B-084C65B352E1}" type="presParOf" srcId="{52337F34-1366-4A89-AE0C-51F58ECAE2B5}" destId="{3C1C3E44-02E1-4903-B496-880D08F74D0A}" srcOrd="2" destOrd="0" presId="urn:microsoft.com/office/officeart/2008/layout/CaptionedPictures"/>
    <dgm:cxn modelId="{BC37174E-4A39-4033-861E-4F751EAC314C}" type="presParOf" srcId="{3C1C3E44-02E1-4903-B496-880D08F74D0A}" destId="{82C8DA76-7D0D-471E-B230-91FFECF7482E}" srcOrd="0" destOrd="0" presId="urn:microsoft.com/office/officeart/2008/layout/CaptionedPictures"/>
    <dgm:cxn modelId="{248172CF-D8E1-46DC-8EA9-3036261DBD37}" type="presParOf" srcId="{3C1C3E44-02E1-4903-B496-880D08F74D0A}" destId="{C9BED9BA-C106-4087-A0AB-023BD12C74A7}" srcOrd="1" destOrd="0" presId="urn:microsoft.com/office/officeart/2008/layout/CaptionedPictures"/>
    <dgm:cxn modelId="{E1050F4D-DDA7-4112-B6C5-CF2FF0773131}" type="presParOf" srcId="{C5D03875-F401-49A3-B887-D163AF1BED34}" destId="{359A473E-556A-4792-97D2-D77B8E3F4555}" srcOrd="11" destOrd="0" presId="urn:microsoft.com/office/officeart/2008/layout/CaptionedPictures"/>
    <dgm:cxn modelId="{269F8949-B464-47F1-B8C9-ACFFDC1CE138}" type="presParOf" srcId="{C5D03875-F401-49A3-B887-D163AF1BED34}" destId="{B22DCCBC-CAFA-4C9E-9B11-A16E7DD6197E}" srcOrd="12" destOrd="0" presId="urn:microsoft.com/office/officeart/2008/layout/CaptionedPictures"/>
    <dgm:cxn modelId="{AFD0E37F-A8C1-4DC4-A4C0-4648888C095D}" type="presParOf" srcId="{B22DCCBC-CAFA-4C9E-9B11-A16E7DD6197E}" destId="{F4AE3B47-9745-4ED0-B0BA-D8C2E5C39278}" srcOrd="0" destOrd="0" presId="urn:microsoft.com/office/officeart/2008/layout/CaptionedPictures"/>
    <dgm:cxn modelId="{97552688-DA87-4F50-A882-AA2395A9FA96}" type="presParOf" srcId="{B22DCCBC-CAFA-4C9E-9B11-A16E7DD6197E}" destId="{EE6B53C4-658B-4F8E-BD69-E2813A6F85DD}" srcOrd="1" destOrd="0" presId="urn:microsoft.com/office/officeart/2008/layout/CaptionedPictures"/>
    <dgm:cxn modelId="{31476EAE-C446-493A-99E7-6C400C242460}" type="presParOf" srcId="{B22DCCBC-CAFA-4C9E-9B11-A16E7DD6197E}" destId="{CDDC75EA-FD5C-46F3-AA7D-56CDD67D3964}" srcOrd="2" destOrd="0" presId="urn:microsoft.com/office/officeart/2008/layout/CaptionedPictures"/>
    <dgm:cxn modelId="{28C21488-7614-4EA0-A06E-1D32BFE8D377}" type="presParOf" srcId="{CDDC75EA-FD5C-46F3-AA7D-56CDD67D3964}" destId="{0E41FB38-B7AA-4B29-B2E4-C83D66CDFB06}" srcOrd="0" destOrd="0" presId="urn:microsoft.com/office/officeart/2008/layout/CaptionedPictures"/>
    <dgm:cxn modelId="{FE03B9BA-DFB4-4B0B-89F2-39D98350BA67}" type="presParOf" srcId="{CDDC75EA-FD5C-46F3-AA7D-56CDD67D3964}" destId="{9F9F0B11-15F9-47D6-879B-3575D2A1190E}" srcOrd="1" destOrd="0" presId="urn:microsoft.com/office/officeart/2008/layout/CaptionedPicture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3D2474-6AB3-4415-91BE-6F8BE81EF696}" type="doc">
      <dgm:prSet loTypeId="urn:microsoft.com/office/officeart/2017/3/layout/DropPinTimeline" loCatId="process" qsTypeId="urn:microsoft.com/office/officeart/2005/8/quickstyle/simple4" qsCatId="simple" csTypeId="urn:microsoft.com/office/officeart/2005/8/colors/accent1_2" csCatId="accent1" phldr="1"/>
      <dgm:spPr/>
      <dgm:t>
        <a:bodyPr/>
        <a:lstStyle/>
        <a:p>
          <a:endParaRPr lang="en-US"/>
        </a:p>
      </dgm:t>
    </dgm:pt>
    <dgm:pt modelId="{B1758CA2-AC86-49F4-A41D-189F8FF00453}">
      <dgm:prSet/>
      <dgm:spPr/>
      <dgm:t>
        <a:bodyPr/>
        <a:lstStyle/>
        <a:p>
          <a:pPr>
            <a:defRPr b="1"/>
          </a:pPr>
          <a:r>
            <a:rPr lang="en-US" dirty="0"/>
            <a:t>1967</a:t>
          </a:r>
        </a:p>
      </dgm:t>
    </dgm:pt>
    <dgm:pt modelId="{3FA6E53A-B060-4941-9E3A-CEEBFE0A6001}" type="parTrans" cxnId="{4016F098-7E58-47C6-8ADC-0370F7C6F60E}">
      <dgm:prSet/>
      <dgm:spPr/>
      <dgm:t>
        <a:bodyPr/>
        <a:lstStyle/>
        <a:p>
          <a:endParaRPr lang="en-US"/>
        </a:p>
      </dgm:t>
    </dgm:pt>
    <dgm:pt modelId="{03C964B6-CC9F-4E4D-BF8E-E2C3F34F5395}" type="sibTrans" cxnId="{4016F098-7E58-47C6-8ADC-0370F7C6F60E}">
      <dgm:prSet/>
      <dgm:spPr/>
      <dgm:t>
        <a:bodyPr/>
        <a:lstStyle/>
        <a:p>
          <a:endParaRPr lang="en-US"/>
        </a:p>
      </dgm:t>
    </dgm:pt>
    <dgm:pt modelId="{7BD7268D-D6C6-4EA0-B689-627F7ACEF3BE}">
      <dgm:prSet/>
      <dgm:spPr/>
      <dgm:t>
        <a:bodyPr/>
        <a:lstStyle/>
        <a:p>
          <a:pPr>
            <a:defRPr b="1"/>
          </a:pPr>
          <a:r>
            <a:rPr lang="en-US" dirty="0"/>
            <a:t>1976</a:t>
          </a:r>
        </a:p>
      </dgm:t>
    </dgm:pt>
    <dgm:pt modelId="{A00FB0AB-1D94-40BF-97A4-6BF4EFD2F216}" type="parTrans" cxnId="{0E72776C-1B21-49A6-9FA6-6C360B0DB528}">
      <dgm:prSet/>
      <dgm:spPr/>
      <dgm:t>
        <a:bodyPr/>
        <a:lstStyle/>
        <a:p>
          <a:endParaRPr lang="en-US"/>
        </a:p>
      </dgm:t>
    </dgm:pt>
    <dgm:pt modelId="{88D9BC82-B50C-4E45-8CD0-F7C2DC06DD0B}" type="sibTrans" cxnId="{0E72776C-1B21-49A6-9FA6-6C360B0DB528}">
      <dgm:prSet/>
      <dgm:spPr/>
      <dgm:t>
        <a:bodyPr/>
        <a:lstStyle/>
        <a:p>
          <a:endParaRPr lang="en-US"/>
        </a:p>
      </dgm:t>
    </dgm:pt>
    <dgm:pt modelId="{DD87FA77-594F-491B-9980-5BBA604F6C26}">
      <dgm:prSet/>
      <dgm:spPr/>
      <dgm:t>
        <a:bodyPr/>
        <a:lstStyle/>
        <a:p>
          <a:pPr>
            <a:defRPr b="1"/>
          </a:pPr>
          <a:r>
            <a:rPr lang="en-US" dirty="0"/>
            <a:t>1986</a:t>
          </a:r>
        </a:p>
      </dgm:t>
    </dgm:pt>
    <dgm:pt modelId="{3364F12C-996E-4FCA-BFEB-8AA1244FD8E7}" type="parTrans" cxnId="{9569A33A-C0D8-4A5A-8C31-B90D17F23FAF}">
      <dgm:prSet/>
      <dgm:spPr/>
      <dgm:t>
        <a:bodyPr/>
        <a:lstStyle/>
        <a:p>
          <a:endParaRPr lang="en-US"/>
        </a:p>
      </dgm:t>
    </dgm:pt>
    <dgm:pt modelId="{5AD7B83A-5735-4389-9716-B7AC0BAD3426}" type="sibTrans" cxnId="{9569A33A-C0D8-4A5A-8C31-B90D17F23FAF}">
      <dgm:prSet/>
      <dgm:spPr/>
      <dgm:t>
        <a:bodyPr/>
        <a:lstStyle/>
        <a:p>
          <a:endParaRPr lang="en-US"/>
        </a:p>
      </dgm:t>
    </dgm:pt>
    <dgm:pt modelId="{51C17432-ACD4-4B8F-807C-B214224F99FA}">
      <dgm:prSet/>
      <dgm:spPr/>
      <dgm:t>
        <a:bodyPr/>
        <a:lstStyle/>
        <a:p>
          <a:pPr>
            <a:defRPr b="1"/>
          </a:pPr>
          <a:r>
            <a:rPr lang="en-US" dirty="0"/>
            <a:t>1991</a:t>
          </a:r>
        </a:p>
      </dgm:t>
    </dgm:pt>
    <dgm:pt modelId="{3C527F51-8AC9-4BF3-80AE-555ADF6864FF}" type="parTrans" cxnId="{FDF192D4-2979-4CB3-AC70-91A1985782CC}">
      <dgm:prSet/>
      <dgm:spPr/>
      <dgm:t>
        <a:bodyPr/>
        <a:lstStyle/>
        <a:p>
          <a:endParaRPr lang="en-US"/>
        </a:p>
      </dgm:t>
    </dgm:pt>
    <dgm:pt modelId="{C58BEA81-51E0-4CEF-BE77-1AA37D950FB0}" type="sibTrans" cxnId="{FDF192D4-2979-4CB3-AC70-91A1985782CC}">
      <dgm:prSet/>
      <dgm:spPr/>
      <dgm:t>
        <a:bodyPr/>
        <a:lstStyle/>
        <a:p>
          <a:endParaRPr lang="en-US"/>
        </a:p>
      </dgm:t>
    </dgm:pt>
    <dgm:pt modelId="{C10959FD-00C8-4C47-8A9F-B387EEFE87B7}">
      <dgm:prSet/>
      <dgm:spPr/>
      <dgm:t>
        <a:bodyPr/>
        <a:lstStyle/>
        <a:p>
          <a:pPr>
            <a:defRPr b="1"/>
          </a:pPr>
          <a:r>
            <a:rPr lang="en-US" dirty="0"/>
            <a:t>2012</a:t>
          </a:r>
        </a:p>
      </dgm:t>
    </dgm:pt>
    <dgm:pt modelId="{0B4AE16D-6442-4B58-BD1F-4E195097AE2F}" type="parTrans" cxnId="{2AD2D15D-6CA7-4BAE-B308-B4A57F311068}">
      <dgm:prSet/>
      <dgm:spPr/>
      <dgm:t>
        <a:bodyPr/>
        <a:lstStyle/>
        <a:p>
          <a:endParaRPr lang="en-US"/>
        </a:p>
      </dgm:t>
    </dgm:pt>
    <dgm:pt modelId="{294E4941-E6B4-480B-986D-4693116D766B}" type="sibTrans" cxnId="{2AD2D15D-6CA7-4BAE-B308-B4A57F311068}">
      <dgm:prSet/>
      <dgm:spPr/>
      <dgm:t>
        <a:bodyPr/>
        <a:lstStyle/>
        <a:p>
          <a:endParaRPr lang="en-US"/>
        </a:p>
      </dgm:t>
    </dgm:pt>
    <dgm:pt modelId="{DDE5B1B7-C35D-4438-BC3C-6C55456DC1E5}">
      <dgm:prSet/>
      <dgm:spPr/>
      <dgm:t>
        <a:bodyPr/>
        <a:lstStyle/>
        <a:p>
          <a:pPr>
            <a:defRPr b="1"/>
          </a:pPr>
          <a:r>
            <a:rPr lang="en-US" dirty="0"/>
            <a:t>2024</a:t>
          </a:r>
        </a:p>
      </dgm:t>
    </dgm:pt>
    <dgm:pt modelId="{42CAF1EE-ADE1-4100-AF8E-D34751ED927B}" type="parTrans" cxnId="{8BB53478-ED19-4D84-BDB6-D2D344756043}">
      <dgm:prSet/>
      <dgm:spPr/>
      <dgm:t>
        <a:bodyPr/>
        <a:lstStyle/>
        <a:p>
          <a:endParaRPr lang="en-US"/>
        </a:p>
      </dgm:t>
    </dgm:pt>
    <dgm:pt modelId="{90C16144-F848-476F-8F6A-0BF1ADEEA564}" type="sibTrans" cxnId="{8BB53478-ED19-4D84-BDB6-D2D344756043}">
      <dgm:prSet/>
      <dgm:spPr/>
      <dgm:t>
        <a:bodyPr/>
        <a:lstStyle/>
        <a:p>
          <a:endParaRPr lang="en-US"/>
        </a:p>
      </dgm:t>
    </dgm:pt>
    <dgm:pt modelId="{0A826BAC-0DD0-4643-8A55-FF4A8C5C0954}">
      <dgm:prSet/>
      <dgm:spPr/>
      <dgm:t>
        <a:bodyPr/>
        <a:lstStyle/>
        <a:p>
          <a:pPr>
            <a:defRPr b="1"/>
          </a:pPr>
          <a:r>
            <a:rPr lang="en-US" dirty="0"/>
            <a:t>1959</a:t>
          </a:r>
        </a:p>
      </dgm:t>
    </dgm:pt>
    <dgm:pt modelId="{A85A7F9E-ABE9-4434-89DC-E0778A332DF4}" type="parTrans" cxnId="{941464D2-B055-4FC1-A38A-CAF99A3E7EAE}">
      <dgm:prSet/>
      <dgm:spPr/>
      <dgm:t>
        <a:bodyPr/>
        <a:lstStyle/>
        <a:p>
          <a:endParaRPr lang="en-GB"/>
        </a:p>
      </dgm:t>
    </dgm:pt>
    <dgm:pt modelId="{DE03C440-BF91-487C-951A-2DD0C0CECC13}" type="sibTrans" cxnId="{941464D2-B055-4FC1-A38A-CAF99A3E7EAE}">
      <dgm:prSet/>
      <dgm:spPr/>
      <dgm:t>
        <a:bodyPr/>
        <a:lstStyle/>
        <a:p>
          <a:endParaRPr lang="en-GB"/>
        </a:p>
      </dgm:t>
    </dgm:pt>
    <dgm:pt modelId="{7D7956A1-8E6A-4D96-AA32-494D7F34411C}" type="pres">
      <dgm:prSet presAssocID="{F73D2474-6AB3-4415-91BE-6F8BE81EF696}" presName="root" presStyleCnt="0">
        <dgm:presLayoutVars>
          <dgm:chMax/>
          <dgm:chPref/>
          <dgm:animLvl val="lvl"/>
        </dgm:presLayoutVars>
      </dgm:prSet>
      <dgm:spPr/>
    </dgm:pt>
    <dgm:pt modelId="{269B6DD0-4055-4DCD-90FF-F083DA9592A6}" type="pres">
      <dgm:prSet presAssocID="{F73D2474-6AB3-4415-91BE-6F8BE81EF696}" presName="divider" presStyleLbl="fgAcc1" presStyleIdx="0" presStyleCnt="8"/>
      <dgm:spPr>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tailEnd type="triangle" w="lg" len="lg"/>
        </a:ln>
        <a:effectLst/>
      </dgm:spPr>
    </dgm:pt>
    <dgm:pt modelId="{C53F95AC-98E7-4F2F-AD10-1D1A98739A21}" type="pres">
      <dgm:prSet presAssocID="{F73D2474-6AB3-4415-91BE-6F8BE81EF696}" presName="nodes" presStyleCnt="0">
        <dgm:presLayoutVars>
          <dgm:chMax/>
          <dgm:chPref/>
          <dgm:animLvl val="lvl"/>
        </dgm:presLayoutVars>
      </dgm:prSet>
      <dgm:spPr/>
    </dgm:pt>
    <dgm:pt modelId="{A41EAB4E-48D7-456E-95D0-48B3EAF5933F}" type="pres">
      <dgm:prSet presAssocID="{0A826BAC-0DD0-4643-8A55-FF4A8C5C0954}" presName="composite" presStyleCnt="0"/>
      <dgm:spPr/>
    </dgm:pt>
    <dgm:pt modelId="{9699882F-DFAD-4BBC-B237-FEBBDCAF149A}" type="pres">
      <dgm:prSet presAssocID="{0A826BAC-0DD0-4643-8A55-FF4A8C5C0954}" presName="ConnectorPoint" presStyleLbl="lnNode1" presStyleIdx="0" presStyleCnt="7"/>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gm:spPr>
    </dgm:pt>
    <dgm:pt modelId="{051DDC57-08B4-4663-B762-731B71B491CC}" type="pres">
      <dgm:prSet presAssocID="{0A826BAC-0DD0-4643-8A55-FF4A8C5C0954}" presName="DropPinPlaceHolder" presStyleCnt="0"/>
      <dgm:spPr/>
    </dgm:pt>
    <dgm:pt modelId="{06F9843F-8C56-4C57-98CE-D18BBCF5456A}" type="pres">
      <dgm:prSet presAssocID="{0A826BAC-0DD0-4643-8A55-FF4A8C5C0954}" presName="DropPin" presStyleLbl="alignNode1" presStyleIdx="0" presStyleCnt="7"/>
      <dgm:spPr/>
    </dgm:pt>
    <dgm:pt modelId="{D22C3B66-84DE-47C9-9BB0-C8E431BE4F14}" type="pres">
      <dgm:prSet presAssocID="{0A826BAC-0DD0-4643-8A55-FF4A8C5C0954}" presName="Ellipse" presStyleLbl="fgAcc1" presStyleIdx="1" presStyleCnt="8"/>
      <dgm:spPr>
        <a:solidFill>
          <a:schemeClr val="lt1">
            <a:alpha val="90000"/>
            <a:hueOff val="0"/>
            <a:satOff val="0"/>
            <a:lumOff val="0"/>
            <a:alphaOff val="0"/>
          </a:schemeClr>
        </a:solidFill>
        <a:ln w="6350" cap="flat" cmpd="sng" algn="ctr">
          <a:noFill/>
          <a:prstDash val="solid"/>
          <a:miter lim="800000"/>
        </a:ln>
        <a:effectLst/>
      </dgm:spPr>
    </dgm:pt>
    <dgm:pt modelId="{665636C2-A61F-4E44-A181-5CB53BB4F7C3}" type="pres">
      <dgm:prSet presAssocID="{0A826BAC-0DD0-4643-8A55-FF4A8C5C0954}" presName="L2TextContainer" presStyleLbl="revTx" presStyleIdx="0" presStyleCnt="14">
        <dgm:presLayoutVars>
          <dgm:bulletEnabled val="1"/>
        </dgm:presLayoutVars>
      </dgm:prSet>
      <dgm:spPr/>
    </dgm:pt>
    <dgm:pt modelId="{E9206622-0C28-4881-8217-C1655FA956A9}" type="pres">
      <dgm:prSet presAssocID="{0A826BAC-0DD0-4643-8A55-FF4A8C5C0954}" presName="L1TextContainer" presStyleLbl="revTx" presStyleIdx="1" presStyleCnt="14">
        <dgm:presLayoutVars>
          <dgm:chMax val="1"/>
          <dgm:chPref val="1"/>
          <dgm:bulletEnabled val="1"/>
        </dgm:presLayoutVars>
      </dgm:prSet>
      <dgm:spPr/>
    </dgm:pt>
    <dgm:pt modelId="{E096821B-BBC2-4036-ADE7-CB43EE8E37EB}" type="pres">
      <dgm:prSet presAssocID="{0A826BAC-0DD0-4643-8A55-FF4A8C5C0954}" presName="ConnectLine" presStyleLbl="sibTrans1D1" presStyleIdx="0" presStyleCnt="7"/>
      <dgm:spPr>
        <a:noFill/>
        <a:ln w="12700" cap="flat" cmpd="sng" algn="ctr">
          <a:solidFill>
            <a:schemeClr val="accent1">
              <a:hueOff val="0"/>
              <a:satOff val="0"/>
              <a:lumOff val="0"/>
              <a:alphaOff val="0"/>
            </a:schemeClr>
          </a:solidFill>
          <a:prstDash val="dash"/>
          <a:miter lim="800000"/>
        </a:ln>
        <a:effectLst/>
      </dgm:spPr>
    </dgm:pt>
    <dgm:pt modelId="{2C7D71EA-1DB1-4600-89E4-06877C0608D3}" type="pres">
      <dgm:prSet presAssocID="{0A826BAC-0DD0-4643-8A55-FF4A8C5C0954}" presName="EmptyPlaceHolder" presStyleCnt="0"/>
      <dgm:spPr/>
    </dgm:pt>
    <dgm:pt modelId="{047374A1-B8FF-47DB-A412-51731FB8FA05}" type="pres">
      <dgm:prSet presAssocID="{DE03C440-BF91-487C-951A-2DD0C0CECC13}" presName="spaceBetweenRectangles" presStyleCnt="0"/>
      <dgm:spPr/>
    </dgm:pt>
    <dgm:pt modelId="{355FFD9A-FB37-49BC-A68A-BB9B4A7A84F6}" type="pres">
      <dgm:prSet presAssocID="{B1758CA2-AC86-49F4-A41D-189F8FF00453}" presName="composite" presStyleCnt="0"/>
      <dgm:spPr/>
    </dgm:pt>
    <dgm:pt modelId="{F403B44E-A470-4739-93C5-0DE86E83F54A}" type="pres">
      <dgm:prSet presAssocID="{B1758CA2-AC86-49F4-A41D-189F8FF00453}" presName="ConnectorPoint" presStyleLbl="lnNode1" presStyleIdx="1" presStyleCnt="7"/>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gm:spPr>
    </dgm:pt>
    <dgm:pt modelId="{ED16D558-0A53-4BD1-834F-13BD2F3C5946}" type="pres">
      <dgm:prSet presAssocID="{B1758CA2-AC86-49F4-A41D-189F8FF00453}" presName="DropPinPlaceHolder" presStyleCnt="0"/>
      <dgm:spPr/>
    </dgm:pt>
    <dgm:pt modelId="{8BC6E81E-3C97-47E6-87AA-4B1361AA3612}" type="pres">
      <dgm:prSet presAssocID="{B1758CA2-AC86-49F4-A41D-189F8FF00453}" presName="DropPin" presStyleLbl="alignNode1" presStyleIdx="1" presStyleCnt="7"/>
      <dgm:spPr/>
    </dgm:pt>
    <dgm:pt modelId="{F8C81E2F-043B-4119-B344-BF56DF901694}" type="pres">
      <dgm:prSet presAssocID="{B1758CA2-AC86-49F4-A41D-189F8FF00453}" presName="Ellipse" presStyleLbl="fgAcc1" presStyleIdx="2" presStyleCnt="8"/>
      <dgm:spPr>
        <a:solidFill>
          <a:schemeClr val="lt1">
            <a:alpha val="90000"/>
            <a:hueOff val="0"/>
            <a:satOff val="0"/>
            <a:lumOff val="0"/>
            <a:alphaOff val="0"/>
          </a:schemeClr>
        </a:solidFill>
        <a:ln w="6350" cap="flat" cmpd="sng" algn="ctr">
          <a:noFill/>
          <a:prstDash val="solid"/>
          <a:miter lim="800000"/>
        </a:ln>
        <a:effectLst/>
      </dgm:spPr>
    </dgm:pt>
    <dgm:pt modelId="{354C0C5E-BC96-4BF6-9CE1-AF418A72B72B}" type="pres">
      <dgm:prSet presAssocID="{B1758CA2-AC86-49F4-A41D-189F8FF00453}" presName="L2TextContainer" presStyleLbl="revTx" presStyleIdx="2" presStyleCnt="14">
        <dgm:presLayoutVars>
          <dgm:bulletEnabled val="1"/>
        </dgm:presLayoutVars>
      </dgm:prSet>
      <dgm:spPr/>
    </dgm:pt>
    <dgm:pt modelId="{EDDBD965-8019-400A-A8CF-0AE8FE8058AD}" type="pres">
      <dgm:prSet presAssocID="{B1758CA2-AC86-49F4-A41D-189F8FF00453}" presName="L1TextContainer" presStyleLbl="revTx" presStyleIdx="3" presStyleCnt="14">
        <dgm:presLayoutVars>
          <dgm:chMax val="1"/>
          <dgm:chPref val="1"/>
          <dgm:bulletEnabled val="1"/>
        </dgm:presLayoutVars>
      </dgm:prSet>
      <dgm:spPr/>
    </dgm:pt>
    <dgm:pt modelId="{4005DDFD-B26F-45AC-B9ED-E932178A24D1}" type="pres">
      <dgm:prSet presAssocID="{B1758CA2-AC86-49F4-A41D-189F8FF00453}" presName="ConnectLine" presStyleLbl="sibTrans1D1" presStyleIdx="1" presStyleCnt="7"/>
      <dgm:spPr>
        <a:noFill/>
        <a:ln w="12700" cap="flat" cmpd="sng" algn="ctr">
          <a:solidFill>
            <a:schemeClr val="accent1">
              <a:hueOff val="0"/>
              <a:satOff val="0"/>
              <a:lumOff val="0"/>
              <a:alphaOff val="0"/>
            </a:schemeClr>
          </a:solidFill>
          <a:prstDash val="dash"/>
          <a:miter lim="800000"/>
        </a:ln>
        <a:effectLst/>
      </dgm:spPr>
    </dgm:pt>
    <dgm:pt modelId="{996FD5D6-4378-47E9-AAE2-80D77AC4E8EC}" type="pres">
      <dgm:prSet presAssocID="{B1758CA2-AC86-49F4-A41D-189F8FF00453}" presName="EmptyPlaceHolder" presStyleCnt="0"/>
      <dgm:spPr/>
    </dgm:pt>
    <dgm:pt modelId="{673D7276-7386-4AED-9766-9921B703A19F}" type="pres">
      <dgm:prSet presAssocID="{03C964B6-CC9F-4E4D-BF8E-E2C3F34F5395}" presName="spaceBetweenRectangles" presStyleCnt="0"/>
      <dgm:spPr/>
    </dgm:pt>
    <dgm:pt modelId="{E69FF91B-DC6C-4402-9277-A53702A97A71}" type="pres">
      <dgm:prSet presAssocID="{7BD7268D-D6C6-4EA0-B689-627F7ACEF3BE}" presName="composite" presStyleCnt="0"/>
      <dgm:spPr/>
    </dgm:pt>
    <dgm:pt modelId="{33682AC5-613A-4047-8470-79B1A68A888F}" type="pres">
      <dgm:prSet presAssocID="{7BD7268D-D6C6-4EA0-B689-627F7ACEF3BE}" presName="ConnectorPoint" presStyleLbl="lnNode1" presStyleIdx="2" presStyleCnt="7"/>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gm:spPr>
    </dgm:pt>
    <dgm:pt modelId="{113C8B83-99D5-450C-B2D3-92306E16571C}" type="pres">
      <dgm:prSet presAssocID="{7BD7268D-D6C6-4EA0-B689-627F7ACEF3BE}" presName="DropPinPlaceHolder" presStyleCnt="0"/>
      <dgm:spPr/>
    </dgm:pt>
    <dgm:pt modelId="{C9EA7F84-4B10-4997-9EE8-B96E22DE07B9}" type="pres">
      <dgm:prSet presAssocID="{7BD7268D-D6C6-4EA0-B689-627F7ACEF3BE}" presName="DropPin" presStyleLbl="alignNode1" presStyleIdx="2" presStyleCnt="7"/>
      <dgm:spPr/>
    </dgm:pt>
    <dgm:pt modelId="{67ACB25C-99F7-428D-845D-5B08B8CB7D29}" type="pres">
      <dgm:prSet presAssocID="{7BD7268D-D6C6-4EA0-B689-627F7ACEF3BE}" presName="Ellipse" presStyleLbl="fgAcc1" presStyleIdx="3" presStyleCnt="8"/>
      <dgm:spPr>
        <a:solidFill>
          <a:schemeClr val="lt1">
            <a:alpha val="90000"/>
            <a:hueOff val="0"/>
            <a:satOff val="0"/>
            <a:lumOff val="0"/>
            <a:alphaOff val="0"/>
          </a:schemeClr>
        </a:solidFill>
        <a:ln w="6350" cap="flat" cmpd="sng" algn="ctr">
          <a:noFill/>
          <a:prstDash val="solid"/>
          <a:miter lim="800000"/>
        </a:ln>
        <a:effectLst/>
      </dgm:spPr>
    </dgm:pt>
    <dgm:pt modelId="{82F20AA4-7B5E-4002-A503-5ABCC0649054}" type="pres">
      <dgm:prSet presAssocID="{7BD7268D-D6C6-4EA0-B689-627F7ACEF3BE}" presName="L2TextContainer" presStyleLbl="revTx" presStyleIdx="4" presStyleCnt="14">
        <dgm:presLayoutVars>
          <dgm:bulletEnabled val="1"/>
        </dgm:presLayoutVars>
      </dgm:prSet>
      <dgm:spPr/>
    </dgm:pt>
    <dgm:pt modelId="{DBCD2D77-AF79-44E2-8B0A-9825B82379D2}" type="pres">
      <dgm:prSet presAssocID="{7BD7268D-D6C6-4EA0-B689-627F7ACEF3BE}" presName="L1TextContainer" presStyleLbl="revTx" presStyleIdx="5" presStyleCnt="14">
        <dgm:presLayoutVars>
          <dgm:chMax val="1"/>
          <dgm:chPref val="1"/>
          <dgm:bulletEnabled val="1"/>
        </dgm:presLayoutVars>
      </dgm:prSet>
      <dgm:spPr/>
    </dgm:pt>
    <dgm:pt modelId="{4BEF56DA-E0F2-4FA1-A57B-2678891D213E}" type="pres">
      <dgm:prSet presAssocID="{7BD7268D-D6C6-4EA0-B689-627F7ACEF3BE}" presName="ConnectLine" presStyleLbl="sibTrans1D1" presStyleIdx="2" presStyleCnt="7"/>
      <dgm:spPr>
        <a:noFill/>
        <a:ln w="12700" cap="flat" cmpd="sng" algn="ctr">
          <a:solidFill>
            <a:schemeClr val="accent1">
              <a:hueOff val="0"/>
              <a:satOff val="0"/>
              <a:lumOff val="0"/>
              <a:alphaOff val="0"/>
            </a:schemeClr>
          </a:solidFill>
          <a:prstDash val="dash"/>
          <a:miter lim="800000"/>
        </a:ln>
        <a:effectLst/>
      </dgm:spPr>
    </dgm:pt>
    <dgm:pt modelId="{36F884E3-79D8-44B9-9FE8-2617DE2D9093}" type="pres">
      <dgm:prSet presAssocID="{7BD7268D-D6C6-4EA0-B689-627F7ACEF3BE}" presName="EmptyPlaceHolder" presStyleCnt="0"/>
      <dgm:spPr/>
    </dgm:pt>
    <dgm:pt modelId="{042747BE-CA72-4B44-B4BB-3E4D231E6C06}" type="pres">
      <dgm:prSet presAssocID="{88D9BC82-B50C-4E45-8CD0-F7C2DC06DD0B}" presName="spaceBetweenRectangles" presStyleCnt="0"/>
      <dgm:spPr/>
    </dgm:pt>
    <dgm:pt modelId="{FAC36982-4DDD-4F48-B10D-ED1A7B0B0335}" type="pres">
      <dgm:prSet presAssocID="{DD87FA77-594F-491B-9980-5BBA604F6C26}" presName="composite" presStyleCnt="0"/>
      <dgm:spPr/>
    </dgm:pt>
    <dgm:pt modelId="{C1C7A770-0ED6-4EA9-B9E3-E2EE27442D37}" type="pres">
      <dgm:prSet presAssocID="{DD87FA77-594F-491B-9980-5BBA604F6C26}" presName="ConnectorPoint" presStyleLbl="lnNode1" presStyleIdx="3" presStyleCnt="7"/>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gm:spPr>
    </dgm:pt>
    <dgm:pt modelId="{682AFDE0-E26E-4590-9E07-F69539080573}" type="pres">
      <dgm:prSet presAssocID="{DD87FA77-594F-491B-9980-5BBA604F6C26}" presName="DropPinPlaceHolder" presStyleCnt="0"/>
      <dgm:spPr/>
    </dgm:pt>
    <dgm:pt modelId="{78EEA035-C4AC-475D-9081-09AE90FD5B1F}" type="pres">
      <dgm:prSet presAssocID="{DD87FA77-594F-491B-9980-5BBA604F6C26}" presName="DropPin" presStyleLbl="alignNode1" presStyleIdx="3" presStyleCnt="7"/>
      <dgm:spPr/>
    </dgm:pt>
    <dgm:pt modelId="{14F6AAB1-7ED2-49E2-A861-B0AAF7C52AFA}" type="pres">
      <dgm:prSet presAssocID="{DD87FA77-594F-491B-9980-5BBA604F6C26}" presName="Ellipse" presStyleLbl="fgAcc1" presStyleIdx="4" presStyleCnt="8"/>
      <dgm:spPr>
        <a:solidFill>
          <a:schemeClr val="lt1">
            <a:alpha val="90000"/>
            <a:hueOff val="0"/>
            <a:satOff val="0"/>
            <a:lumOff val="0"/>
            <a:alphaOff val="0"/>
          </a:schemeClr>
        </a:solidFill>
        <a:ln w="6350" cap="flat" cmpd="sng" algn="ctr">
          <a:noFill/>
          <a:prstDash val="solid"/>
          <a:miter lim="800000"/>
        </a:ln>
        <a:effectLst/>
      </dgm:spPr>
    </dgm:pt>
    <dgm:pt modelId="{065C4B4C-250C-43AB-A1D9-4D412162618C}" type="pres">
      <dgm:prSet presAssocID="{DD87FA77-594F-491B-9980-5BBA604F6C26}" presName="L2TextContainer" presStyleLbl="revTx" presStyleIdx="6" presStyleCnt="14">
        <dgm:presLayoutVars>
          <dgm:bulletEnabled val="1"/>
        </dgm:presLayoutVars>
      </dgm:prSet>
      <dgm:spPr/>
    </dgm:pt>
    <dgm:pt modelId="{D2E50A8F-134B-49BA-B71B-22EA14678C83}" type="pres">
      <dgm:prSet presAssocID="{DD87FA77-594F-491B-9980-5BBA604F6C26}" presName="L1TextContainer" presStyleLbl="revTx" presStyleIdx="7" presStyleCnt="14">
        <dgm:presLayoutVars>
          <dgm:chMax val="1"/>
          <dgm:chPref val="1"/>
          <dgm:bulletEnabled val="1"/>
        </dgm:presLayoutVars>
      </dgm:prSet>
      <dgm:spPr/>
    </dgm:pt>
    <dgm:pt modelId="{825B7DB5-956F-459E-863A-1C2C07C59AA5}" type="pres">
      <dgm:prSet presAssocID="{DD87FA77-594F-491B-9980-5BBA604F6C26}" presName="ConnectLine" presStyleLbl="sibTrans1D1" presStyleIdx="3" presStyleCnt="7"/>
      <dgm:spPr>
        <a:noFill/>
        <a:ln w="12700" cap="flat" cmpd="sng" algn="ctr">
          <a:solidFill>
            <a:schemeClr val="accent1">
              <a:hueOff val="0"/>
              <a:satOff val="0"/>
              <a:lumOff val="0"/>
              <a:alphaOff val="0"/>
            </a:schemeClr>
          </a:solidFill>
          <a:prstDash val="dash"/>
          <a:miter lim="800000"/>
        </a:ln>
        <a:effectLst/>
      </dgm:spPr>
    </dgm:pt>
    <dgm:pt modelId="{0957A342-53F3-4C54-AECF-9CD679D99136}" type="pres">
      <dgm:prSet presAssocID="{DD87FA77-594F-491B-9980-5BBA604F6C26}" presName="EmptyPlaceHolder" presStyleCnt="0"/>
      <dgm:spPr/>
    </dgm:pt>
    <dgm:pt modelId="{48F0CEAE-F017-4833-B2E5-A921C86C4CE7}" type="pres">
      <dgm:prSet presAssocID="{5AD7B83A-5735-4389-9716-B7AC0BAD3426}" presName="spaceBetweenRectangles" presStyleCnt="0"/>
      <dgm:spPr/>
    </dgm:pt>
    <dgm:pt modelId="{C3B1157A-4FE3-45F5-8C31-1BA073C9BB41}" type="pres">
      <dgm:prSet presAssocID="{51C17432-ACD4-4B8F-807C-B214224F99FA}" presName="composite" presStyleCnt="0"/>
      <dgm:spPr/>
    </dgm:pt>
    <dgm:pt modelId="{BAE249F7-C176-477B-B516-B4A4F86ADC36}" type="pres">
      <dgm:prSet presAssocID="{51C17432-ACD4-4B8F-807C-B214224F99FA}" presName="ConnectorPoint" presStyleLbl="lnNode1" presStyleIdx="4" presStyleCnt="7"/>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gm:spPr>
    </dgm:pt>
    <dgm:pt modelId="{EBB8EC15-DB0D-4847-BFBF-7A756B64EC44}" type="pres">
      <dgm:prSet presAssocID="{51C17432-ACD4-4B8F-807C-B214224F99FA}" presName="DropPinPlaceHolder" presStyleCnt="0"/>
      <dgm:spPr/>
    </dgm:pt>
    <dgm:pt modelId="{5E72AB8E-BAAC-42B9-90B1-1BF6948E7987}" type="pres">
      <dgm:prSet presAssocID="{51C17432-ACD4-4B8F-807C-B214224F99FA}" presName="DropPin" presStyleLbl="alignNode1" presStyleIdx="4" presStyleCnt="7"/>
      <dgm:spPr/>
    </dgm:pt>
    <dgm:pt modelId="{94EC65A4-F4F2-4B38-B787-04703CAA8317}" type="pres">
      <dgm:prSet presAssocID="{51C17432-ACD4-4B8F-807C-B214224F99FA}" presName="Ellipse" presStyleLbl="fgAcc1" presStyleIdx="5" presStyleCnt="8"/>
      <dgm:spPr>
        <a:solidFill>
          <a:schemeClr val="lt1">
            <a:alpha val="90000"/>
            <a:hueOff val="0"/>
            <a:satOff val="0"/>
            <a:lumOff val="0"/>
            <a:alphaOff val="0"/>
          </a:schemeClr>
        </a:solidFill>
        <a:ln w="6350" cap="flat" cmpd="sng" algn="ctr">
          <a:noFill/>
          <a:prstDash val="solid"/>
          <a:miter lim="800000"/>
        </a:ln>
        <a:effectLst/>
      </dgm:spPr>
    </dgm:pt>
    <dgm:pt modelId="{8E169BA6-78DD-4C6C-8BDE-C88A70088B2A}" type="pres">
      <dgm:prSet presAssocID="{51C17432-ACD4-4B8F-807C-B214224F99FA}" presName="L2TextContainer" presStyleLbl="revTx" presStyleIdx="8" presStyleCnt="14">
        <dgm:presLayoutVars>
          <dgm:bulletEnabled val="1"/>
        </dgm:presLayoutVars>
      </dgm:prSet>
      <dgm:spPr/>
    </dgm:pt>
    <dgm:pt modelId="{BA57D8DA-F517-4DE0-B738-B273A5A2E8A1}" type="pres">
      <dgm:prSet presAssocID="{51C17432-ACD4-4B8F-807C-B214224F99FA}" presName="L1TextContainer" presStyleLbl="revTx" presStyleIdx="9" presStyleCnt="14">
        <dgm:presLayoutVars>
          <dgm:chMax val="1"/>
          <dgm:chPref val="1"/>
          <dgm:bulletEnabled val="1"/>
        </dgm:presLayoutVars>
      </dgm:prSet>
      <dgm:spPr/>
    </dgm:pt>
    <dgm:pt modelId="{E876DEB3-2A0E-4AD9-96F4-59927E3DD87B}" type="pres">
      <dgm:prSet presAssocID="{51C17432-ACD4-4B8F-807C-B214224F99FA}" presName="ConnectLine" presStyleLbl="sibTrans1D1" presStyleIdx="4" presStyleCnt="7"/>
      <dgm:spPr>
        <a:noFill/>
        <a:ln w="12700" cap="flat" cmpd="sng" algn="ctr">
          <a:solidFill>
            <a:schemeClr val="accent1">
              <a:hueOff val="0"/>
              <a:satOff val="0"/>
              <a:lumOff val="0"/>
              <a:alphaOff val="0"/>
            </a:schemeClr>
          </a:solidFill>
          <a:prstDash val="dash"/>
          <a:miter lim="800000"/>
        </a:ln>
        <a:effectLst/>
      </dgm:spPr>
    </dgm:pt>
    <dgm:pt modelId="{6F3DE53A-8D47-40C3-BB0C-7E55AB3A59C1}" type="pres">
      <dgm:prSet presAssocID="{51C17432-ACD4-4B8F-807C-B214224F99FA}" presName="EmptyPlaceHolder" presStyleCnt="0"/>
      <dgm:spPr/>
    </dgm:pt>
    <dgm:pt modelId="{373B12C7-9898-46E6-AD71-F7AAD26034E0}" type="pres">
      <dgm:prSet presAssocID="{C58BEA81-51E0-4CEF-BE77-1AA37D950FB0}" presName="spaceBetweenRectangles" presStyleCnt="0"/>
      <dgm:spPr/>
    </dgm:pt>
    <dgm:pt modelId="{FD4A67F6-1C7D-4E39-8DFB-EF35748E6AB7}" type="pres">
      <dgm:prSet presAssocID="{C10959FD-00C8-4C47-8A9F-B387EEFE87B7}" presName="composite" presStyleCnt="0"/>
      <dgm:spPr/>
    </dgm:pt>
    <dgm:pt modelId="{4D800B7F-792B-4C41-B416-3811E2D79E1C}" type="pres">
      <dgm:prSet presAssocID="{C10959FD-00C8-4C47-8A9F-B387EEFE87B7}" presName="ConnectorPoint" presStyleLbl="lnNode1" presStyleIdx="5" presStyleCnt="7"/>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gm:spPr>
    </dgm:pt>
    <dgm:pt modelId="{C8495C2B-895C-4B3F-9F4E-9AB78521C561}" type="pres">
      <dgm:prSet presAssocID="{C10959FD-00C8-4C47-8A9F-B387EEFE87B7}" presName="DropPinPlaceHolder" presStyleCnt="0"/>
      <dgm:spPr/>
    </dgm:pt>
    <dgm:pt modelId="{F8541130-AAC1-4206-AA49-4A5E1FA1272F}" type="pres">
      <dgm:prSet presAssocID="{C10959FD-00C8-4C47-8A9F-B387EEFE87B7}" presName="DropPin" presStyleLbl="alignNode1" presStyleIdx="5" presStyleCnt="7"/>
      <dgm:spPr/>
    </dgm:pt>
    <dgm:pt modelId="{3230A21E-2756-4665-B524-99E11D94EF78}" type="pres">
      <dgm:prSet presAssocID="{C10959FD-00C8-4C47-8A9F-B387EEFE87B7}" presName="Ellipse" presStyleLbl="fgAcc1" presStyleIdx="6" presStyleCnt="8"/>
      <dgm:spPr>
        <a:solidFill>
          <a:schemeClr val="lt1">
            <a:alpha val="90000"/>
            <a:hueOff val="0"/>
            <a:satOff val="0"/>
            <a:lumOff val="0"/>
            <a:alphaOff val="0"/>
          </a:schemeClr>
        </a:solidFill>
        <a:ln w="6350" cap="flat" cmpd="sng" algn="ctr">
          <a:noFill/>
          <a:prstDash val="solid"/>
          <a:miter lim="800000"/>
        </a:ln>
        <a:effectLst/>
      </dgm:spPr>
    </dgm:pt>
    <dgm:pt modelId="{DBBF6518-982C-4EE6-9667-C97EE6968C3D}" type="pres">
      <dgm:prSet presAssocID="{C10959FD-00C8-4C47-8A9F-B387EEFE87B7}" presName="L2TextContainer" presStyleLbl="revTx" presStyleIdx="10" presStyleCnt="14">
        <dgm:presLayoutVars>
          <dgm:bulletEnabled val="1"/>
        </dgm:presLayoutVars>
      </dgm:prSet>
      <dgm:spPr/>
    </dgm:pt>
    <dgm:pt modelId="{4ACBDA24-350C-4A07-A209-A6C7201CA73C}" type="pres">
      <dgm:prSet presAssocID="{C10959FD-00C8-4C47-8A9F-B387EEFE87B7}" presName="L1TextContainer" presStyleLbl="revTx" presStyleIdx="11" presStyleCnt="14">
        <dgm:presLayoutVars>
          <dgm:chMax val="1"/>
          <dgm:chPref val="1"/>
          <dgm:bulletEnabled val="1"/>
        </dgm:presLayoutVars>
      </dgm:prSet>
      <dgm:spPr/>
    </dgm:pt>
    <dgm:pt modelId="{70289EA0-4147-48D3-AAD9-0DC593A40CD3}" type="pres">
      <dgm:prSet presAssocID="{C10959FD-00C8-4C47-8A9F-B387EEFE87B7}" presName="ConnectLine" presStyleLbl="sibTrans1D1" presStyleIdx="5" presStyleCnt="7"/>
      <dgm:spPr>
        <a:noFill/>
        <a:ln w="12700" cap="flat" cmpd="sng" algn="ctr">
          <a:solidFill>
            <a:schemeClr val="accent1">
              <a:hueOff val="0"/>
              <a:satOff val="0"/>
              <a:lumOff val="0"/>
              <a:alphaOff val="0"/>
            </a:schemeClr>
          </a:solidFill>
          <a:prstDash val="dash"/>
          <a:miter lim="800000"/>
        </a:ln>
        <a:effectLst/>
      </dgm:spPr>
    </dgm:pt>
    <dgm:pt modelId="{CB58D25E-CBF4-434B-A3E7-8FA331F906F0}" type="pres">
      <dgm:prSet presAssocID="{C10959FD-00C8-4C47-8A9F-B387EEFE87B7}" presName="EmptyPlaceHolder" presStyleCnt="0"/>
      <dgm:spPr/>
    </dgm:pt>
    <dgm:pt modelId="{1CD2A6C7-AD08-4996-8382-66E29E424EB8}" type="pres">
      <dgm:prSet presAssocID="{294E4941-E6B4-480B-986D-4693116D766B}" presName="spaceBetweenRectangles" presStyleCnt="0"/>
      <dgm:spPr/>
    </dgm:pt>
    <dgm:pt modelId="{E8330817-DD66-4ADB-9F61-8B74936C5C56}" type="pres">
      <dgm:prSet presAssocID="{DDE5B1B7-C35D-4438-BC3C-6C55456DC1E5}" presName="composite" presStyleCnt="0"/>
      <dgm:spPr/>
    </dgm:pt>
    <dgm:pt modelId="{6663911D-EAF1-4DE7-8156-BAD93BEC8C12}" type="pres">
      <dgm:prSet presAssocID="{DDE5B1B7-C35D-4438-BC3C-6C55456DC1E5}" presName="ConnectorPoint" presStyleLbl="lnNode1" presStyleIdx="6" presStyleCnt="7"/>
      <dgm:spPr>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gm:spPr>
    </dgm:pt>
    <dgm:pt modelId="{4B5E901E-3A51-408A-958C-87720142FCA7}" type="pres">
      <dgm:prSet presAssocID="{DDE5B1B7-C35D-4438-BC3C-6C55456DC1E5}" presName="DropPinPlaceHolder" presStyleCnt="0"/>
      <dgm:spPr/>
    </dgm:pt>
    <dgm:pt modelId="{51FA54E3-D67D-44C6-A620-34EF61F05E66}" type="pres">
      <dgm:prSet presAssocID="{DDE5B1B7-C35D-4438-BC3C-6C55456DC1E5}" presName="DropPin" presStyleLbl="alignNode1" presStyleIdx="6" presStyleCnt="7"/>
      <dgm:spPr/>
    </dgm:pt>
    <dgm:pt modelId="{118A627C-4E71-453E-B969-7499D0BCEEE9}" type="pres">
      <dgm:prSet presAssocID="{DDE5B1B7-C35D-4438-BC3C-6C55456DC1E5}" presName="Ellipse" presStyleLbl="fgAcc1" presStyleIdx="7" presStyleCnt="8"/>
      <dgm:spPr>
        <a:solidFill>
          <a:schemeClr val="lt1">
            <a:alpha val="90000"/>
            <a:hueOff val="0"/>
            <a:satOff val="0"/>
            <a:lumOff val="0"/>
            <a:alphaOff val="0"/>
          </a:schemeClr>
        </a:solidFill>
        <a:ln w="6350" cap="flat" cmpd="sng" algn="ctr">
          <a:noFill/>
          <a:prstDash val="solid"/>
          <a:miter lim="800000"/>
        </a:ln>
        <a:effectLst/>
      </dgm:spPr>
    </dgm:pt>
    <dgm:pt modelId="{2532BF5D-BFD3-4DFE-A2A5-DEAA1D064EE0}" type="pres">
      <dgm:prSet presAssocID="{DDE5B1B7-C35D-4438-BC3C-6C55456DC1E5}" presName="L2TextContainer" presStyleLbl="revTx" presStyleIdx="12" presStyleCnt="14">
        <dgm:presLayoutVars>
          <dgm:bulletEnabled val="1"/>
        </dgm:presLayoutVars>
      </dgm:prSet>
      <dgm:spPr/>
    </dgm:pt>
    <dgm:pt modelId="{E10D9C2B-1B18-4B0B-A30D-245FE71444C7}" type="pres">
      <dgm:prSet presAssocID="{DDE5B1B7-C35D-4438-BC3C-6C55456DC1E5}" presName="L1TextContainer" presStyleLbl="revTx" presStyleIdx="13" presStyleCnt="14">
        <dgm:presLayoutVars>
          <dgm:chMax val="1"/>
          <dgm:chPref val="1"/>
          <dgm:bulletEnabled val="1"/>
        </dgm:presLayoutVars>
      </dgm:prSet>
      <dgm:spPr/>
    </dgm:pt>
    <dgm:pt modelId="{8170E708-BE3A-43DB-8A02-83671CD71C53}" type="pres">
      <dgm:prSet presAssocID="{DDE5B1B7-C35D-4438-BC3C-6C55456DC1E5}" presName="ConnectLine" presStyleLbl="sibTrans1D1" presStyleIdx="6" presStyleCnt="7"/>
      <dgm:spPr>
        <a:noFill/>
        <a:ln w="12700" cap="flat" cmpd="sng" algn="ctr">
          <a:solidFill>
            <a:schemeClr val="accent1">
              <a:hueOff val="0"/>
              <a:satOff val="0"/>
              <a:lumOff val="0"/>
              <a:alphaOff val="0"/>
            </a:schemeClr>
          </a:solidFill>
          <a:prstDash val="dash"/>
          <a:miter lim="800000"/>
        </a:ln>
        <a:effectLst/>
      </dgm:spPr>
    </dgm:pt>
    <dgm:pt modelId="{81E3A001-6006-48EB-9AC7-679398B037F0}" type="pres">
      <dgm:prSet presAssocID="{DDE5B1B7-C35D-4438-BC3C-6C55456DC1E5}" presName="EmptyPlaceHolder" presStyleCnt="0"/>
      <dgm:spPr/>
    </dgm:pt>
  </dgm:ptLst>
  <dgm:cxnLst>
    <dgm:cxn modelId="{B69D8C10-B0A5-43EA-BDA4-49AA703D7CEA}" type="presOf" srcId="{B1758CA2-AC86-49F4-A41D-189F8FF00453}" destId="{EDDBD965-8019-400A-A8CF-0AE8FE8058AD}" srcOrd="0" destOrd="0" presId="urn:microsoft.com/office/officeart/2017/3/layout/DropPinTimeline"/>
    <dgm:cxn modelId="{9569A33A-C0D8-4A5A-8C31-B90D17F23FAF}" srcId="{F73D2474-6AB3-4415-91BE-6F8BE81EF696}" destId="{DD87FA77-594F-491B-9980-5BBA604F6C26}" srcOrd="3" destOrd="0" parTransId="{3364F12C-996E-4FCA-BFEB-8AA1244FD8E7}" sibTransId="{5AD7B83A-5735-4389-9716-B7AC0BAD3426}"/>
    <dgm:cxn modelId="{092CAB41-CD26-48F7-AC44-96076DBFF500}" type="presOf" srcId="{DD87FA77-594F-491B-9980-5BBA604F6C26}" destId="{D2E50A8F-134B-49BA-B71B-22EA14678C83}" srcOrd="0" destOrd="0" presId="urn:microsoft.com/office/officeart/2017/3/layout/DropPinTimeline"/>
    <dgm:cxn modelId="{F8C7A245-1753-4062-8D89-94B2281398C0}" type="presOf" srcId="{51C17432-ACD4-4B8F-807C-B214224F99FA}" destId="{BA57D8DA-F517-4DE0-B738-B273A5A2E8A1}" srcOrd="0" destOrd="0" presId="urn:microsoft.com/office/officeart/2017/3/layout/DropPinTimeline"/>
    <dgm:cxn modelId="{2AD2D15D-6CA7-4BAE-B308-B4A57F311068}" srcId="{F73D2474-6AB3-4415-91BE-6F8BE81EF696}" destId="{C10959FD-00C8-4C47-8A9F-B387EEFE87B7}" srcOrd="5" destOrd="0" parTransId="{0B4AE16D-6442-4B58-BD1F-4E195097AE2F}" sibTransId="{294E4941-E6B4-480B-986D-4693116D766B}"/>
    <dgm:cxn modelId="{03225169-6EC9-4836-888C-BEF6FDA1EC2C}" type="presOf" srcId="{0A826BAC-0DD0-4643-8A55-FF4A8C5C0954}" destId="{E9206622-0C28-4881-8217-C1655FA956A9}" srcOrd="0" destOrd="0" presId="urn:microsoft.com/office/officeart/2017/3/layout/DropPinTimeline"/>
    <dgm:cxn modelId="{0E72776C-1B21-49A6-9FA6-6C360B0DB528}" srcId="{F73D2474-6AB3-4415-91BE-6F8BE81EF696}" destId="{7BD7268D-D6C6-4EA0-B689-627F7ACEF3BE}" srcOrd="2" destOrd="0" parTransId="{A00FB0AB-1D94-40BF-97A4-6BF4EFD2F216}" sibTransId="{88D9BC82-B50C-4E45-8CD0-F7C2DC06DD0B}"/>
    <dgm:cxn modelId="{8BB53478-ED19-4D84-BDB6-D2D344756043}" srcId="{F73D2474-6AB3-4415-91BE-6F8BE81EF696}" destId="{DDE5B1B7-C35D-4438-BC3C-6C55456DC1E5}" srcOrd="6" destOrd="0" parTransId="{42CAF1EE-ADE1-4100-AF8E-D34751ED927B}" sibTransId="{90C16144-F848-476F-8F6A-0BF1ADEEA564}"/>
    <dgm:cxn modelId="{98F44079-0B3A-4AB5-B216-6C9DB8F6F903}" type="presOf" srcId="{7BD7268D-D6C6-4EA0-B689-627F7ACEF3BE}" destId="{DBCD2D77-AF79-44E2-8B0A-9825B82379D2}" srcOrd="0" destOrd="0" presId="urn:microsoft.com/office/officeart/2017/3/layout/DropPinTimeline"/>
    <dgm:cxn modelId="{3FF37F7F-3D90-47BD-9C1C-0750EF7B4725}" type="presOf" srcId="{F73D2474-6AB3-4415-91BE-6F8BE81EF696}" destId="{7D7956A1-8E6A-4D96-AA32-494D7F34411C}" srcOrd="0" destOrd="0" presId="urn:microsoft.com/office/officeart/2017/3/layout/DropPinTimeline"/>
    <dgm:cxn modelId="{4016F098-7E58-47C6-8ADC-0370F7C6F60E}" srcId="{F73D2474-6AB3-4415-91BE-6F8BE81EF696}" destId="{B1758CA2-AC86-49F4-A41D-189F8FF00453}" srcOrd="1" destOrd="0" parTransId="{3FA6E53A-B060-4941-9E3A-CEEBFE0A6001}" sibTransId="{03C964B6-CC9F-4E4D-BF8E-E2C3F34F5395}"/>
    <dgm:cxn modelId="{3F1419BF-72FC-4CA3-BA5A-B95C040672C6}" type="presOf" srcId="{C10959FD-00C8-4C47-8A9F-B387EEFE87B7}" destId="{4ACBDA24-350C-4A07-A209-A6C7201CA73C}" srcOrd="0" destOrd="0" presId="urn:microsoft.com/office/officeart/2017/3/layout/DropPinTimeline"/>
    <dgm:cxn modelId="{C4E358C4-7BA8-4EBB-92C9-7E18125663E0}" type="presOf" srcId="{DDE5B1B7-C35D-4438-BC3C-6C55456DC1E5}" destId="{E10D9C2B-1B18-4B0B-A30D-245FE71444C7}" srcOrd="0" destOrd="0" presId="urn:microsoft.com/office/officeart/2017/3/layout/DropPinTimeline"/>
    <dgm:cxn modelId="{941464D2-B055-4FC1-A38A-CAF99A3E7EAE}" srcId="{F73D2474-6AB3-4415-91BE-6F8BE81EF696}" destId="{0A826BAC-0DD0-4643-8A55-FF4A8C5C0954}" srcOrd="0" destOrd="0" parTransId="{A85A7F9E-ABE9-4434-89DC-E0778A332DF4}" sibTransId="{DE03C440-BF91-487C-951A-2DD0C0CECC13}"/>
    <dgm:cxn modelId="{FDF192D4-2979-4CB3-AC70-91A1985782CC}" srcId="{F73D2474-6AB3-4415-91BE-6F8BE81EF696}" destId="{51C17432-ACD4-4B8F-807C-B214224F99FA}" srcOrd="4" destOrd="0" parTransId="{3C527F51-8AC9-4BF3-80AE-555ADF6864FF}" sibTransId="{C58BEA81-51E0-4CEF-BE77-1AA37D950FB0}"/>
    <dgm:cxn modelId="{0DEEFA8D-7BC7-4934-AF88-54616DAA938D}" type="presParOf" srcId="{7D7956A1-8E6A-4D96-AA32-494D7F34411C}" destId="{269B6DD0-4055-4DCD-90FF-F083DA9592A6}" srcOrd="0" destOrd="0" presId="urn:microsoft.com/office/officeart/2017/3/layout/DropPinTimeline"/>
    <dgm:cxn modelId="{CA9DF878-70C2-4BA3-B9ED-89B13B763A74}" type="presParOf" srcId="{7D7956A1-8E6A-4D96-AA32-494D7F34411C}" destId="{C53F95AC-98E7-4F2F-AD10-1D1A98739A21}" srcOrd="1" destOrd="0" presId="urn:microsoft.com/office/officeart/2017/3/layout/DropPinTimeline"/>
    <dgm:cxn modelId="{E9B86079-D5F5-4235-A423-225314737802}" type="presParOf" srcId="{C53F95AC-98E7-4F2F-AD10-1D1A98739A21}" destId="{A41EAB4E-48D7-456E-95D0-48B3EAF5933F}" srcOrd="0" destOrd="0" presId="urn:microsoft.com/office/officeart/2017/3/layout/DropPinTimeline"/>
    <dgm:cxn modelId="{A7EB8B1C-683D-492C-A32A-75D3E6878457}" type="presParOf" srcId="{A41EAB4E-48D7-456E-95D0-48B3EAF5933F}" destId="{9699882F-DFAD-4BBC-B237-FEBBDCAF149A}" srcOrd="0" destOrd="0" presId="urn:microsoft.com/office/officeart/2017/3/layout/DropPinTimeline"/>
    <dgm:cxn modelId="{94B9D075-EA53-4A81-B02F-4D7ED6716F38}" type="presParOf" srcId="{A41EAB4E-48D7-456E-95D0-48B3EAF5933F}" destId="{051DDC57-08B4-4663-B762-731B71B491CC}" srcOrd="1" destOrd="0" presId="urn:microsoft.com/office/officeart/2017/3/layout/DropPinTimeline"/>
    <dgm:cxn modelId="{F605C0DF-1503-470D-95F9-C29E98347CE0}" type="presParOf" srcId="{051DDC57-08B4-4663-B762-731B71B491CC}" destId="{06F9843F-8C56-4C57-98CE-D18BBCF5456A}" srcOrd="0" destOrd="0" presId="urn:microsoft.com/office/officeart/2017/3/layout/DropPinTimeline"/>
    <dgm:cxn modelId="{3C5BECA2-D295-484D-B141-100C7CEC825B}" type="presParOf" srcId="{051DDC57-08B4-4663-B762-731B71B491CC}" destId="{D22C3B66-84DE-47C9-9BB0-C8E431BE4F14}" srcOrd="1" destOrd="0" presId="urn:microsoft.com/office/officeart/2017/3/layout/DropPinTimeline"/>
    <dgm:cxn modelId="{394E963F-C045-4B89-BFB3-25AB11B08DE0}" type="presParOf" srcId="{A41EAB4E-48D7-456E-95D0-48B3EAF5933F}" destId="{665636C2-A61F-4E44-A181-5CB53BB4F7C3}" srcOrd="2" destOrd="0" presId="urn:microsoft.com/office/officeart/2017/3/layout/DropPinTimeline"/>
    <dgm:cxn modelId="{D97E99AA-DCB7-47A0-9BBA-CD92229B8364}" type="presParOf" srcId="{A41EAB4E-48D7-456E-95D0-48B3EAF5933F}" destId="{E9206622-0C28-4881-8217-C1655FA956A9}" srcOrd="3" destOrd="0" presId="urn:microsoft.com/office/officeart/2017/3/layout/DropPinTimeline"/>
    <dgm:cxn modelId="{72783F36-5E2E-4CE9-9027-3C645161475F}" type="presParOf" srcId="{A41EAB4E-48D7-456E-95D0-48B3EAF5933F}" destId="{E096821B-BBC2-4036-ADE7-CB43EE8E37EB}" srcOrd="4" destOrd="0" presId="urn:microsoft.com/office/officeart/2017/3/layout/DropPinTimeline"/>
    <dgm:cxn modelId="{AE562047-D94E-465C-8921-6C3A5DFAD2E0}" type="presParOf" srcId="{A41EAB4E-48D7-456E-95D0-48B3EAF5933F}" destId="{2C7D71EA-1DB1-4600-89E4-06877C0608D3}" srcOrd="5" destOrd="0" presId="urn:microsoft.com/office/officeart/2017/3/layout/DropPinTimeline"/>
    <dgm:cxn modelId="{6E639DDD-5EAB-4A43-933A-92D6B2FFFBA5}" type="presParOf" srcId="{C53F95AC-98E7-4F2F-AD10-1D1A98739A21}" destId="{047374A1-B8FF-47DB-A412-51731FB8FA05}" srcOrd="1" destOrd="0" presId="urn:microsoft.com/office/officeart/2017/3/layout/DropPinTimeline"/>
    <dgm:cxn modelId="{578DEED6-8440-4F83-AF59-B689E2DD229E}" type="presParOf" srcId="{C53F95AC-98E7-4F2F-AD10-1D1A98739A21}" destId="{355FFD9A-FB37-49BC-A68A-BB9B4A7A84F6}" srcOrd="2" destOrd="0" presId="urn:microsoft.com/office/officeart/2017/3/layout/DropPinTimeline"/>
    <dgm:cxn modelId="{53011B56-3BB3-4CDF-9B05-6A3D515802DB}" type="presParOf" srcId="{355FFD9A-FB37-49BC-A68A-BB9B4A7A84F6}" destId="{F403B44E-A470-4739-93C5-0DE86E83F54A}" srcOrd="0" destOrd="0" presId="urn:microsoft.com/office/officeart/2017/3/layout/DropPinTimeline"/>
    <dgm:cxn modelId="{59B513E5-82F0-4B9F-BE82-4A9C9FC236C6}" type="presParOf" srcId="{355FFD9A-FB37-49BC-A68A-BB9B4A7A84F6}" destId="{ED16D558-0A53-4BD1-834F-13BD2F3C5946}" srcOrd="1" destOrd="0" presId="urn:microsoft.com/office/officeart/2017/3/layout/DropPinTimeline"/>
    <dgm:cxn modelId="{99BC0876-B0A4-43B3-BDFF-752E342E3B60}" type="presParOf" srcId="{ED16D558-0A53-4BD1-834F-13BD2F3C5946}" destId="{8BC6E81E-3C97-47E6-87AA-4B1361AA3612}" srcOrd="0" destOrd="0" presId="urn:microsoft.com/office/officeart/2017/3/layout/DropPinTimeline"/>
    <dgm:cxn modelId="{34FC72FB-77B7-4979-915D-0A44B29026D5}" type="presParOf" srcId="{ED16D558-0A53-4BD1-834F-13BD2F3C5946}" destId="{F8C81E2F-043B-4119-B344-BF56DF901694}" srcOrd="1" destOrd="0" presId="urn:microsoft.com/office/officeart/2017/3/layout/DropPinTimeline"/>
    <dgm:cxn modelId="{6181C492-68C3-4D5D-A5B2-9710D7654D8B}" type="presParOf" srcId="{355FFD9A-FB37-49BC-A68A-BB9B4A7A84F6}" destId="{354C0C5E-BC96-4BF6-9CE1-AF418A72B72B}" srcOrd="2" destOrd="0" presId="urn:microsoft.com/office/officeart/2017/3/layout/DropPinTimeline"/>
    <dgm:cxn modelId="{3A041516-1698-4745-B82F-950B54226673}" type="presParOf" srcId="{355FFD9A-FB37-49BC-A68A-BB9B4A7A84F6}" destId="{EDDBD965-8019-400A-A8CF-0AE8FE8058AD}" srcOrd="3" destOrd="0" presId="urn:microsoft.com/office/officeart/2017/3/layout/DropPinTimeline"/>
    <dgm:cxn modelId="{4C544633-BFD3-487F-BB27-FFBDD5336EBE}" type="presParOf" srcId="{355FFD9A-FB37-49BC-A68A-BB9B4A7A84F6}" destId="{4005DDFD-B26F-45AC-B9ED-E932178A24D1}" srcOrd="4" destOrd="0" presId="urn:microsoft.com/office/officeart/2017/3/layout/DropPinTimeline"/>
    <dgm:cxn modelId="{F2564FDC-5689-48B5-96F5-403262979BC6}" type="presParOf" srcId="{355FFD9A-FB37-49BC-A68A-BB9B4A7A84F6}" destId="{996FD5D6-4378-47E9-AAE2-80D77AC4E8EC}" srcOrd="5" destOrd="0" presId="urn:microsoft.com/office/officeart/2017/3/layout/DropPinTimeline"/>
    <dgm:cxn modelId="{7D38A9D9-1B39-4102-9F8A-5E45CE3E472D}" type="presParOf" srcId="{C53F95AC-98E7-4F2F-AD10-1D1A98739A21}" destId="{673D7276-7386-4AED-9766-9921B703A19F}" srcOrd="3" destOrd="0" presId="urn:microsoft.com/office/officeart/2017/3/layout/DropPinTimeline"/>
    <dgm:cxn modelId="{8EE207AA-B591-4035-9411-5C9FA2FE7EC4}" type="presParOf" srcId="{C53F95AC-98E7-4F2F-AD10-1D1A98739A21}" destId="{E69FF91B-DC6C-4402-9277-A53702A97A71}" srcOrd="4" destOrd="0" presId="urn:microsoft.com/office/officeart/2017/3/layout/DropPinTimeline"/>
    <dgm:cxn modelId="{F66CB573-DCA3-4D65-8A42-0FD2F9212C4C}" type="presParOf" srcId="{E69FF91B-DC6C-4402-9277-A53702A97A71}" destId="{33682AC5-613A-4047-8470-79B1A68A888F}" srcOrd="0" destOrd="0" presId="urn:microsoft.com/office/officeart/2017/3/layout/DropPinTimeline"/>
    <dgm:cxn modelId="{3D4F7DEB-CC8E-4513-8B5E-4D6621AD39F8}" type="presParOf" srcId="{E69FF91B-DC6C-4402-9277-A53702A97A71}" destId="{113C8B83-99D5-450C-B2D3-92306E16571C}" srcOrd="1" destOrd="0" presId="urn:microsoft.com/office/officeart/2017/3/layout/DropPinTimeline"/>
    <dgm:cxn modelId="{A1E310FA-1CCE-4DDB-B3D4-B2DC40053812}" type="presParOf" srcId="{113C8B83-99D5-450C-B2D3-92306E16571C}" destId="{C9EA7F84-4B10-4997-9EE8-B96E22DE07B9}" srcOrd="0" destOrd="0" presId="urn:microsoft.com/office/officeart/2017/3/layout/DropPinTimeline"/>
    <dgm:cxn modelId="{B8E5FD95-57DB-4657-B86C-73FD6AD706A8}" type="presParOf" srcId="{113C8B83-99D5-450C-B2D3-92306E16571C}" destId="{67ACB25C-99F7-428D-845D-5B08B8CB7D29}" srcOrd="1" destOrd="0" presId="urn:microsoft.com/office/officeart/2017/3/layout/DropPinTimeline"/>
    <dgm:cxn modelId="{5B0C5A47-70B2-42EB-9A6C-10D9BB838D6B}" type="presParOf" srcId="{E69FF91B-DC6C-4402-9277-A53702A97A71}" destId="{82F20AA4-7B5E-4002-A503-5ABCC0649054}" srcOrd="2" destOrd="0" presId="urn:microsoft.com/office/officeart/2017/3/layout/DropPinTimeline"/>
    <dgm:cxn modelId="{8AD91052-61AC-45FA-B686-AC3C661B3096}" type="presParOf" srcId="{E69FF91B-DC6C-4402-9277-A53702A97A71}" destId="{DBCD2D77-AF79-44E2-8B0A-9825B82379D2}" srcOrd="3" destOrd="0" presId="urn:microsoft.com/office/officeart/2017/3/layout/DropPinTimeline"/>
    <dgm:cxn modelId="{6B8F444B-93C2-45E4-BF59-7C0B51FD8944}" type="presParOf" srcId="{E69FF91B-DC6C-4402-9277-A53702A97A71}" destId="{4BEF56DA-E0F2-4FA1-A57B-2678891D213E}" srcOrd="4" destOrd="0" presId="urn:microsoft.com/office/officeart/2017/3/layout/DropPinTimeline"/>
    <dgm:cxn modelId="{CF7CE0BD-5A7F-426E-A640-97455A1BAE97}" type="presParOf" srcId="{E69FF91B-DC6C-4402-9277-A53702A97A71}" destId="{36F884E3-79D8-44B9-9FE8-2617DE2D9093}" srcOrd="5" destOrd="0" presId="urn:microsoft.com/office/officeart/2017/3/layout/DropPinTimeline"/>
    <dgm:cxn modelId="{0621F278-2C26-487C-B331-8ECDEBF6F1E9}" type="presParOf" srcId="{C53F95AC-98E7-4F2F-AD10-1D1A98739A21}" destId="{042747BE-CA72-4B44-B4BB-3E4D231E6C06}" srcOrd="5" destOrd="0" presId="urn:microsoft.com/office/officeart/2017/3/layout/DropPinTimeline"/>
    <dgm:cxn modelId="{6AAF1294-45F7-425C-BB13-9DA49D4EF017}" type="presParOf" srcId="{C53F95AC-98E7-4F2F-AD10-1D1A98739A21}" destId="{FAC36982-4DDD-4F48-B10D-ED1A7B0B0335}" srcOrd="6" destOrd="0" presId="urn:microsoft.com/office/officeart/2017/3/layout/DropPinTimeline"/>
    <dgm:cxn modelId="{F8609A2C-988C-4C83-BA9D-CCEE8DE24090}" type="presParOf" srcId="{FAC36982-4DDD-4F48-B10D-ED1A7B0B0335}" destId="{C1C7A770-0ED6-4EA9-B9E3-E2EE27442D37}" srcOrd="0" destOrd="0" presId="urn:microsoft.com/office/officeart/2017/3/layout/DropPinTimeline"/>
    <dgm:cxn modelId="{401598D5-98B0-45C0-A624-FC8DBE55E93E}" type="presParOf" srcId="{FAC36982-4DDD-4F48-B10D-ED1A7B0B0335}" destId="{682AFDE0-E26E-4590-9E07-F69539080573}" srcOrd="1" destOrd="0" presId="urn:microsoft.com/office/officeart/2017/3/layout/DropPinTimeline"/>
    <dgm:cxn modelId="{AB4E67BC-BFEF-4431-A1CA-1C68E2F64D87}" type="presParOf" srcId="{682AFDE0-E26E-4590-9E07-F69539080573}" destId="{78EEA035-C4AC-475D-9081-09AE90FD5B1F}" srcOrd="0" destOrd="0" presId="urn:microsoft.com/office/officeart/2017/3/layout/DropPinTimeline"/>
    <dgm:cxn modelId="{F85BF250-7975-42CD-ABB4-4D558E3DBCB2}" type="presParOf" srcId="{682AFDE0-E26E-4590-9E07-F69539080573}" destId="{14F6AAB1-7ED2-49E2-A861-B0AAF7C52AFA}" srcOrd="1" destOrd="0" presId="urn:microsoft.com/office/officeart/2017/3/layout/DropPinTimeline"/>
    <dgm:cxn modelId="{62FBA8F2-A8F2-47B1-BF9C-631A86B7CE38}" type="presParOf" srcId="{FAC36982-4DDD-4F48-B10D-ED1A7B0B0335}" destId="{065C4B4C-250C-43AB-A1D9-4D412162618C}" srcOrd="2" destOrd="0" presId="urn:microsoft.com/office/officeart/2017/3/layout/DropPinTimeline"/>
    <dgm:cxn modelId="{EA3A145C-A7A8-4514-82DD-9EBC25AF6D2B}" type="presParOf" srcId="{FAC36982-4DDD-4F48-B10D-ED1A7B0B0335}" destId="{D2E50A8F-134B-49BA-B71B-22EA14678C83}" srcOrd="3" destOrd="0" presId="urn:microsoft.com/office/officeart/2017/3/layout/DropPinTimeline"/>
    <dgm:cxn modelId="{3732BC6C-2A79-482B-B23F-2C64E9973836}" type="presParOf" srcId="{FAC36982-4DDD-4F48-B10D-ED1A7B0B0335}" destId="{825B7DB5-956F-459E-863A-1C2C07C59AA5}" srcOrd="4" destOrd="0" presId="urn:microsoft.com/office/officeart/2017/3/layout/DropPinTimeline"/>
    <dgm:cxn modelId="{82853F06-99C0-4FD9-87C6-E609EB4F3B32}" type="presParOf" srcId="{FAC36982-4DDD-4F48-B10D-ED1A7B0B0335}" destId="{0957A342-53F3-4C54-AECF-9CD679D99136}" srcOrd="5" destOrd="0" presId="urn:microsoft.com/office/officeart/2017/3/layout/DropPinTimeline"/>
    <dgm:cxn modelId="{C67B6CBA-27F5-4355-9CC2-4C0CF6BD4F8D}" type="presParOf" srcId="{C53F95AC-98E7-4F2F-AD10-1D1A98739A21}" destId="{48F0CEAE-F017-4833-B2E5-A921C86C4CE7}" srcOrd="7" destOrd="0" presId="urn:microsoft.com/office/officeart/2017/3/layout/DropPinTimeline"/>
    <dgm:cxn modelId="{22101FE4-3467-41C8-91E0-07297DCACF5B}" type="presParOf" srcId="{C53F95AC-98E7-4F2F-AD10-1D1A98739A21}" destId="{C3B1157A-4FE3-45F5-8C31-1BA073C9BB41}" srcOrd="8" destOrd="0" presId="urn:microsoft.com/office/officeart/2017/3/layout/DropPinTimeline"/>
    <dgm:cxn modelId="{E9CA7907-C962-48B8-B5F1-B8A2A8268066}" type="presParOf" srcId="{C3B1157A-4FE3-45F5-8C31-1BA073C9BB41}" destId="{BAE249F7-C176-477B-B516-B4A4F86ADC36}" srcOrd="0" destOrd="0" presId="urn:microsoft.com/office/officeart/2017/3/layout/DropPinTimeline"/>
    <dgm:cxn modelId="{A187E78A-FE11-4041-8617-EDB228A51696}" type="presParOf" srcId="{C3B1157A-4FE3-45F5-8C31-1BA073C9BB41}" destId="{EBB8EC15-DB0D-4847-BFBF-7A756B64EC44}" srcOrd="1" destOrd="0" presId="urn:microsoft.com/office/officeart/2017/3/layout/DropPinTimeline"/>
    <dgm:cxn modelId="{178E2965-F3BE-451C-A6EF-C47A3DA8F80E}" type="presParOf" srcId="{EBB8EC15-DB0D-4847-BFBF-7A756B64EC44}" destId="{5E72AB8E-BAAC-42B9-90B1-1BF6948E7987}" srcOrd="0" destOrd="0" presId="urn:microsoft.com/office/officeart/2017/3/layout/DropPinTimeline"/>
    <dgm:cxn modelId="{72724937-02DA-459A-A5F1-B1380BFE30F4}" type="presParOf" srcId="{EBB8EC15-DB0D-4847-BFBF-7A756B64EC44}" destId="{94EC65A4-F4F2-4B38-B787-04703CAA8317}" srcOrd="1" destOrd="0" presId="urn:microsoft.com/office/officeart/2017/3/layout/DropPinTimeline"/>
    <dgm:cxn modelId="{DB7B87C9-8A48-4752-B137-1993DBAE4E11}" type="presParOf" srcId="{C3B1157A-4FE3-45F5-8C31-1BA073C9BB41}" destId="{8E169BA6-78DD-4C6C-8BDE-C88A70088B2A}" srcOrd="2" destOrd="0" presId="urn:microsoft.com/office/officeart/2017/3/layout/DropPinTimeline"/>
    <dgm:cxn modelId="{1FB1ECB3-2C8C-472C-96C0-AAEED69078BF}" type="presParOf" srcId="{C3B1157A-4FE3-45F5-8C31-1BA073C9BB41}" destId="{BA57D8DA-F517-4DE0-B738-B273A5A2E8A1}" srcOrd="3" destOrd="0" presId="urn:microsoft.com/office/officeart/2017/3/layout/DropPinTimeline"/>
    <dgm:cxn modelId="{A431426B-FA1A-48A2-86DF-D818D3604663}" type="presParOf" srcId="{C3B1157A-4FE3-45F5-8C31-1BA073C9BB41}" destId="{E876DEB3-2A0E-4AD9-96F4-59927E3DD87B}" srcOrd="4" destOrd="0" presId="urn:microsoft.com/office/officeart/2017/3/layout/DropPinTimeline"/>
    <dgm:cxn modelId="{6AB4D5A3-8A36-4801-BCC8-1B08ECECFB58}" type="presParOf" srcId="{C3B1157A-4FE3-45F5-8C31-1BA073C9BB41}" destId="{6F3DE53A-8D47-40C3-BB0C-7E55AB3A59C1}" srcOrd="5" destOrd="0" presId="urn:microsoft.com/office/officeart/2017/3/layout/DropPinTimeline"/>
    <dgm:cxn modelId="{5D45BC1B-0750-4D8F-B3D2-72C998560391}" type="presParOf" srcId="{C53F95AC-98E7-4F2F-AD10-1D1A98739A21}" destId="{373B12C7-9898-46E6-AD71-F7AAD26034E0}" srcOrd="9" destOrd="0" presId="urn:microsoft.com/office/officeart/2017/3/layout/DropPinTimeline"/>
    <dgm:cxn modelId="{D95A67FD-962D-4108-AB54-ED8919490A4B}" type="presParOf" srcId="{C53F95AC-98E7-4F2F-AD10-1D1A98739A21}" destId="{FD4A67F6-1C7D-4E39-8DFB-EF35748E6AB7}" srcOrd="10" destOrd="0" presId="urn:microsoft.com/office/officeart/2017/3/layout/DropPinTimeline"/>
    <dgm:cxn modelId="{DB02ED7B-3974-4943-BB87-4F6DECEFAF3B}" type="presParOf" srcId="{FD4A67F6-1C7D-4E39-8DFB-EF35748E6AB7}" destId="{4D800B7F-792B-4C41-B416-3811E2D79E1C}" srcOrd="0" destOrd="0" presId="urn:microsoft.com/office/officeart/2017/3/layout/DropPinTimeline"/>
    <dgm:cxn modelId="{6B1A804D-EDB9-4199-AC39-8E08AA6248B0}" type="presParOf" srcId="{FD4A67F6-1C7D-4E39-8DFB-EF35748E6AB7}" destId="{C8495C2B-895C-4B3F-9F4E-9AB78521C561}" srcOrd="1" destOrd="0" presId="urn:microsoft.com/office/officeart/2017/3/layout/DropPinTimeline"/>
    <dgm:cxn modelId="{8683AA86-E8D8-4DF6-A976-45235233E3D0}" type="presParOf" srcId="{C8495C2B-895C-4B3F-9F4E-9AB78521C561}" destId="{F8541130-AAC1-4206-AA49-4A5E1FA1272F}" srcOrd="0" destOrd="0" presId="urn:microsoft.com/office/officeart/2017/3/layout/DropPinTimeline"/>
    <dgm:cxn modelId="{9B385671-664D-46AD-BD52-53D02053F2BC}" type="presParOf" srcId="{C8495C2B-895C-4B3F-9F4E-9AB78521C561}" destId="{3230A21E-2756-4665-B524-99E11D94EF78}" srcOrd="1" destOrd="0" presId="urn:microsoft.com/office/officeart/2017/3/layout/DropPinTimeline"/>
    <dgm:cxn modelId="{EAB3C4F8-4AF2-4950-B7C8-CC7C435D0D84}" type="presParOf" srcId="{FD4A67F6-1C7D-4E39-8DFB-EF35748E6AB7}" destId="{DBBF6518-982C-4EE6-9667-C97EE6968C3D}" srcOrd="2" destOrd="0" presId="urn:microsoft.com/office/officeart/2017/3/layout/DropPinTimeline"/>
    <dgm:cxn modelId="{D9B3E4E1-C81A-4A7D-B1D0-73B19057AEA2}" type="presParOf" srcId="{FD4A67F6-1C7D-4E39-8DFB-EF35748E6AB7}" destId="{4ACBDA24-350C-4A07-A209-A6C7201CA73C}" srcOrd="3" destOrd="0" presId="urn:microsoft.com/office/officeart/2017/3/layout/DropPinTimeline"/>
    <dgm:cxn modelId="{F91E52B1-11F3-4932-AAD1-287ED063D6EC}" type="presParOf" srcId="{FD4A67F6-1C7D-4E39-8DFB-EF35748E6AB7}" destId="{70289EA0-4147-48D3-AAD9-0DC593A40CD3}" srcOrd="4" destOrd="0" presId="urn:microsoft.com/office/officeart/2017/3/layout/DropPinTimeline"/>
    <dgm:cxn modelId="{20EEF567-5B3A-4569-8F98-4FF2B8249014}" type="presParOf" srcId="{FD4A67F6-1C7D-4E39-8DFB-EF35748E6AB7}" destId="{CB58D25E-CBF4-434B-A3E7-8FA331F906F0}" srcOrd="5" destOrd="0" presId="urn:microsoft.com/office/officeart/2017/3/layout/DropPinTimeline"/>
    <dgm:cxn modelId="{9E111FD0-6A72-4F04-BCA5-0B40482005AA}" type="presParOf" srcId="{C53F95AC-98E7-4F2F-AD10-1D1A98739A21}" destId="{1CD2A6C7-AD08-4996-8382-66E29E424EB8}" srcOrd="11" destOrd="0" presId="urn:microsoft.com/office/officeart/2017/3/layout/DropPinTimeline"/>
    <dgm:cxn modelId="{3D64A3E8-598A-4E64-B65A-37F5D9E4966F}" type="presParOf" srcId="{C53F95AC-98E7-4F2F-AD10-1D1A98739A21}" destId="{E8330817-DD66-4ADB-9F61-8B74936C5C56}" srcOrd="12" destOrd="0" presId="urn:microsoft.com/office/officeart/2017/3/layout/DropPinTimeline"/>
    <dgm:cxn modelId="{A2740FDF-3EF6-45DB-B03C-EF6EDA7D0FF4}" type="presParOf" srcId="{E8330817-DD66-4ADB-9F61-8B74936C5C56}" destId="{6663911D-EAF1-4DE7-8156-BAD93BEC8C12}" srcOrd="0" destOrd="0" presId="urn:microsoft.com/office/officeart/2017/3/layout/DropPinTimeline"/>
    <dgm:cxn modelId="{36603B3F-5A06-4671-B238-43A5AA68C7F3}" type="presParOf" srcId="{E8330817-DD66-4ADB-9F61-8B74936C5C56}" destId="{4B5E901E-3A51-408A-958C-87720142FCA7}" srcOrd="1" destOrd="0" presId="urn:microsoft.com/office/officeart/2017/3/layout/DropPinTimeline"/>
    <dgm:cxn modelId="{64D791C9-06AF-44CE-84EB-98661962394B}" type="presParOf" srcId="{4B5E901E-3A51-408A-958C-87720142FCA7}" destId="{51FA54E3-D67D-44C6-A620-34EF61F05E66}" srcOrd="0" destOrd="0" presId="urn:microsoft.com/office/officeart/2017/3/layout/DropPinTimeline"/>
    <dgm:cxn modelId="{3388B708-5057-48B1-A919-6A62FDEAB54F}" type="presParOf" srcId="{4B5E901E-3A51-408A-958C-87720142FCA7}" destId="{118A627C-4E71-453E-B969-7499D0BCEEE9}" srcOrd="1" destOrd="0" presId="urn:microsoft.com/office/officeart/2017/3/layout/DropPinTimeline"/>
    <dgm:cxn modelId="{9927371E-E243-41F2-9BFA-F13641765DFD}" type="presParOf" srcId="{E8330817-DD66-4ADB-9F61-8B74936C5C56}" destId="{2532BF5D-BFD3-4DFE-A2A5-DEAA1D064EE0}" srcOrd="2" destOrd="0" presId="urn:microsoft.com/office/officeart/2017/3/layout/DropPinTimeline"/>
    <dgm:cxn modelId="{227D8956-9E21-43A3-8529-647A6C78C4AB}" type="presParOf" srcId="{E8330817-DD66-4ADB-9F61-8B74936C5C56}" destId="{E10D9C2B-1B18-4B0B-A30D-245FE71444C7}" srcOrd="3" destOrd="0" presId="urn:microsoft.com/office/officeart/2017/3/layout/DropPinTimeline"/>
    <dgm:cxn modelId="{6C1D1916-0324-44D7-A6C6-ED1C8A19211C}" type="presParOf" srcId="{E8330817-DD66-4ADB-9F61-8B74936C5C56}" destId="{8170E708-BE3A-43DB-8A02-83671CD71C53}" srcOrd="4" destOrd="0" presId="urn:microsoft.com/office/officeart/2017/3/layout/DropPinTimeline"/>
    <dgm:cxn modelId="{B15F9213-624D-4247-8CE4-B04D3CBB3EC6}" type="presParOf" srcId="{E8330817-DD66-4ADB-9F61-8B74936C5C56}" destId="{81E3A001-6006-48EB-9AC7-679398B037F0}" srcOrd="5" destOrd="0" presId="urn:microsoft.com/office/officeart/2017/3/layout/DropPi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548F4B9-F84D-4F8F-AE09-13DCB096615C}" type="doc">
      <dgm:prSet loTypeId="urn:microsoft.com/office/officeart/2005/8/layout/vList4" loCatId="list" qsTypeId="urn:microsoft.com/office/officeart/2005/8/quickstyle/simple1" qsCatId="simple" csTypeId="urn:microsoft.com/office/officeart/2005/8/colors/colorful5" csCatId="colorful" phldr="1"/>
      <dgm:spPr/>
      <dgm:t>
        <a:bodyPr/>
        <a:lstStyle/>
        <a:p>
          <a:endParaRPr lang="en-US"/>
        </a:p>
      </dgm:t>
    </dgm:pt>
    <dgm:pt modelId="{A8F9A6AA-9543-4593-9073-27680D5CDA13}">
      <dgm:prSet phldrT="[Text]"/>
      <dgm:spPr/>
      <dgm:t>
        <a:bodyPr/>
        <a:lstStyle/>
        <a:p>
          <a:r>
            <a:rPr lang="en-US" dirty="0"/>
            <a:t>Precious metals</a:t>
          </a:r>
        </a:p>
      </dgm:t>
    </dgm:pt>
    <dgm:pt modelId="{8716D190-AF07-4000-8079-2DC1D8D71849}" type="parTrans" cxnId="{D5B82F2A-07F0-44BC-BF65-E3963F900250}">
      <dgm:prSet/>
      <dgm:spPr/>
      <dgm:t>
        <a:bodyPr/>
        <a:lstStyle/>
        <a:p>
          <a:endParaRPr lang="en-US"/>
        </a:p>
      </dgm:t>
    </dgm:pt>
    <dgm:pt modelId="{61A6DAA1-C70D-4120-98C9-4BB5932FCF8C}" type="sibTrans" cxnId="{D5B82F2A-07F0-44BC-BF65-E3963F900250}">
      <dgm:prSet/>
      <dgm:spPr/>
      <dgm:t>
        <a:bodyPr/>
        <a:lstStyle/>
        <a:p>
          <a:endParaRPr lang="en-US"/>
        </a:p>
      </dgm:t>
    </dgm:pt>
    <dgm:pt modelId="{07A0D5CA-2D30-4786-824C-A77DB30292DD}">
      <dgm:prSet phldrT="[Text]"/>
      <dgm:spPr/>
      <dgm:t>
        <a:bodyPr/>
        <a:lstStyle/>
        <a:p>
          <a:r>
            <a:rPr lang="en-US" dirty="0"/>
            <a:t>Store of value, diversification of risk</a:t>
          </a:r>
        </a:p>
      </dgm:t>
    </dgm:pt>
    <dgm:pt modelId="{73A317B5-97BA-4F29-A033-9D5E598CDF41}" type="parTrans" cxnId="{CFE961D4-BBA3-488E-9D4D-D33784136212}">
      <dgm:prSet/>
      <dgm:spPr/>
      <dgm:t>
        <a:bodyPr/>
        <a:lstStyle/>
        <a:p>
          <a:endParaRPr lang="en-US"/>
        </a:p>
      </dgm:t>
    </dgm:pt>
    <dgm:pt modelId="{2D51BA0E-B17F-48E5-99E1-663841FBA7CA}" type="sibTrans" cxnId="{CFE961D4-BBA3-488E-9D4D-D33784136212}">
      <dgm:prSet/>
      <dgm:spPr/>
      <dgm:t>
        <a:bodyPr/>
        <a:lstStyle/>
        <a:p>
          <a:endParaRPr lang="en-US"/>
        </a:p>
      </dgm:t>
    </dgm:pt>
    <dgm:pt modelId="{03ACC518-1C72-472C-BD22-26EB3F2C6FD3}">
      <dgm:prSet phldrT="[Text]"/>
      <dgm:spPr/>
      <dgm:t>
        <a:bodyPr/>
        <a:lstStyle/>
        <a:p>
          <a:r>
            <a:rPr lang="en-US" dirty="0"/>
            <a:t>Access to early-stage capital growth with a premium for complexity and risk</a:t>
          </a:r>
        </a:p>
      </dgm:t>
    </dgm:pt>
    <dgm:pt modelId="{46E0E8F1-0F87-489B-A490-398C654E5740}" type="parTrans" cxnId="{9CAB8227-8E89-4381-9419-46C6FE1FF96A}">
      <dgm:prSet/>
      <dgm:spPr/>
      <dgm:t>
        <a:bodyPr/>
        <a:lstStyle/>
        <a:p>
          <a:endParaRPr lang="en-US"/>
        </a:p>
      </dgm:t>
    </dgm:pt>
    <dgm:pt modelId="{3C7A0A86-60EF-458F-B7A8-E619760B17C9}" type="sibTrans" cxnId="{9CAB8227-8E89-4381-9419-46C6FE1FF96A}">
      <dgm:prSet/>
      <dgm:spPr/>
      <dgm:t>
        <a:bodyPr/>
        <a:lstStyle/>
        <a:p>
          <a:endParaRPr lang="en-US"/>
        </a:p>
      </dgm:t>
    </dgm:pt>
    <dgm:pt modelId="{379C910B-6693-4F24-904A-DCC791B0D5FC}">
      <dgm:prSet phldrT="[Text]"/>
      <dgm:spPr/>
      <dgm:t>
        <a:bodyPr/>
        <a:lstStyle/>
        <a:p>
          <a:r>
            <a:rPr lang="en-US" dirty="0"/>
            <a:t>Hedge Funds</a:t>
          </a:r>
        </a:p>
      </dgm:t>
    </dgm:pt>
    <dgm:pt modelId="{C9D4EDB3-8EED-4A74-8430-2CFF36D486D0}" type="parTrans" cxnId="{B2AE6ED6-30DE-437A-AF09-B0983F353789}">
      <dgm:prSet/>
      <dgm:spPr/>
      <dgm:t>
        <a:bodyPr/>
        <a:lstStyle/>
        <a:p>
          <a:endParaRPr lang="en-US"/>
        </a:p>
      </dgm:t>
    </dgm:pt>
    <dgm:pt modelId="{A6E24B92-173F-4D06-8F08-753D039FC0D5}" type="sibTrans" cxnId="{B2AE6ED6-30DE-437A-AF09-B0983F353789}">
      <dgm:prSet/>
      <dgm:spPr/>
      <dgm:t>
        <a:bodyPr/>
        <a:lstStyle/>
        <a:p>
          <a:endParaRPr lang="en-US"/>
        </a:p>
      </dgm:t>
    </dgm:pt>
    <dgm:pt modelId="{B47D6297-0B32-4F32-B3C5-F7BED485CF80}">
      <dgm:prSet phldrT="[Text]"/>
      <dgm:spPr/>
      <dgm:t>
        <a:bodyPr/>
        <a:lstStyle/>
        <a:p>
          <a:r>
            <a:rPr lang="en-US" dirty="0"/>
            <a:t>Risk management; access to uncorrelated returns through active management</a:t>
          </a:r>
        </a:p>
      </dgm:t>
    </dgm:pt>
    <dgm:pt modelId="{00D3157B-BE11-4D35-BE4B-BFBCFAADE495}" type="parTrans" cxnId="{D0A3CBD4-16E2-4B7F-97EB-FE0C2FB9A127}">
      <dgm:prSet/>
      <dgm:spPr/>
      <dgm:t>
        <a:bodyPr/>
        <a:lstStyle/>
        <a:p>
          <a:endParaRPr lang="en-US"/>
        </a:p>
      </dgm:t>
    </dgm:pt>
    <dgm:pt modelId="{499BC1B6-BF41-42A5-ACE3-2F97C4AAC4C5}" type="sibTrans" cxnId="{D0A3CBD4-16E2-4B7F-97EB-FE0C2FB9A127}">
      <dgm:prSet/>
      <dgm:spPr/>
      <dgm:t>
        <a:bodyPr/>
        <a:lstStyle/>
        <a:p>
          <a:endParaRPr lang="en-US"/>
        </a:p>
      </dgm:t>
    </dgm:pt>
    <dgm:pt modelId="{B66A0FC6-BE59-4A9F-A439-199484AFAC17}">
      <dgm:prSet phldrT="[Text]"/>
      <dgm:spPr/>
      <dgm:t>
        <a:bodyPr/>
        <a:lstStyle/>
        <a:p>
          <a:r>
            <a:rPr lang="en-US" dirty="0"/>
            <a:t>Real Assets</a:t>
          </a:r>
        </a:p>
      </dgm:t>
    </dgm:pt>
    <dgm:pt modelId="{983F5E4E-91E5-45C6-8C39-10E485266B88}" type="parTrans" cxnId="{3B3386E8-7C64-4D95-AEA1-D1CBEC855F45}">
      <dgm:prSet/>
      <dgm:spPr/>
      <dgm:t>
        <a:bodyPr/>
        <a:lstStyle/>
        <a:p>
          <a:endParaRPr lang="en-US"/>
        </a:p>
      </dgm:t>
    </dgm:pt>
    <dgm:pt modelId="{25ED8BBB-00B7-4AF8-8689-34E40E957B83}" type="sibTrans" cxnId="{3B3386E8-7C64-4D95-AEA1-D1CBEC855F45}">
      <dgm:prSet/>
      <dgm:spPr/>
      <dgm:t>
        <a:bodyPr/>
        <a:lstStyle/>
        <a:p>
          <a:endParaRPr lang="en-US"/>
        </a:p>
      </dgm:t>
    </dgm:pt>
    <dgm:pt modelId="{558F587E-3203-4DAE-B9BA-2DD6F8690753}">
      <dgm:prSet phldrT="[Text]"/>
      <dgm:spPr/>
      <dgm:t>
        <a:bodyPr/>
        <a:lstStyle/>
        <a:p>
          <a:r>
            <a:rPr lang="en-US" dirty="0"/>
            <a:t>Fixed Income</a:t>
          </a:r>
        </a:p>
      </dgm:t>
    </dgm:pt>
    <dgm:pt modelId="{6066C58F-9119-4D30-A046-DDB09F4473E4}" type="parTrans" cxnId="{FCE64D53-BF7F-4450-B801-7BACFDD53569}">
      <dgm:prSet/>
      <dgm:spPr/>
      <dgm:t>
        <a:bodyPr/>
        <a:lstStyle/>
        <a:p>
          <a:endParaRPr lang="en-US"/>
        </a:p>
      </dgm:t>
    </dgm:pt>
    <dgm:pt modelId="{875DEAD4-4E12-4666-A081-16BC9C9BD3F3}" type="sibTrans" cxnId="{FCE64D53-BF7F-4450-B801-7BACFDD53569}">
      <dgm:prSet/>
      <dgm:spPr/>
      <dgm:t>
        <a:bodyPr/>
        <a:lstStyle/>
        <a:p>
          <a:endParaRPr lang="en-US"/>
        </a:p>
      </dgm:t>
    </dgm:pt>
    <dgm:pt modelId="{DC5D7BB9-583E-4371-9E07-9FA94447A5CC}">
      <dgm:prSet phldrT="[Text]"/>
      <dgm:spPr/>
      <dgm:t>
        <a:bodyPr/>
        <a:lstStyle/>
        <a:p>
          <a:r>
            <a:rPr lang="en-US" dirty="0"/>
            <a:t>Access to capital growth and income from corporate profits</a:t>
          </a:r>
        </a:p>
      </dgm:t>
    </dgm:pt>
    <dgm:pt modelId="{E6773C6C-DF23-48BB-91D7-267F62897D7E}" type="parTrans" cxnId="{25F1BE9B-9303-43B1-8738-A9C0EA202B26}">
      <dgm:prSet/>
      <dgm:spPr/>
      <dgm:t>
        <a:bodyPr/>
        <a:lstStyle/>
        <a:p>
          <a:endParaRPr lang="en-US"/>
        </a:p>
      </dgm:t>
    </dgm:pt>
    <dgm:pt modelId="{CE647B1C-F753-4E37-80AA-E39DE453A1B1}" type="sibTrans" cxnId="{25F1BE9B-9303-43B1-8738-A9C0EA202B26}">
      <dgm:prSet/>
      <dgm:spPr/>
      <dgm:t>
        <a:bodyPr/>
        <a:lstStyle/>
        <a:p>
          <a:endParaRPr lang="en-US"/>
        </a:p>
      </dgm:t>
    </dgm:pt>
    <dgm:pt modelId="{6E371EED-4FF4-4DC6-811D-79CCAE1FE1EA}">
      <dgm:prSet phldrT="[Text]"/>
      <dgm:spPr/>
      <dgm:t>
        <a:bodyPr/>
        <a:lstStyle/>
        <a:p>
          <a:r>
            <a:rPr lang="en-US" dirty="0"/>
            <a:t>Equities</a:t>
          </a:r>
        </a:p>
      </dgm:t>
    </dgm:pt>
    <dgm:pt modelId="{C2DC3FDD-6B52-4C90-A7B5-B2712D6BF95B}" type="sibTrans" cxnId="{AE9FE593-0A13-4C00-9BAD-0810F801361F}">
      <dgm:prSet/>
      <dgm:spPr/>
      <dgm:t>
        <a:bodyPr/>
        <a:lstStyle/>
        <a:p>
          <a:endParaRPr lang="en-US"/>
        </a:p>
      </dgm:t>
    </dgm:pt>
    <dgm:pt modelId="{01080E1A-5F43-4B7B-8C5E-E7507680AB86}" type="parTrans" cxnId="{AE9FE593-0A13-4C00-9BAD-0810F801361F}">
      <dgm:prSet/>
      <dgm:spPr/>
      <dgm:t>
        <a:bodyPr/>
        <a:lstStyle/>
        <a:p>
          <a:endParaRPr lang="en-US"/>
        </a:p>
      </dgm:t>
    </dgm:pt>
    <dgm:pt modelId="{3DFFD390-7C78-4BB2-9307-9248F654B164}">
      <dgm:prSet phldrT="[Text]"/>
      <dgm:spPr/>
      <dgm:t>
        <a:bodyPr/>
        <a:lstStyle/>
        <a:p>
          <a:r>
            <a:rPr lang="en-US" dirty="0"/>
            <a:t>Real estate, timber, infrastructure: Store of value, stable income and protection from inflation</a:t>
          </a:r>
        </a:p>
      </dgm:t>
    </dgm:pt>
    <dgm:pt modelId="{FE33B8C6-CD73-45D0-AEAD-4AA1F2CD8DD4}" type="parTrans" cxnId="{AF8F64D6-5644-47E2-9567-4420312E3807}">
      <dgm:prSet/>
      <dgm:spPr/>
      <dgm:t>
        <a:bodyPr/>
        <a:lstStyle/>
        <a:p>
          <a:endParaRPr lang="en-US"/>
        </a:p>
      </dgm:t>
    </dgm:pt>
    <dgm:pt modelId="{5E8D0F83-6C48-4F6A-B088-E9E13FFAD318}" type="sibTrans" cxnId="{AF8F64D6-5644-47E2-9567-4420312E3807}">
      <dgm:prSet/>
      <dgm:spPr/>
      <dgm:t>
        <a:bodyPr/>
        <a:lstStyle/>
        <a:p>
          <a:endParaRPr lang="en-US"/>
        </a:p>
      </dgm:t>
    </dgm:pt>
    <dgm:pt modelId="{20779901-A0FA-4CAC-A902-91F3466DF131}">
      <dgm:prSet phldrT="[Text]"/>
      <dgm:spPr/>
      <dgm:t>
        <a:bodyPr/>
        <a:lstStyle/>
        <a:p>
          <a:r>
            <a:rPr lang="en-US" dirty="0"/>
            <a:t>Benefit of liquidity, with premium over cash deposits for limited default risk</a:t>
          </a:r>
        </a:p>
      </dgm:t>
    </dgm:pt>
    <dgm:pt modelId="{2C1C2B3E-597C-47A6-BAF7-CADC425D7E0E}" type="parTrans" cxnId="{4138186E-2458-4931-B197-839677B9DC15}">
      <dgm:prSet/>
      <dgm:spPr/>
      <dgm:t>
        <a:bodyPr/>
        <a:lstStyle/>
        <a:p>
          <a:endParaRPr lang="en-US"/>
        </a:p>
      </dgm:t>
    </dgm:pt>
    <dgm:pt modelId="{08C3ABE2-3856-4FBF-A8F1-5EE37B83D452}" type="sibTrans" cxnId="{4138186E-2458-4931-B197-839677B9DC15}">
      <dgm:prSet/>
      <dgm:spPr/>
      <dgm:t>
        <a:bodyPr/>
        <a:lstStyle/>
        <a:p>
          <a:endParaRPr lang="en-US"/>
        </a:p>
      </dgm:t>
    </dgm:pt>
    <dgm:pt modelId="{7C60B33C-0D2D-43D5-BA3A-37405C2D00E2}">
      <dgm:prSet phldrT="[Text]"/>
      <dgm:spPr/>
      <dgm:t>
        <a:bodyPr/>
        <a:lstStyle/>
        <a:p>
          <a:r>
            <a:rPr lang="en-US" dirty="0"/>
            <a:t>Private Equity and Venture Capital</a:t>
          </a:r>
        </a:p>
      </dgm:t>
    </dgm:pt>
    <dgm:pt modelId="{81D43AC9-C2E9-4175-893B-335314546322}" type="sibTrans" cxnId="{20FD41E3-2415-484E-8408-45EE5A1B61B1}">
      <dgm:prSet/>
      <dgm:spPr/>
      <dgm:t>
        <a:bodyPr/>
        <a:lstStyle/>
        <a:p>
          <a:endParaRPr lang="en-US"/>
        </a:p>
      </dgm:t>
    </dgm:pt>
    <dgm:pt modelId="{053BE557-6B61-46C3-BD41-4BC939FFB5ED}" type="parTrans" cxnId="{20FD41E3-2415-484E-8408-45EE5A1B61B1}">
      <dgm:prSet/>
      <dgm:spPr/>
      <dgm:t>
        <a:bodyPr/>
        <a:lstStyle/>
        <a:p>
          <a:endParaRPr lang="en-US"/>
        </a:p>
      </dgm:t>
    </dgm:pt>
    <dgm:pt modelId="{89870325-2E34-574F-85D8-92CC3F7DAC98}">
      <dgm:prSet custT="1"/>
      <dgm:spPr/>
      <dgm:t>
        <a:bodyPr/>
        <a:lstStyle/>
        <a:p>
          <a:r>
            <a:rPr lang="en-GB" sz="1300" dirty="0"/>
            <a:t>Cash </a:t>
          </a:r>
        </a:p>
        <a:p>
          <a:r>
            <a:rPr lang="en-GB" sz="1100" dirty="0"/>
            <a:t>Diversification, synthetic assets, derivatives, pensions</a:t>
          </a:r>
        </a:p>
      </dgm:t>
    </dgm:pt>
    <dgm:pt modelId="{4798B855-67C6-8144-A07E-1B5167FD5574}" type="sibTrans" cxnId="{89D35209-3362-4D4F-AC8D-5865E151D86A}">
      <dgm:prSet/>
      <dgm:spPr/>
      <dgm:t>
        <a:bodyPr/>
        <a:lstStyle/>
        <a:p>
          <a:endParaRPr lang="en-GB"/>
        </a:p>
      </dgm:t>
    </dgm:pt>
    <dgm:pt modelId="{F37678D5-9FD8-DC42-B1FD-8E63E0C3AEF4}" type="parTrans" cxnId="{89D35209-3362-4D4F-AC8D-5865E151D86A}">
      <dgm:prSet/>
      <dgm:spPr/>
      <dgm:t>
        <a:bodyPr/>
        <a:lstStyle/>
        <a:p>
          <a:endParaRPr lang="en-GB"/>
        </a:p>
      </dgm:t>
    </dgm:pt>
    <dgm:pt modelId="{5CD3BDC6-8555-4679-8373-C7D50342C6F3}" type="pres">
      <dgm:prSet presAssocID="{5548F4B9-F84D-4F8F-AE09-13DCB096615C}" presName="linear" presStyleCnt="0">
        <dgm:presLayoutVars>
          <dgm:dir/>
          <dgm:resizeHandles val="exact"/>
        </dgm:presLayoutVars>
      </dgm:prSet>
      <dgm:spPr/>
    </dgm:pt>
    <dgm:pt modelId="{436ABB0F-48A6-6D49-A880-C4763004990A}" type="pres">
      <dgm:prSet presAssocID="{89870325-2E34-574F-85D8-92CC3F7DAC98}" presName="comp" presStyleCnt="0"/>
      <dgm:spPr/>
    </dgm:pt>
    <dgm:pt modelId="{5B23F313-5AFE-374D-A81E-CCDE6B9ADB79}" type="pres">
      <dgm:prSet presAssocID="{89870325-2E34-574F-85D8-92CC3F7DAC98}" presName="box" presStyleLbl="node1" presStyleIdx="0" presStyleCnt="7"/>
      <dgm:spPr/>
    </dgm:pt>
    <dgm:pt modelId="{68B26DEB-9693-1448-B335-1744EAECDFE2}" type="pres">
      <dgm:prSet presAssocID="{89870325-2E34-574F-85D8-92CC3F7DAC98}" presName="img" presStyleLbl="fgImgPlace1" presStyleIdx="0" presStyleCnt="7" custScaleX="49978"/>
      <dgm:spPr>
        <a:blipFill>
          <a:blip xmlns:r="http://schemas.openxmlformats.org/officeDocument/2006/relationships" r:embed="rId1">
            <a:extLst>
              <a:ext uri="{28A0092B-C50C-407E-A947-70E740481C1C}">
                <a14:useLocalDpi xmlns:a14="http://schemas.microsoft.com/office/drawing/2010/main" val="0"/>
              </a:ext>
            </a:extLst>
          </a:blip>
          <a:srcRect/>
          <a:stretch>
            <a:fillRect t="-138000" b="-138000"/>
          </a:stretch>
        </a:blipFill>
      </dgm:spPr>
    </dgm:pt>
    <dgm:pt modelId="{F8F7ABCE-C853-F04B-A7AF-3DF59E48DB71}" type="pres">
      <dgm:prSet presAssocID="{89870325-2E34-574F-85D8-92CC3F7DAC98}" presName="text" presStyleLbl="node1" presStyleIdx="0" presStyleCnt="7">
        <dgm:presLayoutVars>
          <dgm:bulletEnabled val="1"/>
        </dgm:presLayoutVars>
      </dgm:prSet>
      <dgm:spPr/>
    </dgm:pt>
    <dgm:pt modelId="{EC554AE8-33C4-0049-9334-02CC19487144}" type="pres">
      <dgm:prSet presAssocID="{4798B855-67C6-8144-A07E-1B5167FD5574}" presName="spacer" presStyleCnt="0"/>
      <dgm:spPr/>
    </dgm:pt>
    <dgm:pt modelId="{C0742CF4-17A7-4FF1-8A22-F0249F77E8F9}" type="pres">
      <dgm:prSet presAssocID="{A8F9A6AA-9543-4593-9073-27680D5CDA13}" presName="comp" presStyleCnt="0"/>
      <dgm:spPr/>
    </dgm:pt>
    <dgm:pt modelId="{2975C2CF-5999-409E-9F83-FB8A6E4A75B5}" type="pres">
      <dgm:prSet presAssocID="{A8F9A6AA-9543-4593-9073-27680D5CDA13}" presName="box" presStyleLbl="node1" presStyleIdx="1" presStyleCnt="7"/>
      <dgm:spPr/>
    </dgm:pt>
    <dgm:pt modelId="{3EE9C4BF-48D3-46BA-A2C6-E81FFD93F099}" type="pres">
      <dgm:prSet presAssocID="{A8F9A6AA-9543-4593-9073-27680D5CDA13}" presName="img" presStyleLbl="fgImgPlace1" presStyleIdx="1" presStyleCnt="7" custScaleX="4668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159000" b="-159000"/>
          </a:stretch>
        </a:blipFill>
      </dgm:spPr>
    </dgm:pt>
    <dgm:pt modelId="{64F69A78-8840-428F-8AA3-6CE21745427C}" type="pres">
      <dgm:prSet presAssocID="{A8F9A6AA-9543-4593-9073-27680D5CDA13}" presName="text" presStyleLbl="node1" presStyleIdx="1" presStyleCnt="7">
        <dgm:presLayoutVars>
          <dgm:bulletEnabled val="1"/>
        </dgm:presLayoutVars>
      </dgm:prSet>
      <dgm:spPr/>
    </dgm:pt>
    <dgm:pt modelId="{AB0A444D-8D20-4EDA-A5EF-58C7F601C152}" type="pres">
      <dgm:prSet presAssocID="{61A6DAA1-C70D-4120-98C9-4BB5932FCF8C}" presName="spacer" presStyleCnt="0"/>
      <dgm:spPr/>
    </dgm:pt>
    <dgm:pt modelId="{7252A5E3-58E3-427B-86B9-7964DDEC948C}" type="pres">
      <dgm:prSet presAssocID="{379C910B-6693-4F24-904A-DCC791B0D5FC}" presName="comp" presStyleCnt="0"/>
      <dgm:spPr/>
    </dgm:pt>
    <dgm:pt modelId="{AC166C91-B184-40AB-AF02-08D705347CFD}" type="pres">
      <dgm:prSet presAssocID="{379C910B-6693-4F24-904A-DCC791B0D5FC}" presName="box" presStyleLbl="node1" presStyleIdx="2" presStyleCnt="7"/>
      <dgm:spPr/>
    </dgm:pt>
    <dgm:pt modelId="{CCFC167B-82D7-4B1B-B61A-DB3E74735956}" type="pres">
      <dgm:prSet presAssocID="{379C910B-6693-4F24-904A-DCC791B0D5FC}" presName="img" presStyleLbl="fgImgPlace1" presStyleIdx="2" presStyleCnt="7" custScaleX="4668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112000" b="-112000"/>
          </a:stretch>
        </a:blipFill>
      </dgm:spPr>
    </dgm:pt>
    <dgm:pt modelId="{F53EF596-23BC-4309-827C-F21B90BF96B3}" type="pres">
      <dgm:prSet presAssocID="{379C910B-6693-4F24-904A-DCC791B0D5FC}" presName="text" presStyleLbl="node1" presStyleIdx="2" presStyleCnt="7">
        <dgm:presLayoutVars>
          <dgm:bulletEnabled val="1"/>
        </dgm:presLayoutVars>
      </dgm:prSet>
      <dgm:spPr/>
    </dgm:pt>
    <dgm:pt modelId="{09E59C00-9013-4E2A-8133-4EF33F4E8FCB}" type="pres">
      <dgm:prSet presAssocID="{A6E24B92-173F-4D06-8F08-753D039FC0D5}" presName="spacer" presStyleCnt="0"/>
      <dgm:spPr/>
    </dgm:pt>
    <dgm:pt modelId="{056DFA09-176A-4A19-BA79-C7EB11FA84CF}" type="pres">
      <dgm:prSet presAssocID="{7C60B33C-0D2D-43D5-BA3A-37405C2D00E2}" presName="comp" presStyleCnt="0"/>
      <dgm:spPr/>
    </dgm:pt>
    <dgm:pt modelId="{3BFF0A96-B3E9-44CD-AFF0-CA124405ACD2}" type="pres">
      <dgm:prSet presAssocID="{7C60B33C-0D2D-43D5-BA3A-37405C2D00E2}" presName="box" presStyleLbl="node1" presStyleIdx="3" presStyleCnt="7"/>
      <dgm:spPr/>
    </dgm:pt>
    <dgm:pt modelId="{27B22494-8015-47AB-B1EE-5D7439D1CA90}" type="pres">
      <dgm:prSet presAssocID="{7C60B33C-0D2D-43D5-BA3A-37405C2D00E2}" presName="img" presStyleLbl="fgImgPlace1" presStyleIdx="3" presStyleCnt="7" custScaleX="46683"/>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41000" b="-41000"/>
          </a:stretch>
        </a:blipFill>
      </dgm:spPr>
    </dgm:pt>
    <dgm:pt modelId="{732832D0-0237-471A-93A2-14E427D44E86}" type="pres">
      <dgm:prSet presAssocID="{7C60B33C-0D2D-43D5-BA3A-37405C2D00E2}" presName="text" presStyleLbl="node1" presStyleIdx="3" presStyleCnt="7">
        <dgm:presLayoutVars>
          <dgm:bulletEnabled val="1"/>
        </dgm:presLayoutVars>
      </dgm:prSet>
      <dgm:spPr/>
    </dgm:pt>
    <dgm:pt modelId="{FFC93334-6661-4036-91B1-F378B6ACE237}" type="pres">
      <dgm:prSet presAssocID="{81D43AC9-C2E9-4175-893B-335314546322}" presName="spacer" presStyleCnt="0"/>
      <dgm:spPr/>
    </dgm:pt>
    <dgm:pt modelId="{3612262E-E9C2-482B-AFE1-47392423E7DC}" type="pres">
      <dgm:prSet presAssocID="{B66A0FC6-BE59-4A9F-A439-199484AFAC17}" presName="comp" presStyleCnt="0"/>
      <dgm:spPr/>
    </dgm:pt>
    <dgm:pt modelId="{D02BFEDC-08A5-434E-9067-A6A62D405C3D}" type="pres">
      <dgm:prSet presAssocID="{B66A0FC6-BE59-4A9F-A439-199484AFAC17}" presName="box" presStyleLbl="node1" presStyleIdx="4" presStyleCnt="7"/>
      <dgm:spPr/>
    </dgm:pt>
    <dgm:pt modelId="{20D72CCA-BEC7-41F2-8155-9F8D0C4336CC}" type="pres">
      <dgm:prSet presAssocID="{B66A0FC6-BE59-4A9F-A439-199484AFAC17}" presName="img" presStyleLbl="fgImgPlace1" presStyleIdx="4" presStyleCnt="7" custScaleX="46683"/>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71000" b="-71000"/>
          </a:stretch>
        </a:blipFill>
      </dgm:spPr>
    </dgm:pt>
    <dgm:pt modelId="{53F19AD1-3640-4530-92D3-7A2CA5B2427B}" type="pres">
      <dgm:prSet presAssocID="{B66A0FC6-BE59-4A9F-A439-199484AFAC17}" presName="text" presStyleLbl="node1" presStyleIdx="4" presStyleCnt="7">
        <dgm:presLayoutVars>
          <dgm:bulletEnabled val="1"/>
        </dgm:presLayoutVars>
      </dgm:prSet>
      <dgm:spPr/>
    </dgm:pt>
    <dgm:pt modelId="{27230CEB-64D3-4475-9EA4-3962F05584DA}" type="pres">
      <dgm:prSet presAssocID="{25ED8BBB-00B7-4AF8-8689-34E40E957B83}" presName="spacer" presStyleCnt="0"/>
      <dgm:spPr/>
    </dgm:pt>
    <dgm:pt modelId="{6886E0C0-0050-466B-9D61-3B022BB62324}" type="pres">
      <dgm:prSet presAssocID="{6E371EED-4FF4-4DC6-811D-79CCAE1FE1EA}" presName="comp" presStyleCnt="0"/>
      <dgm:spPr/>
    </dgm:pt>
    <dgm:pt modelId="{FBBDD374-9B1B-4982-B266-BC854D36ACF1}" type="pres">
      <dgm:prSet presAssocID="{6E371EED-4FF4-4DC6-811D-79CCAE1FE1EA}" presName="box" presStyleLbl="node1" presStyleIdx="5" presStyleCnt="7"/>
      <dgm:spPr/>
    </dgm:pt>
    <dgm:pt modelId="{3B933CA8-41A4-4A6F-9A5B-6A713C5D8B81}" type="pres">
      <dgm:prSet presAssocID="{6E371EED-4FF4-4DC6-811D-79CCAE1FE1EA}" presName="img" presStyleLbl="fgImgPlace1" presStyleIdx="5" presStyleCnt="7" custScaleX="46683"/>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41000" b="-41000"/>
          </a:stretch>
        </a:blipFill>
      </dgm:spPr>
    </dgm:pt>
    <dgm:pt modelId="{740F3574-71AA-4D85-AB74-88E6CFA472CF}" type="pres">
      <dgm:prSet presAssocID="{6E371EED-4FF4-4DC6-811D-79CCAE1FE1EA}" presName="text" presStyleLbl="node1" presStyleIdx="5" presStyleCnt="7">
        <dgm:presLayoutVars>
          <dgm:bulletEnabled val="1"/>
        </dgm:presLayoutVars>
      </dgm:prSet>
      <dgm:spPr/>
    </dgm:pt>
    <dgm:pt modelId="{07847772-C27A-4870-BE59-86ED6D53AB39}" type="pres">
      <dgm:prSet presAssocID="{C2DC3FDD-6B52-4C90-A7B5-B2712D6BF95B}" presName="spacer" presStyleCnt="0"/>
      <dgm:spPr/>
    </dgm:pt>
    <dgm:pt modelId="{C005B6C5-9D9B-4FDD-A6D2-DDF19C6536A8}" type="pres">
      <dgm:prSet presAssocID="{558F587E-3203-4DAE-B9BA-2DD6F8690753}" presName="comp" presStyleCnt="0"/>
      <dgm:spPr/>
    </dgm:pt>
    <dgm:pt modelId="{B2B2C61A-09BE-48B6-85C9-9100294C49A0}" type="pres">
      <dgm:prSet presAssocID="{558F587E-3203-4DAE-B9BA-2DD6F8690753}" presName="box" presStyleLbl="node1" presStyleIdx="6" presStyleCnt="7" custLinFactNeighborX="-4897" custLinFactNeighborY="55470"/>
      <dgm:spPr/>
    </dgm:pt>
    <dgm:pt modelId="{04CBA1D6-53F3-428A-B632-FA9C912F137B}" type="pres">
      <dgm:prSet presAssocID="{558F587E-3203-4DAE-B9BA-2DD6F8690753}" presName="img" presStyleLbl="fgImgPlace1" presStyleIdx="6" presStyleCnt="7" custScaleX="46683"/>
      <dgm:spPr>
        <a:blipFill>
          <a:blip xmlns:r="http://schemas.openxmlformats.org/officeDocument/2006/relationships" r:embed="rId7">
            <a:extLst>
              <a:ext uri="{28A0092B-C50C-407E-A947-70E740481C1C}">
                <a14:useLocalDpi xmlns:a14="http://schemas.microsoft.com/office/drawing/2010/main" val="0"/>
              </a:ext>
            </a:extLst>
          </a:blip>
          <a:srcRect/>
          <a:stretch>
            <a:fillRect t="-71000" b="-71000"/>
          </a:stretch>
        </a:blipFill>
      </dgm:spPr>
    </dgm:pt>
    <dgm:pt modelId="{54AB61BE-4E5F-4CA6-B24C-4DCCA55E2443}" type="pres">
      <dgm:prSet presAssocID="{558F587E-3203-4DAE-B9BA-2DD6F8690753}" presName="text" presStyleLbl="node1" presStyleIdx="6" presStyleCnt="7">
        <dgm:presLayoutVars>
          <dgm:bulletEnabled val="1"/>
        </dgm:presLayoutVars>
      </dgm:prSet>
      <dgm:spPr/>
    </dgm:pt>
  </dgm:ptLst>
  <dgm:cxnLst>
    <dgm:cxn modelId="{9E86DB01-BDE3-F84C-AFD0-333C94FC2D95}" type="presOf" srcId="{20779901-A0FA-4CAC-A902-91F3466DF131}" destId="{54AB61BE-4E5F-4CA6-B24C-4DCCA55E2443}" srcOrd="1" destOrd="1" presId="urn:microsoft.com/office/officeart/2005/8/layout/vList4"/>
    <dgm:cxn modelId="{89D35209-3362-4D4F-AC8D-5865E151D86A}" srcId="{5548F4B9-F84D-4F8F-AE09-13DCB096615C}" destId="{89870325-2E34-574F-85D8-92CC3F7DAC98}" srcOrd="0" destOrd="0" parTransId="{F37678D5-9FD8-DC42-B1FD-8E63E0C3AEF4}" sibTransId="{4798B855-67C6-8144-A07E-1B5167FD5574}"/>
    <dgm:cxn modelId="{E591BA10-1F5E-8F45-8489-03185F808DD6}" type="presOf" srcId="{6E371EED-4FF4-4DC6-811D-79CCAE1FE1EA}" destId="{FBBDD374-9B1B-4982-B266-BC854D36ACF1}" srcOrd="0" destOrd="0" presId="urn:microsoft.com/office/officeart/2005/8/layout/vList4"/>
    <dgm:cxn modelId="{07433B1A-C243-1642-89F6-2F7ACBED6462}" type="presOf" srcId="{B47D6297-0B32-4F32-B3C5-F7BED485CF80}" destId="{F53EF596-23BC-4309-827C-F21B90BF96B3}" srcOrd="1" destOrd="1" presId="urn:microsoft.com/office/officeart/2005/8/layout/vList4"/>
    <dgm:cxn modelId="{2A00951F-6940-424F-897D-8DE6CC84930D}" type="presOf" srcId="{03ACC518-1C72-472C-BD22-26EB3F2C6FD3}" destId="{732832D0-0237-471A-93A2-14E427D44E86}" srcOrd="1" destOrd="1" presId="urn:microsoft.com/office/officeart/2005/8/layout/vList4"/>
    <dgm:cxn modelId="{7BDC9126-915B-6547-97FE-8EB505A77659}" type="presOf" srcId="{89870325-2E34-574F-85D8-92CC3F7DAC98}" destId="{F8F7ABCE-C853-F04B-A7AF-3DF59E48DB71}" srcOrd="1" destOrd="0" presId="urn:microsoft.com/office/officeart/2005/8/layout/vList4"/>
    <dgm:cxn modelId="{9CAB8227-8E89-4381-9419-46C6FE1FF96A}" srcId="{7C60B33C-0D2D-43D5-BA3A-37405C2D00E2}" destId="{03ACC518-1C72-472C-BD22-26EB3F2C6FD3}" srcOrd="0" destOrd="0" parTransId="{46E0E8F1-0F87-489B-A490-398C654E5740}" sibTransId="{3C7A0A86-60EF-458F-B7A8-E619760B17C9}"/>
    <dgm:cxn modelId="{D5B82F2A-07F0-44BC-BF65-E3963F900250}" srcId="{5548F4B9-F84D-4F8F-AE09-13DCB096615C}" destId="{A8F9A6AA-9543-4593-9073-27680D5CDA13}" srcOrd="1" destOrd="0" parTransId="{8716D190-AF07-4000-8079-2DC1D8D71849}" sibTransId="{61A6DAA1-C70D-4120-98C9-4BB5932FCF8C}"/>
    <dgm:cxn modelId="{3EBA873C-21FA-1E49-B88C-7B6534F9F894}" type="presOf" srcId="{7C60B33C-0D2D-43D5-BA3A-37405C2D00E2}" destId="{732832D0-0237-471A-93A2-14E427D44E86}" srcOrd="1" destOrd="0" presId="urn:microsoft.com/office/officeart/2005/8/layout/vList4"/>
    <dgm:cxn modelId="{564AE241-29AC-1B46-97E6-67299A33E0F8}" type="presOf" srcId="{DC5D7BB9-583E-4371-9E07-9FA94447A5CC}" destId="{740F3574-71AA-4D85-AB74-88E6CFA472CF}" srcOrd="1" destOrd="1" presId="urn:microsoft.com/office/officeart/2005/8/layout/vList4"/>
    <dgm:cxn modelId="{D2E93C4B-86CF-E74E-932A-46B17BE1485D}" type="presOf" srcId="{89870325-2E34-574F-85D8-92CC3F7DAC98}" destId="{5B23F313-5AFE-374D-A81E-CCDE6B9ADB79}" srcOrd="0" destOrd="0" presId="urn:microsoft.com/office/officeart/2005/8/layout/vList4"/>
    <dgm:cxn modelId="{534F2F4F-3C3D-924F-8F47-EC7D423D6D58}" type="presOf" srcId="{A8F9A6AA-9543-4593-9073-27680D5CDA13}" destId="{2975C2CF-5999-409E-9F83-FB8A6E4A75B5}" srcOrd="0" destOrd="0" presId="urn:microsoft.com/office/officeart/2005/8/layout/vList4"/>
    <dgm:cxn modelId="{FCE64D53-BF7F-4450-B801-7BACFDD53569}" srcId="{5548F4B9-F84D-4F8F-AE09-13DCB096615C}" destId="{558F587E-3203-4DAE-B9BA-2DD6F8690753}" srcOrd="6" destOrd="0" parTransId="{6066C58F-9119-4D30-A046-DDB09F4473E4}" sibTransId="{875DEAD4-4E12-4666-A081-16BC9C9BD3F3}"/>
    <dgm:cxn modelId="{15115854-68F5-034F-B409-B6902E34149B}" type="presOf" srcId="{558F587E-3203-4DAE-B9BA-2DD6F8690753}" destId="{54AB61BE-4E5F-4CA6-B24C-4DCCA55E2443}" srcOrd="1" destOrd="0" presId="urn:microsoft.com/office/officeart/2005/8/layout/vList4"/>
    <dgm:cxn modelId="{55202866-6E50-0E4B-B920-B7F01F72E851}" type="presOf" srcId="{B66A0FC6-BE59-4A9F-A439-199484AFAC17}" destId="{D02BFEDC-08A5-434E-9067-A6A62D405C3D}" srcOrd="0" destOrd="0" presId="urn:microsoft.com/office/officeart/2005/8/layout/vList4"/>
    <dgm:cxn modelId="{F2FFFD68-492A-3B4B-8216-04A00E669A0E}" type="presOf" srcId="{DC5D7BB9-583E-4371-9E07-9FA94447A5CC}" destId="{FBBDD374-9B1B-4982-B266-BC854D36ACF1}" srcOrd="0" destOrd="1" presId="urn:microsoft.com/office/officeart/2005/8/layout/vList4"/>
    <dgm:cxn modelId="{4138186E-2458-4931-B197-839677B9DC15}" srcId="{558F587E-3203-4DAE-B9BA-2DD6F8690753}" destId="{20779901-A0FA-4CAC-A902-91F3466DF131}" srcOrd="0" destOrd="0" parTransId="{2C1C2B3E-597C-47A6-BAF7-CADC425D7E0E}" sibTransId="{08C3ABE2-3856-4FBF-A8F1-5EE37B83D452}"/>
    <dgm:cxn modelId="{3DA2737F-52BF-7741-8D43-BD2E6F2B1F92}" type="presOf" srcId="{07A0D5CA-2D30-4786-824C-A77DB30292DD}" destId="{2975C2CF-5999-409E-9F83-FB8A6E4A75B5}" srcOrd="0" destOrd="1" presId="urn:microsoft.com/office/officeart/2005/8/layout/vList4"/>
    <dgm:cxn modelId="{B2494E81-4F88-CD44-9B63-B09FF3EFCCF1}" type="presOf" srcId="{07A0D5CA-2D30-4786-824C-A77DB30292DD}" destId="{64F69A78-8840-428F-8AA3-6CE21745427C}" srcOrd="1" destOrd="1" presId="urn:microsoft.com/office/officeart/2005/8/layout/vList4"/>
    <dgm:cxn modelId="{9ED9DC88-88A8-8344-A24B-4D2F4A4F35AA}" type="presOf" srcId="{7C60B33C-0D2D-43D5-BA3A-37405C2D00E2}" destId="{3BFF0A96-B3E9-44CD-AFF0-CA124405ACD2}" srcOrd="0" destOrd="0" presId="urn:microsoft.com/office/officeart/2005/8/layout/vList4"/>
    <dgm:cxn modelId="{AE9FE593-0A13-4C00-9BAD-0810F801361F}" srcId="{5548F4B9-F84D-4F8F-AE09-13DCB096615C}" destId="{6E371EED-4FF4-4DC6-811D-79CCAE1FE1EA}" srcOrd="5" destOrd="0" parTransId="{01080E1A-5F43-4B7B-8C5E-E7507680AB86}" sibTransId="{C2DC3FDD-6B52-4C90-A7B5-B2712D6BF95B}"/>
    <dgm:cxn modelId="{05806A95-EB78-F848-BCC2-5CE24A134171}" type="presOf" srcId="{A8F9A6AA-9543-4593-9073-27680D5CDA13}" destId="{64F69A78-8840-428F-8AA3-6CE21745427C}" srcOrd="1" destOrd="0" presId="urn:microsoft.com/office/officeart/2005/8/layout/vList4"/>
    <dgm:cxn modelId="{1CD5BF97-C364-1B42-B733-54E154DA78AB}" type="presOf" srcId="{B47D6297-0B32-4F32-B3C5-F7BED485CF80}" destId="{AC166C91-B184-40AB-AF02-08D705347CFD}" srcOrd="0" destOrd="1" presId="urn:microsoft.com/office/officeart/2005/8/layout/vList4"/>
    <dgm:cxn modelId="{25F1BE9B-9303-43B1-8738-A9C0EA202B26}" srcId="{6E371EED-4FF4-4DC6-811D-79CCAE1FE1EA}" destId="{DC5D7BB9-583E-4371-9E07-9FA94447A5CC}" srcOrd="0" destOrd="0" parTransId="{E6773C6C-DF23-48BB-91D7-267F62897D7E}" sibTransId="{CE647B1C-F753-4E37-80AA-E39DE453A1B1}"/>
    <dgm:cxn modelId="{DF049D9D-5130-1345-9146-AAEED29D64AB}" type="presOf" srcId="{03ACC518-1C72-472C-BD22-26EB3F2C6FD3}" destId="{3BFF0A96-B3E9-44CD-AFF0-CA124405ACD2}" srcOrd="0" destOrd="1" presId="urn:microsoft.com/office/officeart/2005/8/layout/vList4"/>
    <dgm:cxn modelId="{DF462B9F-FA52-2442-903E-E3123F6C5A64}" type="presOf" srcId="{6E371EED-4FF4-4DC6-811D-79CCAE1FE1EA}" destId="{740F3574-71AA-4D85-AB74-88E6CFA472CF}" srcOrd="1" destOrd="0" presId="urn:microsoft.com/office/officeart/2005/8/layout/vList4"/>
    <dgm:cxn modelId="{630475B6-DB8F-FC48-ACE8-986E2FFDA20A}" type="presOf" srcId="{3DFFD390-7C78-4BB2-9307-9248F654B164}" destId="{D02BFEDC-08A5-434E-9067-A6A62D405C3D}" srcOrd="0" destOrd="1" presId="urn:microsoft.com/office/officeart/2005/8/layout/vList4"/>
    <dgm:cxn modelId="{CD7DB5B6-CFB3-1142-BB2B-A8A0E0869F83}" type="presOf" srcId="{558F587E-3203-4DAE-B9BA-2DD6F8690753}" destId="{B2B2C61A-09BE-48B6-85C9-9100294C49A0}" srcOrd="0" destOrd="0" presId="urn:microsoft.com/office/officeart/2005/8/layout/vList4"/>
    <dgm:cxn modelId="{41571DBE-69DA-4AD8-95EF-64C1727B5CF4}" type="presOf" srcId="{5548F4B9-F84D-4F8F-AE09-13DCB096615C}" destId="{5CD3BDC6-8555-4679-8373-C7D50342C6F3}" srcOrd="0" destOrd="0" presId="urn:microsoft.com/office/officeart/2005/8/layout/vList4"/>
    <dgm:cxn modelId="{E133B3C5-4C89-C546-B7B7-2C2274C949DC}" type="presOf" srcId="{3DFFD390-7C78-4BB2-9307-9248F654B164}" destId="{53F19AD1-3640-4530-92D3-7A2CA5B2427B}" srcOrd="1" destOrd="1" presId="urn:microsoft.com/office/officeart/2005/8/layout/vList4"/>
    <dgm:cxn modelId="{E5C87CCA-1987-C547-9463-48DA14D1FB14}" type="presOf" srcId="{20779901-A0FA-4CAC-A902-91F3466DF131}" destId="{B2B2C61A-09BE-48B6-85C9-9100294C49A0}" srcOrd="0" destOrd="1" presId="urn:microsoft.com/office/officeart/2005/8/layout/vList4"/>
    <dgm:cxn modelId="{CFE961D4-BBA3-488E-9D4D-D33784136212}" srcId="{A8F9A6AA-9543-4593-9073-27680D5CDA13}" destId="{07A0D5CA-2D30-4786-824C-A77DB30292DD}" srcOrd="0" destOrd="0" parTransId="{73A317B5-97BA-4F29-A033-9D5E598CDF41}" sibTransId="{2D51BA0E-B17F-48E5-99E1-663841FBA7CA}"/>
    <dgm:cxn modelId="{D0A3CBD4-16E2-4B7F-97EB-FE0C2FB9A127}" srcId="{379C910B-6693-4F24-904A-DCC791B0D5FC}" destId="{B47D6297-0B32-4F32-B3C5-F7BED485CF80}" srcOrd="0" destOrd="0" parTransId="{00D3157B-BE11-4D35-BE4B-BFBCFAADE495}" sibTransId="{499BC1B6-BF41-42A5-ACE3-2F97C4AAC4C5}"/>
    <dgm:cxn modelId="{AF8F64D6-5644-47E2-9567-4420312E3807}" srcId="{B66A0FC6-BE59-4A9F-A439-199484AFAC17}" destId="{3DFFD390-7C78-4BB2-9307-9248F654B164}" srcOrd="0" destOrd="0" parTransId="{FE33B8C6-CD73-45D0-AEAD-4AA1F2CD8DD4}" sibTransId="{5E8D0F83-6C48-4F6A-B088-E9E13FFAD318}"/>
    <dgm:cxn modelId="{B2AE6ED6-30DE-437A-AF09-B0983F353789}" srcId="{5548F4B9-F84D-4F8F-AE09-13DCB096615C}" destId="{379C910B-6693-4F24-904A-DCC791B0D5FC}" srcOrd="2" destOrd="0" parTransId="{C9D4EDB3-8EED-4A74-8430-2CFF36D486D0}" sibTransId="{A6E24B92-173F-4D06-8F08-753D039FC0D5}"/>
    <dgm:cxn modelId="{20FD41E3-2415-484E-8408-45EE5A1B61B1}" srcId="{5548F4B9-F84D-4F8F-AE09-13DCB096615C}" destId="{7C60B33C-0D2D-43D5-BA3A-37405C2D00E2}" srcOrd="3" destOrd="0" parTransId="{053BE557-6B61-46C3-BD41-4BC939FFB5ED}" sibTransId="{81D43AC9-C2E9-4175-893B-335314546322}"/>
    <dgm:cxn modelId="{3B3386E8-7C64-4D95-AEA1-D1CBEC855F45}" srcId="{5548F4B9-F84D-4F8F-AE09-13DCB096615C}" destId="{B66A0FC6-BE59-4A9F-A439-199484AFAC17}" srcOrd="4" destOrd="0" parTransId="{983F5E4E-91E5-45C6-8C39-10E485266B88}" sibTransId="{25ED8BBB-00B7-4AF8-8689-34E40E957B83}"/>
    <dgm:cxn modelId="{2A246CEE-F063-DE4D-AB7D-482C304BC7BA}" type="presOf" srcId="{B66A0FC6-BE59-4A9F-A439-199484AFAC17}" destId="{53F19AD1-3640-4530-92D3-7A2CA5B2427B}" srcOrd="1" destOrd="0" presId="urn:microsoft.com/office/officeart/2005/8/layout/vList4"/>
    <dgm:cxn modelId="{960A9EF5-0938-8F49-B078-1A0579E18D62}" type="presOf" srcId="{379C910B-6693-4F24-904A-DCC791B0D5FC}" destId="{AC166C91-B184-40AB-AF02-08D705347CFD}" srcOrd="0" destOrd="0" presId="urn:microsoft.com/office/officeart/2005/8/layout/vList4"/>
    <dgm:cxn modelId="{20D284F6-7DCF-3140-B1F3-8BCA2B3EF155}" type="presOf" srcId="{379C910B-6693-4F24-904A-DCC791B0D5FC}" destId="{F53EF596-23BC-4309-827C-F21B90BF96B3}" srcOrd="1" destOrd="0" presId="urn:microsoft.com/office/officeart/2005/8/layout/vList4"/>
    <dgm:cxn modelId="{4BF78C39-D1DB-F94C-9EA6-7BFFDCA10C99}" type="presParOf" srcId="{5CD3BDC6-8555-4679-8373-C7D50342C6F3}" destId="{436ABB0F-48A6-6D49-A880-C4763004990A}" srcOrd="0" destOrd="0" presId="urn:microsoft.com/office/officeart/2005/8/layout/vList4"/>
    <dgm:cxn modelId="{E2D93B50-C0EB-E74E-8E5A-90D54B4CA1A8}" type="presParOf" srcId="{436ABB0F-48A6-6D49-A880-C4763004990A}" destId="{5B23F313-5AFE-374D-A81E-CCDE6B9ADB79}" srcOrd="0" destOrd="0" presId="urn:microsoft.com/office/officeart/2005/8/layout/vList4"/>
    <dgm:cxn modelId="{3B370A23-F6EF-934A-B63F-177367114125}" type="presParOf" srcId="{436ABB0F-48A6-6D49-A880-C4763004990A}" destId="{68B26DEB-9693-1448-B335-1744EAECDFE2}" srcOrd="1" destOrd="0" presId="urn:microsoft.com/office/officeart/2005/8/layout/vList4"/>
    <dgm:cxn modelId="{1C17EE39-505A-C646-BBB6-DE2EA9D1CE2C}" type="presParOf" srcId="{436ABB0F-48A6-6D49-A880-C4763004990A}" destId="{F8F7ABCE-C853-F04B-A7AF-3DF59E48DB71}" srcOrd="2" destOrd="0" presId="urn:microsoft.com/office/officeart/2005/8/layout/vList4"/>
    <dgm:cxn modelId="{EE6C5ECF-B446-094E-BF7D-6BE94BFBB8E4}" type="presParOf" srcId="{5CD3BDC6-8555-4679-8373-C7D50342C6F3}" destId="{EC554AE8-33C4-0049-9334-02CC19487144}" srcOrd="1" destOrd="0" presId="urn:microsoft.com/office/officeart/2005/8/layout/vList4"/>
    <dgm:cxn modelId="{4071DDE4-A186-F64C-BE27-8FB769348234}" type="presParOf" srcId="{5CD3BDC6-8555-4679-8373-C7D50342C6F3}" destId="{C0742CF4-17A7-4FF1-8A22-F0249F77E8F9}" srcOrd="2" destOrd="0" presId="urn:microsoft.com/office/officeart/2005/8/layout/vList4"/>
    <dgm:cxn modelId="{FF8D0733-B55D-0641-B8FD-EF1106EF5FAA}" type="presParOf" srcId="{C0742CF4-17A7-4FF1-8A22-F0249F77E8F9}" destId="{2975C2CF-5999-409E-9F83-FB8A6E4A75B5}" srcOrd="0" destOrd="0" presId="urn:microsoft.com/office/officeart/2005/8/layout/vList4"/>
    <dgm:cxn modelId="{73A07E19-8663-F24F-89B6-DBE23227DBCE}" type="presParOf" srcId="{C0742CF4-17A7-4FF1-8A22-F0249F77E8F9}" destId="{3EE9C4BF-48D3-46BA-A2C6-E81FFD93F099}" srcOrd="1" destOrd="0" presId="urn:microsoft.com/office/officeart/2005/8/layout/vList4"/>
    <dgm:cxn modelId="{26ABEBAF-0654-424C-A708-2D59EE2C9544}" type="presParOf" srcId="{C0742CF4-17A7-4FF1-8A22-F0249F77E8F9}" destId="{64F69A78-8840-428F-8AA3-6CE21745427C}" srcOrd="2" destOrd="0" presId="urn:microsoft.com/office/officeart/2005/8/layout/vList4"/>
    <dgm:cxn modelId="{78F578F7-2C24-C344-BF45-82B30DE8AF63}" type="presParOf" srcId="{5CD3BDC6-8555-4679-8373-C7D50342C6F3}" destId="{AB0A444D-8D20-4EDA-A5EF-58C7F601C152}" srcOrd="3" destOrd="0" presId="urn:microsoft.com/office/officeart/2005/8/layout/vList4"/>
    <dgm:cxn modelId="{1D8141ED-0405-D64E-9D81-42C15A11C26E}" type="presParOf" srcId="{5CD3BDC6-8555-4679-8373-C7D50342C6F3}" destId="{7252A5E3-58E3-427B-86B9-7964DDEC948C}" srcOrd="4" destOrd="0" presId="urn:microsoft.com/office/officeart/2005/8/layout/vList4"/>
    <dgm:cxn modelId="{3061B830-5A21-634A-858B-4199418F27CE}" type="presParOf" srcId="{7252A5E3-58E3-427B-86B9-7964DDEC948C}" destId="{AC166C91-B184-40AB-AF02-08D705347CFD}" srcOrd="0" destOrd="0" presId="urn:microsoft.com/office/officeart/2005/8/layout/vList4"/>
    <dgm:cxn modelId="{1F426811-3CBA-0B44-95D3-1CBD3BEB3F2A}" type="presParOf" srcId="{7252A5E3-58E3-427B-86B9-7964DDEC948C}" destId="{CCFC167B-82D7-4B1B-B61A-DB3E74735956}" srcOrd="1" destOrd="0" presId="urn:microsoft.com/office/officeart/2005/8/layout/vList4"/>
    <dgm:cxn modelId="{BDF92E8B-0307-C04E-A29E-C69485E3CFFD}" type="presParOf" srcId="{7252A5E3-58E3-427B-86B9-7964DDEC948C}" destId="{F53EF596-23BC-4309-827C-F21B90BF96B3}" srcOrd="2" destOrd="0" presId="urn:microsoft.com/office/officeart/2005/8/layout/vList4"/>
    <dgm:cxn modelId="{67EB5097-46B9-6F4B-9338-729C606BA7DB}" type="presParOf" srcId="{5CD3BDC6-8555-4679-8373-C7D50342C6F3}" destId="{09E59C00-9013-4E2A-8133-4EF33F4E8FCB}" srcOrd="5" destOrd="0" presId="urn:microsoft.com/office/officeart/2005/8/layout/vList4"/>
    <dgm:cxn modelId="{F43A8EF6-652B-8541-B666-B8F958B21CB5}" type="presParOf" srcId="{5CD3BDC6-8555-4679-8373-C7D50342C6F3}" destId="{056DFA09-176A-4A19-BA79-C7EB11FA84CF}" srcOrd="6" destOrd="0" presId="urn:microsoft.com/office/officeart/2005/8/layout/vList4"/>
    <dgm:cxn modelId="{71963A6C-AD2F-C342-8A69-B1A17A5A0F1D}" type="presParOf" srcId="{056DFA09-176A-4A19-BA79-C7EB11FA84CF}" destId="{3BFF0A96-B3E9-44CD-AFF0-CA124405ACD2}" srcOrd="0" destOrd="0" presId="urn:microsoft.com/office/officeart/2005/8/layout/vList4"/>
    <dgm:cxn modelId="{A9B9922E-6E0D-9046-8375-7FB22061D7B9}" type="presParOf" srcId="{056DFA09-176A-4A19-BA79-C7EB11FA84CF}" destId="{27B22494-8015-47AB-B1EE-5D7439D1CA90}" srcOrd="1" destOrd="0" presId="urn:microsoft.com/office/officeart/2005/8/layout/vList4"/>
    <dgm:cxn modelId="{3FB45A54-474B-6B4E-B1AE-7B3E54612502}" type="presParOf" srcId="{056DFA09-176A-4A19-BA79-C7EB11FA84CF}" destId="{732832D0-0237-471A-93A2-14E427D44E86}" srcOrd="2" destOrd="0" presId="urn:microsoft.com/office/officeart/2005/8/layout/vList4"/>
    <dgm:cxn modelId="{0BFE63B6-EF53-C349-8ABA-1E6363565272}" type="presParOf" srcId="{5CD3BDC6-8555-4679-8373-C7D50342C6F3}" destId="{FFC93334-6661-4036-91B1-F378B6ACE237}" srcOrd="7" destOrd="0" presId="urn:microsoft.com/office/officeart/2005/8/layout/vList4"/>
    <dgm:cxn modelId="{9F34D520-8481-4F4D-A98D-75D922212ECF}" type="presParOf" srcId="{5CD3BDC6-8555-4679-8373-C7D50342C6F3}" destId="{3612262E-E9C2-482B-AFE1-47392423E7DC}" srcOrd="8" destOrd="0" presId="urn:microsoft.com/office/officeart/2005/8/layout/vList4"/>
    <dgm:cxn modelId="{C2A32316-BAF4-9B44-9391-BC16B2DCE19E}" type="presParOf" srcId="{3612262E-E9C2-482B-AFE1-47392423E7DC}" destId="{D02BFEDC-08A5-434E-9067-A6A62D405C3D}" srcOrd="0" destOrd="0" presId="urn:microsoft.com/office/officeart/2005/8/layout/vList4"/>
    <dgm:cxn modelId="{FB64A03E-DDCE-AE4E-8999-8CF8BA2D2B5A}" type="presParOf" srcId="{3612262E-E9C2-482B-AFE1-47392423E7DC}" destId="{20D72CCA-BEC7-41F2-8155-9F8D0C4336CC}" srcOrd="1" destOrd="0" presId="urn:microsoft.com/office/officeart/2005/8/layout/vList4"/>
    <dgm:cxn modelId="{BA06110B-4378-2643-95EF-4C64264BCCA0}" type="presParOf" srcId="{3612262E-E9C2-482B-AFE1-47392423E7DC}" destId="{53F19AD1-3640-4530-92D3-7A2CA5B2427B}" srcOrd="2" destOrd="0" presId="urn:microsoft.com/office/officeart/2005/8/layout/vList4"/>
    <dgm:cxn modelId="{4526C6D6-4130-DB44-B922-D89DA3C88418}" type="presParOf" srcId="{5CD3BDC6-8555-4679-8373-C7D50342C6F3}" destId="{27230CEB-64D3-4475-9EA4-3962F05584DA}" srcOrd="9" destOrd="0" presId="urn:microsoft.com/office/officeart/2005/8/layout/vList4"/>
    <dgm:cxn modelId="{CC6EEF06-2AFA-4847-9B45-7C544BE0B6A7}" type="presParOf" srcId="{5CD3BDC6-8555-4679-8373-C7D50342C6F3}" destId="{6886E0C0-0050-466B-9D61-3B022BB62324}" srcOrd="10" destOrd="0" presId="urn:microsoft.com/office/officeart/2005/8/layout/vList4"/>
    <dgm:cxn modelId="{A00E1DE3-BF47-5F40-8F49-5E74F644FE73}" type="presParOf" srcId="{6886E0C0-0050-466B-9D61-3B022BB62324}" destId="{FBBDD374-9B1B-4982-B266-BC854D36ACF1}" srcOrd="0" destOrd="0" presId="urn:microsoft.com/office/officeart/2005/8/layout/vList4"/>
    <dgm:cxn modelId="{9ED20608-5B93-644B-8CEC-E3D6F4FE183C}" type="presParOf" srcId="{6886E0C0-0050-466B-9D61-3B022BB62324}" destId="{3B933CA8-41A4-4A6F-9A5B-6A713C5D8B81}" srcOrd="1" destOrd="0" presId="urn:microsoft.com/office/officeart/2005/8/layout/vList4"/>
    <dgm:cxn modelId="{B6055222-2AD4-B145-90F9-CBC3877B7CCC}" type="presParOf" srcId="{6886E0C0-0050-466B-9D61-3B022BB62324}" destId="{740F3574-71AA-4D85-AB74-88E6CFA472CF}" srcOrd="2" destOrd="0" presId="urn:microsoft.com/office/officeart/2005/8/layout/vList4"/>
    <dgm:cxn modelId="{12B56DD4-0172-9647-89E6-8571678A746E}" type="presParOf" srcId="{5CD3BDC6-8555-4679-8373-C7D50342C6F3}" destId="{07847772-C27A-4870-BE59-86ED6D53AB39}" srcOrd="11" destOrd="0" presId="urn:microsoft.com/office/officeart/2005/8/layout/vList4"/>
    <dgm:cxn modelId="{306AAE0D-4922-1B46-BEF9-8DE7FA3C1C09}" type="presParOf" srcId="{5CD3BDC6-8555-4679-8373-C7D50342C6F3}" destId="{C005B6C5-9D9B-4FDD-A6D2-DDF19C6536A8}" srcOrd="12" destOrd="0" presId="urn:microsoft.com/office/officeart/2005/8/layout/vList4"/>
    <dgm:cxn modelId="{4D5ECA35-3372-C248-8F42-56BC3E8E3452}" type="presParOf" srcId="{C005B6C5-9D9B-4FDD-A6D2-DDF19C6536A8}" destId="{B2B2C61A-09BE-48B6-85C9-9100294C49A0}" srcOrd="0" destOrd="0" presId="urn:microsoft.com/office/officeart/2005/8/layout/vList4"/>
    <dgm:cxn modelId="{66686385-6C10-994D-B095-9E46EA762E5B}" type="presParOf" srcId="{C005B6C5-9D9B-4FDD-A6D2-DDF19C6536A8}" destId="{04CBA1D6-53F3-428A-B632-FA9C912F137B}" srcOrd="1" destOrd="0" presId="urn:microsoft.com/office/officeart/2005/8/layout/vList4"/>
    <dgm:cxn modelId="{9BA2E074-6A36-2245-8ECA-5834F74DB026}" type="presParOf" srcId="{C005B6C5-9D9B-4FDD-A6D2-DDF19C6536A8}" destId="{54AB61BE-4E5F-4CA6-B24C-4DCCA55E2443}"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A3DE2C-C928-4B6B-A708-F9B6E8FBAEA8}">
      <dsp:nvSpPr>
        <dsp:cNvPr id="0" name=""/>
        <dsp:cNvSpPr/>
      </dsp:nvSpPr>
      <dsp:spPr>
        <a:xfrm>
          <a:off x="1061" y="0"/>
          <a:ext cx="2760653" cy="247730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t>CERN Pension Fund</a:t>
          </a:r>
        </a:p>
      </dsp:txBody>
      <dsp:txXfrm>
        <a:off x="1061" y="0"/>
        <a:ext cx="2760653" cy="743190"/>
      </dsp:txXfrm>
    </dsp:sp>
    <dsp:sp modelId="{024E08D6-B747-45A0-BAF0-F9EF7A3A89F8}">
      <dsp:nvSpPr>
        <dsp:cNvPr id="0" name=""/>
        <dsp:cNvSpPr/>
      </dsp:nvSpPr>
      <dsp:spPr>
        <a:xfrm>
          <a:off x="277127" y="743190"/>
          <a:ext cx="2208522" cy="16102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rtl="0">
            <a:lnSpc>
              <a:spcPct val="90000"/>
            </a:lnSpc>
            <a:spcBef>
              <a:spcPct val="0"/>
            </a:spcBef>
            <a:spcAft>
              <a:spcPct val="35000"/>
            </a:spcAft>
            <a:buNone/>
          </a:pPr>
          <a:r>
            <a:rPr lang="en-GB" sz="1400" kern="1200" dirty="0">
              <a:solidFill>
                <a:schemeClr val="accent6"/>
              </a:solidFill>
            </a:rPr>
            <a:t>As international organisations, CERN and ESO operate their own social security system, including a pension scheme, the CERN Pension Fund.</a:t>
          </a:r>
        </a:p>
      </dsp:txBody>
      <dsp:txXfrm>
        <a:off x="324289" y="790352"/>
        <a:ext cx="2114198" cy="1515922"/>
      </dsp:txXfrm>
    </dsp:sp>
    <dsp:sp modelId="{B3339A92-F396-4AC3-B472-A7099470A484}">
      <dsp:nvSpPr>
        <dsp:cNvPr id="0" name=""/>
        <dsp:cNvSpPr/>
      </dsp:nvSpPr>
      <dsp:spPr>
        <a:xfrm>
          <a:off x="2968764" y="0"/>
          <a:ext cx="2760653" cy="247730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t>Defined benefits</a:t>
          </a:r>
        </a:p>
      </dsp:txBody>
      <dsp:txXfrm>
        <a:off x="2968764" y="0"/>
        <a:ext cx="2760653" cy="743190"/>
      </dsp:txXfrm>
    </dsp:sp>
    <dsp:sp modelId="{CE15D6B5-A608-4846-A02D-9D4C781AEFF8}">
      <dsp:nvSpPr>
        <dsp:cNvPr id="0" name=""/>
        <dsp:cNvSpPr/>
      </dsp:nvSpPr>
      <dsp:spPr>
        <a:xfrm>
          <a:off x="3244829" y="743190"/>
          <a:ext cx="2208522" cy="16102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100000"/>
            </a:lnSpc>
            <a:spcBef>
              <a:spcPct val="0"/>
            </a:spcBef>
            <a:spcAft>
              <a:spcPct val="35000"/>
            </a:spcAft>
            <a:buNone/>
          </a:pPr>
          <a:r>
            <a:rPr lang="en-GB" sz="1400" b="0" i="0" u="none" kern="1200" dirty="0">
              <a:solidFill>
                <a:schemeClr val="bg2"/>
              </a:solidFill>
            </a:rPr>
            <a:t>Benefits are promised by CERN at recruitment. Pensions depend on years of membership and reference salary. </a:t>
          </a:r>
          <a:r>
            <a:rPr lang="en-US" sz="1400" kern="1200" dirty="0">
              <a:solidFill>
                <a:schemeClr val="bg2"/>
              </a:solidFill>
            </a:rPr>
            <a:t>Not affected by the market volatility. </a:t>
          </a:r>
        </a:p>
      </dsp:txBody>
      <dsp:txXfrm>
        <a:off x="3291991" y="790352"/>
        <a:ext cx="2114198" cy="1515922"/>
      </dsp:txXfrm>
    </dsp:sp>
    <dsp:sp modelId="{63436C16-1DA3-48AC-B817-5CBE0C474FE3}">
      <dsp:nvSpPr>
        <dsp:cNvPr id="0" name=""/>
        <dsp:cNvSpPr/>
      </dsp:nvSpPr>
      <dsp:spPr>
        <a:xfrm>
          <a:off x="5936466" y="0"/>
          <a:ext cx="2760653" cy="247730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100000"/>
            </a:lnSpc>
            <a:spcBef>
              <a:spcPct val="0"/>
            </a:spcBef>
            <a:spcAft>
              <a:spcPct val="35000"/>
            </a:spcAft>
            <a:buNone/>
          </a:pPr>
          <a:r>
            <a:rPr lang="en-US" sz="2400" kern="1200" dirty="0"/>
            <a:t>A solidarity scheme</a:t>
          </a:r>
        </a:p>
      </dsp:txBody>
      <dsp:txXfrm>
        <a:off x="5936466" y="0"/>
        <a:ext cx="2760653" cy="743190"/>
      </dsp:txXfrm>
    </dsp:sp>
    <dsp:sp modelId="{B67B6282-9AFA-4ACD-B1AC-AEECBDC0E6AD}">
      <dsp:nvSpPr>
        <dsp:cNvPr id="0" name=""/>
        <dsp:cNvSpPr/>
      </dsp:nvSpPr>
      <dsp:spPr>
        <a:xfrm>
          <a:off x="6212532" y="743190"/>
          <a:ext cx="2208522" cy="16102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rtl="0">
            <a:lnSpc>
              <a:spcPct val="90000"/>
            </a:lnSpc>
            <a:spcBef>
              <a:spcPct val="0"/>
            </a:spcBef>
            <a:spcAft>
              <a:spcPct val="35000"/>
            </a:spcAft>
            <a:buNone/>
          </a:pPr>
          <a:r>
            <a:rPr lang="en-US" sz="1400" kern="1200" dirty="0">
              <a:solidFill>
                <a:schemeClr val="accent6"/>
              </a:solidFill>
            </a:rPr>
            <a:t>No member has an individual balance. All benefits are paid from a common fund. M</a:t>
          </a:r>
          <a:r>
            <a:rPr lang="en-GB" sz="1400" kern="1200" dirty="0">
              <a:solidFill>
                <a:schemeClr val="accent6"/>
              </a:solidFill>
            </a:rPr>
            <a:t>embers support one another by </a:t>
          </a:r>
          <a:r>
            <a:rPr lang="en-GB" sz="1400" b="1" kern="1200" dirty="0">
              <a:solidFill>
                <a:schemeClr val="accent6"/>
              </a:solidFill>
            </a:rPr>
            <a:t>pooling resources and risks.</a:t>
          </a:r>
          <a:r>
            <a:rPr lang="en-US" sz="1400" kern="1200" dirty="0">
              <a:solidFill>
                <a:schemeClr val="accent6"/>
              </a:solidFill>
            </a:rPr>
            <a:t> </a:t>
          </a:r>
        </a:p>
      </dsp:txBody>
      <dsp:txXfrm>
        <a:off x="6259694" y="790352"/>
        <a:ext cx="2114198" cy="15159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CCD73-F313-4BCF-9AE2-8BD7A094F4B6}">
      <dsp:nvSpPr>
        <dsp:cNvPr id="0" name=""/>
        <dsp:cNvSpPr/>
      </dsp:nvSpPr>
      <dsp:spPr>
        <a:xfrm>
          <a:off x="0" y="4102463"/>
          <a:ext cx="9144000" cy="0"/>
        </a:xfrm>
        <a:prstGeom prst="line">
          <a:avLst/>
        </a:prstGeom>
        <a:noFill/>
        <a:ln w="12700" cap="flat" cmpd="sng" algn="ctr">
          <a:solidFill>
            <a:srgbClr val="6E2466">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B7A9C10-5F6A-4D73-9EF6-203A942C63B3}">
      <dsp:nvSpPr>
        <dsp:cNvPr id="0" name=""/>
        <dsp:cNvSpPr/>
      </dsp:nvSpPr>
      <dsp:spPr>
        <a:xfrm>
          <a:off x="0" y="3413298"/>
          <a:ext cx="9144000" cy="0"/>
        </a:xfrm>
        <a:prstGeom prst="line">
          <a:avLst/>
        </a:prstGeom>
        <a:noFill/>
        <a:ln w="12700" cap="flat" cmpd="sng" algn="ctr">
          <a:solidFill>
            <a:srgbClr val="6E2466">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E6BFD2C-8D03-44B4-BC0E-90E3F7D5F77A}">
      <dsp:nvSpPr>
        <dsp:cNvPr id="0" name=""/>
        <dsp:cNvSpPr/>
      </dsp:nvSpPr>
      <dsp:spPr>
        <a:xfrm>
          <a:off x="0" y="2724132"/>
          <a:ext cx="9144000" cy="0"/>
        </a:xfrm>
        <a:prstGeom prst="line">
          <a:avLst/>
        </a:prstGeom>
        <a:noFill/>
        <a:ln w="12700" cap="flat" cmpd="sng" algn="ctr">
          <a:solidFill>
            <a:srgbClr val="6E2466">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0B29AA9F-1A33-4410-9B26-8C72FC08E74F}">
      <dsp:nvSpPr>
        <dsp:cNvPr id="0" name=""/>
        <dsp:cNvSpPr/>
      </dsp:nvSpPr>
      <dsp:spPr>
        <a:xfrm>
          <a:off x="0" y="2034967"/>
          <a:ext cx="9144000" cy="0"/>
        </a:xfrm>
        <a:prstGeom prst="line">
          <a:avLst/>
        </a:prstGeom>
        <a:noFill/>
        <a:ln w="12700" cap="flat" cmpd="sng" algn="ctr">
          <a:solidFill>
            <a:srgbClr val="6E2466">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793AD83A-702D-40EE-B7ED-3339BC14A47E}">
      <dsp:nvSpPr>
        <dsp:cNvPr id="0" name=""/>
        <dsp:cNvSpPr/>
      </dsp:nvSpPr>
      <dsp:spPr>
        <a:xfrm>
          <a:off x="0" y="1345801"/>
          <a:ext cx="9144000" cy="0"/>
        </a:xfrm>
        <a:prstGeom prst="line">
          <a:avLst/>
        </a:prstGeom>
        <a:noFill/>
        <a:ln w="12700" cap="flat" cmpd="sng" algn="ctr">
          <a:solidFill>
            <a:srgbClr val="6E2466">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0E49654-D82B-4399-872C-55F66E49A89F}">
      <dsp:nvSpPr>
        <dsp:cNvPr id="0" name=""/>
        <dsp:cNvSpPr/>
      </dsp:nvSpPr>
      <dsp:spPr>
        <a:xfrm>
          <a:off x="0" y="656636"/>
          <a:ext cx="9144000" cy="0"/>
        </a:xfrm>
        <a:prstGeom prst="line">
          <a:avLst/>
        </a:prstGeom>
        <a:noFill/>
        <a:ln w="12700" cap="flat" cmpd="sng" algn="ctr">
          <a:solidFill>
            <a:srgbClr val="6E2466">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8CBBF8B-572D-4AEC-890C-B043E42B3D05}">
      <dsp:nvSpPr>
        <dsp:cNvPr id="0" name=""/>
        <dsp:cNvSpPr/>
      </dsp:nvSpPr>
      <dsp:spPr>
        <a:xfrm>
          <a:off x="2377440" y="288"/>
          <a:ext cx="6766560" cy="656347"/>
        </a:xfrm>
        <a:prstGeom prst="rect">
          <a:avLst/>
        </a:prstGeom>
        <a:solidFill>
          <a:srgbClr val="FFFFFF"/>
        </a:solidFill>
        <a:ln w="12700" cap="flat" cmpd="sng" algn="ctr">
          <a:solidFill>
            <a:srgbClr val="61C4D3"/>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26670" tIns="26670" rIns="26670" bIns="26670" numCol="1" spcCol="1270" anchor="ctr" anchorCtr="0">
          <a:noAutofit/>
        </a:bodyPr>
        <a:lstStyle/>
        <a:p>
          <a:pPr marL="0" lvl="0" indent="0" algn="l" defTabSz="622300" rtl="0">
            <a:lnSpc>
              <a:spcPct val="90000"/>
            </a:lnSpc>
            <a:spcBef>
              <a:spcPct val="0"/>
            </a:spcBef>
            <a:spcAft>
              <a:spcPct val="35000"/>
            </a:spcAft>
            <a:buNone/>
          </a:pPr>
          <a:r>
            <a:rPr lang="en-GB" sz="1400" kern="1200" dirty="0">
              <a:solidFill>
                <a:srgbClr val="0033A0">
                  <a:hueOff val="0"/>
                  <a:satOff val="0"/>
                  <a:lumOff val="0"/>
                  <a:alphaOff val="0"/>
                </a:srgbClr>
              </a:solidFill>
              <a:latin typeface="Arial"/>
              <a:ea typeface="+mn-ea"/>
              <a:cs typeface="+mn-cs"/>
            </a:rPr>
            <a:t>The Supreme Authority: defines the Pension Fund and its arrangements; acts as ultimate oversight body and approves significant policies or changes. Contributions &amp; benefits: the Council acts on recommendations from the Director-General.</a:t>
          </a:r>
        </a:p>
      </dsp:txBody>
      <dsp:txXfrm>
        <a:off x="2377440" y="288"/>
        <a:ext cx="6766560" cy="656347"/>
      </dsp:txXfrm>
    </dsp:sp>
    <dsp:sp modelId="{166C2E40-7F16-4462-9826-EE91FC3BBA13}">
      <dsp:nvSpPr>
        <dsp:cNvPr id="0" name=""/>
        <dsp:cNvSpPr/>
      </dsp:nvSpPr>
      <dsp:spPr>
        <a:xfrm>
          <a:off x="0" y="288"/>
          <a:ext cx="2377440" cy="656347"/>
        </a:xfrm>
        <a:prstGeom prst="round2SameRect">
          <a:avLst>
            <a:gd name="adj1" fmla="val 16670"/>
            <a:gd name="adj2" fmla="val 0"/>
          </a:avLst>
        </a:prstGeom>
        <a:solidFill>
          <a:srgbClr val="6E2466">
            <a:hueOff val="0"/>
            <a:satOff val="0"/>
            <a:lumOff val="0"/>
            <a:alphaOff val="0"/>
          </a:srgbClr>
        </a:solidFill>
        <a:ln w="12700" cap="flat" cmpd="sng" algn="ctr">
          <a:solidFill>
            <a:srgbClr val="6E246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rtl="0">
            <a:lnSpc>
              <a:spcPct val="90000"/>
            </a:lnSpc>
            <a:spcBef>
              <a:spcPct val="0"/>
            </a:spcBef>
            <a:spcAft>
              <a:spcPct val="35000"/>
            </a:spcAft>
            <a:buNone/>
          </a:pPr>
          <a:r>
            <a:rPr lang="en-GB" sz="1800" kern="1200" dirty="0">
              <a:solidFill>
                <a:srgbClr val="FFFFFF"/>
              </a:solidFill>
              <a:latin typeface="Arial"/>
              <a:ea typeface="+mn-ea"/>
              <a:cs typeface="+mn-cs"/>
            </a:rPr>
            <a:t>CERN Council</a:t>
          </a:r>
        </a:p>
      </dsp:txBody>
      <dsp:txXfrm>
        <a:off x="32046" y="32334"/>
        <a:ext cx="2313348" cy="624301"/>
      </dsp:txXfrm>
    </dsp:sp>
    <dsp:sp modelId="{6CB29435-C4DF-4E19-B59A-0D02BB3FEC0B}">
      <dsp:nvSpPr>
        <dsp:cNvPr id="0" name=""/>
        <dsp:cNvSpPr/>
      </dsp:nvSpPr>
      <dsp:spPr>
        <a:xfrm>
          <a:off x="2377440" y="689453"/>
          <a:ext cx="6766560" cy="656347"/>
        </a:xfrm>
        <a:prstGeom prst="rect">
          <a:avLst/>
        </a:prstGeom>
        <a:solidFill>
          <a:srgbClr val="FFFFFF"/>
        </a:solidFill>
        <a:ln w="12700" cap="flat" cmpd="sng" algn="ctr">
          <a:solidFill>
            <a:srgbClr val="61C4D3"/>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26670" tIns="26670" rIns="26670" bIns="26670" numCol="1" spcCol="1270" anchor="ctr" anchorCtr="0">
          <a:noAutofit/>
        </a:bodyPr>
        <a:lstStyle/>
        <a:p>
          <a:pPr marL="0" lvl="0" indent="0" algn="l" defTabSz="622300" rtl="0">
            <a:lnSpc>
              <a:spcPct val="90000"/>
            </a:lnSpc>
            <a:spcBef>
              <a:spcPct val="0"/>
            </a:spcBef>
            <a:spcAft>
              <a:spcPct val="35000"/>
            </a:spcAft>
            <a:buNone/>
          </a:pPr>
          <a:r>
            <a:rPr lang="en-GB" sz="1400" kern="1200" dirty="0">
              <a:solidFill>
                <a:srgbClr val="0033A0">
                  <a:hueOff val="0"/>
                  <a:satOff val="0"/>
                  <a:lumOff val="0"/>
                  <a:alphaOff val="0"/>
                </a:srgbClr>
              </a:solidFill>
              <a:latin typeface="Arial"/>
              <a:ea typeface="+mn-ea"/>
              <a:cs typeface="+mn-cs"/>
            </a:rPr>
            <a:t>Set out how the Fund is governed.</a:t>
          </a:r>
        </a:p>
      </dsp:txBody>
      <dsp:txXfrm>
        <a:off x="2377440" y="689453"/>
        <a:ext cx="6766560" cy="656347"/>
      </dsp:txXfrm>
    </dsp:sp>
    <dsp:sp modelId="{10943EF9-D688-4BA2-AE1E-CBC888F3E0A2}">
      <dsp:nvSpPr>
        <dsp:cNvPr id="0" name=""/>
        <dsp:cNvSpPr/>
      </dsp:nvSpPr>
      <dsp:spPr>
        <a:xfrm>
          <a:off x="0" y="689453"/>
          <a:ext cx="2377440" cy="656347"/>
        </a:xfrm>
        <a:prstGeom prst="round2SameRect">
          <a:avLst>
            <a:gd name="adj1" fmla="val 16670"/>
            <a:gd name="adj2" fmla="val 0"/>
          </a:avLst>
        </a:prstGeom>
        <a:solidFill>
          <a:srgbClr val="6E2466">
            <a:hueOff val="-1167108"/>
            <a:satOff val="1505"/>
            <a:lumOff val="-471"/>
            <a:alphaOff val="0"/>
          </a:srgbClr>
        </a:solidFill>
        <a:ln w="12700" cap="flat" cmpd="sng" algn="ctr">
          <a:solidFill>
            <a:srgbClr val="6E2466">
              <a:hueOff val="-1167108"/>
              <a:satOff val="1505"/>
              <a:lumOff val="-471"/>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rtl="0">
            <a:lnSpc>
              <a:spcPct val="90000"/>
            </a:lnSpc>
            <a:spcBef>
              <a:spcPct val="0"/>
            </a:spcBef>
            <a:spcAft>
              <a:spcPct val="35000"/>
            </a:spcAft>
            <a:buNone/>
          </a:pPr>
          <a:r>
            <a:rPr lang="en-GB" sz="1800" kern="1200" dirty="0">
              <a:solidFill>
                <a:srgbClr val="FFFFFF"/>
              </a:solidFill>
              <a:latin typeface="Arial"/>
              <a:ea typeface="+mn-ea"/>
              <a:cs typeface="+mn-cs"/>
            </a:rPr>
            <a:t>Governance principles</a:t>
          </a:r>
        </a:p>
      </dsp:txBody>
      <dsp:txXfrm>
        <a:off x="32046" y="721499"/>
        <a:ext cx="2313348" cy="624301"/>
      </dsp:txXfrm>
    </dsp:sp>
    <dsp:sp modelId="{0B954BD6-2DF2-45B5-BEE6-4E5FE16B5683}">
      <dsp:nvSpPr>
        <dsp:cNvPr id="0" name=""/>
        <dsp:cNvSpPr/>
      </dsp:nvSpPr>
      <dsp:spPr>
        <a:xfrm>
          <a:off x="2377440" y="1378619"/>
          <a:ext cx="6766560" cy="656347"/>
        </a:xfrm>
        <a:prstGeom prst="rect">
          <a:avLst/>
        </a:prstGeom>
        <a:solidFill>
          <a:srgbClr val="FFFFFF"/>
        </a:solidFill>
        <a:ln w="12700" cap="flat" cmpd="sng" algn="ctr">
          <a:solidFill>
            <a:srgbClr val="61C4D3"/>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26670" tIns="26670" rIns="26670" bIns="26670" numCol="1" spcCol="1270" anchor="ctr" anchorCtr="0">
          <a:noAutofit/>
        </a:bodyPr>
        <a:lstStyle/>
        <a:p>
          <a:pPr marL="0" lvl="0" indent="0" algn="l" defTabSz="622300" rtl="0">
            <a:lnSpc>
              <a:spcPct val="90000"/>
            </a:lnSpc>
            <a:spcBef>
              <a:spcPct val="0"/>
            </a:spcBef>
            <a:spcAft>
              <a:spcPct val="35000"/>
            </a:spcAft>
            <a:buNone/>
          </a:pPr>
          <a:r>
            <a:rPr lang="en-GB" sz="1400" kern="1200" dirty="0">
              <a:solidFill>
                <a:srgbClr val="0033A0">
                  <a:hueOff val="0"/>
                  <a:satOff val="0"/>
                  <a:lumOff val="0"/>
                  <a:alphaOff val="0"/>
                </a:srgbClr>
              </a:solidFill>
              <a:latin typeface="Arial"/>
              <a:ea typeface="+mn-ea"/>
              <a:cs typeface="+mn-cs"/>
            </a:rPr>
            <a:t>Primary oversight body. Includes professional (independent) members and representatives from all key stakeholder groups. Meets quarterly to review performance of the Pension Fund.</a:t>
          </a:r>
        </a:p>
      </dsp:txBody>
      <dsp:txXfrm>
        <a:off x="2377440" y="1378619"/>
        <a:ext cx="6766560" cy="656347"/>
      </dsp:txXfrm>
    </dsp:sp>
    <dsp:sp modelId="{326B7DB4-7BCF-45E1-B072-C72AEF76F17A}">
      <dsp:nvSpPr>
        <dsp:cNvPr id="0" name=""/>
        <dsp:cNvSpPr/>
      </dsp:nvSpPr>
      <dsp:spPr>
        <a:xfrm>
          <a:off x="0" y="1378619"/>
          <a:ext cx="2377440" cy="656347"/>
        </a:xfrm>
        <a:prstGeom prst="round2SameRect">
          <a:avLst>
            <a:gd name="adj1" fmla="val 16670"/>
            <a:gd name="adj2" fmla="val 0"/>
          </a:avLst>
        </a:prstGeom>
        <a:solidFill>
          <a:srgbClr val="6E2466">
            <a:hueOff val="-2334216"/>
            <a:satOff val="3010"/>
            <a:lumOff val="-941"/>
            <a:alphaOff val="0"/>
          </a:srgbClr>
        </a:solidFill>
        <a:ln w="12700" cap="flat" cmpd="sng" algn="ctr">
          <a:solidFill>
            <a:srgbClr val="6E2466">
              <a:hueOff val="-2334216"/>
              <a:satOff val="3010"/>
              <a:lumOff val="-941"/>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rtl="0">
            <a:lnSpc>
              <a:spcPct val="90000"/>
            </a:lnSpc>
            <a:spcBef>
              <a:spcPct val="0"/>
            </a:spcBef>
            <a:spcAft>
              <a:spcPct val="35000"/>
            </a:spcAft>
            <a:buNone/>
          </a:pPr>
          <a:r>
            <a:rPr lang="en-GB" sz="1800" kern="1200">
              <a:solidFill>
                <a:srgbClr val="FFFFFF"/>
              </a:solidFill>
              <a:latin typeface="Arial"/>
              <a:ea typeface="+mn-ea"/>
              <a:cs typeface="+mn-cs"/>
            </a:rPr>
            <a:t>Governing Board</a:t>
          </a:r>
        </a:p>
      </dsp:txBody>
      <dsp:txXfrm>
        <a:off x="32046" y="1410665"/>
        <a:ext cx="2313348" cy="624301"/>
      </dsp:txXfrm>
    </dsp:sp>
    <dsp:sp modelId="{AE47567D-8174-4037-AE35-C520FF86B5A6}">
      <dsp:nvSpPr>
        <dsp:cNvPr id="0" name=""/>
        <dsp:cNvSpPr/>
      </dsp:nvSpPr>
      <dsp:spPr>
        <a:xfrm>
          <a:off x="2377440" y="2067784"/>
          <a:ext cx="6766560" cy="656347"/>
        </a:xfrm>
        <a:prstGeom prst="rect">
          <a:avLst/>
        </a:prstGeom>
        <a:solidFill>
          <a:srgbClr val="FFFFFF"/>
        </a:solidFill>
        <a:ln w="12700" cap="flat" cmpd="sng" algn="ctr">
          <a:solidFill>
            <a:srgbClr val="61C4D3"/>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26670" tIns="26670" rIns="26670" bIns="26670" numCol="1" spcCol="1270" anchor="ctr" anchorCtr="0">
          <a:noAutofit/>
        </a:bodyPr>
        <a:lstStyle/>
        <a:p>
          <a:pPr marL="0" lvl="0" indent="0" algn="l" defTabSz="622300" rtl="0">
            <a:lnSpc>
              <a:spcPct val="90000"/>
            </a:lnSpc>
            <a:spcBef>
              <a:spcPct val="0"/>
            </a:spcBef>
            <a:spcAft>
              <a:spcPct val="35000"/>
            </a:spcAft>
            <a:buNone/>
          </a:pPr>
          <a:r>
            <a:rPr lang="en-GB" sz="1400" kern="1200" dirty="0">
              <a:solidFill>
                <a:srgbClr val="0033A0">
                  <a:hueOff val="0"/>
                  <a:satOff val="0"/>
                  <a:lumOff val="0"/>
                  <a:alphaOff val="0"/>
                </a:srgbClr>
              </a:solidFill>
              <a:latin typeface="Arial"/>
              <a:ea typeface="+mn-ea"/>
              <a:cs typeface="+mn-cs"/>
            </a:rPr>
            <a:t>Sub-committee (of PFGB) responsible for oversight of investment strategy and related matters. Comprised of two PFGB members and two external professional experts with substantial technical expertise.</a:t>
          </a:r>
        </a:p>
      </dsp:txBody>
      <dsp:txXfrm>
        <a:off x="2377440" y="2067784"/>
        <a:ext cx="6766560" cy="656347"/>
      </dsp:txXfrm>
    </dsp:sp>
    <dsp:sp modelId="{CBDFA34B-8B72-433B-9B8F-9469E419A5BC}">
      <dsp:nvSpPr>
        <dsp:cNvPr id="0" name=""/>
        <dsp:cNvSpPr/>
      </dsp:nvSpPr>
      <dsp:spPr>
        <a:xfrm>
          <a:off x="0" y="2067784"/>
          <a:ext cx="2377440" cy="656347"/>
        </a:xfrm>
        <a:prstGeom prst="round2SameRect">
          <a:avLst>
            <a:gd name="adj1" fmla="val 16670"/>
            <a:gd name="adj2" fmla="val 0"/>
          </a:avLst>
        </a:prstGeom>
        <a:solidFill>
          <a:srgbClr val="6E2466">
            <a:hueOff val="-3501324"/>
            <a:satOff val="4515"/>
            <a:lumOff val="-1412"/>
            <a:alphaOff val="0"/>
          </a:srgbClr>
        </a:solidFill>
        <a:ln w="12700" cap="flat" cmpd="sng" algn="ctr">
          <a:solidFill>
            <a:srgbClr val="6E2466">
              <a:hueOff val="-3501324"/>
              <a:satOff val="4515"/>
              <a:lumOff val="-1412"/>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rtl="0">
            <a:lnSpc>
              <a:spcPct val="90000"/>
            </a:lnSpc>
            <a:spcBef>
              <a:spcPct val="0"/>
            </a:spcBef>
            <a:spcAft>
              <a:spcPct val="35000"/>
            </a:spcAft>
            <a:buNone/>
          </a:pPr>
          <a:r>
            <a:rPr lang="en-GB" sz="1800" kern="1200" dirty="0">
              <a:solidFill>
                <a:srgbClr val="FFFFFF"/>
              </a:solidFill>
              <a:latin typeface="Arial"/>
              <a:ea typeface="+mn-ea"/>
              <a:cs typeface="+mn-cs"/>
            </a:rPr>
            <a:t>Investment Committee</a:t>
          </a:r>
        </a:p>
      </dsp:txBody>
      <dsp:txXfrm>
        <a:off x="32046" y="2099830"/>
        <a:ext cx="2313348" cy="624301"/>
      </dsp:txXfrm>
    </dsp:sp>
    <dsp:sp modelId="{1C6F2CF9-48BB-45E8-BD7A-7F29620F2FFF}">
      <dsp:nvSpPr>
        <dsp:cNvPr id="0" name=""/>
        <dsp:cNvSpPr/>
      </dsp:nvSpPr>
      <dsp:spPr>
        <a:xfrm>
          <a:off x="2377440" y="2756950"/>
          <a:ext cx="6766560" cy="656347"/>
        </a:xfrm>
        <a:prstGeom prst="rect">
          <a:avLst/>
        </a:prstGeom>
        <a:solidFill>
          <a:srgbClr val="FFFFFF"/>
        </a:solidFill>
        <a:ln w="12700" cap="flat" cmpd="sng" algn="ctr">
          <a:solidFill>
            <a:srgbClr val="61C4D3"/>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26670" tIns="26670" rIns="26670" bIns="26670" numCol="1" spcCol="1270" anchor="ctr" anchorCtr="0">
          <a:noAutofit/>
        </a:bodyPr>
        <a:lstStyle/>
        <a:p>
          <a:pPr marL="0" lvl="0" indent="0" algn="l" defTabSz="622300">
            <a:lnSpc>
              <a:spcPct val="90000"/>
            </a:lnSpc>
            <a:spcBef>
              <a:spcPct val="0"/>
            </a:spcBef>
            <a:spcAft>
              <a:spcPct val="35000"/>
            </a:spcAft>
            <a:buNone/>
          </a:pPr>
          <a:r>
            <a:rPr lang="en-GB" sz="1400" kern="1200" dirty="0">
              <a:solidFill>
                <a:srgbClr val="0033A0">
                  <a:hueOff val="0"/>
                  <a:satOff val="0"/>
                  <a:lumOff val="0"/>
                  <a:alphaOff val="0"/>
                </a:srgbClr>
              </a:solidFill>
              <a:latin typeface="Arial"/>
              <a:ea typeface="+mn-ea"/>
              <a:cs typeface="+mn-cs"/>
            </a:rPr>
            <a:t>Sub-committee (of PFGB) responsible for oversight of actuarial matters. Includes two PFGB members and three external experts with relevant qualifications and experience.</a:t>
          </a:r>
        </a:p>
      </dsp:txBody>
      <dsp:txXfrm>
        <a:off x="2377440" y="2756950"/>
        <a:ext cx="6766560" cy="656347"/>
      </dsp:txXfrm>
    </dsp:sp>
    <dsp:sp modelId="{B5E2323D-C393-4255-9EA2-60CC59D163ED}">
      <dsp:nvSpPr>
        <dsp:cNvPr id="0" name=""/>
        <dsp:cNvSpPr/>
      </dsp:nvSpPr>
      <dsp:spPr>
        <a:xfrm>
          <a:off x="0" y="2756950"/>
          <a:ext cx="2377440" cy="656347"/>
        </a:xfrm>
        <a:prstGeom prst="round2SameRect">
          <a:avLst>
            <a:gd name="adj1" fmla="val 16670"/>
            <a:gd name="adj2" fmla="val 0"/>
          </a:avLst>
        </a:prstGeom>
        <a:solidFill>
          <a:srgbClr val="2F2F2F">
            <a:lumMod val="75000"/>
            <a:lumOff val="25000"/>
          </a:srgbClr>
        </a:solidFill>
        <a:ln w="12700" cap="flat" cmpd="sng" algn="ctr">
          <a:solidFill>
            <a:srgbClr val="61C4D3"/>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30480" tIns="30480" rIns="3048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solidFill>
                <a:srgbClr val="F8F8F8"/>
              </a:solidFill>
              <a:latin typeface="Arial"/>
              <a:ea typeface="+mn-ea"/>
              <a:cs typeface="+mn-cs"/>
            </a:rPr>
            <a:t>Actuarial &amp; Technical Committee</a:t>
          </a:r>
        </a:p>
      </dsp:txBody>
      <dsp:txXfrm>
        <a:off x="32046" y="2788996"/>
        <a:ext cx="2313348" cy="624301"/>
      </dsp:txXfrm>
    </dsp:sp>
    <dsp:sp modelId="{173E4584-B4DE-4AA7-B66A-C84EB2A1410F}">
      <dsp:nvSpPr>
        <dsp:cNvPr id="0" name=""/>
        <dsp:cNvSpPr/>
      </dsp:nvSpPr>
      <dsp:spPr>
        <a:xfrm>
          <a:off x="2377440" y="3446115"/>
          <a:ext cx="6766560" cy="656347"/>
        </a:xfrm>
        <a:prstGeom prst="rect">
          <a:avLst/>
        </a:prstGeom>
        <a:solidFill>
          <a:srgbClr val="FFFFFF"/>
        </a:solidFill>
        <a:ln w="12700" cap="flat" cmpd="sng" algn="ctr">
          <a:solidFill>
            <a:srgbClr val="61C4D3"/>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26670" tIns="26670" rIns="26670" bIns="26670" numCol="1" spcCol="1270" anchor="ctr" anchorCtr="0">
          <a:noAutofit/>
        </a:bodyPr>
        <a:lstStyle/>
        <a:p>
          <a:pPr marL="0" lvl="0" indent="0" algn="l" defTabSz="622300" rtl="0">
            <a:lnSpc>
              <a:spcPct val="90000"/>
            </a:lnSpc>
            <a:spcBef>
              <a:spcPct val="0"/>
            </a:spcBef>
            <a:spcAft>
              <a:spcPct val="35000"/>
            </a:spcAft>
            <a:buNone/>
          </a:pPr>
          <a:r>
            <a:rPr lang="en-GB" sz="1400" kern="1200" dirty="0">
              <a:solidFill>
                <a:srgbClr val="0033A0">
                  <a:hueOff val="0"/>
                  <a:satOff val="0"/>
                  <a:lumOff val="0"/>
                  <a:alphaOff val="0"/>
                </a:srgbClr>
              </a:solidFill>
              <a:latin typeface="Arial"/>
              <a:ea typeface="+mn-ea"/>
              <a:cs typeface="+mn-cs"/>
            </a:rPr>
            <a:t>Legal representative of the Fund. Analogous to CERN Department Head. Responsible for the Management Unit and all delegated activities of the Fund.</a:t>
          </a:r>
        </a:p>
      </dsp:txBody>
      <dsp:txXfrm>
        <a:off x="2377440" y="3446115"/>
        <a:ext cx="6766560" cy="656347"/>
      </dsp:txXfrm>
    </dsp:sp>
    <dsp:sp modelId="{8BA9A5EC-341D-4EEB-9BF9-0DDE69D4C6F7}">
      <dsp:nvSpPr>
        <dsp:cNvPr id="0" name=""/>
        <dsp:cNvSpPr/>
      </dsp:nvSpPr>
      <dsp:spPr>
        <a:xfrm>
          <a:off x="0" y="3446115"/>
          <a:ext cx="2377440" cy="656347"/>
        </a:xfrm>
        <a:prstGeom prst="round2SameRect">
          <a:avLst>
            <a:gd name="adj1" fmla="val 16670"/>
            <a:gd name="adj2" fmla="val 0"/>
          </a:avLst>
        </a:prstGeom>
        <a:solidFill>
          <a:srgbClr val="6E2466">
            <a:hueOff val="-5835539"/>
            <a:satOff val="7525"/>
            <a:lumOff val="-2353"/>
            <a:alphaOff val="0"/>
          </a:srgbClr>
        </a:solidFill>
        <a:ln w="12700" cap="flat" cmpd="sng" algn="ctr">
          <a:solidFill>
            <a:srgbClr val="6E2466">
              <a:hueOff val="-5835539"/>
              <a:satOff val="7525"/>
              <a:lumOff val="-2353"/>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rtl="0">
            <a:lnSpc>
              <a:spcPct val="90000"/>
            </a:lnSpc>
            <a:spcBef>
              <a:spcPct val="0"/>
            </a:spcBef>
            <a:spcAft>
              <a:spcPct val="35000"/>
            </a:spcAft>
            <a:buNone/>
          </a:pPr>
          <a:r>
            <a:rPr lang="en-GB" sz="1800" kern="1200">
              <a:solidFill>
                <a:srgbClr val="FFFFFF"/>
              </a:solidFill>
              <a:latin typeface="Arial"/>
              <a:ea typeface="+mn-ea"/>
              <a:cs typeface="+mn-cs"/>
            </a:rPr>
            <a:t>Chief Executive Officer</a:t>
          </a:r>
        </a:p>
      </dsp:txBody>
      <dsp:txXfrm>
        <a:off x="32046" y="3478161"/>
        <a:ext cx="2313348" cy="6243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F9A0D-FE10-4C1B-83E0-8941A0875869}">
      <dsp:nvSpPr>
        <dsp:cNvPr id="0" name=""/>
        <dsp:cNvSpPr/>
      </dsp:nvSpPr>
      <dsp:spPr>
        <a:xfrm>
          <a:off x="4214" y="398455"/>
          <a:ext cx="1538516" cy="1810018"/>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7B927A94-8EB8-4546-8956-8BE00C76895F}">
      <dsp:nvSpPr>
        <dsp:cNvPr id="0" name=""/>
        <dsp:cNvSpPr/>
      </dsp:nvSpPr>
      <dsp:spPr>
        <a:xfrm>
          <a:off x="82788" y="470455"/>
          <a:ext cx="1381368" cy="1177312"/>
        </a:xfrm>
        <a:prstGeom prst="rect">
          <a:avLst/>
        </a:prstGeom>
        <a:blipFill>
          <a:blip xmlns:r="http://schemas.openxmlformats.org/officeDocument/2006/relationships" r:embed="rId1"/>
          <a:srcRect/>
          <a:stretch>
            <a:fillRect l="-13000" r="-13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8EBF6104-1001-4E22-9B88-815822F88C71}">
      <dsp:nvSpPr>
        <dsp:cNvPr id="0" name=""/>
        <dsp:cNvSpPr/>
      </dsp:nvSpPr>
      <dsp:spPr>
        <a:xfrm>
          <a:off x="81140" y="1828384"/>
          <a:ext cx="1384664" cy="307688"/>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FFFFFF"/>
              </a:solidFill>
              <a:latin typeface="Arial"/>
              <a:ea typeface="+mn-ea"/>
              <a:cs typeface="+mn-cs"/>
            </a:rPr>
            <a:t>Actuarial Services</a:t>
          </a:r>
        </a:p>
        <a:p>
          <a:pPr marL="0" lvl="0" indent="0" algn="ctr" defTabSz="444500">
            <a:lnSpc>
              <a:spcPct val="90000"/>
            </a:lnSpc>
            <a:spcBef>
              <a:spcPct val="0"/>
            </a:spcBef>
            <a:spcAft>
              <a:spcPct val="35000"/>
            </a:spcAft>
            <a:buNone/>
          </a:pPr>
          <a:r>
            <a:rPr lang="en-US" sz="1000" kern="1200" dirty="0">
              <a:solidFill>
                <a:srgbClr val="FFFFFF"/>
              </a:solidFill>
              <a:latin typeface="Arial"/>
              <a:ea typeface="+mn-ea"/>
              <a:cs typeface="+mn-cs"/>
            </a:rPr>
            <a:t>Valuation of liabilities</a:t>
          </a:r>
        </a:p>
      </dsp:txBody>
      <dsp:txXfrm>
        <a:off x="81140" y="1828384"/>
        <a:ext cx="1384664" cy="307688"/>
      </dsp:txXfrm>
    </dsp:sp>
    <dsp:sp modelId="{0B9AEAEC-296C-4B6B-97BD-C7F56E40D8B4}">
      <dsp:nvSpPr>
        <dsp:cNvPr id="0" name=""/>
        <dsp:cNvSpPr/>
      </dsp:nvSpPr>
      <dsp:spPr>
        <a:xfrm>
          <a:off x="81140" y="1647368"/>
          <a:ext cx="1384664" cy="181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33A0">
                  <a:hueOff val="0"/>
                  <a:satOff val="0"/>
                  <a:lumOff val="0"/>
                  <a:alphaOff val="0"/>
                </a:srgbClr>
              </a:solidFill>
              <a:latin typeface="Arial"/>
              <a:ea typeface="+mn-ea"/>
              <a:cs typeface="+mn-cs"/>
            </a:rPr>
            <a:t>AON (CH)</a:t>
          </a:r>
        </a:p>
      </dsp:txBody>
      <dsp:txXfrm>
        <a:off x="81140" y="1647368"/>
        <a:ext cx="1384664" cy="181016"/>
      </dsp:txXfrm>
    </dsp:sp>
    <dsp:sp modelId="{2659F2E0-D099-40D7-918C-5E9A726A4005}">
      <dsp:nvSpPr>
        <dsp:cNvPr id="0" name=""/>
        <dsp:cNvSpPr/>
      </dsp:nvSpPr>
      <dsp:spPr>
        <a:xfrm>
          <a:off x="1819662" y="398455"/>
          <a:ext cx="1538516" cy="1810018"/>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683EE83D-D28E-449F-9EF2-5915D7E5E8AD}">
      <dsp:nvSpPr>
        <dsp:cNvPr id="0" name=""/>
        <dsp:cNvSpPr/>
      </dsp:nvSpPr>
      <dsp:spPr>
        <a:xfrm>
          <a:off x="1896587" y="470856"/>
          <a:ext cx="1384664" cy="1176512"/>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9000" b="-9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F9E877AF-4809-4245-A9F4-A789FC839DDC}">
      <dsp:nvSpPr>
        <dsp:cNvPr id="0" name=""/>
        <dsp:cNvSpPr/>
      </dsp:nvSpPr>
      <dsp:spPr>
        <a:xfrm>
          <a:off x="1896587" y="1828384"/>
          <a:ext cx="1384664" cy="307688"/>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FFFFFF"/>
              </a:solidFill>
              <a:latin typeface="Arial"/>
              <a:ea typeface="+mn-ea"/>
              <a:cs typeface="+mn-cs"/>
            </a:rPr>
            <a:t>Asset Safe Custody</a:t>
          </a:r>
        </a:p>
      </dsp:txBody>
      <dsp:txXfrm>
        <a:off x="1896587" y="1828384"/>
        <a:ext cx="1384664" cy="307688"/>
      </dsp:txXfrm>
    </dsp:sp>
    <dsp:sp modelId="{7BF83882-8378-4014-BCD5-6F7C66E24778}">
      <dsp:nvSpPr>
        <dsp:cNvPr id="0" name=""/>
        <dsp:cNvSpPr/>
      </dsp:nvSpPr>
      <dsp:spPr>
        <a:xfrm>
          <a:off x="1896587" y="1647368"/>
          <a:ext cx="1384664" cy="181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33A0">
                  <a:hueOff val="0"/>
                  <a:satOff val="0"/>
                  <a:lumOff val="0"/>
                  <a:alphaOff val="0"/>
                </a:srgbClr>
              </a:solidFill>
              <a:latin typeface="Arial"/>
              <a:ea typeface="+mn-ea"/>
              <a:cs typeface="+mn-cs"/>
            </a:rPr>
            <a:t>Northern Trust (UK)</a:t>
          </a:r>
        </a:p>
      </dsp:txBody>
      <dsp:txXfrm>
        <a:off x="1896587" y="1647368"/>
        <a:ext cx="1384664" cy="181016"/>
      </dsp:txXfrm>
    </dsp:sp>
    <dsp:sp modelId="{7A8A01A9-C966-4467-A676-58D61B9F2FC7}">
      <dsp:nvSpPr>
        <dsp:cNvPr id="0" name=""/>
        <dsp:cNvSpPr/>
      </dsp:nvSpPr>
      <dsp:spPr>
        <a:xfrm>
          <a:off x="3635109" y="398455"/>
          <a:ext cx="1538516" cy="1810018"/>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09D327FC-D0D2-4FC2-9739-9C035E1B48E1}">
      <dsp:nvSpPr>
        <dsp:cNvPr id="0" name=""/>
        <dsp:cNvSpPr/>
      </dsp:nvSpPr>
      <dsp:spPr>
        <a:xfrm>
          <a:off x="3712035" y="470856"/>
          <a:ext cx="1384664" cy="1176512"/>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5000" r="-35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017DF8AD-FAD5-4604-875C-E85E366DBD2F}">
      <dsp:nvSpPr>
        <dsp:cNvPr id="0" name=""/>
        <dsp:cNvSpPr/>
      </dsp:nvSpPr>
      <dsp:spPr>
        <a:xfrm>
          <a:off x="3712035" y="1828384"/>
          <a:ext cx="1384664" cy="307688"/>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FFFFFF"/>
              </a:solidFill>
              <a:latin typeface="Arial"/>
              <a:ea typeface="+mn-ea"/>
              <a:cs typeface="+mn-cs"/>
            </a:rPr>
            <a:t>Main Banker</a:t>
          </a:r>
        </a:p>
        <a:p>
          <a:pPr marL="0" lvl="0" indent="0" algn="ctr" defTabSz="444500">
            <a:lnSpc>
              <a:spcPct val="90000"/>
            </a:lnSpc>
            <a:spcBef>
              <a:spcPct val="0"/>
            </a:spcBef>
            <a:spcAft>
              <a:spcPct val="35000"/>
            </a:spcAft>
            <a:buNone/>
          </a:pPr>
          <a:r>
            <a:rPr lang="en-US" sz="1000" kern="1200" dirty="0">
              <a:solidFill>
                <a:srgbClr val="FFFFFF"/>
              </a:solidFill>
              <a:latin typeface="Arial"/>
              <a:ea typeface="+mn-ea"/>
              <a:cs typeface="+mn-cs"/>
            </a:rPr>
            <a:t>Payments</a:t>
          </a:r>
        </a:p>
      </dsp:txBody>
      <dsp:txXfrm>
        <a:off x="3712035" y="1828384"/>
        <a:ext cx="1384664" cy="307688"/>
      </dsp:txXfrm>
    </dsp:sp>
    <dsp:sp modelId="{B29EA79D-D2B8-4D03-93AA-E99F15C744A0}">
      <dsp:nvSpPr>
        <dsp:cNvPr id="0" name=""/>
        <dsp:cNvSpPr/>
      </dsp:nvSpPr>
      <dsp:spPr>
        <a:xfrm>
          <a:off x="3712035" y="1647368"/>
          <a:ext cx="1384664" cy="181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33A0">
                  <a:hueOff val="0"/>
                  <a:satOff val="0"/>
                  <a:lumOff val="0"/>
                  <a:alphaOff val="0"/>
                </a:srgbClr>
              </a:solidFill>
              <a:latin typeface="Arial"/>
              <a:ea typeface="+mn-ea"/>
              <a:cs typeface="+mn-cs"/>
            </a:rPr>
            <a:t>UBS (CH)</a:t>
          </a:r>
        </a:p>
      </dsp:txBody>
      <dsp:txXfrm>
        <a:off x="3712035" y="1647368"/>
        <a:ext cx="1384664" cy="181016"/>
      </dsp:txXfrm>
    </dsp:sp>
    <dsp:sp modelId="{42CAA8B5-5E46-4A7D-818C-CF77FD38F07D}">
      <dsp:nvSpPr>
        <dsp:cNvPr id="0" name=""/>
        <dsp:cNvSpPr/>
      </dsp:nvSpPr>
      <dsp:spPr>
        <a:xfrm>
          <a:off x="5450557" y="398455"/>
          <a:ext cx="1538516" cy="1810018"/>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A2D67D26-894A-42D4-AE10-3129B8A3106A}">
      <dsp:nvSpPr>
        <dsp:cNvPr id="0" name=""/>
        <dsp:cNvSpPr/>
      </dsp:nvSpPr>
      <dsp:spPr>
        <a:xfrm>
          <a:off x="5527483" y="470856"/>
          <a:ext cx="1384664" cy="1176512"/>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9000" b="-9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798D07AC-4295-4D86-87F7-584F46782610}">
      <dsp:nvSpPr>
        <dsp:cNvPr id="0" name=""/>
        <dsp:cNvSpPr/>
      </dsp:nvSpPr>
      <dsp:spPr>
        <a:xfrm>
          <a:off x="5527483" y="1828384"/>
          <a:ext cx="1384664" cy="307688"/>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FFFFFF"/>
              </a:solidFill>
              <a:latin typeface="Arial"/>
              <a:ea typeface="+mn-ea"/>
              <a:cs typeface="+mn-cs"/>
            </a:rPr>
            <a:t>Investment back-office services</a:t>
          </a:r>
        </a:p>
      </dsp:txBody>
      <dsp:txXfrm>
        <a:off x="5527483" y="1828384"/>
        <a:ext cx="1384664" cy="307688"/>
      </dsp:txXfrm>
    </dsp:sp>
    <dsp:sp modelId="{741C450A-5935-47F1-9928-B758E781A60D}">
      <dsp:nvSpPr>
        <dsp:cNvPr id="0" name=""/>
        <dsp:cNvSpPr/>
      </dsp:nvSpPr>
      <dsp:spPr>
        <a:xfrm>
          <a:off x="5527483" y="1647368"/>
          <a:ext cx="1384664" cy="181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33A0">
                  <a:hueOff val="0"/>
                  <a:satOff val="0"/>
                  <a:lumOff val="0"/>
                  <a:alphaOff val="0"/>
                </a:srgbClr>
              </a:solidFill>
              <a:latin typeface="Arial"/>
              <a:ea typeface="+mn-ea"/>
              <a:cs typeface="+mn-cs"/>
            </a:rPr>
            <a:t>Apex (IRE)</a:t>
          </a:r>
        </a:p>
      </dsp:txBody>
      <dsp:txXfrm>
        <a:off x="5527483" y="1647368"/>
        <a:ext cx="1384664" cy="181016"/>
      </dsp:txXfrm>
    </dsp:sp>
    <dsp:sp modelId="{C6E872E5-40D6-48E5-9CA2-71C44C2043B4}">
      <dsp:nvSpPr>
        <dsp:cNvPr id="0" name=""/>
        <dsp:cNvSpPr/>
      </dsp:nvSpPr>
      <dsp:spPr>
        <a:xfrm>
          <a:off x="911938" y="2362325"/>
          <a:ext cx="1538516" cy="1810018"/>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B2AF40A9-9824-4AE5-A967-339C5266D9A0}">
      <dsp:nvSpPr>
        <dsp:cNvPr id="0" name=""/>
        <dsp:cNvSpPr/>
      </dsp:nvSpPr>
      <dsp:spPr>
        <a:xfrm>
          <a:off x="988864" y="2434726"/>
          <a:ext cx="1384664" cy="1176512"/>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9000" b="-9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1318A6D8-67CC-47D0-9156-98904431DA9C}">
      <dsp:nvSpPr>
        <dsp:cNvPr id="0" name=""/>
        <dsp:cNvSpPr/>
      </dsp:nvSpPr>
      <dsp:spPr>
        <a:xfrm>
          <a:off x="917574" y="3803648"/>
          <a:ext cx="1546490" cy="497837"/>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rgbClr val="FFFFFF"/>
              </a:solidFill>
              <a:latin typeface="Arial"/>
              <a:ea typeface="+mn-ea"/>
              <a:cs typeface="+mn-cs"/>
            </a:rPr>
            <a:t>Risk Consultant</a:t>
          </a:r>
        </a:p>
        <a:p>
          <a:pPr marL="0" lvl="0" indent="0" algn="l" defTabSz="444500">
            <a:lnSpc>
              <a:spcPct val="90000"/>
            </a:lnSpc>
            <a:spcBef>
              <a:spcPct val="0"/>
            </a:spcBef>
            <a:spcAft>
              <a:spcPct val="35000"/>
            </a:spcAft>
            <a:buNone/>
          </a:pPr>
          <a:r>
            <a:rPr lang="en-US" sz="1000" kern="1200" dirty="0">
              <a:solidFill>
                <a:srgbClr val="FFFFFF"/>
              </a:solidFill>
              <a:latin typeface="Arial"/>
              <a:ea typeface="+mn-ea"/>
              <a:cs typeface="+mn-cs"/>
            </a:rPr>
            <a:t>Advise on investment risk</a:t>
          </a:r>
        </a:p>
      </dsp:txBody>
      <dsp:txXfrm>
        <a:off x="917574" y="3803648"/>
        <a:ext cx="1546490" cy="497837"/>
      </dsp:txXfrm>
    </dsp:sp>
    <dsp:sp modelId="{FBD94914-7763-4A0A-81FF-981EFF7878C6}">
      <dsp:nvSpPr>
        <dsp:cNvPr id="0" name=""/>
        <dsp:cNvSpPr/>
      </dsp:nvSpPr>
      <dsp:spPr>
        <a:xfrm>
          <a:off x="988864" y="3563701"/>
          <a:ext cx="1384664" cy="181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33A0">
                  <a:hueOff val="0"/>
                  <a:satOff val="0"/>
                  <a:lumOff val="0"/>
                  <a:alphaOff val="0"/>
                </a:srgbClr>
              </a:solidFill>
              <a:latin typeface="Arial"/>
              <a:ea typeface="+mn-ea"/>
              <a:cs typeface="+mn-cs"/>
            </a:rPr>
            <a:t>Ortec (CH)</a:t>
          </a:r>
        </a:p>
      </dsp:txBody>
      <dsp:txXfrm>
        <a:off x="988864" y="3563701"/>
        <a:ext cx="1384664" cy="181016"/>
      </dsp:txXfrm>
    </dsp:sp>
    <dsp:sp modelId="{2E0BBE6D-81E2-4FA8-808A-8E7363F547CE}">
      <dsp:nvSpPr>
        <dsp:cNvPr id="0" name=""/>
        <dsp:cNvSpPr/>
      </dsp:nvSpPr>
      <dsp:spPr>
        <a:xfrm>
          <a:off x="2731373" y="2362325"/>
          <a:ext cx="1538516" cy="1810018"/>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BD7484A1-DD67-48E6-BE52-1D82745EB436}">
      <dsp:nvSpPr>
        <dsp:cNvPr id="0" name=""/>
        <dsp:cNvSpPr/>
      </dsp:nvSpPr>
      <dsp:spPr>
        <a:xfrm>
          <a:off x="2850108" y="2418861"/>
          <a:ext cx="1301044" cy="1123392"/>
        </a:xfrm>
        <a:prstGeom prst="rect">
          <a:avLst/>
        </a:prstGeom>
        <a:blipFill>
          <a:blip xmlns:r="http://schemas.openxmlformats.org/officeDocument/2006/relationships" r:embed="rId6"/>
          <a:srcRect/>
          <a:stretch>
            <a:fillRect t="-7000" b="-7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82C8DA76-7D0D-471E-B230-91FFECF7482E}">
      <dsp:nvSpPr>
        <dsp:cNvPr id="0" name=""/>
        <dsp:cNvSpPr/>
      </dsp:nvSpPr>
      <dsp:spPr>
        <a:xfrm>
          <a:off x="2756519" y="3794029"/>
          <a:ext cx="1507470" cy="510661"/>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rgbClr val="FFFFFF"/>
              </a:solidFill>
              <a:latin typeface="Arial"/>
              <a:ea typeface="+mn-ea"/>
              <a:cs typeface="+mn-cs"/>
            </a:rPr>
            <a:t>External Auditor</a:t>
          </a:r>
        </a:p>
        <a:p>
          <a:pPr marL="0" lvl="0" indent="0" algn="l" defTabSz="444500">
            <a:lnSpc>
              <a:spcPct val="90000"/>
            </a:lnSpc>
            <a:spcBef>
              <a:spcPct val="0"/>
            </a:spcBef>
            <a:spcAft>
              <a:spcPct val="35000"/>
            </a:spcAft>
            <a:buNone/>
          </a:pPr>
          <a:r>
            <a:rPr lang="en-US" sz="1000" kern="1200" dirty="0">
              <a:solidFill>
                <a:srgbClr val="FFFFFF"/>
              </a:solidFill>
              <a:latin typeface="Arial"/>
              <a:ea typeface="+mn-ea"/>
              <a:cs typeface="+mn-cs"/>
            </a:rPr>
            <a:t>Review annual accounts</a:t>
          </a:r>
        </a:p>
      </dsp:txBody>
      <dsp:txXfrm>
        <a:off x="2756519" y="3794029"/>
        <a:ext cx="1507470" cy="510661"/>
      </dsp:txXfrm>
    </dsp:sp>
    <dsp:sp modelId="{C9BED9BA-C106-4087-A0AB-023BD12C74A7}">
      <dsp:nvSpPr>
        <dsp:cNvPr id="0" name=""/>
        <dsp:cNvSpPr/>
      </dsp:nvSpPr>
      <dsp:spPr>
        <a:xfrm>
          <a:off x="2751112" y="3539284"/>
          <a:ext cx="1499037" cy="181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33A0">
                  <a:hueOff val="0"/>
                  <a:satOff val="0"/>
                  <a:lumOff val="0"/>
                  <a:alphaOff val="0"/>
                </a:srgbClr>
              </a:solidFill>
              <a:latin typeface="Arial"/>
              <a:ea typeface="+mn-ea"/>
              <a:cs typeface="+mn-cs"/>
            </a:rPr>
            <a:t>Portuguese Court of Auditors</a:t>
          </a:r>
        </a:p>
      </dsp:txBody>
      <dsp:txXfrm>
        <a:off x="2751112" y="3539284"/>
        <a:ext cx="1499037" cy="181016"/>
      </dsp:txXfrm>
    </dsp:sp>
    <dsp:sp modelId="{F4AE3B47-9745-4ED0-B0BA-D8C2E5C39278}">
      <dsp:nvSpPr>
        <dsp:cNvPr id="0" name=""/>
        <dsp:cNvSpPr/>
      </dsp:nvSpPr>
      <dsp:spPr>
        <a:xfrm>
          <a:off x="4546820" y="2362325"/>
          <a:ext cx="1538516" cy="1810018"/>
        </a:xfrm>
        <a:prstGeom prst="rect">
          <a:avLst/>
        </a:prstGeom>
        <a:solidFill>
          <a:srgbClr val="FFFFFF">
            <a:alpha val="40000"/>
            <a:hueOff val="0"/>
            <a:satOff val="0"/>
            <a:lumOff val="0"/>
            <a:alphaOff val="0"/>
          </a:srgbClr>
        </a:solidFill>
        <a:ln w="6350" cap="flat" cmpd="sng" algn="ctr">
          <a:solidFill>
            <a:srgbClr val="0033A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 modelId="{EE6B53C4-658B-4F8E-BD69-E2813A6F85DD}">
      <dsp:nvSpPr>
        <dsp:cNvPr id="0" name=""/>
        <dsp:cNvSpPr/>
      </dsp:nvSpPr>
      <dsp:spPr>
        <a:xfrm>
          <a:off x="4623746" y="2434726"/>
          <a:ext cx="1384664" cy="1176512"/>
        </a:xfrm>
        <a:prstGeom prst="rect">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t="-9000" b="-9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0E41FB38-B7AA-4B29-B2E4-C83D66CDFB06}">
      <dsp:nvSpPr>
        <dsp:cNvPr id="0" name=""/>
        <dsp:cNvSpPr/>
      </dsp:nvSpPr>
      <dsp:spPr>
        <a:xfrm>
          <a:off x="4568242" y="3785186"/>
          <a:ext cx="1495673" cy="509615"/>
        </a:xfrm>
        <a:prstGeom prst="rect">
          <a:avLst/>
        </a:prstGeom>
        <a:solidFill>
          <a:srgbClr val="0033A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rgbClr val="FFFFFF"/>
              </a:solidFill>
              <a:latin typeface="Arial"/>
              <a:ea typeface="+mn-ea"/>
              <a:cs typeface="+mn-cs"/>
            </a:rPr>
            <a:t>Internal Auditor</a:t>
          </a:r>
        </a:p>
        <a:p>
          <a:pPr marL="0" lvl="0" indent="0" algn="l" defTabSz="444500">
            <a:lnSpc>
              <a:spcPct val="90000"/>
            </a:lnSpc>
            <a:spcBef>
              <a:spcPct val="0"/>
            </a:spcBef>
            <a:spcAft>
              <a:spcPct val="35000"/>
            </a:spcAft>
            <a:buNone/>
          </a:pPr>
          <a:r>
            <a:rPr lang="en-US" sz="1000" kern="1200" dirty="0">
              <a:solidFill>
                <a:srgbClr val="FFFFFF"/>
              </a:solidFill>
              <a:latin typeface="Arial"/>
              <a:ea typeface="+mn-ea"/>
              <a:cs typeface="+mn-cs"/>
            </a:rPr>
            <a:t>Perform internal audits</a:t>
          </a:r>
        </a:p>
      </dsp:txBody>
      <dsp:txXfrm>
        <a:off x="4568242" y="3785186"/>
        <a:ext cx="1495673" cy="509615"/>
      </dsp:txXfrm>
    </dsp:sp>
    <dsp:sp modelId="{9F9F0B11-15F9-47D6-879B-3575D2A1190E}">
      <dsp:nvSpPr>
        <dsp:cNvPr id="0" name=""/>
        <dsp:cNvSpPr/>
      </dsp:nvSpPr>
      <dsp:spPr>
        <a:xfrm>
          <a:off x="4623746" y="3560757"/>
          <a:ext cx="1384664" cy="181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solidFill>
                <a:srgbClr val="0033A0">
                  <a:hueOff val="0"/>
                  <a:satOff val="0"/>
                  <a:lumOff val="0"/>
                  <a:alphaOff val="0"/>
                </a:srgbClr>
              </a:solidFill>
              <a:latin typeface="Arial"/>
              <a:ea typeface="+mn-ea"/>
              <a:cs typeface="+mn-cs"/>
            </a:rPr>
            <a:t>CERN / PwC (UK)</a:t>
          </a:r>
        </a:p>
      </dsp:txBody>
      <dsp:txXfrm>
        <a:off x="4623746" y="3560757"/>
        <a:ext cx="1384664" cy="181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9B6DD0-4055-4DCD-90FF-F083DA9592A6}">
      <dsp:nvSpPr>
        <dsp:cNvPr id="0" name=""/>
        <dsp:cNvSpPr/>
      </dsp:nvSpPr>
      <dsp:spPr>
        <a:xfrm>
          <a:off x="0" y="1938434"/>
          <a:ext cx="6087489" cy="0"/>
        </a:xfrm>
        <a:prstGeom prst="line">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tailEnd type="triangle" w="lg" len="lg"/>
        </a:ln>
        <a:effectLst/>
      </dsp:spPr>
      <dsp:style>
        <a:lnRef idx="1">
          <a:scrgbClr r="0" g="0" b="0"/>
        </a:lnRef>
        <a:fillRef idx="1">
          <a:scrgbClr r="0" g="0" b="0"/>
        </a:fillRef>
        <a:effectRef idx="0">
          <a:scrgbClr r="0" g="0" b="0"/>
        </a:effectRef>
        <a:fontRef idx="minor"/>
      </dsp:style>
    </dsp:sp>
    <dsp:sp modelId="{06F9843F-8C56-4C57-98CE-D18BBCF5456A}">
      <dsp:nvSpPr>
        <dsp:cNvPr id="0" name=""/>
        <dsp:cNvSpPr/>
      </dsp:nvSpPr>
      <dsp:spPr>
        <a:xfrm rot="8100000">
          <a:off x="56123" y="458974"/>
          <a:ext cx="260620" cy="260620"/>
        </a:xfrm>
        <a:prstGeom prst="teardrop">
          <a:avLst>
            <a:gd name="adj" fmla="val 115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22C3B66-84DE-47C9-9BB0-C8E431BE4F14}">
      <dsp:nvSpPr>
        <dsp:cNvPr id="0" name=""/>
        <dsp:cNvSpPr/>
      </dsp:nvSpPr>
      <dsp:spPr>
        <a:xfrm>
          <a:off x="85076" y="487926"/>
          <a:ext cx="202714" cy="202714"/>
        </a:xfrm>
        <a:prstGeom prst="ellipse">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665636C2-A61F-4E44-A181-5CB53BB4F7C3}">
      <dsp:nvSpPr>
        <dsp:cNvPr id="0" name=""/>
        <dsp:cNvSpPr/>
      </dsp:nvSpPr>
      <dsp:spPr>
        <a:xfrm>
          <a:off x="370720" y="790881"/>
          <a:ext cx="1159055" cy="1147553"/>
        </a:xfrm>
        <a:prstGeom prst="rect">
          <a:avLst/>
        </a:prstGeom>
        <a:noFill/>
        <a:ln>
          <a:noFill/>
        </a:ln>
        <a:effectLst/>
      </dsp:spPr>
      <dsp:style>
        <a:lnRef idx="0">
          <a:scrgbClr r="0" g="0" b="0"/>
        </a:lnRef>
        <a:fillRef idx="0">
          <a:scrgbClr r="0" g="0" b="0"/>
        </a:fillRef>
        <a:effectRef idx="0">
          <a:scrgbClr r="0" g="0" b="0"/>
        </a:effectRef>
        <a:fontRef idx="minor"/>
      </dsp:style>
    </dsp:sp>
    <dsp:sp modelId="{E9206622-0C28-4881-8217-C1655FA956A9}">
      <dsp:nvSpPr>
        <dsp:cNvPr id="0" name=""/>
        <dsp:cNvSpPr/>
      </dsp:nvSpPr>
      <dsp:spPr>
        <a:xfrm>
          <a:off x="370720" y="387686"/>
          <a:ext cx="1159055" cy="403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1959</a:t>
          </a:r>
        </a:p>
      </dsp:txBody>
      <dsp:txXfrm>
        <a:off x="370720" y="387686"/>
        <a:ext cx="1159055" cy="403194"/>
      </dsp:txXfrm>
    </dsp:sp>
    <dsp:sp modelId="{E096821B-BBC2-4036-ADE7-CB43EE8E37EB}">
      <dsp:nvSpPr>
        <dsp:cNvPr id="0" name=""/>
        <dsp:cNvSpPr/>
      </dsp:nvSpPr>
      <dsp:spPr>
        <a:xfrm>
          <a:off x="186433" y="790881"/>
          <a:ext cx="0" cy="1147553"/>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9699882F-DFAD-4BBC-B237-FEBBDCAF149A}">
      <dsp:nvSpPr>
        <dsp:cNvPr id="0" name=""/>
        <dsp:cNvSpPr/>
      </dsp:nvSpPr>
      <dsp:spPr>
        <a:xfrm>
          <a:off x="170573" y="1902147"/>
          <a:ext cx="66343" cy="72574"/>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8BC6E81E-3C97-47E6-87AA-4B1361AA3612}">
      <dsp:nvSpPr>
        <dsp:cNvPr id="0" name=""/>
        <dsp:cNvSpPr/>
      </dsp:nvSpPr>
      <dsp:spPr>
        <a:xfrm rot="18900000">
          <a:off x="815384" y="3157274"/>
          <a:ext cx="260620" cy="260620"/>
        </a:xfrm>
        <a:prstGeom prst="teardrop">
          <a:avLst>
            <a:gd name="adj" fmla="val 115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8C81E2F-043B-4119-B344-BF56DF901694}">
      <dsp:nvSpPr>
        <dsp:cNvPr id="0" name=""/>
        <dsp:cNvSpPr/>
      </dsp:nvSpPr>
      <dsp:spPr>
        <a:xfrm>
          <a:off x="844337" y="3186227"/>
          <a:ext cx="202714" cy="202714"/>
        </a:xfrm>
        <a:prstGeom prst="ellipse">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354C0C5E-BC96-4BF6-9CE1-AF418A72B72B}">
      <dsp:nvSpPr>
        <dsp:cNvPr id="0" name=""/>
        <dsp:cNvSpPr/>
      </dsp:nvSpPr>
      <dsp:spPr>
        <a:xfrm>
          <a:off x="1129981" y="1938434"/>
          <a:ext cx="1159055" cy="1147553"/>
        </a:xfrm>
        <a:prstGeom prst="rect">
          <a:avLst/>
        </a:prstGeom>
        <a:noFill/>
        <a:ln>
          <a:noFill/>
        </a:ln>
        <a:effectLst/>
      </dsp:spPr>
      <dsp:style>
        <a:lnRef idx="0">
          <a:scrgbClr r="0" g="0" b="0"/>
        </a:lnRef>
        <a:fillRef idx="0">
          <a:scrgbClr r="0" g="0" b="0"/>
        </a:fillRef>
        <a:effectRef idx="0">
          <a:scrgbClr r="0" g="0" b="0"/>
        </a:effectRef>
        <a:fontRef idx="minor"/>
      </dsp:style>
    </dsp:sp>
    <dsp:sp modelId="{EDDBD965-8019-400A-A8CF-0AE8FE8058AD}">
      <dsp:nvSpPr>
        <dsp:cNvPr id="0" name=""/>
        <dsp:cNvSpPr/>
      </dsp:nvSpPr>
      <dsp:spPr>
        <a:xfrm>
          <a:off x="1129981" y="3085987"/>
          <a:ext cx="1159055" cy="403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1967</a:t>
          </a:r>
        </a:p>
      </dsp:txBody>
      <dsp:txXfrm>
        <a:off x="1129981" y="3085987"/>
        <a:ext cx="1159055" cy="403194"/>
      </dsp:txXfrm>
    </dsp:sp>
    <dsp:sp modelId="{4005DDFD-B26F-45AC-B9ED-E932178A24D1}">
      <dsp:nvSpPr>
        <dsp:cNvPr id="0" name=""/>
        <dsp:cNvSpPr/>
      </dsp:nvSpPr>
      <dsp:spPr>
        <a:xfrm>
          <a:off x="945694" y="1938434"/>
          <a:ext cx="0" cy="1147553"/>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F403B44E-A470-4739-93C5-0DE86E83F54A}">
      <dsp:nvSpPr>
        <dsp:cNvPr id="0" name=""/>
        <dsp:cNvSpPr/>
      </dsp:nvSpPr>
      <dsp:spPr>
        <a:xfrm>
          <a:off x="929834" y="1902147"/>
          <a:ext cx="66343" cy="72574"/>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C9EA7F84-4B10-4997-9EE8-B96E22DE07B9}">
      <dsp:nvSpPr>
        <dsp:cNvPr id="0" name=""/>
        <dsp:cNvSpPr/>
      </dsp:nvSpPr>
      <dsp:spPr>
        <a:xfrm rot="8100000">
          <a:off x="1574645" y="458974"/>
          <a:ext cx="260620" cy="260620"/>
        </a:xfrm>
        <a:prstGeom prst="teardrop">
          <a:avLst>
            <a:gd name="adj" fmla="val 115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67ACB25C-99F7-428D-845D-5B08B8CB7D29}">
      <dsp:nvSpPr>
        <dsp:cNvPr id="0" name=""/>
        <dsp:cNvSpPr/>
      </dsp:nvSpPr>
      <dsp:spPr>
        <a:xfrm>
          <a:off x="1603598" y="487926"/>
          <a:ext cx="202714" cy="202714"/>
        </a:xfrm>
        <a:prstGeom prst="ellipse">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82F20AA4-7B5E-4002-A503-5ABCC0649054}">
      <dsp:nvSpPr>
        <dsp:cNvPr id="0" name=""/>
        <dsp:cNvSpPr/>
      </dsp:nvSpPr>
      <dsp:spPr>
        <a:xfrm>
          <a:off x="1889242" y="790881"/>
          <a:ext cx="1159055" cy="1147553"/>
        </a:xfrm>
        <a:prstGeom prst="rect">
          <a:avLst/>
        </a:prstGeom>
        <a:noFill/>
        <a:ln>
          <a:noFill/>
        </a:ln>
        <a:effectLst/>
      </dsp:spPr>
      <dsp:style>
        <a:lnRef idx="0">
          <a:scrgbClr r="0" g="0" b="0"/>
        </a:lnRef>
        <a:fillRef idx="0">
          <a:scrgbClr r="0" g="0" b="0"/>
        </a:fillRef>
        <a:effectRef idx="0">
          <a:scrgbClr r="0" g="0" b="0"/>
        </a:effectRef>
        <a:fontRef idx="minor"/>
      </dsp:style>
    </dsp:sp>
    <dsp:sp modelId="{DBCD2D77-AF79-44E2-8B0A-9825B82379D2}">
      <dsp:nvSpPr>
        <dsp:cNvPr id="0" name=""/>
        <dsp:cNvSpPr/>
      </dsp:nvSpPr>
      <dsp:spPr>
        <a:xfrm>
          <a:off x="1889242" y="387686"/>
          <a:ext cx="1159055" cy="403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1976</a:t>
          </a:r>
        </a:p>
      </dsp:txBody>
      <dsp:txXfrm>
        <a:off x="1889242" y="387686"/>
        <a:ext cx="1159055" cy="403194"/>
      </dsp:txXfrm>
    </dsp:sp>
    <dsp:sp modelId="{4BEF56DA-E0F2-4FA1-A57B-2678891D213E}">
      <dsp:nvSpPr>
        <dsp:cNvPr id="0" name=""/>
        <dsp:cNvSpPr/>
      </dsp:nvSpPr>
      <dsp:spPr>
        <a:xfrm>
          <a:off x="1704955" y="790881"/>
          <a:ext cx="0" cy="1147553"/>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33682AC5-613A-4047-8470-79B1A68A888F}">
      <dsp:nvSpPr>
        <dsp:cNvPr id="0" name=""/>
        <dsp:cNvSpPr/>
      </dsp:nvSpPr>
      <dsp:spPr>
        <a:xfrm>
          <a:off x="1689095" y="1902147"/>
          <a:ext cx="66343" cy="72574"/>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78EEA035-C4AC-475D-9081-09AE90FD5B1F}">
      <dsp:nvSpPr>
        <dsp:cNvPr id="0" name=""/>
        <dsp:cNvSpPr/>
      </dsp:nvSpPr>
      <dsp:spPr>
        <a:xfrm rot="18900000">
          <a:off x="2333906" y="3157274"/>
          <a:ext cx="260620" cy="260620"/>
        </a:xfrm>
        <a:prstGeom prst="teardrop">
          <a:avLst>
            <a:gd name="adj" fmla="val 115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14F6AAB1-7ED2-49E2-A861-B0AAF7C52AFA}">
      <dsp:nvSpPr>
        <dsp:cNvPr id="0" name=""/>
        <dsp:cNvSpPr/>
      </dsp:nvSpPr>
      <dsp:spPr>
        <a:xfrm>
          <a:off x="2362859" y="3186227"/>
          <a:ext cx="202714" cy="202714"/>
        </a:xfrm>
        <a:prstGeom prst="ellipse">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065C4B4C-250C-43AB-A1D9-4D412162618C}">
      <dsp:nvSpPr>
        <dsp:cNvPr id="0" name=""/>
        <dsp:cNvSpPr/>
      </dsp:nvSpPr>
      <dsp:spPr>
        <a:xfrm>
          <a:off x="2648502" y="1938434"/>
          <a:ext cx="1159055" cy="1147553"/>
        </a:xfrm>
        <a:prstGeom prst="rect">
          <a:avLst/>
        </a:prstGeom>
        <a:noFill/>
        <a:ln>
          <a:noFill/>
        </a:ln>
        <a:effectLst/>
      </dsp:spPr>
      <dsp:style>
        <a:lnRef idx="0">
          <a:scrgbClr r="0" g="0" b="0"/>
        </a:lnRef>
        <a:fillRef idx="0">
          <a:scrgbClr r="0" g="0" b="0"/>
        </a:fillRef>
        <a:effectRef idx="0">
          <a:scrgbClr r="0" g="0" b="0"/>
        </a:effectRef>
        <a:fontRef idx="minor"/>
      </dsp:style>
    </dsp:sp>
    <dsp:sp modelId="{D2E50A8F-134B-49BA-B71B-22EA14678C83}">
      <dsp:nvSpPr>
        <dsp:cNvPr id="0" name=""/>
        <dsp:cNvSpPr/>
      </dsp:nvSpPr>
      <dsp:spPr>
        <a:xfrm>
          <a:off x="2648502" y="3085987"/>
          <a:ext cx="1159055" cy="403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1986</a:t>
          </a:r>
        </a:p>
      </dsp:txBody>
      <dsp:txXfrm>
        <a:off x="2648502" y="3085987"/>
        <a:ext cx="1159055" cy="403194"/>
      </dsp:txXfrm>
    </dsp:sp>
    <dsp:sp modelId="{825B7DB5-956F-459E-863A-1C2C07C59AA5}">
      <dsp:nvSpPr>
        <dsp:cNvPr id="0" name=""/>
        <dsp:cNvSpPr/>
      </dsp:nvSpPr>
      <dsp:spPr>
        <a:xfrm>
          <a:off x="2464216" y="1938434"/>
          <a:ext cx="0" cy="1147553"/>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C1C7A770-0ED6-4EA9-B9E3-E2EE27442D37}">
      <dsp:nvSpPr>
        <dsp:cNvPr id="0" name=""/>
        <dsp:cNvSpPr/>
      </dsp:nvSpPr>
      <dsp:spPr>
        <a:xfrm>
          <a:off x="2448356" y="1902147"/>
          <a:ext cx="66343" cy="72574"/>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5E72AB8E-BAAC-42B9-90B1-1BF6948E7987}">
      <dsp:nvSpPr>
        <dsp:cNvPr id="0" name=""/>
        <dsp:cNvSpPr/>
      </dsp:nvSpPr>
      <dsp:spPr>
        <a:xfrm rot="8100000">
          <a:off x="3093167" y="458974"/>
          <a:ext cx="260620" cy="260620"/>
        </a:xfrm>
        <a:prstGeom prst="teardrop">
          <a:avLst>
            <a:gd name="adj" fmla="val 115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94EC65A4-F4F2-4B38-B787-04703CAA8317}">
      <dsp:nvSpPr>
        <dsp:cNvPr id="0" name=""/>
        <dsp:cNvSpPr/>
      </dsp:nvSpPr>
      <dsp:spPr>
        <a:xfrm>
          <a:off x="3122120" y="487926"/>
          <a:ext cx="202714" cy="202714"/>
        </a:xfrm>
        <a:prstGeom prst="ellipse">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8E169BA6-78DD-4C6C-8BDE-C88A70088B2A}">
      <dsp:nvSpPr>
        <dsp:cNvPr id="0" name=""/>
        <dsp:cNvSpPr/>
      </dsp:nvSpPr>
      <dsp:spPr>
        <a:xfrm>
          <a:off x="3407763" y="790881"/>
          <a:ext cx="1159055" cy="1147553"/>
        </a:xfrm>
        <a:prstGeom prst="rect">
          <a:avLst/>
        </a:prstGeom>
        <a:noFill/>
        <a:ln>
          <a:noFill/>
        </a:ln>
        <a:effectLst/>
      </dsp:spPr>
      <dsp:style>
        <a:lnRef idx="0">
          <a:scrgbClr r="0" g="0" b="0"/>
        </a:lnRef>
        <a:fillRef idx="0">
          <a:scrgbClr r="0" g="0" b="0"/>
        </a:fillRef>
        <a:effectRef idx="0">
          <a:scrgbClr r="0" g="0" b="0"/>
        </a:effectRef>
        <a:fontRef idx="minor"/>
      </dsp:style>
    </dsp:sp>
    <dsp:sp modelId="{BA57D8DA-F517-4DE0-B738-B273A5A2E8A1}">
      <dsp:nvSpPr>
        <dsp:cNvPr id="0" name=""/>
        <dsp:cNvSpPr/>
      </dsp:nvSpPr>
      <dsp:spPr>
        <a:xfrm>
          <a:off x="3407763" y="387686"/>
          <a:ext cx="1159055" cy="403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1991</a:t>
          </a:r>
        </a:p>
      </dsp:txBody>
      <dsp:txXfrm>
        <a:off x="3407763" y="387686"/>
        <a:ext cx="1159055" cy="403194"/>
      </dsp:txXfrm>
    </dsp:sp>
    <dsp:sp modelId="{E876DEB3-2A0E-4AD9-96F4-59927E3DD87B}">
      <dsp:nvSpPr>
        <dsp:cNvPr id="0" name=""/>
        <dsp:cNvSpPr/>
      </dsp:nvSpPr>
      <dsp:spPr>
        <a:xfrm>
          <a:off x="3223477" y="790881"/>
          <a:ext cx="0" cy="1147553"/>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BAE249F7-C176-477B-B516-B4A4F86ADC36}">
      <dsp:nvSpPr>
        <dsp:cNvPr id="0" name=""/>
        <dsp:cNvSpPr/>
      </dsp:nvSpPr>
      <dsp:spPr>
        <a:xfrm>
          <a:off x="3207617" y="1902147"/>
          <a:ext cx="66343" cy="72574"/>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F8541130-AAC1-4206-AA49-4A5E1FA1272F}">
      <dsp:nvSpPr>
        <dsp:cNvPr id="0" name=""/>
        <dsp:cNvSpPr/>
      </dsp:nvSpPr>
      <dsp:spPr>
        <a:xfrm rot="18900000">
          <a:off x="3852428" y="3157274"/>
          <a:ext cx="260620" cy="260620"/>
        </a:xfrm>
        <a:prstGeom prst="teardrop">
          <a:avLst>
            <a:gd name="adj" fmla="val 115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3230A21E-2756-4665-B524-99E11D94EF78}">
      <dsp:nvSpPr>
        <dsp:cNvPr id="0" name=""/>
        <dsp:cNvSpPr/>
      </dsp:nvSpPr>
      <dsp:spPr>
        <a:xfrm>
          <a:off x="3881381" y="3186227"/>
          <a:ext cx="202714" cy="202714"/>
        </a:xfrm>
        <a:prstGeom prst="ellipse">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DBBF6518-982C-4EE6-9667-C97EE6968C3D}">
      <dsp:nvSpPr>
        <dsp:cNvPr id="0" name=""/>
        <dsp:cNvSpPr/>
      </dsp:nvSpPr>
      <dsp:spPr>
        <a:xfrm>
          <a:off x="4167024" y="1938434"/>
          <a:ext cx="1159055" cy="1147553"/>
        </a:xfrm>
        <a:prstGeom prst="rect">
          <a:avLst/>
        </a:prstGeom>
        <a:noFill/>
        <a:ln>
          <a:noFill/>
        </a:ln>
        <a:effectLst/>
      </dsp:spPr>
      <dsp:style>
        <a:lnRef idx="0">
          <a:scrgbClr r="0" g="0" b="0"/>
        </a:lnRef>
        <a:fillRef idx="0">
          <a:scrgbClr r="0" g="0" b="0"/>
        </a:fillRef>
        <a:effectRef idx="0">
          <a:scrgbClr r="0" g="0" b="0"/>
        </a:effectRef>
        <a:fontRef idx="minor"/>
      </dsp:style>
    </dsp:sp>
    <dsp:sp modelId="{4ACBDA24-350C-4A07-A209-A6C7201CA73C}">
      <dsp:nvSpPr>
        <dsp:cNvPr id="0" name=""/>
        <dsp:cNvSpPr/>
      </dsp:nvSpPr>
      <dsp:spPr>
        <a:xfrm>
          <a:off x="4167024" y="3085987"/>
          <a:ext cx="1159055" cy="403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2012</a:t>
          </a:r>
        </a:p>
      </dsp:txBody>
      <dsp:txXfrm>
        <a:off x="4167024" y="3085987"/>
        <a:ext cx="1159055" cy="403194"/>
      </dsp:txXfrm>
    </dsp:sp>
    <dsp:sp modelId="{70289EA0-4147-48D3-AAD9-0DC593A40CD3}">
      <dsp:nvSpPr>
        <dsp:cNvPr id="0" name=""/>
        <dsp:cNvSpPr/>
      </dsp:nvSpPr>
      <dsp:spPr>
        <a:xfrm>
          <a:off x="3982738" y="1938434"/>
          <a:ext cx="0" cy="1147553"/>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4D800B7F-792B-4C41-B416-3811E2D79E1C}">
      <dsp:nvSpPr>
        <dsp:cNvPr id="0" name=""/>
        <dsp:cNvSpPr/>
      </dsp:nvSpPr>
      <dsp:spPr>
        <a:xfrm>
          <a:off x="3966878" y="1902147"/>
          <a:ext cx="66343" cy="72574"/>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51FA54E3-D67D-44C6-A620-34EF61F05E66}">
      <dsp:nvSpPr>
        <dsp:cNvPr id="0" name=""/>
        <dsp:cNvSpPr/>
      </dsp:nvSpPr>
      <dsp:spPr>
        <a:xfrm rot="8100000">
          <a:off x="4611689" y="458974"/>
          <a:ext cx="260620" cy="260620"/>
        </a:xfrm>
        <a:prstGeom prst="teardrop">
          <a:avLst>
            <a:gd name="adj" fmla="val 115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118A627C-4E71-453E-B969-7499D0BCEEE9}">
      <dsp:nvSpPr>
        <dsp:cNvPr id="0" name=""/>
        <dsp:cNvSpPr/>
      </dsp:nvSpPr>
      <dsp:spPr>
        <a:xfrm>
          <a:off x="4640642" y="487926"/>
          <a:ext cx="202714" cy="202714"/>
        </a:xfrm>
        <a:prstGeom prst="ellipse">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2532BF5D-BFD3-4DFE-A2A5-DEAA1D064EE0}">
      <dsp:nvSpPr>
        <dsp:cNvPr id="0" name=""/>
        <dsp:cNvSpPr/>
      </dsp:nvSpPr>
      <dsp:spPr>
        <a:xfrm>
          <a:off x="4926285" y="790881"/>
          <a:ext cx="1159055" cy="1147553"/>
        </a:xfrm>
        <a:prstGeom prst="rect">
          <a:avLst/>
        </a:prstGeom>
        <a:noFill/>
        <a:ln>
          <a:noFill/>
        </a:ln>
        <a:effectLst/>
      </dsp:spPr>
      <dsp:style>
        <a:lnRef idx="0">
          <a:scrgbClr r="0" g="0" b="0"/>
        </a:lnRef>
        <a:fillRef idx="0">
          <a:scrgbClr r="0" g="0" b="0"/>
        </a:fillRef>
        <a:effectRef idx="0">
          <a:scrgbClr r="0" g="0" b="0"/>
        </a:effectRef>
        <a:fontRef idx="minor"/>
      </dsp:style>
    </dsp:sp>
    <dsp:sp modelId="{E10D9C2B-1B18-4B0B-A30D-245FE71444C7}">
      <dsp:nvSpPr>
        <dsp:cNvPr id="0" name=""/>
        <dsp:cNvSpPr/>
      </dsp:nvSpPr>
      <dsp:spPr>
        <a:xfrm>
          <a:off x="4926285" y="387686"/>
          <a:ext cx="1159055" cy="403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2024</a:t>
          </a:r>
        </a:p>
      </dsp:txBody>
      <dsp:txXfrm>
        <a:off x="4926285" y="387686"/>
        <a:ext cx="1159055" cy="403194"/>
      </dsp:txXfrm>
    </dsp:sp>
    <dsp:sp modelId="{8170E708-BE3A-43DB-8A02-83671CD71C53}">
      <dsp:nvSpPr>
        <dsp:cNvPr id="0" name=""/>
        <dsp:cNvSpPr/>
      </dsp:nvSpPr>
      <dsp:spPr>
        <a:xfrm>
          <a:off x="4741999" y="790881"/>
          <a:ext cx="0" cy="1147553"/>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6663911D-EAF1-4DE7-8156-BAD93BEC8C12}">
      <dsp:nvSpPr>
        <dsp:cNvPr id="0" name=""/>
        <dsp:cNvSpPr/>
      </dsp:nvSpPr>
      <dsp:spPr>
        <a:xfrm>
          <a:off x="4726138" y="1902147"/>
          <a:ext cx="66343" cy="72574"/>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23F313-5AFE-374D-A81E-CCDE6B9ADB79}">
      <dsp:nvSpPr>
        <dsp:cNvPr id="0" name=""/>
        <dsp:cNvSpPr/>
      </dsp:nvSpPr>
      <dsp:spPr>
        <a:xfrm>
          <a:off x="0" y="0"/>
          <a:ext cx="8017845" cy="52306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kern="1200" dirty="0"/>
            <a:t>Cash </a:t>
          </a:r>
        </a:p>
        <a:p>
          <a:pPr marL="0" lvl="0" indent="0" algn="l" defTabSz="577850">
            <a:lnSpc>
              <a:spcPct val="90000"/>
            </a:lnSpc>
            <a:spcBef>
              <a:spcPct val="0"/>
            </a:spcBef>
            <a:spcAft>
              <a:spcPct val="35000"/>
            </a:spcAft>
            <a:buNone/>
          </a:pPr>
          <a:r>
            <a:rPr lang="en-GB" sz="1100" kern="1200" dirty="0"/>
            <a:t>Diversification, synthetic assets, derivatives, pensions</a:t>
          </a:r>
        </a:p>
      </dsp:txBody>
      <dsp:txXfrm>
        <a:off x="1655875" y="0"/>
        <a:ext cx="6361969" cy="523060"/>
      </dsp:txXfrm>
    </dsp:sp>
    <dsp:sp modelId="{68B26DEB-9693-1448-B335-1744EAECDFE2}">
      <dsp:nvSpPr>
        <dsp:cNvPr id="0" name=""/>
        <dsp:cNvSpPr/>
      </dsp:nvSpPr>
      <dsp:spPr>
        <a:xfrm>
          <a:off x="453374" y="52306"/>
          <a:ext cx="801431" cy="418448"/>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38000" b="-13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75C2CF-5999-409E-9F83-FB8A6E4A75B5}">
      <dsp:nvSpPr>
        <dsp:cNvPr id="0" name=""/>
        <dsp:cNvSpPr/>
      </dsp:nvSpPr>
      <dsp:spPr>
        <a:xfrm>
          <a:off x="0" y="575366"/>
          <a:ext cx="8017845" cy="52306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Precious metals</a:t>
          </a:r>
        </a:p>
        <a:p>
          <a:pPr marL="57150" lvl="1" indent="-57150" algn="l" defTabSz="488950">
            <a:lnSpc>
              <a:spcPct val="90000"/>
            </a:lnSpc>
            <a:spcBef>
              <a:spcPct val="0"/>
            </a:spcBef>
            <a:spcAft>
              <a:spcPct val="15000"/>
            </a:spcAft>
            <a:buChar char="•"/>
          </a:pPr>
          <a:r>
            <a:rPr lang="en-US" sz="1100" kern="1200" dirty="0"/>
            <a:t>Store of value, diversification of risk</a:t>
          </a:r>
        </a:p>
      </dsp:txBody>
      <dsp:txXfrm>
        <a:off x="1655875" y="575366"/>
        <a:ext cx="6361969" cy="523060"/>
      </dsp:txXfrm>
    </dsp:sp>
    <dsp:sp modelId="{3EE9C4BF-48D3-46BA-A2C6-E81FFD93F099}">
      <dsp:nvSpPr>
        <dsp:cNvPr id="0" name=""/>
        <dsp:cNvSpPr/>
      </dsp:nvSpPr>
      <dsp:spPr>
        <a:xfrm>
          <a:off x="479793" y="627672"/>
          <a:ext cx="748594" cy="418448"/>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159000" b="-15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166C91-B184-40AB-AF02-08D705347CFD}">
      <dsp:nvSpPr>
        <dsp:cNvPr id="0" name=""/>
        <dsp:cNvSpPr/>
      </dsp:nvSpPr>
      <dsp:spPr>
        <a:xfrm>
          <a:off x="0" y="1150733"/>
          <a:ext cx="8017845" cy="52306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Hedge Funds</a:t>
          </a:r>
        </a:p>
        <a:p>
          <a:pPr marL="57150" lvl="1" indent="-57150" algn="l" defTabSz="488950">
            <a:lnSpc>
              <a:spcPct val="90000"/>
            </a:lnSpc>
            <a:spcBef>
              <a:spcPct val="0"/>
            </a:spcBef>
            <a:spcAft>
              <a:spcPct val="15000"/>
            </a:spcAft>
            <a:buChar char="•"/>
          </a:pPr>
          <a:r>
            <a:rPr lang="en-US" sz="1100" kern="1200" dirty="0"/>
            <a:t>Risk management; access to uncorrelated returns through active management</a:t>
          </a:r>
        </a:p>
      </dsp:txBody>
      <dsp:txXfrm>
        <a:off x="1655875" y="1150733"/>
        <a:ext cx="6361969" cy="523060"/>
      </dsp:txXfrm>
    </dsp:sp>
    <dsp:sp modelId="{CCFC167B-82D7-4B1B-B61A-DB3E74735956}">
      <dsp:nvSpPr>
        <dsp:cNvPr id="0" name=""/>
        <dsp:cNvSpPr/>
      </dsp:nvSpPr>
      <dsp:spPr>
        <a:xfrm>
          <a:off x="479793" y="1203039"/>
          <a:ext cx="748594" cy="418448"/>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112000" b="-11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FF0A96-B3E9-44CD-AFF0-CA124405ACD2}">
      <dsp:nvSpPr>
        <dsp:cNvPr id="0" name=""/>
        <dsp:cNvSpPr/>
      </dsp:nvSpPr>
      <dsp:spPr>
        <a:xfrm>
          <a:off x="0" y="1726100"/>
          <a:ext cx="8017845" cy="52306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Private Equity and Venture Capital</a:t>
          </a:r>
        </a:p>
        <a:p>
          <a:pPr marL="57150" lvl="1" indent="-57150" algn="l" defTabSz="488950">
            <a:lnSpc>
              <a:spcPct val="90000"/>
            </a:lnSpc>
            <a:spcBef>
              <a:spcPct val="0"/>
            </a:spcBef>
            <a:spcAft>
              <a:spcPct val="15000"/>
            </a:spcAft>
            <a:buChar char="•"/>
          </a:pPr>
          <a:r>
            <a:rPr lang="en-US" sz="1100" kern="1200" dirty="0"/>
            <a:t>Access to early-stage capital growth with a premium for complexity and risk</a:t>
          </a:r>
        </a:p>
      </dsp:txBody>
      <dsp:txXfrm>
        <a:off x="1655875" y="1726100"/>
        <a:ext cx="6361969" cy="523060"/>
      </dsp:txXfrm>
    </dsp:sp>
    <dsp:sp modelId="{27B22494-8015-47AB-B1EE-5D7439D1CA90}">
      <dsp:nvSpPr>
        <dsp:cNvPr id="0" name=""/>
        <dsp:cNvSpPr/>
      </dsp:nvSpPr>
      <dsp:spPr>
        <a:xfrm>
          <a:off x="479793" y="1778406"/>
          <a:ext cx="748594" cy="418448"/>
        </a:xfrm>
        <a:prstGeom prst="roundRect">
          <a:avLst>
            <a:gd name="adj" fmla="val 1000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t="-41000" b="-4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2BFEDC-08A5-434E-9067-A6A62D405C3D}">
      <dsp:nvSpPr>
        <dsp:cNvPr id="0" name=""/>
        <dsp:cNvSpPr/>
      </dsp:nvSpPr>
      <dsp:spPr>
        <a:xfrm>
          <a:off x="0" y="2301467"/>
          <a:ext cx="8017845" cy="52306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Real Assets</a:t>
          </a:r>
        </a:p>
        <a:p>
          <a:pPr marL="57150" lvl="1" indent="-57150" algn="l" defTabSz="488950">
            <a:lnSpc>
              <a:spcPct val="90000"/>
            </a:lnSpc>
            <a:spcBef>
              <a:spcPct val="0"/>
            </a:spcBef>
            <a:spcAft>
              <a:spcPct val="15000"/>
            </a:spcAft>
            <a:buChar char="•"/>
          </a:pPr>
          <a:r>
            <a:rPr lang="en-US" sz="1100" kern="1200" dirty="0"/>
            <a:t>Real estate, timber, infrastructure: Store of value, stable income and protection from inflation</a:t>
          </a:r>
        </a:p>
      </dsp:txBody>
      <dsp:txXfrm>
        <a:off x="1655875" y="2301467"/>
        <a:ext cx="6361969" cy="523060"/>
      </dsp:txXfrm>
    </dsp:sp>
    <dsp:sp modelId="{20D72CCA-BEC7-41F2-8155-9F8D0C4336CC}">
      <dsp:nvSpPr>
        <dsp:cNvPr id="0" name=""/>
        <dsp:cNvSpPr/>
      </dsp:nvSpPr>
      <dsp:spPr>
        <a:xfrm>
          <a:off x="479793" y="2353773"/>
          <a:ext cx="748594" cy="418448"/>
        </a:xfrm>
        <a:prstGeom prst="roundRect">
          <a:avLst>
            <a:gd name="adj" fmla="val 10000"/>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t="-71000" b="-7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BDD374-9B1B-4982-B266-BC854D36ACF1}">
      <dsp:nvSpPr>
        <dsp:cNvPr id="0" name=""/>
        <dsp:cNvSpPr/>
      </dsp:nvSpPr>
      <dsp:spPr>
        <a:xfrm>
          <a:off x="0" y="2876834"/>
          <a:ext cx="8017845" cy="52306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Equities</a:t>
          </a:r>
        </a:p>
        <a:p>
          <a:pPr marL="57150" lvl="1" indent="-57150" algn="l" defTabSz="488950">
            <a:lnSpc>
              <a:spcPct val="90000"/>
            </a:lnSpc>
            <a:spcBef>
              <a:spcPct val="0"/>
            </a:spcBef>
            <a:spcAft>
              <a:spcPct val="15000"/>
            </a:spcAft>
            <a:buChar char="•"/>
          </a:pPr>
          <a:r>
            <a:rPr lang="en-US" sz="1100" kern="1200" dirty="0"/>
            <a:t>Access to capital growth and income from corporate profits</a:t>
          </a:r>
        </a:p>
      </dsp:txBody>
      <dsp:txXfrm>
        <a:off x="1655875" y="2876834"/>
        <a:ext cx="6361969" cy="523060"/>
      </dsp:txXfrm>
    </dsp:sp>
    <dsp:sp modelId="{3B933CA8-41A4-4A6F-9A5B-6A713C5D8B81}">
      <dsp:nvSpPr>
        <dsp:cNvPr id="0" name=""/>
        <dsp:cNvSpPr/>
      </dsp:nvSpPr>
      <dsp:spPr>
        <a:xfrm>
          <a:off x="479793" y="2929140"/>
          <a:ext cx="748594" cy="418448"/>
        </a:xfrm>
        <a:prstGeom prst="roundRect">
          <a:avLst>
            <a:gd name="adj" fmla="val 10000"/>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t="-41000" b="-4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B2C61A-09BE-48B6-85C9-9100294C49A0}">
      <dsp:nvSpPr>
        <dsp:cNvPr id="0" name=""/>
        <dsp:cNvSpPr/>
      </dsp:nvSpPr>
      <dsp:spPr>
        <a:xfrm>
          <a:off x="0" y="3459201"/>
          <a:ext cx="8017845" cy="52306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dirty="0"/>
            <a:t>Fixed Income</a:t>
          </a:r>
        </a:p>
        <a:p>
          <a:pPr marL="57150" lvl="1" indent="-57150" algn="l" defTabSz="488950">
            <a:lnSpc>
              <a:spcPct val="90000"/>
            </a:lnSpc>
            <a:spcBef>
              <a:spcPct val="0"/>
            </a:spcBef>
            <a:spcAft>
              <a:spcPct val="15000"/>
            </a:spcAft>
            <a:buChar char="•"/>
          </a:pPr>
          <a:r>
            <a:rPr lang="en-US" sz="1100" kern="1200" dirty="0"/>
            <a:t>Benefit of liquidity, with premium over cash deposits for limited default risk</a:t>
          </a:r>
        </a:p>
      </dsp:txBody>
      <dsp:txXfrm>
        <a:off x="1655875" y="3459201"/>
        <a:ext cx="6361969" cy="523060"/>
      </dsp:txXfrm>
    </dsp:sp>
    <dsp:sp modelId="{04CBA1D6-53F3-428A-B632-FA9C912F137B}">
      <dsp:nvSpPr>
        <dsp:cNvPr id="0" name=""/>
        <dsp:cNvSpPr/>
      </dsp:nvSpPr>
      <dsp:spPr>
        <a:xfrm>
          <a:off x="479793" y="3504507"/>
          <a:ext cx="748594" cy="418448"/>
        </a:xfrm>
        <a:prstGeom prst="roundRect">
          <a:avLst>
            <a:gd name="adj" fmla="val 10000"/>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t="-71000" b="-7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7/3/layout/DropPinTimeline">
  <dgm:title val="Drop Pin Timeline"/>
  <dgm:desc val="Use to show a list of events in chronological order. An invisible box next to the pin contains the date and the description is immediately below. It can display a medium amount of text and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fact="0.8"/>
      <dgm:constr type="ctrY" for="ch" forName="nodes" refType="h" fact="0.5"/>
    </dgm:constrLst>
    <dgm:layoutNode name="divider" styleLbl="fgAcc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w="19050">
                    <a:solidFill>
                      <a:srgbClr val="000000"/>
                    </a:solidFill>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solidFill>
                      <a:srgbClr val="000000"/>
                    </a:solidFill>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 type="primFontSz" for="des" forName="L1TextContainer1" val="20"/>
        <dgm:constr type="primFontSz" for="des" forName="L2TextContainer1" refType="primFontSz" refFor="des" refForName="L1TextContainer1" op="equ" fact="0.75"/>
        <dgm:constr type="w" for="ch" forName="composite1" refType="w"/>
        <dgm:constr type="h" for="ch" forName="composite1" refType="h"/>
        <dgm:constr type="w" for="ch" forName="spaceBetweenRectangles1" refType="w" refFor="ch" refForName="composite1" fact="0.28"/>
        <dgm:constr type="primFontSz" for="des" forName="L1TextContainer1" op="equ"/>
        <dgm:constr type="primFontSz" for="des" forName="L2TextContainer1" op="equ"/>
      </dgm:constrLst>
      <dgm:choose name="LayoutBasedOnCountOfNodes">
        <dgm:if name="LessThanOrEqualToTwoNodes" axis="ch" ptType="node" func="cnt" op="lte" val="2">
          <dgm:forEach name="nodesForEach1" axis="ch" ptType="node">
            <dgm:layoutNode name="composite1">
              <dgm:alg type="composite"/>
              <dgm:shape xmlns:r="http://schemas.openxmlformats.org/officeDocument/2006/relationships" r:blip="">
                <dgm:adjLst/>
              </dgm:shape>
              <dgm:choose name="CaseForLayoutDirection1">
                <dgm:if name="CaseForLayoutDirectionLTR1" func="var" arg="dir" op="equ" val="norm">
                  <dgm:choose name="CaseForPlacingNodesAboveAndBelowDividerLTR1">
                    <dgm:if name="CaseForPlacingNodeAboveDividerLTR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LTR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if>
                <dgm:else name="CaseForLayoutDirectionRTL1">
                  <dgm:choose name="CaseForPlacingNodesAboveAndBelowDividerRTL1">
                    <dgm:if name="CaseForPlacingNodeAboveDividerRTL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RT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else>
              </dgm:choose>
              <dgm:layoutNode name="ConnectorPoint1" styleLbl="lnNode1" moveWith="ConnectLine1">
                <dgm:alg type="sp"/>
                <dgm:shape xmlns:r="http://schemas.openxmlformats.org/officeDocument/2006/relationships" type="ellipse" r:blip="" zOrderOff="10">
                  <dgm:adjLst/>
                </dgm:shape>
                <dgm:presOf/>
                <dgm:constrLst>
                  <dgm:constr type="w" refType="h" op="equ"/>
                </dgm:constrLst>
              </dgm:layoutNode>
              <dgm:layoutNode name="DropPinPlaceHolder1">
                <dgm:alg type="composite"/>
                <dgm:shape xmlns:r="http://schemas.openxmlformats.org/officeDocument/2006/relationships" r:blip="">
                  <dgm:adjLst/>
                </dgm:shape>
                <dgm:constrLst>
                  <dgm:constr type="w" for="ch" forName="DropPin1" refType="w"/>
                  <dgm:constr type="h" for="ch" forName="DropPin1" refType="h"/>
                  <dgm:constr type="ctrX" for="ch" forName="DropPin1" refType="w" fact="0.5"/>
                  <dgm:constr type="ctrY" for="ch" forName="DropPin1" refType="h" fact="0.5"/>
                  <dgm:constr type="w" for="ch" forName="Ellipse1" refType="w" refFor="ch" refForName="DropPin1" fact="0.55"/>
                  <dgm:constr type="h" for="ch" forName="Ellipse1" refType="w" refFor="ch" refForName="DropPin1" fact="0.55"/>
                  <dgm:constr type="ctrX" for="ch" forName="Ellipse1" refType="ctrX" refFor="ch" refForName="DropPin1"/>
                  <dgm:constr type="ctrY" for="ch" forName="Ellipse1" refType="ctrY" refFor="ch" refForName="DropPin1"/>
                </dgm:constrLst>
                <dgm:layoutNode name="DropPin1" styleLbl="alignNode1">
                  <dgm:alg type="sp"/>
                  <dgm:choose name="CaseForPlacingTearDropAboveAndBelowDivider1">
                    <dgm:if name="CaseForPlacingTearDropAboveDivider1" axis="self" ptType="node" func="posOdd" op="equ" val="1">
                      <dgm:shape xmlns:r="http://schemas.openxmlformats.org/officeDocument/2006/relationships" rot="135" type="teardrop" r:blip="">
                        <dgm:adjLst>
                          <dgm:adj idx="1" val="1.15"/>
                        </dgm:adjLst>
                      </dgm:shape>
                    </dgm:if>
                    <dgm:else name="CaseForPlacingTearDropBelowDivider1">
                      <dgm:shape xmlns:r="http://schemas.openxmlformats.org/officeDocument/2006/relationships" rot="-45" type="teardrop" r:blip="">
                        <dgm:adjLst>
                          <dgm:adj idx="1" val="1.15"/>
                        </dgm:adjLst>
                      </dgm:shape>
                    </dgm:else>
                  </dgm:choose>
                  <dgm:presOf/>
                  <dgm:constrLst/>
                </dgm:layoutNode>
                <dgm:layoutNode name="Ellipse1" styleLbl="fgAcc1" moveWith="DropPin1">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1" styleLbl="revTx" moveWith="L1TextContainer">
                <dgm:varLst>
                  <dgm:bulletEnabled val="1"/>
                </dgm:varLst>
                <dgm:choose name="casesForTxtDirLogic1">
                  <dgm:if name="Name771"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dgm:constr type="tMarg" refType="primFontSz" fact="0.5"/>
                      <dgm:constr type="bMarg" refType="primFontSz" fact="0.75"/>
                    </dgm:constrLst>
                  </dgm:if>
                  <dgm:else name="Name881">
                    <dgm:alg type="tx">
                      <dgm:param type="txAnchorVert" val="b"/>
                      <dgm:param type="parTxLTRAlign" val="l"/>
                      <dgm:param type="parTxRTLAlign" val="l"/>
                      <dgm:param type="txAnchorVertCh" val="b"/>
                      <dgm:param type="shpTxRTLAlignCh" val="l"/>
                      <dgm:param type="shpTxLTRAlignCh" val="l"/>
                    </dgm:alg>
                    <dgm:constrLst>
                      <dgm:constr type="lMarg"/>
                      <dgm:constr type="rMarg" refType="primFontSz" fact="0.5"/>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1"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if>
        <dgm:else name="MoreThanTwoNodes">
          <dgm:forEach name="nodesForEach" axis="ch" ptType="node">
            <dgm:layoutNode name="composite">
              <dgm:alg type="composite"/>
              <dgm:shape xmlns:r="http://schemas.openxmlformats.org/officeDocument/2006/relationships" r:blip="">
                <dgm:adjLst/>
              </dgm:shape>
              <dgm:choose name="CaseForLayoutDirection">
                <dgm:if name="CaseForLayoutDirectionLTR" func="var" arg="dir" op="equ" val="norm">
                  <dgm:choose name="CaseForPlacingNodesAboveAndBelowDividerLTR">
                    <dgm:if name="CaseForPlacingNodeAboveDividerLTR"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LTR">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if>
                <dgm:else name="CaseForLayoutDirectionRTL">
                  <dgm:choose name="CaseForPlacingNodesAboveAndBelowDividerRTL">
                    <dgm:if name="CaseForPlacingNodeAboveDividerRTL"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RTL">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else>
              </dgm:choose>
              <dgm:layoutNode name="ConnectorPoint" styleLbl="lnNode1" moveWith="ConnectLine">
                <dgm:alg type="sp"/>
                <dgm:shape xmlns:r="http://schemas.openxmlformats.org/officeDocument/2006/relationships" type="ellipse" r:blip="" zOrderOff="10">
                  <dgm:adjLst/>
                  <dgm:extLst>
                    <a:ext uri="{B698B0E9-8C71-41B9-8309-B3DCBF30829C}">
                      <dgm1612:spPr xmlns:dgm1612="http://schemas.microsoft.com/office/drawing/2016/12/diagram">
                        <a:ln w="6350"/>
                      </dgm1612:spPr>
                    </a:ext>
                  </dgm:extLst>
                </dgm:shape>
                <dgm:presOf/>
                <dgm:constrLst>
                  <dgm:constr type="w" refType="h" op="equ"/>
                </dgm:constrLst>
              </dgm:layoutNode>
              <dgm:layoutNode name="DropPinPlaceHolder">
                <dgm:alg type="composite"/>
                <dgm:shape xmlns:r="http://schemas.openxmlformats.org/officeDocument/2006/relationships" r:blip="">
                  <dgm:adjLst/>
                </dgm:shape>
                <dgm:constrLst>
                  <dgm:constr type="w" for="ch" forName="DropPin" refType="w"/>
                  <dgm:constr type="h" for="ch" forName="DropPin" refType="h"/>
                  <dgm:constr type="ctrX" for="ch" forName="DropPin" refType="w" fact="0.5"/>
                  <dgm:constr type="ctrY" for="ch" forName="DropPin" refType="h" fact="0.5"/>
                  <dgm:constr type="w" for="ch" forName="Ellipse" refType="w" refFor="ch" refForName="DropPin" fact="0.55"/>
                  <dgm:constr type="h" for="ch" forName="Ellipse" refType="w" refFor="ch" refForName="DropPin" fact="0.55"/>
                  <dgm:constr type="ctrX" for="ch" forName="Ellipse" refType="ctrX" refFor="ch" refForName="DropPin"/>
                  <dgm:constr type="ctrY" for="ch" forName="Ellipse" refType="ctrY" refFor="ch" refForName="DropPin"/>
                </dgm:constrLst>
                <dgm:layoutNode name="DropPin" styleLbl="alignNode1">
                  <dgm:alg type="sp"/>
                  <dgm:choose name="CaseForPlacingTearDropAboveAndBelowDivider">
                    <dgm:if name="CaseForPlacingTearDropAboveDivider" axis="self" ptType="node" func="posOdd" op="equ" val="1">
                      <dgm:shape xmlns:r="http://schemas.openxmlformats.org/officeDocument/2006/relationships" rot="135" type="teardrop" r:blip="">
                        <dgm:adjLst>
                          <dgm:adj idx="1" val="1.15"/>
                        </dgm:adjLst>
                      </dgm:shape>
                    </dgm:if>
                    <dgm:else name="CaseForPlacingTearDropBelowDivider">
                      <dgm:shape xmlns:r="http://schemas.openxmlformats.org/officeDocument/2006/relationships" rot="-45" type="teardrop" r:blip="">
                        <dgm:adjLst>
                          <dgm:adj idx="1" val="1.15"/>
                        </dgm:adjLst>
                      </dgm:shape>
                    </dgm:else>
                  </dgm:choose>
                  <dgm:presOf/>
                  <dgm:constrLst/>
                </dgm:layoutNode>
                <dgm:layoutNode name="Ellipse" styleLbl="fgAcc1" moveWith="DropPin">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 styleLbl="revTx" moveWith="L1TextContainer">
                <dgm:varLst>
                  <dgm:bulletEnabled val="1"/>
                </dgm:varLst>
                <dgm:choose name="casesForTxtDirLogic">
                  <dgm:if name="Name77"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refType="primFontSz" fact="0.5"/>
                      <dgm:constr type="tMarg" refType="primFontSz" fact="0.5"/>
                      <dgm:constr type="bMarg" refType="primFontSz" fact="0.75"/>
                    </dgm:constrLst>
                  </dgm:if>
                  <dgm:else name="Name88">
                    <dgm:alg type="tx">
                      <dgm:param type="txAnchorVert" val="b"/>
                      <dgm:param type="parTxLTRAlign" val="l"/>
                      <dgm:param type="parTxRTLAlign" val="l"/>
                      <dgm:param type="txAnchorVertCh" val="b"/>
                      <dgm:param type="shpTxRTLAlignCh" val="l"/>
                      <dgm:param type="shpTxLTRAlignCh" val="l"/>
                    </dgm:alg>
                    <dgm:constrLst>
                      <dgm:constr type="lMarg"/>
                      <dgm:constr type="rMarg"/>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else>
      </dgm:choose>
    </dgm:layoutNode>
  </dgm:layoutNode>
  <dgm:extLst>
    <a:ext uri="{68A01E43-0DF5-4B5B-8FA6-DAF915123BFB}">
      <dgm1612:lstStyle xmlns:dgm1612="http://schemas.microsoft.com/office/drawing/2016/12/diagram">
        <a:lvl1pPr>
          <a:defRPr b="1"/>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7950" y="739775"/>
            <a:ext cx="6581775" cy="37036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689515"/>
            <a:ext cx="5438140" cy="4442698"/>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4"/>
        <p:cNvGrpSpPr/>
        <p:nvPr/>
      </p:nvGrpSpPr>
      <p:grpSpPr>
        <a:xfrm>
          <a:off x="0" y="0"/>
          <a:ext cx="0" cy="0"/>
          <a:chOff x="0" y="0"/>
          <a:chExt cx="0" cy="0"/>
        </a:xfrm>
      </p:grpSpPr>
      <p:sp>
        <p:nvSpPr>
          <p:cNvPr id="1455" name="Google Shape;1455;p:notes"/>
          <p:cNvSpPr>
            <a:spLocks noGrp="1" noRot="1" noChangeAspect="1"/>
          </p:cNvSpPr>
          <p:nvPr>
            <p:ph type="sldImg" idx="2"/>
          </p:nvPr>
        </p:nvSpPr>
        <p:spPr>
          <a:xfrm>
            <a:off x="107950" y="739775"/>
            <a:ext cx="6581775"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6" name="Google Shape;1456;p:notes"/>
          <p:cNvSpPr txBox="1">
            <a:spLocks noGrp="1"/>
          </p:cNvSpPr>
          <p:nvPr>
            <p:ph type="body" idx="1"/>
          </p:nvPr>
        </p:nvSpPr>
        <p:spPr>
          <a:xfrm>
            <a:off x="679768" y="4689515"/>
            <a:ext cx="5438140" cy="444269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76235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940591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22318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56808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505934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34770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832668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20834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519412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43845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AB98A031-5382-4942-8C1A-02804AA1457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597">
              <a:spcBef>
                <a:spcPct val="30000"/>
              </a:spcBef>
              <a:defRPr sz="1200">
                <a:solidFill>
                  <a:schemeClr val="tx1"/>
                </a:solidFill>
                <a:latin typeface="Book Antiqua" panose="02040602050305030304" pitchFamily="18" charset="0"/>
              </a:defRPr>
            </a:lvl1pPr>
            <a:lvl2pPr marL="745699" indent="-286807" defTabSz="914597">
              <a:spcBef>
                <a:spcPct val="30000"/>
              </a:spcBef>
              <a:defRPr sz="1200">
                <a:solidFill>
                  <a:schemeClr val="tx1"/>
                </a:solidFill>
                <a:latin typeface="Book Antiqua" panose="02040602050305030304" pitchFamily="18" charset="0"/>
              </a:defRPr>
            </a:lvl2pPr>
            <a:lvl3pPr marL="1147229" indent="-229446" defTabSz="914597">
              <a:spcBef>
                <a:spcPct val="30000"/>
              </a:spcBef>
              <a:defRPr sz="1200">
                <a:solidFill>
                  <a:schemeClr val="tx1"/>
                </a:solidFill>
                <a:latin typeface="Book Antiqua" panose="02040602050305030304" pitchFamily="18" charset="0"/>
              </a:defRPr>
            </a:lvl3pPr>
            <a:lvl4pPr marL="1606121" indent="-229446" defTabSz="914597">
              <a:spcBef>
                <a:spcPct val="30000"/>
              </a:spcBef>
              <a:defRPr sz="1200">
                <a:solidFill>
                  <a:schemeClr val="tx1"/>
                </a:solidFill>
                <a:latin typeface="Book Antiqua" panose="02040602050305030304" pitchFamily="18" charset="0"/>
              </a:defRPr>
            </a:lvl4pPr>
            <a:lvl5pPr marL="2065012" indent="-229446" defTabSz="914597">
              <a:spcBef>
                <a:spcPct val="30000"/>
              </a:spcBef>
              <a:defRPr sz="1200">
                <a:solidFill>
                  <a:schemeClr val="tx1"/>
                </a:solidFill>
                <a:latin typeface="Book Antiqua" panose="02040602050305030304" pitchFamily="18" charset="0"/>
              </a:defRPr>
            </a:lvl5pPr>
            <a:lvl6pPr marL="2523904" indent="-229446" defTabSz="914597" eaLnBrk="0" fontAlgn="base" hangingPunct="0">
              <a:spcBef>
                <a:spcPct val="30000"/>
              </a:spcBef>
              <a:spcAft>
                <a:spcPct val="0"/>
              </a:spcAft>
              <a:defRPr sz="1200">
                <a:solidFill>
                  <a:schemeClr val="tx1"/>
                </a:solidFill>
                <a:latin typeface="Book Antiqua" panose="02040602050305030304" pitchFamily="18" charset="0"/>
              </a:defRPr>
            </a:lvl6pPr>
            <a:lvl7pPr marL="2982796" indent="-229446" defTabSz="914597" eaLnBrk="0" fontAlgn="base" hangingPunct="0">
              <a:spcBef>
                <a:spcPct val="30000"/>
              </a:spcBef>
              <a:spcAft>
                <a:spcPct val="0"/>
              </a:spcAft>
              <a:defRPr sz="1200">
                <a:solidFill>
                  <a:schemeClr val="tx1"/>
                </a:solidFill>
                <a:latin typeface="Book Antiqua" panose="02040602050305030304" pitchFamily="18" charset="0"/>
              </a:defRPr>
            </a:lvl7pPr>
            <a:lvl8pPr marL="3441687" indent="-229446" defTabSz="914597" eaLnBrk="0" fontAlgn="base" hangingPunct="0">
              <a:spcBef>
                <a:spcPct val="30000"/>
              </a:spcBef>
              <a:spcAft>
                <a:spcPct val="0"/>
              </a:spcAft>
              <a:defRPr sz="1200">
                <a:solidFill>
                  <a:schemeClr val="tx1"/>
                </a:solidFill>
                <a:latin typeface="Book Antiqua" panose="02040602050305030304" pitchFamily="18" charset="0"/>
              </a:defRPr>
            </a:lvl8pPr>
            <a:lvl9pPr marL="3900579" indent="-229446" defTabSz="914597" eaLnBrk="0" fontAlgn="base" hangingPunct="0">
              <a:spcBef>
                <a:spcPct val="30000"/>
              </a:spcBef>
              <a:spcAft>
                <a:spcPct val="0"/>
              </a:spcAft>
              <a:defRPr sz="1200">
                <a:solidFill>
                  <a:schemeClr val="tx1"/>
                </a:solidFill>
                <a:latin typeface="Book Antiqua" panose="02040602050305030304" pitchFamily="18" charset="0"/>
              </a:defRPr>
            </a:lvl9pPr>
          </a:lstStyle>
          <a:p>
            <a:pPr>
              <a:spcBef>
                <a:spcPct val="0"/>
              </a:spcBef>
            </a:pPr>
            <a:fld id="{831FD25F-22A1-4D08-B7B2-75E2EF526EC0}" type="slidenum">
              <a:rPr lang="en-GB" altLang="en-US" sz="1000">
                <a:latin typeface="Times New Roman" panose="02020603050405020304" pitchFamily="18" charset="0"/>
              </a:rPr>
              <a:pPr>
                <a:spcBef>
                  <a:spcPct val="0"/>
                </a:spcBef>
              </a:pPr>
              <a:t>2</a:t>
            </a:fld>
            <a:endParaRPr lang="en-GB" altLang="en-US" sz="1000">
              <a:latin typeface="Times New Roman" panose="02020603050405020304" pitchFamily="18" charset="0"/>
            </a:endParaRPr>
          </a:p>
        </p:txBody>
      </p:sp>
      <p:sp>
        <p:nvSpPr>
          <p:cNvPr id="16387" name="Rectangle 2">
            <a:extLst>
              <a:ext uri="{FF2B5EF4-FFF2-40B4-BE49-F238E27FC236}">
                <a16:creationId xmlns:a16="http://schemas.microsoft.com/office/drawing/2014/main" id="{546243BF-EB17-42FF-B9B9-47985517B113}"/>
              </a:ext>
            </a:extLst>
          </p:cNvPr>
          <p:cNvSpPr>
            <a:spLocks noGrp="1" noRot="1" noChangeAspect="1" noChangeArrowheads="1" noTextEdit="1"/>
          </p:cNvSpPr>
          <p:nvPr>
            <p:ph type="sldImg"/>
          </p:nvPr>
        </p:nvSpPr>
        <p:spPr>
          <a:ln cap="flat"/>
        </p:spPr>
      </p:sp>
      <p:sp>
        <p:nvSpPr>
          <p:cNvPr id="16388" name="Rectangle 3">
            <a:extLst>
              <a:ext uri="{FF2B5EF4-FFF2-40B4-BE49-F238E27FC236}">
                <a16:creationId xmlns:a16="http://schemas.microsoft.com/office/drawing/2014/main" id="{14F593DB-200A-49C7-93BA-06CE7A5B37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58750" indent="0" algn="just">
              <a:buNone/>
            </a:pPr>
            <a:endParaRPr lang="fr-FR"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550843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a:extLst>
              <a:ext uri="{FF2B5EF4-FFF2-40B4-BE49-F238E27FC236}">
                <a16:creationId xmlns:a16="http://schemas.microsoft.com/office/drawing/2014/main" id="{D6BC6285-A3E9-4A40-B7C6-95F8C45A485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597">
              <a:spcBef>
                <a:spcPct val="30000"/>
              </a:spcBef>
              <a:defRPr sz="1200">
                <a:solidFill>
                  <a:schemeClr val="tx1"/>
                </a:solidFill>
                <a:latin typeface="Book Antiqua" panose="02040602050305030304" pitchFamily="18" charset="0"/>
              </a:defRPr>
            </a:lvl1pPr>
            <a:lvl2pPr marL="745699" indent="-286807" defTabSz="914597">
              <a:spcBef>
                <a:spcPct val="30000"/>
              </a:spcBef>
              <a:defRPr sz="1200">
                <a:solidFill>
                  <a:schemeClr val="tx1"/>
                </a:solidFill>
                <a:latin typeface="Book Antiqua" panose="02040602050305030304" pitchFamily="18" charset="0"/>
              </a:defRPr>
            </a:lvl2pPr>
            <a:lvl3pPr marL="1147229" indent="-229446" defTabSz="914597">
              <a:spcBef>
                <a:spcPct val="30000"/>
              </a:spcBef>
              <a:defRPr sz="1200">
                <a:solidFill>
                  <a:schemeClr val="tx1"/>
                </a:solidFill>
                <a:latin typeface="Book Antiqua" panose="02040602050305030304" pitchFamily="18" charset="0"/>
              </a:defRPr>
            </a:lvl3pPr>
            <a:lvl4pPr marL="1606121" indent="-229446" defTabSz="914597">
              <a:spcBef>
                <a:spcPct val="30000"/>
              </a:spcBef>
              <a:defRPr sz="1200">
                <a:solidFill>
                  <a:schemeClr val="tx1"/>
                </a:solidFill>
                <a:latin typeface="Book Antiqua" panose="02040602050305030304" pitchFamily="18" charset="0"/>
              </a:defRPr>
            </a:lvl4pPr>
            <a:lvl5pPr marL="2065012" indent="-229446" defTabSz="914597">
              <a:spcBef>
                <a:spcPct val="30000"/>
              </a:spcBef>
              <a:defRPr sz="1200">
                <a:solidFill>
                  <a:schemeClr val="tx1"/>
                </a:solidFill>
                <a:latin typeface="Book Antiqua" panose="02040602050305030304" pitchFamily="18" charset="0"/>
              </a:defRPr>
            </a:lvl5pPr>
            <a:lvl6pPr marL="2523904" indent="-229446" defTabSz="914597" eaLnBrk="0" fontAlgn="base" hangingPunct="0">
              <a:spcBef>
                <a:spcPct val="30000"/>
              </a:spcBef>
              <a:spcAft>
                <a:spcPct val="0"/>
              </a:spcAft>
              <a:defRPr sz="1200">
                <a:solidFill>
                  <a:schemeClr val="tx1"/>
                </a:solidFill>
                <a:latin typeface="Book Antiqua" panose="02040602050305030304" pitchFamily="18" charset="0"/>
              </a:defRPr>
            </a:lvl6pPr>
            <a:lvl7pPr marL="2982796" indent="-229446" defTabSz="914597" eaLnBrk="0" fontAlgn="base" hangingPunct="0">
              <a:spcBef>
                <a:spcPct val="30000"/>
              </a:spcBef>
              <a:spcAft>
                <a:spcPct val="0"/>
              </a:spcAft>
              <a:defRPr sz="1200">
                <a:solidFill>
                  <a:schemeClr val="tx1"/>
                </a:solidFill>
                <a:latin typeface="Book Antiqua" panose="02040602050305030304" pitchFamily="18" charset="0"/>
              </a:defRPr>
            </a:lvl7pPr>
            <a:lvl8pPr marL="3441687" indent="-229446" defTabSz="914597" eaLnBrk="0" fontAlgn="base" hangingPunct="0">
              <a:spcBef>
                <a:spcPct val="30000"/>
              </a:spcBef>
              <a:spcAft>
                <a:spcPct val="0"/>
              </a:spcAft>
              <a:defRPr sz="1200">
                <a:solidFill>
                  <a:schemeClr val="tx1"/>
                </a:solidFill>
                <a:latin typeface="Book Antiqua" panose="02040602050305030304" pitchFamily="18" charset="0"/>
              </a:defRPr>
            </a:lvl8pPr>
            <a:lvl9pPr marL="3900579" indent="-229446" defTabSz="914597" eaLnBrk="0" fontAlgn="base" hangingPunct="0">
              <a:spcBef>
                <a:spcPct val="30000"/>
              </a:spcBef>
              <a:spcAft>
                <a:spcPct val="0"/>
              </a:spcAft>
              <a:defRPr sz="1200">
                <a:solidFill>
                  <a:schemeClr val="tx1"/>
                </a:solidFill>
                <a:latin typeface="Book Antiqua" panose="02040602050305030304" pitchFamily="18" charset="0"/>
              </a:defRPr>
            </a:lvl9pPr>
          </a:lstStyle>
          <a:p>
            <a:pPr>
              <a:spcBef>
                <a:spcPct val="0"/>
              </a:spcBef>
            </a:pPr>
            <a:fld id="{312E08A3-B87A-4582-A619-E990D6025014}" type="slidenum">
              <a:rPr lang="en-GB" altLang="en-US" sz="1000">
                <a:latin typeface="Times New Roman" panose="02020603050405020304" pitchFamily="18" charset="0"/>
              </a:rPr>
              <a:pPr>
                <a:spcBef>
                  <a:spcPct val="0"/>
                </a:spcBef>
              </a:pPr>
              <a:t>43</a:t>
            </a:fld>
            <a:endParaRPr lang="en-GB" altLang="en-US" sz="1000">
              <a:latin typeface="Times New Roman" panose="02020603050405020304" pitchFamily="18" charset="0"/>
            </a:endParaRPr>
          </a:p>
        </p:txBody>
      </p:sp>
      <p:sp>
        <p:nvSpPr>
          <p:cNvPr id="56323" name="Rectangle 2">
            <a:extLst>
              <a:ext uri="{FF2B5EF4-FFF2-40B4-BE49-F238E27FC236}">
                <a16:creationId xmlns:a16="http://schemas.microsoft.com/office/drawing/2014/main" id="{78CF24E2-9C97-43E4-A990-85ADE2663111}"/>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02B8797-6894-4BB7-930E-43626976365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a:extLst>
              <a:ext uri="{FF2B5EF4-FFF2-40B4-BE49-F238E27FC236}">
                <a16:creationId xmlns:a16="http://schemas.microsoft.com/office/drawing/2014/main" id="{5C116693-3F2D-4E86-B80E-CB6719F65C6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597">
              <a:spcBef>
                <a:spcPct val="30000"/>
              </a:spcBef>
              <a:defRPr sz="1200">
                <a:solidFill>
                  <a:schemeClr val="tx1"/>
                </a:solidFill>
                <a:latin typeface="Book Antiqua" panose="02040602050305030304" pitchFamily="18" charset="0"/>
              </a:defRPr>
            </a:lvl1pPr>
            <a:lvl2pPr marL="745699" indent="-286807" defTabSz="914597">
              <a:spcBef>
                <a:spcPct val="30000"/>
              </a:spcBef>
              <a:defRPr sz="1200">
                <a:solidFill>
                  <a:schemeClr val="tx1"/>
                </a:solidFill>
                <a:latin typeface="Book Antiqua" panose="02040602050305030304" pitchFamily="18" charset="0"/>
              </a:defRPr>
            </a:lvl2pPr>
            <a:lvl3pPr marL="1147229" indent="-229446" defTabSz="914597">
              <a:spcBef>
                <a:spcPct val="30000"/>
              </a:spcBef>
              <a:defRPr sz="1200">
                <a:solidFill>
                  <a:schemeClr val="tx1"/>
                </a:solidFill>
                <a:latin typeface="Book Antiqua" panose="02040602050305030304" pitchFamily="18" charset="0"/>
              </a:defRPr>
            </a:lvl3pPr>
            <a:lvl4pPr marL="1606121" indent="-229446" defTabSz="914597">
              <a:spcBef>
                <a:spcPct val="30000"/>
              </a:spcBef>
              <a:defRPr sz="1200">
                <a:solidFill>
                  <a:schemeClr val="tx1"/>
                </a:solidFill>
                <a:latin typeface="Book Antiqua" panose="02040602050305030304" pitchFamily="18" charset="0"/>
              </a:defRPr>
            </a:lvl4pPr>
            <a:lvl5pPr marL="2065012" indent="-229446" defTabSz="914597">
              <a:spcBef>
                <a:spcPct val="30000"/>
              </a:spcBef>
              <a:defRPr sz="1200">
                <a:solidFill>
                  <a:schemeClr val="tx1"/>
                </a:solidFill>
                <a:latin typeface="Book Antiqua" panose="02040602050305030304" pitchFamily="18" charset="0"/>
              </a:defRPr>
            </a:lvl5pPr>
            <a:lvl6pPr marL="2523904" indent="-229446" defTabSz="914597" eaLnBrk="0" fontAlgn="base" hangingPunct="0">
              <a:spcBef>
                <a:spcPct val="30000"/>
              </a:spcBef>
              <a:spcAft>
                <a:spcPct val="0"/>
              </a:spcAft>
              <a:defRPr sz="1200">
                <a:solidFill>
                  <a:schemeClr val="tx1"/>
                </a:solidFill>
                <a:latin typeface="Book Antiqua" panose="02040602050305030304" pitchFamily="18" charset="0"/>
              </a:defRPr>
            </a:lvl6pPr>
            <a:lvl7pPr marL="2982796" indent="-229446" defTabSz="914597" eaLnBrk="0" fontAlgn="base" hangingPunct="0">
              <a:spcBef>
                <a:spcPct val="30000"/>
              </a:spcBef>
              <a:spcAft>
                <a:spcPct val="0"/>
              </a:spcAft>
              <a:defRPr sz="1200">
                <a:solidFill>
                  <a:schemeClr val="tx1"/>
                </a:solidFill>
                <a:latin typeface="Book Antiqua" panose="02040602050305030304" pitchFamily="18" charset="0"/>
              </a:defRPr>
            </a:lvl7pPr>
            <a:lvl8pPr marL="3441687" indent="-229446" defTabSz="914597" eaLnBrk="0" fontAlgn="base" hangingPunct="0">
              <a:spcBef>
                <a:spcPct val="30000"/>
              </a:spcBef>
              <a:spcAft>
                <a:spcPct val="0"/>
              </a:spcAft>
              <a:defRPr sz="1200">
                <a:solidFill>
                  <a:schemeClr val="tx1"/>
                </a:solidFill>
                <a:latin typeface="Book Antiqua" panose="02040602050305030304" pitchFamily="18" charset="0"/>
              </a:defRPr>
            </a:lvl8pPr>
            <a:lvl9pPr marL="3900579" indent="-229446" defTabSz="914597" eaLnBrk="0" fontAlgn="base" hangingPunct="0">
              <a:spcBef>
                <a:spcPct val="30000"/>
              </a:spcBef>
              <a:spcAft>
                <a:spcPct val="0"/>
              </a:spcAft>
              <a:defRPr sz="1200">
                <a:solidFill>
                  <a:schemeClr val="tx1"/>
                </a:solidFill>
                <a:latin typeface="Book Antiqua" panose="02040602050305030304" pitchFamily="18" charset="0"/>
              </a:defRPr>
            </a:lvl9pPr>
          </a:lstStyle>
          <a:p>
            <a:pPr>
              <a:spcBef>
                <a:spcPct val="0"/>
              </a:spcBef>
            </a:pPr>
            <a:fld id="{0C756F8B-BF31-4D15-AFDB-228F1DCBEB3F}" type="slidenum">
              <a:rPr lang="en-GB" altLang="en-US" sz="1000">
                <a:latin typeface="Times New Roman" panose="02020603050405020304" pitchFamily="18" charset="0"/>
              </a:rPr>
              <a:pPr>
                <a:spcBef>
                  <a:spcPct val="0"/>
                </a:spcBef>
              </a:pPr>
              <a:t>3</a:t>
            </a:fld>
            <a:endParaRPr lang="en-GB" altLang="en-US" sz="1000">
              <a:latin typeface="Times New Roman" panose="02020603050405020304" pitchFamily="18" charset="0"/>
            </a:endParaRPr>
          </a:p>
        </p:txBody>
      </p:sp>
      <p:sp>
        <p:nvSpPr>
          <p:cNvPr id="18435" name="Rectangle 2">
            <a:extLst>
              <a:ext uri="{FF2B5EF4-FFF2-40B4-BE49-F238E27FC236}">
                <a16:creationId xmlns:a16="http://schemas.microsoft.com/office/drawing/2014/main" id="{B304FD5B-9067-465E-863A-133A4B3173C5}"/>
              </a:ext>
            </a:extLst>
          </p:cNvPr>
          <p:cNvSpPr>
            <a:spLocks noGrp="1" noRot="1" noChangeAspect="1" noChangeArrowheads="1" noTextEdit="1"/>
          </p:cNvSpPr>
          <p:nvPr>
            <p:ph type="sldImg"/>
          </p:nvPr>
        </p:nvSpPr>
        <p:spPr>
          <a:ln/>
        </p:spPr>
      </p:sp>
      <p:sp>
        <p:nvSpPr>
          <p:cNvPr id="18436" name="Rectangle 3">
            <a:extLst>
              <a:ext uri="{FF2B5EF4-FFF2-40B4-BE49-F238E27FC236}">
                <a16:creationId xmlns:a16="http://schemas.microsoft.com/office/drawing/2014/main" id="{181D528C-5307-43A5-9F11-0E1D064066F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indent="0" eaLnBrk="1" hangingPunct="1">
              <a:buFontTx/>
              <a:buNone/>
            </a:pPr>
            <a:endParaRPr lang="fr-FR" altLang="en-US" baseline="0" dirty="0">
              <a:latin typeface="Arial" panose="020B0604020202020204" pitchFamily="34" charset="0"/>
            </a:endParaRPr>
          </a:p>
        </p:txBody>
      </p:sp>
      <p:sp>
        <p:nvSpPr>
          <p:cNvPr id="3277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4594">
              <a:defRPr sz="2900" b="1">
                <a:solidFill>
                  <a:srgbClr val="99CCFF"/>
                </a:solidFill>
                <a:latin typeface="Arial" panose="020B0604020202020204" pitchFamily="34" charset="0"/>
              </a:defRPr>
            </a:lvl1pPr>
            <a:lvl2pPr marL="737155" indent="-283521" defTabSz="924594">
              <a:defRPr sz="2900" b="1">
                <a:solidFill>
                  <a:srgbClr val="99CCFF"/>
                </a:solidFill>
                <a:latin typeface="Arial" panose="020B0604020202020204" pitchFamily="34" charset="0"/>
              </a:defRPr>
            </a:lvl2pPr>
            <a:lvl3pPr marL="1134085" indent="-226817" defTabSz="924594">
              <a:defRPr sz="2900" b="1">
                <a:solidFill>
                  <a:srgbClr val="99CCFF"/>
                </a:solidFill>
                <a:latin typeface="Arial" panose="020B0604020202020204" pitchFamily="34" charset="0"/>
              </a:defRPr>
            </a:lvl3pPr>
            <a:lvl4pPr marL="1587718" indent="-226817" defTabSz="924594">
              <a:defRPr sz="2900" b="1">
                <a:solidFill>
                  <a:srgbClr val="99CCFF"/>
                </a:solidFill>
                <a:latin typeface="Arial" panose="020B0604020202020204" pitchFamily="34" charset="0"/>
              </a:defRPr>
            </a:lvl4pPr>
            <a:lvl5pPr marL="2041352" indent="-226817" defTabSz="924594">
              <a:defRPr sz="2900" b="1">
                <a:solidFill>
                  <a:srgbClr val="99CCFF"/>
                </a:solidFill>
                <a:latin typeface="Arial" panose="020B0604020202020204" pitchFamily="34" charset="0"/>
              </a:defRPr>
            </a:lvl5pPr>
            <a:lvl6pPr marL="2494986" indent="-226817" defTabSz="924594" eaLnBrk="0" fontAlgn="base" hangingPunct="0">
              <a:spcBef>
                <a:spcPct val="0"/>
              </a:spcBef>
              <a:spcAft>
                <a:spcPct val="0"/>
              </a:spcAft>
              <a:defRPr sz="2900" b="1">
                <a:solidFill>
                  <a:srgbClr val="99CCFF"/>
                </a:solidFill>
                <a:latin typeface="Arial" panose="020B0604020202020204" pitchFamily="34" charset="0"/>
              </a:defRPr>
            </a:lvl6pPr>
            <a:lvl7pPr marL="2948620" indent="-226817" defTabSz="924594" eaLnBrk="0" fontAlgn="base" hangingPunct="0">
              <a:spcBef>
                <a:spcPct val="0"/>
              </a:spcBef>
              <a:spcAft>
                <a:spcPct val="0"/>
              </a:spcAft>
              <a:defRPr sz="2900" b="1">
                <a:solidFill>
                  <a:srgbClr val="99CCFF"/>
                </a:solidFill>
                <a:latin typeface="Arial" panose="020B0604020202020204" pitchFamily="34" charset="0"/>
              </a:defRPr>
            </a:lvl7pPr>
            <a:lvl8pPr marL="3402254" indent="-226817" defTabSz="924594" eaLnBrk="0" fontAlgn="base" hangingPunct="0">
              <a:spcBef>
                <a:spcPct val="0"/>
              </a:spcBef>
              <a:spcAft>
                <a:spcPct val="0"/>
              </a:spcAft>
              <a:defRPr sz="2900" b="1">
                <a:solidFill>
                  <a:srgbClr val="99CCFF"/>
                </a:solidFill>
                <a:latin typeface="Arial" panose="020B0604020202020204" pitchFamily="34" charset="0"/>
              </a:defRPr>
            </a:lvl8pPr>
            <a:lvl9pPr marL="3855888" indent="-226817" defTabSz="924594" eaLnBrk="0" fontAlgn="base" hangingPunct="0">
              <a:spcBef>
                <a:spcPct val="0"/>
              </a:spcBef>
              <a:spcAft>
                <a:spcPct val="0"/>
              </a:spcAft>
              <a:defRPr sz="2900" b="1">
                <a:solidFill>
                  <a:srgbClr val="99CCFF"/>
                </a:solidFill>
                <a:latin typeface="Arial" panose="020B0604020202020204" pitchFamily="34" charset="0"/>
              </a:defRPr>
            </a:lvl9pPr>
          </a:lstStyle>
          <a:p>
            <a:fld id="{C7717E14-F42E-4BF7-BAC6-7857A6AA90BD}" type="slidenum">
              <a:rPr lang="en-US" altLang="en-US" sz="1200" b="0">
                <a:solidFill>
                  <a:schemeClr val="tx1"/>
                </a:solidFill>
              </a:rPr>
              <a:pPr/>
              <a:t>6</a:t>
            </a:fld>
            <a:endParaRPr lang="en-US" altLang="en-US" sz="1200" b="0">
              <a:solidFill>
                <a:schemeClr val="tx1"/>
              </a:solidFill>
            </a:endParaRPr>
          </a:p>
        </p:txBody>
      </p:sp>
    </p:spTree>
    <p:extLst>
      <p:ext uri="{BB962C8B-B14F-4D97-AF65-F5344CB8AC3E}">
        <p14:creationId xmlns:p14="http://schemas.microsoft.com/office/powerpoint/2010/main" val="2760017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40037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58114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343083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333291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170714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userDrawn="1">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697800" y="1031363"/>
            <a:ext cx="7748400" cy="19575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SzPts val="5200"/>
              <a:buNone/>
              <a:defRPr sz="8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grpSp>
        <p:nvGrpSpPr>
          <p:cNvPr id="11" name="Google Shape;11;p2"/>
          <p:cNvGrpSpPr/>
          <p:nvPr/>
        </p:nvGrpSpPr>
        <p:grpSpPr>
          <a:xfrm>
            <a:off x="7748978" y="-5"/>
            <a:ext cx="1395033" cy="605506"/>
            <a:chOff x="3468800" y="239525"/>
            <a:chExt cx="843175" cy="365975"/>
          </a:xfrm>
        </p:grpSpPr>
        <p:sp>
          <p:nvSpPr>
            <p:cNvPr id="12" name="Google Shape;12;p2"/>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2"/>
          <p:cNvGrpSpPr/>
          <p:nvPr/>
        </p:nvGrpSpPr>
        <p:grpSpPr>
          <a:xfrm>
            <a:off x="154" y="26"/>
            <a:ext cx="535010" cy="535010"/>
            <a:chOff x="5807050" y="884950"/>
            <a:chExt cx="343550" cy="343550"/>
          </a:xfrm>
        </p:grpSpPr>
        <p:sp>
          <p:nvSpPr>
            <p:cNvPr id="31" name="Google Shape;31;p2"/>
            <p:cNvSpPr/>
            <p:nvPr/>
          </p:nvSpPr>
          <p:spPr>
            <a:xfrm>
              <a:off x="5807050" y="884950"/>
              <a:ext cx="29925" cy="29950"/>
            </a:xfrm>
            <a:custGeom>
              <a:avLst/>
              <a:gdLst/>
              <a:ahLst/>
              <a:cxnLst/>
              <a:rect l="l" t="t" r="r" b="b"/>
              <a:pathLst>
                <a:path w="1197" h="1198" fill="none" extrusionOk="0">
                  <a:moveTo>
                    <a:pt x="1" y="1197"/>
                  </a:moveTo>
                  <a:lnTo>
                    <a:pt x="1197"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5807050" y="884950"/>
              <a:ext cx="108925" cy="108925"/>
            </a:xfrm>
            <a:custGeom>
              <a:avLst/>
              <a:gdLst/>
              <a:ahLst/>
              <a:cxnLst/>
              <a:rect l="l" t="t" r="r" b="b"/>
              <a:pathLst>
                <a:path w="4357" h="4357" fill="none" extrusionOk="0">
                  <a:moveTo>
                    <a:pt x="4356" y="1"/>
                  </a:moveTo>
                  <a:lnTo>
                    <a:pt x="1" y="435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807050" y="884950"/>
              <a:ext cx="187900" cy="187900"/>
            </a:xfrm>
            <a:custGeom>
              <a:avLst/>
              <a:gdLst/>
              <a:ahLst/>
              <a:cxnLst/>
              <a:rect l="l" t="t" r="r" b="b"/>
              <a:pathLst>
                <a:path w="7516" h="7516" fill="none" extrusionOk="0">
                  <a:moveTo>
                    <a:pt x="7516" y="1"/>
                  </a:moveTo>
                  <a:lnTo>
                    <a:pt x="1" y="751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5807050" y="884950"/>
              <a:ext cx="266900" cy="266900"/>
            </a:xfrm>
            <a:custGeom>
              <a:avLst/>
              <a:gdLst/>
              <a:ahLst/>
              <a:cxnLst/>
              <a:rect l="l" t="t" r="r" b="b"/>
              <a:pathLst>
                <a:path w="10676" h="10676" fill="none" extrusionOk="0">
                  <a:moveTo>
                    <a:pt x="10675" y="1"/>
                  </a:moveTo>
                  <a:lnTo>
                    <a:pt x="1" y="1067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5809850" y="887750"/>
              <a:ext cx="340750" cy="340750"/>
            </a:xfrm>
            <a:custGeom>
              <a:avLst/>
              <a:gdLst/>
              <a:ahLst/>
              <a:cxnLst/>
              <a:rect l="l" t="t" r="r" b="b"/>
              <a:pathLst>
                <a:path w="13630" h="13630" fill="none" extrusionOk="0">
                  <a:moveTo>
                    <a:pt x="13629" y="1"/>
                  </a:moveTo>
                  <a:lnTo>
                    <a:pt x="1" y="1362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5888850" y="966750"/>
              <a:ext cx="261750" cy="261750"/>
            </a:xfrm>
            <a:custGeom>
              <a:avLst/>
              <a:gdLst/>
              <a:ahLst/>
              <a:cxnLst/>
              <a:rect l="l" t="t" r="r" b="b"/>
              <a:pathLst>
                <a:path w="10470" h="10470" fill="none" extrusionOk="0">
                  <a:moveTo>
                    <a:pt x="10469" y="0"/>
                  </a:moveTo>
                  <a:lnTo>
                    <a:pt x="0" y="1046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5967825" y="1045725"/>
              <a:ext cx="182775" cy="182775"/>
            </a:xfrm>
            <a:custGeom>
              <a:avLst/>
              <a:gdLst/>
              <a:ahLst/>
              <a:cxnLst/>
              <a:rect l="l" t="t" r="r" b="b"/>
              <a:pathLst>
                <a:path w="7311" h="7311" fill="none" extrusionOk="0">
                  <a:moveTo>
                    <a:pt x="7310" y="1"/>
                  </a:moveTo>
                  <a:lnTo>
                    <a:pt x="1" y="731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6046800" y="1124725"/>
              <a:ext cx="103800" cy="103775"/>
            </a:xfrm>
            <a:custGeom>
              <a:avLst/>
              <a:gdLst/>
              <a:ahLst/>
              <a:cxnLst/>
              <a:rect l="l" t="t" r="r" b="b"/>
              <a:pathLst>
                <a:path w="4152" h="4151" fill="none" extrusionOk="0">
                  <a:moveTo>
                    <a:pt x="4151" y="0"/>
                  </a:moveTo>
                  <a:lnTo>
                    <a:pt x="1" y="415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6126275" y="1204175"/>
              <a:ext cx="24325" cy="24325"/>
            </a:xfrm>
            <a:custGeom>
              <a:avLst/>
              <a:gdLst/>
              <a:ahLst/>
              <a:cxnLst/>
              <a:rect l="l" t="t" r="r" b="b"/>
              <a:pathLst>
                <a:path w="973" h="973" fill="none" extrusionOk="0">
                  <a:moveTo>
                    <a:pt x="972" y="0"/>
                  </a:moveTo>
                  <a:lnTo>
                    <a:pt x="0" y="9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 name="Google Shape;40;p2"/>
          <p:cNvGrpSpPr/>
          <p:nvPr/>
        </p:nvGrpSpPr>
        <p:grpSpPr>
          <a:xfrm rot="-5400000">
            <a:off x="8251178" y="1206041"/>
            <a:ext cx="1067170" cy="206374"/>
            <a:chOff x="5589725" y="3057300"/>
            <a:chExt cx="352900" cy="68250"/>
          </a:xfrm>
        </p:grpSpPr>
        <p:sp>
          <p:nvSpPr>
            <p:cNvPr id="41" name="Google Shape;41;p2"/>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 name="Google Shape;53;p2"/>
          <p:cNvGrpSpPr/>
          <p:nvPr/>
        </p:nvGrpSpPr>
        <p:grpSpPr>
          <a:xfrm rot="-5400000">
            <a:off x="-183947" y="3568991"/>
            <a:ext cx="1067170" cy="206374"/>
            <a:chOff x="5589725" y="3057300"/>
            <a:chExt cx="352900" cy="68250"/>
          </a:xfrm>
        </p:grpSpPr>
        <p:sp>
          <p:nvSpPr>
            <p:cNvPr id="54" name="Google Shape;54;p2"/>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2"/>
          <p:cNvSpPr/>
          <p:nvPr/>
        </p:nvSpPr>
        <p:spPr>
          <a:xfrm>
            <a:off x="0" y="4285475"/>
            <a:ext cx="9144000" cy="8580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grpSp>
        <p:nvGrpSpPr>
          <p:cNvPr id="67" name="Google Shape;67;p2"/>
          <p:cNvGrpSpPr/>
          <p:nvPr/>
        </p:nvGrpSpPr>
        <p:grpSpPr>
          <a:xfrm rot="5400000">
            <a:off x="4489025" y="4416997"/>
            <a:ext cx="165950" cy="858016"/>
            <a:chOff x="1349300" y="3328375"/>
            <a:chExt cx="68250" cy="352875"/>
          </a:xfrm>
        </p:grpSpPr>
        <p:sp>
          <p:nvSpPr>
            <p:cNvPr id="68" name="Google Shape;68;p2"/>
            <p:cNvSpPr/>
            <p:nvPr/>
          </p:nvSpPr>
          <p:spPr>
            <a:xfrm>
              <a:off x="1349300" y="3665325"/>
              <a:ext cx="15900" cy="15925"/>
            </a:xfrm>
            <a:custGeom>
              <a:avLst/>
              <a:gdLst/>
              <a:ahLst/>
              <a:cxnLst/>
              <a:rect l="l" t="t" r="r" b="b"/>
              <a:pathLst>
                <a:path w="636" h="637" extrusionOk="0">
                  <a:moveTo>
                    <a:pt x="262" y="1"/>
                  </a:moveTo>
                  <a:lnTo>
                    <a:pt x="206" y="20"/>
                  </a:lnTo>
                  <a:lnTo>
                    <a:pt x="150" y="57"/>
                  </a:lnTo>
                  <a:lnTo>
                    <a:pt x="94" y="94"/>
                  </a:lnTo>
                  <a:lnTo>
                    <a:pt x="56" y="132"/>
                  </a:lnTo>
                  <a:lnTo>
                    <a:pt x="19" y="188"/>
                  </a:lnTo>
                  <a:lnTo>
                    <a:pt x="0" y="263"/>
                  </a:lnTo>
                  <a:lnTo>
                    <a:pt x="0" y="319"/>
                  </a:lnTo>
                  <a:lnTo>
                    <a:pt x="0" y="394"/>
                  </a:lnTo>
                  <a:lnTo>
                    <a:pt x="19" y="450"/>
                  </a:lnTo>
                  <a:lnTo>
                    <a:pt x="56" y="506"/>
                  </a:lnTo>
                  <a:lnTo>
                    <a:pt x="94" y="543"/>
                  </a:lnTo>
                  <a:lnTo>
                    <a:pt x="150" y="581"/>
                  </a:lnTo>
                  <a:lnTo>
                    <a:pt x="206" y="618"/>
                  </a:lnTo>
                  <a:lnTo>
                    <a:pt x="262" y="637"/>
                  </a:lnTo>
                  <a:lnTo>
                    <a:pt x="393" y="637"/>
                  </a:lnTo>
                  <a:lnTo>
                    <a:pt x="449" y="618"/>
                  </a:lnTo>
                  <a:lnTo>
                    <a:pt x="505" y="581"/>
                  </a:lnTo>
                  <a:lnTo>
                    <a:pt x="542" y="543"/>
                  </a:lnTo>
                  <a:lnTo>
                    <a:pt x="580" y="506"/>
                  </a:lnTo>
                  <a:lnTo>
                    <a:pt x="617" y="450"/>
                  </a:lnTo>
                  <a:lnTo>
                    <a:pt x="636" y="394"/>
                  </a:lnTo>
                  <a:lnTo>
                    <a:pt x="636" y="319"/>
                  </a:lnTo>
                  <a:lnTo>
                    <a:pt x="636" y="263"/>
                  </a:lnTo>
                  <a:lnTo>
                    <a:pt x="617" y="188"/>
                  </a:lnTo>
                  <a:lnTo>
                    <a:pt x="580" y="132"/>
                  </a:lnTo>
                  <a:lnTo>
                    <a:pt x="542" y="94"/>
                  </a:lnTo>
                  <a:lnTo>
                    <a:pt x="505" y="57"/>
                  </a:lnTo>
                  <a:lnTo>
                    <a:pt x="449" y="20"/>
                  </a:lnTo>
                  <a:lnTo>
                    <a:pt x="3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1349300" y="3598025"/>
              <a:ext cx="15900" cy="15925"/>
            </a:xfrm>
            <a:custGeom>
              <a:avLst/>
              <a:gdLst/>
              <a:ahLst/>
              <a:cxnLst/>
              <a:rect l="l" t="t" r="r" b="b"/>
              <a:pathLst>
                <a:path w="636" h="637" extrusionOk="0">
                  <a:moveTo>
                    <a:pt x="262" y="1"/>
                  </a:moveTo>
                  <a:lnTo>
                    <a:pt x="206" y="20"/>
                  </a:lnTo>
                  <a:lnTo>
                    <a:pt x="150" y="57"/>
                  </a:lnTo>
                  <a:lnTo>
                    <a:pt x="94" y="94"/>
                  </a:lnTo>
                  <a:lnTo>
                    <a:pt x="56" y="132"/>
                  </a:lnTo>
                  <a:lnTo>
                    <a:pt x="19" y="188"/>
                  </a:lnTo>
                  <a:lnTo>
                    <a:pt x="0" y="244"/>
                  </a:lnTo>
                  <a:lnTo>
                    <a:pt x="0" y="319"/>
                  </a:lnTo>
                  <a:lnTo>
                    <a:pt x="0" y="375"/>
                  </a:lnTo>
                  <a:lnTo>
                    <a:pt x="19" y="450"/>
                  </a:lnTo>
                  <a:lnTo>
                    <a:pt x="56" y="487"/>
                  </a:lnTo>
                  <a:lnTo>
                    <a:pt x="94" y="543"/>
                  </a:lnTo>
                  <a:lnTo>
                    <a:pt x="150" y="580"/>
                  </a:lnTo>
                  <a:lnTo>
                    <a:pt x="206" y="618"/>
                  </a:lnTo>
                  <a:lnTo>
                    <a:pt x="262" y="637"/>
                  </a:lnTo>
                  <a:lnTo>
                    <a:pt x="393" y="637"/>
                  </a:lnTo>
                  <a:lnTo>
                    <a:pt x="449" y="618"/>
                  </a:lnTo>
                  <a:lnTo>
                    <a:pt x="505" y="580"/>
                  </a:lnTo>
                  <a:lnTo>
                    <a:pt x="542" y="543"/>
                  </a:lnTo>
                  <a:lnTo>
                    <a:pt x="580" y="487"/>
                  </a:lnTo>
                  <a:lnTo>
                    <a:pt x="617" y="450"/>
                  </a:lnTo>
                  <a:lnTo>
                    <a:pt x="636" y="375"/>
                  </a:lnTo>
                  <a:lnTo>
                    <a:pt x="636" y="319"/>
                  </a:lnTo>
                  <a:lnTo>
                    <a:pt x="636" y="244"/>
                  </a:lnTo>
                  <a:lnTo>
                    <a:pt x="617" y="188"/>
                  </a:lnTo>
                  <a:lnTo>
                    <a:pt x="580" y="132"/>
                  </a:lnTo>
                  <a:lnTo>
                    <a:pt x="542" y="94"/>
                  </a:lnTo>
                  <a:lnTo>
                    <a:pt x="505" y="57"/>
                  </a:lnTo>
                  <a:lnTo>
                    <a:pt x="449" y="20"/>
                  </a:lnTo>
                  <a:lnTo>
                    <a:pt x="3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1349300" y="3530725"/>
              <a:ext cx="15900" cy="15925"/>
            </a:xfrm>
            <a:custGeom>
              <a:avLst/>
              <a:gdLst/>
              <a:ahLst/>
              <a:cxnLst/>
              <a:rect l="l" t="t" r="r" b="b"/>
              <a:pathLst>
                <a:path w="636" h="637" extrusionOk="0">
                  <a:moveTo>
                    <a:pt x="262" y="1"/>
                  </a:moveTo>
                  <a:lnTo>
                    <a:pt x="206" y="20"/>
                  </a:lnTo>
                  <a:lnTo>
                    <a:pt x="150" y="57"/>
                  </a:lnTo>
                  <a:lnTo>
                    <a:pt x="94" y="94"/>
                  </a:lnTo>
                  <a:lnTo>
                    <a:pt x="56" y="132"/>
                  </a:lnTo>
                  <a:lnTo>
                    <a:pt x="19" y="188"/>
                  </a:lnTo>
                  <a:lnTo>
                    <a:pt x="0" y="244"/>
                  </a:lnTo>
                  <a:lnTo>
                    <a:pt x="0" y="319"/>
                  </a:lnTo>
                  <a:lnTo>
                    <a:pt x="0" y="375"/>
                  </a:lnTo>
                  <a:lnTo>
                    <a:pt x="19" y="431"/>
                  </a:lnTo>
                  <a:lnTo>
                    <a:pt x="56" y="487"/>
                  </a:lnTo>
                  <a:lnTo>
                    <a:pt x="94" y="543"/>
                  </a:lnTo>
                  <a:lnTo>
                    <a:pt x="150" y="580"/>
                  </a:lnTo>
                  <a:lnTo>
                    <a:pt x="206" y="618"/>
                  </a:lnTo>
                  <a:lnTo>
                    <a:pt x="262" y="636"/>
                  </a:lnTo>
                  <a:lnTo>
                    <a:pt x="393" y="636"/>
                  </a:lnTo>
                  <a:lnTo>
                    <a:pt x="449" y="618"/>
                  </a:lnTo>
                  <a:lnTo>
                    <a:pt x="505" y="580"/>
                  </a:lnTo>
                  <a:lnTo>
                    <a:pt x="542" y="543"/>
                  </a:lnTo>
                  <a:lnTo>
                    <a:pt x="580" y="487"/>
                  </a:lnTo>
                  <a:lnTo>
                    <a:pt x="617" y="431"/>
                  </a:lnTo>
                  <a:lnTo>
                    <a:pt x="636" y="375"/>
                  </a:lnTo>
                  <a:lnTo>
                    <a:pt x="636" y="319"/>
                  </a:lnTo>
                  <a:lnTo>
                    <a:pt x="636" y="244"/>
                  </a:lnTo>
                  <a:lnTo>
                    <a:pt x="617" y="188"/>
                  </a:lnTo>
                  <a:lnTo>
                    <a:pt x="580" y="132"/>
                  </a:lnTo>
                  <a:lnTo>
                    <a:pt x="542" y="94"/>
                  </a:lnTo>
                  <a:lnTo>
                    <a:pt x="505" y="57"/>
                  </a:lnTo>
                  <a:lnTo>
                    <a:pt x="449" y="20"/>
                  </a:lnTo>
                  <a:lnTo>
                    <a:pt x="3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1349300" y="3462975"/>
              <a:ext cx="15900" cy="16375"/>
            </a:xfrm>
            <a:custGeom>
              <a:avLst/>
              <a:gdLst/>
              <a:ahLst/>
              <a:cxnLst/>
              <a:rect l="l" t="t" r="r" b="b"/>
              <a:pathLst>
                <a:path w="636" h="655" extrusionOk="0">
                  <a:moveTo>
                    <a:pt x="318" y="0"/>
                  </a:moveTo>
                  <a:lnTo>
                    <a:pt x="262" y="19"/>
                  </a:lnTo>
                  <a:lnTo>
                    <a:pt x="206" y="38"/>
                  </a:lnTo>
                  <a:lnTo>
                    <a:pt x="150" y="56"/>
                  </a:lnTo>
                  <a:lnTo>
                    <a:pt x="94" y="94"/>
                  </a:lnTo>
                  <a:lnTo>
                    <a:pt x="56" y="150"/>
                  </a:lnTo>
                  <a:lnTo>
                    <a:pt x="19" y="206"/>
                  </a:lnTo>
                  <a:lnTo>
                    <a:pt x="0" y="262"/>
                  </a:lnTo>
                  <a:lnTo>
                    <a:pt x="0" y="337"/>
                  </a:lnTo>
                  <a:lnTo>
                    <a:pt x="0" y="393"/>
                  </a:lnTo>
                  <a:lnTo>
                    <a:pt x="19" y="449"/>
                  </a:lnTo>
                  <a:lnTo>
                    <a:pt x="56" y="505"/>
                  </a:lnTo>
                  <a:lnTo>
                    <a:pt x="94" y="561"/>
                  </a:lnTo>
                  <a:lnTo>
                    <a:pt x="150" y="598"/>
                  </a:lnTo>
                  <a:lnTo>
                    <a:pt x="206" y="617"/>
                  </a:lnTo>
                  <a:lnTo>
                    <a:pt x="262" y="636"/>
                  </a:lnTo>
                  <a:lnTo>
                    <a:pt x="318" y="654"/>
                  </a:lnTo>
                  <a:lnTo>
                    <a:pt x="393" y="636"/>
                  </a:lnTo>
                  <a:lnTo>
                    <a:pt x="449" y="617"/>
                  </a:lnTo>
                  <a:lnTo>
                    <a:pt x="505" y="598"/>
                  </a:lnTo>
                  <a:lnTo>
                    <a:pt x="542" y="561"/>
                  </a:lnTo>
                  <a:lnTo>
                    <a:pt x="580" y="505"/>
                  </a:lnTo>
                  <a:lnTo>
                    <a:pt x="617" y="449"/>
                  </a:lnTo>
                  <a:lnTo>
                    <a:pt x="636" y="393"/>
                  </a:lnTo>
                  <a:lnTo>
                    <a:pt x="636" y="337"/>
                  </a:lnTo>
                  <a:lnTo>
                    <a:pt x="636" y="262"/>
                  </a:lnTo>
                  <a:lnTo>
                    <a:pt x="617" y="206"/>
                  </a:lnTo>
                  <a:lnTo>
                    <a:pt x="580" y="150"/>
                  </a:lnTo>
                  <a:lnTo>
                    <a:pt x="542" y="94"/>
                  </a:lnTo>
                  <a:lnTo>
                    <a:pt x="505" y="56"/>
                  </a:lnTo>
                  <a:lnTo>
                    <a:pt x="449" y="38"/>
                  </a:lnTo>
                  <a:lnTo>
                    <a:pt x="393" y="19"/>
                  </a:lnTo>
                  <a:lnTo>
                    <a:pt x="3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1349300" y="3395675"/>
              <a:ext cx="15900" cy="16375"/>
            </a:xfrm>
            <a:custGeom>
              <a:avLst/>
              <a:gdLst/>
              <a:ahLst/>
              <a:cxnLst/>
              <a:rect l="l" t="t" r="r" b="b"/>
              <a:pathLst>
                <a:path w="636" h="655" extrusionOk="0">
                  <a:moveTo>
                    <a:pt x="318" y="0"/>
                  </a:moveTo>
                  <a:lnTo>
                    <a:pt x="262" y="19"/>
                  </a:lnTo>
                  <a:lnTo>
                    <a:pt x="206" y="37"/>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206" y="617"/>
                  </a:lnTo>
                  <a:lnTo>
                    <a:pt x="262" y="636"/>
                  </a:lnTo>
                  <a:lnTo>
                    <a:pt x="318" y="654"/>
                  </a:lnTo>
                  <a:lnTo>
                    <a:pt x="393" y="636"/>
                  </a:lnTo>
                  <a:lnTo>
                    <a:pt x="449" y="617"/>
                  </a:lnTo>
                  <a:lnTo>
                    <a:pt x="505" y="598"/>
                  </a:lnTo>
                  <a:lnTo>
                    <a:pt x="542" y="561"/>
                  </a:lnTo>
                  <a:lnTo>
                    <a:pt x="580" y="505"/>
                  </a:lnTo>
                  <a:lnTo>
                    <a:pt x="617" y="449"/>
                  </a:lnTo>
                  <a:lnTo>
                    <a:pt x="636" y="393"/>
                  </a:lnTo>
                  <a:lnTo>
                    <a:pt x="636" y="318"/>
                  </a:lnTo>
                  <a:lnTo>
                    <a:pt x="636" y="262"/>
                  </a:lnTo>
                  <a:lnTo>
                    <a:pt x="617" y="206"/>
                  </a:lnTo>
                  <a:lnTo>
                    <a:pt x="580" y="150"/>
                  </a:lnTo>
                  <a:lnTo>
                    <a:pt x="542" y="94"/>
                  </a:lnTo>
                  <a:lnTo>
                    <a:pt x="505" y="56"/>
                  </a:lnTo>
                  <a:lnTo>
                    <a:pt x="449" y="37"/>
                  </a:lnTo>
                  <a:lnTo>
                    <a:pt x="393" y="19"/>
                  </a:lnTo>
                  <a:lnTo>
                    <a:pt x="3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1349300" y="3328375"/>
              <a:ext cx="15900" cy="15900"/>
            </a:xfrm>
            <a:custGeom>
              <a:avLst/>
              <a:gdLst/>
              <a:ahLst/>
              <a:cxnLst/>
              <a:rect l="l" t="t" r="r" b="b"/>
              <a:pathLst>
                <a:path w="636" h="636" extrusionOk="0">
                  <a:moveTo>
                    <a:pt x="318" y="0"/>
                  </a:moveTo>
                  <a:lnTo>
                    <a:pt x="262" y="19"/>
                  </a:lnTo>
                  <a:lnTo>
                    <a:pt x="206" y="37"/>
                  </a:lnTo>
                  <a:lnTo>
                    <a:pt x="150" y="56"/>
                  </a:lnTo>
                  <a:lnTo>
                    <a:pt x="94" y="93"/>
                  </a:lnTo>
                  <a:lnTo>
                    <a:pt x="56" y="150"/>
                  </a:lnTo>
                  <a:lnTo>
                    <a:pt x="19" y="206"/>
                  </a:lnTo>
                  <a:lnTo>
                    <a:pt x="0" y="262"/>
                  </a:lnTo>
                  <a:lnTo>
                    <a:pt x="0" y="318"/>
                  </a:lnTo>
                  <a:lnTo>
                    <a:pt x="0" y="393"/>
                  </a:lnTo>
                  <a:lnTo>
                    <a:pt x="19" y="449"/>
                  </a:lnTo>
                  <a:lnTo>
                    <a:pt x="56" y="505"/>
                  </a:lnTo>
                  <a:lnTo>
                    <a:pt x="94" y="542"/>
                  </a:lnTo>
                  <a:lnTo>
                    <a:pt x="150" y="598"/>
                  </a:lnTo>
                  <a:lnTo>
                    <a:pt x="206" y="617"/>
                  </a:lnTo>
                  <a:lnTo>
                    <a:pt x="262" y="636"/>
                  </a:lnTo>
                  <a:lnTo>
                    <a:pt x="393" y="636"/>
                  </a:lnTo>
                  <a:lnTo>
                    <a:pt x="449" y="617"/>
                  </a:lnTo>
                  <a:lnTo>
                    <a:pt x="505" y="598"/>
                  </a:lnTo>
                  <a:lnTo>
                    <a:pt x="542" y="542"/>
                  </a:lnTo>
                  <a:lnTo>
                    <a:pt x="580" y="505"/>
                  </a:lnTo>
                  <a:lnTo>
                    <a:pt x="617" y="449"/>
                  </a:lnTo>
                  <a:lnTo>
                    <a:pt x="636" y="393"/>
                  </a:lnTo>
                  <a:lnTo>
                    <a:pt x="636" y="318"/>
                  </a:lnTo>
                  <a:lnTo>
                    <a:pt x="636" y="262"/>
                  </a:lnTo>
                  <a:lnTo>
                    <a:pt x="617" y="206"/>
                  </a:lnTo>
                  <a:lnTo>
                    <a:pt x="580" y="150"/>
                  </a:lnTo>
                  <a:lnTo>
                    <a:pt x="542" y="93"/>
                  </a:lnTo>
                  <a:lnTo>
                    <a:pt x="505" y="56"/>
                  </a:lnTo>
                  <a:lnTo>
                    <a:pt x="449" y="37"/>
                  </a:lnTo>
                  <a:lnTo>
                    <a:pt x="393" y="19"/>
                  </a:lnTo>
                  <a:lnTo>
                    <a:pt x="3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1401175" y="3665325"/>
              <a:ext cx="16375" cy="15925"/>
            </a:xfrm>
            <a:custGeom>
              <a:avLst/>
              <a:gdLst/>
              <a:ahLst/>
              <a:cxnLst/>
              <a:rect l="l" t="t" r="r" b="b"/>
              <a:pathLst>
                <a:path w="655" h="637" extrusionOk="0">
                  <a:moveTo>
                    <a:pt x="262" y="1"/>
                  </a:moveTo>
                  <a:lnTo>
                    <a:pt x="206" y="20"/>
                  </a:lnTo>
                  <a:lnTo>
                    <a:pt x="150" y="57"/>
                  </a:lnTo>
                  <a:lnTo>
                    <a:pt x="94" y="94"/>
                  </a:lnTo>
                  <a:lnTo>
                    <a:pt x="56" y="132"/>
                  </a:lnTo>
                  <a:lnTo>
                    <a:pt x="38" y="188"/>
                  </a:lnTo>
                  <a:lnTo>
                    <a:pt x="19" y="263"/>
                  </a:lnTo>
                  <a:lnTo>
                    <a:pt x="0" y="319"/>
                  </a:lnTo>
                  <a:lnTo>
                    <a:pt x="19" y="394"/>
                  </a:lnTo>
                  <a:lnTo>
                    <a:pt x="38" y="450"/>
                  </a:lnTo>
                  <a:lnTo>
                    <a:pt x="56" y="506"/>
                  </a:lnTo>
                  <a:lnTo>
                    <a:pt x="94" y="543"/>
                  </a:lnTo>
                  <a:lnTo>
                    <a:pt x="150" y="581"/>
                  </a:lnTo>
                  <a:lnTo>
                    <a:pt x="206" y="618"/>
                  </a:lnTo>
                  <a:lnTo>
                    <a:pt x="262" y="637"/>
                  </a:lnTo>
                  <a:lnTo>
                    <a:pt x="393" y="637"/>
                  </a:lnTo>
                  <a:lnTo>
                    <a:pt x="449" y="618"/>
                  </a:lnTo>
                  <a:lnTo>
                    <a:pt x="505" y="581"/>
                  </a:lnTo>
                  <a:lnTo>
                    <a:pt x="561" y="543"/>
                  </a:lnTo>
                  <a:lnTo>
                    <a:pt x="599" y="506"/>
                  </a:lnTo>
                  <a:lnTo>
                    <a:pt x="617" y="450"/>
                  </a:lnTo>
                  <a:lnTo>
                    <a:pt x="636" y="394"/>
                  </a:lnTo>
                  <a:lnTo>
                    <a:pt x="655" y="319"/>
                  </a:lnTo>
                  <a:lnTo>
                    <a:pt x="636" y="263"/>
                  </a:lnTo>
                  <a:lnTo>
                    <a:pt x="617" y="188"/>
                  </a:lnTo>
                  <a:lnTo>
                    <a:pt x="599" y="132"/>
                  </a:lnTo>
                  <a:lnTo>
                    <a:pt x="561" y="94"/>
                  </a:lnTo>
                  <a:lnTo>
                    <a:pt x="505" y="57"/>
                  </a:lnTo>
                  <a:lnTo>
                    <a:pt x="449" y="20"/>
                  </a:lnTo>
                  <a:lnTo>
                    <a:pt x="3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1401175" y="3598025"/>
              <a:ext cx="16375" cy="15925"/>
            </a:xfrm>
            <a:custGeom>
              <a:avLst/>
              <a:gdLst/>
              <a:ahLst/>
              <a:cxnLst/>
              <a:rect l="l" t="t" r="r" b="b"/>
              <a:pathLst>
                <a:path w="655" h="637" extrusionOk="0">
                  <a:moveTo>
                    <a:pt x="262" y="1"/>
                  </a:moveTo>
                  <a:lnTo>
                    <a:pt x="206" y="20"/>
                  </a:lnTo>
                  <a:lnTo>
                    <a:pt x="150" y="57"/>
                  </a:lnTo>
                  <a:lnTo>
                    <a:pt x="94" y="94"/>
                  </a:lnTo>
                  <a:lnTo>
                    <a:pt x="56" y="132"/>
                  </a:lnTo>
                  <a:lnTo>
                    <a:pt x="38" y="188"/>
                  </a:lnTo>
                  <a:lnTo>
                    <a:pt x="19" y="244"/>
                  </a:lnTo>
                  <a:lnTo>
                    <a:pt x="0" y="319"/>
                  </a:lnTo>
                  <a:lnTo>
                    <a:pt x="19" y="375"/>
                  </a:lnTo>
                  <a:lnTo>
                    <a:pt x="38" y="450"/>
                  </a:lnTo>
                  <a:lnTo>
                    <a:pt x="56" y="487"/>
                  </a:lnTo>
                  <a:lnTo>
                    <a:pt x="94" y="543"/>
                  </a:lnTo>
                  <a:lnTo>
                    <a:pt x="150" y="580"/>
                  </a:lnTo>
                  <a:lnTo>
                    <a:pt x="206" y="618"/>
                  </a:lnTo>
                  <a:lnTo>
                    <a:pt x="262" y="637"/>
                  </a:lnTo>
                  <a:lnTo>
                    <a:pt x="393" y="637"/>
                  </a:lnTo>
                  <a:lnTo>
                    <a:pt x="449" y="618"/>
                  </a:lnTo>
                  <a:lnTo>
                    <a:pt x="505" y="580"/>
                  </a:lnTo>
                  <a:lnTo>
                    <a:pt x="561" y="543"/>
                  </a:lnTo>
                  <a:lnTo>
                    <a:pt x="599" y="487"/>
                  </a:lnTo>
                  <a:lnTo>
                    <a:pt x="617" y="450"/>
                  </a:lnTo>
                  <a:lnTo>
                    <a:pt x="636" y="375"/>
                  </a:lnTo>
                  <a:lnTo>
                    <a:pt x="655" y="319"/>
                  </a:lnTo>
                  <a:lnTo>
                    <a:pt x="636" y="244"/>
                  </a:lnTo>
                  <a:lnTo>
                    <a:pt x="617" y="188"/>
                  </a:lnTo>
                  <a:lnTo>
                    <a:pt x="599" y="132"/>
                  </a:lnTo>
                  <a:lnTo>
                    <a:pt x="561" y="94"/>
                  </a:lnTo>
                  <a:lnTo>
                    <a:pt x="505" y="57"/>
                  </a:lnTo>
                  <a:lnTo>
                    <a:pt x="449" y="20"/>
                  </a:lnTo>
                  <a:lnTo>
                    <a:pt x="3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1401175" y="3530725"/>
              <a:ext cx="16375" cy="15925"/>
            </a:xfrm>
            <a:custGeom>
              <a:avLst/>
              <a:gdLst/>
              <a:ahLst/>
              <a:cxnLst/>
              <a:rect l="l" t="t" r="r" b="b"/>
              <a:pathLst>
                <a:path w="655" h="637" extrusionOk="0">
                  <a:moveTo>
                    <a:pt x="262" y="1"/>
                  </a:moveTo>
                  <a:lnTo>
                    <a:pt x="206" y="20"/>
                  </a:lnTo>
                  <a:lnTo>
                    <a:pt x="150" y="57"/>
                  </a:lnTo>
                  <a:lnTo>
                    <a:pt x="94" y="94"/>
                  </a:lnTo>
                  <a:lnTo>
                    <a:pt x="56" y="132"/>
                  </a:lnTo>
                  <a:lnTo>
                    <a:pt x="38" y="188"/>
                  </a:lnTo>
                  <a:lnTo>
                    <a:pt x="19" y="244"/>
                  </a:lnTo>
                  <a:lnTo>
                    <a:pt x="0" y="319"/>
                  </a:lnTo>
                  <a:lnTo>
                    <a:pt x="19" y="375"/>
                  </a:lnTo>
                  <a:lnTo>
                    <a:pt x="38" y="431"/>
                  </a:lnTo>
                  <a:lnTo>
                    <a:pt x="56" y="487"/>
                  </a:lnTo>
                  <a:lnTo>
                    <a:pt x="94" y="543"/>
                  </a:lnTo>
                  <a:lnTo>
                    <a:pt x="150" y="580"/>
                  </a:lnTo>
                  <a:lnTo>
                    <a:pt x="206" y="618"/>
                  </a:lnTo>
                  <a:lnTo>
                    <a:pt x="262" y="636"/>
                  </a:lnTo>
                  <a:lnTo>
                    <a:pt x="393" y="636"/>
                  </a:lnTo>
                  <a:lnTo>
                    <a:pt x="449" y="618"/>
                  </a:lnTo>
                  <a:lnTo>
                    <a:pt x="505" y="580"/>
                  </a:lnTo>
                  <a:lnTo>
                    <a:pt x="561" y="543"/>
                  </a:lnTo>
                  <a:lnTo>
                    <a:pt x="599" y="487"/>
                  </a:lnTo>
                  <a:lnTo>
                    <a:pt x="617" y="431"/>
                  </a:lnTo>
                  <a:lnTo>
                    <a:pt x="636" y="375"/>
                  </a:lnTo>
                  <a:lnTo>
                    <a:pt x="655" y="319"/>
                  </a:lnTo>
                  <a:lnTo>
                    <a:pt x="636" y="244"/>
                  </a:lnTo>
                  <a:lnTo>
                    <a:pt x="617" y="188"/>
                  </a:lnTo>
                  <a:lnTo>
                    <a:pt x="599" y="132"/>
                  </a:lnTo>
                  <a:lnTo>
                    <a:pt x="561" y="94"/>
                  </a:lnTo>
                  <a:lnTo>
                    <a:pt x="505" y="57"/>
                  </a:lnTo>
                  <a:lnTo>
                    <a:pt x="449" y="20"/>
                  </a:lnTo>
                  <a:lnTo>
                    <a:pt x="3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1401175" y="3462975"/>
              <a:ext cx="16375" cy="16375"/>
            </a:xfrm>
            <a:custGeom>
              <a:avLst/>
              <a:gdLst/>
              <a:ahLst/>
              <a:cxnLst/>
              <a:rect l="l" t="t" r="r" b="b"/>
              <a:pathLst>
                <a:path w="655" h="655" extrusionOk="0">
                  <a:moveTo>
                    <a:pt x="337" y="0"/>
                  </a:moveTo>
                  <a:lnTo>
                    <a:pt x="262" y="19"/>
                  </a:lnTo>
                  <a:lnTo>
                    <a:pt x="206" y="38"/>
                  </a:lnTo>
                  <a:lnTo>
                    <a:pt x="150" y="56"/>
                  </a:lnTo>
                  <a:lnTo>
                    <a:pt x="94" y="94"/>
                  </a:lnTo>
                  <a:lnTo>
                    <a:pt x="56" y="150"/>
                  </a:lnTo>
                  <a:lnTo>
                    <a:pt x="38" y="206"/>
                  </a:lnTo>
                  <a:lnTo>
                    <a:pt x="19" y="262"/>
                  </a:lnTo>
                  <a:lnTo>
                    <a:pt x="0" y="337"/>
                  </a:lnTo>
                  <a:lnTo>
                    <a:pt x="19" y="393"/>
                  </a:lnTo>
                  <a:lnTo>
                    <a:pt x="38" y="449"/>
                  </a:lnTo>
                  <a:lnTo>
                    <a:pt x="56"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37"/>
                  </a:lnTo>
                  <a:lnTo>
                    <a:pt x="636" y="262"/>
                  </a:lnTo>
                  <a:lnTo>
                    <a:pt x="617" y="206"/>
                  </a:lnTo>
                  <a:lnTo>
                    <a:pt x="599" y="150"/>
                  </a:lnTo>
                  <a:lnTo>
                    <a:pt x="561" y="94"/>
                  </a:lnTo>
                  <a:lnTo>
                    <a:pt x="505" y="56"/>
                  </a:lnTo>
                  <a:lnTo>
                    <a:pt x="449" y="38"/>
                  </a:lnTo>
                  <a:lnTo>
                    <a:pt x="393" y="19"/>
                  </a:lnTo>
                  <a:lnTo>
                    <a:pt x="3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1401175" y="3395675"/>
              <a:ext cx="16375" cy="16375"/>
            </a:xfrm>
            <a:custGeom>
              <a:avLst/>
              <a:gdLst/>
              <a:ahLst/>
              <a:cxnLst/>
              <a:rect l="l" t="t" r="r" b="b"/>
              <a:pathLst>
                <a:path w="655" h="655" extrusionOk="0">
                  <a:moveTo>
                    <a:pt x="337" y="0"/>
                  </a:moveTo>
                  <a:lnTo>
                    <a:pt x="262" y="19"/>
                  </a:lnTo>
                  <a:lnTo>
                    <a:pt x="206" y="37"/>
                  </a:lnTo>
                  <a:lnTo>
                    <a:pt x="150" y="56"/>
                  </a:lnTo>
                  <a:lnTo>
                    <a:pt x="94" y="94"/>
                  </a:lnTo>
                  <a:lnTo>
                    <a:pt x="56" y="150"/>
                  </a:lnTo>
                  <a:lnTo>
                    <a:pt x="38" y="206"/>
                  </a:lnTo>
                  <a:lnTo>
                    <a:pt x="19" y="262"/>
                  </a:lnTo>
                  <a:lnTo>
                    <a:pt x="0" y="318"/>
                  </a:lnTo>
                  <a:lnTo>
                    <a:pt x="19" y="393"/>
                  </a:lnTo>
                  <a:lnTo>
                    <a:pt x="38" y="449"/>
                  </a:lnTo>
                  <a:lnTo>
                    <a:pt x="56"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7"/>
                  </a:lnTo>
                  <a:lnTo>
                    <a:pt x="393" y="19"/>
                  </a:lnTo>
                  <a:lnTo>
                    <a:pt x="3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1401175" y="3328375"/>
              <a:ext cx="16375" cy="15900"/>
            </a:xfrm>
            <a:custGeom>
              <a:avLst/>
              <a:gdLst/>
              <a:ahLst/>
              <a:cxnLst/>
              <a:rect l="l" t="t" r="r" b="b"/>
              <a:pathLst>
                <a:path w="655" h="636" extrusionOk="0">
                  <a:moveTo>
                    <a:pt x="337" y="0"/>
                  </a:moveTo>
                  <a:lnTo>
                    <a:pt x="262" y="19"/>
                  </a:lnTo>
                  <a:lnTo>
                    <a:pt x="206" y="37"/>
                  </a:lnTo>
                  <a:lnTo>
                    <a:pt x="150" y="56"/>
                  </a:lnTo>
                  <a:lnTo>
                    <a:pt x="94" y="93"/>
                  </a:lnTo>
                  <a:lnTo>
                    <a:pt x="56" y="150"/>
                  </a:lnTo>
                  <a:lnTo>
                    <a:pt x="38" y="206"/>
                  </a:lnTo>
                  <a:lnTo>
                    <a:pt x="19" y="262"/>
                  </a:lnTo>
                  <a:lnTo>
                    <a:pt x="0" y="318"/>
                  </a:lnTo>
                  <a:lnTo>
                    <a:pt x="19" y="393"/>
                  </a:lnTo>
                  <a:lnTo>
                    <a:pt x="38" y="449"/>
                  </a:lnTo>
                  <a:lnTo>
                    <a:pt x="56" y="505"/>
                  </a:lnTo>
                  <a:lnTo>
                    <a:pt x="94" y="542"/>
                  </a:lnTo>
                  <a:lnTo>
                    <a:pt x="150" y="598"/>
                  </a:lnTo>
                  <a:lnTo>
                    <a:pt x="206" y="617"/>
                  </a:lnTo>
                  <a:lnTo>
                    <a:pt x="262" y="636"/>
                  </a:lnTo>
                  <a:lnTo>
                    <a:pt x="393" y="636"/>
                  </a:lnTo>
                  <a:lnTo>
                    <a:pt x="449" y="617"/>
                  </a:lnTo>
                  <a:lnTo>
                    <a:pt x="505" y="598"/>
                  </a:lnTo>
                  <a:lnTo>
                    <a:pt x="561" y="542"/>
                  </a:lnTo>
                  <a:lnTo>
                    <a:pt x="599" y="505"/>
                  </a:lnTo>
                  <a:lnTo>
                    <a:pt x="617" y="449"/>
                  </a:lnTo>
                  <a:lnTo>
                    <a:pt x="636" y="393"/>
                  </a:lnTo>
                  <a:lnTo>
                    <a:pt x="655" y="318"/>
                  </a:lnTo>
                  <a:lnTo>
                    <a:pt x="636" y="262"/>
                  </a:lnTo>
                  <a:lnTo>
                    <a:pt x="617" y="206"/>
                  </a:lnTo>
                  <a:lnTo>
                    <a:pt x="599" y="150"/>
                  </a:lnTo>
                  <a:lnTo>
                    <a:pt x="561" y="93"/>
                  </a:lnTo>
                  <a:lnTo>
                    <a:pt x="505" y="56"/>
                  </a:lnTo>
                  <a:lnTo>
                    <a:pt x="449" y="37"/>
                  </a:lnTo>
                  <a:lnTo>
                    <a:pt x="393" y="19"/>
                  </a:lnTo>
                  <a:lnTo>
                    <a:pt x="3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descr="A logo for a company&#10;&#10;Description automatically generated">
            <a:extLst>
              <a:ext uri="{FF2B5EF4-FFF2-40B4-BE49-F238E27FC236}">
                <a16:creationId xmlns:a16="http://schemas.microsoft.com/office/drawing/2014/main" id="{F92AE0D1-8633-5198-66A8-52E0FBBE19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99622" y="2716823"/>
            <a:ext cx="1344756" cy="1481330"/>
          </a:xfrm>
          <a:prstGeom prst="rect">
            <a:avLst/>
          </a:prstGeom>
        </p:spPr>
      </p:pic>
      <p:pic>
        <p:nvPicPr>
          <p:cNvPr id="4" name="Picture 3" descr="A logo with people and a symbol&#10;&#10;Description automatically generated with medium confidence">
            <a:extLst>
              <a:ext uri="{FF2B5EF4-FFF2-40B4-BE49-F238E27FC236}">
                <a16:creationId xmlns:a16="http://schemas.microsoft.com/office/drawing/2014/main" id="{84C6000B-6B66-6C11-35F1-CA56B217723E}"/>
              </a:ext>
            </a:extLst>
          </p:cNvPr>
          <p:cNvPicPr>
            <a:picLocks noChangeAspect="1"/>
          </p:cNvPicPr>
          <p:nvPr userDrawn="1"/>
        </p:nvPicPr>
        <p:blipFill>
          <a:blip r:embed="rId3"/>
          <a:stretch>
            <a:fillRect/>
          </a:stretch>
        </p:blipFill>
        <p:spPr>
          <a:xfrm>
            <a:off x="107240" y="4252814"/>
            <a:ext cx="893352" cy="89335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8"/>
        <p:cNvGrpSpPr/>
        <p:nvPr/>
      </p:nvGrpSpPr>
      <p:grpSpPr>
        <a:xfrm>
          <a:off x="0" y="0"/>
          <a:ext cx="0" cy="0"/>
          <a:chOff x="0" y="0"/>
          <a:chExt cx="0" cy="0"/>
        </a:xfrm>
      </p:grpSpPr>
      <p:sp>
        <p:nvSpPr>
          <p:cNvPr id="399" name="Google Shape;399;p8"/>
          <p:cNvSpPr/>
          <p:nvPr/>
        </p:nvSpPr>
        <p:spPr>
          <a:xfrm>
            <a:off x="0" y="4285475"/>
            <a:ext cx="9144000" cy="8580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grpSp>
        <p:nvGrpSpPr>
          <p:cNvPr id="400" name="Google Shape;400;p8"/>
          <p:cNvGrpSpPr/>
          <p:nvPr/>
        </p:nvGrpSpPr>
        <p:grpSpPr>
          <a:xfrm>
            <a:off x="7755903" y="3679970"/>
            <a:ext cx="1395033" cy="605506"/>
            <a:chOff x="3468800" y="239525"/>
            <a:chExt cx="843175" cy="365975"/>
          </a:xfrm>
        </p:grpSpPr>
        <p:sp>
          <p:nvSpPr>
            <p:cNvPr id="401" name="Google Shape;401;p8"/>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8"/>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8"/>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8"/>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8"/>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8"/>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8"/>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8"/>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8"/>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8"/>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8"/>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8"/>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8"/>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8"/>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8"/>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8"/>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8"/>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8"/>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9" name="Google Shape;419;p8"/>
          <p:cNvGrpSpPr/>
          <p:nvPr/>
        </p:nvGrpSpPr>
        <p:grpSpPr>
          <a:xfrm rot="-5400000">
            <a:off x="8329553" y="582791"/>
            <a:ext cx="1067170" cy="206374"/>
            <a:chOff x="5589725" y="3057300"/>
            <a:chExt cx="352900" cy="68250"/>
          </a:xfrm>
        </p:grpSpPr>
        <p:sp>
          <p:nvSpPr>
            <p:cNvPr id="420" name="Google Shape;420;p8"/>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8"/>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8"/>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8"/>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8"/>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8"/>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8"/>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8"/>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8"/>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8"/>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8"/>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8"/>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2" name="Google Shape;432;p8"/>
          <p:cNvGrpSpPr/>
          <p:nvPr/>
        </p:nvGrpSpPr>
        <p:grpSpPr>
          <a:xfrm>
            <a:off x="4038415" y="4611291"/>
            <a:ext cx="1067170" cy="206374"/>
            <a:chOff x="5589725" y="3057300"/>
            <a:chExt cx="352900" cy="68250"/>
          </a:xfrm>
        </p:grpSpPr>
        <p:sp>
          <p:nvSpPr>
            <p:cNvPr id="433" name="Google Shape;433;p8"/>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34" name="Google Shape;434;p8"/>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35" name="Google Shape;435;p8"/>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36" name="Google Shape;436;p8"/>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37" name="Google Shape;437;p8"/>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38" name="Google Shape;438;p8"/>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39" name="Google Shape;439;p8"/>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40" name="Google Shape;440;p8"/>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41" name="Google Shape;441;p8"/>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42" name="Google Shape;442;p8"/>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43" name="Google Shape;443;p8"/>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44" name="Google Shape;444;p8"/>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grpSp>
      <p:grpSp>
        <p:nvGrpSpPr>
          <p:cNvPr id="445" name="Google Shape;445;p8"/>
          <p:cNvGrpSpPr/>
          <p:nvPr/>
        </p:nvGrpSpPr>
        <p:grpSpPr>
          <a:xfrm rot="-5400000">
            <a:off x="-394772" y="394770"/>
            <a:ext cx="1395033" cy="605506"/>
            <a:chOff x="3468800" y="239525"/>
            <a:chExt cx="843175" cy="365975"/>
          </a:xfrm>
        </p:grpSpPr>
        <p:sp>
          <p:nvSpPr>
            <p:cNvPr id="446" name="Google Shape;446;p8"/>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8"/>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8"/>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8"/>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8"/>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8"/>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8"/>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8"/>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8"/>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8"/>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8"/>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8"/>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8"/>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8"/>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8"/>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8"/>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8"/>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8"/>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4" name="Google Shape;464;p8"/>
          <p:cNvGrpSpPr/>
          <p:nvPr/>
        </p:nvGrpSpPr>
        <p:grpSpPr>
          <a:xfrm>
            <a:off x="4" y="3750476"/>
            <a:ext cx="535010" cy="535010"/>
            <a:chOff x="5807050" y="884950"/>
            <a:chExt cx="343550" cy="343550"/>
          </a:xfrm>
        </p:grpSpPr>
        <p:sp>
          <p:nvSpPr>
            <p:cNvPr id="465" name="Google Shape;465;p8"/>
            <p:cNvSpPr/>
            <p:nvPr/>
          </p:nvSpPr>
          <p:spPr>
            <a:xfrm>
              <a:off x="5807050" y="884950"/>
              <a:ext cx="29925" cy="29950"/>
            </a:xfrm>
            <a:custGeom>
              <a:avLst/>
              <a:gdLst/>
              <a:ahLst/>
              <a:cxnLst/>
              <a:rect l="l" t="t" r="r" b="b"/>
              <a:pathLst>
                <a:path w="1197" h="1198" fill="none" extrusionOk="0">
                  <a:moveTo>
                    <a:pt x="1" y="1197"/>
                  </a:moveTo>
                  <a:lnTo>
                    <a:pt x="1197"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8"/>
            <p:cNvSpPr/>
            <p:nvPr/>
          </p:nvSpPr>
          <p:spPr>
            <a:xfrm>
              <a:off x="5807050" y="884950"/>
              <a:ext cx="108925" cy="108925"/>
            </a:xfrm>
            <a:custGeom>
              <a:avLst/>
              <a:gdLst/>
              <a:ahLst/>
              <a:cxnLst/>
              <a:rect l="l" t="t" r="r" b="b"/>
              <a:pathLst>
                <a:path w="4357" h="4357" fill="none" extrusionOk="0">
                  <a:moveTo>
                    <a:pt x="4356" y="1"/>
                  </a:moveTo>
                  <a:lnTo>
                    <a:pt x="1" y="435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8"/>
            <p:cNvSpPr/>
            <p:nvPr/>
          </p:nvSpPr>
          <p:spPr>
            <a:xfrm>
              <a:off x="5807050" y="884950"/>
              <a:ext cx="187900" cy="187900"/>
            </a:xfrm>
            <a:custGeom>
              <a:avLst/>
              <a:gdLst/>
              <a:ahLst/>
              <a:cxnLst/>
              <a:rect l="l" t="t" r="r" b="b"/>
              <a:pathLst>
                <a:path w="7516" h="7516" fill="none" extrusionOk="0">
                  <a:moveTo>
                    <a:pt x="7516" y="1"/>
                  </a:moveTo>
                  <a:lnTo>
                    <a:pt x="1" y="751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8"/>
            <p:cNvSpPr/>
            <p:nvPr/>
          </p:nvSpPr>
          <p:spPr>
            <a:xfrm>
              <a:off x="5807050" y="884950"/>
              <a:ext cx="266900" cy="266900"/>
            </a:xfrm>
            <a:custGeom>
              <a:avLst/>
              <a:gdLst/>
              <a:ahLst/>
              <a:cxnLst/>
              <a:rect l="l" t="t" r="r" b="b"/>
              <a:pathLst>
                <a:path w="10676" h="10676" fill="none" extrusionOk="0">
                  <a:moveTo>
                    <a:pt x="10675" y="1"/>
                  </a:moveTo>
                  <a:lnTo>
                    <a:pt x="1" y="1067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8"/>
            <p:cNvSpPr/>
            <p:nvPr/>
          </p:nvSpPr>
          <p:spPr>
            <a:xfrm>
              <a:off x="5809850" y="887750"/>
              <a:ext cx="340750" cy="340750"/>
            </a:xfrm>
            <a:custGeom>
              <a:avLst/>
              <a:gdLst/>
              <a:ahLst/>
              <a:cxnLst/>
              <a:rect l="l" t="t" r="r" b="b"/>
              <a:pathLst>
                <a:path w="13630" h="13630" fill="none" extrusionOk="0">
                  <a:moveTo>
                    <a:pt x="13629" y="1"/>
                  </a:moveTo>
                  <a:lnTo>
                    <a:pt x="1" y="1362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8"/>
            <p:cNvSpPr/>
            <p:nvPr/>
          </p:nvSpPr>
          <p:spPr>
            <a:xfrm>
              <a:off x="5888850" y="966750"/>
              <a:ext cx="261750" cy="261750"/>
            </a:xfrm>
            <a:custGeom>
              <a:avLst/>
              <a:gdLst/>
              <a:ahLst/>
              <a:cxnLst/>
              <a:rect l="l" t="t" r="r" b="b"/>
              <a:pathLst>
                <a:path w="10470" h="10470" fill="none" extrusionOk="0">
                  <a:moveTo>
                    <a:pt x="10469" y="0"/>
                  </a:moveTo>
                  <a:lnTo>
                    <a:pt x="0" y="1046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8"/>
            <p:cNvSpPr/>
            <p:nvPr/>
          </p:nvSpPr>
          <p:spPr>
            <a:xfrm>
              <a:off x="5967825" y="1045725"/>
              <a:ext cx="182775" cy="182775"/>
            </a:xfrm>
            <a:custGeom>
              <a:avLst/>
              <a:gdLst/>
              <a:ahLst/>
              <a:cxnLst/>
              <a:rect l="l" t="t" r="r" b="b"/>
              <a:pathLst>
                <a:path w="7311" h="7311" fill="none" extrusionOk="0">
                  <a:moveTo>
                    <a:pt x="7310" y="1"/>
                  </a:moveTo>
                  <a:lnTo>
                    <a:pt x="1" y="731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8"/>
            <p:cNvSpPr/>
            <p:nvPr/>
          </p:nvSpPr>
          <p:spPr>
            <a:xfrm>
              <a:off x="6046800" y="1124725"/>
              <a:ext cx="103800" cy="103775"/>
            </a:xfrm>
            <a:custGeom>
              <a:avLst/>
              <a:gdLst/>
              <a:ahLst/>
              <a:cxnLst/>
              <a:rect l="l" t="t" r="r" b="b"/>
              <a:pathLst>
                <a:path w="4152" h="4151" fill="none" extrusionOk="0">
                  <a:moveTo>
                    <a:pt x="4151" y="0"/>
                  </a:moveTo>
                  <a:lnTo>
                    <a:pt x="1" y="415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
            <p:cNvSpPr/>
            <p:nvPr/>
          </p:nvSpPr>
          <p:spPr>
            <a:xfrm>
              <a:off x="6126275" y="1204175"/>
              <a:ext cx="24325" cy="24325"/>
            </a:xfrm>
            <a:custGeom>
              <a:avLst/>
              <a:gdLst/>
              <a:ahLst/>
              <a:cxnLst/>
              <a:rect l="l" t="t" r="r" b="b"/>
              <a:pathLst>
                <a:path w="973" h="973" fill="none" extrusionOk="0">
                  <a:moveTo>
                    <a:pt x="972" y="0"/>
                  </a:moveTo>
                  <a:lnTo>
                    <a:pt x="0" y="9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4" name="Google Shape;474;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pic>
        <p:nvPicPr>
          <p:cNvPr id="2" name="Picture 1" descr="A logo with people and a symbol&#10;&#10;Description automatically generated with medium confidence">
            <a:extLst>
              <a:ext uri="{FF2B5EF4-FFF2-40B4-BE49-F238E27FC236}">
                <a16:creationId xmlns:a16="http://schemas.microsoft.com/office/drawing/2014/main" id="{5425BB1E-350C-95AB-D214-1E37EE65AC3D}"/>
              </a:ext>
            </a:extLst>
          </p:cNvPr>
          <p:cNvPicPr>
            <a:picLocks noChangeAspect="1"/>
          </p:cNvPicPr>
          <p:nvPr userDrawn="1"/>
        </p:nvPicPr>
        <p:blipFill>
          <a:blip r:embed="rId2"/>
          <a:stretch>
            <a:fillRect/>
          </a:stretch>
        </p:blipFill>
        <p:spPr>
          <a:xfrm>
            <a:off x="107240" y="4252814"/>
            <a:ext cx="893352" cy="893352"/>
          </a:xfrm>
          <a:prstGeom prst="rect">
            <a:avLst/>
          </a:prstGeom>
        </p:spPr>
      </p:pic>
      <p:pic>
        <p:nvPicPr>
          <p:cNvPr id="3" name="Picture 2" descr="A logo for a company&#10;&#10;Description automatically generated">
            <a:extLst>
              <a:ext uri="{FF2B5EF4-FFF2-40B4-BE49-F238E27FC236}">
                <a16:creationId xmlns:a16="http://schemas.microsoft.com/office/drawing/2014/main" id="{AD91444F-0601-1FD1-BFE2-E4C00823F6F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6845" y="4286250"/>
            <a:ext cx="773890" cy="85248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2"/>
        <p:cNvGrpSpPr/>
        <p:nvPr/>
      </p:nvGrpSpPr>
      <p:grpSpPr>
        <a:xfrm>
          <a:off x="0" y="0"/>
          <a:ext cx="0" cy="0"/>
          <a:chOff x="0" y="0"/>
          <a:chExt cx="0" cy="0"/>
        </a:xfrm>
      </p:grpSpPr>
      <p:sp>
        <p:nvSpPr>
          <p:cNvPr id="263" name="Google Shape;263;p6"/>
          <p:cNvSpPr txBox="1">
            <a:spLocks noGrp="1"/>
          </p:cNvSpPr>
          <p:nvPr>
            <p:ph type="title"/>
          </p:nvPr>
        </p:nvSpPr>
        <p:spPr>
          <a:xfrm>
            <a:off x="720000" y="445025"/>
            <a:ext cx="77040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64" name="Google Shape;264;p6"/>
          <p:cNvSpPr/>
          <p:nvPr/>
        </p:nvSpPr>
        <p:spPr>
          <a:xfrm>
            <a:off x="0" y="4826400"/>
            <a:ext cx="9144000" cy="3171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grpSp>
        <p:nvGrpSpPr>
          <p:cNvPr id="265" name="Google Shape;265;p6"/>
          <p:cNvGrpSpPr/>
          <p:nvPr/>
        </p:nvGrpSpPr>
        <p:grpSpPr>
          <a:xfrm>
            <a:off x="8682233" y="-11"/>
            <a:ext cx="461937" cy="461937"/>
            <a:chOff x="5807050" y="884950"/>
            <a:chExt cx="343550" cy="343550"/>
          </a:xfrm>
        </p:grpSpPr>
        <p:sp>
          <p:nvSpPr>
            <p:cNvPr id="266" name="Google Shape;266;p6"/>
            <p:cNvSpPr/>
            <p:nvPr/>
          </p:nvSpPr>
          <p:spPr>
            <a:xfrm>
              <a:off x="5807050" y="884950"/>
              <a:ext cx="29925" cy="29950"/>
            </a:xfrm>
            <a:custGeom>
              <a:avLst/>
              <a:gdLst/>
              <a:ahLst/>
              <a:cxnLst/>
              <a:rect l="l" t="t" r="r" b="b"/>
              <a:pathLst>
                <a:path w="1197" h="1198" fill="none" extrusionOk="0">
                  <a:moveTo>
                    <a:pt x="1" y="1197"/>
                  </a:moveTo>
                  <a:lnTo>
                    <a:pt x="1197"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6"/>
            <p:cNvSpPr/>
            <p:nvPr/>
          </p:nvSpPr>
          <p:spPr>
            <a:xfrm>
              <a:off x="5807050" y="884950"/>
              <a:ext cx="108925" cy="108925"/>
            </a:xfrm>
            <a:custGeom>
              <a:avLst/>
              <a:gdLst/>
              <a:ahLst/>
              <a:cxnLst/>
              <a:rect l="l" t="t" r="r" b="b"/>
              <a:pathLst>
                <a:path w="4357" h="4357" fill="none" extrusionOk="0">
                  <a:moveTo>
                    <a:pt x="4356" y="1"/>
                  </a:moveTo>
                  <a:lnTo>
                    <a:pt x="1" y="435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6"/>
            <p:cNvSpPr/>
            <p:nvPr/>
          </p:nvSpPr>
          <p:spPr>
            <a:xfrm>
              <a:off x="5807050" y="884950"/>
              <a:ext cx="187900" cy="187900"/>
            </a:xfrm>
            <a:custGeom>
              <a:avLst/>
              <a:gdLst/>
              <a:ahLst/>
              <a:cxnLst/>
              <a:rect l="l" t="t" r="r" b="b"/>
              <a:pathLst>
                <a:path w="7516" h="7516" fill="none" extrusionOk="0">
                  <a:moveTo>
                    <a:pt x="7516" y="1"/>
                  </a:moveTo>
                  <a:lnTo>
                    <a:pt x="1" y="751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6"/>
            <p:cNvSpPr/>
            <p:nvPr/>
          </p:nvSpPr>
          <p:spPr>
            <a:xfrm>
              <a:off x="5807050" y="884950"/>
              <a:ext cx="266900" cy="266900"/>
            </a:xfrm>
            <a:custGeom>
              <a:avLst/>
              <a:gdLst/>
              <a:ahLst/>
              <a:cxnLst/>
              <a:rect l="l" t="t" r="r" b="b"/>
              <a:pathLst>
                <a:path w="10676" h="10676" fill="none" extrusionOk="0">
                  <a:moveTo>
                    <a:pt x="10675" y="1"/>
                  </a:moveTo>
                  <a:lnTo>
                    <a:pt x="1" y="1067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6"/>
            <p:cNvSpPr/>
            <p:nvPr/>
          </p:nvSpPr>
          <p:spPr>
            <a:xfrm>
              <a:off x="5809850" y="887750"/>
              <a:ext cx="340750" cy="340750"/>
            </a:xfrm>
            <a:custGeom>
              <a:avLst/>
              <a:gdLst/>
              <a:ahLst/>
              <a:cxnLst/>
              <a:rect l="l" t="t" r="r" b="b"/>
              <a:pathLst>
                <a:path w="13630" h="13630" fill="none" extrusionOk="0">
                  <a:moveTo>
                    <a:pt x="13629" y="1"/>
                  </a:moveTo>
                  <a:lnTo>
                    <a:pt x="1" y="1362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6"/>
            <p:cNvSpPr/>
            <p:nvPr/>
          </p:nvSpPr>
          <p:spPr>
            <a:xfrm>
              <a:off x="5888850" y="966750"/>
              <a:ext cx="261750" cy="261750"/>
            </a:xfrm>
            <a:custGeom>
              <a:avLst/>
              <a:gdLst/>
              <a:ahLst/>
              <a:cxnLst/>
              <a:rect l="l" t="t" r="r" b="b"/>
              <a:pathLst>
                <a:path w="10470" h="10470" fill="none" extrusionOk="0">
                  <a:moveTo>
                    <a:pt x="10469" y="0"/>
                  </a:moveTo>
                  <a:lnTo>
                    <a:pt x="0" y="1046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6"/>
            <p:cNvSpPr/>
            <p:nvPr/>
          </p:nvSpPr>
          <p:spPr>
            <a:xfrm>
              <a:off x="5967825" y="1045725"/>
              <a:ext cx="182775" cy="182775"/>
            </a:xfrm>
            <a:custGeom>
              <a:avLst/>
              <a:gdLst/>
              <a:ahLst/>
              <a:cxnLst/>
              <a:rect l="l" t="t" r="r" b="b"/>
              <a:pathLst>
                <a:path w="7311" h="7311" fill="none" extrusionOk="0">
                  <a:moveTo>
                    <a:pt x="7310" y="1"/>
                  </a:moveTo>
                  <a:lnTo>
                    <a:pt x="1" y="731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6"/>
            <p:cNvSpPr/>
            <p:nvPr/>
          </p:nvSpPr>
          <p:spPr>
            <a:xfrm>
              <a:off x="6046800" y="1124725"/>
              <a:ext cx="103800" cy="103775"/>
            </a:xfrm>
            <a:custGeom>
              <a:avLst/>
              <a:gdLst/>
              <a:ahLst/>
              <a:cxnLst/>
              <a:rect l="l" t="t" r="r" b="b"/>
              <a:pathLst>
                <a:path w="4152" h="4151" fill="none" extrusionOk="0">
                  <a:moveTo>
                    <a:pt x="4151" y="0"/>
                  </a:moveTo>
                  <a:lnTo>
                    <a:pt x="1" y="415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6"/>
            <p:cNvSpPr/>
            <p:nvPr/>
          </p:nvSpPr>
          <p:spPr>
            <a:xfrm>
              <a:off x="6126275" y="1204175"/>
              <a:ext cx="24325" cy="24325"/>
            </a:xfrm>
            <a:custGeom>
              <a:avLst/>
              <a:gdLst/>
              <a:ahLst/>
              <a:cxnLst/>
              <a:rect l="l" t="t" r="r" b="b"/>
              <a:pathLst>
                <a:path w="973" h="973" fill="none" extrusionOk="0">
                  <a:moveTo>
                    <a:pt x="972" y="0"/>
                  </a:moveTo>
                  <a:lnTo>
                    <a:pt x="0" y="9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5" name="Google Shape;275;p6"/>
          <p:cNvGrpSpPr/>
          <p:nvPr/>
        </p:nvGrpSpPr>
        <p:grpSpPr>
          <a:xfrm>
            <a:off x="8" y="-11"/>
            <a:ext cx="461937" cy="461937"/>
            <a:chOff x="5807050" y="884950"/>
            <a:chExt cx="343550" cy="343550"/>
          </a:xfrm>
        </p:grpSpPr>
        <p:sp>
          <p:nvSpPr>
            <p:cNvPr id="276" name="Google Shape;276;p6"/>
            <p:cNvSpPr/>
            <p:nvPr/>
          </p:nvSpPr>
          <p:spPr>
            <a:xfrm>
              <a:off x="5807050" y="884950"/>
              <a:ext cx="29925" cy="29950"/>
            </a:xfrm>
            <a:custGeom>
              <a:avLst/>
              <a:gdLst/>
              <a:ahLst/>
              <a:cxnLst/>
              <a:rect l="l" t="t" r="r" b="b"/>
              <a:pathLst>
                <a:path w="1197" h="1198" fill="none" extrusionOk="0">
                  <a:moveTo>
                    <a:pt x="1" y="1197"/>
                  </a:moveTo>
                  <a:lnTo>
                    <a:pt x="1197"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6"/>
            <p:cNvSpPr/>
            <p:nvPr/>
          </p:nvSpPr>
          <p:spPr>
            <a:xfrm>
              <a:off x="5807050" y="884950"/>
              <a:ext cx="108925" cy="108925"/>
            </a:xfrm>
            <a:custGeom>
              <a:avLst/>
              <a:gdLst/>
              <a:ahLst/>
              <a:cxnLst/>
              <a:rect l="l" t="t" r="r" b="b"/>
              <a:pathLst>
                <a:path w="4357" h="4357" fill="none" extrusionOk="0">
                  <a:moveTo>
                    <a:pt x="4356" y="1"/>
                  </a:moveTo>
                  <a:lnTo>
                    <a:pt x="1" y="435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6"/>
            <p:cNvSpPr/>
            <p:nvPr/>
          </p:nvSpPr>
          <p:spPr>
            <a:xfrm>
              <a:off x="5807050" y="884950"/>
              <a:ext cx="187900" cy="187900"/>
            </a:xfrm>
            <a:custGeom>
              <a:avLst/>
              <a:gdLst/>
              <a:ahLst/>
              <a:cxnLst/>
              <a:rect l="l" t="t" r="r" b="b"/>
              <a:pathLst>
                <a:path w="7516" h="7516" fill="none" extrusionOk="0">
                  <a:moveTo>
                    <a:pt x="7516" y="1"/>
                  </a:moveTo>
                  <a:lnTo>
                    <a:pt x="1" y="751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6"/>
            <p:cNvSpPr/>
            <p:nvPr/>
          </p:nvSpPr>
          <p:spPr>
            <a:xfrm>
              <a:off x="5807050" y="884950"/>
              <a:ext cx="266900" cy="266900"/>
            </a:xfrm>
            <a:custGeom>
              <a:avLst/>
              <a:gdLst/>
              <a:ahLst/>
              <a:cxnLst/>
              <a:rect l="l" t="t" r="r" b="b"/>
              <a:pathLst>
                <a:path w="10676" h="10676" fill="none" extrusionOk="0">
                  <a:moveTo>
                    <a:pt x="10675" y="1"/>
                  </a:moveTo>
                  <a:lnTo>
                    <a:pt x="1" y="1067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6"/>
            <p:cNvSpPr/>
            <p:nvPr/>
          </p:nvSpPr>
          <p:spPr>
            <a:xfrm>
              <a:off x="5809850" y="887750"/>
              <a:ext cx="340750" cy="340750"/>
            </a:xfrm>
            <a:custGeom>
              <a:avLst/>
              <a:gdLst/>
              <a:ahLst/>
              <a:cxnLst/>
              <a:rect l="l" t="t" r="r" b="b"/>
              <a:pathLst>
                <a:path w="13630" h="13630" fill="none" extrusionOk="0">
                  <a:moveTo>
                    <a:pt x="13629" y="1"/>
                  </a:moveTo>
                  <a:lnTo>
                    <a:pt x="1" y="1362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6"/>
            <p:cNvSpPr/>
            <p:nvPr/>
          </p:nvSpPr>
          <p:spPr>
            <a:xfrm>
              <a:off x="5888850" y="966750"/>
              <a:ext cx="261750" cy="261750"/>
            </a:xfrm>
            <a:custGeom>
              <a:avLst/>
              <a:gdLst/>
              <a:ahLst/>
              <a:cxnLst/>
              <a:rect l="l" t="t" r="r" b="b"/>
              <a:pathLst>
                <a:path w="10470" h="10470" fill="none" extrusionOk="0">
                  <a:moveTo>
                    <a:pt x="10469" y="0"/>
                  </a:moveTo>
                  <a:lnTo>
                    <a:pt x="0" y="1046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6"/>
            <p:cNvSpPr/>
            <p:nvPr/>
          </p:nvSpPr>
          <p:spPr>
            <a:xfrm>
              <a:off x="5967825" y="1045725"/>
              <a:ext cx="182775" cy="182775"/>
            </a:xfrm>
            <a:custGeom>
              <a:avLst/>
              <a:gdLst/>
              <a:ahLst/>
              <a:cxnLst/>
              <a:rect l="l" t="t" r="r" b="b"/>
              <a:pathLst>
                <a:path w="7311" h="7311" fill="none" extrusionOk="0">
                  <a:moveTo>
                    <a:pt x="7310" y="1"/>
                  </a:moveTo>
                  <a:lnTo>
                    <a:pt x="1" y="731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6"/>
            <p:cNvSpPr/>
            <p:nvPr/>
          </p:nvSpPr>
          <p:spPr>
            <a:xfrm>
              <a:off x="6046800" y="1124725"/>
              <a:ext cx="103800" cy="103775"/>
            </a:xfrm>
            <a:custGeom>
              <a:avLst/>
              <a:gdLst/>
              <a:ahLst/>
              <a:cxnLst/>
              <a:rect l="l" t="t" r="r" b="b"/>
              <a:pathLst>
                <a:path w="4152" h="4151" fill="none" extrusionOk="0">
                  <a:moveTo>
                    <a:pt x="4151" y="0"/>
                  </a:moveTo>
                  <a:lnTo>
                    <a:pt x="1" y="415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6"/>
            <p:cNvSpPr/>
            <p:nvPr/>
          </p:nvSpPr>
          <p:spPr>
            <a:xfrm>
              <a:off x="6126275" y="1204175"/>
              <a:ext cx="24325" cy="24325"/>
            </a:xfrm>
            <a:custGeom>
              <a:avLst/>
              <a:gdLst/>
              <a:ahLst/>
              <a:cxnLst/>
              <a:rect l="l" t="t" r="r" b="b"/>
              <a:pathLst>
                <a:path w="973" h="973" fill="none" extrusionOk="0">
                  <a:moveTo>
                    <a:pt x="972" y="0"/>
                  </a:moveTo>
                  <a:lnTo>
                    <a:pt x="0" y="9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5" name="Google Shape;285;p6"/>
          <p:cNvGrpSpPr/>
          <p:nvPr/>
        </p:nvGrpSpPr>
        <p:grpSpPr>
          <a:xfrm rot="-5400000">
            <a:off x="-303096" y="4055884"/>
            <a:ext cx="1072603" cy="466362"/>
            <a:chOff x="3468800" y="239525"/>
            <a:chExt cx="843175" cy="365975"/>
          </a:xfrm>
        </p:grpSpPr>
        <p:sp>
          <p:nvSpPr>
            <p:cNvPr id="286" name="Google Shape;286;p6"/>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6"/>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6"/>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6"/>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6"/>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6"/>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6"/>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6"/>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6"/>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6"/>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6"/>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6"/>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6"/>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6"/>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6"/>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6"/>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6"/>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6"/>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4" name="Google Shape;304;p6"/>
          <p:cNvGrpSpPr/>
          <p:nvPr/>
        </p:nvGrpSpPr>
        <p:grpSpPr>
          <a:xfrm rot="-5400000">
            <a:off x="-176587" y="1061646"/>
            <a:ext cx="886061" cy="173737"/>
            <a:chOff x="5589725" y="3057300"/>
            <a:chExt cx="352900" cy="68250"/>
          </a:xfrm>
        </p:grpSpPr>
        <p:sp>
          <p:nvSpPr>
            <p:cNvPr id="305" name="Google Shape;305;p6"/>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6"/>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6"/>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6"/>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6"/>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6"/>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6"/>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6"/>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6"/>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6"/>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6"/>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6"/>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7" name="Google Shape;317;p6"/>
          <p:cNvGrpSpPr/>
          <p:nvPr/>
        </p:nvGrpSpPr>
        <p:grpSpPr>
          <a:xfrm rot="-5400000">
            <a:off x="8325619" y="4151733"/>
            <a:ext cx="921351" cy="178180"/>
            <a:chOff x="5589725" y="3057300"/>
            <a:chExt cx="352900" cy="68250"/>
          </a:xfrm>
        </p:grpSpPr>
        <p:sp>
          <p:nvSpPr>
            <p:cNvPr id="318" name="Google Shape;318;p6"/>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6"/>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6"/>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6"/>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6"/>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6"/>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6"/>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6"/>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6"/>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6"/>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6"/>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6"/>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descr="A logo with people and a symbol&#10;&#10;Description automatically generated with medium confidence">
            <a:extLst>
              <a:ext uri="{FF2B5EF4-FFF2-40B4-BE49-F238E27FC236}">
                <a16:creationId xmlns:a16="http://schemas.microsoft.com/office/drawing/2014/main" id="{80334C22-719D-8ED2-1200-E0DC2FBBEA98}"/>
              </a:ext>
            </a:extLst>
          </p:cNvPr>
          <p:cNvPicPr>
            <a:picLocks noChangeAspect="1"/>
          </p:cNvPicPr>
          <p:nvPr userDrawn="1"/>
        </p:nvPicPr>
        <p:blipFill>
          <a:blip r:embed="rId2"/>
          <a:stretch>
            <a:fillRect/>
          </a:stretch>
        </p:blipFill>
        <p:spPr>
          <a:xfrm>
            <a:off x="107240" y="4252814"/>
            <a:ext cx="893352" cy="893352"/>
          </a:xfrm>
          <a:prstGeom prst="rect">
            <a:avLst/>
          </a:prstGeom>
        </p:spPr>
      </p:pic>
      <p:pic>
        <p:nvPicPr>
          <p:cNvPr id="3" name="Picture 2" descr="A logo for a company&#10;&#10;Description automatically generated">
            <a:extLst>
              <a:ext uri="{FF2B5EF4-FFF2-40B4-BE49-F238E27FC236}">
                <a16:creationId xmlns:a16="http://schemas.microsoft.com/office/drawing/2014/main" id="{837F55DD-526F-76BB-9AE9-DAF739414E3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6845" y="4286250"/>
            <a:ext cx="773890" cy="852487"/>
          </a:xfrm>
          <a:prstGeom prst="rect">
            <a:avLst/>
          </a:prstGeom>
        </p:spPr>
      </p:pic>
      <p:sp>
        <p:nvSpPr>
          <p:cNvPr id="5" name="Rectangle 4">
            <a:extLst>
              <a:ext uri="{FF2B5EF4-FFF2-40B4-BE49-F238E27FC236}">
                <a16:creationId xmlns:a16="http://schemas.microsoft.com/office/drawing/2014/main" id="{B071EC32-ECCD-46D0-7E9E-99419986B718}"/>
              </a:ext>
            </a:extLst>
          </p:cNvPr>
          <p:cNvSpPr>
            <a:spLocks noChangeArrowheads="1"/>
          </p:cNvSpPr>
          <p:nvPr userDrawn="1"/>
        </p:nvSpPr>
        <p:spPr bwMode="auto">
          <a:xfrm>
            <a:off x="8598378" y="-52779"/>
            <a:ext cx="633412" cy="547688"/>
          </a:xfrm>
          <a:prstGeom prst="rect">
            <a:avLst/>
          </a:prstGeom>
          <a:noFill/>
          <a:ln>
            <a:noFill/>
          </a:ln>
        </p:spPr>
        <p:txBody>
          <a:bodyPr wrap="none">
            <a:spAutoFit/>
          </a:bodyPr>
          <a:lstStyle>
            <a:lvl1pPr>
              <a:defRPr sz="2900" b="1">
                <a:solidFill>
                  <a:srgbClr val="99CCFF"/>
                </a:solidFill>
                <a:latin typeface="Arial" panose="020B0604020202020204" pitchFamily="34" charset="0"/>
              </a:defRPr>
            </a:lvl1pPr>
            <a:lvl2pPr marL="742950" indent="-285750">
              <a:defRPr sz="2900" b="1">
                <a:solidFill>
                  <a:srgbClr val="99CCFF"/>
                </a:solidFill>
                <a:latin typeface="Arial" panose="020B0604020202020204" pitchFamily="34" charset="0"/>
              </a:defRPr>
            </a:lvl2pPr>
            <a:lvl3pPr marL="1143000" indent="-228600">
              <a:defRPr sz="2900" b="1">
                <a:solidFill>
                  <a:srgbClr val="99CCFF"/>
                </a:solidFill>
                <a:latin typeface="Arial" panose="020B0604020202020204" pitchFamily="34" charset="0"/>
              </a:defRPr>
            </a:lvl3pPr>
            <a:lvl4pPr marL="1600200" indent="-228600">
              <a:defRPr sz="2900" b="1">
                <a:solidFill>
                  <a:srgbClr val="99CCFF"/>
                </a:solidFill>
                <a:latin typeface="Arial" panose="020B0604020202020204" pitchFamily="34" charset="0"/>
              </a:defRPr>
            </a:lvl4pPr>
            <a:lvl5pPr marL="2057400" indent="-228600">
              <a:defRPr sz="2900" b="1">
                <a:solidFill>
                  <a:srgbClr val="99CCFF"/>
                </a:solidFill>
                <a:latin typeface="Arial" panose="020B0604020202020204" pitchFamily="34" charset="0"/>
              </a:defRPr>
            </a:lvl5pPr>
            <a:lvl6pPr marL="2514600" indent="-228600" eaLnBrk="0" fontAlgn="base" hangingPunct="0">
              <a:spcBef>
                <a:spcPct val="0"/>
              </a:spcBef>
              <a:spcAft>
                <a:spcPct val="0"/>
              </a:spcAft>
              <a:defRPr sz="2900" b="1">
                <a:solidFill>
                  <a:srgbClr val="99CCFF"/>
                </a:solidFill>
                <a:latin typeface="Arial" panose="020B0604020202020204" pitchFamily="34" charset="0"/>
              </a:defRPr>
            </a:lvl6pPr>
            <a:lvl7pPr marL="2971800" indent="-228600" eaLnBrk="0" fontAlgn="base" hangingPunct="0">
              <a:spcBef>
                <a:spcPct val="0"/>
              </a:spcBef>
              <a:spcAft>
                <a:spcPct val="0"/>
              </a:spcAft>
              <a:defRPr sz="2900" b="1">
                <a:solidFill>
                  <a:srgbClr val="99CCFF"/>
                </a:solidFill>
                <a:latin typeface="Arial" panose="020B0604020202020204" pitchFamily="34" charset="0"/>
              </a:defRPr>
            </a:lvl7pPr>
            <a:lvl8pPr marL="3429000" indent="-228600" eaLnBrk="0" fontAlgn="base" hangingPunct="0">
              <a:spcBef>
                <a:spcPct val="0"/>
              </a:spcBef>
              <a:spcAft>
                <a:spcPct val="0"/>
              </a:spcAft>
              <a:defRPr sz="2900" b="1">
                <a:solidFill>
                  <a:srgbClr val="99CCFF"/>
                </a:solidFill>
                <a:latin typeface="Arial" panose="020B0604020202020204" pitchFamily="34" charset="0"/>
              </a:defRPr>
            </a:lvl8pPr>
            <a:lvl9pPr marL="3886200" indent="-228600" eaLnBrk="0" fontAlgn="base" hangingPunct="0">
              <a:spcBef>
                <a:spcPct val="0"/>
              </a:spcBef>
              <a:spcAft>
                <a:spcPct val="0"/>
              </a:spcAft>
              <a:defRPr sz="2900" b="1">
                <a:solidFill>
                  <a:srgbClr val="99CCFF"/>
                </a:solidFill>
                <a:latin typeface="Arial" panose="020B0604020202020204" pitchFamily="34" charset="0"/>
              </a:defRPr>
            </a:lvl9pPr>
          </a:lstStyle>
          <a:p>
            <a:pPr algn="ctr" eaLnBrk="1" hangingPunct="1">
              <a:defRPr/>
            </a:pPr>
            <a:fld id="{B451C16D-82B5-4ACC-915B-E8553CEBD279}" type="slidenum">
              <a:rPr lang="en-GB" altLang="en-US" sz="2954" smtClean="0">
                <a:solidFill>
                  <a:srgbClr val="003466"/>
                </a:solidFill>
                <a:latin typeface="Calibri" panose="020F0502020204030204" pitchFamily="34" charset="0"/>
              </a:rPr>
              <a:pPr algn="ctr" eaLnBrk="1" hangingPunct="1">
                <a:defRPr/>
              </a:pPr>
              <a:t>‹#›</a:t>
            </a:fld>
            <a:endParaRPr lang="en-GB" altLang="en-US" sz="2677"/>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90"/>
        <p:cNvGrpSpPr/>
        <p:nvPr/>
      </p:nvGrpSpPr>
      <p:grpSpPr>
        <a:xfrm>
          <a:off x="0" y="0"/>
          <a:ext cx="0" cy="0"/>
          <a:chOff x="0" y="0"/>
          <a:chExt cx="0" cy="0"/>
        </a:xfrm>
      </p:grpSpPr>
      <p:sp>
        <p:nvSpPr>
          <p:cNvPr id="191" name="Google Shape;191;p5"/>
          <p:cNvSpPr txBox="1">
            <a:spLocks noGrp="1"/>
          </p:cNvSpPr>
          <p:nvPr>
            <p:ph type="subTitle" idx="1"/>
          </p:nvPr>
        </p:nvSpPr>
        <p:spPr>
          <a:xfrm>
            <a:off x="1428900" y="1940800"/>
            <a:ext cx="2352000" cy="3567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1pPr>
            <a:lvl2pPr lvl="1" algn="ctr">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2pPr>
            <a:lvl3pPr lvl="2" algn="ctr">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3pPr>
            <a:lvl4pPr lvl="3" algn="ctr">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4pPr>
            <a:lvl5pPr lvl="4" algn="ctr">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5pPr>
            <a:lvl6pPr lvl="5" algn="ctr">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6pPr>
            <a:lvl7pPr lvl="6" algn="ctr">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7pPr>
            <a:lvl8pPr lvl="7" algn="ctr">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8pPr>
            <a:lvl9pPr lvl="8" algn="ctr">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9pPr>
          </a:lstStyle>
          <a:p>
            <a:endParaRPr/>
          </a:p>
        </p:txBody>
      </p:sp>
      <p:sp>
        <p:nvSpPr>
          <p:cNvPr id="192" name="Google Shape;192;p5"/>
          <p:cNvSpPr txBox="1">
            <a:spLocks noGrp="1"/>
          </p:cNvSpPr>
          <p:nvPr>
            <p:ph type="subTitle" idx="2"/>
          </p:nvPr>
        </p:nvSpPr>
        <p:spPr>
          <a:xfrm>
            <a:off x="1428900" y="3114425"/>
            <a:ext cx="2352000" cy="356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1pPr>
            <a:lvl2pPr lvl="1" algn="ctr" rtl="0">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2pPr>
            <a:lvl3pPr lvl="2" algn="ctr" rtl="0">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3pPr>
            <a:lvl4pPr lvl="3" algn="ctr" rtl="0">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4pPr>
            <a:lvl5pPr lvl="4" algn="ctr" rtl="0">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5pPr>
            <a:lvl6pPr lvl="5" algn="ctr" rtl="0">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6pPr>
            <a:lvl7pPr lvl="6" algn="ctr" rtl="0">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7pPr>
            <a:lvl8pPr lvl="7" algn="ctr" rtl="0">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8pPr>
            <a:lvl9pPr lvl="8" algn="ctr" rtl="0">
              <a:lnSpc>
                <a:spcPct val="100000"/>
              </a:lnSpc>
              <a:spcBef>
                <a:spcPts val="0"/>
              </a:spcBef>
              <a:spcAft>
                <a:spcPts val="0"/>
              </a:spcAft>
              <a:buClr>
                <a:schemeClr val="dk1"/>
              </a:buClr>
              <a:buSzPts val="1800"/>
              <a:buFont typeface="Raleway"/>
              <a:buNone/>
              <a:defRPr sz="1800" b="1">
                <a:solidFill>
                  <a:schemeClr val="dk1"/>
                </a:solidFill>
                <a:latin typeface="Raleway"/>
                <a:ea typeface="Raleway"/>
                <a:cs typeface="Raleway"/>
                <a:sym typeface="Raleway"/>
              </a:defRPr>
            </a:lvl9pPr>
          </a:lstStyle>
          <a:p>
            <a:endParaRPr/>
          </a:p>
        </p:txBody>
      </p:sp>
      <p:sp>
        <p:nvSpPr>
          <p:cNvPr id="193" name="Google Shape;193;p5"/>
          <p:cNvSpPr txBox="1">
            <a:spLocks noGrp="1"/>
          </p:cNvSpPr>
          <p:nvPr>
            <p:ph type="subTitle" idx="3"/>
          </p:nvPr>
        </p:nvSpPr>
        <p:spPr>
          <a:xfrm>
            <a:off x="1428900" y="2297500"/>
            <a:ext cx="2352000" cy="484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94" name="Google Shape;194;p5"/>
          <p:cNvSpPr txBox="1">
            <a:spLocks noGrp="1"/>
          </p:cNvSpPr>
          <p:nvPr>
            <p:ph type="subTitle" idx="4"/>
          </p:nvPr>
        </p:nvSpPr>
        <p:spPr>
          <a:xfrm>
            <a:off x="1428900" y="3471125"/>
            <a:ext cx="2352000" cy="484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95" name="Google Shape;195;p5"/>
          <p:cNvSpPr txBox="1">
            <a:spLocks noGrp="1"/>
          </p:cNvSpPr>
          <p:nvPr>
            <p:ph type="title"/>
          </p:nvPr>
        </p:nvSpPr>
        <p:spPr>
          <a:xfrm>
            <a:off x="720000" y="445025"/>
            <a:ext cx="77040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96" name="Google Shape;196;p5"/>
          <p:cNvSpPr/>
          <p:nvPr/>
        </p:nvSpPr>
        <p:spPr>
          <a:xfrm>
            <a:off x="0" y="4826400"/>
            <a:ext cx="9144000" cy="3171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grpSp>
        <p:nvGrpSpPr>
          <p:cNvPr id="197" name="Google Shape;197;p5"/>
          <p:cNvGrpSpPr/>
          <p:nvPr/>
        </p:nvGrpSpPr>
        <p:grpSpPr>
          <a:xfrm>
            <a:off x="8682233" y="-11"/>
            <a:ext cx="461937" cy="461937"/>
            <a:chOff x="5807050" y="884950"/>
            <a:chExt cx="343550" cy="343550"/>
          </a:xfrm>
        </p:grpSpPr>
        <p:sp>
          <p:nvSpPr>
            <p:cNvPr id="198" name="Google Shape;198;p5"/>
            <p:cNvSpPr/>
            <p:nvPr/>
          </p:nvSpPr>
          <p:spPr>
            <a:xfrm>
              <a:off x="5807050" y="884950"/>
              <a:ext cx="29925" cy="29950"/>
            </a:xfrm>
            <a:custGeom>
              <a:avLst/>
              <a:gdLst/>
              <a:ahLst/>
              <a:cxnLst/>
              <a:rect l="l" t="t" r="r" b="b"/>
              <a:pathLst>
                <a:path w="1197" h="1198" fill="none" extrusionOk="0">
                  <a:moveTo>
                    <a:pt x="1" y="1197"/>
                  </a:moveTo>
                  <a:lnTo>
                    <a:pt x="1197"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5"/>
            <p:cNvSpPr/>
            <p:nvPr/>
          </p:nvSpPr>
          <p:spPr>
            <a:xfrm>
              <a:off x="5807050" y="884950"/>
              <a:ext cx="108925" cy="108925"/>
            </a:xfrm>
            <a:custGeom>
              <a:avLst/>
              <a:gdLst/>
              <a:ahLst/>
              <a:cxnLst/>
              <a:rect l="l" t="t" r="r" b="b"/>
              <a:pathLst>
                <a:path w="4357" h="4357" fill="none" extrusionOk="0">
                  <a:moveTo>
                    <a:pt x="4356" y="1"/>
                  </a:moveTo>
                  <a:lnTo>
                    <a:pt x="1" y="435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5"/>
            <p:cNvSpPr/>
            <p:nvPr/>
          </p:nvSpPr>
          <p:spPr>
            <a:xfrm>
              <a:off x="5807050" y="884950"/>
              <a:ext cx="187900" cy="187900"/>
            </a:xfrm>
            <a:custGeom>
              <a:avLst/>
              <a:gdLst/>
              <a:ahLst/>
              <a:cxnLst/>
              <a:rect l="l" t="t" r="r" b="b"/>
              <a:pathLst>
                <a:path w="7516" h="7516" fill="none" extrusionOk="0">
                  <a:moveTo>
                    <a:pt x="7516" y="1"/>
                  </a:moveTo>
                  <a:lnTo>
                    <a:pt x="1" y="751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5"/>
            <p:cNvSpPr/>
            <p:nvPr/>
          </p:nvSpPr>
          <p:spPr>
            <a:xfrm>
              <a:off x="5807050" y="884950"/>
              <a:ext cx="266900" cy="266900"/>
            </a:xfrm>
            <a:custGeom>
              <a:avLst/>
              <a:gdLst/>
              <a:ahLst/>
              <a:cxnLst/>
              <a:rect l="l" t="t" r="r" b="b"/>
              <a:pathLst>
                <a:path w="10676" h="10676" fill="none" extrusionOk="0">
                  <a:moveTo>
                    <a:pt x="10675" y="1"/>
                  </a:moveTo>
                  <a:lnTo>
                    <a:pt x="1" y="1067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5"/>
            <p:cNvSpPr/>
            <p:nvPr/>
          </p:nvSpPr>
          <p:spPr>
            <a:xfrm>
              <a:off x="5809850" y="887750"/>
              <a:ext cx="340750" cy="340750"/>
            </a:xfrm>
            <a:custGeom>
              <a:avLst/>
              <a:gdLst/>
              <a:ahLst/>
              <a:cxnLst/>
              <a:rect l="l" t="t" r="r" b="b"/>
              <a:pathLst>
                <a:path w="13630" h="13630" fill="none" extrusionOk="0">
                  <a:moveTo>
                    <a:pt x="13629" y="1"/>
                  </a:moveTo>
                  <a:lnTo>
                    <a:pt x="1" y="1362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5"/>
            <p:cNvSpPr/>
            <p:nvPr/>
          </p:nvSpPr>
          <p:spPr>
            <a:xfrm>
              <a:off x="5888850" y="966750"/>
              <a:ext cx="261750" cy="261750"/>
            </a:xfrm>
            <a:custGeom>
              <a:avLst/>
              <a:gdLst/>
              <a:ahLst/>
              <a:cxnLst/>
              <a:rect l="l" t="t" r="r" b="b"/>
              <a:pathLst>
                <a:path w="10470" h="10470" fill="none" extrusionOk="0">
                  <a:moveTo>
                    <a:pt x="10469" y="0"/>
                  </a:moveTo>
                  <a:lnTo>
                    <a:pt x="0" y="1046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5"/>
            <p:cNvSpPr/>
            <p:nvPr/>
          </p:nvSpPr>
          <p:spPr>
            <a:xfrm>
              <a:off x="5967825" y="1045725"/>
              <a:ext cx="182775" cy="182775"/>
            </a:xfrm>
            <a:custGeom>
              <a:avLst/>
              <a:gdLst/>
              <a:ahLst/>
              <a:cxnLst/>
              <a:rect l="l" t="t" r="r" b="b"/>
              <a:pathLst>
                <a:path w="7311" h="7311" fill="none" extrusionOk="0">
                  <a:moveTo>
                    <a:pt x="7310" y="1"/>
                  </a:moveTo>
                  <a:lnTo>
                    <a:pt x="1" y="731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5"/>
            <p:cNvSpPr/>
            <p:nvPr/>
          </p:nvSpPr>
          <p:spPr>
            <a:xfrm>
              <a:off x="6046800" y="1124725"/>
              <a:ext cx="103800" cy="103775"/>
            </a:xfrm>
            <a:custGeom>
              <a:avLst/>
              <a:gdLst/>
              <a:ahLst/>
              <a:cxnLst/>
              <a:rect l="l" t="t" r="r" b="b"/>
              <a:pathLst>
                <a:path w="4152" h="4151" fill="none" extrusionOk="0">
                  <a:moveTo>
                    <a:pt x="4151" y="0"/>
                  </a:moveTo>
                  <a:lnTo>
                    <a:pt x="1" y="415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5"/>
            <p:cNvSpPr/>
            <p:nvPr/>
          </p:nvSpPr>
          <p:spPr>
            <a:xfrm>
              <a:off x="6126275" y="1204175"/>
              <a:ext cx="24325" cy="24325"/>
            </a:xfrm>
            <a:custGeom>
              <a:avLst/>
              <a:gdLst/>
              <a:ahLst/>
              <a:cxnLst/>
              <a:rect l="l" t="t" r="r" b="b"/>
              <a:pathLst>
                <a:path w="973" h="973" fill="none" extrusionOk="0">
                  <a:moveTo>
                    <a:pt x="972" y="0"/>
                  </a:moveTo>
                  <a:lnTo>
                    <a:pt x="0" y="9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7" name="Google Shape;207;p5"/>
          <p:cNvGrpSpPr/>
          <p:nvPr/>
        </p:nvGrpSpPr>
        <p:grpSpPr>
          <a:xfrm>
            <a:off x="8" y="-11"/>
            <a:ext cx="461937" cy="461937"/>
            <a:chOff x="5807050" y="884950"/>
            <a:chExt cx="343550" cy="343550"/>
          </a:xfrm>
        </p:grpSpPr>
        <p:sp>
          <p:nvSpPr>
            <p:cNvPr id="208" name="Google Shape;208;p5"/>
            <p:cNvSpPr/>
            <p:nvPr/>
          </p:nvSpPr>
          <p:spPr>
            <a:xfrm>
              <a:off x="5807050" y="884950"/>
              <a:ext cx="29925" cy="29950"/>
            </a:xfrm>
            <a:custGeom>
              <a:avLst/>
              <a:gdLst/>
              <a:ahLst/>
              <a:cxnLst/>
              <a:rect l="l" t="t" r="r" b="b"/>
              <a:pathLst>
                <a:path w="1197" h="1198" fill="none" extrusionOk="0">
                  <a:moveTo>
                    <a:pt x="1" y="1197"/>
                  </a:moveTo>
                  <a:lnTo>
                    <a:pt x="1197"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5"/>
            <p:cNvSpPr/>
            <p:nvPr/>
          </p:nvSpPr>
          <p:spPr>
            <a:xfrm>
              <a:off x="5807050" y="884950"/>
              <a:ext cx="108925" cy="108925"/>
            </a:xfrm>
            <a:custGeom>
              <a:avLst/>
              <a:gdLst/>
              <a:ahLst/>
              <a:cxnLst/>
              <a:rect l="l" t="t" r="r" b="b"/>
              <a:pathLst>
                <a:path w="4357" h="4357" fill="none" extrusionOk="0">
                  <a:moveTo>
                    <a:pt x="4356" y="1"/>
                  </a:moveTo>
                  <a:lnTo>
                    <a:pt x="1" y="435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5"/>
            <p:cNvSpPr/>
            <p:nvPr/>
          </p:nvSpPr>
          <p:spPr>
            <a:xfrm>
              <a:off x="5807050" y="884950"/>
              <a:ext cx="187900" cy="187900"/>
            </a:xfrm>
            <a:custGeom>
              <a:avLst/>
              <a:gdLst/>
              <a:ahLst/>
              <a:cxnLst/>
              <a:rect l="l" t="t" r="r" b="b"/>
              <a:pathLst>
                <a:path w="7516" h="7516" fill="none" extrusionOk="0">
                  <a:moveTo>
                    <a:pt x="7516" y="1"/>
                  </a:moveTo>
                  <a:lnTo>
                    <a:pt x="1" y="751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5"/>
            <p:cNvSpPr/>
            <p:nvPr/>
          </p:nvSpPr>
          <p:spPr>
            <a:xfrm>
              <a:off x="5807050" y="884950"/>
              <a:ext cx="266900" cy="266900"/>
            </a:xfrm>
            <a:custGeom>
              <a:avLst/>
              <a:gdLst/>
              <a:ahLst/>
              <a:cxnLst/>
              <a:rect l="l" t="t" r="r" b="b"/>
              <a:pathLst>
                <a:path w="10676" h="10676" fill="none" extrusionOk="0">
                  <a:moveTo>
                    <a:pt x="10675" y="1"/>
                  </a:moveTo>
                  <a:lnTo>
                    <a:pt x="1" y="1067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5"/>
            <p:cNvSpPr/>
            <p:nvPr/>
          </p:nvSpPr>
          <p:spPr>
            <a:xfrm>
              <a:off x="5809850" y="887750"/>
              <a:ext cx="340750" cy="340750"/>
            </a:xfrm>
            <a:custGeom>
              <a:avLst/>
              <a:gdLst/>
              <a:ahLst/>
              <a:cxnLst/>
              <a:rect l="l" t="t" r="r" b="b"/>
              <a:pathLst>
                <a:path w="13630" h="13630" fill="none" extrusionOk="0">
                  <a:moveTo>
                    <a:pt x="13629" y="1"/>
                  </a:moveTo>
                  <a:lnTo>
                    <a:pt x="1" y="1362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5"/>
            <p:cNvSpPr/>
            <p:nvPr/>
          </p:nvSpPr>
          <p:spPr>
            <a:xfrm>
              <a:off x="5888850" y="966750"/>
              <a:ext cx="261750" cy="261750"/>
            </a:xfrm>
            <a:custGeom>
              <a:avLst/>
              <a:gdLst/>
              <a:ahLst/>
              <a:cxnLst/>
              <a:rect l="l" t="t" r="r" b="b"/>
              <a:pathLst>
                <a:path w="10470" h="10470" fill="none" extrusionOk="0">
                  <a:moveTo>
                    <a:pt x="10469" y="0"/>
                  </a:moveTo>
                  <a:lnTo>
                    <a:pt x="0" y="1046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5"/>
            <p:cNvSpPr/>
            <p:nvPr/>
          </p:nvSpPr>
          <p:spPr>
            <a:xfrm>
              <a:off x="5967825" y="1045725"/>
              <a:ext cx="182775" cy="182775"/>
            </a:xfrm>
            <a:custGeom>
              <a:avLst/>
              <a:gdLst/>
              <a:ahLst/>
              <a:cxnLst/>
              <a:rect l="l" t="t" r="r" b="b"/>
              <a:pathLst>
                <a:path w="7311" h="7311" fill="none" extrusionOk="0">
                  <a:moveTo>
                    <a:pt x="7310" y="1"/>
                  </a:moveTo>
                  <a:lnTo>
                    <a:pt x="1" y="731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5"/>
            <p:cNvSpPr/>
            <p:nvPr/>
          </p:nvSpPr>
          <p:spPr>
            <a:xfrm>
              <a:off x="6046800" y="1124725"/>
              <a:ext cx="103800" cy="103775"/>
            </a:xfrm>
            <a:custGeom>
              <a:avLst/>
              <a:gdLst/>
              <a:ahLst/>
              <a:cxnLst/>
              <a:rect l="l" t="t" r="r" b="b"/>
              <a:pathLst>
                <a:path w="4152" h="4151" fill="none" extrusionOk="0">
                  <a:moveTo>
                    <a:pt x="4151" y="0"/>
                  </a:moveTo>
                  <a:lnTo>
                    <a:pt x="1" y="415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5"/>
            <p:cNvSpPr/>
            <p:nvPr/>
          </p:nvSpPr>
          <p:spPr>
            <a:xfrm>
              <a:off x="6126275" y="1204175"/>
              <a:ext cx="24325" cy="24325"/>
            </a:xfrm>
            <a:custGeom>
              <a:avLst/>
              <a:gdLst/>
              <a:ahLst/>
              <a:cxnLst/>
              <a:rect l="l" t="t" r="r" b="b"/>
              <a:pathLst>
                <a:path w="973" h="973" fill="none" extrusionOk="0">
                  <a:moveTo>
                    <a:pt x="972" y="0"/>
                  </a:moveTo>
                  <a:lnTo>
                    <a:pt x="0" y="9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7" name="Google Shape;217;p5"/>
          <p:cNvGrpSpPr/>
          <p:nvPr/>
        </p:nvGrpSpPr>
        <p:grpSpPr>
          <a:xfrm rot="-5400000">
            <a:off x="-303096" y="4055884"/>
            <a:ext cx="1072603" cy="466362"/>
            <a:chOff x="3468800" y="239525"/>
            <a:chExt cx="843175" cy="365975"/>
          </a:xfrm>
        </p:grpSpPr>
        <p:sp>
          <p:nvSpPr>
            <p:cNvPr id="218" name="Google Shape;218;p5"/>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5"/>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5"/>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5"/>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5"/>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5"/>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5"/>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5"/>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5"/>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5"/>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5"/>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5"/>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5"/>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5"/>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5"/>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5"/>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5"/>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5"/>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6" name="Google Shape;236;p5"/>
          <p:cNvGrpSpPr/>
          <p:nvPr/>
        </p:nvGrpSpPr>
        <p:grpSpPr>
          <a:xfrm rot="-5400000">
            <a:off x="-176587" y="1061646"/>
            <a:ext cx="886061" cy="173737"/>
            <a:chOff x="5589725" y="3057300"/>
            <a:chExt cx="352900" cy="68250"/>
          </a:xfrm>
        </p:grpSpPr>
        <p:sp>
          <p:nvSpPr>
            <p:cNvPr id="237" name="Google Shape;237;p5"/>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5"/>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5"/>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5"/>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5"/>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5"/>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5"/>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5"/>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5"/>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5"/>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5"/>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5"/>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 name="Google Shape;249;p5"/>
          <p:cNvGrpSpPr/>
          <p:nvPr/>
        </p:nvGrpSpPr>
        <p:grpSpPr>
          <a:xfrm rot="-5400000">
            <a:off x="8325619" y="4151733"/>
            <a:ext cx="921351" cy="178180"/>
            <a:chOff x="5589725" y="3057300"/>
            <a:chExt cx="352900" cy="68250"/>
          </a:xfrm>
        </p:grpSpPr>
        <p:sp>
          <p:nvSpPr>
            <p:cNvPr id="250" name="Google Shape;250;p5"/>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5"/>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5"/>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5"/>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5"/>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5"/>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5"/>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5"/>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5"/>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5"/>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5"/>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5"/>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descr="A logo with people and a symbol&#10;&#10;Description automatically generated with medium confidence">
            <a:extLst>
              <a:ext uri="{FF2B5EF4-FFF2-40B4-BE49-F238E27FC236}">
                <a16:creationId xmlns:a16="http://schemas.microsoft.com/office/drawing/2014/main" id="{A89EF86E-69D1-C5FA-435C-2B24D346FF97}"/>
              </a:ext>
            </a:extLst>
          </p:cNvPr>
          <p:cNvPicPr>
            <a:picLocks noChangeAspect="1"/>
          </p:cNvPicPr>
          <p:nvPr userDrawn="1"/>
        </p:nvPicPr>
        <p:blipFill>
          <a:blip r:embed="rId2"/>
          <a:stretch>
            <a:fillRect/>
          </a:stretch>
        </p:blipFill>
        <p:spPr>
          <a:xfrm>
            <a:off x="107240" y="4252814"/>
            <a:ext cx="893352" cy="893352"/>
          </a:xfrm>
          <a:prstGeom prst="rect">
            <a:avLst/>
          </a:prstGeom>
        </p:spPr>
      </p:pic>
      <p:pic>
        <p:nvPicPr>
          <p:cNvPr id="3" name="Picture 2" descr="A logo for a company&#10;&#10;Description automatically generated">
            <a:extLst>
              <a:ext uri="{FF2B5EF4-FFF2-40B4-BE49-F238E27FC236}">
                <a16:creationId xmlns:a16="http://schemas.microsoft.com/office/drawing/2014/main" id="{CE61B8C8-8504-D4AD-C104-7F3D906FC19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6845" y="4286250"/>
            <a:ext cx="773890" cy="852487"/>
          </a:xfrm>
          <a:prstGeom prst="rect">
            <a:avLst/>
          </a:prstGeom>
        </p:spPr>
      </p:pic>
      <p:sp>
        <p:nvSpPr>
          <p:cNvPr id="7" name="Rectangle 6">
            <a:extLst>
              <a:ext uri="{FF2B5EF4-FFF2-40B4-BE49-F238E27FC236}">
                <a16:creationId xmlns:a16="http://schemas.microsoft.com/office/drawing/2014/main" id="{DC5A97D8-3AC5-E702-0610-8A3EA4138E01}"/>
              </a:ext>
            </a:extLst>
          </p:cNvPr>
          <p:cNvSpPr>
            <a:spLocks noChangeArrowheads="1"/>
          </p:cNvSpPr>
          <p:nvPr userDrawn="1"/>
        </p:nvSpPr>
        <p:spPr bwMode="auto">
          <a:xfrm>
            <a:off x="8598378" y="-52779"/>
            <a:ext cx="633412" cy="547688"/>
          </a:xfrm>
          <a:prstGeom prst="rect">
            <a:avLst/>
          </a:prstGeom>
          <a:noFill/>
          <a:ln>
            <a:noFill/>
          </a:ln>
        </p:spPr>
        <p:txBody>
          <a:bodyPr wrap="none">
            <a:spAutoFit/>
          </a:bodyPr>
          <a:lstStyle>
            <a:lvl1pPr>
              <a:defRPr sz="2900" b="1">
                <a:solidFill>
                  <a:srgbClr val="99CCFF"/>
                </a:solidFill>
                <a:latin typeface="Arial" panose="020B0604020202020204" pitchFamily="34" charset="0"/>
              </a:defRPr>
            </a:lvl1pPr>
            <a:lvl2pPr marL="742950" indent="-285750">
              <a:defRPr sz="2900" b="1">
                <a:solidFill>
                  <a:srgbClr val="99CCFF"/>
                </a:solidFill>
                <a:latin typeface="Arial" panose="020B0604020202020204" pitchFamily="34" charset="0"/>
              </a:defRPr>
            </a:lvl2pPr>
            <a:lvl3pPr marL="1143000" indent="-228600">
              <a:defRPr sz="2900" b="1">
                <a:solidFill>
                  <a:srgbClr val="99CCFF"/>
                </a:solidFill>
                <a:latin typeface="Arial" panose="020B0604020202020204" pitchFamily="34" charset="0"/>
              </a:defRPr>
            </a:lvl3pPr>
            <a:lvl4pPr marL="1600200" indent="-228600">
              <a:defRPr sz="2900" b="1">
                <a:solidFill>
                  <a:srgbClr val="99CCFF"/>
                </a:solidFill>
                <a:latin typeface="Arial" panose="020B0604020202020204" pitchFamily="34" charset="0"/>
              </a:defRPr>
            </a:lvl4pPr>
            <a:lvl5pPr marL="2057400" indent="-228600">
              <a:defRPr sz="2900" b="1">
                <a:solidFill>
                  <a:srgbClr val="99CCFF"/>
                </a:solidFill>
                <a:latin typeface="Arial" panose="020B0604020202020204" pitchFamily="34" charset="0"/>
              </a:defRPr>
            </a:lvl5pPr>
            <a:lvl6pPr marL="2514600" indent="-228600" eaLnBrk="0" fontAlgn="base" hangingPunct="0">
              <a:spcBef>
                <a:spcPct val="0"/>
              </a:spcBef>
              <a:spcAft>
                <a:spcPct val="0"/>
              </a:spcAft>
              <a:defRPr sz="2900" b="1">
                <a:solidFill>
                  <a:srgbClr val="99CCFF"/>
                </a:solidFill>
                <a:latin typeface="Arial" panose="020B0604020202020204" pitchFamily="34" charset="0"/>
              </a:defRPr>
            </a:lvl6pPr>
            <a:lvl7pPr marL="2971800" indent="-228600" eaLnBrk="0" fontAlgn="base" hangingPunct="0">
              <a:spcBef>
                <a:spcPct val="0"/>
              </a:spcBef>
              <a:spcAft>
                <a:spcPct val="0"/>
              </a:spcAft>
              <a:defRPr sz="2900" b="1">
                <a:solidFill>
                  <a:srgbClr val="99CCFF"/>
                </a:solidFill>
                <a:latin typeface="Arial" panose="020B0604020202020204" pitchFamily="34" charset="0"/>
              </a:defRPr>
            </a:lvl7pPr>
            <a:lvl8pPr marL="3429000" indent="-228600" eaLnBrk="0" fontAlgn="base" hangingPunct="0">
              <a:spcBef>
                <a:spcPct val="0"/>
              </a:spcBef>
              <a:spcAft>
                <a:spcPct val="0"/>
              </a:spcAft>
              <a:defRPr sz="2900" b="1">
                <a:solidFill>
                  <a:srgbClr val="99CCFF"/>
                </a:solidFill>
                <a:latin typeface="Arial" panose="020B0604020202020204" pitchFamily="34" charset="0"/>
              </a:defRPr>
            </a:lvl8pPr>
            <a:lvl9pPr marL="3886200" indent="-228600" eaLnBrk="0" fontAlgn="base" hangingPunct="0">
              <a:spcBef>
                <a:spcPct val="0"/>
              </a:spcBef>
              <a:spcAft>
                <a:spcPct val="0"/>
              </a:spcAft>
              <a:defRPr sz="2900" b="1">
                <a:solidFill>
                  <a:srgbClr val="99CCFF"/>
                </a:solidFill>
                <a:latin typeface="Arial" panose="020B0604020202020204" pitchFamily="34" charset="0"/>
              </a:defRPr>
            </a:lvl9pPr>
          </a:lstStyle>
          <a:p>
            <a:pPr algn="ctr" eaLnBrk="1" hangingPunct="1">
              <a:defRPr/>
            </a:pPr>
            <a:fld id="{B451C16D-82B5-4ACC-915B-E8553CEBD279}" type="slidenum">
              <a:rPr lang="en-GB" altLang="en-US" sz="2954" smtClean="0">
                <a:solidFill>
                  <a:srgbClr val="003466"/>
                </a:solidFill>
                <a:latin typeface="Calibri" panose="020F0502020204030204" pitchFamily="34" charset="0"/>
              </a:rPr>
              <a:pPr algn="ctr" eaLnBrk="1" hangingPunct="1">
                <a:defRPr/>
              </a:pPr>
              <a:t>‹#›</a:t>
            </a:fld>
            <a:endParaRPr lang="en-GB" altLang="en-US" sz="2677"/>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1" i="0" baseline="0"/>
            </a:lvl1pPr>
            <a:lvl2pPr marL="514363" indent="-197832">
              <a:buFont typeface="Arial" pitchFamily="34" charset="0"/>
              <a:buChar char="•"/>
              <a:defRPr b="1" i="0" baseline="0"/>
            </a:lvl2pPr>
            <a:lvl3pPr>
              <a:defRPr b="1" i="0" baseline="0"/>
            </a:lvl3pPr>
            <a:lvl4pPr>
              <a:defRPr b="1" i="0" baseline="0"/>
            </a:lvl4pPr>
            <a:lvl5pPr>
              <a:defRPr b="1" i="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Google Shape;195;p5">
            <a:extLst>
              <a:ext uri="{FF2B5EF4-FFF2-40B4-BE49-F238E27FC236}">
                <a16:creationId xmlns:a16="http://schemas.microsoft.com/office/drawing/2014/main" id="{3D6289A2-457A-8822-3070-A275F165EBA5}"/>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9" name="Google Shape;196;p5">
            <a:extLst>
              <a:ext uri="{FF2B5EF4-FFF2-40B4-BE49-F238E27FC236}">
                <a16:creationId xmlns:a16="http://schemas.microsoft.com/office/drawing/2014/main" id="{C5A0E546-07AB-A644-098B-BF4B6249E1E1}"/>
              </a:ext>
            </a:extLst>
          </p:cNvPr>
          <p:cNvSpPr/>
          <p:nvPr userDrawn="1"/>
        </p:nvSpPr>
        <p:spPr>
          <a:xfrm>
            <a:off x="0" y="4826400"/>
            <a:ext cx="9144000" cy="3171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grpSp>
        <p:nvGrpSpPr>
          <p:cNvPr id="10" name="Google Shape;197;p5">
            <a:extLst>
              <a:ext uri="{FF2B5EF4-FFF2-40B4-BE49-F238E27FC236}">
                <a16:creationId xmlns:a16="http://schemas.microsoft.com/office/drawing/2014/main" id="{1CB668C1-BD6C-4C35-C277-06077A6DFEA7}"/>
              </a:ext>
            </a:extLst>
          </p:cNvPr>
          <p:cNvGrpSpPr/>
          <p:nvPr userDrawn="1"/>
        </p:nvGrpSpPr>
        <p:grpSpPr>
          <a:xfrm>
            <a:off x="8682233" y="-11"/>
            <a:ext cx="461937" cy="461937"/>
            <a:chOff x="5807050" y="884950"/>
            <a:chExt cx="343550" cy="343550"/>
          </a:xfrm>
        </p:grpSpPr>
        <p:sp>
          <p:nvSpPr>
            <p:cNvPr id="11" name="Google Shape;198;p5">
              <a:extLst>
                <a:ext uri="{FF2B5EF4-FFF2-40B4-BE49-F238E27FC236}">
                  <a16:creationId xmlns:a16="http://schemas.microsoft.com/office/drawing/2014/main" id="{1FE268ED-E2F3-2C3E-4247-07C300B28AE4}"/>
                </a:ext>
              </a:extLst>
            </p:cNvPr>
            <p:cNvSpPr/>
            <p:nvPr/>
          </p:nvSpPr>
          <p:spPr>
            <a:xfrm>
              <a:off x="5807050" y="884950"/>
              <a:ext cx="29925" cy="29950"/>
            </a:xfrm>
            <a:custGeom>
              <a:avLst/>
              <a:gdLst/>
              <a:ahLst/>
              <a:cxnLst/>
              <a:rect l="l" t="t" r="r" b="b"/>
              <a:pathLst>
                <a:path w="1197" h="1198" fill="none" extrusionOk="0">
                  <a:moveTo>
                    <a:pt x="1" y="1197"/>
                  </a:moveTo>
                  <a:lnTo>
                    <a:pt x="1197"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99;p5">
              <a:extLst>
                <a:ext uri="{FF2B5EF4-FFF2-40B4-BE49-F238E27FC236}">
                  <a16:creationId xmlns:a16="http://schemas.microsoft.com/office/drawing/2014/main" id="{0649B3D5-2179-E501-B66E-7F5CF62D558D}"/>
                </a:ext>
              </a:extLst>
            </p:cNvPr>
            <p:cNvSpPr/>
            <p:nvPr/>
          </p:nvSpPr>
          <p:spPr>
            <a:xfrm>
              <a:off x="5807050" y="884950"/>
              <a:ext cx="108925" cy="108925"/>
            </a:xfrm>
            <a:custGeom>
              <a:avLst/>
              <a:gdLst/>
              <a:ahLst/>
              <a:cxnLst/>
              <a:rect l="l" t="t" r="r" b="b"/>
              <a:pathLst>
                <a:path w="4357" h="4357" fill="none" extrusionOk="0">
                  <a:moveTo>
                    <a:pt x="4356" y="1"/>
                  </a:moveTo>
                  <a:lnTo>
                    <a:pt x="1" y="435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00;p5">
              <a:extLst>
                <a:ext uri="{FF2B5EF4-FFF2-40B4-BE49-F238E27FC236}">
                  <a16:creationId xmlns:a16="http://schemas.microsoft.com/office/drawing/2014/main" id="{BC8999B3-7E04-3592-5C32-F8435EB5204C}"/>
                </a:ext>
              </a:extLst>
            </p:cNvPr>
            <p:cNvSpPr/>
            <p:nvPr/>
          </p:nvSpPr>
          <p:spPr>
            <a:xfrm>
              <a:off x="5807050" y="884950"/>
              <a:ext cx="187900" cy="187900"/>
            </a:xfrm>
            <a:custGeom>
              <a:avLst/>
              <a:gdLst/>
              <a:ahLst/>
              <a:cxnLst/>
              <a:rect l="l" t="t" r="r" b="b"/>
              <a:pathLst>
                <a:path w="7516" h="7516" fill="none" extrusionOk="0">
                  <a:moveTo>
                    <a:pt x="7516" y="1"/>
                  </a:moveTo>
                  <a:lnTo>
                    <a:pt x="1" y="751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01;p5">
              <a:extLst>
                <a:ext uri="{FF2B5EF4-FFF2-40B4-BE49-F238E27FC236}">
                  <a16:creationId xmlns:a16="http://schemas.microsoft.com/office/drawing/2014/main" id="{EF286008-C0A0-B979-263F-409D69BF3DA8}"/>
                </a:ext>
              </a:extLst>
            </p:cNvPr>
            <p:cNvSpPr/>
            <p:nvPr/>
          </p:nvSpPr>
          <p:spPr>
            <a:xfrm>
              <a:off x="5807050" y="884950"/>
              <a:ext cx="266900" cy="266900"/>
            </a:xfrm>
            <a:custGeom>
              <a:avLst/>
              <a:gdLst/>
              <a:ahLst/>
              <a:cxnLst/>
              <a:rect l="l" t="t" r="r" b="b"/>
              <a:pathLst>
                <a:path w="10676" h="10676" fill="none" extrusionOk="0">
                  <a:moveTo>
                    <a:pt x="10675" y="1"/>
                  </a:moveTo>
                  <a:lnTo>
                    <a:pt x="1" y="1067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02;p5">
              <a:extLst>
                <a:ext uri="{FF2B5EF4-FFF2-40B4-BE49-F238E27FC236}">
                  <a16:creationId xmlns:a16="http://schemas.microsoft.com/office/drawing/2014/main" id="{7EC52001-6EDD-9FF5-1FD3-17DD030E14BC}"/>
                </a:ext>
              </a:extLst>
            </p:cNvPr>
            <p:cNvSpPr/>
            <p:nvPr/>
          </p:nvSpPr>
          <p:spPr>
            <a:xfrm>
              <a:off x="5809850" y="887750"/>
              <a:ext cx="340750" cy="340750"/>
            </a:xfrm>
            <a:custGeom>
              <a:avLst/>
              <a:gdLst/>
              <a:ahLst/>
              <a:cxnLst/>
              <a:rect l="l" t="t" r="r" b="b"/>
              <a:pathLst>
                <a:path w="13630" h="13630" fill="none" extrusionOk="0">
                  <a:moveTo>
                    <a:pt x="13629" y="1"/>
                  </a:moveTo>
                  <a:lnTo>
                    <a:pt x="1" y="1362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03;p5">
              <a:extLst>
                <a:ext uri="{FF2B5EF4-FFF2-40B4-BE49-F238E27FC236}">
                  <a16:creationId xmlns:a16="http://schemas.microsoft.com/office/drawing/2014/main" id="{F84E5B39-F573-CA1C-3C7D-71086B14EE29}"/>
                </a:ext>
              </a:extLst>
            </p:cNvPr>
            <p:cNvSpPr/>
            <p:nvPr/>
          </p:nvSpPr>
          <p:spPr>
            <a:xfrm>
              <a:off x="5888850" y="966750"/>
              <a:ext cx="261750" cy="261750"/>
            </a:xfrm>
            <a:custGeom>
              <a:avLst/>
              <a:gdLst/>
              <a:ahLst/>
              <a:cxnLst/>
              <a:rect l="l" t="t" r="r" b="b"/>
              <a:pathLst>
                <a:path w="10470" h="10470" fill="none" extrusionOk="0">
                  <a:moveTo>
                    <a:pt x="10469" y="0"/>
                  </a:moveTo>
                  <a:lnTo>
                    <a:pt x="0" y="1046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04;p5">
              <a:extLst>
                <a:ext uri="{FF2B5EF4-FFF2-40B4-BE49-F238E27FC236}">
                  <a16:creationId xmlns:a16="http://schemas.microsoft.com/office/drawing/2014/main" id="{E7BD1A5E-A6BD-6EBA-8ADD-E44C7F0065B3}"/>
                </a:ext>
              </a:extLst>
            </p:cNvPr>
            <p:cNvSpPr/>
            <p:nvPr/>
          </p:nvSpPr>
          <p:spPr>
            <a:xfrm>
              <a:off x="5967825" y="1045725"/>
              <a:ext cx="182775" cy="182775"/>
            </a:xfrm>
            <a:custGeom>
              <a:avLst/>
              <a:gdLst/>
              <a:ahLst/>
              <a:cxnLst/>
              <a:rect l="l" t="t" r="r" b="b"/>
              <a:pathLst>
                <a:path w="7311" h="7311" fill="none" extrusionOk="0">
                  <a:moveTo>
                    <a:pt x="7310" y="1"/>
                  </a:moveTo>
                  <a:lnTo>
                    <a:pt x="1" y="731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05;p5">
              <a:extLst>
                <a:ext uri="{FF2B5EF4-FFF2-40B4-BE49-F238E27FC236}">
                  <a16:creationId xmlns:a16="http://schemas.microsoft.com/office/drawing/2014/main" id="{00C670CC-9380-65EF-2893-2117CB7E6855}"/>
                </a:ext>
              </a:extLst>
            </p:cNvPr>
            <p:cNvSpPr/>
            <p:nvPr/>
          </p:nvSpPr>
          <p:spPr>
            <a:xfrm>
              <a:off x="6046800" y="1124725"/>
              <a:ext cx="103800" cy="103775"/>
            </a:xfrm>
            <a:custGeom>
              <a:avLst/>
              <a:gdLst/>
              <a:ahLst/>
              <a:cxnLst/>
              <a:rect l="l" t="t" r="r" b="b"/>
              <a:pathLst>
                <a:path w="4152" h="4151" fill="none" extrusionOk="0">
                  <a:moveTo>
                    <a:pt x="4151" y="0"/>
                  </a:moveTo>
                  <a:lnTo>
                    <a:pt x="1" y="415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06;p5">
              <a:extLst>
                <a:ext uri="{FF2B5EF4-FFF2-40B4-BE49-F238E27FC236}">
                  <a16:creationId xmlns:a16="http://schemas.microsoft.com/office/drawing/2014/main" id="{96637CC6-1918-EF11-9A44-041F285C4ED4}"/>
                </a:ext>
              </a:extLst>
            </p:cNvPr>
            <p:cNvSpPr/>
            <p:nvPr/>
          </p:nvSpPr>
          <p:spPr>
            <a:xfrm>
              <a:off x="6126275" y="1204175"/>
              <a:ext cx="24325" cy="24325"/>
            </a:xfrm>
            <a:custGeom>
              <a:avLst/>
              <a:gdLst/>
              <a:ahLst/>
              <a:cxnLst/>
              <a:rect l="l" t="t" r="r" b="b"/>
              <a:pathLst>
                <a:path w="973" h="973" fill="none" extrusionOk="0">
                  <a:moveTo>
                    <a:pt x="972" y="0"/>
                  </a:moveTo>
                  <a:lnTo>
                    <a:pt x="0" y="9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207;p5">
            <a:extLst>
              <a:ext uri="{FF2B5EF4-FFF2-40B4-BE49-F238E27FC236}">
                <a16:creationId xmlns:a16="http://schemas.microsoft.com/office/drawing/2014/main" id="{4066AA5B-2454-3A02-D890-18CC447B8720}"/>
              </a:ext>
            </a:extLst>
          </p:cNvPr>
          <p:cNvGrpSpPr/>
          <p:nvPr userDrawn="1"/>
        </p:nvGrpSpPr>
        <p:grpSpPr>
          <a:xfrm>
            <a:off x="8" y="-11"/>
            <a:ext cx="461937" cy="461937"/>
            <a:chOff x="5807050" y="884950"/>
            <a:chExt cx="343550" cy="343550"/>
          </a:xfrm>
        </p:grpSpPr>
        <p:sp>
          <p:nvSpPr>
            <p:cNvPr id="21" name="Google Shape;208;p5">
              <a:extLst>
                <a:ext uri="{FF2B5EF4-FFF2-40B4-BE49-F238E27FC236}">
                  <a16:creationId xmlns:a16="http://schemas.microsoft.com/office/drawing/2014/main" id="{A1355916-632F-4F60-791A-137303CA6FF7}"/>
                </a:ext>
              </a:extLst>
            </p:cNvPr>
            <p:cNvSpPr/>
            <p:nvPr/>
          </p:nvSpPr>
          <p:spPr>
            <a:xfrm>
              <a:off x="5807050" y="884950"/>
              <a:ext cx="29925" cy="29950"/>
            </a:xfrm>
            <a:custGeom>
              <a:avLst/>
              <a:gdLst/>
              <a:ahLst/>
              <a:cxnLst/>
              <a:rect l="l" t="t" r="r" b="b"/>
              <a:pathLst>
                <a:path w="1197" h="1198" fill="none" extrusionOk="0">
                  <a:moveTo>
                    <a:pt x="1" y="1197"/>
                  </a:moveTo>
                  <a:lnTo>
                    <a:pt x="1197"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09;p5">
              <a:extLst>
                <a:ext uri="{FF2B5EF4-FFF2-40B4-BE49-F238E27FC236}">
                  <a16:creationId xmlns:a16="http://schemas.microsoft.com/office/drawing/2014/main" id="{64CDCE40-2DF9-0762-EFBC-93C6909B487D}"/>
                </a:ext>
              </a:extLst>
            </p:cNvPr>
            <p:cNvSpPr/>
            <p:nvPr/>
          </p:nvSpPr>
          <p:spPr>
            <a:xfrm>
              <a:off x="5807050" y="884950"/>
              <a:ext cx="108925" cy="108925"/>
            </a:xfrm>
            <a:custGeom>
              <a:avLst/>
              <a:gdLst/>
              <a:ahLst/>
              <a:cxnLst/>
              <a:rect l="l" t="t" r="r" b="b"/>
              <a:pathLst>
                <a:path w="4357" h="4357" fill="none" extrusionOk="0">
                  <a:moveTo>
                    <a:pt x="4356" y="1"/>
                  </a:moveTo>
                  <a:lnTo>
                    <a:pt x="1" y="435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10;p5">
              <a:extLst>
                <a:ext uri="{FF2B5EF4-FFF2-40B4-BE49-F238E27FC236}">
                  <a16:creationId xmlns:a16="http://schemas.microsoft.com/office/drawing/2014/main" id="{B5AEC0D5-6033-082A-A430-40A4A1ABCAD6}"/>
                </a:ext>
              </a:extLst>
            </p:cNvPr>
            <p:cNvSpPr/>
            <p:nvPr/>
          </p:nvSpPr>
          <p:spPr>
            <a:xfrm>
              <a:off x="5807050" y="884950"/>
              <a:ext cx="187900" cy="187900"/>
            </a:xfrm>
            <a:custGeom>
              <a:avLst/>
              <a:gdLst/>
              <a:ahLst/>
              <a:cxnLst/>
              <a:rect l="l" t="t" r="r" b="b"/>
              <a:pathLst>
                <a:path w="7516" h="7516" fill="none" extrusionOk="0">
                  <a:moveTo>
                    <a:pt x="7516" y="1"/>
                  </a:moveTo>
                  <a:lnTo>
                    <a:pt x="1" y="751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11;p5">
              <a:extLst>
                <a:ext uri="{FF2B5EF4-FFF2-40B4-BE49-F238E27FC236}">
                  <a16:creationId xmlns:a16="http://schemas.microsoft.com/office/drawing/2014/main" id="{69BB5EE8-21DE-6103-4F39-1132DA83D7A2}"/>
                </a:ext>
              </a:extLst>
            </p:cNvPr>
            <p:cNvSpPr/>
            <p:nvPr/>
          </p:nvSpPr>
          <p:spPr>
            <a:xfrm>
              <a:off x="5807050" y="884950"/>
              <a:ext cx="266900" cy="266900"/>
            </a:xfrm>
            <a:custGeom>
              <a:avLst/>
              <a:gdLst/>
              <a:ahLst/>
              <a:cxnLst/>
              <a:rect l="l" t="t" r="r" b="b"/>
              <a:pathLst>
                <a:path w="10676" h="10676" fill="none" extrusionOk="0">
                  <a:moveTo>
                    <a:pt x="10675" y="1"/>
                  </a:moveTo>
                  <a:lnTo>
                    <a:pt x="1" y="1067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12;p5">
              <a:extLst>
                <a:ext uri="{FF2B5EF4-FFF2-40B4-BE49-F238E27FC236}">
                  <a16:creationId xmlns:a16="http://schemas.microsoft.com/office/drawing/2014/main" id="{75C1463A-890C-9736-87AB-C58473B8109E}"/>
                </a:ext>
              </a:extLst>
            </p:cNvPr>
            <p:cNvSpPr/>
            <p:nvPr/>
          </p:nvSpPr>
          <p:spPr>
            <a:xfrm>
              <a:off x="5809850" y="887750"/>
              <a:ext cx="340750" cy="340750"/>
            </a:xfrm>
            <a:custGeom>
              <a:avLst/>
              <a:gdLst/>
              <a:ahLst/>
              <a:cxnLst/>
              <a:rect l="l" t="t" r="r" b="b"/>
              <a:pathLst>
                <a:path w="13630" h="13630" fill="none" extrusionOk="0">
                  <a:moveTo>
                    <a:pt x="13629" y="1"/>
                  </a:moveTo>
                  <a:lnTo>
                    <a:pt x="1" y="1362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13;p5">
              <a:extLst>
                <a:ext uri="{FF2B5EF4-FFF2-40B4-BE49-F238E27FC236}">
                  <a16:creationId xmlns:a16="http://schemas.microsoft.com/office/drawing/2014/main" id="{B1A12466-9AD8-AE59-86B6-2CE9B2F321ED}"/>
                </a:ext>
              </a:extLst>
            </p:cNvPr>
            <p:cNvSpPr/>
            <p:nvPr/>
          </p:nvSpPr>
          <p:spPr>
            <a:xfrm>
              <a:off x="5888850" y="966750"/>
              <a:ext cx="261750" cy="261750"/>
            </a:xfrm>
            <a:custGeom>
              <a:avLst/>
              <a:gdLst/>
              <a:ahLst/>
              <a:cxnLst/>
              <a:rect l="l" t="t" r="r" b="b"/>
              <a:pathLst>
                <a:path w="10470" h="10470" fill="none" extrusionOk="0">
                  <a:moveTo>
                    <a:pt x="10469" y="0"/>
                  </a:moveTo>
                  <a:lnTo>
                    <a:pt x="0" y="10469"/>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14;p5">
              <a:extLst>
                <a:ext uri="{FF2B5EF4-FFF2-40B4-BE49-F238E27FC236}">
                  <a16:creationId xmlns:a16="http://schemas.microsoft.com/office/drawing/2014/main" id="{E00F0980-10F2-D445-FB6F-EF832551FDE9}"/>
                </a:ext>
              </a:extLst>
            </p:cNvPr>
            <p:cNvSpPr/>
            <p:nvPr/>
          </p:nvSpPr>
          <p:spPr>
            <a:xfrm>
              <a:off x="5967825" y="1045725"/>
              <a:ext cx="182775" cy="182775"/>
            </a:xfrm>
            <a:custGeom>
              <a:avLst/>
              <a:gdLst/>
              <a:ahLst/>
              <a:cxnLst/>
              <a:rect l="l" t="t" r="r" b="b"/>
              <a:pathLst>
                <a:path w="7311" h="7311" fill="none" extrusionOk="0">
                  <a:moveTo>
                    <a:pt x="7310" y="1"/>
                  </a:moveTo>
                  <a:lnTo>
                    <a:pt x="1" y="731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15;p5">
              <a:extLst>
                <a:ext uri="{FF2B5EF4-FFF2-40B4-BE49-F238E27FC236}">
                  <a16:creationId xmlns:a16="http://schemas.microsoft.com/office/drawing/2014/main" id="{B418EC74-96B4-ACB1-C967-7F238A0F734A}"/>
                </a:ext>
              </a:extLst>
            </p:cNvPr>
            <p:cNvSpPr/>
            <p:nvPr/>
          </p:nvSpPr>
          <p:spPr>
            <a:xfrm>
              <a:off x="6046800" y="1124725"/>
              <a:ext cx="103800" cy="103775"/>
            </a:xfrm>
            <a:custGeom>
              <a:avLst/>
              <a:gdLst/>
              <a:ahLst/>
              <a:cxnLst/>
              <a:rect l="l" t="t" r="r" b="b"/>
              <a:pathLst>
                <a:path w="4152" h="4151" fill="none" extrusionOk="0">
                  <a:moveTo>
                    <a:pt x="4151" y="0"/>
                  </a:moveTo>
                  <a:lnTo>
                    <a:pt x="1" y="415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16;p5">
              <a:extLst>
                <a:ext uri="{FF2B5EF4-FFF2-40B4-BE49-F238E27FC236}">
                  <a16:creationId xmlns:a16="http://schemas.microsoft.com/office/drawing/2014/main" id="{F4F4211F-DD3B-8F51-EDE7-98B2C1AD3C0C}"/>
                </a:ext>
              </a:extLst>
            </p:cNvPr>
            <p:cNvSpPr/>
            <p:nvPr/>
          </p:nvSpPr>
          <p:spPr>
            <a:xfrm>
              <a:off x="6126275" y="1204175"/>
              <a:ext cx="24325" cy="24325"/>
            </a:xfrm>
            <a:custGeom>
              <a:avLst/>
              <a:gdLst/>
              <a:ahLst/>
              <a:cxnLst/>
              <a:rect l="l" t="t" r="r" b="b"/>
              <a:pathLst>
                <a:path w="973" h="973" fill="none" extrusionOk="0">
                  <a:moveTo>
                    <a:pt x="972" y="0"/>
                  </a:moveTo>
                  <a:lnTo>
                    <a:pt x="0" y="9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217;p5">
            <a:extLst>
              <a:ext uri="{FF2B5EF4-FFF2-40B4-BE49-F238E27FC236}">
                <a16:creationId xmlns:a16="http://schemas.microsoft.com/office/drawing/2014/main" id="{91F87312-6857-2255-8DCD-7E83C60CF870}"/>
              </a:ext>
            </a:extLst>
          </p:cNvPr>
          <p:cNvGrpSpPr/>
          <p:nvPr userDrawn="1"/>
        </p:nvGrpSpPr>
        <p:grpSpPr>
          <a:xfrm rot="-5400000">
            <a:off x="-303096" y="4055884"/>
            <a:ext cx="1072603" cy="466362"/>
            <a:chOff x="3468800" y="239525"/>
            <a:chExt cx="843175" cy="365975"/>
          </a:xfrm>
        </p:grpSpPr>
        <p:sp>
          <p:nvSpPr>
            <p:cNvPr id="31" name="Google Shape;218;p5">
              <a:extLst>
                <a:ext uri="{FF2B5EF4-FFF2-40B4-BE49-F238E27FC236}">
                  <a16:creationId xmlns:a16="http://schemas.microsoft.com/office/drawing/2014/main" id="{484D6EB9-B288-91CC-07B6-9201C615FBF7}"/>
                </a:ext>
              </a:extLst>
            </p:cNvPr>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19;p5">
              <a:extLst>
                <a:ext uri="{FF2B5EF4-FFF2-40B4-BE49-F238E27FC236}">
                  <a16:creationId xmlns:a16="http://schemas.microsoft.com/office/drawing/2014/main" id="{BEA2C2ED-FAB4-DB95-5EB1-0837D57FE8DA}"/>
                </a:ext>
              </a:extLst>
            </p:cNvPr>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20;p5">
              <a:extLst>
                <a:ext uri="{FF2B5EF4-FFF2-40B4-BE49-F238E27FC236}">
                  <a16:creationId xmlns:a16="http://schemas.microsoft.com/office/drawing/2014/main" id="{1BB63C95-D6EA-CE4B-FA3A-32A52BCFE160}"/>
                </a:ext>
              </a:extLst>
            </p:cNvPr>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21;p5">
              <a:extLst>
                <a:ext uri="{FF2B5EF4-FFF2-40B4-BE49-F238E27FC236}">
                  <a16:creationId xmlns:a16="http://schemas.microsoft.com/office/drawing/2014/main" id="{D38CFEAA-F124-C175-202E-65716A0C4C9E}"/>
                </a:ext>
              </a:extLst>
            </p:cNvPr>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22;p5">
              <a:extLst>
                <a:ext uri="{FF2B5EF4-FFF2-40B4-BE49-F238E27FC236}">
                  <a16:creationId xmlns:a16="http://schemas.microsoft.com/office/drawing/2014/main" id="{E53DC4D7-D5FC-CEF6-AB4F-516588237A7B}"/>
                </a:ext>
              </a:extLst>
            </p:cNvPr>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23;p5">
              <a:extLst>
                <a:ext uri="{FF2B5EF4-FFF2-40B4-BE49-F238E27FC236}">
                  <a16:creationId xmlns:a16="http://schemas.microsoft.com/office/drawing/2014/main" id="{097F69D1-8A00-1AC1-E6B4-0B8FA70C70F8}"/>
                </a:ext>
              </a:extLst>
            </p:cNvPr>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24;p5">
              <a:extLst>
                <a:ext uri="{FF2B5EF4-FFF2-40B4-BE49-F238E27FC236}">
                  <a16:creationId xmlns:a16="http://schemas.microsoft.com/office/drawing/2014/main" id="{42965A77-228E-8B10-63CB-B8B8ADB62B3D}"/>
                </a:ext>
              </a:extLst>
            </p:cNvPr>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25;p5">
              <a:extLst>
                <a:ext uri="{FF2B5EF4-FFF2-40B4-BE49-F238E27FC236}">
                  <a16:creationId xmlns:a16="http://schemas.microsoft.com/office/drawing/2014/main" id="{A484F9FE-5D76-6FA0-2DB6-9FE9EB23DC86}"/>
                </a:ext>
              </a:extLst>
            </p:cNvPr>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26;p5">
              <a:extLst>
                <a:ext uri="{FF2B5EF4-FFF2-40B4-BE49-F238E27FC236}">
                  <a16:creationId xmlns:a16="http://schemas.microsoft.com/office/drawing/2014/main" id="{DCE624D6-7414-77BA-AAFB-7D3709D5D9C4}"/>
                </a:ext>
              </a:extLst>
            </p:cNvPr>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27;p5">
              <a:extLst>
                <a:ext uri="{FF2B5EF4-FFF2-40B4-BE49-F238E27FC236}">
                  <a16:creationId xmlns:a16="http://schemas.microsoft.com/office/drawing/2014/main" id="{A23E60CA-317A-2C47-D4E7-D5083FE854DF}"/>
                </a:ext>
              </a:extLst>
            </p:cNvPr>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28;p5">
              <a:extLst>
                <a:ext uri="{FF2B5EF4-FFF2-40B4-BE49-F238E27FC236}">
                  <a16:creationId xmlns:a16="http://schemas.microsoft.com/office/drawing/2014/main" id="{6D0690AA-38B8-7CD9-E2A9-54701F8320EC}"/>
                </a:ext>
              </a:extLst>
            </p:cNvPr>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29;p5">
              <a:extLst>
                <a:ext uri="{FF2B5EF4-FFF2-40B4-BE49-F238E27FC236}">
                  <a16:creationId xmlns:a16="http://schemas.microsoft.com/office/drawing/2014/main" id="{7C60CDC1-9EF2-9699-3F39-68A68F055A20}"/>
                </a:ext>
              </a:extLst>
            </p:cNvPr>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30;p5">
              <a:extLst>
                <a:ext uri="{FF2B5EF4-FFF2-40B4-BE49-F238E27FC236}">
                  <a16:creationId xmlns:a16="http://schemas.microsoft.com/office/drawing/2014/main" id="{F0C01DC4-E9FF-A247-C402-11DB00C3DD87}"/>
                </a:ext>
              </a:extLst>
            </p:cNvPr>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31;p5">
              <a:extLst>
                <a:ext uri="{FF2B5EF4-FFF2-40B4-BE49-F238E27FC236}">
                  <a16:creationId xmlns:a16="http://schemas.microsoft.com/office/drawing/2014/main" id="{4BD7F7A3-91F3-4D22-3F7A-8210FA779E28}"/>
                </a:ext>
              </a:extLst>
            </p:cNvPr>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32;p5">
              <a:extLst>
                <a:ext uri="{FF2B5EF4-FFF2-40B4-BE49-F238E27FC236}">
                  <a16:creationId xmlns:a16="http://schemas.microsoft.com/office/drawing/2014/main" id="{DC82E437-6031-032A-4004-D9E772C75A4C}"/>
                </a:ext>
              </a:extLst>
            </p:cNvPr>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33;p5">
              <a:extLst>
                <a:ext uri="{FF2B5EF4-FFF2-40B4-BE49-F238E27FC236}">
                  <a16:creationId xmlns:a16="http://schemas.microsoft.com/office/drawing/2014/main" id="{8643574C-B13C-FD67-D647-8964A04F9D0D}"/>
                </a:ext>
              </a:extLst>
            </p:cNvPr>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34;p5">
              <a:extLst>
                <a:ext uri="{FF2B5EF4-FFF2-40B4-BE49-F238E27FC236}">
                  <a16:creationId xmlns:a16="http://schemas.microsoft.com/office/drawing/2014/main" id="{DF5157AA-9A5D-9714-82A6-1C8198DA2E96}"/>
                </a:ext>
              </a:extLst>
            </p:cNvPr>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35;p5">
              <a:extLst>
                <a:ext uri="{FF2B5EF4-FFF2-40B4-BE49-F238E27FC236}">
                  <a16:creationId xmlns:a16="http://schemas.microsoft.com/office/drawing/2014/main" id="{02D494BE-7A06-6911-0D59-976DCA065268}"/>
                </a:ext>
              </a:extLst>
            </p:cNvPr>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 name="Google Shape;236;p5">
            <a:extLst>
              <a:ext uri="{FF2B5EF4-FFF2-40B4-BE49-F238E27FC236}">
                <a16:creationId xmlns:a16="http://schemas.microsoft.com/office/drawing/2014/main" id="{67FF6ACF-318C-A582-A8B6-BA412EC783F3}"/>
              </a:ext>
            </a:extLst>
          </p:cNvPr>
          <p:cNvGrpSpPr/>
          <p:nvPr userDrawn="1"/>
        </p:nvGrpSpPr>
        <p:grpSpPr>
          <a:xfrm rot="-5400000">
            <a:off x="-176587" y="1061646"/>
            <a:ext cx="886061" cy="173737"/>
            <a:chOff x="5589725" y="3057300"/>
            <a:chExt cx="352900" cy="68250"/>
          </a:xfrm>
        </p:grpSpPr>
        <p:sp>
          <p:nvSpPr>
            <p:cNvPr id="50" name="Google Shape;237;p5">
              <a:extLst>
                <a:ext uri="{FF2B5EF4-FFF2-40B4-BE49-F238E27FC236}">
                  <a16:creationId xmlns:a16="http://schemas.microsoft.com/office/drawing/2014/main" id="{39A051CC-5646-5A36-1F98-5E90B64FC889}"/>
                </a:ext>
              </a:extLst>
            </p:cNvPr>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38;p5">
              <a:extLst>
                <a:ext uri="{FF2B5EF4-FFF2-40B4-BE49-F238E27FC236}">
                  <a16:creationId xmlns:a16="http://schemas.microsoft.com/office/drawing/2014/main" id="{807D5F12-173E-B7D6-943F-2AF04053454F}"/>
                </a:ext>
              </a:extLst>
            </p:cNvPr>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39;p5">
              <a:extLst>
                <a:ext uri="{FF2B5EF4-FFF2-40B4-BE49-F238E27FC236}">
                  <a16:creationId xmlns:a16="http://schemas.microsoft.com/office/drawing/2014/main" id="{9C95DA1B-A1DF-B4FF-B41E-7F60383C3AD7}"/>
                </a:ext>
              </a:extLst>
            </p:cNvPr>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40;p5">
              <a:extLst>
                <a:ext uri="{FF2B5EF4-FFF2-40B4-BE49-F238E27FC236}">
                  <a16:creationId xmlns:a16="http://schemas.microsoft.com/office/drawing/2014/main" id="{64757DD5-D300-84A0-D7F3-8391DD77D644}"/>
                </a:ext>
              </a:extLst>
            </p:cNvPr>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41;p5">
              <a:extLst>
                <a:ext uri="{FF2B5EF4-FFF2-40B4-BE49-F238E27FC236}">
                  <a16:creationId xmlns:a16="http://schemas.microsoft.com/office/drawing/2014/main" id="{DBEBF8C8-5F50-DFFA-30D3-BE4C9B0AD379}"/>
                </a:ext>
              </a:extLst>
            </p:cNvPr>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42;p5">
              <a:extLst>
                <a:ext uri="{FF2B5EF4-FFF2-40B4-BE49-F238E27FC236}">
                  <a16:creationId xmlns:a16="http://schemas.microsoft.com/office/drawing/2014/main" id="{D7EDD75D-35B9-BB80-CBD4-63DD99AE1D06}"/>
                </a:ext>
              </a:extLst>
            </p:cNvPr>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43;p5">
              <a:extLst>
                <a:ext uri="{FF2B5EF4-FFF2-40B4-BE49-F238E27FC236}">
                  <a16:creationId xmlns:a16="http://schemas.microsoft.com/office/drawing/2014/main" id="{053CBCE6-B2B3-4C30-B43E-E909CAEE7589}"/>
                </a:ext>
              </a:extLst>
            </p:cNvPr>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44;p5">
              <a:extLst>
                <a:ext uri="{FF2B5EF4-FFF2-40B4-BE49-F238E27FC236}">
                  <a16:creationId xmlns:a16="http://schemas.microsoft.com/office/drawing/2014/main" id="{D415C42B-2D81-3EB1-1FAD-63B0A01EFFCA}"/>
                </a:ext>
              </a:extLst>
            </p:cNvPr>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45;p5">
              <a:extLst>
                <a:ext uri="{FF2B5EF4-FFF2-40B4-BE49-F238E27FC236}">
                  <a16:creationId xmlns:a16="http://schemas.microsoft.com/office/drawing/2014/main" id="{A0446916-957D-74ED-3BA2-F963A3D9A858}"/>
                </a:ext>
              </a:extLst>
            </p:cNvPr>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46;p5">
              <a:extLst>
                <a:ext uri="{FF2B5EF4-FFF2-40B4-BE49-F238E27FC236}">
                  <a16:creationId xmlns:a16="http://schemas.microsoft.com/office/drawing/2014/main" id="{0F89839B-E862-8E08-EBBF-ED428F52742C}"/>
                </a:ext>
              </a:extLst>
            </p:cNvPr>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47;p5">
              <a:extLst>
                <a:ext uri="{FF2B5EF4-FFF2-40B4-BE49-F238E27FC236}">
                  <a16:creationId xmlns:a16="http://schemas.microsoft.com/office/drawing/2014/main" id="{49E129FC-6D15-7471-003A-92D4E6F663DD}"/>
                </a:ext>
              </a:extLst>
            </p:cNvPr>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48;p5">
              <a:extLst>
                <a:ext uri="{FF2B5EF4-FFF2-40B4-BE49-F238E27FC236}">
                  <a16:creationId xmlns:a16="http://schemas.microsoft.com/office/drawing/2014/main" id="{94EAF79C-AEEE-E57B-A513-C060AAE3FD97}"/>
                </a:ext>
              </a:extLst>
            </p:cNvPr>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 name="Google Shape;249;p5">
            <a:extLst>
              <a:ext uri="{FF2B5EF4-FFF2-40B4-BE49-F238E27FC236}">
                <a16:creationId xmlns:a16="http://schemas.microsoft.com/office/drawing/2014/main" id="{BA23DF75-B3AC-3A8E-9CDF-0FD65639C017}"/>
              </a:ext>
            </a:extLst>
          </p:cNvPr>
          <p:cNvGrpSpPr/>
          <p:nvPr userDrawn="1"/>
        </p:nvGrpSpPr>
        <p:grpSpPr>
          <a:xfrm rot="-5400000">
            <a:off x="8325619" y="4151733"/>
            <a:ext cx="921351" cy="178180"/>
            <a:chOff x="5589725" y="3057300"/>
            <a:chExt cx="352900" cy="68250"/>
          </a:xfrm>
        </p:grpSpPr>
        <p:sp>
          <p:nvSpPr>
            <p:cNvPr id="63" name="Google Shape;250;p5">
              <a:extLst>
                <a:ext uri="{FF2B5EF4-FFF2-40B4-BE49-F238E27FC236}">
                  <a16:creationId xmlns:a16="http://schemas.microsoft.com/office/drawing/2014/main" id="{661C3CC1-2C31-C33A-A761-2DB347692D89}"/>
                </a:ext>
              </a:extLst>
            </p:cNvPr>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51;p5">
              <a:extLst>
                <a:ext uri="{FF2B5EF4-FFF2-40B4-BE49-F238E27FC236}">
                  <a16:creationId xmlns:a16="http://schemas.microsoft.com/office/drawing/2014/main" id="{FD5E2F42-C87C-FFD3-FD16-D5FF5DEAEE50}"/>
                </a:ext>
              </a:extLst>
            </p:cNvPr>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52;p5">
              <a:extLst>
                <a:ext uri="{FF2B5EF4-FFF2-40B4-BE49-F238E27FC236}">
                  <a16:creationId xmlns:a16="http://schemas.microsoft.com/office/drawing/2014/main" id="{B4518C0F-4124-B5BF-51AF-61FD7B3527F2}"/>
                </a:ext>
              </a:extLst>
            </p:cNvPr>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53;p5">
              <a:extLst>
                <a:ext uri="{FF2B5EF4-FFF2-40B4-BE49-F238E27FC236}">
                  <a16:creationId xmlns:a16="http://schemas.microsoft.com/office/drawing/2014/main" id="{F548540D-53D0-4846-239C-92D799148B9B}"/>
                </a:ext>
              </a:extLst>
            </p:cNvPr>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54;p5">
              <a:extLst>
                <a:ext uri="{FF2B5EF4-FFF2-40B4-BE49-F238E27FC236}">
                  <a16:creationId xmlns:a16="http://schemas.microsoft.com/office/drawing/2014/main" id="{B5CB5B5B-8547-F083-783B-90BF99AF2783}"/>
                </a:ext>
              </a:extLst>
            </p:cNvPr>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55;p5">
              <a:extLst>
                <a:ext uri="{FF2B5EF4-FFF2-40B4-BE49-F238E27FC236}">
                  <a16:creationId xmlns:a16="http://schemas.microsoft.com/office/drawing/2014/main" id="{BCBC263B-6424-3743-9953-23E015D18212}"/>
                </a:ext>
              </a:extLst>
            </p:cNvPr>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56;p5">
              <a:extLst>
                <a:ext uri="{FF2B5EF4-FFF2-40B4-BE49-F238E27FC236}">
                  <a16:creationId xmlns:a16="http://schemas.microsoft.com/office/drawing/2014/main" id="{76FD8475-AEBD-7518-BD7A-3464224F3439}"/>
                </a:ext>
              </a:extLst>
            </p:cNvPr>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57;p5">
              <a:extLst>
                <a:ext uri="{FF2B5EF4-FFF2-40B4-BE49-F238E27FC236}">
                  <a16:creationId xmlns:a16="http://schemas.microsoft.com/office/drawing/2014/main" id="{5459D0F2-3D11-7056-89F7-8ED241A158E7}"/>
                </a:ext>
              </a:extLst>
            </p:cNvPr>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58;p5">
              <a:extLst>
                <a:ext uri="{FF2B5EF4-FFF2-40B4-BE49-F238E27FC236}">
                  <a16:creationId xmlns:a16="http://schemas.microsoft.com/office/drawing/2014/main" id="{939CF748-9FB2-1806-5E2E-4E41DF717BCA}"/>
                </a:ext>
              </a:extLst>
            </p:cNvPr>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59;p5">
              <a:extLst>
                <a:ext uri="{FF2B5EF4-FFF2-40B4-BE49-F238E27FC236}">
                  <a16:creationId xmlns:a16="http://schemas.microsoft.com/office/drawing/2014/main" id="{DC7061AB-BE20-DE90-D6D2-7485C9027075}"/>
                </a:ext>
              </a:extLst>
            </p:cNvPr>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60;p5">
              <a:extLst>
                <a:ext uri="{FF2B5EF4-FFF2-40B4-BE49-F238E27FC236}">
                  <a16:creationId xmlns:a16="http://schemas.microsoft.com/office/drawing/2014/main" id="{F3F73AE8-4F86-EDEC-B166-2B7698D6DBAC}"/>
                </a:ext>
              </a:extLst>
            </p:cNvPr>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61;p5">
              <a:extLst>
                <a:ext uri="{FF2B5EF4-FFF2-40B4-BE49-F238E27FC236}">
                  <a16:creationId xmlns:a16="http://schemas.microsoft.com/office/drawing/2014/main" id="{023D8681-5C49-D432-68E8-B1B2817F7D97}"/>
                </a:ext>
              </a:extLst>
            </p:cNvPr>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5" name="Picture 74" descr="A logo with people and a symbol&#10;&#10;Description automatically generated with medium confidence">
            <a:extLst>
              <a:ext uri="{FF2B5EF4-FFF2-40B4-BE49-F238E27FC236}">
                <a16:creationId xmlns:a16="http://schemas.microsoft.com/office/drawing/2014/main" id="{1689AB1D-413B-61B2-223D-AC6654572F62}"/>
              </a:ext>
            </a:extLst>
          </p:cNvPr>
          <p:cNvPicPr>
            <a:picLocks noChangeAspect="1"/>
          </p:cNvPicPr>
          <p:nvPr userDrawn="1"/>
        </p:nvPicPr>
        <p:blipFill>
          <a:blip r:embed="rId2"/>
          <a:stretch>
            <a:fillRect/>
          </a:stretch>
        </p:blipFill>
        <p:spPr>
          <a:xfrm>
            <a:off x="107240" y="4252814"/>
            <a:ext cx="893352" cy="893352"/>
          </a:xfrm>
          <a:prstGeom prst="rect">
            <a:avLst/>
          </a:prstGeom>
        </p:spPr>
      </p:pic>
      <p:pic>
        <p:nvPicPr>
          <p:cNvPr id="76" name="Picture 75" descr="A logo for a company&#10;&#10;Description automatically generated">
            <a:extLst>
              <a:ext uri="{FF2B5EF4-FFF2-40B4-BE49-F238E27FC236}">
                <a16:creationId xmlns:a16="http://schemas.microsoft.com/office/drawing/2014/main" id="{33A09A64-4A60-4EC4-A5B4-222E3A2CE7A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6845" y="4286250"/>
            <a:ext cx="773890" cy="852487"/>
          </a:xfrm>
          <a:prstGeom prst="rect">
            <a:avLst/>
          </a:prstGeom>
        </p:spPr>
      </p:pic>
      <p:sp>
        <p:nvSpPr>
          <p:cNvPr id="6" name="Rectangle 5">
            <a:extLst>
              <a:ext uri="{FF2B5EF4-FFF2-40B4-BE49-F238E27FC236}">
                <a16:creationId xmlns:a16="http://schemas.microsoft.com/office/drawing/2014/main" id="{A019A550-14AA-553A-F0B2-1D9E8553D003}"/>
              </a:ext>
            </a:extLst>
          </p:cNvPr>
          <p:cNvSpPr>
            <a:spLocks noChangeArrowheads="1"/>
          </p:cNvSpPr>
          <p:nvPr userDrawn="1"/>
        </p:nvSpPr>
        <p:spPr bwMode="auto">
          <a:xfrm>
            <a:off x="8598378" y="-52779"/>
            <a:ext cx="633412" cy="547688"/>
          </a:xfrm>
          <a:prstGeom prst="rect">
            <a:avLst/>
          </a:prstGeom>
          <a:noFill/>
          <a:ln>
            <a:noFill/>
          </a:ln>
        </p:spPr>
        <p:txBody>
          <a:bodyPr wrap="none">
            <a:spAutoFit/>
          </a:bodyPr>
          <a:lstStyle>
            <a:lvl1pPr>
              <a:defRPr sz="2900" b="1">
                <a:solidFill>
                  <a:srgbClr val="99CCFF"/>
                </a:solidFill>
                <a:latin typeface="Arial" panose="020B0604020202020204" pitchFamily="34" charset="0"/>
              </a:defRPr>
            </a:lvl1pPr>
            <a:lvl2pPr marL="742950" indent="-285750">
              <a:defRPr sz="2900" b="1">
                <a:solidFill>
                  <a:srgbClr val="99CCFF"/>
                </a:solidFill>
                <a:latin typeface="Arial" panose="020B0604020202020204" pitchFamily="34" charset="0"/>
              </a:defRPr>
            </a:lvl2pPr>
            <a:lvl3pPr marL="1143000" indent="-228600">
              <a:defRPr sz="2900" b="1">
                <a:solidFill>
                  <a:srgbClr val="99CCFF"/>
                </a:solidFill>
                <a:latin typeface="Arial" panose="020B0604020202020204" pitchFamily="34" charset="0"/>
              </a:defRPr>
            </a:lvl3pPr>
            <a:lvl4pPr marL="1600200" indent="-228600">
              <a:defRPr sz="2900" b="1">
                <a:solidFill>
                  <a:srgbClr val="99CCFF"/>
                </a:solidFill>
                <a:latin typeface="Arial" panose="020B0604020202020204" pitchFamily="34" charset="0"/>
              </a:defRPr>
            </a:lvl4pPr>
            <a:lvl5pPr marL="2057400" indent="-228600">
              <a:defRPr sz="2900" b="1">
                <a:solidFill>
                  <a:srgbClr val="99CCFF"/>
                </a:solidFill>
                <a:latin typeface="Arial" panose="020B0604020202020204" pitchFamily="34" charset="0"/>
              </a:defRPr>
            </a:lvl5pPr>
            <a:lvl6pPr marL="2514600" indent="-228600" eaLnBrk="0" fontAlgn="base" hangingPunct="0">
              <a:spcBef>
                <a:spcPct val="0"/>
              </a:spcBef>
              <a:spcAft>
                <a:spcPct val="0"/>
              </a:spcAft>
              <a:defRPr sz="2900" b="1">
                <a:solidFill>
                  <a:srgbClr val="99CCFF"/>
                </a:solidFill>
                <a:latin typeface="Arial" panose="020B0604020202020204" pitchFamily="34" charset="0"/>
              </a:defRPr>
            </a:lvl6pPr>
            <a:lvl7pPr marL="2971800" indent="-228600" eaLnBrk="0" fontAlgn="base" hangingPunct="0">
              <a:spcBef>
                <a:spcPct val="0"/>
              </a:spcBef>
              <a:spcAft>
                <a:spcPct val="0"/>
              </a:spcAft>
              <a:defRPr sz="2900" b="1">
                <a:solidFill>
                  <a:srgbClr val="99CCFF"/>
                </a:solidFill>
                <a:latin typeface="Arial" panose="020B0604020202020204" pitchFamily="34" charset="0"/>
              </a:defRPr>
            </a:lvl7pPr>
            <a:lvl8pPr marL="3429000" indent="-228600" eaLnBrk="0" fontAlgn="base" hangingPunct="0">
              <a:spcBef>
                <a:spcPct val="0"/>
              </a:spcBef>
              <a:spcAft>
                <a:spcPct val="0"/>
              </a:spcAft>
              <a:defRPr sz="2900" b="1">
                <a:solidFill>
                  <a:srgbClr val="99CCFF"/>
                </a:solidFill>
                <a:latin typeface="Arial" panose="020B0604020202020204" pitchFamily="34" charset="0"/>
              </a:defRPr>
            </a:lvl8pPr>
            <a:lvl9pPr marL="3886200" indent="-228600" eaLnBrk="0" fontAlgn="base" hangingPunct="0">
              <a:spcBef>
                <a:spcPct val="0"/>
              </a:spcBef>
              <a:spcAft>
                <a:spcPct val="0"/>
              </a:spcAft>
              <a:defRPr sz="2900" b="1">
                <a:solidFill>
                  <a:srgbClr val="99CCFF"/>
                </a:solidFill>
                <a:latin typeface="Arial" panose="020B0604020202020204" pitchFamily="34" charset="0"/>
              </a:defRPr>
            </a:lvl9pPr>
          </a:lstStyle>
          <a:p>
            <a:pPr algn="ctr" eaLnBrk="1" hangingPunct="1">
              <a:defRPr/>
            </a:pPr>
            <a:fld id="{B451C16D-82B5-4ACC-915B-E8553CEBD279}" type="slidenum">
              <a:rPr lang="en-GB" altLang="en-US" sz="2954" smtClean="0">
                <a:solidFill>
                  <a:srgbClr val="003466"/>
                </a:solidFill>
                <a:latin typeface="Calibri" panose="020F0502020204030204" pitchFamily="34" charset="0"/>
              </a:rPr>
              <a:pPr algn="ctr" eaLnBrk="1" hangingPunct="1">
                <a:defRPr/>
              </a:pPr>
              <a:t>‹#›</a:t>
            </a:fld>
            <a:endParaRPr lang="en-GB" altLang="en-US" sz="2677"/>
          </a:p>
        </p:txBody>
      </p:sp>
    </p:spTree>
    <p:extLst>
      <p:ext uri="{BB962C8B-B14F-4D97-AF65-F5344CB8AC3E}">
        <p14:creationId xmlns:p14="http://schemas.microsoft.com/office/powerpoint/2010/main" val="287037737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0"/>
        <p:cNvGrpSpPr/>
        <p:nvPr/>
      </p:nvGrpSpPr>
      <p:grpSpPr>
        <a:xfrm>
          <a:off x="0" y="0"/>
          <a:ext cx="0" cy="0"/>
          <a:chOff x="0" y="0"/>
          <a:chExt cx="0" cy="0"/>
        </a:xfrm>
      </p:grpSpPr>
      <p:sp>
        <p:nvSpPr>
          <p:cNvPr id="331" name="Google Shape;331;p7"/>
          <p:cNvSpPr txBox="1">
            <a:spLocks noGrp="1"/>
          </p:cNvSpPr>
          <p:nvPr>
            <p:ph type="title"/>
          </p:nvPr>
        </p:nvSpPr>
        <p:spPr>
          <a:xfrm>
            <a:off x="720000" y="445025"/>
            <a:ext cx="77040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32" name="Google Shape;332;p7"/>
          <p:cNvSpPr txBox="1">
            <a:spLocks noGrp="1"/>
          </p:cNvSpPr>
          <p:nvPr>
            <p:ph type="body" idx="1"/>
          </p:nvPr>
        </p:nvSpPr>
        <p:spPr>
          <a:xfrm>
            <a:off x="720000" y="1152475"/>
            <a:ext cx="3322200" cy="34164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SzPts val="1400"/>
              <a:buChar char="●"/>
              <a:defRPr sz="1400"/>
            </a:lvl1pPr>
            <a:lvl2pPr marL="914400" lvl="1" indent="-317500" rtl="0">
              <a:lnSpc>
                <a:spcPct val="115000"/>
              </a:lnSpc>
              <a:spcBef>
                <a:spcPts val="0"/>
              </a:spcBef>
              <a:spcAft>
                <a:spcPts val="0"/>
              </a:spcAft>
              <a:buSzPts val="1400"/>
              <a:buChar char="○"/>
              <a:defRPr/>
            </a:lvl2pPr>
            <a:lvl3pPr marL="1371600" lvl="2" indent="-317500" rtl="0">
              <a:lnSpc>
                <a:spcPct val="115000"/>
              </a:lnSpc>
              <a:spcBef>
                <a:spcPts val="0"/>
              </a:spcBef>
              <a:spcAft>
                <a:spcPts val="0"/>
              </a:spcAft>
              <a:buSzPts val="1400"/>
              <a:buChar char="■"/>
              <a:defRPr/>
            </a:lvl3pPr>
            <a:lvl4pPr marL="1828800" lvl="3" indent="-317500" rtl="0">
              <a:lnSpc>
                <a:spcPct val="115000"/>
              </a:lnSpc>
              <a:spcBef>
                <a:spcPts val="0"/>
              </a:spcBef>
              <a:spcAft>
                <a:spcPts val="0"/>
              </a:spcAft>
              <a:buSzPts val="1400"/>
              <a:buChar char="●"/>
              <a:defRPr/>
            </a:lvl4pPr>
            <a:lvl5pPr marL="2286000" lvl="4" indent="-317500" rtl="0">
              <a:lnSpc>
                <a:spcPct val="115000"/>
              </a:lnSpc>
              <a:spcBef>
                <a:spcPts val="0"/>
              </a:spcBef>
              <a:spcAft>
                <a:spcPts val="0"/>
              </a:spcAft>
              <a:buSzPts val="1400"/>
              <a:buChar char="○"/>
              <a:defRPr/>
            </a:lvl5pPr>
            <a:lvl6pPr marL="2743200" lvl="5" indent="-317500" rtl="0">
              <a:lnSpc>
                <a:spcPct val="115000"/>
              </a:lnSpc>
              <a:spcBef>
                <a:spcPts val="0"/>
              </a:spcBef>
              <a:spcAft>
                <a:spcPts val="0"/>
              </a:spcAft>
              <a:buSzPts val="1400"/>
              <a:buChar char="■"/>
              <a:defRPr/>
            </a:lvl6pPr>
            <a:lvl7pPr marL="3200400" lvl="6" indent="-317500" rtl="0">
              <a:lnSpc>
                <a:spcPct val="115000"/>
              </a:lnSpc>
              <a:spcBef>
                <a:spcPts val="0"/>
              </a:spcBef>
              <a:spcAft>
                <a:spcPts val="0"/>
              </a:spcAft>
              <a:buSzPts val="1400"/>
              <a:buChar char="●"/>
              <a:defRPr/>
            </a:lvl7pPr>
            <a:lvl8pPr marL="3657600" lvl="7" indent="-317500" rtl="0">
              <a:lnSpc>
                <a:spcPct val="115000"/>
              </a:lnSpc>
              <a:spcBef>
                <a:spcPts val="0"/>
              </a:spcBef>
              <a:spcAft>
                <a:spcPts val="0"/>
              </a:spcAft>
              <a:buSzPts val="1400"/>
              <a:buChar char="○"/>
              <a:defRPr/>
            </a:lvl8pPr>
            <a:lvl9pPr marL="4114800" lvl="8" indent="-317500" rtl="0">
              <a:lnSpc>
                <a:spcPct val="115000"/>
              </a:lnSpc>
              <a:spcBef>
                <a:spcPts val="0"/>
              </a:spcBef>
              <a:spcAft>
                <a:spcPts val="0"/>
              </a:spcAft>
              <a:buSzPts val="1400"/>
              <a:buChar char="■"/>
              <a:defRPr/>
            </a:lvl9pPr>
          </a:lstStyle>
          <a:p>
            <a:endParaRPr/>
          </a:p>
        </p:txBody>
      </p:sp>
      <p:sp>
        <p:nvSpPr>
          <p:cNvPr id="333" name="Google Shape;333;p7"/>
          <p:cNvSpPr/>
          <p:nvPr/>
        </p:nvSpPr>
        <p:spPr>
          <a:xfrm>
            <a:off x="0" y="4826400"/>
            <a:ext cx="9144000" cy="3171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grpSp>
        <p:nvGrpSpPr>
          <p:cNvPr id="334" name="Google Shape;334;p7"/>
          <p:cNvGrpSpPr/>
          <p:nvPr/>
        </p:nvGrpSpPr>
        <p:grpSpPr>
          <a:xfrm>
            <a:off x="-614971" y="4360034"/>
            <a:ext cx="1072603" cy="466362"/>
            <a:chOff x="3468800" y="239525"/>
            <a:chExt cx="843175" cy="365975"/>
          </a:xfrm>
        </p:grpSpPr>
        <p:sp>
          <p:nvSpPr>
            <p:cNvPr id="335" name="Google Shape;335;p7"/>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7"/>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7"/>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7"/>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7"/>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7"/>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7"/>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7"/>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7"/>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7"/>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7"/>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7"/>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7"/>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7"/>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7"/>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7"/>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7"/>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7"/>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3" name="Google Shape;353;p7"/>
          <p:cNvGrpSpPr/>
          <p:nvPr/>
        </p:nvGrpSpPr>
        <p:grpSpPr>
          <a:xfrm rot="-5400000">
            <a:off x="-209825" y="508571"/>
            <a:ext cx="886061" cy="173737"/>
            <a:chOff x="5589725" y="3057300"/>
            <a:chExt cx="352900" cy="68250"/>
          </a:xfrm>
        </p:grpSpPr>
        <p:sp>
          <p:nvSpPr>
            <p:cNvPr id="354" name="Google Shape;354;p7"/>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7"/>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7"/>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7"/>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7"/>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7"/>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7"/>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7"/>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7"/>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7"/>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7"/>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7"/>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6" name="Google Shape;366;p7"/>
          <p:cNvGrpSpPr/>
          <p:nvPr/>
        </p:nvGrpSpPr>
        <p:grpSpPr>
          <a:xfrm rot="-5400000">
            <a:off x="8343263" y="487821"/>
            <a:ext cx="886061" cy="173737"/>
            <a:chOff x="5589725" y="3057300"/>
            <a:chExt cx="352900" cy="68250"/>
          </a:xfrm>
        </p:grpSpPr>
        <p:sp>
          <p:nvSpPr>
            <p:cNvPr id="367" name="Google Shape;367;p7"/>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7"/>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7"/>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7"/>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7"/>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7"/>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7"/>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7"/>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7"/>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7"/>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7"/>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7"/>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9" name="Google Shape;379;p7"/>
          <p:cNvGrpSpPr/>
          <p:nvPr/>
        </p:nvGrpSpPr>
        <p:grpSpPr>
          <a:xfrm>
            <a:off x="8749879" y="4360034"/>
            <a:ext cx="1072603" cy="466362"/>
            <a:chOff x="3468800" y="239525"/>
            <a:chExt cx="843175" cy="365975"/>
          </a:xfrm>
        </p:grpSpPr>
        <p:sp>
          <p:nvSpPr>
            <p:cNvPr id="380" name="Google Shape;380;p7"/>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7"/>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7"/>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7"/>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7"/>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7"/>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descr="A logo with people and a symbol&#10;&#10;Description automatically generated with medium confidence">
            <a:extLst>
              <a:ext uri="{FF2B5EF4-FFF2-40B4-BE49-F238E27FC236}">
                <a16:creationId xmlns:a16="http://schemas.microsoft.com/office/drawing/2014/main" id="{8A505E83-CC8E-0BD2-DAF6-719B5F8B8DE9}"/>
              </a:ext>
            </a:extLst>
          </p:cNvPr>
          <p:cNvPicPr>
            <a:picLocks noChangeAspect="1"/>
          </p:cNvPicPr>
          <p:nvPr userDrawn="1"/>
        </p:nvPicPr>
        <p:blipFill>
          <a:blip r:embed="rId2"/>
          <a:stretch>
            <a:fillRect/>
          </a:stretch>
        </p:blipFill>
        <p:spPr>
          <a:xfrm>
            <a:off x="107240" y="4252814"/>
            <a:ext cx="893352" cy="893352"/>
          </a:xfrm>
          <a:prstGeom prst="rect">
            <a:avLst/>
          </a:prstGeom>
        </p:spPr>
      </p:pic>
      <p:pic>
        <p:nvPicPr>
          <p:cNvPr id="3" name="Picture 2" descr="A logo for a company&#10;&#10;Description automatically generated">
            <a:extLst>
              <a:ext uri="{FF2B5EF4-FFF2-40B4-BE49-F238E27FC236}">
                <a16:creationId xmlns:a16="http://schemas.microsoft.com/office/drawing/2014/main" id="{68E78E7B-99FE-6198-7111-F0615B11ACD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6845" y="4286250"/>
            <a:ext cx="773890" cy="852487"/>
          </a:xfrm>
          <a:prstGeom prst="rect">
            <a:avLst/>
          </a:prstGeom>
        </p:spPr>
      </p:pic>
      <p:sp>
        <p:nvSpPr>
          <p:cNvPr id="5" name="Rectangle 4">
            <a:extLst>
              <a:ext uri="{FF2B5EF4-FFF2-40B4-BE49-F238E27FC236}">
                <a16:creationId xmlns:a16="http://schemas.microsoft.com/office/drawing/2014/main" id="{A8BC8720-1CB4-C1A1-772A-E838DADB1E74}"/>
              </a:ext>
            </a:extLst>
          </p:cNvPr>
          <p:cNvSpPr>
            <a:spLocks noChangeArrowheads="1"/>
          </p:cNvSpPr>
          <p:nvPr userDrawn="1"/>
        </p:nvSpPr>
        <p:spPr bwMode="auto">
          <a:xfrm>
            <a:off x="8598378" y="-52779"/>
            <a:ext cx="633412" cy="547688"/>
          </a:xfrm>
          <a:prstGeom prst="rect">
            <a:avLst/>
          </a:prstGeom>
          <a:noFill/>
          <a:ln>
            <a:noFill/>
          </a:ln>
        </p:spPr>
        <p:txBody>
          <a:bodyPr wrap="none">
            <a:spAutoFit/>
          </a:bodyPr>
          <a:lstStyle>
            <a:lvl1pPr>
              <a:defRPr sz="2900" b="1">
                <a:solidFill>
                  <a:srgbClr val="99CCFF"/>
                </a:solidFill>
                <a:latin typeface="Arial" panose="020B0604020202020204" pitchFamily="34" charset="0"/>
              </a:defRPr>
            </a:lvl1pPr>
            <a:lvl2pPr marL="742950" indent="-285750">
              <a:defRPr sz="2900" b="1">
                <a:solidFill>
                  <a:srgbClr val="99CCFF"/>
                </a:solidFill>
                <a:latin typeface="Arial" panose="020B0604020202020204" pitchFamily="34" charset="0"/>
              </a:defRPr>
            </a:lvl2pPr>
            <a:lvl3pPr marL="1143000" indent="-228600">
              <a:defRPr sz="2900" b="1">
                <a:solidFill>
                  <a:srgbClr val="99CCFF"/>
                </a:solidFill>
                <a:latin typeface="Arial" panose="020B0604020202020204" pitchFamily="34" charset="0"/>
              </a:defRPr>
            </a:lvl3pPr>
            <a:lvl4pPr marL="1600200" indent="-228600">
              <a:defRPr sz="2900" b="1">
                <a:solidFill>
                  <a:srgbClr val="99CCFF"/>
                </a:solidFill>
                <a:latin typeface="Arial" panose="020B0604020202020204" pitchFamily="34" charset="0"/>
              </a:defRPr>
            </a:lvl4pPr>
            <a:lvl5pPr marL="2057400" indent="-228600">
              <a:defRPr sz="2900" b="1">
                <a:solidFill>
                  <a:srgbClr val="99CCFF"/>
                </a:solidFill>
                <a:latin typeface="Arial" panose="020B0604020202020204" pitchFamily="34" charset="0"/>
              </a:defRPr>
            </a:lvl5pPr>
            <a:lvl6pPr marL="2514600" indent="-228600" eaLnBrk="0" fontAlgn="base" hangingPunct="0">
              <a:spcBef>
                <a:spcPct val="0"/>
              </a:spcBef>
              <a:spcAft>
                <a:spcPct val="0"/>
              </a:spcAft>
              <a:defRPr sz="2900" b="1">
                <a:solidFill>
                  <a:srgbClr val="99CCFF"/>
                </a:solidFill>
                <a:latin typeface="Arial" panose="020B0604020202020204" pitchFamily="34" charset="0"/>
              </a:defRPr>
            </a:lvl6pPr>
            <a:lvl7pPr marL="2971800" indent="-228600" eaLnBrk="0" fontAlgn="base" hangingPunct="0">
              <a:spcBef>
                <a:spcPct val="0"/>
              </a:spcBef>
              <a:spcAft>
                <a:spcPct val="0"/>
              </a:spcAft>
              <a:defRPr sz="2900" b="1">
                <a:solidFill>
                  <a:srgbClr val="99CCFF"/>
                </a:solidFill>
                <a:latin typeface="Arial" panose="020B0604020202020204" pitchFamily="34" charset="0"/>
              </a:defRPr>
            </a:lvl7pPr>
            <a:lvl8pPr marL="3429000" indent="-228600" eaLnBrk="0" fontAlgn="base" hangingPunct="0">
              <a:spcBef>
                <a:spcPct val="0"/>
              </a:spcBef>
              <a:spcAft>
                <a:spcPct val="0"/>
              </a:spcAft>
              <a:defRPr sz="2900" b="1">
                <a:solidFill>
                  <a:srgbClr val="99CCFF"/>
                </a:solidFill>
                <a:latin typeface="Arial" panose="020B0604020202020204" pitchFamily="34" charset="0"/>
              </a:defRPr>
            </a:lvl8pPr>
            <a:lvl9pPr marL="3886200" indent="-228600" eaLnBrk="0" fontAlgn="base" hangingPunct="0">
              <a:spcBef>
                <a:spcPct val="0"/>
              </a:spcBef>
              <a:spcAft>
                <a:spcPct val="0"/>
              </a:spcAft>
              <a:defRPr sz="2900" b="1">
                <a:solidFill>
                  <a:srgbClr val="99CCFF"/>
                </a:solidFill>
                <a:latin typeface="Arial" panose="020B0604020202020204" pitchFamily="34" charset="0"/>
              </a:defRPr>
            </a:lvl9pPr>
          </a:lstStyle>
          <a:p>
            <a:pPr algn="ctr" eaLnBrk="1" hangingPunct="1">
              <a:defRPr/>
            </a:pPr>
            <a:fld id="{B451C16D-82B5-4ACC-915B-E8553CEBD279}" type="slidenum">
              <a:rPr lang="en-GB" altLang="en-US" sz="2954" smtClean="0">
                <a:solidFill>
                  <a:srgbClr val="003466"/>
                </a:solidFill>
                <a:latin typeface="Calibri" panose="020F0502020204030204" pitchFamily="34" charset="0"/>
              </a:rPr>
              <a:pPr algn="ctr" eaLnBrk="1" hangingPunct="1">
                <a:defRPr/>
              </a:pPr>
              <a:t>‹#›</a:t>
            </a:fld>
            <a:endParaRPr lang="en-GB" altLang="en-US" sz="2677"/>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1329"/>
        <p:cNvGrpSpPr/>
        <p:nvPr/>
      </p:nvGrpSpPr>
      <p:grpSpPr>
        <a:xfrm>
          <a:off x="0" y="0"/>
          <a:ext cx="0" cy="0"/>
          <a:chOff x="0" y="0"/>
          <a:chExt cx="0" cy="0"/>
        </a:xfrm>
      </p:grpSpPr>
      <p:grpSp>
        <p:nvGrpSpPr>
          <p:cNvPr id="1330" name="Google Shape;1330;p23"/>
          <p:cNvGrpSpPr/>
          <p:nvPr/>
        </p:nvGrpSpPr>
        <p:grpSpPr>
          <a:xfrm rot="-5400000">
            <a:off x="-394772" y="394770"/>
            <a:ext cx="1395033" cy="605506"/>
            <a:chOff x="3468800" y="239525"/>
            <a:chExt cx="843175" cy="365975"/>
          </a:xfrm>
        </p:grpSpPr>
        <p:sp>
          <p:nvSpPr>
            <p:cNvPr id="1331" name="Google Shape;1331;p23"/>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23"/>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23"/>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3"/>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3"/>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3"/>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3"/>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3"/>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3"/>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3"/>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3"/>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3"/>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3"/>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3"/>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3"/>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3"/>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3"/>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3"/>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9" name="Google Shape;1349;p23"/>
          <p:cNvGrpSpPr/>
          <p:nvPr/>
        </p:nvGrpSpPr>
        <p:grpSpPr>
          <a:xfrm rot="-5400000">
            <a:off x="8143828" y="394770"/>
            <a:ext cx="1395033" cy="605506"/>
            <a:chOff x="3468800" y="239525"/>
            <a:chExt cx="843175" cy="365975"/>
          </a:xfrm>
        </p:grpSpPr>
        <p:sp>
          <p:nvSpPr>
            <p:cNvPr id="1350" name="Google Shape;1350;p23"/>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3"/>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3"/>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3"/>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3"/>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23"/>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23"/>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3"/>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3"/>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23"/>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3"/>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3"/>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23"/>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23"/>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3"/>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3"/>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3"/>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3"/>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8" name="Google Shape;1368;p23"/>
          <p:cNvGrpSpPr/>
          <p:nvPr/>
        </p:nvGrpSpPr>
        <p:grpSpPr>
          <a:xfrm>
            <a:off x="4038415" y="161441"/>
            <a:ext cx="1067170" cy="206374"/>
            <a:chOff x="5589725" y="3057300"/>
            <a:chExt cx="352900" cy="68250"/>
          </a:xfrm>
        </p:grpSpPr>
        <p:sp>
          <p:nvSpPr>
            <p:cNvPr id="1369" name="Google Shape;1369;p23"/>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23"/>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3"/>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3"/>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3"/>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23"/>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3"/>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3"/>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3"/>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3"/>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23"/>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3"/>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1" name="Google Shape;1381;p23"/>
          <p:cNvSpPr/>
          <p:nvPr/>
        </p:nvSpPr>
        <p:spPr>
          <a:xfrm>
            <a:off x="0" y="4285475"/>
            <a:ext cx="9144000" cy="8580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pic>
        <p:nvPicPr>
          <p:cNvPr id="2" name="Picture 1" descr="A logo with people and a symbol&#10;&#10;Description automatically generated with medium confidence">
            <a:extLst>
              <a:ext uri="{FF2B5EF4-FFF2-40B4-BE49-F238E27FC236}">
                <a16:creationId xmlns:a16="http://schemas.microsoft.com/office/drawing/2014/main" id="{EFDC260C-9E48-05C3-88D8-E507ACFFAB3C}"/>
              </a:ext>
            </a:extLst>
          </p:cNvPr>
          <p:cNvPicPr>
            <a:picLocks noChangeAspect="1"/>
          </p:cNvPicPr>
          <p:nvPr userDrawn="1"/>
        </p:nvPicPr>
        <p:blipFill>
          <a:blip r:embed="rId2"/>
          <a:stretch>
            <a:fillRect/>
          </a:stretch>
        </p:blipFill>
        <p:spPr>
          <a:xfrm>
            <a:off x="107240" y="4252814"/>
            <a:ext cx="893352" cy="893352"/>
          </a:xfrm>
          <a:prstGeom prst="rect">
            <a:avLst/>
          </a:prstGeom>
        </p:spPr>
      </p:pic>
      <p:pic>
        <p:nvPicPr>
          <p:cNvPr id="3" name="Picture 2" descr="A logo for a company&#10;&#10;Description automatically generated">
            <a:extLst>
              <a:ext uri="{FF2B5EF4-FFF2-40B4-BE49-F238E27FC236}">
                <a16:creationId xmlns:a16="http://schemas.microsoft.com/office/drawing/2014/main" id="{64B8B703-3B1C-8D86-941C-F690E28BFA8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6845" y="4286250"/>
            <a:ext cx="773890" cy="852487"/>
          </a:xfrm>
          <a:prstGeom prst="rect">
            <a:avLst/>
          </a:prstGeom>
        </p:spPr>
      </p:pic>
      <p:sp>
        <p:nvSpPr>
          <p:cNvPr id="5" name="Rectangle 4">
            <a:extLst>
              <a:ext uri="{FF2B5EF4-FFF2-40B4-BE49-F238E27FC236}">
                <a16:creationId xmlns:a16="http://schemas.microsoft.com/office/drawing/2014/main" id="{76FAEE8C-A984-2D19-7686-CF0E8855E3EB}"/>
              </a:ext>
            </a:extLst>
          </p:cNvPr>
          <p:cNvSpPr>
            <a:spLocks noChangeArrowheads="1"/>
          </p:cNvSpPr>
          <p:nvPr userDrawn="1"/>
        </p:nvSpPr>
        <p:spPr bwMode="auto">
          <a:xfrm>
            <a:off x="8598378" y="-52779"/>
            <a:ext cx="633412" cy="547688"/>
          </a:xfrm>
          <a:prstGeom prst="rect">
            <a:avLst/>
          </a:prstGeom>
          <a:noFill/>
          <a:ln>
            <a:noFill/>
          </a:ln>
        </p:spPr>
        <p:txBody>
          <a:bodyPr wrap="none">
            <a:spAutoFit/>
          </a:bodyPr>
          <a:lstStyle>
            <a:lvl1pPr>
              <a:defRPr sz="2900" b="1">
                <a:solidFill>
                  <a:srgbClr val="99CCFF"/>
                </a:solidFill>
                <a:latin typeface="Arial" panose="020B0604020202020204" pitchFamily="34" charset="0"/>
              </a:defRPr>
            </a:lvl1pPr>
            <a:lvl2pPr marL="742950" indent="-285750">
              <a:defRPr sz="2900" b="1">
                <a:solidFill>
                  <a:srgbClr val="99CCFF"/>
                </a:solidFill>
                <a:latin typeface="Arial" panose="020B0604020202020204" pitchFamily="34" charset="0"/>
              </a:defRPr>
            </a:lvl2pPr>
            <a:lvl3pPr marL="1143000" indent="-228600">
              <a:defRPr sz="2900" b="1">
                <a:solidFill>
                  <a:srgbClr val="99CCFF"/>
                </a:solidFill>
                <a:latin typeface="Arial" panose="020B0604020202020204" pitchFamily="34" charset="0"/>
              </a:defRPr>
            </a:lvl3pPr>
            <a:lvl4pPr marL="1600200" indent="-228600">
              <a:defRPr sz="2900" b="1">
                <a:solidFill>
                  <a:srgbClr val="99CCFF"/>
                </a:solidFill>
                <a:latin typeface="Arial" panose="020B0604020202020204" pitchFamily="34" charset="0"/>
              </a:defRPr>
            </a:lvl4pPr>
            <a:lvl5pPr marL="2057400" indent="-228600">
              <a:defRPr sz="2900" b="1">
                <a:solidFill>
                  <a:srgbClr val="99CCFF"/>
                </a:solidFill>
                <a:latin typeface="Arial" panose="020B0604020202020204" pitchFamily="34" charset="0"/>
              </a:defRPr>
            </a:lvl5pPr>
            <a:lvl6pPr marL="2514600" indent="-228600" eaLnBrk="0" fontAlgn="base" hangingPunct="0">
              <a:spcBef>
                <a:spcPct val="0"/>
              </a:spcBef>
              <a:spcAft>
                <a:spcPct val="0"/>
              </a:spcAft>
              <a:defRPr sz="2900" b="1">
                <a:solidFill>
                  <a:srgbClr val="99CCFF"/>
                </a:solidFill>
                <a:latin typeface="Arial" panose="020B0604020202020204" pitchFamily="34" charset="0"/>
              </a:defRPr>
            </a:lvl6pPr>
            <a:lvl7pPr marL="2971800" indent="-228600" eaLnBrk="0" fontAlgn="base" hangingPunct="0">
              <a:spcBef>
                <a:spcPct val="0"/>
              </a:spcBef>
              <a:spcAft>
                <a:spcPct val="0"/>
              </a:spcAft>
              <a:defRPr sz="2900" b="1">
                <a:solidFill>
                  <a:srgbClr val="99CCFF"/>
                </a:solidFill>
                <a:latin typeface="Arial" panose="020B0604020202020204" pitchFamily="34" charset="0"/>
              </a:defRPr>
            </a:lvl7pPr>
            <a:lvl8pPr marL="3429000" indent="-228600" eaLnBrk="0" fontAlgn="base" hangingPunct="0">
              <a:spcBef>
                <a:spcPct val="0"/>
              </a:spcBef>
              <a:spcAft>
                <a:spcPct val="0"/>
              </a:spcAft>
              <a:defRPr sz="2900" b="1">
                <a:solidFill>
                  <a:srgbClr val="99CCFF"/>
                </a:solidFill>
                <a:latin typeface="Arial" panose="020B0604020202020204" pitchFamily="34" charset="0"/>
              </a:defRPr>
            </a:lvl8pPr>
            <a:lvl9pPr marL="3886200" indent="-228600" eaLnBrk="0" fontAlgn="base" hangingPunct="0">
              <a:spcBef>
                <a:spcPct val="0"/>
              </a:spcBef>
              <a:spcAft>
                <a:spcPct val="0"/>
              </a:spcAft>
              <a:defRPr sz="2900" b="1">
                <a:solidFill>
                  <a:srgbClr val="99CCFF"/>
                </a:solidFill>
                <a:latin typeface="Arial" panose="020B0604020202020204" pitchFamily="34" charset="0"/>
              </a:defRPr>
            </a:lvl9pPr>
          </a:lstStyle>
          <a:p>
            <a:pPr algn="ctr" eaLnBrk="1" hangingPunct="1">
              <a:defRPr/>
            </a:pPr>
            <a:fld id="{B451C16D-82B5-4ACC-915B-E8553CEBD279}" type="slidenum">
              <a:rPr lang="en-GB" altLang="en-US" sz="2954" smtClean="0">
                <a:solidFill>
                  <a:srgbClr val="003466"/>
                </a:solidFill>
                <a:latin typeface="Calibri" panose="020F0502020204030204" pitchFamily="34" charset="0"/>
              </a:rPr>
              <a:pPr algn="ctr" eaLnBrk="1" hangingPunct="1">
                <a:defRPr/>
              </a:pPr>
              <a:t>‹#›</a:t>
            </a:fld>
            <a:endParaRPr lang="en-GB" altLang="en-US" sz="2677"/>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1382"/>
        <p:cNvGrpSpPr/>
        <p:nvPr/>
      </p:nvGrpSpPr>
      <p:grpSpPr>
        <a:xfrm>
          <a:off x="0" y="0"/>
          <a:ext cx="0" cy="0"/>
          <a:chOff x="0" y="0"/>
          <a:chExt cx="0" cy="0"/>
        </a:xfrm>
      </p:grpSpPr>
      <p:sp>
        <p:nvSpPr>
          <p:cNvPr id="1383" name="Google Shape;1383;p24"/>
          <p:cNvSpPr/>
          <p:nvPr/>
        </p:nvSpPr>
        <p:spPr>
          <a:xfrm>
            <a:off x="0" y="4826400"/>
            <a:ext cx="9144000" cy="3171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grpSp>
        <p:nvGrpSpPr>
          <p:cNvPr id="1384" name="Google Shape;1384;p24"/>
          <p:cNvGrpSpPr/>
          <p:nvPr/>
        </p:nvGrpSpPr>
        <p:grpSpPr>
          <a:xfrm>
            <a:off x="-380996" y="4375322"/>
            <a:ext cx="1072603" cy="466362"/>
            <a:chOff x="3468800" y="239525"/>
            <a:chExt cx="843175" cy="365975"/>
          </a:xfrm>
        </p:grpSpPr>
        <p:sp>
          <p:nvSpPr>
            <p:cNvPr id="1385" name="Google Shape;1385;p24"/>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24"/>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24"/>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24"/>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24"/>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24"/>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24"/>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24"/>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24"/>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24"/>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24"/>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24"/>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24"/>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24"/>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24"/>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24"/>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24"/>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24"/>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3" name="Google Shape;1403;p24"/>
          <p:cNvGrpSpPr/>
          <p:nvPr/>
        </p:nvGrpSpPr>
        <p:grpSpPr>
          <a:xfrm>
            <a:off x="8110474" y="165633"/>
            <a:ext cx="921351" cy="178180"/>
            <a:chOff x="5589725" y="3057300"/>
            <a:chExt cx="352900" cy="68250"/>
          </a:xfrm>
        </p:grpSpPr>
        <p:sp>
          <p:nvSpPr>
            <p:cNvPr id="1404" name="Google Shape;1404;p24"/>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24"/>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24"/>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24"/>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24"/>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24"/>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24"/>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24"/>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24"/>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24"/>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24"/>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24"/>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6" name="Google Shape;1416;p24"/>
          <p:cNvGrpSpPr/>
          <p:nvPr/>
        </p:nvGrpSpPr>
        <p:grpSpPr>
          <a:xfrm>
            <a:off x="8435545" y="4375322"/>
            <a:ext cx="1072603" cy="466362"/>
            <a:chOff x="3468800" y="239525"/>
            <a:chExt cx="843175" cy="365975"/>
          </a:xfrm>
        </p:grpSpPr>
        <p:sp>
          <p:nvSpPr>
            <p:cNvPr id="1417" name="Google Shape;1417;p24"/>
            <p:cNvSpPr/>
            <p:nvPr/>
          </p:nvSpPr>
          <p:spPr>
            <a:xfrm>
              <a:off x="3468800" y="576950"/>
              <a:ext cx="28550" cy="28550"/>
            </a:xfrm>
            <a:custGeom>
              <a:avLst/>
              <a:gdLst/>
              <a:ahLst/>
              <a:cxnLst/>
              <a:rect l="l" t="t" r="r" b="b"/>
              <a:pathLst>
                <a:path w="1142" h="1142" fill="none" extrusionOk="0">
                  <a:moveTo>
                    <a:pt x="1141" y="1141"/>
                  </a:moveTo>
                  <a:lnTo>
                    <a:pt x="1"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24"/>
            <p:cNvSpPr/>
            <p:nvPr/>
          </p:nvSpPr>
          <p:spPr>
            <a:xfrm>
              <a:off x="3468800" y="510125"/>
              <a:ext cx="95850" cy="95375"/>
            </a:xfrm>
            <a:custGeom>
              <a:avLst/>
              <a:gdLst/>
              <a:ahLst/>
              <a:cxnLst/>
              <a:rect l="l" t="t" r="r" b="b"/>
              <a:pathLst>
                <a:path w="3834" h="3815" fill="none" extrusionOk="0">
                  <a:moveTo>
                    <a:pt x="1" y="0"/>
                  </a:moveTo>
                  <a:lnTo>
                    <a:pt x="3833" y="381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24"/>
            <p:cNvSpPr/>
            <p:nvPr/>
          </p:nvSpPr>
          <p:spPr>
            <a:xfrm>
              <a:off x="3468800" y="442825"/>
              <a:ext cx="162675" cy="162675"/>
            </a:xfrm>
            <a:custGeom>
              <a:avLst/>
              <a:gdLst/>
              <a:ahLst/>
              <a:cxnLst/>
              <a:rect l="l" t="t" r="r" b="b"/>
              <a:pathLst>
                <a:path w="6507" h="6507" fill="none" extrusionOk="0">
                  <a:moveTo>
                    <a:pt x="1" y="0"/>
                  </a:moveTo>
                  <a:lnTo>
                    <a:pt x="6507" y="6506"/>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24"/>
            <p:cNvSpPr/>
            <p:nvPr/>
          </p:nvSpPr>
          <p:spPr>
            <a:xfrm>
              <a:off x="3468800" y="375975"/>
              <a:ext cx="229975" cy="229525"/>
            </a:xfrm>
            <a:custGeom>
              <a:avLst/>
              <a:gdLst/>
              <a:ahLst/>
              <a:cxnLst/>
              <a:rect l="l" t="t" r="r" b="b"/>
              <a:pathLst>
                <a:path w="9199" h="9181" fill="none" extrusionOk="0">
                  <a:moveTo>
                    <a:pt x="1" y="1"/>
                  </a:moveTo>
                  <a:lnTo>
                    <a:pt x="9199" y="918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24"/>
            <p:cNvSpPr/>
            <p:nvPr/>
          </p:nvSpPr>
          <p:spPr>
            <a:xfrm>
              <a:off x="3468800" y="308675"/>
              <a:ext cx="297275" cy="296825"/>
            </a:xfrm>
            <a:custGeom>
              <a:avLst/>
              <a:gdLst/>
              <a:ahLst/>
              <a:cxnLst/>
              <a:rect l="l" t="t" r="r" b="b"/>
              <a:pathLst>
                <a:path w="11891" h="11873" fill="none" extrusionOk="0">
                  <a:moveTo>
                    <a:pt x="1" y="1"/>
                  </a:moveTo>
                  <a:lnTo>
                    <a:pt x="11891" y="1187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24"/>
            <p:cNvSpPr/>
            <p:nvPr/>
          </p:nvSpPr>
          <p:spPr>
            <a:xfrm>
              <a:off x="3468800" y="241375"/>
              <a:ext cx="364125" cy="364125"/>
            </a:xfrm>
            <a:custGeom>
              <a:avLst/>
              <a:gdLst/>
              <a:ahLst/>
              <a:cxnLst/>
              <a:rect l="l" t="t" r="r" b="b"/>
              <a:pathLst>
                <a:path w="14565" h="14565" fill="none" extrusionOk="0">
                  <a:moveTo>
                    <a:pt x="1" y="1"/>
                  </a:moveTo>
                  <a:lnTo>
                    <a:pt x="14564" y="14564"/>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24"/>
            <p:cNvSpPr/>
            <p:nvPr/>
          </p:nvSpPr>
          <p:spPr>
            <a:xfrm>
              <a:off x="3534250" y="239525"/>
              <a:ext cx="365975" cy="365975"/>
            </a:xfrm>
            <a:custGeom>
              <a:avLst/>
              <a:gdLst/>
              <a:ahLst/>
              <a:cxnLst/>
              <a:rect l="l" t="t" r="r" b="b"/>
              <a:pathLst>
                <a:path w="14639" h="14639" fill="none" extrusionOk="0">
                  <a:moveTo>
                    <a:pt x="0"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24"/>
            <p:cNvSpPr/>
            <p:nvPr/>
          </p:nvSpPr>
          <p:spPr>
            <a:xfrm>
              <a:off x="3601075" y="239525"/>
              <a:ext cx="366450" cy="365975"/>
            </a:xfrm>
            <a:custGeom>
              <a:avLst/>
              <a:gdLst/>
              <a:ahLst/>
              <a:cxnLst/>
              <a:rect l="l" t="t" r="r" b="b"/>
              <a:pathLst>
                <a:path w="14658"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24"/>
            <p:cNvSpPr/>
            <p:nvPr/>
          </p:nvSpPr>
          <p:spPr>
            <a:xfrm>
              <a:off x="3668375" y="239525"/>
              <a:ext cx="365975" cy="365975"/>
            </a:xfrm>
            <a:custGeom>
              <a:avLst/>
              <a:gdLst/>
              <a:ahLst/>
              <a:cxnLst/>
              <a:rect l="l" t="t" r="r" b="b"/>
              <a:pathLst>
                <a:path w="14639" h="14639" fill="none" extrusionOk="0">
                  <a:moveTo>
                    <a:pt x="1" y="0"/>
                  </a:moveTo>
                  <a:lnTo>
                    <a:pt x="1463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24"/>
            <p:cNvSpPr/>
            <p:nvPr/>
          </p:nvSpPr>
          <p:spPr>
            <a:xfrm>
              <a:off x="3735200" y="239525"/>
              <a:ext cx="366450" cy="365975"/>
            </a:xfrm>
            <a:custGeom>
              <a:avLst/>
              <a:gdLst/>
              <a:ahLst/>
              <a:cxnLst/>
              <a:rect l="l" t="t" r="r" b="b"/>
              <a:pathLst>
                <a:path w="14658" h="14639" fill="none" extrusionOk="0">
                  <a:moveTo>
                    <a:pt x="1" y="0"/>
                  </a:moveTo>
                  <a:lnTo>
                    <a:pt x="14658"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24"/>
            <p:cNvSpPr/>
            <p:nvPr/>
          </p:nvSpPr>
          <p:spPr>
            <a:xfrm>
              <a:off x="38025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24"/>
            <p:cNvSpPr/>
            <p:nvPr/>
          </p:nvSpPr>
          <p:spPr>
            <a:xfrm>
              <a:off x="3869800" y="239525"/>
              <a:ext cx="365975" cy="365975"/>
            </a:xfrm>
            <a:custGeom>
              <a:avLst/>
              <a:gdLst/>
              <a:ahLst/>
              <a:cxnLst/>
              <a:rect l="l" t="t" r="r" b="b"/>
              <a:pathLst>
                <a:path w="14639" h="14639" fill="none" extrusionOk="0">
                  <a:moveTo>
                    <a:pt x="1" y="0"/>
                  </a:moveTo>
                  <a:lnTo>
                    <a:pt x="14639"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24"/>
            <p:cNvSpPr/>
            <p:nvPr/>
          </p:nvSpPr>
          <p:spPr>
            <a:xfrm>
              <a:off x="3936650" y="239525"/>
              <a:ext cx="366425" cy="365975"/>
            </a:xfrm>
            <a:custGeom>
              <a:avLst/>
              <a:gdLst/>
              <a:ahLst/>
              <a:cxnLst/>
              <a:rect l="l" t="t" r="r" b="b"/>
              <a:pathLst>
                <a:path w="14657" h="14639" fill="none" extrusionOk="0">
                  <a:moveTo>
                    <a:pt x="0" y="0"/>
                  </a:moveTo>
                  <a:lnTo>
                    <a:pt x="14657" y="1463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24"/>
            <p:cNvSpPr/>
            <p:nvPr/>
          </p:nvSpPr>
          <p:spPr>
            <a:xfrm>
              <a:off x="4003950" y="239525"/>
              <a:ext cx="308025" cy="308000"/>
            </a:xfrm>
            <a:custGeom>
              <a:avLst/>
              <a:gdLst/>
              <a:ahLst/>
              <a:cxnLst/>
              <a:rect l="l" t="t" r="r" b="b"/>
              <a:pathLst>
                <a:path w="12321" h="12320" fill="none" extrusionOk="0">
                  <a:moveTo>
                    <a:pt x="0" y="0"/>
                  </a:moveTo>
                  <a:lnTo>
                    <a:pt x="12320" y="1232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24"/>
            <p:cNvSpPr/>
            <p:nvPr/>
          </p:nvSpPr>
          <p:spPr>
            <a:xfrm>
              <a:off x="4070775" y="239525"/>
              <a:ext cx="241200" cy="240700"/>
            </a:xfrm>
            <a:custGeom>
              <a:avLst/>
              <a:gdLst/>
              <a:ahLst/>
              <a:cxnLst/>
              <a:rect l="l" t="t" r="r" b="b"/>
              <a:pathLst>
                <a:path w="9648" h="9628" fill="none" extrusionOk="0">
                  <a:moveTo>
                    <a:pt x="1" y="0"/>
                  </a:moveTo>
                  <a:lnTo>
                    <a:pt x="9647" y="9628"/>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24"/>
            <p:cNvSpPr/>
            <p:nvPr/>
          </p:nvSpPr>
          <p:spPr>
            <a:xfrm>
              <a:off x="4138075" y="239525"/>
              <a:ext cx="173900" cy="173875"/>
            </a:xfrm>
            <a:custGeom>
              <a:avLst/>
              <a:gdLst/>
              <a:ahLst/>
              <a:cxnLst/>
              <a:rect l="l" t="t" r="r" b="b"/>
              <a:pathLst>
                <a:path w="6956" h="6955" fill="none" extrusionOk="0">
                  <a:moveTo>
                    <a:pt x="1" y="0"/>
                  </a:moveTo>
                  <a:lnTo>
                    <a:pt x="6955" y="6955"/>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24"/>
            <p:cNvSpPr/>
            <p:nvPr/>
          </p:nvSpPr>
          <p:spPr>
            <a:xfrm>
              <a:off x="4205375" y="239525"/>
              <a:ext cx="106600" cy="106575"/>
            </a:xfrm>
            <a:custGeom>
              <a:avLst/>
              <a:gdLst/>
              <a:ahLst/>
              <a:cxnLst/>
              <a:rect l="l" t="t" r="r" b="b"/>
              <a:pathLst>
                <a:path w="4264" h="4263" fill="none" extrusionOk="0">
                  <a:moveTo>
                    <a:pt x="1" y="0"/>
                  </a:moveTo>
                  <a:lnTo>
                    <a:pt x="4263" y="4262"/>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24"/>
            <p:cNvSpPr/>
            <p:nvPr/>
          </p:nvSpPr>
          <p:spPr>
            <a:xfrm>
              <a:off x="4272225" y="239525"/>
              <a:ext cx="39750" cy="39275"/>
            </a:xfrm>
            <a:custGeom>
              <a:avLst/>
              <a:gdLst/>
              <a:ahLst/>
              <a:cxnLst/>
              <a:rect l="l" t="t" r="r" b="b"/>
              <a:pathLst>
                <a:path w="1590" h="1571" fill="none" extrusionOk="0">
                  <a:moveTo>
                    <a:pt x="0" y="0"/>
                  </a:moveTo>
                  <a:lnTo>
                    <a:pt x="1589" y="1570"/>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5" name="Google Shape;1435;p24"/>
          <p:cNvGrpSpPr/>
          <p:nvPr/>
        </p:nvGrpSpPr>
        <p:grpSpPr>
          <a:xfrm>
            <a:off x="112174" y="165633"/>
            <a:ext cx="921351" cy="178180"/>
            <a:chOff x="5589725" y="3057300"/>
            <a:chExt cx="352900" cy="68250"/>
          </a:xfrm>
        </p:grpSpPr>
        <p:sp>
          <p:nvSpPr>
            <p:cNvPr id="1436" name="Google Shape;1436;p24"/>
            <p:cNvSpPr/>
            <p:nvPr/>
          </p:nvSpPr>
          <p:spPr>
            <a:xfrm>
              <a:off x="55897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24"/>
            <p:cNvSpPr/>
            <p:nvPr/>
          </p:nvSpPr>
          <p:spPr>
            <a:xfrm>
              <a:off x="5657025" y="3057300"/>
              <a:ext cx="16375" cy="15900"/>
            </a:xfrm>
            <a:custGeom>
              <a:avLst/>
              <a:gdLst/>
              <a:ahLst/>
              <a:cxnLst/>
              <a:rect l="l" t="t" r="r" b="b"/>
              <a:pathLst>
                <a:path w="655" h="636" extrusionOk="0">
                  <a:moveTo>
                    <a:pt x="262" y="0"/>
                  </a:moveTo>
                  <a:lnTo>
                    <a:pt x="206" y="19"/>
                  </a:lnTo>
                  <a:lnTo>
                    <a:pt x="150" y="56"/>
                  </a:lnTo>
                  <a:lnTo>
                    <a:pt x="94" y="94"/>
                  </a:lnTo>
                  <a:lnTo>
                    <a:pt x="57" y="150"/>
                  </a:lnTo>
                  <a:lnTo>
                    <a:pt x="38" y="187"/>
                  </a:lnTo>
                  <a:lnTo>
                    <a:pt x="19" y="262"/>
                  </a:lnTo>
                  <a:lnTo>
                    <a:pt x="1" y="318"/>
                  </a:lnTo>
                  <a:lnTo>
                    <a:pt x="19" y="393"/>
                  </a:lnTo>
                  <a:lnTo>
                    <a:pt x="38" y="449"/>
                  </a:lnTo>
                  <a:lnTo>
                    <a:pt x="57" y="505"/>
                  </a:lnTo>
                  <a:lnTo>
                    <a:pt x="94" y="542"/>
                  </a:lnTo>
                  <a:lnTo>
                    <a:pt x="150" y="580"/>
                  </a:lnTo>
                  <a:lnTo>
                    <a:pt x="206" y="617"/>
                  </a:lnTo>
                  <a:lnTo>
                    <a:pt x="262" y="636"/>
                  </a:lnTo>
                  <a:lnTo>
                    <a:pt x="393" y="636"/>
                  </a:lnTo>
                  <a:lnTo>
                    <a:pt x="449" y="617"/>
                  </a:lnTo>
                  <a:lnTo>
                    <a:pt x="505" y="580"/>
                  </a:lnTo>
                  <a:lnTo>
                    <a:pt x="561" y="542"/>
                  </a:lnTo>
                  <a:lnTo>
                    <a:pt x="599" y="505"/>
                  </a:lnTo>
                  <a:lnTo>
                    <a:pt x="617" y="449"/>
                  </a:lnTo>
                  <a:lnTo>
                    <a:pt x="636" y="393"/>
                  </a:lnTo>
                  <a:lnTo>
                    <a:pt x="655" y="318"/>
                  </a:lnTo>
                  <a:lnTo>
                    <a:pt x="636" y="262"/>
                  </a:lnTo>
                  <a:lnTo>
                    <a:pt x="617" y="187"/>
                  </a:lnTo>
                  <a:lnTo>
                    <a:pt x="599" y="150"/>
                  </a:lnTo>
                  <a:lnTo>
                    <a:pt x="561"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24"/>
            <p:cNvSpPr/>
            <p:nvPr/>
          </p:nvSpPr>
          <p:spPr>
            <a:xfrm>
              <a:off x="57248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30"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30"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24"/>
            <p:cNvSpPr/>
            <p:nvPr/>
          </p:nvSpPr>
          <p:spPr>
            <a:xfrm>
              <a:off x="5792100" y="3057300"/>
              <a:ext cx="15900" cy="15900"/>
            </a:xfrm>
            <a:custGeom>
              <a:avLst/>
              <a:gdLst/>
              <a:ahLst/>
              <a:cxnLst/>
              <a:rect l="l" t="t" r="r" b="b"/>
              <a:pathLst>
                <a:path w="636" h="636" extrusionOk="0">
                  <a:moveTo>
                    <a:pt x="243"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43" y="636"/>
                  </a:lnTo>
                  <a:lnTo>
                    <a:pt x="374" y="636"/>
                  </a:lnTo>
                  <a:lnTo>
                    <a:pt x="449" y="617"/>
                  </a:lnTo>
                  <a:lnTo>
                    <a:pt x="486" y="580"/>
                  </a:lnTo>
                  <a:lnTo>
                    <a:pt x="542" y="542"/>
                  </a:lnTo>
                  <a:lnTo>
                    <a:pt x="580" y="505"/>
                  </a:lnTo>
                  <a:lnTo>
                    <a:pt x="617" y="449"/>
                  </a:lnTo>
                  <a:lnTo>
                    <a:pt x="636" y="393"/>
                  </a:lnTo>
                  <a:lnTo>
                    <a:pt x="636" y="318"/>
                  </a:lnTo>
                  <a:lnTo>
                    <a:pt x="636" y="262"/>
                  </a:lnTo>
                  <a:lnTo>
                    <a:pt x="617" y="187"/>
                  </a:lnTo>
                  <a:lnTo>
                    <a:pt x="580" y="150"/>
                  </a:lnTo>
                  <a:lnTo>
                    <a:pt x="542" y="94"/>
                  </a:lnTo>
                  <a:lnTo>
                    <a:pt x="486"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24"/>
            <p:cNvSpPr/>
            <p:nvPr/>
          </p:nvSpPr>
          <p:spPr>
            <a:xfrm>
              <a:off x="5859400" y="3057300"/>
              <a:ext cx="15900" cy="15900"/>
            </a:xfrm>
            <a:custGeom>
              <a:avLst/>
              <a:gdLst/>
              <a:ahLst/>
              <a:cxnLst/>
              <a:rect l="l" t="t" r="r" b="b"/>
              <a:pathLst>
                <a:path w="636" h="636" extrusionOk="0">
                  <a:moveTo>
                    <a:pt x="262" y="0"/>
                  </a:moveTo>
                  <a:lnTo>
                    <a:pt x="187" y="19"/>
                  </a:lnTo>
                  <a:lnTo>
                    <a:pt x="131" y="56"/>
                  </a:lnTo>
                  <a:lnTo>
                    <a:pt x="94" y="94"/>
                  </a:lnTo>
                  <a:lnTo>
                    <a:pt x="56" y="150"/>
                  </a:lnTo>
                  <a:lnTo>
                    <a:pt x="19" y="187"/>
                  </a:lnTo>
                  <a:lnTo>
                    <a:pt x="0" y="262"/>
                  </a:lnTo>
                  <a:lnTo>
                    <a:pt x="0" y="318"/>
                  </a:lnTo>
                  <a:lnTo>
                    <a:pt x="0" y="393"/>
                  </a:lnTo>
                  <a:lnTo>
                    <a:pt x="19" y="449"/>
                  </a:lnTo>
                  <a:lnTo>
                    <a:pt x="56" y="505"/>
                  </a:lnTo>
                  <a:lnTo>
                    <a:pt x="94" y="542"/>
                  </a:lnTo>
                  <a:lnTo>
                    <a:pt x="131" y="580"/>
                  </a:lnTo>
                  <a:lnTo>
                    <a:pt x="187" y="617"/>
                  </a:lnTo>
                  <a:lnTo>
                    <a:pt x="262" y="636"/>
                  </a:lnTo>
                  <a:lnTo>
                    <a:pt x="374"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24"/>
            <p:cNvSpPr/>
            <p:nvPr/>
          </p:nvSpPr>
          <p:spPr>
            <a:xfrm>
              <a:off x="5926700" y="3057300"/>
              <a:ext cx="15925" cy="15900"/>
            </a:xfrm>
            <a:custGeom>
              <a:avLst/>
              <a:gdLst/>
              <a:ahLst/>
              <a:cxnLst/>
              <a:rect l="l" t="t" r="r" b="b"/>
              <a:pathLst>
                <a:path w="637" h="636" extrusionOk="0">
                  <a:moveTo>
                    <a:pt x="262" y="0"/>
                  </a:moveTo>
                  <a:lnTo>
                    <a:pt x="187" y="19"/>
                  </a:lnTo>
                  <a:lnTo>
                    <a:pt x="150" y="56"/>
                  </a:lnTo>
                  <a:lnTo>
                    <a:pt x="94" y="94"/>
                  </a:lnTo>
                  <a:lnTo>
                    <a:pt x="56" y="150"/>
                  </a:lnTo>
                  <a:lnTo>
                    <a:pt x="19" y="187"/>
                  </a:lnTo>
                  <a:lnTo>
                    <a:pt x="0" y="262"/>
                  </a:lnTo>
                  <a:lnTo>
                    <a:pt x="0" y="318"/>
                  </a:lnTo>
                  <a:lnTo>
                    <a:pt x="0" y="393"/>
                  </a:lnTo>
                  <a:lnTo>
                    <a:pt x="19" y="449"/>
                  </a:lnTo>
                  <a:lnTo>
                    <a:pt x="56" y="505"/>
                  </a:lnTo>
                  <a:lnTo>
                    <a:pt x="94" y="542"/>
                  </a:lnTo>
                  <a:lnTo>
                    <a:pt x="150" y="580"/>
                  </a:lnTo>
                  <a:lnTo>
                    <a:pt x="187" y="617"/>
                  </a:lnTo>
                  <a:lnTo>
                    <a:pt x="262" y="636"/>
                  </a:lnTo>
                  <a:lnTo>
                    <a:pt x="393" y="636"/>
                  </a:lnTo>
                  <a:lnTo>
                    <a:pt x="449" y="617"/>
                  </a:lnTo>
                  <a:lnTo>
                    <a:pt x="505" y="580"/>
                  </a:lnTo>
                  <a:lnTo>
                    <a:pt x="543" y="542"/>
                  </a:lnTo>
                  <a:lnTo>
                    <a:pt x="580" y="505"/>
                  </a:lnTo>
                  <a:lnTo>
                    <a:pt x="617" y="449"/>
                  </a:lnTo>
                  <a:lnTo>
                    <a:pt x="636" y="393"/>
                  </a:lnTo>
                  <a:lnTo>
                    <a:pt x="636" y="318"/>
                  </a:lnTo>
                  <a:lnTo>
                    <a:pt x="636" y="262"/>
                  </a:lnTo>
                  <a:lnTo>
                    <a:pt x="617" y="187"/>
                  </a:lnTo>
                  <a:lnTo>
                    <a:pt x="580" y="150"/>
                  </a:lnTo>
                  <a:lnTo>
                    <a:pt x="543" y="94"/>
                  </a:lnTo>
                  <a:lnTo>
                    <a:pt x="505" y="56"/>
                  </a:lnTo>
                  <a:lnTo>
                    <a:pt x="449" y="19"/>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24"/>
            <p:cNvSpPr/>
            <p:nvPr/>
          </p:nvSpPr>
          <p:spPr>
            <a:xfrm>
              <a:off x="5589725" y="3109175"/>
              <a:ext cx="16375" cy="16375"/>
            </a:xfrm>
            <a:custGeom>
              <a:avLst/>
              <a:gdLst/>
              <a:ahLst/>
              <a:cxnLst/>
              <a:rect l="l" t="t" r="r" b="b"/>
              <a:pathLst>
                <a:path w="655" h="655" extrusionOk="0">
                  <a:moveTo>
                    <a:pt x="318"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18"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24"/>
            <p:cNvSpPr/>
            <p:nvPr/>
          </p:nvSpPr>
          <p:spPr>
            <a:xfrm>
              <a:off x="5657025" y="3109175"/>
              <a:ext cx="16375" cy="16375"/>
            </a:xfrm>
            <a:custGeom>
              <a:avLst/>
              <a:gdLst/>
              <a:ahLst/>
              <a:cxnLst/>
              <a:rect l="l" t="t" r="r" b="b"/>
              <a:pathLst>
                <a:path w="655" h="655" extrusionOk="0">
                  <a:moveTo>
                    <a:pt x="337" y="0"/>
                  </a:moveTo>
                  <a:lnTo>
                    <a:pt x="262" y="19"/>
                  </a:lnTo>
                  <a:lnTo>
                    <a:pt x="206" y="38"/>
                  </a:lnTo>
                  <a:lnTo>
                    <a:pt x="150" y="56"/>
                  </a:lnTo>
                  <a:lnTo>
                    <a:pt x="94" y="94"/>
                  </a:lnTo>
                  <a:lnTo>
                    <a:pt x="57" y="150"/>
                  </a:lnTo>
                  <a:lnTo>
                    <a:pt x="38" y="206"/>
                  </a:lnTo>
                  <a:lnTo>
                    <a:pt x="19" y="262"/>
                  </a:lnTo>
                  <a:lnTo>
                    <a:pt x="1" y="318"/>
                  </a:lnTo>
                  <a:lnTo>
                    <a:pt x="19" y="393"/>
                  </a:lnTo>
                  <a:lnTo>
                    <a:pt x="38" y="449"/>
                  </a:lnTo>
                  <a:lnTo>
                    <a:pt x="57" y="505"/>
                  </a:lnTo>
                  <a:lnTo>
                    <a:pt x="94" y="561"/>
                  </a:lnTo>
                  <a:lnTo>
                    <a:pt x="150" y="598"/>
                  </a:lnTo>
                  <a:lnTo>
                    <a:pt x="206" y="617"/>
                  </a:lnTo>
                  <a:lnTo>
                    <a:pt x="262" y="636"/>
                  </a:lnTo>
                  <a:lnTo>
                    <a:pt x="337" y="654"/>
                  </a:lnTo>
                  <a:lnTo>
                    <a:pt x="393" y="636"/>
                  </a:lnTo>
                  <a:lnTo>
                    <a:pt x="449" y="617"/>
                  </a:lnTo>
                  <a:lnTo>
                    <a:pt x="505" y="598"/>
                  </a:lnTo>
                  <a:lnTo>
                    <a:pt x="561" y="561"/>
                  </a:lnTo>
                  <a:lnTo>
                    <a:pt x="599" y="505"/>
                  </a:lnTo>
                  <a:lnTo>
                    <a:pt x="617" y="449"/>
                  </a:lnTo>
                  <a:lnTo>
                    <a:pt x="636" y="393"/>
                  </a:lnTo>
                  <a:lnTo>
                    <a:pt x="655" y="318"/>
                  </a:lnTo>
                  <a:lnTo>
                    <a:pt x="636" y="262"/>
                  </a:lnTo>
                  <a:lnTo>
                    <a:pt x="617" y="206"/>
                  </a:lnTo>
                  <a:lnTo>
                    <a:pt x="599" y="150"/>
                  </a:lnTo>
                  <a:lnTo>
                    <a:pt x="561" y="94"/>
                  </a:lnTo>
                  <a:lnTo>
                    <a:pt x="505" y="56"/>
                  </a:lnTo>
                  <a:lnTo>
                    <a:pt x="449" y="38"/>
                  </a:lnTo>
                  <a:lnTo>
                    <a:pt x="393" y="19"/>
                  </a:lnTo>
                  <a:lnTo>
                    <a:pt x="33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24"/>
            <p:cNvSpPr/>
            <p:nvPr/>
          </p:nvSpPr>
          <p:spPr>
            <a:xfrm>
              <a:off x="57248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30"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30"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24"/>
            <p:cNvSpPr/>
            <p:nvPr/>
          </p:nvSpPr>
          <p:spPr>
            <a:xfrm>
              <a:off x="5792100" y="3109175"/>
              <a:ext cx="15900" cy="16375"/>
            </a:xfrm>
            <a:custGeom>
              <a:avLst/>
              <a:gdLst/>
              <a:ahLst/>
              <a:cxnLst/>
              <a:rect l="l" t="t" r="r" b="b"/>
              <a:pathLst>
                <a:path w="636" h="655" extrusionOk="0">
                  <a:moveTo>
                    <a:pt x="318" y="0"/>
                  </a:moveTo>
                  <a:lnTo>
                    <a:pt x="243"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43" y="636"/>
                  </a:lnTo>
                  <a:lnTo>
                    <a:pt x="318" y="654"/>
                  </a:lnTo>
                  <a:lnTo>
                    <a:pt x="374" y="636"/>
                  </a:lnTo>
                  <a:lnTo>
                    <a:pt x="449" y="617"/>
                  </a:lnTo>
                  <a:lnTo>
                    <a:pt x="486" y="598"/>
                  </a:lnTo>
                  <a:lnTo>
                    <a:pt x="542" y="561"/>
                  </a:lnTo>
                  <a:lnTo>
                    <a:pt x="580" y="505"/>
                  </a:lnTo>
                  <a:lnTo>
                    <a:pt x="617" y="449"/>
                  </a:lnTo>
                  <a:lnTo>
                    <a:pt x="636" y="393"/>
                  </a:lnTo>
                  <a:lnTo>
                    <a:pt x="636" y="318"/>
                  </a:lnTo>
                  <a:lnTo>
                    <a:pt x="636" y="262"/>
                  </a:lnTo>
                  <a:lnTo>
                    <a:pt x="617" y="206"/>
                  </a:lnTo>
                  <a:lnTo>
                    <a:pt x="580" y="150"/>
                  </a:lnTo>
                  <a:lnTo>
                    <a:pt x="542" y="94"/>
                  </a:lnTo>
                  <a:lnTo>
                    <a:pt x="486"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24"/>
            <p:cNvSpPr/>
            <p:nvPr/>
          </p:nvSpPr>
          <p:spPr>
            <a:xfrm>
              <a:off x="5859400" y="3109175"/>
              <a:ext cx="15900" cy="16375"/>
            </a:xfrm>
            <a:custGeom>
              <a:avLst/>
              <a:gdLst/>
              <a:ahLst/>
              <a:cxnLst/>
              <a:rect l="l" t="t" r="r" b="b"/>
              <a:pathLst>
                <a:path w="636" h="655" extrusionOk="0">
                  <a:moveTo>
                    <a:pt x="318" y="0"/>
                  </a:moveTo>
                  <a:lnTo>
                    <a:pt x="262" y="19"/>
                  </a:lnTo>
                  <a:lnTo>
                    <a:pt x="187" y="38"/>
                  </a:lnTo>
                  <a:lnTo>
                    <a:pt x="131" y="56"/>
                  </a:lnTo>
                  <a:lnTo>
                    <a:pt x="94" y="94"/>
                  </a:lnTo>
                  <a:lnTo>
                    <a:pt x="56" y="150"/>
                  </a:lnTo>
                  <a:lnTo>
                    <a:pt x="19" y="206"/>
                  </a:lnTo>
                  <a:lnTo>
                    <a:pt x="0" y="262"/>
                  </a:lnTo>
                  <a:lnTo>
                    <a:pt x="0" y="318"/>
                  </a:lnTo>
                  <a:lnTo>
                    <a:pt x="0" y="393"/>
                  </a:lnTo>
                  <a:lnTo>
                    <a:pt x="19" y="449"/>
                  </a:lnTo>
                  <a:lnTo>
                    <a:pt x="56" y="505"/>
                  </a:lnTo>
                  <a:lnTo>
                    <a:pt x="94" y="561"/>
                  </a:lnTo>
                  <a:lnTo>
                    <a:pt x="131" y="598"/>
                  </a:lnTo>
                  <a:lnTo>
                    <a:pt x="187" y="617"/>
                  </a:lnTo>
                  <a:lnTo>
                    <a:pt x="262" y="636"/>
                  </a:lnTo>
                  <a:lnTo>
                    <a:pt x="318" y="654"/>
                  </a:lnTo>
                  <a:lnTo>
                    <a:pt x="374"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74"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24"/>
            <p:cNvSpPr/>
            <p:nvPr/>
          </p:nvSpPr>
          <p:spPr>
            <a:xfrm>
              <a:off x="5926700" y="3109175"/>
              <a:ext cx="15925" cy="16375"/>
            </a:xfrm>
            <a:custGeom>
              <a:avLst/>
              <a:gdLst/>
              <a:ahLst/>
              <a:cxnLst/>
              <a:rect l="l" t="t" r="r" b="b"/>
              <a:pathLst>
                <a:path w="637" h="655" extrusionOk="0">
                  <a:moveTo>
                    <a:pt x="318" y="0"/>
                  </a:moveTo>
                  <a:lnTo>
                    <a:pt x="262" y="19"/>
                  </a:lnTo>
                  <a:lnTo>
                    <a:pt x="187" y="38"/>
                  </a:lnTo>
                  <a:lnTo>
                    <a:pt x="150" y="56"/>
                  </a:lnTo>
                  <a:lnTo>
                    <a:pt x="94" y="94"/>
                  </a:lnTo>
                  <a:lnTo>
                    <a:pt x="56" y="150"/>
                  </a:lnTo>
                  <a:lnTo>
                    <a:pt x="19" y="206"/>
                  </a:lnTo>
                  <a:lnTo>
                    <a:pt x="0" y="262"/>
                  </a:lnTo>
                  <a:lnTo>
                    <a:pt x="0" y="318"/>
                  </a:lnTo>
                  <a:lnTo>
                    <a:pt x="0" y="393"/>
                  </a:lnTo>
                  <a:lnTo>
                    <a:pt x="19" y="449"/>
                  </a:lnTo>
                  <a:lnTo>
                    <a:pt x="56" y="505"/>
                  </a:lnTo>
                  <a:lnTo>
                    <a:pt x="94" y="561"/>
                  </a:lnTo>
                  <a:lnTo>
                    <a:pt x="150" y="598"/>
                  </a:lnTo>
                  <a:lnTo>
                    <a:pt x="187" y="617"/>
                  </a:lnTo>
                  <a:lnTo>
                    <a:pt x="262" y="636"/>
                  </a:lnTo>
                  <a:lnTo>
                    <a:pt x="318" y="654"/>
                  </a:lnTo>
                  <a:lnTo>
                    <a:pt x="393" y="636"/>
                  </a:lnTo>
                  <a:lnTo>
                    <a:pt x="449" y="617"/>
                  </a:lnTo>
                  <a:lnTo>
                    <a:pt x="505" y="598"/>
                  </a:lnTo>
                  <a:lnTo>
                    <a:pt x="543" y="561"/>
                  </a:lnTo>
                  <a:lnTo>
                    <a:pt x="580" y="505"/>
                  </a:lnTo>
                  <a:lnTo>
                    <a:pt x="617" y="449"/>
                  </a:lnTo>
                  <a:lnTo>
                    <a:pt x="636" y="393"/>
                  </a:lnTo>
                  <a:lnTo>
                    <a:pt x="636" y="318"/>
                  </a:lnTo>
                  <a:lnTo>
                    <a:pt x="636" y="262"/>
                  </a:lnTo>
                  <a:lnTo>
                    <a:pt x="617" y="206"/>
                  </a:lnTo>
                  <a:lnTo>
                    <a:pt x="580" y="150"/>
                  </a:lnTo>
                  <a:lnTo>
                    <a:pt x="543" y="94"/>
                  </a:lnTo>
                  <a:lnTo>
                    <a:pt x="505" y="56"/>
                  </a:lnTo>
                  <a:lnTo>
                    <a:pt x="449" y="38"/>
                  </a:lnTo>
                  <a:lnTo>
                    <a:pt x="393" y="19"/>
                  </a:lnTo>
                  <a:lnTo>
                    <a:pt x="3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descr="A logo with people and a symbol&#10;&#10;Description automatically generated with medium confidence">
            <a:extLst>
              <a:ext uri="{FF2B5EF4-FFF2-40B4-BE49-F238E27FC236}">
                <a16:creationId xmlns:a16="http://schemas.microsoft.com/office/drawing/2014/main" id="{803D2E7B-E12A-BC27-1854-FCEBFF71C2AF}"/>
              </a:ext>
            </a:extLst>
          </p:cNvPr>
          <p:cNvPicPr>
            <a:picLocks noChangeAspect="1"/>
          </p:cNvPicPr>
          <p:nvPr userDrawn="1"/>
        </p:nvPicPr>
        <p:blipFill>
          <a:blip r:embed="rId2"/>
          <a:stretch>
            <a:fillRect/>
          </a:stretch>
        </p:blipFill>
        <p:spPr>
          <a:xfrm>
            <a:off x="107240" y="4252814"/>
            <a:ext cx="893352" cy="893352"/>
          </a:xfrm>
          <a:prstGeom prst="rect">
            <a:avLst/>
          </a:prstGeom>
        </p:spPr>
      </p:pic>
      <p:pic>
        <p:nvPicPr>
          <p:cNvPr id="3" name="Picture 2" descr="A logo for a company&#10;&#10;Description automatically generated">
            <a:extLst>
              <a:ext uri="{FF2B5EF4-FFF2-40B4-BE49-F238E27FC236}">
                <a16:creationId xmlns:a16="http://schemas.microsoft.com/office/drawing/2014/main" id="{4887A722-E583-7C5C-61D4-881838EB57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66845" y="4286250"/>
            <a:ext cx="773890" cy="852487"/>
          </a:xfrm>
          <a:prstGeom prst="rect">
            <a:avLst/>
          </a:prstGeom>
        </p:spPr>
      </p:pic>
      <p:sp>
        <p:nvSpPr>
          <p:cNvPr id="5" name="Rectangle 4">
            <a:extLst>
              <a:ext uri="{FF2B5EF4-FFF2-40B4-BE49-F238E27FC236}">
                <a16:creationId xmlns:a16="http://schemas.microsoft.com/office/drawing/2014/main" id="{E1D7CDE6-EB6F-4A80-B70F-9452D8B86069}"/>
              </a:ext>
            </a:extLst>
          </p:cNvPr>
          <p:cNvSpPr>
            <a:spLocks noChangeArrowheads="1"/>
          </p:cNvSpPr>
          <p:nvPr userDrawn="1"/>
        </p:nvSpPr>
        <p:spPr bwMode="auto">
          <a:xfrm>
            <a:off x="8598378" y="-52779"/>
            <a:ext cx="633412" cy="547688"/>
          </a:xfrm>
          <a:prstGeom prst="rect">
            <a:avLst/>
          </a:prstGeom>
          <a:noFill/>
          <a:ln>
            <a:noFill/>
          </a:ln>
        </p:spPr>
        <p:txBody>
          <a:bodyPr wrap="none">
            <a:spAutoFit/>
          </a:bodyPr>
          <a:lstStyle>
            <a:lvl1pPr>
              <a:defRPr sz="2900" b="1">
                <a:solidFill>
                  <a:srgbClr val="99CCFF"/>
                </a:solidFill>
                <a:latin typeface="Arial" panose="020B0604020202020204" pitchFamily="34" charset="0"/>
              </a:defRPr>
            </a:lvl1pPr>
            <a:lvl2pPr marL="742950" indent="-285750">
              <a:defRPr sz="2900" b="1">
                <a:solidFill>
                  <a:srgbClr val="99CCFF"/>
                </a:solidFill>
                <a:latin typeface="Arial" panose="020B0604020202020204" pitchFamily="34" charset="0"/>
              </a:defRPr>
            </a:lvl2pPr>
            <a:lvl3pPr marL="1143000" indent="-228600">
              <a:defRPr sz="2900" b="1">
                <a:solidFill>
                  <a:srgbClr val="99CCFF"/>
                </a:solidFill>
                <a:latin typeface="Arial" panose="020B0604020202020204" pitchFamily="34" charset="0"/>
              </a:defRPr>
            </a:lvl3pPr>
            <a:lvl4pPr marL="1600200" indent="-228600">
              <a:defRPr sz="2900" b="1">
                <a:solidFill>
                  <a:srgbClr val="99CCFF"/>
                </a:solidFill>
                <a:latin typeface="Arial" panose="020B0604020202020204" pitchFamily="34" charset="0"/>
              </a:defRPr>
            </a:lvl4pPr>
            <a:lvl5pPr marL="2057400" indent="-228600">
              <a:defRPr sz="2900" b="1">
                <a:solidFill>
                  <a:srgbClr val="99CCFF"/>
                </a:solidFill>
                <a:latin typeface="Arial" panose="020B0604020202020204" pitchFamily="34" charset="0"/>
              </a:defRPr>
            </a:lvl5pPr>
            <a:lvl6pPr marL="2514600" indent="-228600" eaLnBrk="0" fontAlgn="base" hangingPunct="0">
              <a:spcBef>
                <a:spcPct val="0"/>
              </a:spcBef>
              <a:spcAft>
                <a:spcPct val="0"/>
              </a:spcAft>
              <a:defRPr sz="2900" b="1">
                <a:solidFill>
                  <a:srgbClr val="99CCFF"/>
                </a:solidFill>
                <a:latin typeface="Arial" panose="020B0604020202020204" pitchFamily="34" charset="0"/>
              </a:defRPr>
            </a:lvl6pPr>
            <a:lvl7pPr marL="2971800" indent="-228600" eaLnBrk="0" fontAlgn="base" hangingPunct="0">
              <a:spcBef>
                <a:spcPct val="0"/>
              </a:spcBef>
              <a:spcAft>
                <a:spcPct val="0"/>
              </a:spcAft>
              <a:defRPr sz="2900" b="1">
                <a:solidFill>
                  <a:srgbClr val="99CCFF"/>
                </a:solidFill>
                <a:latin typeface="Arial" panose="020B0604020202020204" pitchFamily="34" charset="0"/>
              </a:defRPr>
            </a:lvl7pPr>
            <a:lvl8pPr marL="3429000" indent="-228600" eaLnBrk="0" fontAlgn="base" hangingPunct="0">
              <a:spcBef>
                <a:spcPct val="0"/>
              </a:spcBef>
              <a:spcAft>
                <a:spcPct val="0"/>
              </a:spcAft>
              <a:defRPr sz="2900" b="1">
                <a:solidFill>
                  <a:srgbClr val="99CCFF"/>
                </a:solidFill>
                <a:latin typeface="Arial" panose="020B0604020202020204" pitchFamily="34" charset="0"/>
              </a:defRPr>
            </a:lvl8pPr>
            <a:lvl9pPr marL="3886200" indent="-228600" eaLnBrk="0" fontAlgn="base" hangingPunct="0">
              <a:spcBef>
                <a:spcPct val="0"/>
              </a:spcBef>
              <a:spcAft>
                <a:spcPct val="0"/>
              </a:spcAft>
              <a:defRPr sz="2900" b="1">
                <a:solidFill>
                  <a:srgbClr val="99CCFF"/>
                </a:solidFill>
                <a:latin typeface="Arial" panose="020B0604020202020204" pitchFamily="34" charset="0"/>
              </a:defRPr>
            </a:lvl9pPr>
          </a:lstStyle>
          <a:p>
            <a:pPr algn="ctr" eaLnBrk="1" hangingPunct="1">
              <a:defRPr/>
            </a:pPr>
            <a:fld id="{B451C16D-82B5-4ACC-915B-E8553CEBD279}" type="slidenum">
              <a:rPr lang="en-GB" altLang="en-US" sz="2954" smtClean="0">
                <a:solidFill>
                  <a:srgbClr val="003466"/>
                </a:solidFill>
                <a:latin typeface="Calibri" panose="020F0502020204030204" pitchFamily="34" charset="0"/>
              </a:rPr>
              <a:pPr algn="ctr" eaLnBrk="1" hangingPunct="1">
                <a:defRPr/>
              </a:pPr>
              <a:t>‹#›</a:t>
            </a:fld>
            <a:endParaRPr lang="en-GB" altLang="en-US" sz="2677"/>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445025"/>
            <a:ext cx="7713900" cy="5727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dk1"/>
              </a:buClr>
              <a:buSzPts val="3000"/>
              <a:buFont typeface="Be Vietnam Pro Black"/>
              <a:buNone/>
              <a:defRPr sz="3000">
                <a:solidFill>
                  <a:schemeClr val="dk1"/>
                </a:solidFill>
                <a:latin typeface="Be Vietnam Pro Black"/>
                <a:ea typeface="Be Vietnam Pro Black"/>
                <a:cs typeface="Be Vietnam Pro Black"/>
                <a:sym typeface="Be Vietnam Pro Black"/>
              </a:defRPr>
            </a:lvl1pPr>
            <a:lvl2pPr lvl="1"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2pPr>
            <a:lvl3pPr lvl="2"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3pPr>
            <a:lvl4pPr lvl="3"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4pPr>
            <a:lvl5pPr lvl="4"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5pPr>
            <a:lvl6pPr lvl="5"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6pPr>
            <a:lvl7pPr lvl="6"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7pPr>
            <a:lvl8pPr lvl="7"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8pPr>
            <a:lvl9pPr lvl="8"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715100" y="1152475"/>
            <a:ext cx="77139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lt1"/>
              </a:buClr>
              <a:buSzPts val="1400"/>
              <a:buFont typeface="Inter"/>
              <a:buChar char="●"/>
              <a:defRPr>
                <a:solidFill>
                  <a:schemeClr val="lt1"/>
                </a:solidFill>
                <a:latin typeface="Inter"/>
                <a:ea typeface="Inter"/>
                <a:cs typeface="Inter"/>
                <a:sym typeface="Inter"/>
              </a:defRPr>
            </a:lvl1pPr>
            <a:lvl2pPr marL="914400" lvl="1" indent="-317500">
              <a:lnSpc>
                <a:spcPct val="100000"/>
              </a:lnSpc>
              <a:spcBef>
                <a:spcPts val="1600"/>
              </a:spcBef>
              <a:spcAft>
                <a:spcPts val="0"/>
              </a:spcAft>
              <a:buClr>
                <a:schemeClr val="lt1"/>
              </a:buClr>
              <a:buSzPts val="1400"/>
              <a:buFont typeface="Inter"/>
              <a:buChar char="○"/>
              <a:defRPr>
                <a:solidFill>
                  <a:schemeClr val="lt1"/>
                </a:solidFill>
                <a:latin typeface="Inter"/>
                <a:ea typeface="Inter"/>
                <a:cs typeface="Inter"/>
                <a:sym typeface="Inter"/>
              </a:defRPr>
            </a:lvl2pPr>
            <a:lvl3pPr marL="1371600" lvl="2" indent="-317500">
              <a:lnSpc>
                <a:spcPct val="100000"/>
              </a:lnSpc>
              <a:spcBef>
                <a:spcPts val="1600"/>
              </a:spcBef>
              <a:spcAft>
                <a:spcPts val="0"/>
              </a:spcAft>
              <a:buClr>
                <a:schemeClr val="lt1"/>
              </a:buClr>
              <a:buSzPts val="1400"/>
              <a:buFont typeface="Inter"/>
              <a:buChar char="■"/>
              <a:defRPr>
                <a:solidFill>
                  <a:schemeClr val="lt1"/>
                </a:solidFill>
                <a:latin typeface="Inter"/>
                <a:ea typeface="Inter"/>
                <a:cs typeface="Inter"/>
                <a:sym typeface="Inter"/>
              </a:defRPr>
            </a:lvl3pPr>
            <a:lvl4pPr marL="1828800" lvl="3" indent="-317500">
              <a:lnSpc>
                <a:spcPct val="100000"/>
              </a:lnSpc>
              <a:spcBef>
                <a:spcPts val="1600"/>
              </a:spcBef>
              <a:spcAft>
                <a:spcPts val="0"/>
              </a:spcAft>
              <a:buClr>
                <a:schemeClr val="lt1"/>
              </a:buClr>
              <a:buSzPts val="1400"/>
              <a:buFont typeface="Inter"/>
              <a:buChar char="●"/>
              <a:defRPr>
                <a:solidFill>
                  <a:schemeClr val="lt1"/>
                </a:solidFill>
                <a:latin typeface="Inter"/>
                <a:ea typeface="Inter"/>
                <a:cs typeface="Inter"/>
                <a:sym typeface="Inter"/>
              </a:defRPr>
            </a:lvl4pPr>
            <a:lvl5pPr marL="2286000" lvl="4" indent="-317500">
              <a:lnSpc>
                <a:spcPct val="100000"/>
              </a:lnSpc>
              <a:spcBef>
                <a:spcPts val="1600"/>
              </a:spcBef>
              <a:spcAft>
                <a:spcPts val="0"/>
              </a:spcAft>
              <a:buClr>
                <a:schemeClr val="lt1"/>
              </a:buClr>
              <a:buSzPts val="1400"/>
              <a:buFont typeface="Inter"/>
              <a:buChar char="○"/>
              <a:defRPr>
                <a:solidFill>
                  <a:schemeClr val="lt1"/>
                </a:solidFill>
                <a:latin typeface="Inter"/>
                <a:ea typeface="Inter"/>
                <a:cs typeface="Inter"/>
                <a:sym typeface="Inter"/>
              </a:defRPr>
            </a:lvl5pPr>
            <a:lvl6pPr marL="2743200" lvl="5" indent="-317500">
              <a:lnSpc>
                <a:spcPct val="100000"/>
              </a:lnSpc>
              <a:spcBef>
                <a:spcPts val="1600"/>
              </a:spcBef>
              <a:spcAft>
                <a:spcPts val="0"/>
              </a:spcAft>
              <a:buClr>
                <a:schemeClr val="lt1"/>
              </a:buClr>
              <a:buSzPts val="1400"/>
              <a:buFont typeface="Inter"/>
              <a:buChar char="■"/>
              <a:defRPr>
                <a:solidFill>
                  <a:schemeClr val="lt1"/>
                </a:solidFill>
                <a:latin typeface="Inter"/>
                <a:ea typeface="Inter"/>
                <a:cs typeface="Inter"/>
                <a:sym typeface="Inter"/>
              </a:defRPr>
            </a:lvl6pPr>
            <a:lvl7pPr marL="3200400" lvl="6" indent="-317500">
              <a:lnSpc>
                <a:spcPct val="100000"/>
              </a:lnSpc>
              <a:spcBef>
                <a:spcPts val="1600"/>
              </a:spcBef>
              <a:spcAft>
                <a:spcPts val="0"/>
              </a:spcAft>
              <a:buClr>
                <a:schemeClr val="lt1"/>
              </a:buClr>
              <a:buSzPts val="1400"/>
              <a:buFont typeface="Inter"/>
              <a:buChar char="●"/>
              <a:defRPr>
                <a:solidFill>
                  <a:schemeClr val="lt1"/>
                </a:solidFill>
                <a:latin typeface="Inter"/>
                <a:ea typeface="Inter"/>
                <a:cs typeface="Inter"/>
                <a:sym typeface="Inter"/>
              </a:defRPr>
            </a:lvl7pPr>
            <a:lvl8pPr marL="3657600" lvl="7" indent="-317500">
              <a:lnSpc>
                <a:spcPct val="100000"/>
              </a:lnSpc>
              <a:spcBef>
                <a:spcPts val="1600"/>
              </a:spcBef>
              <a:spcAft>
                <a:spcPts val="0"/>
              </a:spcAft>
              <a:buClr>
                <a:schemeClr val="lt1"/>
              </a:buClr>
              <a:buSzPts val="1400"/>
              <a:buFont typeface="Inter"/>
              <a:buChar char="○"/>
              <a:defRPr>
                <a:solidFill>
                  <a:schemeClr val="lt1"/>
                </a:solidFill>
                <a:latin typeface="Inter"/>
                <a:ea typeface="Inter"/>
                <a:cs typeface="Inter"/>
                <a:sym typeface="Inter"/>
              </a:defRPr>
            </a:lvl8pPr>
            <a:lvl9pPr marL="4114800" lvl="8" indent="-317500">
              <a:lnSpc>
                <a:spcPct val="100000"/>
              </a:lnSpc>
              <a:spcBef>
                <a:spcPts val="1600"/>
              </a:spcBef>
              <a:spcAft>
                <a:spcPts val="1600"/>
              </a:spcAft>
              <a:buClr>
                <a:schemeClr val="lt1"/>
              </a:buClr>
              <a:buSzPts val="1400"/>
              <a:buFont typeface="Inter"/>
              <a:buChar char="■"/>
              <a:defRPr>
                <a:solidFill>
                  <a:schemeClr val="lt1"/>
                </a:solidFill>
                <a:latin typeface="Inter"/>
                <a:ea typeface="Inter"/>
                <a:cs typeface="Inter"/>
                <a:sym typeface="Inte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4" r:id="rId2"/>
    <p:sldLayoutId id="2147483652" r:id="rId3"/>
    <p:sldLayoutId id="2147483651" r:id="rId4"/>
    <p:sldLayoutId id="2147483675" r:id="rId5"/>
    <p:sldLayoutId id="2147483653" r:id="rId6"/>
    <p:sldLayoutId id="2147483669" r:id="rId7"/>
    <p:sldLayoutId id="2147483670"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8" Type="http://schemas.openxmlformats.org/officeDocument/2006/relationships/image" Target="../media/image31.jpeg"/><Relationship Id="rId13" Type="http://schemas.openxmlformats.org/officeDocument/2006/relationships/image" Target="../media/image36.jpeg"/><Relationship Id="rId3" Type="http://schemas.openxmlformats.org/officeDocument/2006/relationships/diagramLayout" Target="../diagrams/layout4.xml"/><Relationship Id="rId7" Type="http://schemas.openxmlformats.org/officeDocument/2006/relationships/image" Target="../media/image30.jpeg"/><Relationship Id="rId12" Type="http://schemas.openxmlformats.org/officeDocument/2006/relationships/image" Target="../media/image35.jpeg"/><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11" Type="http://schemas.openxmlformats.org/officeDocument/2006/relationships/image" Target="../media/image34.jpeg"/><Relationship Id="rId5" Type="http://schemas.openxmlformats.org/officeDocument/2006/relationships/diagramColors" Target="../diagrams/colors4.xml"/><Relationship Id="rId10" Type="http://schemas.openxmlformats.org/officeDocument/2006/relationships/image" Target="../media/image33.jpeg"/><Relationship Id="rId4" Type="http://schemas.openxmlformats.org/officeDocument/2006/relationships/diagramQuickStyle" Target="../diagrams/quickStyle4.xml"/><Relationship Id="rId9" Type="http://schemas.openxmlformats.org/officeDocument/2006/relationships/image" Target="../media/image3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s://cds.cern.ch/record/27761/files/CM-P00081680-e.pdf"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s://cds.cern.ch/record/34781/files/CM-P00080115-e.pdf" TargetMode="External"/><Relationship Id="rId7" Type="http://schemas.openxmlformats.org/officeDocument/2006/relationships/hyperlink" Target="https://cds.cern.ch/record/1125501/files/001125501_English.pdf"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hyperlink" Target="https://cds.cern.ch/record/901530/files/CM-P00079104-e.pdf" TargetMode="External"/><Relationship Id="rId5" Type="http://schemas.openxmlformats.org/officeDocument/2006/relationships/hyperlink" Target="https://cds.cern.ch/record/903600/files/CM-P00079102-e.pdf" TargetMode="External"/><Relationship Id="rId4" Type="http://schemas.openxmlformats.org/officeDocument/2006/relationships/hyperlink" Target="https://cds.cern.ch/record/35830/files/CM-P00083812-e.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cds.cern.ch/record/1288982/files/001288982_English.pdf"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microsoft.com/office/2014/relationships/chartEx" Target="../charts/chartEx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8" Type="http://schemas.openxmlformats.org/officeDocument/2006/relationships/hyperlink" Target="https://cds.cern.ch/record/1700480?ln=en" TargetMode="External"/><Relationship Id="rId13" Type="http://schemas.openxmlformats.org/officeDocument/2006/relationships/hyperlink" Target="http://pensionpulse.blogspot.ch/2013/05/should-pensions-think-like-macro-funds.html" TargetMode="External"/><Relationship Id="rId3" Type="http://schemas.openxmlformats.org/officeDocument/2006/relationships/hyperlink" Target="https://staff-association.web.cern.ch/sites/default/files/Proton-Special-2024-Vers-la-perennite-de-la-protection-sociale.pdf" TargetMode="External"/><Relationship Id="rId7" Type="http://schemas.openxmlformats.org/officeDocument/2006/relationships/hyperlink" Target="https://cds.cern.ch/record/1697374?ln=en" TargetMode="External"/><Relationship Id="rId12" Type="http://schemas.openxmlformats.org/officeDocument/2006/relationships/hyperlink" Target="https://papers.ssrn.com/sol3/papers.cfm?abstract_id=2235344"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hyperlink" Target="https://cds.cern.ch/record/1694667?ln=en" TargetMode="External"/><Relationship Id="rId11" Type="http://schemas.openxmlformats.org/officeDocument/2006/relationships/hyperlink" Target="https://cds.cern.ch/record/2908194" TargetMode="External"/><Relationship Id="rId5" Type="http://schemas.openxmlformats.org/officeDocument/2006/relationships/hyperlink" Target="https://indico.cern.ch/category/1195/" TargetMode="External"/><Relationship Id="rId10" Type="http://schemas.openxmlformats.org/officeDocument/2006/relationships/hyperlink" Target="https://cds.cern.ch/record/1707419?ln=en" TargetMode="External"/><Relationship Id="rId4" Type="http://schemas.openxmlformats.org/officeDocument/2006/relationships/hyperlink" Target="https://pensionfund.cern.ch/en" TargetMode="External"/><Relationship Id="rId9" Type="http://schemas.openxmlformats.org/officeDocument/2006/relationships/hyperlink" Target="https://cds.cern.ch/record/1703687?ln=en"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57"/>
        <p:cNvGrpSpPr/>
        <p:nvPr/>
      </p:nvGrpSpPr>
      <p:grpSpPr>
        <a:xfrm>
          <a:off x="0" y="0"/>
          <a:ext cx="0" cy="0"/>
          <a:chOff x="0" y="0"/>
          <a:chExt cx="0" cy="0"/>
        </a:xfrm>
      </p:grpSpPr>
      <p:sp>
        <p:nvSpPr>
          <p:cNvPr id="1458" name="Google Shape;1458;p28"/>
          <p:cNvSpPr txBox="1">
            <a:spLocks noGrp="1"/>
          </p:cNvSpPr>
          <p:nvPr>
            <p:ph type="ctrTitle"/>
          </p:nvPr>
        </p:nvSpPr>
        <p:spPr>
          <a:xfrm>
            <a:off x="697800" y="846726"/>
            <a:ext cx="7748400" cy="195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5000" dirty="0"/>
              <a:t>Social protection at CERN</a:t>
            </a:r>
            <a:br>
              <a:rPr lang="en-GB" sz="5000" dirty="0"/>
            </a:br>
            <a:r>
              <a:rPr lang="en-GB" sz="5000" dirty="0"/>
              <a:t>CERN Pension Fund</a:t>
            </a:r>
            <a:endParaRPr lang="fr-CH" sz="4100" dirty="0">
              <a:solidFill>
                <a:schemeClr val="lt1"/>
              </a:solidFill>
            </a:endParaRPr>
          </a:p>
        </p:txBody>
      </p:sp>
      <p:pic>
        <p:nvPicPr>
          <p:cNvPr id="4" name="Picture 3" descr="A logo for a company&#10;&#10;Description automatically generated">
            <a:extLst>
              <a:ext uri="{FF2B5EF4-FFF2-40B4-BE49-F238E27FC236}">
                <a16:creationId xmlns:a16="http://schemas.microsoft.com/office/drawing/2014/main" id="{22A8BD20-5A1F-CF58-81BA-B8BF7B7CE9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9622" y="2716823"/>
            <a:ext cx="1344756" cy="1481330"/>
          </a:xfrm>
          <a:prstGeom prst="rect">
            <a:avLst/>
          </a:prstGeom>
        </p:spPr>
      </p:pic>
      <p:pic>
        <p:nvPicPr>
          <p:cNvPr id="6" name="Picture 5" descr="A logo with people and a symbol&#10;&#10;Description automatically generated with medium confidence">
            <a:extLst>
              <a:ext uri="{FF2B5EF4-FFF2-40B4-BE49-F238E27FC236}">
                <a16:creationId xmlns:a16="http://schemas.microsoft.com/office/drawing/2014/main" id="{07407FB2-6426-DD9A-0B93-1709EDB5A5E2}"/>
              </a:ext>
            </a:extLst>
          </p:cNvPr>
          <p:cNvPicPr>
            <a:picLocks noChangeAspect="1"/>
          </p:cNvPicPr>
          <p:nvPr/>
        </p:nvPicPr>
        <p:blipFill>
          <a:blip r:embed="rId4"/>
          <a:stretch>
            <a:fillRect/>
          </a:stretch>
        </p:blipFill>
        <p:spPr>
          <a:xfrm>
            <a:off x="107240" y="4279190"/>
            <a:ext cx="893352" cy="89335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F66F3-E7B8-A53C-3C73-7A362B857F3A}"/>
              </a:ext>
            </a:extLst>
          </p:cNvPr>
          <p:cNvSpPr>
            <a:spLocks noGrp="1"/>
          </p:cNvSpPr>
          <p:nvPr>
            <p:ph type="title"/>
          </p:nvPr>
        </p:nvSpPr>
        <p:spPr>
          <a:xfrm>
            <a:off x="720000" y="0"/>
            <a:ext cx="7704000" cy="572700"/>
          </a:xfrm>
        </p:spPr>
        <p:txBody>
          <a:bodyPr/>
          <a:lstStyle/>
          <a:p>
            <a:r>
              <a:rPr lang="en-GB" dirty="0"/>
              <a:t>The Pension Fund Management Unit (PFMU)</a:t>
            </a:r>
          </a:p>
        </p:txBody>
      </p:sp>
      <p:grpSp>
        <p:nvGrpSpPr>
          <p:cNvPr id="3" name="Group 2">
            <a:extLst>
              <a:ext uri="{FF2B5EF4-FFF2-40B4-BE49-F238E27FC236}">
                <a16:creationId xmlns:a16="http://schemas.microsoft.com/office/drawing/2014/main" id="{D7178248-EFE3-B6CB-8A23-323B17F64EE6}"/>
              </a:ext>
            </a:extLst>
          </p:cNvPr>
          <p:cNvGrpSpPr/>
          <p:nvPr/>
        </p:nvGrpSpPr>
        <p:grpSpPr>
          <a:xfrm>
            <a:off x="237931" y="660040"/>
            <a:ext cx="8668139" cy="3809607"/>
            <a:chOff x="237931" y="660040"/>
            <a:chExt cx="8668139" cy="3809607"/>
          </a:xfrm>
        </p:grpSpPr>
        <p:sp>
          <p:nvSpPr>
            <p:cNvPr id="4" name="TextBox 3">
              <a:extLst>
                <a:ext uri="{FF2B5EF4-FFF2-40B4-BE49-F238E27FC236}">
                  <a16:creationId xmlns:a16="http://schemas.microsoft.com/office/drawing/2014/main" id="{ABEE534E-01F0-9D8C-7FE6-4F43C25DF494}"/>
                </a:ext>
              </a:extLst>
            </p:cNvPr>
            <p:cNvSpPr txBox="1"/>
            <p:nvPr/>
          </p:nvSpPr>
          <p:spPr>
            <a:xfrm>
              <a:off x="237931" y="660040"/>
              <a:ext cx="5910272" cy="161583"/>
            </a:xfrm>
            <a:prstGeom prst="rect">
              <a:avLst/>
            </a:prstGeom>
            <a:noFill/>
          </p:spPr>
          <p:txBody>
            <a:bodyPr wrap="none" lIns="0" tIns="0" rIns="0" bIns="0" rtlCol="0">
              <a:spAutoFit/>
            </a:bodyPr>
            <a:lstStyle/>
            <a:p>
              <a:pPr algn="l"/>
              <a:r>
                <a:rPr lang="en-GB" sz="1050" dirty="0">
                  <a:solidFill>
                    <a:schemeClr val="tx1"/>
                  </a:solidFill>
                </a:rPr>
                <a:t>Strong and stable leadership of the PFMU provides consistent strategy and beneficiary experience</a:t>
              </a:r>
              <a:r>
                <a:rPr lang="en-GB" sz="1050" dirty="0"/>
                <a:t>.</a:t>
              </a:r>
            </a:p>
          </p:txBody>
        </p:sp>
        <p:pic>
          <p:nvPicPr>
            <p:cNvPr id="5" name="Picture 4">
              <a:extLst>
                <a:ext uri="{FF2B5EF4-FFF2-40B4-BE49-F238E27FC236}">
                  <a16:creationId xmlns:a16="http://schemas.microsoft.com/office/drawing/2014/main" id="{9AC249EE-112A-A8E6-4FE0-283878B20A5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604476" y="948725"/>
              <a:ext cx="888561" cy="888561"/>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a:extLst>
                <a:ext uri="{FF2B5EF4-FFF2-40B4-BE49-F238E27FC236}">
                  <a16:creationId xmlns:a16="http://schemas.microsoft.com/office/drawing/2014/main" id="{E34EEA7C-727B-80AE-0820-57CD7A20B3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03780" y="948725"/>
              <a:ext cx="888561" cy="888561"/>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Rounded Rectangle 72">
              <a:extLst>
                <a:ext uri="{FF2B5EF4-FFF2-40B4-BE49-F238E27FC236}">
                  <a16:creationId xmlns:a16="http://schemas.microsoft.com/office/drawing/2014/main" id="{5B787157-8506-F06F-BC24-36C11B51D4B5}"/>
                </a:ext>
              </a:extLst>
            </p:cNvPr>
            <p:cNvSpPr/>
            <p:nvPr/>
          </p:nvSpPr>
          <p:spPr>
            <a:xfrm>
              <a:off x="4221090" y="1968907"/>
              <a:ext cx="1698174" cy="340425"/>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bg2"/>
                  </a:solidFill>
                </a:rPr>
                <a:t>Elena Manola-Bonthond</a:t>
              </a:r>
            </a:p>
            <a:p>
              <a:pPr algn="ctr"/>
              <a:r>
                <a:rPr lang="en-GB" sz="1050" dirty="0">
                  <a:solidFill>
                    <a:schemeClr val="bg2"/>
                  </a:solidFill>
                </a:rPr>
                <a:t>Chief Investment Officer</a:t>
              </a:r>
            </a:p>
          </p:txBody>
        </p:sp>
        <p:sp>
          <p:nvSpPr>
            <p:cNvPr id="8" name="Rounded Rectangle 74">
              <a:extLst>
                <a:ext uri="{FF2B5EF4-FFF2-40B4-BE49-F238E27FC236}">
                  <a16:creationId xmlns:a16="http://schemas.microsoft.com/office/drawing/2014/main" id="{83767DCF-98D1-E759-43EB-E3739CC1D503}"/>
                </a:ext>
              </a:extLst>
            </p:cNvPr>
            <p:cNvSpPr/>
            <p:nvPr/>
          </p:nvSpPr>
          <p:spPr>
            <a:xfrm>
              <a:off x="7016615" y="1968907"/>
              <a:ext cx="1698174" cy="340425"/>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bg2"/>
                  </a:solidFill>
                </a:rPr>
                <a:t>Kandy Mitchell</a:t>
              </a:r>
            </a:p>
            <a:p>
              <a:pPr algn="ctr"/>
              <a:r>
                <a:rPr lang="en-GB" sz="1050" dirty="0">
                  <a:solidFill>
                    <a:schemeClr val="bg2"/>
                  </a:solidFill>
                </a:rPr>
                <a:t>Chief Operating Officer</a:t>
              </a:r>
            </a:p>
          </p:txBody>
        </p:sp>
        <p:sp>
          <p:nvSpPr>
            <p:cNvPr id="9" name="TextBox 8">
              <a:extLst>
                <a:ext uri="{FF2B5EF4-FFF2-40B4-BE49-F238E27FC236}">
                  <a16:creationId xmlns:a16="http://schemas.microsoft.com/office/drawing/2014/main" id="{49868867-635C-1C14-30EF-E0B1979BB330}"/>
                </a:ext>
              </a:extLst>
            </p:cNvPr>
            <p:cNvSpPr txBox="1"/>
            <p:nvPr/>
          </p:nvSpPr>
          <p:spPr>
            <a:xfrm>
              <a:off x="237931" y="2399146"/>
              <a:ext cx="734175" cy="161583"/>
            </a:xfrm>
            <a:prstGeom prst="rect">
              <a:avLst/>
            </a:prstGeom>
            <a:noFill/>
          </p:spPr>
          <p:txBody>
            <a:bodyPr wrap="none" lIns="0" tIns="0" rIns="0" bIns="0" rtlCol="0">
              <a:spAutoFit/>
            </a:bodyPr>
            <a:lstStyle/>
            <a:p>
              <a:pPr algn="l"/>
              <a:r>
                <a:rPr lang="en-GB" sz="1050" dirty="0">
                  <a:solidFill>
                    <a:schemeClr val="tx1"/>
                  </a:solidFill>
                </a:rPr>
                <a:t>PFMU since</a:t>
              </a:r>
            </a:p>
          </p:txBody>
        </p:sp>
        <p:sp>
          <p:nvSpPr>
            <p:cNvPr id="10" name="TextBox 9">
              <a:extLst>
                <a:ext uri="{FF2B5EF4-FFF2-40B4-BE49-F238E27FC236}">
                  <a16:creationId xmlns:a16="http://schemas.microsoft.com/office/drawing/2014/main" id="{D4A06290-BE3F-82F6-15CB-FD20893A34CF}"/>
                </a:ext>
              </a:extLst>
            </p:cNvPr>
            <p:cNvSpPr txBox="1"/>
            <p:nvPr/>
          </p:nvSpPr>
          <p:spPr>
            <a:xfrm>
              <a:off x="237931" y="2905335"/>
              <a:ext cx="1187634" cy="161583"/>
            </a:xfrm>
            <a:prstGeom prst="rect">
              <a:avLst/>
            </a:prstGeom>
            <a:noFill/>
          </p:spPr>
          <p:txBody>
            <a:bodyPr wrap="square" lIns="0" tIns="0" rIns="0" bIns="0" rtlCol="0">
              <a:spAutoFit/>
            </a:bodyPr>
            <a:lstStyle/>
            <a:p>
              <a:pPr algn="l"/>
              <a:r>
                <a:rPr lang="en-GB" sz="1050" dirty="0">
                  <a:solidFill>
                    <a:schemeClr val="tx1"/>
                  </a:solidFill>
                </a:rPr>
                <a:t>Qualifications</a:t>
              </a:r>
            </a:p>
          </p:txBody>
        </p:sp>
        <p:sp>
          <p:nvSpPr>
            <p:cNvPr id="11" name="TextBox 10">
              <a:extLst>
                <a:ext uri="{FF2B5EF4-FFF2-40B4-BE49-F238E27FC236}">
                  <a16:creationId xmlns:a16="http://schemas.microsoft.com/office/drawing/2014/main" id="{2AD9C3DB-F8C6-D835-282D-B9A6B5B0EB36}"/>
                </a:ext>
              </a:extLst>
            </p:cNvPr>
            <p:cNvSpPr txBox="1"/>
            <p:nvPr/>
          </p:nvSpPr>
          <p:spPr>
            <a:xfrm>
              <a:off x="237931" y="3500152"/>
              <a:ext cx="344646" cy="161583"/>
            </a:xfrm>
            <a:prstGeom prst="rect">
              <a:avLst/>
            </a:prstGeom>
            <a:noFill/>
          </p:spPr>
          <p:txBody>
            <a:bodyPr wrap="none" lIns="0" tIns="0" rIns="0" bIns="0" rtlCol="0">
              <a:spAutoFit/>
            </a:bodyPr>
            <a:lstStyle/>
            <a:p>
              <a:pPr algn="l"/>
              <a:r>
                <a:rPr lang="en-GB" sz="1050" dirty="0">
                  <a:solidFill>
                    <a:schemeClr val="tx1"/>
                  </a:solidFill>
                </a:rPr>
                <a:t>Team</a:t>
              </a:r>
            </a:p>
          </p:txBody>
        </p:sp>
        <p:pic>
          <p:nvPicPr>
            <p:cNvPr id="12" name="Picture 11">
              <a:extLst>
                <a:ext uri="{FF2B5EF4-FFF2-40B4-BE49-F238E27FC236}">
                  <a16:creationId xmlns:a16="http://schemas.microsoft.com/office/drawing/2014/main" id="{6666D747-A1B7-451A-02FF-F04F53F72F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06182" y="948725"/>
              <a:ext cx="887999" cy="887999"/>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3" name="Rounded Rectangle 69">
              <a:extLst>
                <a:ext uri="{FF2B5EF4-FFF2-40B4-BE49-F238E27FC236}">
                  <a16:creationId xmlns:a16="http://schemas.microsoft.com/office/drawing/2014/main" id="{96D44F2D-AF24-FB56-1B7B-E0F0550BCBA4}"/>
                </a:ext>
              </a:extLst>
            </p:cNvPr>
            <p:cNvSpPr/>
            <p:nvPr/>
          </p:nvSpPr>
          <p:spPr>
            <a:xfrm>
              <a:off x="1425565" y="1968907"/>
              <a:ext cx="1698174" cy="340425"/>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bg2"/>
                  </a:solidFill>
                </a:rPr>
                <a:t>Doug Heron</a:t>
              </a:r>
            </a:p>
            <a:p>
              <a:pPr algn="ctr"/>
              <a:r>
                <a:rPr lang="en-GB" sz="1050" dirty="0">
                  <a:solidFill>
                    <a:schemeClr val="bg2"/>
                  </a:solidFill>
                </a:rPr>
                <a:t>Chief Executive Officer</a:t>
              </a:r>
            </a:p>
          </p:txBody>
        </p:sp>
        <p:sp>
          <p:nvSpPr>
            <p:cNvPr id="14" name="TextBox 13">
              <a:extLst>
                <a:ext uri="{FF2B5EF4-FFF2-40B4-BE49-F238E27FC236}">
                  <a16:creationId xmlns:a16="http://schemas.microsoft.com/office/drawing/2014/main" id="{7DA92E27-5D33-0106-3FF4-A9E13EEC3DEF}"/>
                </a:ext>
              </a:extLst>
            </p:cNvPr>
            <p:cNvSpPr txBox="1"/>
            <p:nvPr/>
          </p:nvSpPr>
          <p:spPr>
            <a:xfrm>
              <a:off x="237931" y="2659150"/>
              <a:ext cx="1187634" cy="161583"/>
            </a:xfrm>
            <a:prstGeom prst="rect">
              <a:avLst/>
            </a:prstGeom>
            <a:noFill/>
          </p:spPr>
          <p:txBody>
            <a:bodyPr wrap="square" lIns="0" tIns="0" rIns="0" bIns="0" rtlCol="0">
              <a:spAutoFit/>
            </a:bodyPr>
            <a:lstStyle/>
            <a:p>
              <a:pPr algn="l"/>
              <a:r>
                <a:rPr lang="en-GB" sz="1050" dirty="0">
                  <a:solidFill>
                    <a:schemeClr val="tx1"/>
                  </a:solidFill>
                </a:rPr>
                <a:t>Finance (years)</a:t>
              </a:r>
            </a:p>
          </p:txBody>
        </p:sp>
        <p:sp>
          <p:nvSpPr>
            <p:cNvPr id="15" name="TextBox 14">
              <a:extLst>
                <a:ext uri="{FF2B5EF4-FFF2-40B4-BE49-F238E27FC236}">
                  <a16:creationId xmlns:a16="http://schemas.microsoft.com/office/drawing/2014/main" id="{F9019B5B-5168-AFE4-9934-E5F03D2623FE}"/>
                </a:ext>
              </a:extLst>
            </p:cNvPr>
            <p:cNvSpPr txBox="1"/>
            <p:nvPr/>
          </p:nvSpPr>
          <p:spPr>
            <a:xfrm>
              <a:off x="1446963" y="2399146"/>
              <a:ext cx="301365" cy="161583"/>
            </a:xfrm>
            <a:prstGeom prst="rect">
              <a:avLst/>
            </a:prstGeom>
            <a:noFill/>
          </p:spPr>
          <p:txBody>
            <a:bodyPr wrap="none" lIns="0" tIns="0" rIns="0" bIns="0" rtlCol="0">
              <a:spAutoFit/>
            </a:bodyPr>
            <a:lstStyle/>
            <a:p>
              <a:pPr algn="l"/>
              <a:r>
                <a:rPr lang="en-GB" sz="1050" dirty="0">
                  <a:solidFill>
                    <a:schemeClr val="tx1"/>
                  </a:solidFill>
                </a:rPr>
                <a:t>2021</a:t>
              </a:r>
            </a:p>
          </p:txBody>
        </p:sp>
        <p:sp>
          <p:nvSpPr>
            <p:cNvPr id="16" name="TextBox 15">
              <a:extLst>
                <a:ext uri="{FF2B5EF4-FFF2-40B4-BE49-F238E27FC236}">
                  <a16:creationId xmlns:a16="http://schemas.microsoft.com/office/drawing/2014/main" id="{D1DBC611-C79F-B6D3-D130-BD2547A20459}"/>
                </a:ext>
              </a:extLst>
            </p:cNvPr>
            <p:cNvSpPr txBox="1"/>
            <p:nvPr/>
          </p:nvSpPr>
          <p:spPr>
            <a:xfrm>
              <a:off x="1446962" y="2905335"/>
              <a:ext cx="2346796" cy="150041"/>
            </a:xfrm>
            <a:prstGeom prst="rect">
              <a:avLst/>
            </a:prstGeom>
            <a:noFill/>
          </p:spPr>
          <p:txBody>
            <a:bodyPr wrap="none" lIns="0" tIns="0" rIns="0" bIns="0" rtlCol="0">
              <a:spAutoFit/>
            </a:bodyPr>
            <a:lstStyle/>
            <a:p>
              <a:pPr algn="l"/>
              <a:r>
                <a:rPr lang="en-GB" sz="975" dirty="0">
                  <a:solidFill>
                    <a:schemeClr val="tx1"/>
                  </a:solidFill>
                </a:rPr>
                <a:t>Accountancy (CGMA) Investments (MCSI)</a:t>
              </a:r>
            </a:p>
          </p:txBody>
        </p:sp>
        <p:sp>
          <p:nvSpPr>
            <p:cNvPr id="17" name="TextBox 16">
              <a:extLst>
                <a:ext uri="{FF2B5EF4-FFF2-40B4-BE49-F238E27FC236}">
                  <a16:creationId xmlns:a16="http://schemas.microsoft.com/office/drawing/2014/main" id="{E30C3189-527A-34D7-CCD2-CF10716A8C2D}"/>
                </a:ext>
              </a:extLst>
            </p:cNvPr>
            <p:cNvSpPr txBox="1"/>
            <p:nvPr/>
          </p:nvSpPr>
          <p:spPr>
            <a:xfrm>
              <a:off x="1446962" y="2659150"/>
              <a:ext cx="150682" cy="161583"/>
            </a:xfrm>
            <a:prstGeom prst="rect">
              <a:avLst/>
            </a:prstGeom>
            <a:noFill/>
          </p:spPr>
          <p:txBody>
            <a:bodyPr wrap="none" lIns="0" tIns="0" rIns="0" bIns="0" rtlCol="0">
              <a:spAutoFit/>
            </a:bodyPr>
            <a:lstStyle/>
            <a:p>
              <a:pPr algn="l"/>
              <a:r>
                <a:rPr lang="en-GB" sz="1050" dirty="0">
                  <a:solidFill>
                    <a:schemeClr val="tx1"/>
                  </a:solidFill>
                </a:rPr>
                <a:t>25</a:t>
              </a:r>
            </a:p>
          </p:txBody>
        </p:sp>
        <p:sp>
          <p:nvSpPr>
            <p:cNvPr id="18" name="TextBox 17">
              <a:extLst>
                <a:ext uri="{FF2B5EF4-FFF2-40B4-BE49-F238E27FC236}">
                  <a16:creationId xmlns:a16="http://schemas.microsoft.com/office/drawing/2014/main" id="{4605F71A-BF8C-87BC-341B-273A9747156E}"/>
                </a:ext>
              </a:extLst>
            </p:cNvPr>
            <p:cNvSpPr txBox="1"/>
            <p:nvPr/>
          </p:nvSpPr>
          <p:spPr>
            <a:xfrm>
              <a:off x="4111086" y="2399146"/>
              <a:ext cx="460914" cy="161583"/>
            </a:xfrm>
            <a:prstGeom prst="rect">
              <a:avLst/>
            </a:prstGeom>
            <a:noFill/>
          </p:spPr>
          <p:txBody>
            <a:bodyPr wrap="square" lIns="0" tIns="0" rIns="0" bIns="0" rtlCol="0">
              <a:spAutoFit/>
            </a:bodyPr>
            <a:lstStyle/>
            <a:p>
              <a:pPr algn="l"/>
              <a:r>
                <a:rPr lang="en-GB" sz="1050" dirty="0">
                  <a:solidFill>
                    <a:schemeClr val="tx1"/>
                  </a:solidFill>
                </a:rPr>
                <a:t>2012</a:t>
              </a:r>
            </a:p>
          </p:txBody>
        </p:sp>
        <p:sp>
          <p:nvSpPr>
            <p:cNvPr id="19" name="TextBox 18">
              <a:extLst>
                <a:ext uri="{FF2B5EF4-FFF2-40B4-BE49-F238E27FC236}">
                  <a16:creationId xmlns:a16="http://schemas.microsoft.com/office/drawing/2014/main" id="{0F8A7E07-0924-906F-C433-726634CB941A}"/>
                </a:ext>
              </a:extLst>
            </p:cNvPr>
            <p:cNvSpPr txBox="1"/>
            <p:nvPr/>
          </p:nvSpPr>
          <p:spPr>
            <a:xfrm>
              <a:off x="4111086" y="2905335"/>
              <a:ext cx="2079776" cy="150041"/>
            </a:xfrm>
            <a:prstGeom prst="rect">
              <a:avLst/>
            </a:prstGeom>
            <a:noFill/>
          </p:spPr>
          <p:txBody>
            <a:bodyPr wrap="square" lIns="0" tIns="0" rIns="0" bIns="0" rtlCol="0">
              <a:spAutoFit/>
            </a:bodyPr>
            <a:lstStyle/>
            <a:p>
              <a:pPr algn="l"/>
              <a:r>
                <a:rPr lang="en-GB" sz="975" dirty="0">
                  <a:solidFill>
                    <a:schemeClr val="tx1"/>
                  </a:solidFill>
                </a:rPr>
                <a:t>PhD, MBA, Investments (CAIA) </a:t>
              </a:r>
            </a:p>
          </p:txBody>
        </p:sp>
        <p:sp>
          <p:nvSpPr>
            <p:cNvPr id="20" name="TextBox 19">
              <a:extLst>
                <a:ext uri="{FF2B5EF4-FFF2-40B4-BE49-F238E27FC236}">
                  <a16:creationId xmlns:a16="http://schemas.microsoft.com/office/drawing/2014/main" id="{0AEFEE13-44D2-37B2-02A9-F31D16BB528F}"/>
                </a:ext>
              </a:extLst>
            </p:cNvPr>
            <p:cNvSpPr txBox="1"/>
            <p:nvPr/>
          </p:nvSpPr>
          <p:spPr>
            <a:xfrm>
              <a:off x="3937518" y="3500151"/>
              <a:ext cx="3009124" cy="969496"/>
            </a:xfrm>
            <a:prstGeom prst="rect">
              <a:avLst/>
            </a:prstGeom>
            <a:noFill/>
          </p:spPr>
          <p:txBody>
            <a:bodyPr wrap="square" lIns="0" tIns="0" rIns="0" bIns="0" rtlCol="0">
              <a:spAutoFit/>
            </a:bodyPr>
            <a:lstStyle/>
            <a:p>
              <a:pPr marL="128588" indent="-128588">
                <a:buFont typeface="Arial" panose="020B0604020202020204" pitchFamily="34" charset="0"/>
                <a:buChar char="•"/>
              </a:pPr>
              <a:r>
                <a:rPr lang="en-GB" sz="900" dirty="0">
                  <a:solidFill>
                    <a:schemeClr val="tx1"/>
                  </a:solidFill>
                </a:rPr>
                <a:t>Team of 17 managing investments</a:t>
              </a:r>
            </a:p>
            <a:p>
              <a:pPr marL="128588" indent="-128588">
                <a:buFont typeface="Arial" panose="020B0604020202020204" pitchFamily="34" charset="0"/>
                <a:buChar char="•"/>
              </a:pPr>
              <a:r>
                <a:rPr lang="en-GB" sz="900" dirty="0">
                  <a:solidFill>
                    <a:schemeClr val="tx1"/>
                  </a:solidFill>
                </a:rPr>
                <a:t>6 Portfolio Managers</a:t>
              </a:r>
            </a:p>
            <a:p>
              <a:pPr marL="214313" indent="-214313">
                <a:buFont typeface="Arial" panose="020B0604020202020204" pitchFamily="34" charset="0"/>
                <a:buChar char="•"/>
              </a:pPr>
              <a:r>
                <a:rPr lang="en-GB" sz="900" dirty="0">
                  <a:solidFill>
                    <a:schemeClr val="tx1"/>
                  </a:solidFill>
                </a:rPr>
                <a:t>Av experience: 20 years</a:t>
              </a:r>
            </a:p>
            <a:p>
              <a:pPr marL="214313" indent="-214313">
                <a:buFont typeface="Arial" panose="020B0604020202020204" pitchFamily="34" charset="0"/>
                <a:buChar char="•"/>
              </a:pPr>
              <a:r>
                <a:rPr lang="en-GB" sz="900" dirty="0">
                  <a:solidFill>
                    <a:schemeClr val="tx1"/>
                  </a:solidFill>
                </a:rPr>
                <a:t>Quals: PhD, CAIA, CFA, MA</a:t>
              </a:r>
            </a:p>
            <a:p>
              <a:pPr marL="214313" indent="-214313">
                <a:buFont typeface="Arial" panose="020B0604020202020204" pitchFamily="34" charset="0"/>
                <a:buChar char="•"/>
              </a:pPr>
              <a:r>
                <a:rPr lang="en-GB" sz="900" dirty="0">
                  <a:solidFill>
                    <a:schemeClr val="tx1"/>
                  </a:solidFill>
                </a:rPr>
                <a:t>Experience: Barclays, Reuters, Bank of China, BNP, </a:t>
              </a:r>
              <a:r>
                <a:rPr lang="en-GB" sz="900" dirty="0" err="1">
                  <a:solidFill>
                    <a:schemeClr val="tx1"/>
                  </a:solidFill>
                </a:rPr>
                <a:t>Pictet</a:t>
              </a:r>
              <a:r>
                <a:rPr lang="en-GB" sz="900" dirty="0">
                  <a:solidFill>
                    <a:schemeClr val="tx1"/>
                  </a:solidFill>
                </a:rPr>
                <a:t>, Bank of New York, Deutsche Bank, Bank of England</a:t>
              </a:r>
            </a:p>
          </p:txBody>
        </p:sp>
        <p:sp>
          <p:nvSpPr>
            <p:cNvPr id="21" name="TextBox 20">
              <a:extLst>
                <a:ext uri="{FF2B5EF4-FFF2-40B4-BE49-F238E27FC236}">
                  <a16:creationId xmlns:a16="http://schemas.microsoft.com/office/drawing/2014/main" id="{6A29EFD3-918B-1805-2AE2-039EED0B6C96}"/>
                </a:ext>
              </a:extLst>
            </p:cNvPr>
            <p:cNvSpPr txBox="1"/>
            <p:nvPr/>
          </p:nvSpPr>
          <p:spPr>
            <a:xfrm>
              <a:off x="4111086" y="2659150"/>
              <a:ext cx="298159" cy="161583"/>
            </a:xfrm>
            <a:prstGeom prst="rect">
              <a:avLst/>
            </a:prstGeom>
            <a:noFill/>
          </p:spPr>
          <p:txBody>
            <a:bodyPr wrap="square" lIns="0" tIns="0" rIns="0" bIns="0" rtlCol="0">
              <a:spAutoFit/>
            </a:bodyPr>
            <a:lstStyle/>
            <a:p>
              <a:pPr algn="l"/>
              <a:r>
                <a:rPr lang="en-GB" sz="1050" dirty="0">
                  <a:solidFill>
                    <a:schemeClr val="tx1"/>
                  </a:solidFill>
                </a:rPr>
                <a:t>13</a:t>
              </a:r>
            </a:p>
          </p:txBody>
        </p:sp>
        <p:sp>
          <p:nvSpPr>
            <p:cNvPr id="22" name="TextBox 21">
              <a:extLst>
                <a:ext uri="{FF2B5EF4-FFF2-40B4-BE49-F238E27FC236}">
                  <a16:creationId xmlns:a16="http://schemas.microsoft.com/office/drawing/2014/main" id="{D74CA74B-4FA8-6A62-1CC7-BF103D2AAD7A}"/>
                </a:ext>
              </a:extLst>
            </p:cNvPr>
            <p:cNvSpPr txBox="1"/>
            <p:nvPr/>
          </p:nvSpPr>
          <p:spPr>
            <a:xfrm>
              <a:off x="7043551" y="2344546"/>
              <a:ext cx="301365" cy="161583"/>
            </a:xfrm>
            <a:prstGeom prst="rect">
              <a:avLst/>
            </a:prstGeom>
            <a:noFill/>
          </p:spPr>
          <p:txBody>
            <a:bodyPr wrap="none" lIns="0" tIns="0" rIns="0" bIns="0" rtlCol="0">
              <a:spAutoFit/>
            </a:bodyPr>
            <a:lstStyle/>
            <a:p>
              <a:pPr algn="l"/>
              <a:r>
                <a:rPr lang="en-GB" sz="1050" dirty="0">
                  <a:solidFill>
                    <a:schemeClr val="tx1"/>
                  </a:solidFill>
                </a:rPr>
                <a:t>2011</a:t>
              </a:r>
            </a:p>
          </p:txBody>
        </p:sp>
        <p:sp>
          <p:nvSpPr>
            <p:cNvPr id="23" name="TextBox 22">
              <a:extLst>
                <a:ext uri="{FF2B5EF4-FFF2-40B4-BE49-F238E27FC236}">
                  <a16:creationId xmlns:a16="http://schemas.microsoft.com/office/drawing/2014/main" id="{FB57E176-932F-800E-E5E8-5060A61F6621}"/>
                </a:ext>
              </a:extLst>
            </p:cNvPr>
            <p:cNvSpPr txBox="1"/>
            <p:nvPr/>
          </p:nvSpPr>
          <p:spPr>
            <a:xfrm>
              <a:off x="7036583" y="2905334"/>
              <a:ext cx="1005083" cy="150041"/>
            </a:xfrm>
            <a:prstGeom prst="rect">
              <a:avLst/>
            </a:prstGeom>
            <a:noFill/>
          </p:spPr>
          <p:txBody>
            <a:bodyPr wrap="none" lIns="0" tIns="0" rIns="0" bIns="0" rtlCol="0">
              <a:spAutoFit/>
            </a:bodyPr>
            <a:lstStyle/>
            <a:p>
              <a:pPr algn="l"/>
              <a:r>
                <a:rPr lang="en-GB" sz="975" dirty="0">
                  <a:solidFill>
                    <a:schemeClr val="tx1"/>
                  </a:solidFill>
                </a:rPr>
                <a:t>Accountancy (CA)</a:t>
              </a:r>
            </a:p>
          </p:txBody>
        </p:sp>
        <p:sp>
          <p:nvSpPr>
            <p:cNvPr id="24" name="TextBox 23">
              <a:extLst>
                <a:ext uri="{FF2B5EF4-FFF2-40B4-BE49-F238E27FC236}">
                  <a16:creationId xmlns:a16="http://schemas.microsoft.com/office/drawing/2014/main" id="{EFFF234E-1E9A-416D-05D0-E5DB6BC3CFF9}"/>
                </a:ext>
              </a:extLst>
            </p:cNvPr>
            <p:cNvSpPr txBox="1"/>
            <p:nvPr/>
          </p:nvSpPr>
          <p:spPr>
            <a:xfrm>
              <a:off x="6946642" y="3454581"/>
              <a:ext cx="1959428" cy="969496"/>
            </a:xfrm>
            <a:prstGeom prst="rect">
              <a:avLst/>
            </a:prstGeom>
            <a:noFill/>
          </p:spPr>
          <p:txBody>
            <a:bodyPr wrap="square" lIns="0" tIns="0" rIns="0" bIns="0" rtlCol="0">
              <a:spAutoFit/>
            </a:bodyPr>
            <a:lstStyle/>
            <a:p>
              <a:pPr marL="214313" indent="-214313">
                <a:buFont typeface="Arial" panose="020B0604020202020204" pitchFamily="34" charset="0"/>
                <a:buChar char="•"/>
              </a:pPr>
              <a:r>
                <a:rPr lang="en-GB" sz="900" dirty="0">
                  <a:solidFill>
                    <a:schemeClr val="tx1"/>
                  </a:solidFill>
                </a:rPr>
                <a:t>5 Benefits Services specialists</a:t>
              </a:r>
            </a:p>
            <a:p>
              <a:pPr marL="214313" indent="-214313">
                <a:buFont typeface="Arial" panose="020B0604020202020204" pitchFamily="34" charset="0"/>
                <a:buChar char="•"/>
              </a:pPr>
              <a:r>
                <a:rPr lang="en-GB" sz="900" dirty="0">
                  <a:solidFill>
                    <a:schemeClr val="tx1"/>
                  </a:solidFill>
                </a:rPr>
                <a:t>4 accountants</a:t>
              </a:r>
            </a:p>
            <a:p>
              <a:pPr marL="214313" indent="-214313">
                <a:buFont typeface="Arial" panose="020B0604020202020204" pitchFamily="34" charset="0"/>
                <a:buChar char="•"/>
              </a:pPr>
              <a:r>
                <a:rPr lang="en-GB" sz="900" dirty="0">
                  <a:solidFill>
                    <a:schemeClr val="tx1"/>
                  </a:solidFill>
                </a:rPr>
                <a:t>Av Experience: 20 years</a:t>
              </a:r>
            </a:p>
            <a:p>
              <a:pPr marL="214313" indent="-214313">
                <a:buFont typeface="Arial" panose="020B0604020202020204" pitchFamily="34" charset="0"/>
                <a:buChar char="•"/>
              </a:pPr>
              <a:r>
                <a:rPr lang="en-GB" sz="900" dirty="0">
                  <a:solidFill>
                    <a:schemeClr val="tx1"/>
                  </a:solidFill>
                </a:rPr>
                <a:t>Experience: Barclays, UN Joint Staff Pension Fund, Deloitte, CTF Audit, BNP, Real Estate agencies, PwC, Deutsche Bank</a:t>
              </a:r>
            </a:p>
          </p:txBody>
        </p:sp>
        <p:sp>
          <p:nvSpPr>
            <p:cNvPr id="25" name="TextBox 24">
              <a:extLst>
                <a:ext uri="{FF2B5EF4-FFF2-40B4-BE49-F238E27FC236}">
                  <a16:creationId xmlns:a16="http://schemas.microsoft.com/office/drawing/2014/main" id="{0FD68205-0E93-16D1-DAB6-B85BE5C620C8}"/>
                </a:ext>
              </a:extLst>
            </p:cNvPr>
            <p:cNvSpPr txBox="1"/>
            <p:nvPr/>
          </p:nvSpPr>
          <p:spPr>
            <a:xfrm>
              <a:off x="7043551" y="2659150"/>
              <a:ext cx="229230" cy="161583"/>
            </a:xfrm>
            <a:prstGeom prst="rect">
              <a:avLst/>
            </a:prstGeom>
            <a:noFill/>
          </p:spPr>
          <p:txBody>
            <a:bodyPr wrap="none" lIns="0" tIns="0" rIns="0" bIns="0" rtlCol="0">
              <a:spAutoFit/>
            </a:bodyPr>
            <a:lstStyle/>
            <a:p>
              <a:pPr algn="l"/>
              <a:r>
                <a:rPr lang="en-GB" sz="1050" dirty="0">
                  <a:solidFill>
                    <a:schemeClr val="tx1"/>
                  </a:solidFill>
                </a:rPr>
                <a:t>25+</a:t>
              </a:r>
            </a:p>
          </p:txBody>
        </p:sp>
        <p:sp>
          <p:nvSpPr>
            <p:cNvPr id="26" name="TextBox 25">
              <a:extLst>
                <a:ext uri="{FF2B5EF4-FFF2-40B4-BE49-F238E27FC236}">
                  <a16:creationId xmlns:a16="http://schemas.microsoft.com/office/drawing/2014/main" id="{B7C02343-153D-EA0F-9A54-AB7DFD83EB03}"/>
                </a:ext>
              </a:extLst>
            </p:cNvPr>
            <p:cNvSpPr txBox="1"/>
            <p:nvPr/>
          </p:nvSpPr>
          <p:spPr>
            <a:xfrm>
              <a:off x="237931" y="3229285"/>
              <a:ext cx="997068" cy="323165"/>
            </a:xfrm>
            <a:prstGeom prst="rect">
              <a:avLst/>
            </a:prstGeom>
            <a:noFill/>
          </p:spPr>
          <p:txBody>
            <a:bodyPr wrap="none" lIns="0" tIns="0" rIns="0" bIns="0" rtlCol="0">
              <a:spAutoFit/>
            </a:bodyPr>
            <a:lstStyle/>
            <a:p>
              <a:pPr algn="l"/>
              <a:r>
                <a:rPr lang="en-GB" sz="1050" dirty="0">
                  <a:solidFill>
                    <a:schemeClr val="tx1"/>
                  </a:solidFill>
                </a:rPr>
                <a:t>External Boards </a:t>
              </a:r>
            </a:p>
            <a:p>
              <a:pPr algn="l"/>
              <a:endParaRPr lang="en-GB" sz="1050" dirty="0">
                <a:solidFill>
                  <a:schemeClr val="tx1"/>
                </a:solidFill>
              </a:endParaRPr>
            </a:p>
          </p:txBody>
        </p:sp>
        <p:sp>
          <p:nvSpPr>
            <p:cNvPr id="27" name="TextBox 26">
              <a:extLst>
                <a:ext uri="{FF2B5EF4-FFF2-40B4-BE49-F238E27FC236}">
                  <a16:creationId xmlns:a16="http://schemas.microsoft.com/office/drawing/2014/main" id="{85F6C8B7-542E-39BC-32E1-84D3664ADE17}"/>
                </a:ext>
              </a:extLst>
            </p:cNvPr>
            <p:cNvSpPr txBox="1"/>
            <p:nvPr/>
          </p:nvSpPr>
          <p:spPr>
            <a:xfrm>
              <a:off x="1446962" y="3229285"/>
              <a:ext cx="945772" cy="138499"/>
            </a:xfrm>
            <a:prstGeom prst="rect">
              <a:avLst/>
            </a:prstGeom>
            <a:noFill/>
          </p:spPr>
          <p:txBody>
            <a:bodyPr wrap="none" lIns="0" tIns="0" rIns="0" bIns="0" rtlCol="0">
              <a:spAutoFit/>
            </a:bodyPr>
            <a:lstStyle/>
            <a:p>
              <a:pPr algn="l"/>
              <a:r>
                <a:rPr lang="en-GB" sz="900" dirty="0">
                  <a:solidFill>
                    <a:schemeClr val="tx1"/>
                  </a:solidFill>
                </a:rPr>
                <a:t>2 (UK PF + IO PF)</a:t>
              </a:r>
            </a:p>
          </p:txBody>
        </p:sp>
        <p:sp>
          <p:nvSpPr>
            <p:cNvPr id="28" name="TextBox 27">
              <a:extLst>
                <a:ext uri="{FF2B5EF4-FFF2-40B4-BE49-F238E27FC236}">
                  <a16:creationId xmlns:a16="http://schemas.microsoft.com/office/drawing/2014/main" id="{DB519C59-2605-A6B1-FBE9-E01558BA8791}"/>
                </a:ext>
              </a:extLst>
            </p:cNvPr>
            <p:cNvSpPr txBox="1"/>
            <p:nvPr/>
          </p:nvSpPr>
          <p:spPr>
            <a:xfrm>
              <a:off x="4111086" y="3229285"/>
              <a:ext cx="2663161" cy="138499"/>
            </a:xfrm>
            <a:prstGeom prst="rect">
              <a:avLst/>
            </a:prstGeom>
            <a:noFill/>
          </p:spPr>
          <p:txBody>
            <a:bodyPr wrap="square" lIns="0" tIns="0" rIns="0" bIns="0" rtlCol="0">
              <a:spAutoFit/>
            </a:bodyPr>
            <a:lstStyle/>
            <a:p>
              <a:pPr algn="l"/>
              <a:r>
                <a:rPr lang="en-GB" sz="900" dirty="0">
                  <a:solidFill>
                    <a:schemeClr val="tx1"/>
                  </a:solidFill>
                </a:rPr>
                <a:t>5 (IO PF + 2 x IO </a:t>
              </a:r>
              <a:r>
                <a:rPr lang="en-GB" sz="900" dirty="0" err="1">
                  <a:solidFill>
                    <a:schemeClr val="tx1"/>
                  </a:solidFill>
                </a:rPr>
                <a:t>Inv</a:t>
              </a:r>
              <a:r>
                <a:rPr lang="en-GB" sz="900" dirty="0">
                  <a:solidFill>
                    <a:schemeClr val="tx1"/>
                  </a:solidFill>
                </a:rPr>
                <a:t> Co + CAIA + Standards body)  </a:t>
              </a:r>
            </a:p>
          </p:txBody>
        </p:sp>
      </p:grpSp>
    </p:spTree>
    <p:extLst>
      <p:ext uri="{BB962C8B-B14F-4D97-AF65-F5344CB8AC3E}">
        <p14:creationId xmlns:p14="http://schemas.microsoft.com/office/powerpoint/2010/main" val="1115622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88372-263C-53AD-F8BC-F69D87B772A8}"/>
              </a:ext>
            </a:extLst>
          </p:cNvPr>
          <p:cNvSpPr>
            <a:spLocks noGrp="1"/>
          </p:cNvSpPr>
          <p:nvPr>
            <p:ph type="title"/>
          </p:nvPr>
        </p:nvSpPr>
        <p:spPr>
          <a:xfrm>
            <a:off x="720000" y="0"/>
            <a:ext cx="7704000" cy="572700"/>
          </a:xfrm>
        </p:spPr>
        <p:txBody>
          <a:bodyPr/>
          <a:lstStyle/>
          <a:p>
            <a:r>
              <a:rPr lang="en-GB" dirty="0"/>
              <a:t>The Pension Fund: Strategic Partners</a:t>
            </a:r>
          </a:p>
        </p:txBody>
      </p:sp>
      <p:graphicFrame>
        <p:nvGraphicFramePr>
          <p:cNvPr id="4" name="Diagram 3">
            <a:extLst>
              <a:ext uri="{FF2B5EF4-FFF2-40B4-BE49-F238E27FC236}">
                <a16:creationId xmlns:a16="http://schemas.microsoft.com/office/drawing/2014/main" id="{0C5D5117-C07A-04BC-F0F0-21E435024037}"/>
              </a:ext>
            </a:extLst>
          </p:cNvPr>
          <p:cNvGraphicFramePr/>
          <p:nvPr>
            <p:extLst>
              <p:ext uri="{D42A27DB-BD31-4B8C-83A1-F6EECF244321}">
                <p14:modId xmlns:p14="http://schemas.microsoft.com/office/powerpoint/2010/main" val="4054875936"/>
              </p:ext>
            </p:extLst>
          </p:nvPr>
        </p:nvGraphicFramePr>
        <p:xfrm>
          <a:off x="885525" y="572701"/>
          <a:ext cx="6993288" cy="457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8194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C35284-30E8-6711-0AAC-0F8A999BA850}"/>
              </a:ext>
            </a:extLst>
          </p:cNvPr>
          <p:cNvSpPr>
            <a:spLocks noGrp="1"/>
          </p:cNvSpPr>
          <p:nvPr>
            <p:ph type="title"/>
          </p:nvPr>
        </p:nvSpPr>
        <p:spPr/>
        <p:txBody>
          <a:bodyPr/>
          <a:lstStyle/>
          <a:p>
            <a:r>
              <a:rPr lang="en-GB" dirty="0"/>
              <a:t>CERN Pension Fund</a:t>
            </a:r>
            <a:br>
              <a:rPr lang="en-GB" dirty="0"/>
            </a:br>
            <a:r>
              <a:rPr lang="en-GB" dirty="0"/>
              <a:t>History</a:t>
            </a:r>
          </a:p>
        </p:txBody>
      </p:sp>
    </p:spTree>
    <p:extLst>
      <p:ext uri="{BB962C8B-B14F-4D97-AF65-F5344CB8AC3E}">
        <p14:creationId xmlns:p14="http://schemas.microsoft.com/office/powerpoint/2010/main" val="1888635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12A002-8EC6-D3AE-7D6D-6BD870B353B7}"/>
              </a:ext>
            </a:extLst>
          </p:cNvPr>
          <p:cNvSpPr>
            <a:spLocks noGrp="1"/>
          </p:cNvSpPr>
          <p:nvPr>
            <p:ph type="title" idx="4294967295"/>
          </p:nvPr>
        </p:nvSpPr>
        <p:spPr>
          <a:xfrm>
            <a:off x="719931" y="20636"/>
            <a:ext cx="7704137" cy="573087"/>
          </a:xfrm>
        </p:spPr>
        <p:txBody>
          <a:bodyPr/>
          <a:lstStyle/>
          <a:p>
            <a:r>
              <a:rPr lang="en-GB" dirty="0"/>
              <a:t>History</a:t>
            </a:r>
          </a:p>
        </p:txBody>
      </p:sp>
      <p:grpSp>
        <p:nvGrpSpPr>
          <p:cNvPr id="4" name="Group 3">
            <a:extLst>
              <a:ext uri="{FF2B5EF4-FFF2-40B4-BE49-F238E27FC236}">
                <a16:creationId xmlns:a16="http://schemas.microsoft.com/office/drawing/2014/main" id="{CCA0FD1A-26A7-C728-C7DC-433657C2D596}"/>
              </a:ext>
            </a:extLst>
          </p:cNvPr>
          <p:cNvGrpSpPr/>
          <p:nvPr/>
        </p:nvGrpSpPr>
        <p:grpSpPr>
          <a:xfrm>
            <a:off x="19232" y="593725"/>
            <a:ext cx="9202454" cy="4412919"/>
            <a:chOff x="170187" y="961662"/>
            <a:chExt cx="11985846" cy="5223237"/>
          </a:xfrm>
        </p:grpSpPr>
        <p:sp>
          <p:nvSpPr>
            <p:cNvPr id="5" name="Oval 4">
              <a:extLst>
                <a:ext uri="{FF2B5EF4-FFF2-40B4-BE49-F238E27FC236}">
                  <a16:creationId xmlns:a16="http://schemas.microsoft.com/office/drawing/2014/main" id="{02159095-5F5D-E3B7-5AB1-8717B4FD2125}"/>
                </a:ext>
              </a:extLst>
            </p:cNvPr>
            <p:cNvSpPr/>
            <p:nvPr/>
          </p:nvSpPr>
          <p:spPr>
            <a:xfrm>
              <a:off x="255809" y="1157881"/>
              <a:ext cx="296780" cy="296780"/>
            </a:xfrm>
            <a:prstGeom prst="ellipse">
              <a:avLst/>
            </a:prstGeom>
            <a:solidFill>
              <a:schemeClr val="lt1">
                <a:alpha val="90000"/>
                <a:hueOff val="0"/>
                <a:satOff val="0"/>
                <a:lumOff val="0"/>
                <a:alphaOff val="0"/>
              </a:schemeClr>
            </a:solidFill>
            <a:ln w="6350" cap="flat" cmpd="sng" algn="ctr">
              <a:noFill/>
              <a:prstDash val="solid"/>
              <a:miter lim="800000"/>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GB"/>
            </a:p>
          </p:txBody>
        </p:sp>
        <p:grpSp>
          <p:nvGrpSpPr>
            <p:cNvPr id="6" name="Group 5">
              <a:extLst>
                <a:ext uri="{FF2B5EF4-FFF2-40B4-BE49-F238E27FC236}">
                  <a16:creationId xmlns:a16="http://schemas.microsoft.com/office/drawing/2014/main" id="{0F3E4998-31FB-E7F8-70DA-845EC447F17A}"/>
                </a:ext>
              </a:extLst>
            </p:cNvPr>
            <p:cNvGrpSpPr/>
            <p:nvPr/>
          </p:nvGrpSpPr>
          <p:grpSpPr>
            <a:xfrm>
              <a:off x="648684" y="961662"/>
              <a:ext cx="1813766" cy="2421891"/>
              <a:chOff x="648684" y="961662"/>
              <a:chExt cx="1813766" cy="2421891"/>
            </a:xfrm>
          </p:grpSpPr>
          <p:pic>
            <p:nvPicPr>
              <p:cNvPr id="78" name="Picture 77">
                <a:extLst>
                  <a:ext uri="{FF2B5EF4-FFF2-40B4-BE49-F238E27FC236}">
                    <a16:creationId xmlns:a16="http://schemas.microsoft.com/office/drawing/2014/main" id="{06A27E0A-1FA3-3B29-A844-3C9C8987A32E}"/>
                  </a:ext>
                </a:extLst>
              </p:cNvPr>
              <p:cNvPicPr>
                <a:picLocks noChangeAspect="1"/>
              </p:cNvPicPr>
              <p:nvPr/>
            </p:nvPicPr>
            <p:blipFill>
              <a:blip r:embed="rId3"/>
              <a:stretch>
                <a:fillRect/>
              </a:stretch>
            </p:blipFill>
            <p:spPr>
              <a:xfrm>
                <a:off x="1326266" y="2439503"/>
                <a:ext cx="1136184" cy="944050"/>
              </a:xfrm>
              <a:prstGeom prst="rect">
                <a:avLst/>
              </a:prstGeom>
              <a:ln>
                <a:solidFill>
                  <a:schemeClr val="tx2"/>
                </a:solidFill>
              </a:ln>
            </p:spPr>
          </p:pic>
          <p:sp>
            <p:nvSpPr>
              <p:cNvPr id="79" name="Freeform: Shape 15">
                <a:extLst>
                  <a:ext uri="{FF2B5EF4-FFF2-40B4-BE49-F238E27FC236}">
                    <a16:creationId xmlns:a16="http://schemas.microsoft.com/office/drawing/2014/main" id="{22351127-CD1A-9E3E-A62E-0F173CEB8860}"/>
                  </a:ext>
                </a:extLst>
              </p:cNvPr>
              <p:cNvSpPr/>
              <p:nvPr/>
            </p:nvSpPr>
            <p:spPr>
              <a:xfrm>
                <a:off x="648684" y="1357218"/>
                <a:ext cx="1606267" cy="1702917"/>
              </a:xfrm>
              <a:custGeom>
                <a:avLst/>
                <a:gdLst>
                  <a:gd name="connsiteX0" fmla="*/ 0 w 1606267"/>
                  <a:gd name="connsiteY0" fmla="*/ 0 h 1702917"/>
                  <a:gd name="connsiteX1" fmla="*/ 1606267 w 1606267"/>
                  <a:gd name="connsiteY1" fmla="*/ 0 h 1702917"/>
                  <a:gd name="connsiteX2" fmla="*/ 1606267 w 1606267"/>
                  <a:gd name="connsiteY2" fmla="*/ 1702917 h 1702917"/>
                  <a:gd name="connsiteX3" fmla="*/ 0 w 1606267"/>
                  <a:gd name="connsiteY3" fmla="*/ 1702917 h 1702917"/>
                  <a:gd name="connsiteX4" fmla="*/ 0 w 1606267"/>
                  <a:gd name="connsiteY4" fmla="*/ 0 h 1702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1702917">
                    <a:moveTo>
                      <a:pt x="0" y="0"/>
                    </a:moveTo>
                    <a:lnTo>
                      <a:pt x="1606267" y="0"/>
                    </a:lnTo>
                    <a:lnTo>
                      <a:pt x="1606267" y="1702917"/>
                    </a:lnTo>
                    <a:lnTo>
                      <a:pt x="0" y="170291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76200" rIns="76200" bIns="114300" numCol="1" spcCol="1270" anchor="t" anchorCtr="0">
                <a:noAutofit/>
              </a:bodyPr>
              <a:lstStyle/>
              <a:p>
                <a:pPr marL="0" lvl="0" indent="0" algn="l" defTabSz="533400">
                  <a:lnSpc>
                    <a:spcPct val="90000"/>
                  </a:lnSpc>
                  <a:spcBef>
                    <a:spcPct val="0"/>
                  </a:spcBef>
                  <a:spcAft>
                    <a:spcPct val="35000"/>
                  </a:spcAft>
                  <a:buNone/>
                </a:pPr>
                <a:r>
                  <a:rPr lang="en-US" sz="1200" kern="1200" dirty="0"/>
                  <a:t>CERN set up a pension fund to provide social protection for CERN personnel</a:t>
                </a:r>
              </a:p>
            </p:txBody>
          </p:sp>
          <p:sp>
            <p:nvSpPr>
              <p:cNvPr id="80" name="Freeform: Shape 16">
                <a:extLst>
                  <a:ext uri="{FF2B5EF4-FFF2-40B4-BE49-F238E27FC236}">
                    <a16:creationId xmlns:a16="http://schemas.microsoft.com/office/drawing/2014/main" id="{26326AE2-F7B1-E903-2E51-B855E167B7D5}"/>
                  </a:ext>
                </a:extLst>
              </p:cNvPr>
              <p:cNvSpPr/>
              <p:nvPr/>
            </p:nvSpPr>
            <p:spPr>
              <a:xfrm>
                <a:off x="661341" y="961662"/>
                <a:ext cx="1606267" cy="598322"/>
              </a:xfrm>
              <a:custGeom>
                <a:avLst/>
                <a:gdLst>
                  <a:gd name="connsiteX0" fmla="*/ 0 w 1606267"/>
                  <a:gd name="connsiteY0" fmla="*/ 0 h 598322"/>
                  <a:gd name="connsiteX1" fmla="*/ 1606267 w 1606267"/>
                  <a:gd name="connsiteY1" fmla="*/ 0 h 598322"/>
                  <a:gd name="connsiteX2" fmla="*/ 1606267 w 1606267"/>
                  <a:gd name="connsiteY2" fmla="*/ 598322 h 598322"/>
                  <a:gd name="connsiteX3" fmla="*/ 0 w 1606267"/>
                  <a:gd name="connsiteY3" fmla="*/ 598322 h 598322"/>
                  <a:gd name="connsiteX4" fmla="*/ 0 w 1606267"/>
                  <a:gd name="connsiteY4" fmla="*/ 0 h 598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598322">
                    <a:moveTo>
                      <a:pt x="0" y="0"/>
                    </a:moveTo>
                    <a:lnTo>
                      <a:pt x="1606267" y="0"/>
                    </a:lnTo>
                    <a:lnTo>
                      <a:pt x="1606267" y="598322"/>
                    </a:lnTo>
                    <a:lnTo>
                      <a:pt x="0" y="5983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kern="1200" dirty="0"/>
                  <a:t>1955-56</a:t>
                </a:r>
              </a:p>
            </p:txBody>
          </p:sp>
        </p:grpSp>
        <p:sp>
          <p:nvSpPr>
            <p:cNvPr id="7" name="Straight Connector 6">
              <a:extLst>
                <a:ext uri="{FF2B5EF4-FFF2-40B4-BE49-F238E27FC236}">
                  <a16:creationId xmlns:a16="http://schemas.microsoft.com/office/drawing/2014/main" id="{B7814487-F31C-FA34-70ED-859F4F32CD4E}"/>
                </a:ext>
              </a:extLst>
            </p:cNvPr>
            <p:cNvSpPr/>
            <p:nvPr/>
          </p:nvSpPr>
          <p:spPr>
            <a:xfrm>
              <a:off x="404199" y="1605432"/>
              <a:ext cx="0" cy="1702917"/>
            </a:xfrm>
            <a:prstGeom prst="line">
              <a:avLst/>
            </a:prstGeom>
            <a:noFill/>
            <a:ln w="12700" cap="flat" cmpd="sng" algn="ctr">
              <a:solidFill>
                <a:schemeClr val="accent1">
                  <a:hueOff val="0"/>
                  <a:satOff val="0"/>
                  <a:lumOff val="0"/>
                  <a:alphaOff val="0"/>
                </a:schemeClr>
              </a:solidFill>
              <a:prstDash val="dash"/>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en-GB"/>
            </a:p>
          </p:txBody>
        </p:sp>
        <p:sp>
          <p:nvSpPr>
            <p:cNvPr id="8" name="Oval 7">
              <a:extLst>
                <a:ext uri="{FF2B5EF4-FFF2-40B4-BE49-F238E27FC236}">
                  <a16:creationId xmlns:a16="http://schemas.microsoft.com/office/drawing/2014/main" id="{C0CAA50B-503B-0E66-64ED-767D304B99F5}"/>
                </a:ext>
              </a:extLst>
            </p:cNvPr>
            <p:cNvSpPr/>
            <p:nvPr/>
          </p:nvSpPr>
          <p:spPr>
            <a:xfrm>
              <a:off x="384996" y="3254500"/>
              <a:ext cx="97128" cy="107698"/>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p:spPr>
          <p:style>
            <a:lnRef idx="1">
              <a:scrgbClr r="0" g="0" b="0"/>
            </a:lnRef>
            <a:fillRef idx="3">
              <a:scrgbClr r="0" g="0" b="0"/>
            </a:fillRef>
            <a:effectRef idx="2">
              <a:scrgbClr r="0" g="0" b="0"/>
            </a:effectRef>
            <a:fontRef idx="minor">
              <a:schemeClr val="lt1"/>
            </a:fontRef>
          </p:style>
          <p:txBody>
            <a:bodyPr/>
            <a:lstStyle/>
            <a:p>
              <a:endParaRPr lang="en-GB"/>
            </a:p>
          </p:txBody>
        </p:sp>
        <p:sp>
          <p:nvSpPr>
            <p:cNvPr id="9" name="Teardrop 8">
              <a:extLst>
                <a:ext uri="{FF2B5EF4-FFF2-40B4-BE49-F238E27FC236}">
                  <a16:creationId xmlns:a16="http://schemas.microsoft.com/office/drawing/2014/main" id="{CF4D36C4-2C57-5611-666A-0FC26ADBA822}"/>
                </a:ext>
              </a:extLst>
            </p:cNvPr>
            <p:cNvSpPr/>
            <p:nvPr/>
          </p:nvSpPr>
          <p:spPr>
            <a:xfrm rot="18900000">
              <a:off x="1281447" y="5119651"/>
              <a:ext cx="381554" cy="381554"/>
            </a:xfrm>
            <a:prstGeom prst="teardrop">
              <a:avLst>
                <a:gd name="adj" fmla="val 115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GB"/>
            </a:p>
          </p:txBody>
        </p:sp>
        <p:sp>
          <p:nvSpPr>
            <p:cNvPr id="10" name="Oval 9">
              <a:extLst>
                <a:ext uri="{FF2B5EF4-FFF2-40B4-BE49-F238E27FC236}">
                  <a16:creationId xmlns:a16="http://schemas.microsoft.com/office/drawing/2014/main" id="{2F2644CD-CE22-6B5F-D42A-180DD2BDB6F5}"/>
                </a:ext>
              </a:extLst>
            </p:cNvPr>
            <p:cNvSpPr/>
            <p:nvPr/>
          </p:nvSpPr>
          <p:spPr>
            <a:xfrm>
              <a:off x="1323835" y="5162038"/>
              <a:ext cx="296780" cy="296780"/>
            </a:xfrm>
            <a:prstGeom prst="ellipse">
              <a:avLst/>
            </a:prstGeom>
            <a:solidFill>
              <a:schemeClr val="lt1">
                <a:alpha val="90000"/>
                <a:hueOff val="0"/>
                <a:satOff val="0"/>
                <a:lumOff val="0"/>
                <a:alphaOff val="0"/>
              </a:schemeClr>
            </a:solidFill>
            <a:ln w="6350" cap="flat" cmpd="sng" algn="ctr">
              <a:noFill/>
              <a:prstDash val="solid"/>
              <a:miter lim="800000"/>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GB"/>
            </a:p>
          </p:txBody>
        </p:sp>
        <p:grpSp>
          <p:nvGrpSpPr>
            <p:cNvPr id="11" name="Group 10">
              <a:extLst>
                <a:ext uri="{FF2B5EF4-FFF2-40B4-BE49-F238E27FC236}">
                  <a16:creationId xmlns:a16="http://schemas.microsoft.com/office/drawing/2014/main" id="{50550E39-1717-1DC0-2321-748DA8BDF995}"/>
                </a:ext>
              </a:extLst>
            </p:cNvPr>
            <p:cNvGrpSpPr/>
            <p:nvPr/>
          </p:nvGrpSpPr>
          <p:grpSpPr>
            <a:xfrm>
              <a:off x="170187" y="3429000"/>
              <a:ext cx="3431964" cy="2755899"/>
              <a:chOff x="170187" y="3429000"/>
              <a:chExt cx="3431964" cy="2755899"/>
            </a:xfrm>
          </p:grpSpPr>
          <p:pic>
            <p:nvPicPr>
              <p:cNvPr id="74" name="Picture 2" descr="No caption">
                <a:extLst>
                  <a:ext uri="{FF2B5EF4-FFF2-40B4-BE49-F238E27FC236}">
                    <a16:creationId xmlns:a16="http://schemas.microsoft.com/office/drawing/2014/main" id="{8B99A710-34CB-198B-363E-6593A6FAED7D}"/>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46213"/>
              <a:stretch/>
            </p:blipFill>
            <p:spPr bwMode="auto">
              <a:xfrm>
                <a:off x="170187" y="3429000"/>
                <a:ext cx="3431964" cy="1371600"/>
              </a:xfrm>
              <a:prstGeom prst="rect">
                <a:avLst/>
              </a:prstGeom>
              <a:noFill/>
              <a:extLst>
                <a:ext uri="{909E8E84-426E-40DD-AFC4-6F175D3DCCD1}">
                  <a14:hiddenFill xmlns:a14="http://schemas.microsoft.com/office/drawing/2010/main">
                    <a:solidFill>
                      <a:srgbClr val="FFFFFF"/>
                    </a:solidFill>
                  </a14:hiddenFill>
                </a:ext>
              </a:extLst>
            </p:spPr>
          </p:pic>
          <p:grpSp>
            <p:nvGrpSpPr>
              <p:cNvPr id="75" name="Group 74">
                <a:extLst>
                  <a:ext uri="{FF2B5EF4-FFF2-40B4-BE49-F238E27FC236}">
                    <a16:creationId xmlns:a16="http://schemas.microsoft.com/office/drawing/2014/main" id="{B1AB5FE4-A009-DECF-EE73-9749CCD5CF2A}"/>
                  </a:ext>
                </a:extLst>
              </p:cNvPr>
              <p:cNvGrpSpPr/>
              <p:nvPr/>
            </p:nvGrpSpPr>
            <p:grpSpPr>
              <a:xfrm>
                <a:off x="1791016" y="4133776"/>
                <a:ext cx="1606267" cy="2051123"/>
                <a:chOff x="1791016" y="4133776"/>
                <a:chExt cx="1606267" cy="2051123"/>
              </a:xfrm>
            </p:grpSpPr>
            <p:sp>
              <p:nvSpPr>
                <p:cNvPr id="76" name="Freeform: Shape 21">
                  <a:extLst>
                    <a:ext uri="{FF2B5EF4-FFF2-40B4-BE49-F238E27FC236}">
                      <a16:creationId xmlns:a16="http://schemas.microsoft.com/office/drawing/2014/main" id="{1B75609C-B518-4965-D9EF-407146ADC8C4}"/>
                    </a:ext>
                  </a:extLst>
                </p:cNvPr>
                <p:cNvSpPr/>
                <p:nvPr/>
              </p:nvSpPr>
              <p:spPr>
                <a:xfrm>
                  <a:off x="1791016" y="4133776"/>
                  <a:ext cx="1606267" cy="1702917"/>
                </a:xfrm>
                <a:custGeom>
                  <a:avLst/>
                  <a:gdLst>
                    <a:gd name="connsiteX0" fmla="*/ 0 w 1606267"/>
                    <a:gd name="connsiteY0" fmla="*/ 0 h 1702917"/>
                    <a:gd name="connsiteX1" fmla="*/ 1606267 w 1606267"/>
                    <a:gd name="connsiteY1" fmla="*/ 0 h 1702917"/>
                    <a:gd name="connsiteX2" fmla="*/ 1606267 w 1606267"/>
                    <a:gd name="connsiteY2" fmla="*/ 1702917 h 1702917"/>
                    <a:gd name="connsiteX3" fmla="*/ 0 w 1606267"/>
                    <a:gd name="connsiteY3" fmla="*/ 1702917 h 1702917"/>
                    <a:gd name="connsiteX4" fmla="*/ 0 w 1606267"/>
                    <a:gd name="connsiteY4" fmla="*/ 0 h 1702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1702917">
                      <a:moveTo>
                        <a:pt x="0" y="0"/>
                      </a:moveTo>
                      <a:lnTo>
                        <a:pt x="1606267" y="0"/>
                      </a:lnTo>
                      <a:lnTo>
                        <a:pt x="1606267" y="1702917"/>
                      </a:lnTo>
                      <a:lnTo>
                        <a:pt x="0" y="170291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114300" rIns="0" bIns="76200" numCol="1" spcCol="1270" anchor="b" anchorCtr="0">
                  <a:noAutofit/>
                </a:bodyPr>
                <a:lstStyle/>
                <a:p>
                  <a:pPr marL="0" lvl="0" indent="0" algn="l" defTabSz="533400">
                    <a:lnSpc>
                      <a:spcPct val="90000"/>
                    </a:lnSpc>
                    <a:spcBef>
                      <a:spcPct val="0"/>
                    </a:spcBef>
                    <a:spcAft>
                      <a:spcPct val="35000"/>
                    </a:spcAft>
                    <a:buNone/>
                  </a:pPr>
                  <a:r>
                    <a:rPr lang="en-US" sz="1200" kern="1200" dirty="0"/>
                    <a:t>Purchase and construction of residential building in Grand </a:t>
                  </a:r>
                  <a:r>
                    <a:rPr lang="en-US" sz="1200" kern="1200" dirty="0" err="1"/>
                    <a:t>Saconnex</a:t>
                  </a:r>
                  <a:endParaRPr lang="en-US" sz="1200" kern="1200" dirty="0"/>
                </a:p>
              </p:txBody>
            </p:sp>
            <p:sp>
              <p:nvSpPr>
                <p:cNvPr id="77" name="Freeform: Shape 22">
                  <a:extLst>
                    <a:ext uri="{FF2B5EF4-FFF2-40B4-BE49-F238E27FC236}">
                      <a16:creationId xmlns:a16="http://schemas.microsoft.com/office/drawing/2014/main" id="{EB6F2E86-7363-F4AC-253D-409045A5EF27}"/>
                    </a:ext>
                  </a:extLst>
                </p:cNvPr>
                <p:cNvSpPr/>
                <p:nvPr/>
              </p:nvSpPr>
              <p:spPr>
                <a:xfrm>
                  <a:off x="1791016" y="5586577"/>
                  <a:ext cx="1606267" cy="598322"/>
                </a:xfrm>
                <a:custGeom>
                  <a:avLst/>
                  <a:gdLst>
                    <a:gd name="connsiteX0" fmla="*/ 0 w 1606267"/>
                    <a:gd name="connsiteY0" fmla="*/ 0 h 598322"/>
                    <a:gd name="connsiteX1" fmla="*/ 1606267 w 1606267"/>
                    <a:gd name="connsiteY1" fmla="*/ 0 h 598322"/>
                    <a:gd name="connsiteX2" fmla="*/ 1606267 w 1606267"/>
                    <a:gd name="connsiteY2" fmla="*/ 598322 h 598322"/>
                    <a:gd name="connsiteX3" fmla="*/ 0 w 1606267"/>
                    <a:gd name="connsiteY3" fmla="*/ 598322 h 598322"/>
                    <a:gd name="connsiteX4" fmla="*/ 0 w 1606267"/>
                    <a:gd name="connsiteY4" fmla="*/ 0 h 598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598322">
                      <a:moveTo>
                        <a:pt x="0" y="0"/>
                      </a:moveTo>
                      <a:lnTo>
                        <a:pt x="1606267" y="0"/>
                      </a:lnTo>
                      <a:lnTo>
                        <a:pt x="1606267" y="598322"/>
                      </a:lnTo>
                      <a:lnTo>
                        <a:pt x="0" y="5983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kern="1200" dirty="0"/>
                    <a:t>1964</a:t>
                  </a:r>
                </a:p>
              </p:txBody>
            </p:sp>
          </p:grpSp>
        </p:grpSp>
        <p:sp>
          <p:nvSpPr>
            <p:cNvPr id="12" name="Straight Connector 11">
              <a:extLst>
                <a:ext uri="{FF2B5EF4-FFF2-40B4-BE49-F238E27FC236}">
                  <a16:creationId xmlns:a16="http://schemas.microsoft.com/office/drawing/2014/main" id="{DC609796-DAC7-8293-5F6C-134AC1522268}"/>
                </a:ext>
              </a:extLst>
            </p:cNvPr>
            <p:cNvSpPr/>
            <p:nvPr/>
          </p:nvSpPr>
          <p:spPr>
            <a:xfrm>
              <a:off x="1472225" y="3308350"/>
              <a:ext cx="0" cy="1702917"/>
            </a:xfrm>
            <a:prstGeom prst="line">
              <a:avLst/>
            </a:prstGeom>
            <a:noFill/>
            <a:ln w="12700" cap="flat" cmpd="sng" algn="ctr">
              <a:solidFill>
                <a:schemeClr val="accent1">
                  <a:hueOff val="0"/>
                  <a:satOff val="0"/>
                  <a:lumOff val="0"/>
                  <a:alphaOff val="0"/>
                </a:schemeClr>
              </a:solidFill>
              <a:prstDash val="dash"/>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en-GB"/>
            </a:p>
          </p:txBody>
        </p:sp>
        <p:sp>
          <p:nvSpPr>
            <p:cNvPr id="13" name="Oval 12">
              <a:extLst>
                <a:ext uri="{FF2B5EF4-FFF2-40B4-BE49-F238E27FC236}">
                  <a16:creationId xmlns:a16="http://schemas.microsoft.com/office/drawing/2014/main" id="{4F50382A-95FE-100E-5F02-9C3C4F48BAA8}"/>
                </a:ext>
              </a:extLst>
            </p:cNvPr>
            <p:cNvSpPr/>
            <p:nvPr/>
          </p:nvSpPr>
          <p:spPr>
            <a:xfrm>
              <a:off x="1453022" y="3254500"/>
              <a:ext cx="97128" cy="107698"/>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p:spPr>
          <p:style>
            <a:lnRef idx="1">
              <a:scrgbClr r="0" g="0" b="0"/>
            </a:lnRef>
            <a:fillRef idx="3">
              <a:scrgbClr r="0" g="0" b="0"/>
            </a:fillRef>
            <a:effectRef idx="2">
              <a:scrgbClr r="0" g="0" b="0"/>
            </a:effectRef>
            <a:fontRef idx="minor">
              <a:schemeClr val="lt1"/>
            </a:fontRef>
          </p:style>
          <p:txBody>
            <a:bodyPr/>
            <a:lstStyle/>
            <a:p>
              <a:endParaRPr lang="en-GB"/>
            </a:p>
          </p:txBody>
        </p:sp>
        <p:sp>
          <p:nvSpPr>
            <p:cNvPr id="14" name="Teardrop 13">
              <a:extLst>
                <a:ext uri="{FF2B5EF4-FFF2-40B4-BE49-F238E27FC236}">
                  <a16:creationId xmlns:a16="http://schemas.microsoft.com/office/drawing/2014/main" id="{D44A13A9-E854-10D9-08E1-92F02BAD4BA2}"/>
                </a:ext>
              </a:extLst>
            </p:cNvPr>
            <p:cNvSpPr/>
            <p:nvPr/>
          </p:nvSpPr>
          <p:spPr>
            <a:xfrm rot="8100000">
              <a:off x="2349473" y="1115493"/>
              <a:ext cx="381554" cy="381554"/>
            </a:xfrm>
            <a:prstGeom prst="teardrop">
              <a:avLst>
                <a:gd name="adj" fmla="val 115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GB"/>
            </a:p>
          </p:txBody>
        </p:sp>
        <p:sp>
          <p:nvSpPr>
            <p:cNvPr id="15" name="Oval 14">
              <a:extLst>
                <a:ext uri="{FF2B5EF4-FFF2-40B4-BE49-F238E27FC236}">
                  <a16:creationId xmlns:a16="http://schemas.microsoft.com/office/drawing/2014/main" id="{06EB4DB3-8CE3-F4E3-6B18-8854C46EFB69}"/>
                </a:ext>
              </a:extLst>
            </p:cNvPr>
            <p:cNvSpPr/>
            <p:nvPr/>
          </p:nvSpPr>
          <p:spPr>
            <a:xfrm>
              <a:off x="2391861" y="1157881"/>
              <a:ext cx="296780" cy="296780"/>
            </a:xfrm>
            <a:prstGeom prst="ellipse">
              <a:avLst/>
            </a:prstGeom>
            <a:solidFill>
              <a:schemeClr val="lt1">
                <a:alpha val="90000"/>
                <a:hueOff val="0"/>
                <a:satOff val="0"/>
                <a:lumOff val="0"/>
                <a:alphaOff val="0"/>
              </a:schemeClr>
            </a:solidFill>
            <a:ln w="6350" cap="flat" cmpd="sng" algn="ctr">
              <a:noFill/>
              <a:prstDash val="solid"/>
              <a:miter lim="800000"/>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GB"/>
            </a:p>
          </p:txBody>
        </p:sp>
        <p:grpSp>
          <p:nvGrpSpPr>
            <p:cNvPr id="16" name="Group 15">
              <a:extLst>
                <a:ext uri="{FF2B5EF4-FFF2-40B4-BE49-F238E27FC236}">
                  <a16:creationId xmlns:a16="http://schemas.microsoft.com/office/drawing/2014/main" id="{9601665B-2099-4242-88DC-525E8917ADAC}"/>
                </a:ext>
              </a:extLst>
            </p:cNvPr>
            <p:cNvGrpSpPr/>
            <p:nvPr/>
          </p:nvGrpSpPr>
          <p:grpSpPr>
            <a:xfrm>
              <a:off x="2810051" y="1007109"/>
              <a:ext cx="1606267" cy="2301240"/>
              <a:chOff x="2810051" y="1007109"/>
              <a:chExt cx="1606267" cy="2301240"/>
            </a:xfrm>
          </p:grpSpPr>
          <p:sp>
            <p:nvSpPr>
              <p:cNvPr id="72" name="Freeform: Shape 27">
                <a:extLst>
                  <a:ext uri="{FF2B5EF4-FFF2-40B4-BE49-F238E27FC236}">
                    <a16:creationId xmlns:a16="http://schemas.microsoft.com/office/drawing/2014/main" id="{DA27E0CA-54A1-E47E-50E3-B4F5CB5A11FD}"/>
                  </a:ext>
                </a:extLst>
              </p:cNvPr>
              <p:cNvSpPr/>
              <p:nvPr/>
            </p:nvSpPr>
            <p:spPr>
              <a:xfrm>
                <a:off x="2810051" y="1605432"/>
                <a:ext cx="1606267" cy="1702917"/>
              </a:xfrm>
              <a:custGeom>
                <a:avLst/>
                <a:gdLst>
                  <a:gd name="connsiteX0" fmla="*/ 0 w 1606267"/>
                  <a:gd name="connsiteY0" fmla="*/ 0 h 1702917"/>
                  <a:gd name="connsiteX1" fmla="*/ 1606267 w 1606267"/>
                  <a:gd name="connsiteY1" fmla="*/ 0 h 1702917"/>
                  <a:gd name="connsiteX2" fmla="*/ 1606267 w 1606267"/>
                  <a:gd name="connsiteY2" fmla="*/ 1702917 h 1702917"/>
                  <a:gd name="connsiteX3" fmla="*/ 0 w 1606267"/>
                  <a:gd name="connsiteY3" fmla="*/ 1702917 h 1702917"/>
                  <a:gd name="connsiteX4" fmla="*/ 0 w 1606267"/>
                  <a:gd name="connsiteY4" fmla="*/ 0 h 1702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1702917">
                    <a:moveTo>
                      <a:pt x="0" y="0"/>
                    </a:moveTo>
                    <a:lnTo>
                      <a:pt x="1606267" y="0"/>
                    </a:lnTo>
                    <a:lnTo>
                      <a:pt x="1606267" y="1702917"/>
                    </a:lnTo>
                    <a:lnTo>
                      <a:pt x="0" y="170291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76200" rIns="76200" bIns="114300" numCol="1" spcCol="1270" anchor="t" anchorCtr="0">
                <a:noAutofit/>
              </a:bodyPr>
              <a:lstStyle/>
              <a:p>
                <a:pPr marL="0" lvl="0" indent="0" algn="l" defTabSz="533400">
                  <a:lnSpc>
                    <a:spcPct val="90000"/>
                  </a:lnSpc>
                  <a:spcBef>
                    <a:spcPct val="0"/>
                  </a:spcBef>
                  <a:spcAft>
                    <a:spcPct val="35000"/>
                  </a:spcAft>
                  <a:buNone/>
                </a:pPr>
                <a:r>
                  <a:rPr lang="en-US" sz="1200" kern="1200" dirty="0"/>
                  <a:t>First retirement pension paid</a:t>
                </a:r>
              </a:p>
            </p:txBody>
          </p:sp>
          <p:sp>
            <p:nvSpPr>
              <p:cNvPr id="73" name="Freeform: Shape 28">
                <a:extLst>
                  <a:ext uri="{FF2B5EF4-FFF2-40B4-BE49-F238E27FC236}">
                    <a16:creationId xmlns:a16="http://schemas.microsoft.com/office/drawing/2014/main" id="{E3F82C8F-1574-0F63-42B7-CA272BD0FE1D}"/>
                  </a:ext>
                </a:extLst>
              </p:cNvPr>
              <p:cNvSpPr/>
              <p:nvPr/>
            </p:nvSpPr>
            <p:spPr>
              <a:xfrm>
                <a:off x="2810051" y="1007109"/>
                <a:ext cx="1606267" cy="598322"/>
              </a:xfrm>
              <a:custGeom>
                <a:avLst/>
                <a:gdLst>
                  <a:gd name="connsiteX0" fmla="*/ 0 w 1606267"/>
                  <a:gd name="connsiteY0" fmla="*/ 0 h 598322"/>
                  <a:gd name="connsiteX1" fmla="*/ 1606267 w 1606267"/>
                  <a:gd name="connsiteY1" fmla="*/ 0 h 598322"/>
                  <a:gd name="connsiteX2" fmla="*/ 1606267 w 1606267"/>
                  <a:gd name="connsiteY2" fmla="*/ 598322 h 598322"/>
                  <a:gd name="connsiteX3" fmla="*/ 0 w 1606267"/>
                  <a:gd name="connsiteY3" fmla="*/ 598322 h 598322"/>
                  <a:gd name="connsiteX4" fmla="*/ 0 w 1606267"/>
                  <a:gd name="connsiteY4" fmla="*/ 0 h 598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598322">
                    <a:moveTo>
                      <a:pt x="0" y="0"/>
                    </a:moveTo>
                    <a:lnTo>
                      <a:pt x="1606267" y="0"/>
                    </a:lnTo>
                    <a:lnTo>
                      <a:pt x="1606267" y="598322"/>
                    </a:lnTo>
                    <a:lnTo>
                      <a:pt x="0" y="5983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kern="1200" dirty="0"/>
                  <a:t>1967</a:t>
                </a:r>
              </a:p>
            </p:txBody>
          </p:sp>
        </p:grpSp>
        <p:sp>
          <p:nvSpPr>
            <p:cNvPr id="17" name="Straight Connector 16">
              <a:extLst>
                <a:ext uri="{FF2B5EF4-FFF2-40B4-BE49-F238E27FC236}">
                  <a16:creationId xmlns:a16="http://schemas.microsoft.com/office/drawing/2014/main" id="{8423ADC2-FECE-A95A-F76B-A156AEB0ADFF}"/>
                </a:ext>
              </a:extLst>
            </p:cNvPr>
            <p:cNvSpPr/>
            <p:nvPr/>
          </p:nvSpPr>
          <p:spPr>
            <a:xfrm>
              <a:off x="2540251" y="1605432"/>
              <a:ext cx="0" cy="1702917"/>
            </a:xfrm>
            <a:prstGeom prst="line">
              <a:avLst/>
            </a:prstGeom>
            <a:noFill/>
            <a:ln w="12700" cap="flat" cmpd="sng" algn="ctr">
              <a:solidFill>
                <a:schemeClr val="accent1">
                  <a:hueOff val="0"/>
                  <a:satOff val="0"/>
                  <a:lumOff val="0"/>
                  <a:alphaOff val="0"/>
                </a:schemeClr>
              </a:solidFill>
              <a:prstDash val="dash"/>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en-GB"/>
            </a:p>
          </p:txBody>
        </p:sp>
        <p:sp>
          <p:nvSpPr>
            <p:cNvPr id="18" name="Oval 17">
              <a:extLst>
                <a:ext uri="{FF2B5EF4-FFF2-40B4-BE49-F238E27FC236}">
                  <a16:creationId xmlns:a16="http://schemas.microsoft.com/office/drawing/2014/main" id="{B91E2A3E-65C7-3CCB-8564-EBE882341D85}"/>
                </a:ext>
              </a:extLst>
            </p:cNvPr>
            <p:cNvSpPr/>
            <p:nvPr/>
          </p:nvSpPr>
          <p:spPr>
            <a:xfrm>
              <a:off x="2521048" y="3254500"/>
              <a:ext cx="97128" cy="107698"/>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p:spPr>
          <p:style>
            <a:lnRef idx="1">
              <a:scrgbClr r="0" g="0" b="0"/>
            </a:lnRef>
            <a:fillRef idx="3">
              <a:scrgbClr r="0" g="0" b="0"/>
            </a:fillRef>
            <a:effectRef idx="2">
              <a:scrgbClr r="0" g="0" b="0"/>
            </a:effectRef>
            <a:fontRef idx="minor">
              <a:schemeClr val="lt1"/>
            </a:fontRef>
          </p:style>
          <p:txBody>
            <a:bodyPr/>
            <a:lstStyle/>
            <a:p>
              <a:endParaRPr lang="en-GB"/>
            </a:p>
          </p:txBody>
        </p:sp>
        <p:sp>
          <p:nvSpPr>
            <p:cNvPr id="19" name="Teardrop 18">
              <a:extLst>
                <a:ext uri="{FF2B5EF4-FFF2-40B4-BE49-F238E27FC236}">
                  <a16:creationId xmlns:a16="http://schemas.microsoft.com/office/drawing/2014/main" id="{7A139BB7-AB87-B1E1-1FF9-384A199D3FF0}"/>
                </a:ext>
              </a:extLst>
            </p:cNvPr>
            <p:cNvSpPr/>
            <p:nvPr/>
          </p:nvSpPr>
          <p:spPr>
            <a:xfrm rot="18900000">
              <a:off x="3417499" y="5119651"/>
              <a:ext cx="381554" cy="381554"/>
            </a:xfrm>
            <a:prstGeom prst="teardrop">
              <a:avLst>
                <a:gd name="adj" fmla="val 115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GB"/>
            </a:p>
          </p:txBody>
        </p:sp>
        <p:sp>
          <p:nvSpPr>
            <p:cNvPr id="20" name="Oval 19">
              <a:extLst>
                <a:ext uri="{FF2B5EF4-FFF2-40B4-BE49-F238E27FC236}">
                  <a16:creationId xmlns:a16="http://schemas.microsoft.com/office/drawing/2014/main" id="{FC02BC9D-BFB4-B766-762E-6AA7CFDACC93}"/>
                </a:ext>
              </a:extLst>
            </p:cNvPr>
            <p:cNvSpPr/>
            <p:nvPr/>
          </p:nvSpPr>
          <p:spPr>
            <a:xfrm>
              <a:off x="3459887" y="5162038"/>
              <a:ext cx="296780" cy="296780"/>
            </a:xfrm>
            <a:prstGeom prst="ellipse">
              <a:avLst/>
            </a:prstGeom>
            <a:solidFill>
              <a:schemeClr val="lt1">
                <a:alpha val="90000"/>
                <a:hueOff val="0"/>
                <a:satOff val="0"/>
                <a:lumOff val="0"/>
                <a:alphaOff val="0"/>
              </a:schemeClr>
            </a:solidFill>
            <a:ln w="6350" cap="flat" cmpd="sng" algn="ctr">
              <a:noFill/>
              <a:prstDash val="solid"/>
              <a:miter lim="800000"/>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GB"/>
            </a:p>
          </p:txBody>
        </p:sp>
        <p:grpSp>
          <p:nvGrpSpPr>
            <p:cNvPr id="21" name="Group 20">
              <a:extLst>
                <a:ext uri="{FF2B5EF4-FFF2-40B4-BE49-F238E27FC236}">
                  <a16:creationId xmlns:a16="http://schemas.microsoft.com/office/drawing/2014/main" id="{6AF537EB-D102-D03E-7E14-E6C546866DAB}"/>
                </a:ext>
              </a:extLst>
            </p:cNvPr>
            <p:cNvGrpSpPr/>
            <p:nvPr/>
          </p:nvGrpSpPr>
          <p:grpSpPr>
            <a:xfrm>
              <a:off x="3999486" y="3435711"/>
              <a:ext cx="1644640" cy="2714341"/>
              <a:chOff x="3999486" y="3435711"/>
              <a:chExt cx="1644640" cy="2714341"/>
            </a:xfrm>
          </p:grpSpPr>
          <p:pic>
            <p:nvPicPr>
              <p:cNvPr id="69" name="Picture 68">
                <a:extLst>
                  <a:ext uri="{FF2B5EF4-FFF2-40B4-BE49-F238E27FC236}">
                    <a16:creationId xmlns:a16="http://schemas.microsoft.com/office/drawing/2014/main" id="{53EB6F4A-B5E2-4E24-196D-EF32B8A7A1B0}"/>
                  </a:ext>
                </a:extLst>
              </p:cNvPr>
              <p:cNvPicPr>
                <a:picLocks noChangeAspect="1"/>
              </p:cNvPicPr>
              <p:nvPr/>
            </p:nvPicPr>
            <p:blipFill>
              <a:blip r:embed="rId5"/>
              <a:stretch>
                <a:fillRect/>
              </a:stretch>
            </p:blipFill>
            <p:spPr>
              <a:xfrm>
                <a:off x="4213112" y="3435711"/>
                <a:ext cx="822438" cy="1105149"/>
              </a:xfrm>
              <a:prstGeom prst="rect">
                <a:avLst/>
              </a:prstGeom>
            </p:spPr>
          </p:pic>
          <p:sp>
            <p:nvSpPr>
              <p:cNvPr id="70" name="Freeform: Shape 33">
                <a:extLst>
                  <a:ext uri="{FF2B5EF4-FFF2-40B4-BE49-F238E27FC236}">
                    <a16:creationId xmlns:a16="http://schemas.microsoft.com/office/drawing/2014/main" id="{90388B53-D725-2717-4A70-5C55F84AB852}"/>
                  </a:ext>
                </a:extLst>
              </p:cNvPr>
              <p:cNvSpPr/>
              <p:nvPr/>
            </p:nvSpPr>
            <p:spPr>
              <a:xfrm>
                <a:off x="4037859" y="4008971"/>
                <a:ext cx="1606267" cy="1702917"/>
              </a:xfrm>
              <a:custGeom>
                <a:avLst/>
                <a:gdLst>
                  <a:gd name="connsiteX0" fmla="*/ 0 w 1606267"/>
                  <a:gd name="connsiteY0" fmla="*/ 0 h 1702917"/>
                  <a:gd name="connsiteX1" fmla="*/ 1606267 w 1606267"/>
                  <a:gd name="connsiteY1" fmla="*/ 0 h 1702917"/>
                  <a:gd name="connsiteX2" fmla="*/ 1606267 w 1606267"/>
                  <a:gd name="connsiteY2" fmla="*/ 1702917 h 1702917"/>
                  <a:gd name="connsiteX3" fmla="*/ 0 w 1606267"/>
                  <a:gd name="connsiteY3" fmla="*/ 1702917 h 1702917"/>
                  <a:gd name="connsiteX4" fmla="*/ 0 w 1606267"/>
                  <a:gd name="connsiteY4" fmla="*/ 0 h 1702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1702917">
                    <a:moveTo>
                      <a:pt x="0" y="0"/>
                    </a:moveTo>
                    <a:lnTo>
                      <a:pt x="1606267" y="0"/>
                    </a:lnTo>
                    <a:lnTo>
                      <a:pt x="1606267" y="1702917"/>
                    </a:lnTo>
                    <a:lnTo>
                      <a:pt x="0" y="170291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114300" rIns="0" bIns="76200" numCol="1" spcCol="1270" anchor="b" anchorCtr="0">
                <a:noAutofit/>
              </a:bodyPr>
              <a:lstStyle/>
              <a:p>
                <a:pPr marL="0" lvl="0" indent="0" algn="l" defTabSz="533400">
                  <a:lnSpc>
                    <a:spcPct val="90000"/>
                  </a:lnSpc>
                  <a:spcBef>
                    <a:spcPct val="0"/>
                  </a:spcBef>
                  <a:spcAft>
                    <a:spcPct val="35000"/>
                  </a:spcAft>
                  <a:buNone/>
                </a:pPr>
                <a:r>
                  <a:rPr lang="en-US" sz="1200" kern="1200" dirty="0"/>
                  <a:t>First ESO members join the Fund</a:t>
                </a:r>
              </a:p>
            </p:txBody>
          </p:sp>
          <p:sp>
            <p:nvSpPr>
              <p:cNvPr id="71" name="Freeform: Shape 34">
                <a:extLst>
                  <a:ext uri="{FF2B5EF4-FFF2-40B4-BE49-F238E27FC236}">
                    <a16:creationId xmlns:a16="http://schemas.microsoft.com/office/drawing/2014/main" id="{5C4DB328-8F7E-C5D2-116B-EB89FE815E9E}"/>
                  </a:ext>
                </a:extLst>
              </p:cNvPr>
              <p:cNvSpPr/>
              <p:nvPr/>
            </p:nvSpPr>
            <p:spPr>
              <a:xfrm>
                <a:off x="3999486" y="5551730"/>
                <a:ext cx="1606267" cy="598322"/>
              </a:xfrm>
              <a:custGeom>
                <a:avLst/>
                <a:gdLst>
                  <a:gd name="connsiteX0" fmla="*/ 0 w 1606267"/>
                  <a:gd name="connsiteY0" fmla="*/ 0 h 598322"/>
                  <a:gd name="connsiteX1" fmla="*/ 1606267 w 1606267"/>
                  <a:gd name="connsiteY1" fmla="*/ 0 h 598322"/>
                  <a:gd name="connsiteX2" fmla="*/ 1606267 w 1606267"/>
                  <a:gd name="connsiteY2" fmla="*/ 598322 h 598322"/>
                  <a:gd name="connsiteX3" fmla="*/ 0 w 1606267"/>
                  <a:gd name="connsiteY3" fmla="*/ 598322 h 598322"/>
                  <a:gd name="connsiteX4" fmla="*/ 0 w 1606267"/>
                  <a:gd name="connsiteY4" fmla="*/ 0 h 598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598322">
                    <a:moveTo>
                      <a:pt x="0" y="0"/>
                    </a:moveTo>
                    <a:lnTo>
                      <a:pt x="1606267" y="0"/>
                    </a:lnTo>
                    <a:lnTo>
                      <a:pt x="1606267" y="598322"/>
                    </a:lnTo>
                    <a:lnTo>
                      <a:pt x="0" y="5983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kern="1200" dirty="0"/>
                  <a:t>1971</a:t>
                </a:r>
              </a:p>
            </p:txBody>
          </p:sp>
        </p:grpSp>
        <p:sp>
          <p:nvSpPr>
            <p:cNvPr id="22" name="Straight Connector 21">
              <a:extLst>
                <a:ext uri="{FF2B5EF4-FFF2-40B4-BE49-F238E27FC236}">
                  <a16:creationId xmlns:a16="http://schemas.microsoft.com/office/drawing/2014/main" id="{C6F01F05-14C8-141E-E79F-FC80AB15ADD6}"/>
                </a:ext>
              </a:extLst>
            </p:cNvPr>
            <p:cNvSpPr/>
            <p:nvPr/>
          </p:nvSpPr>
          <p:spPr>
            <a:xfrm>
              <a:off x="3608277" y="3308350"/>
              <a:ext cx="0" cy="1702917"/>
            </a:xfrm>
            <a:prstGeom prst="line">
              <a:avLst/>
            </a:prstGeom>
            <a:noFill/>
            <a:ln w="12700" cap="flat" cmpd="sng" algn="ctr">
              <a:solidFill>
                <a:schemeClr val="accent1">
                  <a:hueOff val="0"/>
                  <a:satOff val="0"/>
                  <a:lumOff val="0"/>
                  <a:alphaOff val="0"/>
                </a:schemeClr>
              </a:solidFill>
              <a:prstDash val="dash"/>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en-GB"/>
            </a:p>
          </p:txBody>
        </p:sp>
        <p:sp>
          <p:nvSpPr>
            <p:cNvPr id="23" name="Oval 22">
              <a:extLst>
                <a:ext uri="{FF2B5EF4-FFF2-40B4-BE49-F238E27FC236}">
                  <a16:creationId xmlns:a16="http://schemas.microsoft.com/office/drawing/2014/main" id="{39668AE4-9152-2917-483B-3090875694BC}"/>
                </a:ext>
              </a:extLst>
            </p:cNvPr>
            <p:cNvSpPr/>
            <p:nvPr/>
          </p:nvSpPr>
          <p:spPr>
            <a:xfrm>
              <a:off x="3589074" y="3254500"/>
              <a:ext cx="97128" cy="107698"/>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p:spPr>
          <p:style>
            <a:lnRef idx="1">
              <a:scrgbClr r="0" g="0" b="0"/>
            </a:lnRef>
            <a:fillRef idx="3">
              <a:scrgbClr r="0" g="0" b="0"/>
            </a:fillRef>
            <a:effectRef idx="2">
              <a:scrgbClr r="0" g="0" b="0"/>
            </a:effectRef>
            <a:fontRef idx="minor">
              <a:schemeClr val="lt1"/>
            </a:fontRef>
          </p:style>
          <p:txBody>
            <a:bodyPr/>
            <a:lstStyle/>
            <a:p>
              <a:endParaRPr lang="en-GB"/>
            </a:p>
          </p:txBody>
        </p:sp>
        <p:sp>
          <p:nvSpPr>
            <p:cNvPr id="24" name="Teardrop 23">
              <a:extLst>
                <a:ext uri="{FF2B5EF4-FFF2-40B4-BE49-F238E27FC236}">
                  <a16:creationId xmlns:a16="http://schemas.microsoft.com/office/drawing/2014/main" id="{A420AAF1-AFAA-82A9-3B86-873DA3B710E3}"/>
                </a:ext>
              </a:extLst>
            </p:cNvPr>
            <p:cNvSpPr/>
            <p:nvPr/>
          </p:nvSpPr>
          <p:spPr>
            <a:xfrm rot="8100000">
              <a:off x="4485525" y="1115493"/>
              <a:ext cx="381554" cy="381554"/>
            </a:xfrm>
            <a:prstGeom prst="teardrop">
              <a:avLst>
                <a:gd name="adj" fmla="val 115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GB"/>
            </a:p>
          </p:txBody>
        </p:sp>
        <p:sp>
          <p:nvSpPr>
            <p:cNvPr id="25" name="Oval 24">
              <a:extLst>
                <a:ext uri="{FF2B5EF4-FFF2-40B4-BE49-F238E27FC236}">
                  <a16:creationId xmlns:a16="http://schemas.microsoft.com/office/drawing/2014/main" id="{75790C01-392A-B601-7961-701F967C68E5}"/>
                </a:ext>
              </a:extLst>
            </p:cNvPr>
            <p:cNvSpPr/>
            <p:nvPr/>
          </p:nvSpPr>
          <p:spPr>
            <a:xfrm>
              <a:off x="4527913" y="1157881"/>
              <a:ext cx="296780" cy="296780"/>
            </a:xfrm>
            <a:prstGeom prst="ellipse">
              <a:avLst/>
            </a:prstGeom>
            <a:solidFill>
              <a:schemeClr val="lt1">
                <a:alpha val="90000"/>
                <a:hueOff val="0"/>
                <a:satOff val="0"/>
                <a:lumOff val="0"/>
                <a:alphaOff val="0"/>
              </a:schemeClr>
            </a:solidFill>
            <a:ln w="6350" cap="flat" cmpd="sng" algn="ctr">
              <a:noFill/>
              <a:prstDash val="solid"/>
              <a:miter lim="800000"/>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GB"/>
            </a:p>
          </p:txBody>
        </p:sp>
        <p:sp>
          <p:nvSpPr>
            <p:cNvPr id="26" name="Rectangle 25">
              <a:extLst>
                <a:ext uri="{FF2B5EF4-FFF2-40B4-BE49-F238E27FC236}">
                  <a16:creationId xmlns:a16="http://schemas.microsoft.com/office/drawing/2014/main" id="{48BFF81A-54C2-755C-55A0-E80F85151D1A}"/>
                </a:ext>
              </a:extLst>
            </p:cNvPr>
            <p:cNvSpPr/>
            <p:nvPr/>
          </p:nvSpPr>
          <p:spPr>
            <a:xfrm>
              <a:off x="4946103" y="1605432"/>
              <a:ext cx="1606267" cy="170291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grpSp>
          <p:nvGrpSpPr>
            <p:cNvPr id="27" name="Group 26">
              <a:extLst>
                <a:ext uri="{FF2B5EF4-FFF2-40B4-BE49-F238E27FC236}">
                  <a16:creationId xmlns:a16="http://schemas.microsoft.com/office/drawing/2014/main" id="{EBA4B24E-85E4-39C6-7DB5-9E50FE02A1B9}"/>
                </a:ext>
              </a:extLst>
            </p:cNvPr>
            <p:cNvGrpSpPr/>
            <p:nvPr/>
          </p:nvGrpSpPr>
          <p:grpSpPr>
            <a:xfrm>
              <a:off x="4907668" y="1007109"/>
              <a:ext cx="1721732" cy="2229654"/>
              <a:chOff x="4907668" y="1007109"/>
              <a:chExt cx="1721732" cy="2229654"/>
            </a:xfrm>
          </p:grpSpPr>
          <p:pic>
            <p:nvPicPr>
              <p:cNvPr id="67" name="Picture 66" descr="A person standing in front of a chalkboard&#10;&#10;Description automatically generated">
                <a:extLst>
                  <a:ext uri="{FF2B5EF4-FFF2-40B4-BE49-F238E27FC236}">
                    <a16:creationId xmlns:a16="http://schemas.microsoft.com/office/drawing/2014/main" id="{1AFF8A59-5915-D0AC-28C8-443E239A7B38}"/>
                  </a:ext>
                </a:extLst>
              </p:cNvPr>
              <p:cNvPicPr>
                <a:picLocks noChangeAspect="1"/>
              </p:cNvPicPr>
              <p:nvPr/>
            </p:nvPicPr>
            <p:blipFill>
              <a:blip r:embed="rId6"/>
              <a:stretch>
                <a:fillRect/>
              </a:stretch>
            </p:blipFill>
            <p:spPr>
              <a:xfrm>
                <a:off x="4907668" y="1475574"/>
                <a:ext cx="1721732" cy="1761189"/>
              </a:xfrm>
              <a:prstGeom prst="rect">
                <a:avLst/>
              </a:prstGeom>
            </p:spPr>
          </p:pic>
          <p:sp>
            <p:nvSpPr>
              <p:cNvPr id="68" name="Freeform: Shape 40">
                <a:extLst>
                  <a:ext uri="{FF2B5EF4-FFF2-40B4-BE49-F238E27FC236}">
                    <a16:creationId xmlns:a16="http://schemas.microsoft.com/office/drawing/2014/main" id="{1D261F54-4CB4-6948-AE4B-65CF233C9ACB}"/>
                  </a:ext>
                </a:extLst>
              </p:cNvPr>
              <p:cNvSpPr/>
              <p:nvPr/>
            </p:nvSpPr>
            <p:spPr>
              <a:xfrm>
                <a:off x="4946103" y="1007109"/>
                <a:ext cx="1606267" cy="598322"/>
              </a:xfrm>
              <a:custGeom>
                <a:avLst/>
                <a:gdLst>
                  <a:gd name="connsiteX0" fmla="*/ 0 w 1606267"/>
                  <a:gd name="connsiteY0" fmla="*/ 0 h 598322"/>
                  <a:gd name="connsiteX1" fmla="*/ 1606267 w 1606267"/>
                  <a:gd name="connsiteY1" fmla="*/ 0 h 598322"/>
                  <a:gd name="connsiteX2" fmla="*/ 1606267 w 1606267"/>
                  <a:gd name="connsiteY2" fmla="*/ 598322 h 598322"/>
                  <a:gd name="connsiteX3" fmla="*/ 0 w 1606267"/>
                  <a:gd name="connsiteY3" fmla="*/ 598322 h 598322"/>
                  <a:gd name="connsiteX4" fmla="*/ 0 w 1606267"/>
                  <a:gd name="connsiteY4" fmla="*/ 0 h 598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598322">
                    <a:moveTo>
                      <a:pt x="0" y="0"/>
                    </a:moveTo>
                    <a:lnTo>
                      <a:pt x="1606267" y="0"/>
                    </a:lnTo>
                    <a:lnTo>
                      <a:pt x="1606267" y="598322"/>
                    </a:lnTo>
                    <a:lnTo>
                      <a:pt x="0" y="5983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kern="1200" dirty="0"/>
                  <a:t>1975</a:t>
                </a:r>
              </a:p>
            </p:txBody>
          </p:sp>
        </p:grpSp>
        <p:sp>
          <p:nvSpPr>
            <p:cNvPr id="28" name="Straight Connector 27">
              <a:extLst>
                <a:ext uri="{FF2B5EF4-FFF2-40B4-BE49-F238E27FC236}">
                  <a16:creationId xmlns:a16="http://schemas.microsoft.com/office/drawing/2014/main" id="{087B929D-C7C2-1750-6EF0-5C127D36A7C1}"/>
                </a:ext>
              </a:extLst>
            </p:cNvPr>
            <p:cNvSpPr/>
            <p:nvPr/>
          </p:nvSpPr>
          <p:spPr>
            <a:xfrm>
              <a:off x="4676303" y="1605432"/>
              <a:ext cx="0" cy="1702917"/>
            </a:xfrm>
            <a:prstGeom prst="line">
              <a:avLst/>
            </a:prstGeom>
            <a:noFill/>
            <a:ln w="12700" cap="flat" cmpd="sng" algn="ctr">
              <a:solidFill>
                <a:schemeClr val="accent1">
                  <a:hueOff val="0"/>
                  <a:satOff val="0"/>
                  <a:lumOff val="0"/>
                  <a:alphaOff val="0"/>
                </a:schemeClr>
              </a:solidFill>
              <a:prstDash val="dash"/>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en-GB"/>
            </a:p>
          </p:txBody>
        </p:sp>
        <p:sp>
          <p:nvSpPr>
            <p:cNvPr id="29" name="Oval 28">
              <a:extLst>
                <a:ext uri="{FF2B5EF4-FFF2-40B4-BE49-F238E27FC236}">
                  <a16:creationId xmlns:a16="http://schemas.microsoft.com/office/drawing/2014/main" id="{D49734A6-5E6F-9B4A-4F81-0D203C4F1FD8}"/>
                </a:ext>
              </a:extLst>
            </p:cNvPr>
            <p:cNvSpPr/>
            <p:nvPr/>
          </p:nvSpPr>
          <p:spPr>
            <a:xfrm>
              <a:off x="4657100" y="3254500"/>
              <a:ext cx="97128" cy="107698"/>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p:spPr>
          <p:style>
            <a:lnRef idx="1">
              <a:scrgbClr r="0" g="0" b="0"/>
            </a:lnRef>
            <a:fillRef idx="3">
              <a:scrgbClr r="0" g="0" b="0"/>
            </a:fillRef>
            <a:effectRef idx="2">
              <a:scrgbClr r="0" g="0" b="0"/>
            </a:effectRef>
            <a:fontRef idx="minor">
              <a:schemeClr val="lt1"/>
            </a:fontRef>
          </p:style>
          <p:txBody>
            <a:bodyPr/>
            <a:lstStyle/>
            <a:p>
              <a:endParaRPr lang="en-GB"/>
            </a:p>
          </p:txBody>
        </p:sp>
        <p:sp>
          <p:nvSpPr>
            <p:cNvPr id="30" name="Teardrop 29">
              <a:extLst>
                <a:ext uri="{FF2B5EF4-FFF2-40B4-BE49-F238E27FC236}">
                  <a16:creationId xmlns:a16="http://schemas.microsoft.com/office/drawing/2014/main" id="{DFEA5F74-EE58-095A-9CC4-1CE1250B025D}"/>
                </a:ext>
              </a:extLst>
            </p:cNvPr>
            <p:cNvSpPr/>
            <p:nvPr/>
          </p:nvSpPr>
          <p:spPr>
            <a:xfrm rot="18900000">
              <a:off x="5553552" y="5119651"/>
              <a:ext cx="381554" cy="381554"/>
            </a:xfrm>
            <a:prstGeom prst="teardrop">
              <a:avLst>
                <a:gd name="adj" fmla="val 115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GB"/>
            </a:p>
          </p:txBody>
        </p:sp>
        <p:sp>
          <p:nvSpPr>
            <p:cNvPr id="31" name="Oval 30">
              <a:extLst>
                <a:ext uri="{FF2B5EF4-FFF2-40B4-BE49-F238E27FC236}">
                  <a16:creationId xmlns:a16="http://schemas.microsoft.com/office/drawing/2014/main" id="{1D4BD0F4-6231-FDFB-B781-4B69D8650CAE}"/>
                </a:ext>
              </a:extLst>
            </p:cNvPr>
            <p:cNvSpPr/>
            <p:nvPr/>
          </p:nvSpPr>
          <p:spPr>
            <a:xfrm>
              <a:off x="5595939" y="5162038"/>
              <a:ext cx="296780" cy="296780"/>
            </a:xfrm>
            <a:prstGeom prst="ellipse">
              <a:avLst/>
            </a:prstGeom>
            <a:solidFill>
              <a:schemeClr val="lt1">
                <a:alpha val="90000"/>
                <a:hueOff val="0"/>
                <a:satOff val="0"/>
                <a:lumOff val="0"/>
                <a:alphaOff val="0"/>
              </a:schemeClr>
            </a:solidFill>
            <a:ln w="6350" cap="flat" cmpd="sng" algn="ctr">
              <a:noFill/>
              <a:prstDash val="solid"/>
              <a:miter lim="800000"/>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GB"/>
            </a:p>
          </p:txBody>
        </p:sp>
        <p:sp>
          <p:nvSpPr>
            <p:cNvPr id="32" name="Straight Connector 31">
              <a:extLst>
                <a:ext uri="{FF2B5EF4-FFF2-40B4-BE49-F238E27FC236}">
                  <a16:creationId xmlns:a16="http://schemas.microsoft.com/office/drawing/2014/main" id="{C5731DCA-2406-5709-2C25-AE113C669BB1}"/>
                </a:ext>
              </a:extLst>
            </p:cNvPr>
            <p:cNvSpPr/>
            <p:nvPr/>
          </p:nvSpPr>
          <p:spPr>
            <a:xfrm>
              <a:off x="5744329" y="3308350"/>
              <a:ext cx="0" cy="1702917"/>
            </a:xfrm>
            <a:prstGeom prst="line">
              <a:avLst/>
            </a:prstGeom>
            <a:noFill/>
            <a:ln w="12700" cap="flat" cmpd="sng" algn="ctr">
              <a:solidFill>
                <a:schemeClr val="accent1">
                  <a:hueOff val="0"/>
                  <a:satOff val="0"/>
                  <a:lumOff val="0"/>
                  <a:alphaOff val="0"/>
                </a:schemeClr>
              </a:solidFill>
              <a:prstDash val="dash"/>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en-GB"/>
            </a:p>
          </p:txBody>
        </p:sp>
        <p:sp>
          <p:nvSpPr>
            <p:cNvPr id="33" name="Oval 32">
              <a:extLst>
                <a:ext uri="{FF2B5EF4-FFF2-40B4-BE49-F238E27FC236}">
                  <a16:creationId xmlns:a16="http://schemas.microsoft.com/office/drawing/2014/main" id="{7EB338B8-D478-F62F-7257-A90CA3F342B6}"/>
                </a:ext>
              </a:extLst>
            </p:cNvPr>
            <p:cNvSpPr/>
            <p:nvPr/>
          </p:nvSpPr>
          <p:spPr>
            <a:xfrm>
              <a:off x="5725126" y="3254500"/>
              <a:ext cx="97128" cy="107698"/>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p:spPr>
          <p:style>
            <a:lnRef idx="1">
              <a:scrgbClr r="0" g="0" b="0"/>
            </a:lnRef>
            <a:fillRef idx="3">
              <a:scrgbClr r="0" g="0" b="0"/>
            </a:fillRef>
            <a:effectRef idx="2">
              <a:scrgbClr r="0" g="0" b="0"/>
            </a:effectRef>
            <a:fontRef idx="minor">
              <a:schemeClr val="lt1"/>
            </a:fontRef>
          </p:style>
          <p:txBody>
            <a:bodyPr/>
            <a:lstStyle/>
            <a:p>
              <a:endParaRPr lang="en-GB"/>
            </a:p>
          </p:txBody>
        </p:sp>
        <p:sp>
          <p:nvSpPr>
            <p:cNvPr id="34" name="Teardrop 33">
              <a:extLst>
                <a:ext uri="{FF2B5EF4-FFF2-40B4-BE49-F238E27FC236}">
                  <a16:creationId xmlns:a16="http://schemas.microsoft.com/office/drawing/2014/main" id="{36C56BE9-3EDB-A262-EDE5-B774A15221AC}"/>
                </a:ext>
              </a:extLst>
            </p:cNvPr>
            <p:cNvSpPr/>
            <p:nvPr/>
          </p:nvSpPr>
          <p:spPr>
            <a:xfrm rot="8100000">
              <a:off x="6621578" y="1115493"/>
              <a:ext cx="381554" cy="381554"/>
            </a:xfrm>
            <a:prstGeom prst="teardrop">
              <a:avLst>
                <a:gd name="adj" fmla="val 115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GB"/>
            </a:p>
          </p:txBody>
        </p:sp>
        <p:sp>
          <p:nvSpPr>
            <p:cNvPr id="35" name="Oval 34">
              <a:extLst>
                <a:ext uri="{FF2B5EF4-FFF2-40B4-BE49-F238E27FC236}">
                  <a16:creationId xmlns:a16="http://schemas.microsoft.com/office/drawing/2014/main" id="{033EC31A-0F8B-7B58-7945-AE836E8855C8}"/>
                </a:ext>
              </a:extLst>
            </p:cNvPr>
            <p:cNvSpPr/>
            <p:nvPr/>
          </p:nvSpPr>
          <p:spPr>
            <a:xfrm>
              <a:off x="6663965" y="1157881"/>
              <a:ext cx="296780" cy="296780"/>
            </a:xfrm>
            <a:prstGeom prst="ellipse">
              <a:avLst/>
            </a:prstGeom>
            <a:solidFill>
              <a:schemeClr val="lt1">
                <a:alpha val="90000"/>
                <a:hueOff val="0"/>
                <a:satOff val="0"/>
                <a:lumOff val="0"/>
                <a:alphaOff val="0"/>
              </a:schemeClr>
            </a:solidFill>
            <a:ln w="6350" cap="flat" cmpd="sng" algn="ctr">
              <a:noFill/>
              <a:prstDash val="solid"/>
              <a:miter lim="800000"/>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GB"/>
            </a:p>
          </p:txBody>
        </p:sp>
        <p:grpSp>
          <p:nvGrpSpPr>
            <p:cNvPr id="36" name="Group 35">
              <a:extLst>
                <a:ext uri="{FF2B5EF4-FFF2-40B4-BE49-F238E27FC236}">
                  <a16:creationId xmlns:a16="http://schemas.microsoft.com/office/drawing/2014/main" id="{D031EB08-EFCC-4E3B-2D07-A85A49EC678E}"/>
                </a:ext>
              </a:extLst>
            </p:cNvPr>
            <p:cNvGrpSpPr/>
            <p:nvPr/>
          </p:nvGrpSpPr>
          <p:grpSpPr>
            <a:xfrm>
              <a:off x="7082155" y="1007109"/>
              <a:ext cx="1606267" cy="2301240"/>
              <a:chOff x="7082155" y="1007109"/>
              <a:chExt cx="1606267" cy="2301240"/>
            </a:xfrm>
          </p:grpSpPr>
          <p:sp>
            <p:nvSpPr>
              <p:cNvPr id="65" name="Freeform: Shape 51">
                <a:extLst>
                  <a:ext uri="{FF2B5EF4-FFF2-40B4-BE49-F238E27FC236}">
                    <a16:creationId xmlns:a16="http://schemas.microsoft.com/office/drawing/2014/main" id="{034A5E7F-DBAA-861B-72B0-4BCCA8DCA9EA}"/>
                  </a:ext>
                </a:extLst>
              </p:cNvPr>
              <p:cNvSpPr/>
              <p:nvPr/>
            </p:nvSpPr>
            <p:spPr>
              <a:xfrm>
                <a:off x="7082155" y="1605432"/>
                <a:ext cx="1606267" cy="1702917"/>
              </a:xfrm>
              <a:custGeom>
                <a:avLst/>
                <a:gdLst>
                  <a:gd name="connsiteX0" fmla="*/ 0 w 1606267"/>
                  <a:gd name="connsiteY0" fmla="*/ 0 h 1702917"/>
                  <a:gd name="connsiteX1" fmla="*/ 1606267 w 1606267"/>
                  <a:gd name="connsiteY1" fmla="*/ 0 h 1702917"/>
                  <a:gd name="connsiteX2" fmla="*/ 1606267 w 1606267"/>
                  <a:gd name="connsiteY2" fmla="*/ 1702917 h 1702917"/>
                  <a:gd name="connsiteX3" fmla="*/ 0 w 1606267"/>
                  <a:gd name="connsiteY3" fmla="*/ 1702917 h 1702917"/>
                  <a:gd name="connsiteX4" fmla="*/ 0 w 1606267"/>
                  <a:gd name="connsiteY4" fmla="*/ 0 h 1702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1702917">
                    <a:moveTo>
                      <a:pt x="0" y="0"/>
                    </a:moveTo>
                    <a:lnTo>
                      <a:pt x="1606267" y="0"/>
                    </a:lnTo>
                    <a:lnTo>
                      <a:pt x="1606267" y="1702917"/>
                    </a:lnTo>
                    <a:lnTo>
                      <a:pt x="0" y="170291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76200" rIns="76200" bIns="114300" numCol="1" spcCol="1270" anchor="t" anchorCtr="0">
                <a:noAutofit/>
              </a:bodyPr>
              <a:lstStyle/>
              <a:p>
                <a:pPr marL="0" lvl="0" indent="0" algn="l" defTabSz="533400">
                  <a:lnSpc>
                    <a:spcPct val="90000"/>
                  </a:lnSpc>
                  <a:spcBef>
                    <a:spcPct val="0"/>
                  </a:spcBef>
                  <a:spcAft>
                    <a:spcPct val="35000"/>
                  </a:spcAft>
                  <a:buNone/>
                </a:pPr>
                <a:r>
                  <a:rPr lang="en-US" sz="1200" kern="1200" dirty="0"/>
                  <a:t>Assets of 1 843 MCHF</a:t>
                </a:r>
              </a:p>
            </p:txBody>
          </p:sp>
          <p:sp>
            <p:nvSpPr>
              <p:cNvPr id="66" name="Freeform: Shape 52">
                <a:extLst>
                  <a:ext uri="{FF2B5EF4-FFF2-40B4-BE49-F238E27FC236}">
                    <a16:creationId xmlns:a16="http://schemas.microsoft.com/office/drawing/2014/main" id="{204F55A9-687D-5130-0F28-AEC8C311F3AE}"/>
                  </a:ext>
                </a:extLst>
              </p:cNvPr>
              <p:cNvSpPr/>
              <p:nvPr/>
            </p:nvSpPr>
            <p:spPr>
              <a:xfrm>
                <a:off x="7082155" y="1007109"/>
                <a:ext cx="1606267" cy="598322"/>
              </a:xfrm>
              <a:custGeom>
                <a:avLst/>
                <a:gdLst>
                  <a:gd name="connsiteX0" fmla="*/ 0 w 1606267"/>
                  <a:gd name="connsiteY0" fmla="*/ 0 h 598322"/>
                  <a:gd name="connsiteX1" fmla="*/ 1606267 w 1606267"/>
                  <a:gd name="connsiteY1" fmla="*/ 0 h 598322"/>
                  <a:gd name="connsiteX2" fmla="*/ 1606267 w 1606267"/>
                  <a:gd name="connsiteY2" fmla="*/ 598322 h 598322"/>
                  <a:gd name="connsiteX3" fmla="*/ 0 w 1606267"/>
                  <a:gd name="connsiteY3" fmla="*/ 598322 h 598322"/>
                  <a:gd name="connsiteX4" fmla="*/ 0 w 1606267"/>
                  <a:gd name="connsiteY4" fmla="*/ 0 h 598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598322">
                    <a:moveTo>
                      <a:pt x="0" y="0"/>
                    </a:moveTo>
                    <a:lnTo>
                      <a:pt x="1606267" y="0"/>
                    </a:lnTo>
                    <a:lnTo>
                      <a:pt x="1606267" y="598322"/>
                    </a:lnTo>
                    <a:lnTo>
                      <a:pt x="0" y="5983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kern="1200" dirty="0"/>
                  <a:t>1990</a:t>
                </a:r>
              </a:p>
            </p:txBody>
          </p:sp>
        </p:grpSp>
        <p:sp>
          <p:nvSpPr>
            <p:cNvPr id="37" name="Straight Connector 36">
              <a:extLst>
                <a:ext uri="{FF2B5EF4-FFF2-40B4-BE49-F238E27FC236}">
                  <a16:creationId xmlns:a16="http://schemas.microsoft.com/office/drawing/2014/main" id="{4ECBFF44-BA38-02BB-0DD6-CD63F463C6E7}"/>
                </a:ext>
              </a:extLst>
            </p:cNvPr>
            <p:cNvSpPr/>
            <p:nvPr/>
          </p:nvSpPr>
          <p:spPr>
            <a:xfrm>
              <a:off x="6812355" y="1605432"/>
              <a:ext cx="0" cy="1702917"/>
            </a:xfrm>
            <a:prstGeom prst="line">
              <a:avLst/>
            </a:prstGeom>
            <a:noFill/>
            <a:ln w="12700" cap="flat" cmpd="sng" algn="ctr">
              <a:solidFill>
                <a:schemeClr val="accent1">
                  <a:hueOff val="0"/>
                  <a:satOff val="0"/>
                  <a:lumOff val="0"/>
                  <a:alphaOff val="0"/>
                </a:schemeClr>
              </a:solidFill>
              <a:prstDash val="dash"/>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en-GB"/>
            </a:p>
          </p:txBody>
        </p:sp>
        <p:sp>
          <p:nvSpPr>
            <p:cNvPr id="38" name="Oval 37">
              <a:extLst>
                <a:ext uri="{FF2B5EF4-FFF2-40B4-BE49-F238E27FC236}">
                  <a16:creationId xmlns:a16="http://schemas.microsoft.com/office/drawing/2014/main" id="{4787C765-AE37-CECD-D4E8-0EE49A4F7FEB}"/>
                </a:ext>
              </a:extLst>
            </p:cNvPr>
            <p:cNvSpPr/>
            <p:nvPr/>
          </p:nvSpPr>
          <p:spPr>
            <a:xfrm>
              <a:off x="6793152" y="3254500"/>
              <a:ext cx="97128" cy="107698"/>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p:spPr>
          <p:style>
            <a:lnRef idx="1">
              <a:scrgbClr r="0" g="0" b="0"/>
            </a:lnRef>
            <a:fillRef idx="3">
              <a:scrgbClr r="0" g="0" b="0"/>
            </a:fillRef>
            <a:effectRef idx="2">
              <a:scrgbClr r="0" g="0" b="0"/>
            </a:effectRef>
            <a:fontRef idx="minor">
              <a:schemeClr val="lt1"/>
            </a:fontRef>
          </p:style>
          <p:txBody>
            <a:bodyPr/>
            <a:lstStyle/>
            <a:p>
              <a:endParaRPr lang="en-GB"/>
            </a:p>
          </p:txBody>
        </p:sp>
        <p:sp>
          <p:nvSpPr>
            <p:cNvPr id="39" name="Teardrop 38">
              <a:extLst>
                <a:ext uri="{FF2B5EF4-FFF2-40B4-BE49-F238E27FC236}">
                  <a16:creationId xmlns:a16="http://schemas.microsoft.com/office/drawing/2014/main" id="{483EAD1E-3652-CB79-34D1-578306B50AB5}"/>
                </a:ext>
              </a:extLst>
            </p:cNvPr>
            <p:cNvSpPr/>
            <p:nvPr/>
          </p:nvSpPr>
          <p:spPr>
            <a:xfrm rot="18900000">
              <a:off x="7689604" y="5119651"/>
              <a:ext cx="381554" cy="381554"/>
            </a:xfrm>
            <a:prstGeom prst="teardrop">
              <a:avLst>
                <a:gd name="adj" fmla="val 115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GB"/>
            </a:p>
          </p:txBody>
        </p:sp>
        <p:sp>
          <p:nvSpPr>
            <p:cNvPr id="40" name="Oval 39">
              <a:extLst>
                <a:ext uri="{FF2B5EF4-FFF2-40B4-BE49-F238E27FC236}">
                  <a16:creationId xmlns:a16="http://schemas.microsoft.com/office/drawing/2014/main" id="{DD39D1E2-A806-E1C4-C9AF-7FF040A3C52A}"/>
                </a:ext>
              </a:extLst>
            </p:cNvPr>
            <p:cNvSpPr/>
            <p:nvPr/>
          </p:nvSpPr>
          <p:spPr>
            <a:xfrm>
              <a:off x="7731991" y="5162038"/>
              <a:ext cx="296780" cy="296780"/>
            </a:xfrm>
            <a:prstGeom prst="ellipse">
              <a:avLst/>
            </a:prstGeom>
            <a:solidFill>
              <a:schemeClr val="lt1">
                <a:alpha val="90000"/>
                <a:hueOff val="0"/>
                <a:satOff val="0"/>
                <a:lumOff val="0"/>
                <a:alphaOff val="0"/>
              </a:schemeClr>
            </a:solidFill>
            <a:ln w="6350" cap="flat" cmpd="sng" algn="ctr">
              <a:noFill/>
              <a:prstDash val="solid"/>
              <a:miter lim="800000"/>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GB"/>
            </a:p>
          </p:txBody>
        </p:sp>
        <p:grpSp>
          <p:nvGrpSpPr>
            <p:cNvPr id="41" name="Group 40">
              <a:extLst>
                <a:ext uri="{FF2B5EF4-FFF2-40B4-BE49-F238E27FC236}">
                  <a16:creationId xmlns:a16="http://schemas.microsoft.com/office/drawing/2014/main" id="{782A096A-DD93-214C-26F6-948CFC506576}"/>
                </a:ext>
              </a:extLst>
            </p:cNvPr>
            <p:cNvGrpSpPr/>
            <p:nvPr/>
          </p:nvGrpSpPr>
          <p:grpSpPr>
            <a:xfrm>
              <a:off x="8150181" y="3308350"/>
              <a:ext cx="1679284" cy="2812341"/>
              <a:chOff x="8150181" y="3308350"/>
              <a:chExt cx="1679284" cy="2812341"/>
            </a:xfrm>
          </p:grpSpPr>
          <p:sp>
            <p:nvSpPr>
              <p:cNvPr id="63" name="Freeform: Shape 57">
                <a:extLst>
                  <a:ext uri="{FF2B5EF4-FFF2-40B4-BE49-F238E27FC236}">
                    <a16:creationId xmlns:a16="http://schemas.microsoft.com/office/drawing/2014/main" id="{A09EE504-8679-E3F6-D2AA-AA7D28496A91}"/>
                  </a:ext>
                </a:extLst>
              </p:cNvPr>
              <p:cNvSpPr/>
              <p:nvPr/>
            </p:nvSpPr>
            <p:spPr>
              <a:xfrm>
                <a:off x="8150181" y="3308350"/>
                <a:ext cx="1606267" cy="1702917"/>
              </a:xfrm>
              <a:custGeom>
                <a:avLst/>
                <a:gdLst>
                  <a:gd name="connsiteX0" fmla="*/ 0 w 1606267"/>
                  <a:gd name="connsiteY0" fmla="*/ 0 h 1702917"/>
                  <a:gd name="connsiteX1" fmla="*/ 1606267 w 1606267"/>
                  <a:gd name="connsiteY1" fmla="*/ 0 h 1702917"/>
                  <a:gd name="connsiteX2" fmla="*/ 1606267 w 1606267"/>
                  <a:gd name="connsiteY2" fmla="*/ 1702917 h 1702917"/>
                  <a:gd name="connsiteX3" fmla="*/ 0 w 1606267"/>
                  <a:gd name="connsiteY3" fmla="*/ 1702917 h 1702917"/>
                  <a:gd name="connsiteX4" fmla="*/ 0 w 1606267"/>
                  <a:gd name="connsiteY4" fmla="*/ 0 h 1702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1702917">
                    <a:moveTo>
                      <a:pt x="0" y="0"/>
                    </a:moveTo>
                    <a:lnTo>
                      <a:pt x="1606267" y="0"/>
                    </a:lnTo>
                    <a:lnTo>
                      <a:pt x="1606267" y="1702917"/>
                    </a:lnTo>
                    <a:lnTo>
                      <a:pt x="0" y="170291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114300" rIns="0" bIns="76200" numCol="1" spcCol="1270" anchor="b" anchorCtr="0">
                <a:noAutofit/>
              </a:bodyPr>
              <a:lstStyle/>
              <a:p>
                <a:pPr marL="0" lvl="0" indent="0" algn="l" defTabSz="533400">
                  <a:lnSpc>
                    <a:spcPct val="90000"/>
                  </a:lnSpc>
                  <a:spcBef>
                    <a:spcPct val="0"/>
                  </a:spcBef>
                  <a:spcAft>
                    <a:spcPct val="35000"/>
                  </a:spcAft>
                  <a:buNone/>
                </a:pPr>
                <a:r>
                  <a:rPr lang="en-US" sz="1200" kern="1200" dirty="0"/>
                  <a:t>Average age of retirees and surviving spouses was 68 years</a:t>
                </a:r>
              </a:p>
            </p:txBody>
          </p:sp>
          <p:sp>
            <p:nvSpPr>
              <p:cNvPr id="64" name="Freeform: Shape 58">
                <a:extLst>
                  <a:ext uri="{FF2B5EF4-FFF2-40B4-BE49-F238E27FC236}">
                    <a16:creationId xmlns:a16="http://schemas.microsoft.com/office/drawing/2014/main" id="{A38CAFBE-A1C2-CDF3-7489-C18099E6F654}"/>
                  </a:ext>
                </a:extLst>
              </p:cNvPr>
              <p:cNvSpPr/>
              <p:nvPr/>
            </p:nvSpPr>
            <p:spPr>
              <a:xfrm>
                <a:off x="8223198" y="5522369"/>
                <a:ext cx="1606267" cy="598322"/>
              </a:xfrm>
              <a:custGeom>
                <a:avLst/>
                <a:gdLst>
                  <a:gd name="connsiteX0" fmla="*/ 0 w 1606267"/>
                  <a:gd name="connsiteY0" fmla="*/ 0 h 598322"/>
                  <a:gd name="connsiteX1" fmla="*/ 1606267 w 1606267"/>
                  <a:gd name="connsiteY1" fmla="*/ 0 h 598322"/>
                  <a:gd name="connsiteX2" fmla="*/ 1606267 w 1606267"/>
                  <a:gd name="connsiteY2" fmla="*/ 598322 h 598322"/>
                  <a:gd name="connsiteX3" fmla="*/ 0 w 1606267"/>
                  <a:gd name="connsiteY3" fmla="*/ 598322 h 598322"/>
                  <a:gd name="connsiteX4" fmla="*/ 0 w 1606267"/>
                  <a:gd name="connsiteY4" fmla="*/ 0 h 598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598322">
                    <a:moveTo>
                      <a:pt x="0" y="0"/>
                    </a:moveTo>
                    <a:lnTo>
                      <a:pt x="1606267" y="0"/>
                    </a:lnTo>
                    <a:lnTo>
                      <a:pt x="1606267" y="598322"/>
                    </a:lnTo>
                    <a:lnTo>
                      <a:pt x="0" y="5983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kern="1200" dirty="0"/>
                  <a:t>2000</a:t>
                </a:r>
              </a:p>
            </p:txBody>
          </p:sp>
        </p:grpSp>
        <p:sp>
          <p:nvSpPr>
            <p:cNvPr id="42" name="Straight Connector 41">
              <a:extLst>
                <a:ext uri="{FF2B5EF4-FFF2-40B4-BE49-F238E27FC236}">
                  <a16:creationId xmlns:a16="http://schemas.microsoft.com/office/drawing/2014/main" id="{4000C721-2C99-F775-85F7-2E8348BD7B75}"/>
                </a:ext>
              </a:extLst>
            </p:cNvPr>
            <p:cNvSpPr/>
            <p:nvPr/>
          </p:nvSpPr>
          <p:spPr>
            <a:xfrm>
              <a:off x="7880381" y="3308350"/>
              <a:ext cx="0" cy="1702917"/>
            </a:xfrm>
            <a:prstGeom prst="line">
              <a:avLst/>
            </a:prstGeom>
            <a:noFill/>
            <a:ln w="12700" cap="flat" cmpd="sng" algn="ctr">
              <a:solidFill>
                <a:schemeClr val="accent1">
                  <a:hueOff val="0"/>
                  <a:satOff val="0"/>
                  <a:lumOff val="0"/>
                  <a:alphaOff val="0"/>
                </a:schemeClr>
              </a:solidFill>
              <a:prstDash val="dash"/>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en-GB"/>
            </a:p>
          </p:txBody>
        </p:sp>
        <p:sp>
          <p:nvSpPr>
            <p:cNvPr id="43" name="Oval 42">
              <a:extLst>
                <a:ext uri="{FF2B5EF4-FFF2-40B4-BE49-F238E27FC236}">
                  <a16:creationId xmlns:a16="http://schemas.microsoft.com/office/drawing/2014/main" id="{A61E98C7-3E0B-16C2-0B1F-418594E82EB1}"/>
                </a:ext>
              </a:extLst>
            </p:cNvPr>
            <p:cNvSpPr/>
            <p:nvPr/>
          </p:nvSpPr>
          <p:spPr>
            <a:xfrm>
              <a:off x="7861178" y="3254500"/>
              <a:ext cx="97128" cy="107698"/>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p:spPr>
          <p:style>
            <a:lnRef idx="1">
              <a:scrgbClr r="0" g="0" b="0"/>
            </a:lnRef>
            <a:fillRef idx="3">
              <a:scrgbClr r="0" g="0" b="0"/>
            </a:fillRef>
            <a:effectRef idx="2">
              <a:scrgbClr r="0" g="0" b="0"/>
            </a:effectRef>
            <a:fontRef idx="minor">
              <a:schemeClr val="lt1"/>
            </a:fontRef>
          </p:style>
          <p:txBody>
            <a:bodyPr/>
            <a:lstStyle/>
            <a:p>
              <a:endParaRPr lang="en-GB"/>
            </a:p>
          </p:txBody>
        </p:sp>
        <p:sp>
          <p:nvSpPr>
            <p:cNvPr id="44" name="Teardrop 43">
              <a:extLst>
                <a:ext uri="{FF2B5EF4-FFF2-40B4-BE49-F238E27FC236}">
                  <a16:creationId xmlns:a16="http://schemas.microsoft.com/office/drawing/2014/main" id="{BB6D649D-4E77-D627-BCC5-82018F1C2B2D}"/>
                </a:ext>
              </a:extLst>
            </p:cNvPr>
            <p:cNvSpPr/>
            <p:nvPr/>
          </p:nvSpPr>
          <p:spPr>
            <a:xfrm rot="8100000">
              <a:off x="8757630" y="1115493"/>
              <a:ext cx="381554" cy="381554"/>
            </a:xfrm>
            <a:prstGeom prst="teardrop">
              <a:avLst>
                <a:gd name="adj" fmla="val 115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GB"/>
            </a:p>
          </p:txBody>
        </p:sp>
        <p:sp>
          <p:nvSpPr>
            <p:cNvPr id="45" name="Oval 44">
              <a:extLst>
                <a:ext uri="{FF2B5EF4-FFF2-40B4-BE49-F238E27FC236}">
                  <a16:creationId xmlns:a16="http://schemas.microsoft.com/office/drawing/2014/main" id="{3F1CA609-35C1-3C72-C894-8FC57FBB6C05}"/>
                </a:ext>
              </a:extLst>
            </p:cNvPr>
            <p:cNvSpPr/>
            <p:nvPr/>
          </p:nvSpPr>
          <p:spPr>
            <a:xfrm>
              <a:off x="8800017" y="1157881"/>
              <a:ext cx="296780" cy="296780"/>
            </a:xfrm>
            <a:prstGeom prst="ellipse">
              <a:avLst/>
            </a:prstGeom>
            <a:solidFill>
              <a:schemeClr val="lt1">
                <a:alpha val="90000"/>
                <a:hueOff val="0"/>
                <a:satOff val="0"/>
                <a:lumOff val="0"/>
                <a:alphaOff val="0"/>
              </a:schemeClr>
            </a:solidFill>
            <a:ln w="6350" cap="flat" cmpd="sng" algn="ctr">
              <a:noFill/>
              <a:prstDash val="solid"/>
              <a:miter lim="800000"/>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GB"/>
            </a:p>
          </p:txBody>
        </p:sp>
        <p:grpSp>
          <p:nvGrpSpPr>
            <p:cNvPr id="46" name="Group 45">
              <a:extLst>
                <a:ext uri="{FF2B5EF4-FFF2-40B4-BE49-F238E27FC236}">
                  <a16:creationId xmlns:a16="http://schemas.microsoft.com/office/drawing/2014/main" id="{7C2FE5B8-CDFA-168C-26A8-893251E1D1A6}"/>
                </a:ext>
              </a:extLst>
            </p:cNvPr>
            <p:cNvGrpSpPr/>
            <p:nvPr/>
          </p:nvGrpSpPr>
          <p:grpSpPr>
            <a:xfrm>
              <a:off x="8972516" y="1007109"/>
              <a:ext cx="3039163" cy="2314671"/>
              <a:chOff x="8972516" y="1007109"/>
              <a:chExt cx="3039163" cy="2314671"/>
            </a:xfrm>
          </p:grpSpPr>
          <p:pic>
            <p:nvPicPr>
              <p:cNvPr id="60" name="Picture 59">
                <a:extLst>
                  <a:ext uri="{FF2B5EF4-FFF2-40B4-BE49-F238E27FC236}">
                    <a16:creationId xmlns:a16="http://schemas.microsoft.com/office/drawing/2014/main" id="{0BEB8469-0505-9044-22C7-83E5E9361BA8}"/>
                  </a:ext>
                </a:extLst>
              </p:cNvPr>
              <p:cNvPicPr>
                <a:picLocks noChangeAspect="1"/>
              </p:cNvPicPr>
              <p:nvPr/>
            </p:nvPicPr>
            <p:blipFill>
              <a:blip r:embed="rId7"/>
              <a:stretch>
                <a:fillRect/>
              </a:stretch>
            </p:blipFill>
            <p:spPr>
              <a:xfrm>
                <a:off x="10289946" y="2004697"/>
                <a:ext cx="1721733" cy="1179661"/>
              </a:xfrm>
              <a:prstGeom prst="rect">
                <a:avLst/>
              </a:prstGeom>
            </p:spPr>
          </p:pic>
          <p:sp>
            <p:nvSpPr>
              <p:cNvPr id="61" name="Freeform: Shape 1023">
                <a:extLst>
                  <a:ext uri="{FF2B5EF4-FFF2-40B4-BE49-F238E27FC236}">
                    <a16:creationId xmlns:a16="http://schemas.microsoft.com/office/drawing/2014/main" id="{2B09A573-5B86-2215-7052-00DF710DC2B9}"/>
                  </a:ext>
                </a:extLst>
              </p:cNvPr>
              <p:cNvSpPr/>
              <p:nvPr/>
            </p:nvSpPr>
            <p:spPr>
              <a:xfrm>
                <a:off x="8972516" y="1618863"/>
                <a:ext cx="1606268" cy="1702917"/>
              </a:xfrm>
              <a:custGeom>
                <a:avLst/>
                <a:gdLst>
                  <a:gd name="connsiteX0" fmla="*/ 0 w 1606267"/>
                  <a:gd name="connsiteY0" fmla="*/ 0 h 1702917"/>
                  <a:gd name="connsiteX1" fmla="*/ 1606267 w 1606267"/>
                  <a:gd name="connsiteY1" fmla="*/ 0 h 1702917"/>
                  <a:gd name="connsiteX2" fmla="*/ 1606267 w 1606267"/>
                  <a:gd name="connsiteY2" fmla="*/ 1702917 h 1702917"/>
                  <a:gd name="connsiteX3" fmla="*/ 0 w 1606267"/>
                  <a:gd name="connsiteY3" fmla="*/ 1702917 h 1702917"/>
                  <a:gd name="connsiteX4" fmla="*/ 0 w 1606267"/>
                  <a:gd name="connsiteY4" fmla="*/ 0 h 1702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1702917">
                    <a:moveTo>
                      <a:pt x="0" y="0"/>
                    </a:moveTo>
                    <a:lnTo>
                      <a:pt x="1606267" y="0"/>
                    </a:lnTo>
                    <a:lnTo>
                      <a:pt x="1606267" y="1702917"/>
                    </a:lnTo>
                    <a:lnTo>
                      <a:pt x="0" y="170291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76200" rIns="76200" bIns="114300" numCol="1" spcCol="1270" anchor="t" anchorCtr="0">
                <a:noAutofit/>
              </a:bodyPr>
              <a:lstStyle/>
              <a:p>
                <a:pPr marL="0" lvl="0" indent="0" algn="l" defTabSz="533400">
                  <a:lnSpc>
                    <a:spcPct val="90000"/>
                  </a:lnSpc>
                  <a:spcBef>
                    <a:spcPct val="0"/>
                  </a:spcBef>
                  <a:spcAft>
                    <a:spcPct val="35000"/>
                  </a:spcAft>
                  <a:buNone/>
                </a:pPr>
                <a:r>
                  <a:rPr lang="en-US" sz="1200" kern="1200" dirty="0"/>
                  <a:t>Provided benefits to those based in 48 countries around the world</a:t>
                </a:r>
              </a:p>
            </p:txBody>
          </p:sp>
          <p:sp>
            <p:nvSpPr>
              <p:cNvPr id="62" name="Freeform: Shape 1024">
                <a:extLst>
                  <a:ext uri="{FF2B5EF4-FFF2-40B4-BE49-F238E27FC236}">
                    <a16:creationId xmlns:a16="http://schemas.microsoft.com/office/drawing/2014/main" id="{CCD0D6C3-3776-041E-B5A5-4BACD7B256CF}"/>
                  </a:ext>
                </a:extLst>
              </p:cNvPr>
              <p:cNvSpPr/>
              <p:nvPr/>
            </p:nvSpPr>
            <p:spPr>
              <a:xfrm>
                <a:off x="9218207" y="1007109"/>
                <a:ext cx="1606267" cy="598322"/>
              </a:xfrm>
              <a:custGeom>
                <a:avLst/>
                <a:gdLst>
                  <a:gd name="connsiteX0" fmla="*/ 0 w 1606267"/>
                  <a:gd name="connsiteY0" fmla="*/ 0 h 598322"/>
                  <a:gd name="connsiteX1" fmla="*/ 1606267 w 1606267"/>
                  <a:gd name="connsiteY1" fmla="*/ 0 h 598322"/>
                  <a:gd name="connsiteX2" fmla="*/ 1606267 w 1606267"/>
                  <a:gd name="connsiteY2" fmla="*/ 598322 h 598322"/>
                  <a:gd name="connsiteX3" fmla="*/ 0 w 1606267"/>
                  <a:gd name="connsiteY3" fmla="*/ 598322 h 598322"/>
                  <a:gd name="connsiteX4" fmla="*/ 0 w 1606267"/>
                  <a:gd name="connsiteY4" fmla="*/ 0 h 598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598322">
                    <a:moveTo>
                      <a:pt x="0" y="0"/>
                    </a:moveTo>
                    <a:lnTo>
                      <a:pt x="1606267" y="0"/>
                    </a:lnTo>
                    <a:lnTo>
                      <a:pt x="1606267" y="598322"/>
                    </a:lnTo>
                    <a:lnTo>
                      <a:pt x="0" y="5983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kern="1200" dirty="0"/>
                  <a:t>2017</a:t>
                </a:r>
              </a:p>
            </p:txBody>
          </p:sp>
        </p:grpSp>
        <p:sp>
          <p:nvSpPr>
            <p:cNvPr id="47" name="Straight Connector 46">
              <a:extLst>
                <a:ext uri="{FF2B5EF4-FFF2-40B4-BE49-F238E27FC236}">
                  <a16:creationId xmlns:a16="http://schemas.microsoft.com/office/drawing/2014/main" id="{2B2449CC-A148-6B3B-0809-E9B5F815F288}"/>
                </a:ext>
              </a:extLst>
            </p:cNvPr>
            <p:cNvSpPr/>
            <p:nvPr/>
          </p:nvSpPr>
          <p:spPr>
            <a:xfrm>
              <a:off x="8948407" y="1605432"/>
              <a:ext cx="0" cy="1702917"/>
            </a:xfrm>
            <a:prstGeom prst="line">
              <a:avLst/>
            </a:prstGeom>
            <a:noFill/>
            <a:ln w="12700" cap="flat" cmpd="sng" algn="ctr">
              <a:solidFill>
                <a:schemeClr val="accent1">
                  <a:hueOff val="0"/>
                  <a:satOff val="0"/>
                  <a:lumOff val="0"/>
                  <a:alphaOff val="0"/>
                </a:schemeClr>
              </a:solidFill>
              <a:prstDash val="dash"/>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en-GB"/>
            </a:p>
          </p:txBody>
        </p:sp>
        <p:sp>
          <p:nvSpPr>
            <p:cNvPr id="48" name="Oval 47">
              <a:extLst>
                <a:ext uri="{FF2B5EF4-FFF2-40B4-BE49-F238E27FC236}">
                  <a16:creationId xmlns:a16="http://schemas.microsoft.com/office/drawing/2014/main" id="{95568980-097C-D082-81C2-F2C47FCB1862}"/>
                </a:ext>
              </a:extLst>
            </p:cNvPr>
            <p:cNvSpPr/>
            <p:nvPr/>
          </p:nvSpPr>
          <p:spPr>
            <a:xfrm>
              <a:off x="8929204" y="3254500"/>
              <a:ext cx="97128" cy="107698"/>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p:spPr>
          <p:style>
            <a:lnRef idx="1">
              <a:scrgbClr r="0" g="0" b="0"/>
            </a:lnRef>
            <a:fillRef idx="3">
              <a:scrgbClr r="0" g="0" b="0"/>
            </a:fillRef>
            <a:effectRef idx="2">
              <a:scrgbClr r="0" g="0" b="0"/>
            </a:effectRef>
            <a:fontRef idx="minor">
              <a:schemeClr val="lt1"/>
            </a:fontRef>
          </p:style>
          <p:txBody>
            <a:bodyPr/>
            <a:lstStyle/>
            <a:p>
              <a:endParaRPr lang="en-GB"/>
            </a:p>
          </p:txBody>
        </p:sp>
        <p:sp>
          <p:nvSpPr>
            <p:cNvPr id="49" name="Teardrop 48">
              <a:extLst>
                <a:ext uri="{FF2B5EF4-FFF2-40B4-BE49-F238E27FC236}">
                  <a16:creationId xmlns:a16="http://schemas.microsoft.com/office/drawing/2014/main" id="{0479CCBB-64DC-BB12-7CA9-76C1E3689AB2}"/>
                </a:ext>
              </a:extLst>
            </p:cNvPr>
            <p:cNvSpPr/>
            <p:nvPr/>
          </p:nvSpPr>
          <p:spPr>
            <a:xfrm rot="18900000">
              <a:off x="9825656" y="5119651"/>
              <a:ext cx="381554" cy="381554"/>
            </a:xfrm>
            <a:prstGeom prst="teardrop">
              <a:avLst>
                <a:gd name="adj" fmla="val 115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GB"/>
            </a:p>
          </p:txBody>
        </p:sp>
        <p:sp>
          <p:nvSpPr>
            <p:cNvPr id="50" name="Oval 49">
              <a:extLst>
                <a:ext uri="{FF2B5EF4-FFF2-40B4-BE49-F238E27FC236}">
                  <a16:creationId xmlns:a16="http://schemas.microsoft.com/office/drawing/2014/main" id="{635FBC93-99AE-198C-F483-D8561A3E48EF}"/>
                </a:ext>
              </a:extLst>
            </p:cNvPr>
            <p:cNvSpPr/>
            <p:nvPr/>
          </p:nvSpPr>
          <p:spPr>
            <a:xfrm>
              <a:off x="9868043" y="5162038"/>
              <a:ext cx="296780" cy="296780"/>
            </a:xfrm>
            <a:prstGeom prst="ellipse">
              <a:avLst/>
            </a:prstGeom>
            <a:solidFill>
              <a:schemeClr val="lt1">
                <a:alpha val="90000"/>
                <a:hueOff val="0"/>
                <a:satOff val="0"/>
                <a:lumOff val="0"/>
                <a:alphaOff val="0"/>
              </a:schemeClr>
            </a:solidFill>
            <a:ln w="6350" cap="flat" cmpd="sng" algn="ctr">
              <a:noFill/>
              <a:prstDash val="solid"/>
              <a:miter lim="800000"/>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GB"/>
            </a:p>
          </p:txBody>
        </p:sp>
        <p:grpSp>
          <p:nvGrpSpPr>
            <p:cNvPr id="51" name="Group 50">
              <a:extLst>
                <a:ext uri="{FF2B5EF4-FFF2-40B4-BE49-F238E27FC236}">
                  <a16:creationId xmlns:a16="http://schemas.microsoft.com/office/drawing/2014/main" id="{E232436C-3C5A-B987-B3C5-E498C72F9B87}"/>
                </a:ext>
              </a:extLst>
            </p:cNvPr>
            <p:cNvGrpSpPr/>
            <p:nvPr/>
          </p:nvGrpSpPr>
          <p:grpSpPr>
            <a:xfrm>
              <a:off x="10289945" y="3877065"/>
              <a:ext cx="1866088" cy="2133983"/>
              <a:chOff x="10289945" y="3877065"/>
              <a:chExt cx="1866088" cy="2133983"/>
            </a:xfrm>
          </p:grpSpPr>
          <p:sp>
            <p:nvSpPr>
              <p:cNvPr id="58" name="Freeform: Shape 1030">
                <a:extLst>
                  <a:ext uri="{FF2B5EF4-FFF2-40B4-BE49-F238E27FC236}">
                    <a16:creationId xmlns:a16="http://schemas.microsoft.com/office/drawing/2014/main" id="{8ED58F9A-8DBC-1D23-0A23-FD9F4C7F3C4C}"/>
                  </a:ext>
                </a:extLst>
              </p:cNvPr>
              <p:cNvSpPr/>
              <p:nvPr/>
            </p:nvSpPr>
            <p:spPr>
              <a:xfrm>
                <a:off x="10289945" y="3877065"/>
                <a:ext cx="1606267" cy="1702917"/>
              </a:xfrm>
              <a:custGeom>
                <a:avLst/>
                <a:gdLst>
                  <a:gd name="connsiteX0" fmla="*/ 0 w 1606267"/>
                  <a:gd name="connsiteY0" fmla="*/ 0 h 1702917"/>
                  <a:gd name="connsiteX1" fmla="*/ 1606267 w 1606267"/>
                  <a:gd name="connsiteY1" fmla="*/ 0 h 1702917"/>
                  <a:gd name="connsiteX2" fmla="*/ 1606267 w 1606267"/>
                  <a:gd name="connsiteY2" fmla="*/ 1702917 h 1702917"/>
                  <a:gd name="connsiteX3" fmla="*/ 0 w 1606267"/>
                  <a:gd name="connsiteY3" fmla="*/ 1702917 h 1702917"/>
                  <a:gd name="connsiteX4" fmla="*/ 0 w 1606267"/>
                  <a:gd name="connsiteY4" fmla="*/ 0 h 1702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1702917">
                    <a:moveTo>
                      <a:pt x="0" y="0"/>
                    </a:moveTo>
                    <a:lnTo>
                      <a:pt x="1606267" y="0"/>
                    </a:lnTo>
                    <a:lnTo>
                      <a:pt x="1606267" y="1702917"/>
                    </a:lnTo>
                    <a:lnTo>
                      <a:pt x="0" y="170291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114300" rIns="0" bIns="76200" numCol="1" spcCol="1270" anchor="b" anchorCtr="0">
                <a:noAutofit/>
              </a:bodyPr>
              <a:lstStyle/>
              <a:p>
                <a:pPr marL="0" lvl="0" indent="0" algn="l" defTabSz="533400">
                  <a:lnSpc>
                    <a:spcPct val="90000"/>
                  </a:lnSpc>
                  <a:spcBef>
                    <a:spcPct val="0"/>
                  </a:spcBef>
                  <a:spcAft>
                    <a:spcPct val="35000"/>
                  </a:spcAft>
                  <a:buNone/>
                </a:pPr>
                <a:r>
                  <a:rPr lang="en-US" sz="1200" kern="1200" dirty="0"/>
                  <a:t>4 430 members</a:t>
                </a:r>
              </a:p>
              <a:p>
                <a:pPr marL="0" lvl="0" indent="0" algn="l" defTabSz="533400">
                  <a:lnSpc>
                    <a:spcPct val="90000"/>
                  </a:lnSpc>
                  <a:spcBef>
                    <a:spcPct val="0"/>
                  </a:spcBef>
                  <a:spcAft>
                    <a:spcPct val="35000"/>
                  </a:spcAft>
                  <a:buNone/>
                </a:pPr>
                <a:r>
                  <a:rPr lang="en-US" sz="1200" kern="1200" dirty="0"/>
                  <a:t>3 700 beneficiaries</a:t>
                </a:r>
              </a:p>
              <a:p>
                <a:pPr marL="0" lvl="0" indent="0" algn="l" defTabSz="533400">
                  <a:lnSpc>
                    <a:spcPct val="90000"/>
                  </a:lnSpc>
                  <a:spcBef>
                    <a:spcPct val="0"/>
                  </a:spcBef>
                  <a:spcAft>
                    <a:spcPct val="35000"/>
                  </a:spcAft>
                  <a:buNone/>
                </a:pPr>
                <a:r>
                  <a:rPr lang="en-US" sz="1200" kern="1200" dirty="0"/>
                  <a:t>332 MCHF benefits paid</a:t>
                </a:r>
              </a:p>
              <a:p>
                <a:pPr marL="0" lvl="0" indent="0" algn="l" defTabSz="533400">
                  <a:lnSpc>
                    <a:spcPct val="90000"/>
                  </a:lnSpc>
                  <a:spcBef>
                    <a:spcPct val="0"/>
                  </a:spcBef>
                  <a:spcAft>
                    <a:spcPct val="35000"/>
                  </a:spcAft>
                  <a:buNone/>
                </a:pPr>
                <a:r>
                  <a:rPr lang="en-US" sz="1200" kern="1200" dirty="0"/>
                  <a:t>4 622 MCHF in assets</a:t>
                </a:r>
              </a:p>
              <a:p>
                <a:pPr marL="0" lvl="0" indent="0" algn="l" defTabSz="533400">
                  <a:lnSpc>
                    <a:spcPct val="90000"/>
                  </a:lnSpc>
                  <a:spcBef>
                    <a:spcPct val="0"/>
                  </a:spcBef>
                  <a:spcAft>
                    <a:spcPct val="35000"/>
                  </a:spcAft>
                  <a:buNone/>
                </a:pPr>
                <a:r>
                  <a:rPr lang="en-US" sz="1200" kern="1200" dirty="0"/>
                  <a:t>Average age of beneficiaries is 75 years</a:t>
                </a:r>
              </a:p>
            </p:txBody>
          </p:sp>
          <p:sp>
            <p:nvSpPr>
              <p:cNvPr id="59" name="Freeform: Shape 1031">
                <a:extLst>
                  <a:ext uri="{FF2B5EF4-FFF2-40B4-BE49-F238E27FC236}">
                    <a16:creationId xmlns:a16="http://schemas.microsoft.com/office/drawing/2014/main" id="{28D27736-4069-0574-9C7C-C8CB00A84AD3}"/>
                  </a:ext>
                </a:extLst>
              </p:cNvPr>
              <p:cNvSpPr/>
              <p:nvPr/>
            </p:nvSpPr>
            <p:spPr>
              <a:xfrm>
                <a:off x="10549766" y="5412726"/>
                <a:ext cx="1606267" cy="598322"/>
              </a:xfrm>
              <a:custGeom>
                <a:avLst/>
                <a:gdLst>
                  <a:gd name="connsiteX0" fmla="*/ 0 w 1606267"/>
                  <a:gd name="connsiteY0" fmla="*/ 0 h 598322"/>
                  <a:gd name="connsiteX1" fmla="*/ 1606267 w 1606267"/>
                  <a:gd name="connsiteY1" fmla="*/ 0 h 598322"/>
                  <a:gd name="connsiteX2" fmla="*/ 1606267 w 1606267"/>
                  <a:gd name="connsiteY2" fmla="*/ 598322 h 598322"/>
                  <a:gd name="connsiteX3" fmla="*/ 0 w 1606267"/>
                  <a:gd name="connsiteY3" fmla="*/ 598322 h 598322"/>
                  <a:gd name="connsiteX4" fmla="*/ 0 w 1606267"/>
                  <a:gd name="connsiteY4" fmla="*/ 0 h 598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598322">
                    <a:moveTo>
                      <a:pt x="0" y="0"/>
                    </a:moveTo>
                    <a:lnTo>
                      <a:pt x="1606267" y="0"/>
                    </a:lnTo>
                    <a:lnTo>
                      <a:pt x="1606267" y="598322"/>
                    </a:lnTo>
                    <a:lnTo>
                      <a:pt x="0" y="5983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kern="1200" dirty="0"/>
                  <a:t>Today</a:t>
                </a:r>
              </a:p>
            </p:txBody>
          </p:sp>
        </p:grpSp>
        <p:sp>
          <p:nvSpPr>
            <p:cNvPr id="52" name="Straight Connector 51">
              <a:extLst>
                <a:ext uri="{FF2B5EF4-FFF2-40B4-BE49-F238E27FC236}">
                  <a16:creationId xmlns:a16="http://schemas.microsoft.com/office/drawing/2014/main" id="{E3F1917E-D6AB-81DF-B832-5309CFE1A1A2}"/>
                </a:ext>
              </a:extLst>
            </p:cNvPr>
            <p:cNvSpPr/>
            <p:nvPr/>
          </p:nvSpPr>
          <p:spPr>
            <a:xfrm>
              <a:off x="10016433" y="3308350"/>
              <a:ext cx="0" cy="1702917"/>
            </a:xfrm>
            <a:prstGeom prst="line">
              <a:avLst/>
            </a:prstGeom>
            <a:noFill/>
            <a:ln w="12700" cap="flat" cmpd="sng" algn="ctr">
              <a:solidFill>
                <a:schemeClr val="accent1">
                  <a:hueOff val="0"/>
                  <a:satOff val="0"/>
                  <a:lumOff val="0"/>
                  <a:alphaOff val="0"/>
                </a:schemeClr>
              </a:solidFill>
              <a:prstDash val="dash"/>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en-GB"/>
            </a:p>
          </p:txBody>
        </p:sp>
        <p:sp>
          <p:nvSpPr>
            <p:cNvPr id="53" name="Oval 52">
              <a:extLst>
                <a:ext uri="{FF2B5EF4-FFF2-40B4-BE49-F238E27FC236}">
                  <a16:creationId xmlns:a16="http://schemas.microsoft.com/office/drawing/2014/main" id="{C4BEE619-FD3C-4A99-5EAD-FFF87C97184A}"/>
                </a:ext>
              </a:extLst>
            </p:cNvPr>
            <p:cNvSpPr/>
            <p:nvPr/>
          </p:nvSpPr>
          <p:spPr>
            <a:xfrm>
              <a:off x="9997230" y="3254500"/>
              <a:ext cx="97128" cy="107698"/>
            </a:xfrm>
            <a:prstGeom prst="ellipse">
              <a:avLst/>
            </a:prstGeom>
            <a:gradFill rotWithShape="0">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 cap="flat" cmpd="sng" algn="ctr">
              <a:solidFill>
                <a:schemeClr val="lt1">
                  <a:hueOff val="0"/>
                  <a:satOff val="0"/>
                  <a:lumOff val="0"/>
                  <a:alphaOff val="0"/>
                </a:schemeClr>
              </a:solidFill>
              <a:prstDash val="solid"/>
              <a:miter lim="800000"/>
            </a:ln>
            <a:effectLst/>
          </p:spPr>
          <p:style>
            <a:lnRef idx="1">
              <a:scrgbClr r="0" g="0" b="0"/>
            </a:lnRef>
            <a:fillRef idx="3">
              <a:scrgbClr r="0" g="0" b="0"/>
            </a:fillRef>
            <a:effectRef idx="2">
              <a:scrgbClr r="0" g="0" b="0"/>
            </a:effectRef>
            <a:fontRef idx="minor">
              <a:schemeClr val="lt1"/>
            </a:fontRef>
          </p:style>
          <p:txBody>
            <a:bodyPr/>
            <a:lstStyle/>
            <a:p>
              <a:endParaRPr lang="en-GB"/>
            </a:p>
          </p:txBody>
        </p:sp>
        <p:grpSp>
          <p:nvGrpSpPr>
            <p:cNvPr id="54" name="Group 53">
              <a:extLst>
                <a:ext uri="{FF2B5EF4-FFF2-40B4-BE49-F238E27FC236}">
                  <a16:creationId xmlns:a16="http://schemas.microsoft.com/office/drawing/2014/main" id="{CCFA49D1-AE40-A8CE-4DEA-FA4811023E81}"/>
                </a:ext>
              </a:extLst>
            </p:cNvPr>
            <p:cNvGrpSpPr/>
            <p:nvPr/>
          </p:nvGrpSpPr>
          <p:grpSpPr>
            <a:xfrm>
              <a:off x="6038582" y="3461721"/>
              <a:ext cx="1966756" cy="2697876"/>
              <a:chOff x="6038582" y="3461721"/>
              <a:chExt cx="1966756" cy="2697876"/>
            </a:xfrm>
          </p:grpSpPr>
          <p:sp>
            <p:nvSpPr>
              <p:cNvPr id="55" name="Freeform: Shape 45">
                <a:extLst>
                  <a:ext uri="{FF2B5EF4-FFF2-40B4-BE49-F238E27FC236}">
                    <a16:creationId xmlns:a16="http://schemas.microsoft.com/office/drawing/2014/main" id="{391E3C14-0250-3397-9A9F-FC1E871E22C0}"/>
                  </a:ext>
                </a:extLst>
              </p:cNvPr>
              <p:cNvSpPr/>
              <p:nvPr/>
            </p:nvSpPr>
            <p:spPr>
              <a:xfrm>
                <a:off x="6038582" y="3963153"/>
                <a:ext cx="1606267" cy="1702917"/>
              </a:xfrm>
              <a:custGeom>
                <a:avLst/>
                <a:gdLst>
                  <a:gd name="connsiteX0" fmla="*/ 0 w 1606267"/>
                  <a:gd name="connsiteY0" fmla="*/ 0 h 1702917"/>
                  <a:gd name="connsiteX1" fmla="*/ 1606267 w 1606267"/>
                  <a:gd name="connsiteY1" fmla="*/ 0 h 1702917"/>
                  <a:gd name="connsiteX2" fmla="*/ 1606267 w 1606267"/>
                  <a:gd name="connsiteY2" fmla="*/ 1702917 h 1702917"/>
                  <a:gd name="connsiteX3" fmla="*/ 0 w 1606267"/>
                  <a:gd name="connsiteY3" fmla="*/ 1702917 h 1702917"/>
                  <a:gd name="connsiteX4" fmla="*/ 0 w 1606267"/>
                  <a:gd name="connsiteY4" fmla="*/ 0 h 1702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1702917">
                    <a:moveTo>
                      <a:pt x="0" y="0"/>
                    </a:moveTo>
                    <a:lnTo>
                      <a:pt x="1606267" y="0"/>
                    </a:lnTo>
                    <a:lnTo>
                      <a:pt x="1606267" y="1702917"/>
                    </a:lnTo>
                    <a:lnTo>
                      <a:pt x="0" y="170291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114300" rIns="0" bIns="76200" numCol="1" spcCol="1270" anchor="b" anchorCtr="0">
                <a:noAutofit/>
              </a:bodyPr>
              <a:lstStyle/>
              <a:p>
                <a:pPr marL="0" lvl="0" indent="0" algn="l" defTabSz="533400">
                  <a:lnSpc>
                    <a:spcPct val="90000"/>
                  </a:lnSpc>
                  <a:spcBef>
                    <a:spcPct val="0"/>
                  </a:spcBef>
                  <a:spcAft>
                    <a:spcPct val="35000"/>
                  </a:spcAft>
                  <a:buNone/>
                </a:pPr>
                <a:r>
                  <a:rPr lang="en-US" sz="1200" kern="1200" dirty="0"/>
                  <a:t>Annual benefit payments of 5 MCHF</a:t>
                </a:r>
              </a:p>
            </p:txBody>
          </p:sp>
          <p:sp>
            <p:nvSpPr>
              <p:cNvPr id="56" name="Freeform: Shape 46">
                <a:extLst>
                  <a:ext uri="{FF2B5EF4-FFF2-40B4-BE49-F238E27FC236}">
                    <a16:creationId xmlns:a16="http://schemas.microsoft.com/office/drawing/2014/main" id="{D21E7184-AF74-D94F-2726-1CECB55CD89E}"/>
                  </a:ext>
                </a:extLst>
              </p:cNvPr>
              <p:cNvSpPr/>
              <p:nvPr/>
            </p:nvSpPr>
            <p:spPr>
              <a:xfrm>
                <a:off x="6399071" y="5561275"/>
                <a:ext cx="1606267" cy="598322"/>
              </a:xfrm>
              <a:custGeom>
                <a:avLst/>
                <a:gdLst>
                  <a:gd name="connsiteX0" fmla="*/ 0 w 1606267"/>
                  <a:gd name="connsiteY0" fmla="*/ 0 h 598322"/>
                  <a:gd name="connsiteX1" fmla="*/ 1606267 w 1606267"/>
                  <a:gd name="connsiteY1" fmla="*/ 0 h 598322"/>
                  <a:gd name="connsiteX2" fmla="*/ 1606267 w 1606267"/>
                  <a:gd name="connsiteY2" fmla="*/ 598322 h 598322"/>
                  <a:gd name="connsiteX3" fmla="*/ 0 w 1606267"/>
                  <a:gd name="connsiteY3" fmla="*/ 598322 h 598322"/>
                  <a:gd name="connsiteX4" fmla="*/ 0 w 1606267"/>
                  <a:gd name="connsiteY4" fmla="*/ 0 h 598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267" h="598322">
                    <a:moveTo>
                      <a:pt x="0" y="0"/>
                    </a:moveTo>
                    <a:lnTo>
                      <a:pt x="1606267" y="0"/>
                    </a:lnTo>
                    <a:lnTo>
                      <a:pt x="1606267" y="598322"/>
                    </a:lnTo>
                    <a:lnTo>
                      <a:pt x="0" y="5983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101600" bIns="0" numCol="1" spcCol="1270" anchor="ctr" anchorCtr="0">
                <a:noAutofit/>
              </a:bodyPr>
              <a:lstStyle/>
              <a:p>
                <a:pPr marL="0" lvl="0" indent="0" algn="l" defTabSz="711200">
                  <a:lnSpc>
                    <a:spcPct val="90000"/>
                  </a:lnSpc>
                  <a:spcBef>
                    <a:spcPct val="0"/>
                  </a:spcBef>
                  <a:spcAft>
                    <a:spcPct val="35000"/>
                  </a:spcAft>
                  <a:buNone/>
                  <a:defRPr b="1"/>
                </a:pPr>
                <a:r>
                  <a:rPr lang="en-US" sz="1600" kern="1200" dirty="0"/>
                  <a:t>1980</a:t>
                </a:r>
              </a:p>
            </p:txBody>
          </p:sp>
          <p:pic>
            <p:nvPicPr>
              <p:cNvPr id="57" name="Picture 2">
                <a:extLst>
                  <a:ext uri="{FF2B5EF4-FFF2-40B4-BE49-F238E27FC236}">
                    <a16:creationId xmlns:a16="http://schemas.microsoft.com/office/drawing/2014/main" id="{8132402A-E350-2354-5DD8-CDBFBCC92CC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19825" y="3461721"/>
                <a:ext cx="1498600" cy="1498600"/>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1497789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9D1F5B-8F9F-3276-EF1C-F430153FA531}"/>
              </a:ext>
            </a:extLst>
          </p:cNvPr>
          <p:cNvSpPr>
            <a:spLocks noGrp="1"/>
          </p:cNvSpPr>
          <p:nvPr>
            <p:ph type="title"/>
          </p:nvPr>
        </p:nvSpPr>
        <p:spPr>
          <a:xfrm>
            <a:off x="453222" y="58961"/>
            <a:ext cx="5747866" cy="572700"/>
          </a:xfrm>
        </p:spPr>
        <p:txBody>
          <a:bodyPr/>
          <a:lstStyle/>
          <a:p>
            <a:r>
              <a:rPr lang="en-US" dirty="0"/>
              <a:t>Looking back over seven decades…</a:t>
            </a:r>
            <a:endParaRPr lang="en-GB" dirty="0"/>
          </a:p>
        </p:txBody>
      </p:sp>
      <p:graphicFrame>
        <p:nvGraphicFramePr>
          <p:cNvPr id="33" name="TextBox 7">
            <a:extLst>
              <a:ext uri="{FF2B5EF4-FFF2-40B4-BE49-F238E27FC236}">
                <a16:creationId xmlns:a16="http://schemas.microsoft.com/office/drawing/2014/main" id="{CC3C7E3D-0936-0E04-3C18-448F87030107}"/>
              </a:ext>
            </a:extLst>
          </p:cNvPr>
          <p:cNvGraphicFramePr/>
          <p:nvPr/>
        </p:nvGraphicFramePr>
        <p:xfrm>
          <a:off x="157257" y="787250"/>
          <a:ext cx="6087489" cy="38768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4" name="Group 33">
            <a:extLst>
              <a:ext uri="{FF2B5EF4-FFF2-40B4-BE49-F238E27FC236}">
                <a16:creationId xmlns:a16="http://schemas.microsoft.com/office/drawing/2014/main" id="{5D53176E-E764-88CA-2DF4-142DC3101A3B}"/>
              </a:ext>
            </a:extLst>
          </p:cNvPr>
          <p:cNvGrpSpPr/>
          <p:nvPr/>
        </p:nvGrpSpPr>
        <p:grpSpPr>
          <a:xfrm>
            <a:off x="55900" y="1502949"/>
            <a:ext cx="6004382" cy="2773234"/>
            <a:chOff x="55900" y="1502949"/>
            <a:chExt cx="6004382" cy="2773234"/>
          </a:xfrm>
        </p:grpSpPr>
        <p:pic>
          <p:nvPicPr>
            <p:cNvPr id="35" name="Picture 34" descr="A close-up of a document&#10;&#10;Description automatically generated">
              <a:extLst>
                <a:ext uri="{FF2B5EF4-FFF2-40B4-BE49-F238E27FC236}">
                  <a16:creationId xmlns:a16="http://schemas.microsoft.com/office/drawing/2014/main" id="{212E81BC-CD8E-4AB3-936A-CDD9828BA0C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86215" y="2830080"/>
              <a:ext cx="736464" cy="1021117"/>
            </a:xfrm>
            <a:prstGeom prst="rect">
              <a:avLst/>
            </a:prstGeom>
          </p:spPr>
        </p:pic>
        <p:pic>
          <p:nvPicPr>
            <p:cNvPr id="36" name="Picture 35" descr="A purple document with black text&#10;&#10;Description automatically generated">
              <a:extLst>
                <a:ext uri="{FF2B5EF4-FFF2-40B4-BE49-F238E27FC236}">
                  <a16:creationId xmlns:a16="http://schemas.microsoft.com/office/drawing/2014/main" id="{760F6441-806F-3185-301D-1E4BB2DD391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27230" y="1508543"/>
              <a:ext cx="733052" cy="1010359"/>
            </a:xfrm>
            <a:prstGeom prst="rect">
              <a:avLst/>
            </a:prstGeom>
          </p:spPr>
        </p:pic>
        <p:pic>
          <p:nvPicPr>
            <p:cNvPr id="37" name="Picture 36" descr="A close-up of a document&#10;&#10;Description automatically generated">
              <a:extLst>
                <a:ext uri="{FF2B5EF4-FFF2-40B4-BE49-F238E27FC236}">
                  <a16:creationId xmlns:a16="http://schemas.microsoft.com/office/drawing/2014/main" id="{12CCA120-097F-1A71-F08D-478D3FDE65A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3221" y="1540044"/>
              <a:ext cx="681362" cy="984452"/>
            </a:xfrm>
            <a:prstGeom prst="rect">
              <a:avLst/>
            </a:prstGeom>
          </p:spPr>
        </p:pic>
        <p:pic>
          <p:nvPicPr>
            <p:cNvPr id="38" name="Picture 37" descr="A pink document with black text&#10;&#10;Description automatically generated">
              <a:extLst>
                <a:ext uri="{FF2B5EF4-FFF2-40B4-BE49-F238E27FC236}">
                  <a16:creationId xmlns:a16="http://schemas.microsoft.com/office/drawing/2014/main" id="{105C5E3A-4AF9-2303-6588-E866579419C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331153" y="2866867"/>
              <a:ext cx="681363" cy="1006122"/>
            </a:xfrm>
            <a:prstGeom prst="rect">
              <a:avLst/>
            </a:prstGeom>
          </p:spPr>
        </p:pic>
        <p:pic>
          <p:nvPicPr>
            <p:cNvPr id="39" name="Picture 38" descr="A brown folder with black text&#10;&#10;Description automatically generated">
              <a:extLst>
                <a:ext uri="{FF2B5EF4-FFF2-40B4-BE49-F238E27FC236}">
                  <a16:creationId xmlns:a16="http://schemas.microsoft.com/office/drawing/2014/main" id="{D003BF60-EB40-5B98-7F62-E4CCAB12270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170299" y="1514337"/>
              <a:ext cx="689560" cy="1017922"/>
            </a:xfrm>
            <a:prstGeom prst="rect">
              <a:avLst/>
            </a:prstGeom>
          </p:spPr>
        </p:pic>
        <p:pic>
          <p:nvPicPr>
            <p:cNvPr id="40" name="Picture 39" descr="An orange book with black text&#10;&#10;Description automatically generated">
              <a:extLst>
                <a:ext uri="{FF2B5EF4-FFF2-40B4-BE49-F238E27FC236}">
                  <a16:creationId xmlns:a16="http://schemas.microsoft.com/office/drawing/2014/main" id="{06D3EB7E-B27C-ECA0-51D6-940DD9DF65F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606704" y="2830080"/>
              <a:ext cx="720526" cy="1010359"/>
            </a:xfrm>
            <a:prstGeom prst="rect">
              <a:avLst/>
            </a:prstGeom>
          </p:spPr>
        </p:pic>
        <p:pic>
          <p:nvPicPr>
            <p:cNvPr id="41" name="Picture 40" descr="A close-up of a document&#10;&#10;Description automatically generated">
              <a:extLst>
                <a:ext uri="{FF2B5EF4-FFF2-40B4-BE49-F238E27FC236}">
                  <a16:creationId xmlns:a16="http://schemas.microsoft.com/office/drawing/2014/main" id="{9339525E-E1FE-79AC-C47B-788F979E00BC}"/>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93561" y="1502949"/>
              <a:ext cx="736464" cy="1021547"/>
            </a:xfrm>
            <a:prstGeom prst="rect">
              <a:avLst/>
            </a:prstGeom>
          </p:spPr>
        </p:pic>
        <p:sp>
          <p:nvSpPr>
            <p:cNvPr id="42" name="Straight Connector 41">
              <a:extLst>
                <a:ext uri="{FF2B5EF4-FFF2-40B4-BE49-F238E27FC236}">
                  <a16:creationId xmlns:a16="http://schemas.microsoft.com/office/drawing/2014/main" id="{B7DD9FA6-3C60-49C5-9713-CD868354EB5E}"/>
                </a:ext>
              </a:extLst>
            </p:cNvPr>
            <p:cNvSpPr/>
            <p:nvPr/>
          </p:nvSpPr>
          <p:spPr>
            <a:xfrm>
              <a:off x="157258" y="2725436"/>
              <a:ext cx="0" cy="1147553"/>
            </a:xfrm>
            <a:prstGeom prst="line">
              <a:avLst/>
            </a:prstGeom>
            <a:noFill/>
            <a:ln w="12700" cap="flat" cmpd="sng" algn="ctr">
              <a:solidFill>
                <a:schemeClr val="accent1">
                  <a:hueOff val="0"/>
                  <a:satOff val="0"/>
                  <a:lumOff val="0"/>
                  <a:alphaOff val="0"/>
                </a:schemeClr>
              </a:solidFill>
              <a:prstDash val="dash"/>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en-GB" sz="1050"/>
            </a:p>
          </p:txBody>
        </p:sp>
        <p:sp>
          <p:nvSpPr>
            <p:cNvPr id="43" name="Oval 42">
              <a:extLst>
                <a:ext uri="{FF2B5EF4-FFF2-40B4-BE49-F238E27FC236}">
                  <a16:creationId xmlns:a16="http://schemas.microsoft.com/office/drawing/2014/main" id="{BE95919D-1473-CE13-51F1-89B5F9D2BEEF}"/>
                </a:ext>
              </a:extLst>
            </p:cNvPr>
            <p:cNvSpPr/>
            <p:nvPr/>
          </p:nvSpPr>
          <p:spPr>
            <a:xfrm>
              <a:off x="55900" y="3969413"/>
              <a:ext cx="202715" cy="202715"/>
            </a:xfrm>
            <a:prstGeom prst="ellipse">
              <a:avLst/>
            </a:prstGeom>
            <a:solidFill>
              <a:schemeClr val="lt1">
                <a:alpha val="90000"/>
                <a:hueOff val="0"/>
                <a:satOff val="0"/>
                <a:lumOff val="0"/>
                <a:alphaOff val="0"/>
              </a:schemeClr>
            </a:solidFill>
            <a:ln w="6350" cap="flat" cmpd="sng" algn="ctr">
              <a:noFill/>
              <a:prstDash val="solid"/>
              <a:miter lim="800000"/>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GB" sz="1050"/>
            </a:p>
          </p:txBody>
        </p:sp>
        <p:grpSp>
          <p:nvGrpSpPr>
            <p:cNvPr id="44" name="Group 43">
              <a:extLst>
                <a:ext uri="{FF2B5EF4-FFF2-40B4-BE49-F238E27FC236}">
                  <a16:creationId xmlns:a16="http://schemas.microsoft.com/office/drawing/2014/main" id="{B6D5506D-BC03-8731-F4C3-378D4EC6B7C1}"/>
                </a:ext>
              </a:extLst>
            </p:cNvPr>
            <p:cNvGrpSpPr/>
            <p:nvPr/>
          </p:nvGrpSpPr>
          <p:grpSpPr>
            <a:xfrm>
              <a:off x="305992" y="3872989"/>
              <a:ext cx="1159055" cy="403194"/>
              <a:chOff x="1506641" y="4114649"/>
              <a:chExt cx="1545407" cy="537592"/>
            </a:xfrm>
          </p:grpSpPr>
          <p:sp>
            <p:nvSpPr>
              <p:cNvPr id="45" name="Rectangle 44">
                <a:extLst>
                  <a:ext uri="{FF2B5EF4-FFF2-40B4-BE49-F238E27FC236}">
                    <a16:creationId xmlns:a16="http://schemas.microsoft.com/office/drawing/2014/main" id="{0B2ADCFC-B9E6-5A2A-F263-D754A89BD40F}"/>
                  </a:ext>
                </a:extLst>
              </p:cNvPr>
              <p:cNvSpPr/>
              <p:nvPr/>
            </p:nvSpPr>
            <p:spPr>
              <a:xfrm>
                <a:off x="1506641" y="4114649"/>
                <a:ext cx="1545407" cy="53759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sz="1050"/>
              </a:p>
            </p:txBody>
          </p:sp>
          <p:sp>
            <p:nvSpPr>
              <p:cNvPr id="46" name="TextBox 45">
                <a:extLst>
                  <a:ext uri="{FF2B5EF4-FFF2-40B4-BE49-F238E27FC236}">
                    <a16:creationId xmlns:a16="http://schemas.microsoft.com/office/drawing/2014/main" id="{C14CE793-DC3D-E8E3-94EA-A15AB935F82C}"/>
                  </a:ext>
                </a:extLst>
              </p:cNvPr>
              <p:cNvSpPr txBox="1"/>
              <p:nvPr/>
            </p:nvSpPr>
            <p:spPr>
              <a:xfrm>
                <a:off x="1506641" y="4114649"/>
                <a:ext cx="1545407" cy="53759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95250" bIns="0" numCol="1" spcCol="1270" anchor="ctr" anchorCtr="0">
                <a:noAutofit/>
              </a:bodyPr>
              <a:lstStyle/>
              <a:p>
                <a:pPr defTabSz="666750">
                  <a:lnSpc>
                    <a:spcPct val="90000"/>
                  </a:lnSpc>
                  <a:spcBef>
                    <a:spcPct val="0"/>
                  </a:spcBef>
                  <a:spcAft>
                    <a:spcPct val="35000"/>
                  </a:spcAft>
                  <a:defRPr b="1"/>
                </a:pPr>
                <a:r>
                  <a:rPr lang="en-US" sz="1500" kern="1200" dirty="0"/>
                  <a:t>1956</a:t>
                </a:r>
              </a:p>
            </p:txBody>
          </p:sp>
        </p:grpSp>
      </p:grpSp>
      <p:sp>
        <p:nvSpPr>
          <p:cNvPr id="47" name="TextBox 46">
            <a:extLst>
              <a:ext uri="{FF2B5EF4-FFF2-40B4-BE49-F238E27FC236}">
                <a16:creationId xmlns:a16="http://schemas.microsoft.com/office/drawing/2014/main" id="{6088CF26-134A-9FD2-D7BE-FA9AEDA39CA4}"/>
              </a:ext>
            </a:extLst>
          </p:cNvPr>
          <p:cNvSpPr txBox="1"/>
          <p:nvPr/>
        </p:nvSpPr>
        <p:spPr>
          <a:xfrm>
            <a:off x="6147543" y="395243"/>
            <a:ext cx="2782499" cy="4247317"/>
          </a:xfrm>
          <a:prstGeom prst="rect">
            <a:avLst/>
          </a:prstGeom>
          <a:noFill/>
        </p:spPr>
        <p:txBody>
          <a:bodyPr wrap="square" lIns="0" tIns="0" rIns="0" bIns="0" numCol="1" rtlCol="0">
            <a:spAutoFit/>
          </a:bodyPr>
          <a:lstStyle/>
          <a:p>
            <a:pPr marL="214313" indent="-214313">
              <a:buFont typeface="Wingdings" pitchFamily="2" charset="2"/>
              <a:buChar char="§"/>
            </a:pPr>
            <a:r>
              <a:rPr lang="en-GB" sz="1200" dirty="0">
                <a:solidFill>
                  <a:srgbClr val="0070C0"/>
                </a:solidFill>
              </a:rPr>
              <a:t>First set of (provisional) Regulations dated 1 June 1956 - substantially the same purpose as today</a:t>
            </a:r>
          </a:p>
          <a:p>
            <a:pPr marL="214313" indent="-214313">
              <a:buFont typeface="Wingdings" pitchFamily="2" charset="2"/>
              <a:buChar char="§"/>
            </a:pPr>
            <a:endParaRPr lang="en-GB" sz="1200" dirty="0">
              <a:solidFill>
                <a:srgbClr val="0070C0"/>
              </a:solidFill>
            </a:endParaRPr>
          </a:p>
          <a:p>
            <a:pPr marL="214313" indent="-214313">
              <a:buFont typeface="Wingdings" pitchFamily="2" charset="2"/>
              <a:buChar char="§"/>
            </a:pPr>
            <a:r>
              <a:rPr lang="en-GB" sz="1200" dirty="0">
                <a:solidFill>
                  <a:srgbClr val="0070C0"/>
                </a:solidFill>
              </a:rPr>
              <a:t>Founded as an insurance scheme with separate pension and provident (savings) sections – membership required medical examination and had an upper age limit of 55</a:t>
            </a:r>
          </a:p>
          <a:p>
            <a:pPr marL="214313" indent="-214313">
              <a:buFont typeface="Wingdings" pitchFamily="2" charset="2"/>
              <a:buChar char="§"/>
            </a:pPr>
            <a:endParaRPr lang="en-GB" sz="1200" dirty="0">
              <a:solidFill>
                <a:srgbClr val="0070C0"/>
              </a:solidFill>
            </a:endParaRPr>
          </a:p>
          <a:p>
            <a:pPr marL="214313" indent="-214313">
              <a:buFont typeface="Wingdings" pitchFamily="2" charset="2"/>
              <a:buChar char="§"/>
            </a:pPr>
            <a:r>
              <a:rPr lang="en-GB" sz="1200" dirty="0">
                <a:solidFill>
                  <a:srgbClr val="0070C0"/>
                </a:solidFill>
              </a:rPr>
              <a:t>Over the years the PF has evolved with modifications to rules, benefits and contributions to reflect changing conditions inside and outside of CERN</a:t>
            </a:r>
          </a:p>
          <a:p>
            <a:pPr marL="214313" indent="-214313">
              <a:buFont typeface="Wingdings" pitchFamily="2" charset="2"/>
              <a:buChar char="§"/>
            </a:pPr>
            <a:endParaRPr lang="en-GB" sz="1200" dirty="0">
              <a:solidFill>
                <a:srgbClr val="0070C0"/>
              </a:solidFill>
            </a:endParaRPr>
          </a:p>
          <a:p>
            <a:pPr marL="214313" indent="-214313">
              <a:buFont typeface="Wingdings" pitchFamily="2" charset="2"/>
              <a:buChar char="§"/>
            </a:pPr>
            <a:r>
              <a:rPr lang="en-GB" sz="1200" dirty="0">
                <a:solidFill>
                  <a:srgbClr val="0070C0"/>
                </a:solidFill>
              </a:rPr>
              <a:t>Today it is a comprehensive system of insurance against the financial consequences of death, disability and old age; supported by best practice standards of governance and providing coverage to 7’500 members and beneficiaries</a:t>
            </a:r>
          </a:p>
        </p:txBody>
      </p:sp>
    </p:spTree>
    <p:extLst>
      <p:ext uri="{BB962C8B-B14F-4D97-AF65-F5344CB8AC3E}">
        <p14:creationId xmlns:p14="http://schemas.microsoft.com/office/powerpoint/2010/main" val="4246383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F034206-4AA5-7514-3994-ACC4A06463ED}"/>
              </a:ext>
            </a:extLst>
          </p:cNvPr>
          <p:cNvGraphicFramePr>
            <a:graphicFrameLocks noGrp="1"/>
          </p:cNvGraphicFramePr>
          <p:nvPr>
            <p:ph idx="4294967295"/>
            <p:extLst>
              <p:ext uri="{D42A27DB-BD31-4B8C-83A1-F6EECF244321}">
                <p14:modId xmlns:p14="http://schemas.microsoft.com/office/powerpoint/2010/main" val="1036532399"/>
              </p:ext>
            </p:extLst>
          </p:nvPr>
        </p:nvGraphicFramePr>
        <p:xfrm>
          <a:off x="557048" y="0"/>
          <a:ext cx="7715250" cy="4856480"/>
        </p:xfrm>
        <a:graphic>
          <a:graphicData uri="http://schemas.openxmlformats.org/drawingml/2006/table">
            <a:tbl>
              <a:tblPr firstRow="1" bandRow="1">
                <a:tableStyleId>{7EBC700E-41AB-466C-B940-407CF28A4CD3}</a:tableStyleId>
              </a:tblPr>
              <a:tblGrid>
                <a:gridCol w="1285875">
                  <a:extLst>
                    <a:ext uri="{9D8B030D-6E8A-4147-A177-3AD203B41FA5}">
                      <a16:colId xmlns:a16="http://schemas.microsoft.com/office/drawing/2014/main" val="2150386375"/>
                    </a:ext>
                  </a:extLst>
                </a:gridCol>
                <a:gridCol w="1285875">
                  <a:extLst>
                    <a:ext uri="{9D8B030D-6E8A-4147-A177-3AD203B41FA5}">
                      <a16:colId xmlns:a16="http://schemas.microsoft.com/office/drawing/2014/main" val="542580274"/>
                    </a:ext>
                  </a:extLst>
                </a:gridCol>
                <a:gridCol w="1285875">
                  <a:extLst>
                    <a:ext uri="{9D8B030D-6E8A-4147-A177-3AD203B41FA5}">
                      <a16:colId xmlns:a16="http://schemas.microsoft.com/office/drawing/2014/main" val="1302542760"/>
                    </a:ext>
                  </a:extLst>
                </a:gridCol>
                <a:gridCol w="1285875">
                  <a:extLst>
                    <a:ext uri="{9D8B030D-6E8A-4147-A177-3AD203B41FA5}">
                      <a16:colId xmlns:a16="http://schemas.microsoft.com/office/drawing/2014/main" val="2596612572"/>
                    </a:ext>
                  </a:extLst>
                </a:gridCol>
                <a:gridCol w="1285875">
                  <a:extLst>
                    <a:ext uri="{9D8B030D-6E8A-4147-A177-3AD203B41FA5}">
                      <a16:colId xmlns:a16="http://schemas.microsoft.com/office/drawing/2014/main" val="737845676"/>
                    </a:ext>
                  </a:extLst>
                </a:gridCol>
                <a:gridCol w="1285875">
                  <a:extLst>
                    <a:ext uri="{9D8B030D-6E8A-4147-A177-3AD203B41FA5}">
                      <a16:colId xmlns:a16="http://schemas.microsoft.com/office/drawing/2014/main" val="2481211749"/>
                    </a:ext>
                  </a:extLst>
                </a:gridCol>
              </a:tblGrid>
              <a:tr h="370840">
                <a:tc>
                  <a:txBody>
                    <a:bodyPr/>
                    <a:lstStyle/>
                    <a:p>
                      <a:pPr algn="ctr"/>
                      <a:endParaRPr lang="en-GB" dirty="0"/>
                    </a:p>
                  </a:txBody>
                  <a:tcPr/>
                </a:tc>
                <a:tc gridSpan="5">
                  <a:txBody>
                    <a:bodyPr/>
                    <a:lstStyle/>
                    <a:p>
                      <a:pPr algn="ctr"/>
                      <a:r>
                        <a:rPr lang="en-GB" sz="1400" b="1" dirty="0">
                          <a:solidFill>
                            <a:srgbClr val="0070C0"/>
                          </a:solidFill>
                        </a:rPr>
                        <a:t>Terms and conditions applicable to pensions</a:t>
                      </a:r>
                    </a:p>
                  </a:txBody>
                  <a:tcPr/>
                </a:tc>
                <a:tc hMerge="1">
                  <a:txBody>
                    <a:bodyPr/>
                    <a:lstStyle/>
                    <a:p>
                      <a:pPr algn="ctr"/>
                      <a:endParaRPr lang="en-GB" sz="1200" b="1" dirty="0"/>
                    </a:p>
                  </a:txBody>
                  <a:tcPr/>
                </a:tc>
                <a:tc hMerge="1">
                  <a:txBody>
                    <a:bodyPr/>
                    <a:lstStyle/>
                    <a:p>
                      <a:pPr algn="ctr"/>
                      <a:endParaRPr lang="en-GB" sz="1200" b="1" dirty="0"/>
                    </a:p>
                  </a:txBody>
                  <a:tcPr/>
                </a:tc>
                <a:tc hMerge="1">
                  <a:txBody>
                    <a:bodyPr/>
                    <a:lstStyle/>
                    <a:p>
                      <a:endParaRPr dirty="0"/>
                    </a:p>
                  </a:txBody>
                  <a:tcPr/>
                </a:tc>
                <a:tc hMerge="1">
                  <a:txBody>
                    <a:bodyPr/>
                    <a:lstStyle/>
                    <a:p>
                      <a:endParaRPr lang="en-GB" dirty="0"/>
                    </a:p>
                  </a:txBody>
                  <a:tcPr/>
                </a:tc>
                <a:extLst>
                  <a:ext uri="{0D108BD9-81ED-4DB2-BD59-A6C34878D82A}">
                    <a16:rowId xmlns:a16="http://schemas.microsoft.com/office/drawing/2014/main" val="3220364287"/>
                  </a:ext>
                </a:extLst>
              </a:tr>
              <a:tr h="37084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dirty="0">
                          <a:solidFill>
                            <a:srgbClr val="000000"/>
                          </a:solidFill>
                          <a:effectLst/>
                          <a:latin typeface="Arial"/>
                          <a:ea typeface="Arial"/>
                          <a:cs typeface="Arial"/>
                          <a:sym typeface="Arial"/>
                        </a:rPr>
                        <a:t>Parameters</a:t>
                      </a:r>
                      <a:endParaRPr lang="en-GB" sz="1200" b="0" i="0" u="none" strike="noStrike" cap="none" dirty="0">
                        <a:solidFill>
                          <a:srgbClr val="000000"/>
                        </a:solidFill>
                        <a:effectLst/>
                        <a:latin typeface="Arial"/>
                        <a:ea typeface="Arial"/>
                        <a:cs typeface="Arial"/>
                        <a:sym typeface="Arial"/>
                      </a:endParaRPr>
                    </a:p>
                  </a:txBody>
                  <a:tcPr/>
                </a:tc>
                <a:tc>
                  <a:txBody>
                    <a:bodyPr/>
                    <a:lstStyle/>
                    <a:p>
                      <a:pPr algn="ctr"/>
                      <a:r>
                        <a:rPr lang="en-CH" sz="1200" dirty="0"/>
                        <a:t>1956-1976</a:t>
                      </a:r>
                      <a:endParaRPr lang="en-GB" sz="1200" dirty="0"/>
                    </a:p>
                  </a:txBody>
                  <a:tcPr/>
                </a:tc>
                <a:tc>
                  <a:txBody>
                    <a:bodyPr/>
                    <a:lstStyle/>
                    <a:p>
                      <a:pPr algn="ctr"/>
                      <a:r>
                        <a:rPr lang="en-CH" sz="1200" dirty="0"/>
                        <a:t>1976-1980</a:t>
                      </a:r>
                      <a:endParaRPr lang="en-GB" sz="1200" dirty="0"/>
                    </a:p>
                  </a:txBody>
                  <a:tcPr/>
                </a:tc>
                <a:tc>
                  <a:txBody>
                    <a:bodyPr/>
                    <a:lstStyle/>
                    <a:p>
                      <a:pPr algn="ctr"/>
                      <a:r>
                        <a:rPr lang="en-GB" sz="1200" dirty="0"/>
                        <a:t>1980-1987</a:t>
                      </a:r>
                    </a:p>
                  </a:txBody>
                  <a:tcPr/>
                </a:tc>
                <a:tc>
                  <a:txBody>
                    <a:bodyPr/>
                    <a:lstStyle/>
                    <a:p>
                      <a:pPr algn="ctr"/>
                      <a:r>
                        <a:rPr lang="en-GB" sz="1200" dirty="0">
                          <a:solidFill>
                            <a:srgbClr val="0070C0"/>
                          </a:solidFill>
                        </a:rPr>
                        <a:t>Pre-2012</a:t>
                      </a:r>
                    </a:p>
                  </a:txBody>
                  <a:tcPr/>
                </a:tc>
                <a:tc>
                  <a:txBody>
                    <a:bodyPr/>
                    <a:lstStyle/>
                    <a:p>
                      <a:pPr algn="ctr"/>
                      <a:r>
                        <a:rPr lang="en-GB" sz="1200" dirty="0">
                          <a:solidFill>
                            <a:srgbClr val="0070C0"/>
                          </a:solidFill>
                        </a:rPr>
                        <a:t>From 2012</a:t>
                      </a:r>
                    </a:p>
                  </a:txBody>
                  <a:tcPr/>
                </a:tc>
                <a:extLst>
                  <a:ext uri="{0D108BD9-81ED-4DB2-BD59-A6C34878D82A}">
                    <a16:rowId xmlns:a16="http://schemas.microsoft.com/office/drawing/2014/main" val="2447761402"/>
                  </a:ext>
                </a:extLst>
              </a:tr>
              <a:tr h="37084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dirty="0">
                          <a:solidFill>
                            <a:srgbClr val="000000"/>
                          </a:solidFill>
                          <a:effectLst/>
                          <a:latin typeface="Arial"/>
                          <a:ea typeface="Arial"/>
                          <a:cs typeface="Arial"/>
                          <a:sym typeface="Arial"/>
                        </a:rPr>
                        <a:t>Legal</a:t>
                      </a:r>
                      <a:r>
                        <a:rPr lang="en-GB" sz="1200" b="0" i="0" u="none" strike="noStrike" cap="none" dirty="0">
                          <a:solidFill>
                            <a:srgbClr val="000000"/>
                          </a:solidFill>
                          <a:effectLst/>
                          <a:latin typeface="Arial"/>
                          <a:ea typeface="Arial"/>
                          <a:cs typeface="Arial"/>
                          <a:sym typeface="Arial"/>
                        </a:rPr>
                        <a:t> </a:t>
                      </a:r>
                      <a:r>
                        <a:rPr lang="en-GB" sz="1200" b="1" i="0" u="none" strike="noStrike" cap="none" dirty="0">
                          <a:solidFill>
                            <a:srgbClr val="000000"/>
                          </a:solidFill>
                          <a:effectLst/>
                          <a:latin typeface="Arial"/>
                          <a:ea typeface="Arial"/>
                          <a:cs typeface="Arial"/>
                          <a:sym typeface="Arial"/>
                        </a:rPr>
                        <a:t>retirement</a:t>
                      </a:r>
                      <a:r>
                        <a:rPr lang="en-GB" sz="1200" b="0" i="0" u="none" strike="noStrike" cap="none" dirty="0">
                          <a:solidFill>
                            <a:srgbClr val="000000"/>
                          </a:solidFill>
                          <a:effectLst/>
                          <a:latin typeface="Arial"/>
                          <a:ea typeface="Arial"/>
                          <a:cs typeface="Arial"/>
                          <a:sym typeface="Arial"/>
                        </a:rPr>
                        <a:t> </a:t>
                      </a:r>
                      <a:r>
                        <a:rPr lang="en-GB" sz="1200" b="1" i="0" u="none" strike="noStrike" cap="none" dirty="0">
                          <a:solidFill>
                            <a:srgbClr val="000000"/>
                          </a:solidFill>
                          <a:effectLst/>
                          <a:latin typeface="Arial"/>
                          <a:ea typeface="Arial"/>
                          <a:cs typeface="Arial"/>
                          <a:sym typeface="Arial"/>
                        </a:rPr>
                        <a:t>age</a:t>
                      </a:r>
                      <a:endParaRPr lang="en-GB" sz="1200" b="0" i="0" u="none" strike="noStrike" cap="none" dirty="0">
                        <a:solidFill>
                          <a:srgbClr val="000000"/>
                        </a:solidFill>
                        <a:effectLst/>
                        <a:latin typeface="Arial"/>
                        <a:ea typeface="Arial"/>
                        <a:cs typeface="Arial"/>
                        <a:sym typeface="Arial"/>
                      </a:endParaRPr>
                    </a:p>
                  </a:txBody>
                  <a:tcPr/>
                </a:tc>
                <a:tc>
                  <a:txBody>
                    <a:bodyPr/>
                    <a:lstStyle/>
                    <a:p>
                      <a:pPr algn="ctr"/>
                      <a:r>
                        <a:rPr lang="en-GB" sz="1200" dirty="0"/>
                        <a:t>65 years M</a:t>
                      </a:r>
                    </a:p>
                    <a:p>
                      <a:pPr algn="ctr"/>
                      <a:r>
                        <a:rPr lang="en-GB" sz="1200" dirty="0"/>
                        <a:t>62 years F</a:t>
                      </a:r>
                    </a:p>
                  </a:txBody>
                  <a:tcPr/>
                </a:tc>
                <a:tc>
                  <a:txBody>
                    <a:bodyPr/>
                    <a:lstStyle/>
                    <a:p>
                      <a:pPr algn="ctr"/>
                      <a:r>
                        <a:rPr lang="en-GB" sz="1200" dirty="0"/>
                        <a:t>65 years</a:t>
                      </a:r>
                    </a:p>
                    <a:p>
                      <a:pPr algn="ctr"/>
                      <a:r>
                        <a:rPr lang="en-GB" sz="1200" dirty="0"/>
                        <a:t>(no reduction after 60)</a:t>
                      </a:r>
                    </a:p>
                  </a:txBody>
                  <a:tcPr/>
                </a:tc>
                <a:tc>
                  <a:txBody>
                    <a:bodyPr/>
                    <a:lstStyle/>
                    <a:p>
                      <a:pPr algn="ctr"/>
                      <a:r>
                        <a:rPr lang="en-GB" sz="1200" dirty="0"/>
                        <a:t>65 years</a:t>
                      </a:r>
                    </a:p>
                    <a:p>
                      <a:pPr algn="ctr"/>
                      <a:r>
                        <a:rPr lang="en-GB" sz="1200" dirty="0"/>
                        <a:t>(no reduction after 60)</a:t>
                      </a:r>
                    </a:p>
                  </a:txBody>
                  <a:tcPr/>
                </a:tc>
                <a:tc>
                  <a:txBody>
                    <a:bodyPr/>
                    <a:lstStyle/>
                    <a:p>
                      <a:pPr algn="ctr"/>
                      <a:r>
                        <a:rPr lang="en-GB" sz="1200" dirty="0">
                          <a:solidFill>
                            <a:srgbClr val="0070C0"/>
                          </a:solidFill>
                        </a:rPr>
                        <a:t>65 years (reduction until 65)</a:t>
                      </a:r>
                    </a:p>
                  </a:txBody>
                  <a:tcPr/>
                </a:tc>
                <a:tc>
                  <a:txBody>
                    <a:bodyPr/>
                    <a:lstStyle/>
                    <a:p>
                      <a:pPr algn="ctr"/>
                      <a:r>
                        <a:rPr lang="en-GB" sz="1200" dirty="0">
                          <a:solidFill>
                            <a:srgbClr val="0070C0"/>
                          </a:solidFill>
                        </a:rPr>
                        <a:t>67 years (reduction until 67)</a:t>
                      </a:r>
                    </a:p>
                  </a:txBody>
                  <a:tcPr/>
                </a:tc>
                <a:extLst>
                  <a:ext uri="{0D108BD9-81ED-4DB2-BD59-A6C34878D82A}">
                    <a16:rowId xmlns:a16="http://schemas.microsoft.com/office/drawing/2014/main" val="103733355"/>
                  </a:ext>
                </a:extLst>
              </a:tr>
              <a:tr h="37084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dirty="0">
                          <a:solidFill>
                            <a:srgbClr val="000000"/>
                          </a:solidFill>
                          <a:effectLst/>
                          <a:latin typeface="Arial"/>
                          <a:ea typeface="Arial"/>
                          <a:cs typeface="Arial"/>
                          <a:sym typeface="Arial"/>
                        </a:rPr>
                        <a:t>Contribution</a:t>
                      </a:r>
                      <a:r>
                        <a:rPr lang="en-GB" sz="1200" b="0" i="0" u="none" strike="noStrike" cap="none" dirty="0">
                          <a:solidFill>
                            <a:srgbClr val="000000"/>
                          </a:solidFill>
                          <a:effectLst/>
                          <a:latin typeface="Arial"/>
                          <a:ea typeface="Arial"/>
                          <a:cs typeface="Arial"/>
                          <a:sym typeface="Arial"/>
                        </a:rPr>
                        <a:t> </a:t>
                      </a:r>
                      <a:r>
                        <a:rPr lang="en-GB" sz="1200" b="1" i="0" u="none" strike="noStrike" cap="none" dirty="0">
                          <a:solidFill>
                            <a:srgbClr val="000000"/>
                          </a:solidFill>
                          <a:effectLst/>
                          <a:latin typeface="Arial"/>
                          <a:ea typeface="Arial"/>
                          <a:cs typeface="Arial"/>
                          <a:sym typeface="Arial"/>
                        </a:rPr>
                        <a:t>rate</a:t>
                      </a:r>
                      <a:endParaRPr lang="en-GB" sz="1200" b="0" i="0" u="none" strike="noStrike" cap="none" dirty="0">
                        <a:solidFill>
                          <a:srgbClr val="000000"/>
                        </a:solidFill>
                        <a:effectLst/>
                        <a:latin typeface="Arial"/>
                        <a:ea typeface="Arial"/>
                        <a:cs typeface="Arial"/>
                        <a:sym typeface="Arial"/>
                      </a:endParaRPr>
                    </a:p>
                  </a:txBody>
                  <a:tcPr/>
                </a:tc>
                <a:tc>
                  <a:txBody>
                    <a:bodyPr/>
                    <a:lstStyle/>
                    <a:p>
                      <a:pPr algn="ctr"/>
                      <a:r>
                        <a:rPr lang="en-GB" sz="1200" dirty="0"/>
                        <a:t>21% basic salary</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t>21% basic salary</a:t>
                      </a:r>
                    </a:p>
                  </a:txBody>
                  <a:tcPr/>
                </a:tc>
                <a:tc>
                  <a:txBody>
                    <a:bodyPr/>
                    <a:lstStyle/>
                    <a:p>
                      <a:pPr algn="ctr"/>
                      <a:r>
                        <a:rPr lang="en-GB" sz="1200" dirty="0"/>
                        <a:t>21% basic salary until 1985</a:t>
                      </a:r>
                    </a:p>
                    <a:p>
                      <a:pPr algn="ctr"/>
                      <a:r>
                        <a:rPr lang="en-GB" sz="1200" dirty="0"/>
                        <a:t>22% ref. salary</a:t>
                      </a:r>
                    </a:p>
                  </a:txBody>
                  <a:tcPr/>
                </a:tc>
                <a:tc>
                  <a:txBody>
                    <a:bodyPr/>
                    <a:lstStyle/>
                    <a:p>
                      <a:pPr algn="ctr"/>
                      <a:r>
                        <a:rPr lang="en-GB" sz="1200" dirty="0"/>
                        <a:t>1995 30.00%</a:t>
                      </a:r>
                    </a:p>
                    <a:p>
                      <a:pPr algn="ctr"/>
                      <a:r>
                        <a:rPr lang="en-GB" sz="1200" dirty="0"/>
                        <a:t>2000 30.37%</a:t>
                      </a:r>
                    </a:p>
                    <a:p>
                      <a:pPr algn="ctr"/>
                      <a:r>
                        <a:rPr lang="en-GB" sz="1200" dirty="0"/>
                        <a:t>2005  30.88%</a:t>
                      </a:r>
                    </a:p>
                    <a:p>
                      <a:pPr algn="ctr"/>
                      <a:r>
                        <a:rPr lang="en-GB" sz="1200" dirty="0">
                          <a:solidFill>
                            <a:srgbClr val="0070C0"/>
                          </a:solidFill>
                        </a:rPr>
                        <a:t>34% ref. salary</a:t>
                      </a:r>
                    </a:p>
                  </a:txBody>
                  <a:tcPr/>
                </a:tc>
                <a:tc>
                  <a:txBody>
                    <a:bodyPr/>
                    <a:lstStyle/>
                    <a:p>
                      <a:pPr algn="ctr"/>
                      <a:r>
                        <a:rPr lang="en-GB" sz="1200" dirty="0">
                          <a:solidFill>
                            <a:srgbClr val="0070C0"/>
                          </a:solidFill>
                        </a:rPr>
                        <a:t>31.60% reference salary</a:t>
                      </a:r>
                    </a:p>
                  </a:txBody>
                  <a:tcPr/>
                </a:tc>
                <a:extLst>
                  <a:ext uri="{0D108BD9-81ED-4DB2-BD59-A6C34878D82A}">
                    <a16:rowId xmlns:a16="http://schemas.microsoft.com/office/drawing/2014/main" val="1231894176"/>
                  </a:ext>
                </a:extLst>
              </a:tr>
              <a:tr h="370840">
                <a:tc>
                  <a:txBody>
                    <a:bodyPr/>
                    <a:lstStyle/>
                    <a:p>
                      <a:pPr algn="ctr"/>
                      <a:r>
                        <a:rPr lang="en-GB" sz="1200" b="1" i="0" u="none" strike="noStrike" cap="none" dirty="0">
                          <a:solidFill>
                            <a:srgbClr val="000000"/>
                          </a:solidFill>
                          <a:effectLst/>
                          <a:latin typeface="Arial"/>
                          <a:ea typeface="Arial"/>
                          <a:cs typeface="Arial"/>
                          <a:sym typeface="Arial"/>
                        </a:rPr>
                        <a:t>Division</a:t>
                      </a:r>
                      <a:r>
                        <a:rPr lang="en-GB" sz="1200" b="0" i="0" u="none" strike="noStrike" cap="none" dirty="0">
                          <a:solidFill>
                            <a:srgbClr val="000000"/>
                          </a:solidFill>
                          <a:effectLst/>
                          <a:latin typeface="Arial"/>
                          <a:ea typeface="Arial"/>
                          <a:cs typeface="Arial"/>
                          <a:sym typeface="Arial"/>
                        </a:rPr>
                        <a:t> </a:t>
                      </a:r>
                      <a:r>
                        <a:rPr lang="en-GB" sz="1200" b="1" i="0" u="none" strike="noStrike" cap="none" dirty="0">
                          <a:solidFill>
                            <a:srgbClr val="000000"/>
                          </a:solidFill>
                          <a:effectLst/>
                          <a:latin typeface="Arial"/>
                          <a:ea typeface="Arial"/>
                          <a:cs typeface="Arial"/>
                          <a:sym typeface="Arial"/>
                        </a:rPr>
                        <a:t>CERN</a:t>
                      </a:r>
                      <a:r>
                        <a:rPr lang="en-GB" sz="1200" b="0" i="0" u="none" strike="noStrike" cap="none" dirty="0">
                          <a:solidFill>
                            <a:srgbClr val="000000"/>
                          </a:solidFill>
                          <a:effectLst/>
                          <a:latin typeface="Arial"/>
                          <a:ea typeface="Arial"/>
                          <a:cs typeface="Arial"/>
                          <a:sym typeface="Arial"/>
                        </a:rPr>
                        <a:t> </a:t>
                      </a:r>
                      <a:r>
                        <a:rPr lang="en-GB" sz="1200" b="1" i="0" u="none" strike="noStrike" cap="none" dirty="0">
                          <a:solidFill>
                            <a:srgbClr val="000000"/>
                          </a:solidFill>
                          <a:effectLst/>
                          <a:latin typeface="Arial"/>
                          <a:ea typeface="Arial"/>
                          <a:cs typeface="Arial"/>
                          <a:sym typeface="Arial"/>
                        </a:rPr>
                        <a:t>-</a:t>
                      </a:r>
                      <a:r>
                        <a:rPr lang="en-GB" sz="1200" b="0" i="0" u="none" strike="noStrike" cap="none" dirty="0">
                          <a:solidFill>
                            <a:srgbClr val="000000"/>
                          </a:solidFill>
                          <a:effectLst/>
                          <a:latin typeface="Arial"/>
                          <a:ea typeface="Arial"/>
                          <a:cs typeface="Arial"/>
                          <a:sym typeface="Arial"/>
                        </a:rPr>
                        <a:t> </a:t>
                      </a:r>
                      <a:r>
                        <a:rPr lang="en-GB" sz="1200" b="1" i="0" u="none" strike="noStrike" cap="none" dirty="0">
                          <a:solidFill>
                            <a:srgbClr val="000000"/>
                          </a:solidFill>
                          <a:effectLst/>
                          <a:latin typeface="Arial"/>
                          <a:ea typeface="Arial"/>
                          <a:cs typeface="Arial"/>
                          <a:sym typeface="Arial"/>
                        </a:rPr>
                        <a:t>Employee</a:t>
                      </a:r>
                      <a:endParaRPr lang="en-GB" sz="1200" b="0" i="0" u="none" strike="noStrike" cap="none" dirty="0">
                        <a:solidFill>
                          <a:srgbClr val="000000"/>
                        </a:solidFill>
                        <a:effectLst/>
                        <a:latin typeface="Arial"/>
                        <a:ea typeface="Arial"/>
                        <a:cs typeface="Arial"/>
                        <a:sym typeface="Arial"/>
                      </a:endParaRPr>
                    </a:p>
                  </a:txBody>
                  <a:tcPr/>
                </a:tc>
                <a:tc>
                  <a:txBody>
                    <a:bodyPr/>
                    <a:lstStyle/>
                    <a:p>
                      <a:pPr algn="ctr"/>
                      <a:r>
                        <a:rPr lang="en-GB" sz="1200" dirty="0"/>
                        <a:t>2/3 – 1/3</a:t>
                      </a:r>
                    </a:p>
                  </a:txBody>
                  <a:tcPr/>
                </a:tc>
                <a:tc>
                  <a:txBody>
                    <a:bodyPr/>
                    <a:lstStyle/>
                    <a:p>
                      <a:pPr algn="ctr"/>
                      <a:r>
                        <a:rPr lang="en-GB" sz="1200" dirty="0"/>
                        <a:t>2/3 – 1/3</a:t>
                      </a:r>
                    </a:p>
                  </a:txBody>
                  <a:tcPr/>
                </a:tc>
                <a:tc>
                  <a:txBody>
                    <a:bodyPr/>
                    <a:lstStyle/>
                    <a:p>
                      <a:pPr algn="ctr"/>
                      <a:r>
                        <a:rPr lang="en-GB" sz="1200" dirty="0"/>
                        <a:t>2/3 – 1/3</a:t>
                      </a:r>
                    </a:p>
                  </a:txBody>
                  <a:tcPr/>
                </a:tc>
                <a:tc>
                  <a:txBody>
                    <a:bodyPr/>
                    <a:lstStyle/>
                    <a:p>
                      <a:pPr algn="ctr"/>
                      <a:r>
                        <a:rPr lang="en-GB" sz="1200" dirty="0">
                          <a:solidFill>
                            <a:srgbClr val="0070C0"/>
                          </a:solidFill>
                        </a:rPr>
                        <a:t>2/3 – 1/3</a:t>
                      </a:r>
                    </a:p>
                  </a:txBody>
                  <a:tcPr/>
                </a:tc>
                <a:tc>
                  <a:txBody>
                    <a:bodyPr/>
                    <a:lstStyle/>
                    <a:p>
                      <a:pPr algn="ctr"/>
                      <a:r>
                        <a:rPr lang="en-GB" sz="1200" dirty="0">
                          <a:solidFill>
                            <a:srgbClr val="0070C0"/>
                          </a:solidFill>
                        </a:rPr>
                        <a:t>60% –  40%</a:t>
                      </a:r>
                    </a:p>
                  </a:txBody>
                  <a:tcPr/>
                </a:tc>
                <a:extLst>
                  <a:ext uri="{0D108BD9-81ED-4DB2-BD59-A6C34878D82A}">
                    <a16:rowId xmlns:a16="http://schemas.microsoft.com/office/drawing/2014/main" val="2123845422"/>
                  </a:ext>
                </a:extLst>
              </a:tr>
              <a:tr h="37084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dirty="0">
                          <a:solidFill>
                            <a:srgbClr val="000000"/>
                          </a:solidFill>
                          <a:effectLst/>
                          <a:latin typeface="Arial"/>
                          <a:ea typeface="Arial"/>
                          <a:cs typeface="Arial"/>
                          <a:sym typeface="Arial"/>
                        </a:rPr>
                        <a:t>CERN</a:t>
                      </a:r>
                      <a:r>
                        <a:rPr lang="en-GB" sz="1200" b="0" i="0" u="none" strike="noStrike" cap="none" dirty="0">
                          <a:solidFill>
                            <a:srgbClr val="000000"/>
                          </a:solidFill>
                          <a:effectLst/>
                          <a:latin typeface="Arial"/>
                          <a:ea typeface="Arial"/>
                          <a:cs typeface="Arial"/>
                          <a:sym typeface="Arial"/>
                        </a:rPr>
                        <a:t> </a:t>
                      </a:r>
                      <a:r>
                        <a:rPr lang="en-GB" sz="1200" b="1" i="0" u="none" strike="noStrike" cap="none" dirty="0">
                          <a:solidFill>
                            <a:srgbClr val="000000"/>
                          </a:solidFill>
                          <a:effectLst/>
                          <a:latin typeface="Arial"/>
                          <a:ea typeface="Arial"/>
                          <a:cs typeface="Arial"/>
                          <a:sym typeface="Arial"/>
                        </a:rPr>
                        <a:t>Contribution</a:t>
                      </a:r>
                      <a:endParaRPr lang="en-GB" sz="1200" b="0" i="0" u="none" strike="noStrike" cap="none" dirty="0">
                        <a:solidFill>
                          <a:srgbClr val="000000"/>
                        </a:solidFill>
                        <a:effectLst/>
                        <a:latin typeface="Arial"/>
                        <a:ea typeface="Arial"/>
                        <a:cs typeface="Arial"/>
                        <a:sym typeface="Arial"/>
                      </a:endParaRPr>
                    </a:p>
                  </a:txBody>
                  <a:tcPr/>
                </a:tc>
                <a:tc>
                  <a:txBody>
                    <a:bodyPr/>
                    <a:lstStyle/>
                    <a:p>
                      <a:pPr algn="ctr"/>
                      <a:r>
                        <a:rPr lang="en-GB" sz="1200" dirty="0"/>
                        <a:t>14%</a:t>
                      </a:r>
                    </a:p>
                  </a:txBody>
                  <a:tcPr/>
                </a:tc>
                <a:tc>
                  <a:txBody>
                    <a:bodyPr/>
                    <a:lstStyle/>
                    <a:p>
                      <a:pPr algn="ctr"/>
                      <a:r>
                        <a:rPr lang="en-GB" sz="1200" dirty="0"/>
                        <a:t>14%</a:t>
                      </a:r>
                    </a:p>
                  </a:txBody>
                  <a:tcPr/>
                </a:tc>
                <a:tc>
                  <a:txBody>
                    <a:bodyPr/>
                    <a:lstStyle/>
                    <a:p>
                      <a:pPr algn="ctr"/>
                      <a:r>
                        <a:rPr lang="en-GB" sz="1200" dirty="0"/>
                        <a:t>14.33%</a:t>
                      </a:r>
                    </a:p>
                  </a:txBody>
                  <a:tcPr/>
                </a:tc>
                <a:tc>
                  <a:txBody>
                    <a:bodyPr/>
                    <a:lstStyle/>
                    <a:p>
                      <a:pPr algn="ctr"/>
                      <a:r>
                        <a:rPr lang="en-GB" sz="1200" dirty="0">
                          <a:solidFill>
                            <a:srgbClr val="0070C0"/>
                          </a:solidFill>
                        </a:rPr>
                        <a:t>22.67%</a:t>
                      </a:r>
                    </a:p>
                  </a:txBody>
                  <a:tcPr/>
                </a:tc>
                <a:tc>
                  <a:txBody>
                    <a:bodyPr/>
                    <a:lstStyle/>
                    <a:p>
                      <a:pPr algn="ctr"/>
                      <a:r>
                        <a:rPr lang="en-GB" sz="1200" dirty="0">
                          <a:solidFill>
                            <a:srgbClr val="0070C0"/>
                          </a:solidFill>
                        </a:rPr>
                        <a:t>18.96%</a:t>
                      </a:r>
                    </a:p>
                  </a:txBody>
                  <a:tcPr/>
                </a:tc>
                <a:extLst>
                  <a:ext uri="{0D108BD9-81ED-4DB2-BD59-A6C34878D82A}">
                    <a16:rowId xmlns:a16="http://schemas.microsoft.com/office/drawing/2014/main" val="4204820957"/>
                  </a:ext>
                </a:extLst>
              </a:tr>
              <a:tr h="37084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dirty="0">
                          <a:solidFill>
                            <a:srgbClr val="000000"/>
                          </a:solidFill>
                          <a:effectLst/>
                          <a:latin typeface="Arial"/>
                          <a:ea typeface="Arial"/>
                          <a:cs typeface="Arial"/>
                          <a:sym typeface="Arial"/>
                        </a:rPr>
                        <a:t>Accumulation</a:t>
                      </a:r>
                      <a:r>
                        <a:rPr lang="en-GB" sz="1200" b="0" i="0" u="none" strike="noStrike" cap="none" dirty="0">
                          <a:solidFill>
                            <a:srgbClr val="000000"/>
                          </a:solidFill>
                          <a:effectLst/>
                          <a:latin typeface="Arial"/>
                          <a:ea typeface="Arial"/>
                          <a:cs typeface="Arial"/>
                          <a:sym typeface="Arial"/>
                        </a:rPr>
                        <a:t> </a:t>
                      </a:r>
                      <a:r>
                        <a:rPr lang="en-GB" sz="1200" b="1" i="0" u="none" strike="noStrike" cap="none" dirty="0">
                          <a:solidFill>
                            <a:srgbClr val="000000"/>
                          </a:solidFill>
                          <a:effectLst/>
                          <a:latin typeface="Arial"/>
                          <a:ea typeface="Arial"/>
                          <a:cs typeface="Arial"/>
                          <a:sym typeface="Arial"/>
                        </a:rPr>
                        <a:t>rate</a:t>
                      </a:r>
                      <a:endParaRPr lang="en-GB" sz="1200" b="0" i="0" u="none" strike="noStrike" cap="none" dirty="0">
                        <a:solidFill>
                          <a:srgbClr val="000000"/>
                        </a:solidFill>
                        <a:effectLst/>
                        <a:latin typeface="Arial"/>
                        <a:ea typeface="Arial"/>
                        <a:cs typeface="Arial"/>
                        <a:sym typeface="Arial"/>
                      </a:endParaRPr>
                    </a:p>
                  </a:txBody>
                  <a:tcPr/>
                </a:tc>
                <a:tc>
                  <a:txBody>
                    <a:bodyPr/>
                    <a:lstStyle/>
                    <a:p>
                      <a:pPr algn="ctr"/>
                      <a:r>
                        <a:rPr lang="en-GB" sz="1200" dirty="0"/>
                        <a:t>2%</a:t>
                      </a:r>
                    </a:p>
                  </a:txBody>
                  <a:tcPr/>
                </a:tc>
                <a:tc>
                  <a:txBody>
                    <a:bodyPr/>
                    <a:lstStyle/>
                    <a:p>
                      <a:pPr algn="ctr"/>
                      <a:r>
                        <a:rPr lang="en-GB" sz="1200" dirty="0"/>
                        <a:t>2%</a:t>
                      </a:r>
                    </a:p>
                  </a:txBody>
                  <a:tcPr/>
                </a:tc>
                <a:tc>
                  <a:txBody>
                    <a:bodyPr/>
                    <a:lstStyle/>
                    <a:p>
                      <a:pPr algn="ctr"/>
                      <a:r>
                        <a:rPr lang="en-GB" sz="1200" dirty="0"/>
                        <a:t>2%</a:t>
                      </a:r>
                    </a:p>
                  </a:txBody>
                  <a:tcPr/>
                </a:tc>
                <a:tc>
                  <a:txBody>
                    <a:bodyPr/>
                    <a:lstStyle/>
                    <a:p>
                      <a:pPr algn="ctr"/>
                      <a:r>
                        <a:rPr lang="en-GB" sz="1200" dirty="0">
                          <a:solidFill>
                            <a:srgbClr val="0070C0"/>
                          </a:solidFill>
                        </a:rPr>
                        <a:t>2%</a:t>
                      </a:r>
                    </a:p>
                  </a:txBody>
                  <a:tcPr/>
                </a:tc>
                <a:tc>
                  <a:txBody>
                    <a:bodyPr/>
                    <a:lstStyle/>
                    <a:p>
                      <a:pPr algn="ctr"/>
                      <a:r>
                        <a:rPr lang="en-GB" sz="1200" dirty="0">
                          <a:solidFill>
                            <a:srgbClr val="0070C0"/>
                          </a:solidFill>
                        </a:rPr>
                        <a:t>1.85%</a:t>
                      </a:r>
                    </a:p>
                  </a:txBody>
                  <a:tcPr/>
                </a:tc>
                <a:extLst>
                  <a:ext uri="{0D108BD9-81ED-4DB2-BD59-A6C34878D82A}">
                    <a16:rowId xmlns:a16="http://schemas.microsoft.com/office/drawing/2014/main" val="1512766708"/>
                  </a:ext>
                </a:extLst>
              </a:tr>
              <a:tr h="37084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dirty="0">
                          <a:solidFill>
                            <a:srgbClr val="000000"/>
                          </a:solidFill>
                          <a:effectLst/>
                          <a:latin typeface="Arial"/>
                          <a:ea typeface="Arial"/>
                          <a:cs typeface="Arial"/>
                          <a:sym typeface="Arial"/>
                        </a:rPr>
                        <a:t>Maximum</a:t>
                      </a:r>
                      <a:r>
                        <a:rPr lang="en-GB" sz="1200" b="0" i="0" u="none" strike="noStrike" cap="none" dirty="0">
                          <a:solidFill>
                            <a:srgbClr val="000000"/>
                          </a:solidFill>
                          <a:effectLst/>
                          <a:latin typeface="Arial"/>
                          <a:ea typeface="Arial"/>
                          <a:cs typeface="Arial"/>
                          <a:sym typeface="Arial"/>
                        </a:rPr>
                        <a:t> </a:t>
                      </a:r>
                      <a:r>
                        <a:rPr lang="en-GB" sz="1200" b="1" i="0" u="none" strike="noStrike" cap="none" dirty="0">
                          <a:solidFill>
                            <a:srgbClr val="000000"/>
                          </a:solidFill>
                          <a:effectLst/>
                          <a:latin typeface="Arial"/>
                          <a:ea typeface="Arial"/>
                          <a:cs typeface="Arial"/>
                          <a:sym typeface="Arial"/>
                        </a:rPr>
                        <a:t>retirement</a:t>
                      </a:r>
                      <a:endParaRPr lang="en-GB" sz="1200" b="0" i="0" u="none" strike="noStrike" cap="none" dirty="0">
                        <a:solidFill>
                          <a:srgbClr val="000000"/>
                        </a:solidFill>
                        <a:effectLst/>
                        <a:latin typeface="Arial"/>
                        <a:ea typeface="Arial"/>
                        <a:cs typeface="Arial"/>
                        <a:sym typeface="Arial"/>
                      </a:endParaRPr>
                    </a:p>
                  </a:txBody>
                  <a:tcPr/>
                </a:tc>
                <a:tc>
                  <a:txBody>
                    <a:bodyPr/>
                    <a:lstStyle/>
                    <a:p>
                      <a:pPr algn="ctr"/>
                      <a:r>
                        <a:rPr lang="en-GB" sz="1200" dirty="0"/>
                        <a:t>30 years to 60%</a:t>
                      </a:r>
                    </a:p>
                    <a:p>
                      <a:pPr algn="ctr"/>
                      <a:r>
                        <a:rPr lang="en-GB" sz="1200" dirty="0"/>
                        <a:t>33 years from 1968 to 60%</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t>35 years to 70%</a:t>
                      </a:r>
                    </a:p>
                    <a:p>
                      <a:pPr algn="ctr"/>
                      <a:endParaRPr lang="en-GB" sz="1200" dirty="0"/>
                    </a:p>
                  </a:txBody>
                  <a:tcPr/>
                </a:tc>
                <a:tc>
                  <a:txBody>
                    <a:bodyPr/>
                    <a:lstStyle/>
                    <a:p>
                      <a:pPr algn="ctr"/>
                      <a:r>
                        <a:rPr lang="en-GB" sz="1200" dirty="0"/>
                        <a:t>35 years to 70%</a:t>
                      </a:r>
                    </a:p>
                  </a:txBody>
                  <a:tcPr/>
                </a:tc>
                <a:tc>
                  <a:txBody>
                    <a:bodyPr/>
                    <a:lstStyle/>
                    <a:p>
                      <a:pPr algn="ctr"/>
                      <a:r>
                        <a:rPr lang="en-GB" sz="1200" dirty="0">
                          <a:solidFill>
                            <a:srgbClr val="0070C0"/>
                          </a:solidFill>
                        </a:rPr>
                        <a:t>35 years to 70%</a:t>
                      </a:r>
                    </a:p>
                  </a:txBody>
                  <a:tcPr/>
                </a:tc>
                <a:tc>
                  <a:txBody>
                    <a:bodyPr/>
                    <a:lstStyle/>
                    <a:p>
                      <a:pPr algn="ctr"/>
                      <a:r>
                        <a:rPr lang="en-GB" sz="1200" dirty="0">
                          <a:solidFill>
                            <a:srgbClr val="0070C0"/>
                          </a:solidFill>
                        </a:rPr>
                        <a:t>37 years 10 months to 70%</a:t>
                      </a:r>
                    </a:p>
                  </a:txBody>
                  <a:tcPr/>
                </a:tc>
                <a:extLst>
                  <a:ext uri="{0D108BD9-81ED-4DB2-BD59-A6C34878D82A}">
                    <a16:rowId xmlns:a16="http://schemas.microsoft.com/office/drawing/2014/main" val="1566100828"/>
                  </a:ext>
                </a:extLst>
              </a:tr>
              <a:tr h="37084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dirty="0">
                          <a:solidFill>
                            <a:srgbClr val="000000"/>
                          </a:solidFill>
                          <a:effectLst/>
                          <a:latin typeface="Arial"/>
                          <a:ea typeface="Arial"/>
                          <a:cs typeface="Arial"/>
                          <a:sym typeface="Arial"/>
                        </a:rPr>
                        <a:t>Pensionable</a:t>
                      </a:r>
                      <a:r>
                        <a:rPr lang="en-GB" sz="1200" b="0" i="0" u="none" strike="noStrike" cap="none" dirty="0">
                          <a:solidFill>
                            <a:srgbClr val="000000"/>
                          </a:solidFill>
                          <a:effectLst/>
                          <a:latin typeface="Arial"/>
                          <a:ea typeface="Arial"/>
                          <a:cs typeface="Arial"/>
                          <a:sym typeface="Arial"/>
                        </a:rPr>
                        <a:t> </a:t>
                      </a:r>
                      <a:r>
                        <a:rPr lang="en-GB" sz="1200" b="1" i="0" u="none" strike="noStrike" cap="none" dirty="0">
                          <a:solidFill>
                            <a:srgbClr val="000000"/>
                          </a:solidFill>
                          <a:effectLst/>
                          <a:latin typeface="Arial"/>
                          <a:ea typeface="Arial"/>
                          <a:cs typeface="Arial"/>
                          <a:sym typeface="Arial"/>
                        </a:rPr>
                        <a:t>reference</a:t>
                      </a:r>
                      <a:r>
                        <a:rPr lang="en-GB" sz="1200" b="0" i="0" u="none" strike="noStrike" cap="none" dirty="0">
                          <a:solidFill>
                            <a:srgbClr val="000000"/>
                          </a:solidFill>
                          <a:effectLst/>
                          <a:latin typeface="Arial"/>
                          <a:ea typeface="Arial"/>
                          <a:cs typeface="Arial"/>
                          <a:sym typeface="Arial"/>
                        </a:rPr>
                        <a:t> </a:t>
                      </a:r>
                      <a:r>
                        <a:rPr lang="en-GB" sz="1200" b="1" i="0" u="none" strike="noStrike" cap="none" dirty="0">
                          <a:solidFill>
                            <a:srgbClr val="000000"/>
                          </a:solidFill>
                          <a:effectLst/>
                          <a:latin typeface="Arial"/>
                          <a:ea typeface="Arial"/>
                          <a:cs typeface="Arial"/>
                          <a:sym typeface="Arial"/>
                        </a:rPr>
                        <a:t>salary</a:t>
                      </a:r>
                      <a:endParaRPr lang="en-GB" sz="1200" b="0" i="0" u="none" strike="noStrike" cap="none" dirty="0">
                        <a:solidFill>
                          <a:srgbClr val="000000"/>
                        </a:solidFill>
                        <a:effectLst/>
                        <a:latin typeface="Arial"/>
                        <a:ea typeface="Arial"/>
                        <a:cs typeface="Arial"/>
                        <a:sym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t>Average salary over the last three years  </a:t>
                      </a:r>
                    </a:p>
                  </a:txBody>
                  <a:tcPr/>
                </a:tc>
                <a:tc>
                  <a:txBody>
                    <a:bodyPr/>
                    <a:lstStyle/>
                    <a:p>
                      <a:pPr algn="ctr"/>
                      <a:r>
                        <a:rPr lang="en-GB" sz="1200" dirty="0"/>
                        <a:t>Last salary since 1967</a:t>
                      </a:r>
                    </a:p>
                  </a:txBody>
                  <a:tcPr/>
                </a:tc>
                <a:tc>
                  <a:txBody>
                    <a:bodyPr/>
                    <a:lstStyle/>
                    <a:p>
                      <a:pPr algn="ctr"/>
                      <a:r>
                        <a:rPr lang="en-GB" sz="1200" dirty="0"/>
                        <a:t>Last salary</a:t>
                      </a:r>
                    </a:p>
                  </a:txBody>
                  <a:tcPr/>
                </a:tc>
                <a:tc>
                  <a:txBody>
                    <a:bodyPr/>
                    <a:lstStyle/>
                    <a:p>
                      <a:pPr algn="ctr"/>
                      <a:r>
                        <a:rPr lang="en-GB" sz="1200" dirty="0">
                          <a:solidFill>
                            <a:srgbClr val="0070C0"/>
                          </a:solidFill>
                        </a:rPr>
                        <a:t>Last salary</a:t>
                      </a:r>
                    </a:p>
                  </a:txBody>
                  <a:tcPr/>
                </a:tc>
                <a:tc>
                  <a:txBody>
                    <a:bodyPr/>
                    <a:lstStyle/>
                    <a:p>
                      <a:pPr algn="ctr"/>
                      <a:r>
                        <a:rPr lang="en-GB" sz="1200" dirty="0">
                          <a:solidFill>
                            <a:srgbClr val="0070C0"/>
                          </a:solidFill>
                        </a:rPr>
                        <a:t>Average salary over the last three years</a:t>
                      </a:r>
                    </a:p>
                  </a:txBody>
                  <a:tcPr/>
                </a:tc>
                <a:extLst>
                  <a:ext uri="{0D108BD9-81ED-4DB2-BD59-A6C34878D82A}">
                    <a16:rowId xmlns:a16="http://schemas.microsoft.com/office/drawing/2014/main" val="3947375688"/>
                  </a:ext>
                </a:extLst>
              </a:tr>
            </a:tbl>
          </a:graphicData>
        </a:graphic>
      </p:graphicFrame>
    </p:spTree>
    <p:extLst>
      <p:ext uri="{BB962C8B-B14F-4D97-AF65-F5344CB8AC3E}">
        <p14:creationId xmlns:p14="http://schemas.microsoft.com/office/powerpoint/2010/main" val="23290290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76A402-DB5F-A43B-EEBC-EA5D2AED363A}"/>
              </a:ext>
            </a:extLst>
          </p:cNvPr>
          <p:cNvSpPr>
            <a:spLocks noGrp="1"/>
          </p:cNvSpPr>
          <p:nvPr>
            <p:ph idx="1"/>
          </p:nvPr>
        </p:nvSpPr>
        <p:spPr>
          <a:xfrm>
            <a:off x="491295" y="574625"/>
            <a:ext cx="8329961" cy="4175795"/>
          </a:xfrm>
        </p:spPr>
        <p:txBody>
          <a:bodyPr/>
          <a:lstStyle/>
          <a:p>
            <a:pPr>
              <a:buClr>
                <a:srgbClr val="00B0F0"/>
              </a:buClr>
              <a:buFont typeface="Wingdings" pitchFamily="2" charset="2"/>
              <a:buChar char="q"/>
            </a:pPr>
            <a:r>
              <a:rPr lang="en-GB" dirty="0"/>
              <a:t>1980-1985 </a:t>
            </a:r>
            <a:r>
              <a:rPr lang="en-GB" b="0" dirty="0"/>
              <a:t>Revision of Pension Fund. </a:t>
            </a:r>
            <a:r>
              <a:rPr lang="en-GB" b="0" dirty="0">
                <a:solidFill>
                  <a:srgbClr val="0070C0"/>
                </a:solidFill>
              </a:rPr>
              <a:t>Active participation of the SA</a:t>
            </a:r>
          </a:p>
          <a:p>
            <a:pPr>
              <a:buFont typeface="Wingdings" pitchFamily="2" charset="2"/>
              <a:buChar char="§"/>
            </a:pPr>
            <a:r>
              <a:rPr lang="en-GB" b="0" dirty="0">
                <a:hlinkClick r:id="rId3"/>
              </a:rPr>
              <a:t>RESCO</a:t>
            </a:r>
            <a:r>
              <a:rPr lang="en-GB" b="0" dirty="0"/>
              <a:t> working group: CERN pension are lower than those of comparable European institutions due to the taxation and family allowances (</a:t>
            </a:r>
            <a:r>
              <a:rPr lang="en-GB" b="0" dirty="0">
                <a:hlinkClick r:id="rId3"/>
              </a:rPr>
              <a:t>CERN/1349</a:t>
            </a:r>
            <a:r>
              <a:rPr lang="en-GB" b="0" dirty="0"/>
              <a:t>);</a:t>
            </a:r>
          </a:p>
          <a:p>
            <a:pPr>
              <a:buFont typeface="Wingdings" pitchFamily="2" charset="2"/>
              <a:buChar char="§"/>
            </a:pPr>
            <a:r>
              <a:rPr lang="en-GB" b="0" dirty="0"/>
              <a:t>Increase in pension entitlements (i.e. pension related to the reference salary instead of the basic salary). Retroactive payments (“</a:t>
            </a:r>
            <a:r>
              <a:rPr lang="en-GB" b="0" i="1" dirty="0"/>
              <a:t>rappel de</a:t>
            </a:r>
            <a:r>
              <a:rPr lang="en-GB" b="0" dirty="0"/>
              <a:t> </a:t>
            </a:r>
            <a:r>
              <a:rPr lang="en-GB" b="0" i="1" dirty="0" err="1"/>
              <a:t>cotisations</a:t>
            </a:r>
            <a:r>
              <a:rPr lang="en-GB" b="0" dirty="0"/>
              <a:t>”) were requested from active and retired staff as well as the Organization (without the total equivalent of the cumulative capital return) to benefit from the new pension entitlements; </a:t>
            </a:r>
            <a:r>
              <a:rPr lang="en-GB" b="0" dirty="0">
                <a:solidFill>
                  <a:srgbClr val="0070C0"/>
                </a:solidFill>
              </a:rPr>
              <a:t>Major SA achievements</a:t>
            </a:r>
          </a:p>
          <a:p>
            <a:pPr>
              <a:buFont typeface="Wingdings" pitchFamily="2" charset="2"/>
              <a:buChar char="§"/>
            </a:pPr>
            <a:r>
              <a:rPr lang="en-GB" b="0" dirty="0"/>
              <a:t>Proposals by CERN management to change to a budgeted system refused by Member States in 1980, proposal to create a debt to the Pension Fund instead.</a:t>
            </a:r>
          </a:p>
          <a:p>
            <a:pPr>
              <a:buFont typeface="Wingdings" pitchFamily="2" charset="2"/>
              <a:buChar char="§"/>
            </a:pPr>
            <a:r>
              <a:rPr lang="en-GB" dirty="0"/>
              <a:t>1987 </a:t>
            </a:r>
            <a:r>
              <a:rPr lang="en-GB" b="0" dirty="0"/>
              <a:t>Re-introduction of reduced pension entitlements in case of early retirement for newly recruited staff</a:t>
            </a:r>
          </a:p>
          <a:p>
            <a:pPr>
              <a:buClr>
                <a:srgbClr val="00B0F0"/>
              </a:buClr>
              <a:buFont typeface="Wingdings" pitchFamily="2" charset="2"/>
              <a:buChar char="q"/>
            </a:pPr>
            <a:r>
              <a:rPr lang="en-GB" dirty="0"/>
              <a:t>1991 </a:t>
            </a:r>
            <a:r>
              <a:rPr lang="en-GB" b="0" dirty="0"/>
              <a:t>Award of additional periods of membership in the Pension Fund to shift-workers. </a:t>
            </a:r>
            <a:r>
              <a:rPr lang="en-GB" b="0" dirty="0">
                <a:solidFill>
                  <a:srgbClr val="0070C0"/>
                </a:solidFill>
              </a:rPr>
              <a:t>SA achievement</a:t>
            </a:r>
          </a:p>
          <a:p>
            <a:pPr>
              <a:buClr>
                <a:srgbClr val="00B0F0"/>
              </a:buClr>
              <a:buFont typeface="Wingdings" pitchFamily="2" charset="2"/>
              <a:buChar char="q"/>
            </a:pPr>
            <a:r>
              <a:rPr lang="en-GB" dirty="0"/>
              <a:t>1990-1995 </a:t>
            </a:r>
            <a:r>
              <a:rPr lang="en-GB" b="0" dirty="0"/>
              <a:t>Contributions increase in various steps to 30% of reference salary, i.e. an increase of the contributions of the currently and future active members is used to reduce the technical deficit created previously by too low contributions and implied shortfall in net capital returns</a:t>
            </a:r>
          </a:p>
          <a:p>
            <a:pPr>
              <a:buClr>
                <a:srgbClr val="00B0F0"/>
              </a:buClr>
              <a:buFont typeface="Wingdings" pitchFamily="2" charset="2"/>
              <a:buChar char="q"/>
            </a:pPr>
            <a:r>
              <a:rPr lang="en-GB" dirty="0"/>
              <a:t>1996 </a:t>
            </a:r>
            <a:r>
              <a:rPr lang="en-GB" b="0" dirty="0"/>
              <a:t>Guarantees for the pensions of the CERN personnel in the event of the dissolution of the Organization. </a:t>
            </a:r>
            <a:r>
              <a:rPr lang="en-GB" b="0" dirty="0">
                <a:solidFill>
                  <a:srgbClr val="0070C0"/>
                </a:solidFill>
              </a:rPr>
              <a:t>Major contribution from the SA</a:t>
            </a:r>
          </a:p>
          <a:p>
            <a:pPr>
              <a:buClr>
                <a:srgbClr val="00B0F0"/>
              </a:buClr>
              <a:buFont typeface="Wingdings" pitchFamily="2" charset="2"/>
              <a:buChar char="q"/>
            </a:pPr>
            <a:r>
              <a:rPr lang="en-GB" dirty="0"/>
              <a:t>1996 </a:t>
            </a:r>
            <a:r>
              <a:rPr lang="en-GB" b="0" dirty="0"/>
              <a:t>Study of the calculation of the transfer value and purchase of additional years of membership of the Pension Fund. </a:t>
            </a:r>
            <a:r>
              <a:rPr lang="en-GB" b="0" dirty="0">
                <a:solidFill>
                  <a:srgbClr val="0070C0"/>
                </a:solidFill>
              </a:rPr>
              <a:t>Proposed by the SA</a:t>
            </a:r>
          </a:p>
          <a:p>
            <a:pPr marL="139700" indent="0">
              <a:buClr>
                <a:srgbClr val="00B0F0"/>
              </a:buClr>
              <a:buNone/>
            </a:pPr>
            <a:endParaRPr lang="en-GB" b="0" dirty="0">
              <a:solidFill>
                <a:srgbClr val="0070C0"/>
              </a:solidFill>
            </a:endParaRPr>
          </a:p>
          <a:p>
            <a:pPr>
              <a:buClr>
                <a:srgbClr val="00B0F0"/>
              </a:buClr>
              <a:buFont typeface="Wingdings" pitchFamily="2" charset="2"/>
              <a:buChar char="q"/>
            </a:pPr>
            <a:endParaRPr lang="en-GB" b="0" dirty="0"/>
          </a:p>
          <a:p>
            <a:pPr>
              <a:buFont typeface="Wingdings" pitchFamily="2" charset="2"/>
              <a:buChar char="q"/>
            </a:pPr>
            <a:endParaRPr lang="en-GB" dirty="0"/>
          </a:p>
        </p:txBody>
      </p:sp>
      <p:sp>
        <p:nvSpPr>
          <p:cNvPr id="3" name="Title 2">
            <a:extLst>
              <a:ext uri="{FF2B5EF4-FFF2-40B4-BE49-F238E27FC236}">
                <a16:creationId xmlns:a16="http://schemas.microsoft.com/office/drawing/2014/main" id="{CC5FA5A8-7DAE-EACB-7546-A1303A1BDC2A}"/>
              </a:ext>
            </a:extLst>
          </p:cNvPr>
          <p:cNvSpPr>
            <a:spLocks noGrp="1"/>
          </p:cNvSpPr>
          <p:nvPr>
            <p:ph type="title"/>
          </p:nvPr>
        </p:nvSpPr>
        <p:spPr>
          <a:xfrm>
            <a:off x="715100" y="1925"/>
            <a:ext cx="7704000" cy="572700"/>
          </a:xfrm>
        </p:spPr>
        <p:txBody>
          <a:bodyPr/>
          <a:lstStyle/>
          <a:p>
            <a:r>
              <a:rPr lang="en-GB" dirty="0"/>
              <a:t>Some milestones from the history…</a:t>
            </a:r>
          </a:p>
        </p:txBody>
      </p:sp>
    </p:spTree>
    <p:extLst>
      <p:ext uri="{BB962C8B-B14F-4D97-AF65-F5344CB8AC3E}">
        <p14:creationId xmlns:p14="http://schemas.microsoft.com/office/powerpoint/2010/main" val="33828894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7A6B00-7261-06F4-47E0-B8D4D56EA94C}"/>
              </a:ext>
            </a:extLst>
          </p:cNvPr>
          <p:cNvSpPr>
            <a:spLocks noGrp="1"/>
          </p:cNvSpPr>
          <p:nvPr>
            <p:ph idx="1"/>
          </p:nvPr>
        </p:nvSpPr>
        <p:spPr>
          <a:xfrm>
            <a:off x="715100" y="1152475"/>
            <a:ext cx="7713900" cy="3546000"/>
          </a:xfrm>
        </p:spPr>
        <p:txBody>
          <a:bodyPr/>
          <a:lstStyle/>
          <a:p>
            <a:pPr>
              <a:buClr>
                <a:srgbClr val="00B0F0"/>
              </a:buClr>
              <a:buFont typeface="Wingdings" pitchFamily="2" charset="2"/>
              <a:buChar char="q"/>
            </a:pPr>
            <a:r>
              <a:rPr lang="en-GB" dirty="0"/>
              <a:t>1998-2001 </a:t>
            </a:r>
            <a:r>
              <a:rPr lang="en-GB" b="0" dirty="0"/>
              <a:t>Compensation to the Pension Fund for the early departure and for the reduction of the active membership (</a:t>
            </a:r>
            <a:r>
              <a:rPr lang="en-GB" b="0" dirty="0">
                <a:hlinkClick r:id="rId3"/>
              </a:rPr>
              <a:t>CERN/FC/4074</a:t>
            </a:r>
            <a:r>
              <a:rPr lang="en-GB" b="0" dirty="0"/>
              <a:t>). </a:t>
            </a:r>
            <a:r>
              <a:rPr lang="en-GB" b="0" dirty="0">
                <a:solidFill>
                  <a:srgbClr val="0070C0"/>
                </a:solidFill>
              </a:rPr>
              <a:t>Major SA achievement</a:t>
            </a:r>
          </a:p>
          <a:p>
            <a:pPr>
              <a:buClr>
                <a:srgbClr val="00B0F0"/>
              </a:buClr>
              <a:buFont typeface="Wingdings" pitchFamily="2" charset="2"/>
              <a:buChar char="q"/>
            </a:pPr>
            <a:r>
              <a:rPr lang="en-GB" dirty="0"/>
              <a:t>2001 </a:t>
            </a:r>
            <a:r>
              <a:rPr lang="en-GB" b="0" dirty="0"/>
              <a:t>Modification of the Rules and Regulations of the Fund (</a:t>
            </a:r>
            <a:r>
              <a:rPr lang="en-GB" b="0" dirty="0">
                <a:hlinkClick r:id="rId4"/>
              </a:rPr>
              <a:t>CERN/FC/4511</a:t>
            </a:r>
            <a:r>
              <a:rPr lang="en-GB" b="0" dirty="0"/>
              <a:t>): award of a deferred retirement pension after five years of service (instead of ten years)</a:t>
            </a:r>
          </a:p>
          <a:p>
            <a:pPr>
              <a:buClr>
                <a:srgbClr val="00B0F0"/>
              </a:buClr>
              <a:buFont typeface="Wingdings" pitchFamily="2" charset="2"/>
              <a:buChar char="q"/>
            </a:pPr>
            <a:r>
              <a:rPr lang="en-GB" dirty="0"/>
              <a:t>2005 </a:t>
            </a:r>
            <a:r>
              <a:rPr lang="en-GB" b="0" dirty="0"/>
              <a:t>Equilibrium package – Introduction of partial indexation depending on the funding ratio (</a:t>
            </a:r>
            <a:r>
              <a:rPr lang="en-GB" b="0" dirty="0">
                <a:hlinkClick r:id="rId5"/>
              </a:rPr>
              <a:t>CERN/FC/4993</a:t>
            </a:r>
            <a:r>
              <a:rPr lang="en-GB" b="0" dirty="0"/>
              <a:t>)</a:t>
            </a:r>
          </a:p>
          <a:p>
            <a:pPr>
              <a:buClr>
                <a:srgbClr val="00B0F0"/>
              </a:buClr>
              <a:buFont typeface="Wingdings" pitchFamily="2" charset="2"/>
              <a:buChar char="q"/>
            </a:pPr>
            <a:r>
              <a:rPr lang="en-GB" dirty="0"/>
              <a:t>2005 </a:t>
            </a:r>
            <a:r>
              <a:rPr lang="en-GB" b="0" dirty="0"/>
              <a:t>Amendments to the Rules of the Pension Fund - Family Composition. Purchase of surviving spouse pension for marriage of a beneficiary (</a:t>
            </a:r>
            <a:r>
              <a:rPr lang="en-GB" b="0" dirty="0">
                <a:hlinkClick r:id="rId6"/>
              </a:rPr>
              <a:t>CERN/FC/4995</a:t>
            </a:r>
            <a:r>
              <a:rPr lang="en-GB" b="0" dirty="0"/>
              <a:t>)</a:t>
            </a:r>
          </a:p>
          <a:p>
            <a:pPr>
              <a:buClr>
                <a:srgbClr val="00B0F0"/>
              </a:buClr>
              <a:buFont typeface="Wingdings" pitchFamily="2" charset="2"/>
              <a:buChar char="q"/>
            </a:pPr>
            <a:r>
              <a:rPr lang="en-GB" dirty="0"/>
              <a:t>2007 </a:t>
            </a:r>
            <a:r>
              <a:rPr lang="en-GB" b="0" dirty="0"/>
              <a:t>Report </a:t>
            </a:r>
            <a:r>
              <a:rPr lang="en-GB" b="0" dirty="0" err="1"/>
              <a:t>Levaux</a:t>
            </a:r>
            <a:r>
              <a:rPr lang="en-GB" b="0" dirty="0"/>
              <a:t>: change in the CERN PF governance. Introduction of PFGB in its current form (</a:t>
            </a:r>
            <a:r>
              <a:rPr lang="en-GB" b="0" dirty="0">
                <a:hlinkClick r:id="rId7"/>
              </a:rPr>
              <a:t>CERN/2733</a:t>
            </a:r>
            <a:r>
              <a:rPr lang="en-GB" b="0" dirty="0"/>
              <a:t>)</a:t>
            </a:r>
          </a:p>
          <a:p>
            <a:pPr lvl="1">
              <a:buClr>
                <a:srgbClr val="00B0F0"/>
              </a:buClr>
              <a:buFont typeface="Wingdings" pitchFamily="2" charset="2"/>
              <a:buChar char="§"/>
            </a:pPr>
            <a:r>
              <a:rPr lang="en-GB" b="0" dirty="0">
                <a:solidFill>
                  <a:srgbClr val="0070C0"/>
                </a:solidFill>
              </a:rPr>
              <a:t>The SA preferred the previous composition of the PFGB with direct elections of members and alternates since it provides training period for the alternates.</a:t>
            </a:r>
          </a:p>
          <a:p>
            <a:pPr lvl="1">
              <a:buClr>
                <a:srgbClr val="00B0F0"/>
              </a:buClr>
              <a:buFont typeface="Wingdings" pitchFamily="2" charset="2"/>
              <a:buChar char="§"/>
            </a:pPr>
            <a:r>
              <a:rPr lang="en-GB" b="0" dirty="0">
                <a:solidFill>
                  <a:srgbClr val="0070C0"/>
                </a:solidFill>
              </a:rPr>
              <a:t>The SA formally opposed the 6 years limit since it makes difficult to find PFGB members with experience in the financial matters</a:t>
            </a:r>
            <a:endParaRPr lang="en-GB" b="0" dirty="0"/>
          </a:p>
          <a:p>
            <a:pPr>
              <a:buClr>
                <a:srgbClr val="00B0F0"/>
              </a:buClr>
              <a:buFont typeface="Wingdings" pitchFamily="2" charset="2"/>
              <a:buChar char="q"/>
            </a:pPr>
            <a:endParaRPr lang="en-GB" b="0" dirty="0"/>
          </a:p>
        </p:txBody>
      </p:sp>
      <p:sp>
        <p:nvSpPr>
          <p:cNvPr id="3" name="Title 2">
            <a:extLst>
              <a:ext uri="{FF2B5EF4-FFF2-40B4-BE49-F238E27FC236}">
                <a16:creationId xmlns:a16="http://schemas.microsoft.com/office/drawing/2014/main" id="{71AFBED6-4259-45DD-4533-50A6CE6DF58B}"/>
              </a:ext>
            </a:extLst>
          </p:cNvPr>
          <p:cNvSpPr>
            <a:spLocks noGrp="1"/>
          </p:cNvSpPr>
          <p:nvPr>
            <p:ph type="title"/>
          </p:nvPr>
        </p:nvSpPr>
        <p:spPr/>
        <p:txBody>
          <a:bodyPr/>
          <a:lstStyle/>
          <a:p>
            <a:r>
              <a:rPr lang="en-GB" dirty="0"/>
              <a:t>Some milestones from the history…</a:t>
            </a:r>
          </a:p>
        </p:txBody>
      </p:sp>
    </p:spTree>
    <p:extLst>
      <p:ext uri="{BB962C8B-B14F-4D97-AF65-F5344CB8AC3E}">
        <p14:creationId xmlns:p14="http://schemas.microsoft.com/office/powerpoint/2010/main" val="24589920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A2E4C5B-4ABF-DB3F-9CE5-250C8B42827C}"/>
              </a:ext>
            </a:extLst>
          </p:cNvPr>
          <p:cNvSpPr>
            <a:spLocks noGrp="1"/>
          </p:cNvSpPr>
          <p:nvPr>
            <p:ph idx="1"/>
          </p:nvPr>
        </p:nvSpPr>
        <p:spPr>
          <a:xfrm>
            <a:off x="457200" y="595904"/>
            <a:ext cx="8408020" cy="4132213"/>
          </a:xfrm>
        </p:spPr>
        <p:txBody>
          <a:bodyPr/>
          <a:lstStyle/>
          <a:p>
            <a:pPr>
              <a:buClr>
                <a:srgbClr val="00B0F0"/>
              </a:buClr>
              <a:buFont typeface="Wingdings" pitchFamily="2" charset="2"/>
              <a:buChar char="q"/>
              <a:defRPr/>
            </a:pPr>
            <a:r>
              <a:rPr lang="en-GB" dirty="0"/>
              <a:t>2010 </a:t>
            </a:r>
            <a:r>
              <a:rPr lang="en-GB" b="0" dirty="0"/>
              <a:t>Pension fund deficit. Analysis of the structural causes (</a:t>
            </a:r>
            <a:r>
              <a:rPr lang="en-GB" b="0" dirty="0">
                <a:hlinkClick r:id="rId3"/>
              </a:rPr>
              <a:t>CERN/FC/5415/RA</a:t>
            </a:r>
            <a:r>
              <a:rPr lang="en-GB" b="0" dirty="0"/>
              <a:t>). </a:t>
            </a:r>
            <a:r>
              <a:rPr lang="en-GB" b="0" dirty="0">
                <a:solidFill>
                  <a:srgbClr val="0070C0"/>
                </a:solidFill>
              </a:rPr>
              <a:t>The SA has expressed its worries on many occasions.</a:t>
            </a:r>
          </a:p>
          <a:p>
            <a:pPr marL="139700" indent="0">
              <a:buClr>
                <a:srgbClr val="00B0F0"/>
              </a:buClr>
              <a:buNone/>
              <a:defRPr/>
            </a:pPr>
            <a:r>
              <a:rPr lang="en-GB" dirty="0"/>
              <a:t>On 31 December 2008, the funding deficit of the CERN Pension Fund (defined as the difference between assets and liabilities) stood at 2.1 Billion CHF.</a:t>
            </a:r>
            <a:endParaRPr lang="en-GB" b="0" dirty="0"/>
          </a:p>
          <a:p>
            <a:pPr marL="139700" indent="0">
              <a:buClr>
                <a:srgbClr val="00B0F0"/>
              </a:buClr>
              <a:buNone/>
              <a:defRPr/>
            </a:pPr>
            <a:r>
              <a:rPr lang="en-GB" i="1" dirty="0"/>
              <a:t>Past Major Council Decisions Affecting Benefits Granted to Participants. </a:t>
            </a:r>
            <a:r>
              <a:rPr lang="en-GB" dirty="0"/>
              <a:t>Estimated Impact (BCHF)</a:t>
            </a:r>
          </a:p>
          <a:p>
            <a:r>
              <a:rPr lang="en-GB" b="0" dirty="0"/>
              <a:t>1967 Inflation adjustment of pensions 			- 1.0</a:t>
            </a:r>
          </a:p>
          <a:p>
            <a:r>
              <a:rPr lang="en-GB" b="0" dirty="0"/>
              <a:t>1967 Pension based on last salary 			- 0.2</a:t>
            </a:r>
          </a:p>
          <a:p>
            <a:r>
              <a:rPr lang="en-GB" b="0" dirty="0"/>
              <a:t>1976 Retirement at 60 without actuarial adjustment 		- 1.1</a:t>
            </a:r>
          </a:p>
          <a:p>
            <a:r>
              <a:rPr lang="en-GB" b="0" dirty="0"/>
              <a:t>1976 Increase maximum pension from 60% to 70% of last salary 	- 0.8</a:t>
            </a:r>
          </a:p>
          <a:p>
            <a:r>
              <a:rPr lang="en-GB" b="0" dirty="0"/>
              <a:t>1982 Introduction of allowances and complementary pensions	- 0.4</a:t>
            </a:r>
          </a:p>
          <a:p>
            <a:r>
              <a:rPr lang="en-GB" b="0" dirty="0"/>
              <a:t>1986 Introduction of reference salary 			- 0.5</a:t>
            </a:r>
          </a:p>
          <a:p>
            <a:r>
              <a:rPr lang="en-GB" b="0" dirty="0"/>
              <a:t>1986 Introduction of fixed sum for surviving spouse 		negative (difficult to calculate)</a:t>
            </a:r>
          </a:p>
          <a:p>
            <a:pPr marL="139700" indent="0">
              <a:buNone/>
            </a:pPr>
            <a:r>
              <a:rPr lang="en-GB" b="0" dirty="0"/>
              <a:t>Note: the estimated impacts are not additive due to overlap effects. The estimates correspond to the effect on 2008 liabilities should the decision be reversed.</a:t>
            </a:r>
          </a:p>
          <a:p>
            <a:pPr algn="ctr">
              <a:buNone/>
            </a:pPr>
            <a:r>
              <a:rPr lang="en-GB" dirty="0">
                <a:solidFill>
                  <a:srgbClr val="000000"/>
                </a:solidFill>
                <a:effectLst/>
                <a:latin typeface="Times New Roman" panose="02020603050405020304" pitchFamily="18" charset="0"/>
              </a:rPr>
              <a:t>Without the introduction of recovery measures the deficit of the Fund is forecast to</a:t>
            </a:r>
          </a:p>
          <a:p>
            <a:pPr algn="ctr">
              <a:buNone/>
            </a:pPr>
            <a:r>
              <a:rPr lang="en-GB" dirty="0">
                <a:solidFill>
                  <a:srgbClr val="000000"/>
                </a:solidFill>
                <a:effectLst/>
                <a:latin typeface="Times New Roman" panose="02020603050405020304" pitchFamily="18" charset="0"/>
              </a:rPr>
              <a:t>increase by some 80 MCHF per year for the next 5 years. In the same context it is foreseen</a:t>
            </a:r>
          </a:p>
          <a:p>
            <a:pPr algn="ctr">
              <a:buNone/>
            </a:pPr>
            <a:r>
              <a:rPr lang="en-GB" dirty="0">
                <a:solidFill>
                  <a:srgbClr val="000000"/>
                </a:solidFill>
                <a:effectLst/>
                <a:latin typeface="Times New Roman" panose="02020603050405020304" pitchFamily="18" charset="0"/>
              </a:rPr>
              <a:t>that the funding ratio will decline to 15.4% in 2033, and that the fund will have run out of</a:t>
            </a:r>
          </a:p>
          <a:p>
            <a:pPr marL="139700" indent="0" algn="ctr">
              <a:buNone/>
            </a:pPr>
            <a:r>
              <a:rPr lang="en-GB" dirty="0">
                <a:solidFill>
                  <a:srgbClr val="000000"/>
                </a:solidFill>
                <a:effectLst/>
                <a:latin typeface="Times New Roman" panose="02020603050405020304" pitchFamily="18" charset="0"/>
              </a:rPr>
              <a:t>money by 2038.</a:t>
            </a:r>
          </a:p>
          <a:p>
            <a:pPr marL="139700" indent="0">
              <a:buNone/>
            </a:pPr>
            <a:endParaRPr lang="en-GB" dirty="0"/>
          </a:p>
          <a:p>
            <a:endParaRPr lang="en-GB" dirty="0"/>
          </a:p>
          <a:p>
            <a:pPr>
              <a:buClr>
                <a:srgbClr val="00B0F0"/>
              </a:buClr>
              <a:defRPr/>
            </a:pPr>
            <a:endParaRPr lang="en-GB" dirty="0"/>
          </a:p>
          <a:p>
            <a:pPr lvl="0">
              <a:buClr>
                <a:srgbClr val="00B0F0"/>
              </a:buClr>
              <a:buFont typeface="Wingdings" pitchFamily="2" charset="2"/>
              <a:buChar char="q"/>
              <a:defRPr/>
            </a:pPr>
            <a:endParaRPr lang="en-GB" dirty="0">
              <a:solidFill>
                <a:srgbClr val="000000"/>
              </a:solidFill>
            </a:endParaRPr>
          </a:p>
          <a:p>
            <a:pPr>
              <a:buClr>
                <a:srgbClr val="00B0F0"/>
              </a:buClr>
              <a:buFont typeface="Wingdings" pitchFamily="2" charset="2"/>
              <a:buChar char="q"/>
            </a:pPr>
            <a:endParaRPr lang="en-GB" b="0" dirty="0"/>
          </a:p>
          <a:p>
            <a:pPr>
              <a:buClr>
                <a:srgbClr val="00B0F0"/>
              </a:buClr>
              <a:buFont typeface="Wingdings" pitchFamily="2" charset="2"/>
              <a:buChar char="q"/>
            </a:pPr>
            <a:endParaRPr lang="en-GB" b="0" dirty="0"/>
          </a:p>
          <a:p>
            <a:pPr>
              <a:buClr>
                <a:srgbClr val="00B0F0"/>
              </a:buClr>
              <a:buFont typeface="Wingdings" pitchFamily="2" charset="2"/>
              <a:buChar char="q"/>
            </a:pPr>
            <a:endParaRPr lang="en-GB" dirty="0"/>
          </a:p>
          <a:p>
            <a:pPr>
              <a:buClr>
                <a:srgbClr val="00B0F0"/>
              </a:buClr>
              <a:buFont typeface="Wingdings" pitchFamily="2" charset="2"/>
              <a:buChar char="q"/>
            </a:pPr>
            <a:endParaRPr lang="en-GB" b="0" dirty="0"/>
          </a:p>
        </p:txBody>
      </p:sp>
      <p:sp>
        <p:nvSpPr>
          <p:cNvPr id="3" name="Title 2">
            <a:extLst>
              <a:ext uri="{FF2B5EF4-FFF2-40B4-BE49-F238E27FC236}">
                <a16:creationId xmlns:a16="http://schemas.microsoft.com/office/drawing/2014/main" id="{EF1BD01D-8C9C-57EE-3E75-45AD85552E7A}"/>
              </a:ext>
            </a:extLst>
          </p:cNvPr>
          <p:cNvSpPr>
            <a:spLocks noGrp="1"/>
          </p:cNvSpPr>
          <p:nvPr>
            <p:ph type="title"/>
          </p:nvPr>
        </p:nvSpPr>
        <p:spPr>
          <a:xfrm>
            <a:off x="715100" y="23204"/>
            <a:ext cx="7704000" cy="572700"/>
          </a:xfrm>
        </p:spPr>
        <p:txBody>
          <a:bodyPr/>
          <a:lstStyle/>
          <a:p>
            <a:r>
              <a:rPr lang="en-GB" dirty="0"/>
              <a:t>Pension Fund Deficit</a:t>
            </a:r>
          </a:p>
        </p:txBody>
      </p:sp>
    </p:spTree>
    <p:extLst>
      <p:ext uri="{BB962C8B-B14F-4D97-AF65-F5344CB8AC3E}">
        <p14:creationId xmlns:p14="http://schemas.microsoft.com/office/powerpoint/2010/main" val="3934911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778D197-49E0-A6EA-E6FD-B2D342D7498D}"/>
              </a:ext>
            </a:extLst>
          </p:cNvPr>
          <p:cNvSpPr>
            <a:spLocks noGrp="1"/>
          </p:cNvSpPr>
          <p:nvPr>
            <p:ph idx="1"/>
          </p:nvPr>
        </p:nvSpPr>
        <p:spPr>
          <a:xfrm>
            <a:off x="715100" y="574625"/>
            <a:ext cx="7713900" cy="3994250"/>
          </a:xfrm>
        </p:spPr>
        <p:txBody>
          <a:bodyPr/>
          <a:lstStyle/>
          <a:p>
            <a:pPr>
              <a:buClr>
                <a:srgbClr val="00B0F0"/>
              </a:buClr>
              <a:buFont typeface="Wingdings" pitchFamily="2" charset="2"/>
              <a:buChar char="q"/>
            </a:pPr>
            <a:r>
              <a:rPr lang="en-GB" dirty="0"/>
              <a:t>2010</a:t>
            </a:r>
            <a:r>
              <a:rPr lang="en-GB" b="0" dirty="0"/>
              <a:t> WG2 Report. Proposals:</a:t>
            </a:r>
          </a:p>
          <a:p>
            <a:pPr>
              <a:buFont typeface="Wingdings" pitchFamily="2" charset="2"/>
              <a:buChar char="§"/>
            </a:pPr>
            <a:r>
              <a:rPr lang="en-GB" b="0" dirty="0"/>
              <a:t>Increase in contribution rate by 3.12 percentage points from 30.88% to 34%.</a:t>
            </a:r>
          </a:p>
          <a:p>
            <a:pPr marL="139700" indent="0">
              <a:buNone/>
            </a:pPr>
            <a:r>
              <a:rPr lang="en-GB" b="0" i="1" dirty="0"/>
              <a:t>	Impact</a:t>
            </a:r>
            <a:r>
              <a:rPr lang="en-GB" b="0" dirty="0"/>
              <a:t>: average of +15.5 MCHF/year over 30 years</a:t>
            </a:r>
          </a:p>
          <a:p>
            <a:pPr>
              <a:buFont typeface="Wingdings" pitchFamily="2" charset="2"/>
              <a:buChar char="§"/>
            </a:pPr>
            <a:r>
              <a:rPr lang="en-GB" b="0" dirty="0"/>
              <a:t>Introduction of a mechanism by which Member States would retrocede to the Fund a percentage of the taxes levied on CERN pensions. </a:t>
            </a:r>
            <a:r>
              <a:rPr lang="en-GB" b="0" dirty="0">
                <a:solidFill>
                  <a:srgbClr val="0070C0"/>
                </a:solidFill>
              </a:rPr>
              <a:t>Actively promoted by the SA</a:t>
            </a:r>
          </a:p>
          <a:p>
            <a:pPr marL="139700" indent="0">
              <a:buNone/>
            </a:pPr>
            <a:r>
              <a:rPr lang="en-GB" b="0" i="1" dirty="0"/>
              <a:t>	Impact</a:t>
            </a:r>
            <a:r>
              <a:rPr lang="en-GB" b="0" dirty="0"/>
              <a:t>: average of +45.3 MCHF/year over 30 years</a:t>
            </a:r>
          </a:p>
          <a:p>
            <a:pPr>
              <a:buFont typeface="Wingdings" pitchFamily="2" charset="2"/>
              <a:buChar char="§"/>
            </a:pPr>
            <a:r>
              <a:rPr lang="en-GB" b="0" dirty="0"/>
              <a:t>Creation of a buffer fund supported by special contributions from Member States.</a:t>
            </a:r>
          </a:p>
          <a:p>
            <a:pPr marL="139700" indent="0">
              <a:buNone/>
            </a:pPr>
            <a:r>
              <a:rPr lang="en-GB" b="0" i="1" dirty="0"/>
              <a:t>	Impact</a:t>
            </a:r>
            <a:r>
              <a:rPr lang="en-GB" b="0" dirty="0"/>
              <a:t>: average of +53.3 MCHF/year over 30 years</a:t>
            </a:r>
          </a:p>
          <a:p>
            <a:pPr>
              <a:buClr>
                <a:srgbClr val="00B0F0"/>
              </a:buClr>
              <a:buFont typeface="Wingdings" pitchFamily="2" charset="2"/>
              <a:buChar char="q"/>
            </a:pPr>
            <a:r>
              <a:rPr lang="en-GB" dirty="0"/>
              <a:t>2010 </a:t>
            </a:r>
            <a:r>
              <a:rPr lang="en-GB" b="0" dirty="0"/>
              <a:t>The measures adopted in December:</a:t>
            </a:r>
          </a:p>
          <a:p>
            <a:pPr>
              <a:buClr>
                <a:schemeClr val="bg1"/>
              </a:buClr>
              <a:buFont typeface="Wingdings" pitchFamily="2" charset="2"/>
              <a:buChar char="§"/>
            </a:pPr>
            <a:r>
              <a:rPr lang="en-GB" b="0" dirty="0"/>
              <a:t>For members recruited before 2012: increase in contributions from 30.88 % to 34 % of the reference salary (1/3 staff, 2/3 Organization).</a:t>
            </a:r>
          </a:p>
          <a:p>
            <a:pPr>
              <a:buClr>
                <a:schemeClr val="bg1"/>
              </a:buClr>
              <a:buFont typeface="Wingdings" pitchFamily="2" charset="2"/>
              <a:buChar char="§"/>
            </a:pPr>
            <a:r>
              <a:rPr lang="en-GB" b="0" dirty="0"/>
              <a:t>For beneficiaries recruited before 2012: freezing of pensions up to a cumulative individual loss of purchasing power of 8 %.</a:t>
            </a:r>
          </a:p>
          <a:p>
            <a:pPr>
              <a:buClr>
                <a:schemeClr val="bg1"/>
              </a:buClr>
              <a:buFont typeface="Wingdings" pitchFamily="2" charset="2"/>
              <a:buChar char="§"/>
            </a:pPr>
            <a:r>
              <a:rPr lang="en-GB" b="0" dirty="0"/>
              <a:t>For the Organizations: additional special contributions until full capitalisation is reached. CERN 60 MCHF/year, ESO 1.3 MCHF/year</a:t>
            </a:r>
          </a:p>
          <a:p>
            <a:pPr>
              <a:buClr>
                <a:srgbClr val="00B0F0"/>
              </a:buClr>
              <a:buFont typeface="Wingdings" pitchFamily="2" charset="2"/>
              <a:buChar char="q"/>
              <a:defRPr/>
            </a:pPr>
            <a:r>
              <a:rPr lang="en-GB" dirty="0">
                <a:solidFill>
                  <a:srgbClr val="000000"/>
                </a:solidFill>
              </a:rPr>
              <a:t>June 2011 and March 2012 </a:t>
            </a:r>
            <a:r>
              <a:rPr lang="en-GB" b="0" dirty="0"/>
              <a:t>new pension conditions for members recruited from 2012.</a:t>
            </a:r>
          </a:p>
          <a:p>
            <a:pPr>
              <a:buClr>
                <a:srgbClr val="00B0F0"/>
              </a:buClr>
              <a:buFont typeface="Wingdings" pitchFamily="2" charset="2"/>
              <a:buChar char="§"/>
              <a:defRPr/>
            </a:pPr>
            <a:r>
              <a:rPr lang="en-GB" b="0" dirty="0">
                <a:solidFill>
                  <a:srgbClr val="0070C0"/>
                </a:solidFill>
              </a:rPr>
              <a:t>The SA opposed to the significantly worse conditions for new members</a:t>
            </a:r>
          </a:p>
        </p:txBody>
      </p:sp>
      <p:sp>
        <p:nvSpPr>
          <p:cNvPr id="3" name="Title 2">
            <a:extLst>
              <a:ext uri="{FF2B5EF4-FFF2-40B4-BE49-F238E27FC236}">
                <a16:creationId xmlns:a16="http://schemas.microsoft.com/office/drawing/2014/main" id="{8D7A7459-8F5B-73F7-24D0-AB1411BF1B2A}"/>
              </a:ext>
            </a:extLst>
          </p:cNvPr>
          <p:cNvSpPr>
            <a:spLocks noGrp="1"/>
          </p:cNvSpPr>
          <p:nvPr>
            <p:ph type="title"/>
          </p:nvPr>
        </p:nvSpPr>
        <p:spPr>
          <a:xfrm>
            <a:off x="715100" y="1925"/>
            <a:ext cx="7704000" cy="572700"/>
          </a:xfrm>
        </p:spPr>
        <p:txBody>
          <a:bodyPr/>
          <a:lstStyle/>
          <a:p>
            <a:r>
              <a:rPr lang="en-GB" dirty="0"/>
              <a:t>Package of Measures 2010-2012</a:t>
            </a:r>
          </a:p>
        </p:txBody>
      </p:sp>
    </p:spTree>
    <p:extLst>
      <p:ext uri="{BB962C8B-B14F-4D97-AF65-F5344CB8AC3E}">
        <p14:creationId xmlns:p14="http://schemas.microsoft.com/office/powerpoint/2010/main" val="1659020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60BB315-330B-4BA1-88B7-4D15D741BFAC}"/>
              </a:ext>
            </a:extLst>
          </p:cNvPr>
          <p:cNvSpPr>
            <a:spLocks noGrp="1"/>
          </p:cNvSpPr>
          <p:nvPr>
            <p:ph type="title"/>
          </p:nvPr>
        </p:nvSpPr>
        <p:spPr/>
        <p:txBody>
          <a:bodyPr/>
          <a:lstStyle/>
          <a:p>
            <a:pPr algn="l"/>
            <a:r>
              <a:rPr lang="en-GB" altLang="fr-FR" sz="4050" dirty="0"/>
              <a:t>CERN Pension Fund – Story of Successes and Challenges</a:t>
            </a:r>
            <a:br>
              <a:rPr lang="en-GB" altLang="fr-FR" sz="4050" dirty="0"/>
            </a:br>
            <a:br>
              <a:rPr lang="en-GB" altLang="fr-FR" sz="4050" dirty="0"/>
            </a:br>
            <a:r>
              <a:rPr lang="en-GB" altLang="fr-FR" sz="2400" dirty="0">
                <a:solidFill>
                  <a:srgbClr val="002060"/>
                </a:solidFill>
              </a:rPr>
              <a:t>SA Seminar, June 24</a:t>
            </a:r>
            <a:r>
              <a:rPr lang="en-GB" altLang="fr-FR" sz="2400" baseline="30000" dirty="0">
                <a:solidFill>
                  <a:srgbClr val="002060"/>
                </a:solidFill>
              </a:rPr>
              <a:t>th</a:t>
            </a:r>
            <a:r>
              <a:rPr lang="en-GB" altLang="fr-FR" sz="2400" dirty="0">
                <a:solidFill>
                  <a:srgbClr val="002060"/>
                </a:solidFill>
              </a:rPr>
              <a:t> 2025</a:t>
            </a:r>
            <a:br>
              <a:rPr lang="en-GB" altLang="fr-FR" sz="2400" dirty="0">
                <a:solidFill>
                  <a:srgbClr val="002060"/>
                </a:solidFill>
              </a:rPr>
            </a:br>
            <a:r>
              <a:rPr lang="en-GB" altLang="fr-FR" sz="2400" dirty="0" err="1">
                <a:solidFill>
                  <a:srgbClr val="002060"/>
                </a:solidFill>
              </a:rPr>
              <a:t>O.Capatina</a:t>
            </a:r>
            <a:r>
              <a:rPr lang="en-GB" altLang="fr-FR" sz="2400" dirty="0">
                <a:solidFill>
                  <a:srgbClr val="002060"/>
                </a:solidFill>
              </a:rPr>
              <a:t> &amp; </a:t>
            </a:r>
            <a:r>
              <a:rPr lang="en-GB" altLang="fr-FR" sz="2400" dirty="0" err="1">
                <a:solidFill>
                  <a:srgbClr val="002060"/>
                </a:solidFill>
              </a:rPr>
              <a:t>P.Hristov</a:t>
            </a:r>
            <a:br>
              <a:rPr lang="en-GB" altLang="fr-FR" sz="4050" dirty="0"/>
            </a:br>
            <a:endParaRPr lang="en-GB" altLang="fr-FR" sz="1500" dirty="0"/>
          </a:p>
        </p:txBody>
      </p:sp>
      <p:pic>
        <p:nvPicPr>
          <p:cNvPr id="2" name="Picture 1" descr="A logo with people and a symbol&#10;&#10;Description automatically generated with medium confidence">
            <a:extLst>
              <a:ext uri="{FF2B5EF4-FFF2-40B4-BE49-F238E27FC236}">
                <a16:creationId xmlns:a16="http://schemas.microsoft.com/office/drawing/2014/main" id="{4DB02243-432E-1170-E9E5-21EF687B52D0}"/>
              </a:ext>
            </a:extLst>
          </p:cNvPr>
          <p:cNvPicPr>
            <a:picLocks noChangeAspect="1"/>
          </p:cNvPicPr>
          <p:nvPr/>
        </p:nvPicPr>
        <p:blipFill>
          <a:blip r:embed="rId3"/>
          <a:stretch>
            <a:fillRect/>
          </a:stretch>
        </p:blipFill>
        <p:spPr>
          <a:xfrm>
            <a:off x="107240" y="4279190"/>
            <a:ext cx="893352" cy="893352"/>
          </a:xfrm>
          <a:prstGeom prst="rect">
            <a:avLst/>
          </a:prstGeom>
        </p:spPr>
      </p:pic>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F59B9DE6-658E-C041-3AD5-4F90363F2424}"/>
              </a:ext>
            </a:extLst>
          </p:cNvPr>
          <p:cNvPicPr>
            <a:picLocks noGrp="1" noChangeAspect="1"/>
          </p:cNvPicPr>
          <p:nvPr>
            <p:ph idx="1"/>
          </p:nvPr>
        </p:nvPicPr>
        <p:blipFill>
          <a:blip r:embed="rId2"/>
          <a:stretch>
            <a:fillRect/>
          </a:stretch>
        </p:blipFill>
        <p:spPr>
          <a:xfrm>
            <a:off x="714375" y="583004"/>
            <a:ext cx="7715250" cy="3399642"/>
          </a:xfrm>
          <a:prstGeom prst="rect">
            <a:avLst/>
          </a:prstGeom>
        </p:spPr>
      </p:pic>
      <p:sp>
        <p:nvSpPr>
          <p:cNvPr id="3" name="Title 2">
            <a:extLst>
              <a:ext uri="{FF2B5EF4-FFF2-40B4-BE49-F238E27FC236}">
                <a16:creationId xmlns:a16="http://schemas.microsoft.com/office/drawing/2014/main" id="{A49CB2B4-1E46-C08E-43CA-197E1A1A3391}"/>
              </a:ext>
            </a:extLst>
          </p:cNvPr>
          <p:cNvSpPr>
            <a:spLocks noGrp="1"/>
          </p:cNvSpPr>
          <p:nvPr>
            <p:ph type="title"/>
          </p:nvPr>
        </p:nvSpPr>
        <p:spPr>
          <a:xfrm>
            <a:off x="714375" y="10304"/>
            <a:ext cx="7704000" cy="572700"/>
          </a:xfrm>
        </p:spPr>
        <p:txBody>
          <a:bodyPr/>
          <a:lstStyle/>
          <a:p>
            <a:r>
              <a:rPr lang="en-GB" dirty="0"/>
              <a:t>Package of Measures: Effect</a:t>
            </a:r>
          </a:p>
        </p:txBody>
      </p:sp>
      <p:sp>
        <p:nvSpPr>
          <p:cNvPr id="5" name="TextBox 4">
            <a:extLst>
              <a:ext uri="{FF2B5EF4-FFF2-40B4-BE49-F238E27FC236}">
                <a16:creationId xmlns:a16="http://schemas.microsoft.com/office/drawing/2014/main" id="{9472C92E-7BCB-0870-0190-645CEF1836D9}"/>
              </a:ext>
            </a:extLst>
          </p:cNvPr>
          <p:cNvSpPr txBox="1"/>
          <p:nvPr/>
        </p:nvSpPr>
        <p:spPr>
          <a:xfrm>
            <a:off x="917632" y="4057569"/>
            <a:ext cx="7511993" cy="738664"/>
          </a:xfrm>
          <a:prstGeom prst="rect">
            <a:avLst/>
          </a:prstGeom>
          <a:noFill/>
        </p:spPr>
        <p:txBody>
          <a:bodyPr wrap="none" rtlCol="0">
            <a:spAutoFit/>
          </a:bodyPr>
          <a:lstStyle/>
          <a:p>
            <a:r>
              <a:rPr lang="en-GB" dirty="0"/>
              <a:t>The value of expected new benefit accruals and expenses as % of reference salary is lower </a:t>
            </a:r>
          </a:p>
          <a:p>
            <a:r>
              <a:rPr lang="en-GB" dirty="0"/>
              <a:t>than the average contribution rate to the Fund. This means there is a net positive effect to the</a:t>
            </a:r>
          </a:p>
          <a:p>
            <a:r>
              <a:rPr lang="en-GB" dirty="0"/>
              <a:t> Fund from providing ongoing benefits to members compared to the contributions received.</a:t>
            </a:r>
          </a:p>
        </p:txBody>
      </p:sp>
    </p:spTree>
    <p:extLst>
      <p:ext uri="{BB962C8B-B14F-4D97-AF65-F5344CB8AC3E}">
        <p14:creationId xmlns:p14="http://schemas.microsoft.com/office/powerpoint/2010/main" val="397152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8BAA61-6F23-D0D1-8926-CA5A4690F0CF}"/>
              </a:ext>
            </a:extLst>
          </p:cNvPr>
          <p:cNvSpPr>
            <a:spLocks noGrp="1"/>
          </p:cNvSpPr>
          <p:nvPr>
            <p:ph type="title"/>
          </p:nvPr>
        </p:nvSpPr>
        <p:spPr/>
        <p:txBody>
          <a:bodyPr/>
          <a:lstStyle/>
          <a:p>
            <a:r>
              <a:rPr lang="en-GB" dirty="0"/>
              <a:t>CERN Pension Fund</a:t>
            </a:r>
            <a:br>
              <a:rPr lang="en-GB" dirty="0"/>
            </a:br>
            <a:r>
              <a:rPr lang="en-GB" dirty="0"/>
              <a:t>Statistics and Status </a:t>
            </a:r>
          </a:p>
        </p:txBody>
      </p:sp>
    </p:spTree>
    <p:extLst>
      <p:ext uri="{BB962C8B-B14F-4D97-AF65-F5344CB8AC3E}">
        <p14:creationId xmlns:p14="http://schemas.microsoft.com/office/powerpoint/2010/main" val="40996800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F31ECAC-96A8-A423-9AB6-0CA2166D32BB}"/>
              </a:ext>
            </a:extLst>
          </p:cNvPr>
          <p:cNvSpPr>
            <a:spLocks noGrp="1"/>
          </p:cNvSpPr>
          <p:nvPr>
            <p:ph type="title"/>
          </p:nvPr>
        </p:nvSpPr>
        <p:spPr>
          <a:xfrm>
            <a:off x="685800" y="79265"/>
            <a:ext cx="7704000" cy="572700"/>
          </a:xfrm>
        </p:spPr>
        <p:txBody>
          <a:bodyPr/>
          <a:lstStyle/>
          <a:p>
            <a:r>
              <a:rPr lang="en-GB" dirty="0"/>
              <a:t>Statistics (01/01/2025)</a:t>
            </a:r>
          </a:p>
        </p:txBody>
      </p:sp>
      <p:pic>
        <p:nvPicPr>
          <p:cNvPr id="2" name="Picture 1">
            <a:extLst>
              <a:ext uri="{FF2B5EF4-FFF2-40B4-BE49-F238E27FC236}">
                <a16:creationId xmlns:a16="http://schemas.microsoft.com/office/drawing/2014/main" id="{08343FD9-1FE2-A0A8-C3E0-4313A716E76B}"/>
              </a:ext>
            </a:extLst>
          </p:cNvPr>
          <p:cNvPicPr>
            <a:picLocks noChangeAspect="1"/>
          </p:cNvPicPr>
          <p:nvPr/>
        </p:nvPicPr>
        <p:blipFill>
          <a:blip r:embed="rId3"/>
          <a:stretch>
            <a:fillRect/>
          </a:stretch>
        </p:blipFill>
        <p:spPr>
          <a:xfrm>
            <a:off x="685800" y="762279"/>
            <a:ext cx="7772400" cy="3618941"/>
          </a:xfrm>
          <a:prstGeom prst="rect">
            <a:avLst/>
          </a:prstGeom>
        </p:spPr>
      </p:pic>
      <p:sp>
        <p:nvSpPr>
          <p:cNvPr id="4" name="Oval Callout 3">
            <a:extLst>
              <a:ext uri="{FF2B5EF4-FFF2-40B4-BE49-F238E27FC236}">
                <a16:creationId xmlns:a16="http://schemas.microsoft.com/office/drawing/2014/main" id="{1AB87571-B516-2EAF-05CB-F3B6D8EB095E}"/>
              </a:ext>
            </a:extLst>
          </p:cNvPr>
          <p:cNvSpPr/>
          <p:nvPr/>
        </p:nvSpPr>
        <p:spPr>
          <a:xfrm>
            <a:off x="7932600" y="525517"/>
            <a:ext cx="914400" cy="739096"/>
          </a:xfrm>
          <a:prstGeom prst="wedgeEllipseCallout">
            <a:avLst>
              <a:gd name="adj1" fmla="val -19684"/>
              <a:gd name="adj2" fmla="val 14355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2"/>
                </a:solidFill>
              </a:rPr>
              <a:t>13 older than 100</a:t>
            </a:r>
          </a:p>
        </p:txBody>
      </p:sp>
    </p:spTree>
    <p:extLst>
      <p:ext uri="{BB962C8B-B14F-4D97-AF65-F5344CB8AC3E}">
        <p14:creationId xmlns:p14="http://schemas.microsoft.com/office/powerpoint/2010/main" val="5378110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F352DFE8-EAAB-AAC1-8E11-86A1179F8A2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6334" y="0"/>
            <a:ext cx="8211331" cy="4601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3738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E37DA8-76DF-003F-6AF4-69E847CA788E}"/>
              </a:ext>
            </a:extLst>
          </p:cNvPr>
          <p:cNvSpPr>
            <a:spLocks noGrp="1"/>
          </p:cNvSpPr>
          <p:nvPr>
            <p:ph type="title"/>
          </p:nvPr>
        </p:nvSpPr>
        <p:spPr>
          <a:xfrm>
            <a:off x="719999" y="29389"/>
            <a:ext cx="7704000" cy="572700"/>
          </a:xfrm>
        </p:spPr>
        <p:txBody>
          <a:bodyPr/>
          <a:lstStyle/>
          <a:p>
            <a:r>
              <a:rPr lang="en-GB" dirty="0"/>
              <a:t>Actuarial Calculations: Some details</a:t>
            </a:r>
          </a:p>
        </p:txBody>
      </p:sp>
      <p:grpSp>
        <p:nvGrpSpPr>
          <p:cNvPr id="54" name="Group 53">
            <a:extLst>
              <a:ext uri="{FF2B5EF4-FFF2-40B4-BE49-F238E27FC236}">
                <a16:creationId xmlns:a16="http://schemas.microsoft.com/office/drawing/2014/main" id="{DD872B31-39ED-20D3-B8BE-920CDCE0114C}"/>
              </a:ext>
            </a:extLst>
          </p:cNvPr>
          <p:cNvGrpSpPr/>
          <p:nvPr/>
        </p:nvGrpSpPr>
        <p:grpSpPr>
          <a:xfrm>
            <a:off x="979772" y="1468673"/>
            <a:ext cx="7184455" cy="3290361"/>
            <a:chOff x="719999" y="949128"/>
            <a:chExt cx="7184455" cy="3290361"/>
          </a:xfrm>
        </p:grpSpPr>
        <p:sp>
          <p:nvSpPr>
            <p:cNvPr id="5" name="Rounded Rectangle 4">
              <a:extLst>
                <a:ext uri="{FF2B5EF4-FFF2-40B4-BE49-F238E27FC236}">
                  <a16:creationId xmlns:a16="http://schemas.microsoft.com/office/drawing/2014/main" id="{45A1D23A-9DE3-DD3C-E0A4-06FE6CB8376A}"/>
                </a:ext>
              </a:extLst>
            </p:cNvPr>
            <p:cNvSpPr/>
            <p:nvPr/>
          </p:nvSpPr>
          <p:spPr>
            <a:xfrm>
              <a:off x="720000" y="1101436"/>
              <a:ext cx="1181536" cy="155863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2"/>
                  </a:solidFill>
                </a:rPr>
                <a:t>Membership Data</a:t>
              </a:r>
            </a:p>
          </p:txBody>
        </p:sp>
        <p:sp>
          <p:nvSpPr>
            <p:cNvPr id="6" name="Rounded Rectangle 5">
              <a:extLst>
                <a:ext uri="{FF2B5EF4-FFF2-40B4-BE49-F238E27FC236}">
                  <a16:creationId xmlns:a16="http://schemas.microsoft.com/office/drawing/2014/main" id="{9CC38482-6F0E-B845-99B5-C75513B39FC1}"/>
                </a:ext>
              </a:extLst>
            </p:cNvPr>
            <p:cNvSpPr/>
            <p:nvPr/>
          </p:nvSpPr>
          <p:spPr>
            <a:xfrm>
              <a:off x="719999" y="2981898"/>
              <a:ext cx="1181537" cy="124690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2"/>
                  </a:solidFill>
                </a:rPr>
                <a:t>Main</a:t>
              </a:r>
            </a:p>
            <a:p>
              <a:pPr algn="ctr"/>
              <a:r>
                <a:rPr lang="en-GB" sz="1200" dirty="0">
                  <a:solidFill>
                    <a:schemeClr val="bg2"/>
                  </a:solidFill>
                </a:rPr>
                <a:t>Best Estimate Assumptions</a:t>
              </a:r>
            </a:p>
          </p:txBody>
        </p:sp>
        <p:sp>
          <p:nvSpPr>
            <p:cNvPr id="8" name="Rounded Rectangle 7">
              <a:extLst>
                <a:ext uri="{FF2B5EF4-FFF2-40B4-BE49-F238E27FC236}">
                  <a16:creationId xmlns:a16="http://schemas.microsoft.com/office/drawing/2014/main" id="{42ECE846-149E-D18A-C084-7AAA5E198D3C}"/>
                </a:ext>
              </a:extLst>
            </p:cNvPr>
            <p:cNvSpPr/>
            <p:nvPr/>
          </p:nvSpPr>
          <p:spPr>
            <a:xfrm>
              <a:off x="3425801" y="1101436"/>
              <a:ext cx="914400" cy="313805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2"/>
                  </a:solidFill>
                </a:rPr>
                <a:t>Projected Yearly Benefits (cash flows) </a:t>
              </a:r>
            </a:p>
          </p:txBody>
        </p:sp>
        <p:cxnSp>
          <p:nvCxnSpPr>
            <p:cNvPr id="10" name="Straight Arrow Connector 9">
              <a:extLst>
                <a:ext uri="{FF2B5EF4-FFF2-40B4-BE49-F238E27FC236}">
                  <a16:creationId xmlns:a16="http://schemas.microsoft.com/office/drawing/2014/main" id="{AE112132-F7D2-E38D-A038-80DF6D1D4AD4}"/>
                </a:ext>
              </a:extLst>
            </p:cNvPr>
            <p:cNvCxnSpPr>
              <a:cxnSpLocks/>
            </p:cNvCxnSpPr>
            <p:nvPr/>
          </p:nvCxnSpPr>
          <p:spPr>
            <a:xfrm>
              <a:off x="1901536" y="1226127"/>
              <a:ext cx="1524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2EBFF92-E80A-ABDC-CDF4-F98645142BF0}"/>
                </a:ext>
              </a:extLst>
            </p:cNvPr>
            <p:cNvSpPr txBox="1"/>
            <p:nvPr/>
          </p:nvSpPr>
          <p:spPr>
            <a:xfrm>
              <a:off x="2369139" y="949128"/>
              <a:ext cx="457176" cy="276999"/>
            </a:xfrm>
            <a:prstGeom prst="rect">
              <a:avLst/>
            </a:prstGeom>
            <a:noFill/>
          </p:spPr>
          <p:txBody>
            <a:bodyPr wrap="none" rtlCol="0">
              <a:spAutoFit/>
            </a:bodyPr>
            <a:lstStyle/>
            <a:p>
              <a:r>
                <a:rPr lang="en-GB" sz="1200" dirty="0"/>
                <a:t>Age</a:t>
              </a:r>
            </a:p>
          </p:txBody>
        </p:sp>
        <p:cxnSp>
          <p:nvCxnSpPr>
            <p:cNvPr id="14" name="Straight Arrow Connector 13">
              <a:extLst>
                <a:ext uri="{FF2B5EF4-FFF2-40B4-BE49-F238E27FC236}">
                  <a16:creationId xmlns:a16="http://schemas.microsoft.com/office/drawing/2014/main" id="{CD3489FA-BDAF-6114-EC32-3D4A1297D04A}"/>
                </a:ext>
              </a:extLst>
            </p:cNvPr>
            <p:cNvCxnSpPr>
              <a:cxnSpLocks/>
            </p:cNvCxnSpPr>
            <p:nvPr/>
          </p:nvCxnSpPr>
          <p:spPr>
            <a:xfrm>
              <a:off x="1901536" y="1503126"/>
              <a:ext cx="1524265" cy="118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7F66A6F-44F1-187A-2836-D1FCF5EF6C36}"/>
                </a:ext>
              </a:extLst>
            </p:cNvPr>
            <p:cNvSpPr txBox="1"/>
            <p:nvPr/>
          </p:nvSpPr>
          <p:spPr>
            <a:xfrm>
              <a:off x="2249715" y="1226127"/>
              <a:ext cx="696024" cy="276999"/>
            </a:xfrm>
            <a:prstGeom prst="rect">
              <a:avLst/>
            </a:prstGeom>
            <a:noFill/>
          </p:spPr>
          <p:txBody>
            <a:bodyPr wrap="none" rtlCol="0">
              <a:spAutoFit/>
            </a:bodyPr>
            <a:lstStyle/>
            <a:p>
              <a:r>
                <a:rPr lang="en-GB" sz="1200" dirty="0"/>
                <a:t>Gender</a:t>
              </a:r>
            </a:p>
          </p:txBody>
        </p:sp>
        <p:cxnSp>
          <p:nvCxnSpPr>
            <p:cNvPr id="18" name="Straight Arrow Connector 17">
              <a:extLst>
                <a:ext uri="{FF2B5EF4-FFF2-40B4-BE49-F238E27FC236}">
                  <a16:creationId xmlns:a16="http://schemas.microsoft.com/office/drawing/2014/main" id="{4C575CB8-4B93-F09D-73F5-24E5EB8858A9}"/>
                </a:ext>
              </a:extLst>
            </p:cNvPr>
            <p:cNvCxnSpPr>
              <a:cxnSpLocks/>
            </p:cNvCxnSpPr>
            <p:nvPr/>
          </p:nvCxnSpPr>
          <p:spPr>
            <a:xfrm>
              <a:off x="1901536" y="1774927"/>
              <a:ext cx="1524265" cy="37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5379792-9479-5404-659E-A024A0D234E6}"/>
                </a:ext>
              </a:extLst>
            </p:cNvPr>
            <p:cNvSpPr txBox="1"/>
            <p:nvPr/>
          </p:nvSpPr>
          <p:spPr>
            <a:xfrm>
              <a:off x="2101932" y="1514994"/>
              <a:ext cx="1106393" cy="276999"/>
            </a:xfrm>
            <a:prstGeom prst="rect">
              <a:avLst/>
            </a:prstGeom>
            <a:noFill/>
          </p:spPr>
          <p:txBody>
            <a:bodyPr wrap="none" rtlCol="0">
              <a:spAutoFit/>
            </a:bodyPr>
            <a:lstStyle/>
            <a:p>
              <a:r>
                <a:rPr lang="en-GB" sz="1200" dirty="0"/>
                <a:t>Contract date</a:t>
              </a:r>
            </a:p>
          </p:txBody>
        </p:sp>
        <p:sp>
          <p:nvSpPr>
            <p:cNvPr id="22" name="TextBox 21">
              <a:extLst>
                <a:ext uri="{FF2B5EF4-FFF2-40B4-BE49-F238E27FC236}">
                  <a16:creationId xmlns:a16="http://schemas.microsoft.com/office/drawing/2014/main" id="{BAB864BC-AEC6-2C5E-596A-45088EA2844A}"/>
                </a:ext>
              </a:extLst>
            </p:cNvPr>
            <p:cNvSpPr txBox="1"/>
            <p:nvPr/>
          </p:nvSpPr>
          <p:spPr>
            <a:xfrm>
              <a:off x="2101932" y="1786794"/>
              <a:ext cx="1090363" cy="276999"/>
            </a:xfrm>
            <a:prstGeom prst="rect">
              <a:avLst/>
            </a:prstGeom>
            <a:noFill/>
          </p:spPr>
          <p:txBody>
            <a:bodyPr wrap="none" rtlCol="0">
              <a:spAutoFit/>
            </a:bodyPr>
            <a:lstStyle/>
            <a:p>
              <a:r>
                <a:rPr lang="en-GB" sz="1200" dirty="0"/>
                <a:t>Family status</a:t>
              </a:r>
            </a:p>
          </p:txBody>
        </p:sp>
        <p:cxnSp>
          <p:nvCxnSpPr>
            <p:cNvPr id="23" name="Straight Arrow Connector 22">
              <a:extLst>
                <a:ext uri="{FF2B5EF4-FFF2-40B4-BE49-F238E27FC236}">
                  <a16:creationId xmlns:a16="http://schemas.microsoft.com/office/drawing/2014/main" id="{57B7993A-B8E7-FA7F-AF93-FD8375521943}"/>
                </a:ext>
              </a:extLst>
            </p:cNvPr>
            <p:cNvCxnSpPr>
              <a:cxnSpLocks/>
            </p:cNvCxnSpPr>
            <p:nvPr/>
          </p:nvCxnSpPr>
          <p:spPr>
            <a:xfrm>
              <a:off x="1901536" y="2073438"/>
              <a:ext cx="1524265" cy="14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D5D88254-FAA4-18A2-363A-0D692D0C638D}"/>
                </a:ext>
              </a:extLst>
            </p:cNvPr>
            <p:cNvSpPr txBox="1"/>
            <p:nvPr/>
          </p:nvSpPr>
          <p:spPr>
            <a:xfrm>
              <a:off x="1965410" y="2086760"/>
              <a:ext cx="1343638" cy="276999"/>
            </a:xfrm>
            <a:prstGeom prst="rect">
              <a:avLst/>
            </a:prstGeom>
            <a:noFill/>
          </p:spPr>
          <p:txBody>
            <a:bodyPr wrap="none" rtlCol="0">
              <a:spAutoFit/>
            </a:bodyPr>
            <a:lstStyle/>
            <a:p>
              <a:r>
                <a:rPr lang="en-GB" sz="1200" dirty="0"/>
                <a:t>Reference salary</a:t>
              </a:r>
            </a:p>
          </p:txBody>
        </p:sp>
        <p:cxnSp>
          <p:nvCxnSpPr>
            <p:cNvPr id="25" name="Straight Arrow Connector 24">
              <a:extLst>
                <a:ext uri="{FF2B5EF4-FFF2-40B4-BE49-F238E27FC236}">
                  <a16:creationId xmlns:a16="http://schemas.microsoft.com/office/drawing/2014/main" id="{A20BC36F-324B-F457-8DD7-E82DEB337F45}"/>
                </a:ext>
              </a:extLst>
            </p:cNvPr>
            <p:cNvCxnSpPr>
              <a:cxnSpLocks/>
            </p:cNvCxnSpPr>
            <p:nvPr/>
          </p:nvCxnSpPr>
          <p:spPr>
            <a:xfrm>
              <a:off x="1901536" y="2330762"/>
              <a:ext cx="1524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C839965-469C-70A0-7053-953FE30470C2}"/>
                </a:ext>
              </a:extLst>
            </p:cNvPr>
            <p:cNvSpPr txBox="1"/>
            <p:nvPr/>
          </p:nvSpPr>
          <p:spPr>
            <a:xfrm>
              <a:off x="1841969" y="2335268"/>
              <a:ext cx="1643399" cy="276999"/>
            </a:xfrm>
            <a:prstGeom prst="rect">
              <a:avLst/>
            </a:prstGeom>
            <a:noFill/>
          </p:spPr>
          <p:txBody>
            <a:bodyPr wrap="none" rtlCol="0">
              <a:spAutoFit/>
            </a:bodyPr>
            <a:lstStyle/>
            <a:p>
              <a:r>
                <a:rPr lang="en-GB" sz="1200" dirty="0"/>
                <a:t>Years of membership</a:t>
              </a:r>
            </a:p>
          </p:txBody>
        </p:sp>
        <p:cxnSp>
          <p:nvCxnSpPr>
            <p:cNvPr id="33" name="Straight Arrow Connector 32">
              <a:extLst>
                <a:ext uri="{FF2B5EF4-FFF2-40B4-BE49-F238E27FC236}">
                  <a16:creationId xmlns:a16="http://schemas.microsoft.com/office/drawing/2014/main" id="{AE079AD4-F5B0-3C99-C1B4-F44FF23AA70E}"/>
                </a:ext>
              </a:extLst>
            </p:cNvPr>
            <p:cNvCxnSpPr>
              <a:cxnSpLocks/>
            </p:cNvCxnSpPr>
            <p:nvPr/>
          </p:nvCxnSpPr>
          <p:spPr>
            <a:xfrm>
              <a:off x="1875096" y="2589068"/>
              <a:ext cx="1550705" cy="23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36FFF8FD-F4B1-4DD8-93BA-24CC0E8F4010}"/>
                </a:ext>
              </a:extLst>
            </p:cNvPr>
            <p:cNvCxnSpPr>
              <a:cxnSpLocks/>
            </p:cNvCxnSpPr>
            <p:nvPr/>
          </p:nvCxnSpPr>
          <p:spPr>
            <a:xfrm>
              <a:off x="1901536" y="3113809"/>
              <a:ext cx="1524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A5BEB255-AC65-2B54-5B77-8C45B817B436}"/>
                </a:ext>
              </a:extLst>
            </p:cNvPr>
            <p:cNvSpPr txBox="1"/>
            <p:nvPr/>
          </p:nvSpPr>
          <p:spPr>
            <a:xfrm>
              <a:off x="1965410" y="2830110"/>
              <a:ext cx="1481496" cy="276999"/>
            </a:xfrm>
            <a:prstGeom prst="rect">
              <a:avLst/>
            </a:prstGeom>
            <a:noFill/>
          </p:spPr>
          <p:txBody>
            <a:bodyPr wrap="none" rtlCol="0">
              <a:spAutoFit/>
            </a:bodyPr>
            <a:lstStyle/>
            <a:p>
              <a:r>
                <a:rPr lang="en-GB" sz="1200" dirty="0"/>
                <a:t>Discount rate 4.2%</a:t>
              </a:r>
            </a:p>
          </p:txBody>
        </p:sp>
        <p:cxnSp>
          <p:nvCxnSpPr>
            <p:cNvPr id="37" name="Straight Arrow Connector 36">
              <a:extLst>
                <a:ext uri="{FF2B5EF4-FFF2-40B4-BE49-F238E27FC236}">
                  <a16:creationId xmlns:a16="http://schemas.microsoft.com/office/drawing/2014/main" id="{5BDF3161-A43C-0555-C765-597059708199}"/>
                </a:ext>
              </a:extLst>
            </p:cNvPr>
            <p:cNvCxnSpPr>
              <a:cxnSpLocks/>
            </p:cNvCxnSpPr>
            <p:nvPr/>
          </p:nvCxnSpPr>
          <p:spPr>
            <a:xfrm>
              <a:off x="1901536" y="3390808"/>
              <a:ext cx="1524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D583DC36-C18F-9195-5E03-29981C6AE0A7}"/>
                </a:ext>
              </a:extLst>
            </p:cNvPr>
            <p:cNvSpPr txBox="1"/>
            <p:nvPr/>
          </p:nvSpPr>
          <p:spPr>
            <a:xfrm>
              <a:off x="2101932" y="3113809"/>
              <a:ext cx="1242648" cy="276999"/>
            </a:xfrm>
            <a:prstGeom prst="rect">
              <a:avLst/>
            </a:prstGeom>
            <a:noFill/>
          </p:spPr>
          <p:txBody>
            <a:bodyPr wrap="none" rtlCol="0">
              <a:spAutoFit/>
            </a:bodyPr>
            <a:lstStyle/>
            <a:p>
              <a:r>
                <a:rPr lang="en-GB" sz="1200" dirty="0"/>
                <a:t>Inflation: 1.25%</a:t>
              </a:r>
            </a:p>
          </p:txBody>
        </p:sp>
        <p:cxnSp>
          <p:nvCxnSpPr>
            <p:cNvPr id="39" name="Straight Arrow Connector 38">
              <a:extLst>
                <a:ext uri="{FF2B5EF4-FFF2-40B4-BE49-F238E27FC236}">
                  <a16:creationId xmlns:a16="http://schemas.microsoft.com/office/drawing/2014/main" id="{D5DBF0E1-9641-A16E-BC44-8E0FDB9A9EE6}"/>
                </a:ext>
              </a:extLst>
            </p:cNvPr>
            <p:cNvCxnSpPr>
              <a:cxnSpLocks/>
            </p:cNvCxnSpPr>
            <p:nvPr/>
          </p:nvCxnSpPr>
          <p:spPr>
            <a:xfrm>
              <a:off x="1875096" y="3690616"/>
              <a:ext cx="15242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F9927381-4352-C774-61B0-EC793FB6C471}"/>
                </a:ext>
              </a:extLst>
            </p:cNvPr>
            <p:cNvSpPr txBox="1"/>
            <p:nvPr/>
          </p:nvSpPr>
          <p:spPr>
            <a:xfrm>
              <a:off x="1825138" y="3396299"/>
              <a:ext cx="1677062" cy="276999"/>
            </a:xfrm>
            <a:prstGeom prst="rect">
              <a:avLst/>
            </a:prstGeom>
            <a:noFill/>
          </p:spPr>
          <p:txBody>
            <a:bodyPr wrap="none" rtlCol="0">
              <a:spAutoFit/>
            </a:bodyPr>
            <a:lstStyle/>
            <a:p>
              <a:r>
                <a:rPr lang="en-GB" sz="1200" dirty="0"/>
                <a:t>Salary increase: 1.5%</a:t>
              </a:r>
            </a:p>
          </p:txBody>
        </p:sp>
        <p:sp>
          <p:nvSpPr>
            <p:cNvPr id="41" name="TextBox 40">
              <a:extLst>
                <a:ext uri="{FF2B5EF4-FFF2-40B4-BE49-F238E27FC236}">
                  <a16:creationId xmlns:a16="http://schemas.microsoft.com/office/drawing/2014/main" id="{3A05F3FE-B3F0-1A6E-D714-E2D818F5299F}"/>
                </a:ext>
              </a:extLst>
            </p:cNvPr>
            <p:cNvSpPr txBox="1"/>
            <p:nvPr/>
          </p:nvSpPr>
          <p:spPr>
            <a:xfrm>
              <a:off x="1833153" y="3678788"/>
              <a:ext cx="1669047" cy="461665"/>
            </a:xfrm>
            <a:prstGeom prst="rect">
              <a:avLst/>
            </a:prstGeom>
            <a:noFill/>
          </p:spPr>
          <p:txBody>
            <a:bodyPr wrap="none" rtlCol="0">
              <a:spAutoFit/>
            </a:bodyPr>
            <a:lstStyle/>
            <a:p>
              <a:r>
                <a:rPr lang="en-GB" sz="1200" dirty="0"/>
                <a:t>Life table: ICSLT2023</a:t>
              </a:r>
            </a:p>
            <a:p>
              <a:r>
                <a:rPr lang="en-GB" sz="1200" dirty="0"/>
                <a:t>generational, scaled</a:t>
              </a:r>
            </a:p>
          </p:txBody>
        </p:sp>
        <p:cxnSp>
          <p:nvCxnSpPr>
            <p:cNvPr id="42" name="Straight Arrow Connector 41">
              <a:extLst>
                <a:ext uri="{FF2B5EF4-FFF2-40B4-BE49-F238E27FC236}">
                  <a16:creationId xmlns:a16="http://schemas.microsoft.com/office/drawing/2014/main" id="{40A03D93-0275-5791-C663-684C2726D784}"/>
                </a:ext>
              </a:extLst>
            </p:cNvPr>
            <p:cNvCxnSpPr>
              <a:cxnSpLocks/>
            </p:cNvCxnSpPr>
            <p:nvPr/>
          </p:nvCxnSpPr>
          <p:spPr>
            <a:xfrm>
              <a:off x="1875095" y="4140453"/>
              <a:ext cx="155070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Rounded Rectangle 43">
              <a:extLst>
                <a:ext uri="{FF2B5EF4-FFF2-40B4-BE49-F238E27FC236}">
                  <a16:creationId xmlns:a16="http://schemas.microsoft.com/office/drawing/2014/main" id="{48727D38-AF44-AC64-236A-0F264F00F52B}"/>
                </a:ext>
              </a:extLst>
            </p:cNvPr>
            <p:cNvSpPr/>
            <p:nvPr/>
          </p:nvSpPr>
          <p:spPr>
            <a:xfrm>
              <a:off x="5151155" y="1101436"/>
              <a:ext cx="914400" cy="313805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2"/>
                  </a:solidFill>
                </a:rPr>
                <a:t>Present Values of Projected Yearly Benefits</a:t>
              </a:r>
            </a:p>
          </p:txBody>
        </p:sp>
        <p:cxnSp>
          <p:nvCxnSpPr>
            <p:cNvPr id="46" name="Straight Arrow Connector 45">
              <a:extLst>
                <a:ext uri="{FF2B5EF4-FFF2-40B4-BE49-F238E27FC236}">
                  <a16:creationId xmlns:a16="http://schemas.microsoft.com/office/drawing/2014/main" id="{1943EF6B-FAC4-94BB-69BB-30A3562BB53E}"/>
                </a:ext>
              </a:extLst>
            </p:cNvPr>
            <p:cNvCxnSpPr>
              <a:cxnSpLocks/>
              <a:stCxn id="8" idx="3"/>
              <a:endCxn id="44" idx="1"/>
            </p:cNvCxnSpPr>
            <p:nvPr/>
          </p:nvCxnSpPr>
          <p:spPr>
            <a:xfrm>
              <a:off x="4340201" y="2670463"/>
              <a:ext cx="81095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FDCCDB6F-5D17-C70F-288C-C54CEA0DC2F2}"/>
                </a:ext>
              </a:extLst>
            </p:cNvPr>
            <p:cNvSpPr txBox="1"/>
            <p:nvPr/>
          </p:nvSpPr>
          <p:spPr>
            <a:xfrm>
              <a:off x="4376891" y="2201952"/>
              <a:ext cx="780983" cy="461665"/>
            </a:xfrm>
            <a:prstGeom prst="rect">
              <a:avLst/>
            </a:prstGeom>
            <a:noFill/>
          </p:spPr>
          <p:txBody>
            <a:bodyPr wrap="none" rtlCol="0">
              <a:spAutoFit/>
            </a:bodyPr>
            <a:lstStyle/>
            <a:p>
              <a:r>
                <a:rPr lang="en-GB" sz="1200" dirty="0"/>
                <a:t>Discount</a:t>
              </a:r>
            </a:p>
            <a:p>
              <a:r>
                <a:rPr lang="en-GB" sz="1200" dirty="0"/>
                <a:t>Factors</a:t>
              </a:r>
            </a:p>
          </p:txBody>
        </p:sp>
        <p:sp>
          <p:nvSpPr>
            <p:cNvPr id="49" name="Rounded Rectangle 48">
              <a:extLst>
                <a:ext uri="{FF2B5EF4-FFF2-40B4-BE49-F238E27FC236}">
                  <a16:creationId xmlns:a16="http://schemas.microsoft.com/office/drawing/2014/main" id="{22FFF78E-DCD3-7036-E240-BAE2E080AE5B}"/>
                </a:ext>
              </a:extLst>
            </p:cNvPr>
            <p:cNvSpPr/>
            <p:nvPr/>
          </p:nvSpPr>
          <p:spPr>
            <a:xfrm>
              <a:off x="6721390" y="1101436"/>
              <a:ext cx="1183064" cy="313805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2"/>
                  </a:solidFill>
                </a:rPr>
                <a:t>Liabilities</a:t>
              </a:r>
            </a:p>
            <a:p>
              <a:pPr algn="ctr"/>
              <a:r>
                <a:rPr lang="en-GB" sz="1200" dirty="0">
                  <a:solidFill>
                    <a:schemeClr val="bg2"/>
                  </a:solidFill>
                </a:rPr>
                <a:t>6323 MCHF</a:t>
              </a:r>
            </a:p>
            <a:p>
              <a:pPr algn="ctr"/>
              <a:r>
                <a:rPr lang="en-GB" sz="1200" dirty="0">
                  <a:solidFill>
                    <a:schemeClr val="bg2"/>
                  </a:solidFill>
                </a:rPr>
                <a:t>(preliminary)</a:t>
              </a:r>
            </a:p>
          </p:txBody>
        </p:sp>
        <p:cxnSp>
          <p:nvCxnSpPr>
            <p:cNvPr id="51" name="Straight Arrow Connector 50">
              <a:extLst>
                <a:ext uri="{FF2B5EF4-FFF2-40B4-BE49-F238E27FC236}">
                  <a16:creationId xmlns:a16="http://schemas.microsoft.com/office/drawing/2014/main" id="{922F60C7-3F37-AD28-879D-191A72647BB1}"/>
                </a:ext>
              </a:extLst>
            </p:cNvPr>
            <p:cNvCxnSpPr>
              <a:cxnSpLocks/>
              <a:stCxn id="44" idx="3"/>
              <a:endCxn id="49" idx="1"/>
            </p:cNvCxnSpPr>
            <p:nvPr/>
          </p:nvCxnSpPr>
          <p:spPr>
            <a:xfrm>
              <a:off x="6065555" y="2670463"/>
              <a:ext cx="65583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82957F34-4002-5C88-A10D-747635D8ED1F}"/>
                </a:ext>
              </a:extLst>
            </p:cNvPr>
            <p:cNvSpPr txBox="1"/>
            <p:nvPr/>
          </p:nvSpPr>
          <p:spPr>
            <a:xfrm>
              <a:off x="6143243" y="2335268"/>
              <a:ext cx="500458" cy="276999"/>
            </a:xfrm>
            <a:prstGeom prst="rect">
              <a:avLst/>
            </a:prstGeom>
            <a:noFill/>
          </p:spPr>
          <p:txBody>
            <a:bodyPr wrap="none" rtlCol="0">
              <a:spAutoFit/>
            </a:bodyPr>
            <a:lstStyle/>
            <a:p>
              <a:r>
                <a:rPr lang="en-GB" sz="1200" dirty="0"/>
                <a:t>Sum</a:t>
              </a:r>
            </a:p>
          </p:txBody>
        </p:sp>
      </p:grpSp>
      <p:sp>
        <p:nvSpPr>
          <p:cNvPr id="56" name="Rounded Rectangle 55">
            <a:extLst>
              <a:ext uri="{FF2B5EF4-FFF2-40B4-BE49-F238E27FC236}">
                <a16:creationId xmlns:a16="http://schemas.microsoft.com/office/drawing/2014/main" id="{FA09E0BA-6512-5291-9C87-CE8C58E06972}"/>
              </a:ext>
            </a:extLst>
          </p:cNvPr>
          <p:cNvSpPr/>
          <p:nvPr/>
        </p:nvSpPr>
        <p:spPr>
          <a:xfrm>
            <a:off x="1241116" y="543313"/>
            <a:ext cx="6717716" cy="9144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2"/>
                </a:solidFill>
              </a:rPr>
              <a:t>Assets: calculated using their market value or independent valuation in case of illiquid classes (real estate, private equity). 4620 MCHF</a:t>
            </a:r>
          </a:p>
        </p:txBody>
      </p:sp>
      <p:pic>
        <p:nvPicPr>
          <p:cNvPr id="58" name="Content Placeholder 3" descr="actuarial valuation of pension fund liabilities">
            <a:extLst>
              <a:ext uri="{FF2B5EF4-FFF2-40B4-BE49-F238E27FC236}">
                <a16:creationId xmlns:a16="http://schemas.microsoft.com/office/drawing/2014/main" id="{211660B5-C489-B654-9870-AC1569063248}"/>
              </a:ext>
            </a:extLst>
          </p:cNvPr>
          <p:cNvPicPr>
            <a:picLocks noChangeAspect="1"/>
          </p:cNvPicPr>
          <p:nvPr/>
        </p:nvPicPr>
        <p:blipFill>
          <a:blip r:embed="rId2"/>
          <a:stretch>
            <a:fillRect/>
          </a:stretch>
        </p:blipFill>
        <p:spPr>
          <a:xfrm>
            <a:off x="0" y="0"/>
            <a:ext cx="1181536" cy="1181536"/>
          </a:xfrm>
          <a:prstGeom prst="rect">
            <a:avLst/>
          </a:prstGeom>
        </p:spPr>
      </p:pic>
    </p:spTree>
    <p:extLst>
      <p:ext uri="{BB962C8B-B14F-4D97-AF65-F5344CB8AC3E}">
        <p14:creationId xmlns:p14="http://schemas.microsoft.com/office/powerpoint/2010/main" val="23219668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1479F9-D5CE-4C6F-F284-00C70AB80EDC}"/>
              </a:ext>
            </a:extLst>
          </p:cNvPr>
          <p:cNvSpPr>
            <a:spLocks noGrp="1"/>
          </p:cNvSpPr>
          <p:nvPr>
            <p:ph type="title"/>
          </p:nvPr>
        </p:nvSpPr>
        <p:spPr>
          <a:xfrm>
            <a:off x="719999" y="1975"/>
            <a:ext cx="7704000" cy="572700"/>
          </a:xfrm>
        </p:spPr>
        <p:txBody>
          <a:bodyPr/>
          <a:lstStyle/>
          <a:p>
            <a:r>
              <a:rPr lang="en-GB" dirty="0"/>
              <a:t>Funded level = Assets/Liabilities</a:t>
            </a:r>
          </a:p>
        </p:txBody>
      </p:sp>
      <p:pic>
        <p:nvPicPr>
          <p:cNvPr id="1026" name="Picture 2">
            <a:extLst>
              <a:ext uri="{FF2B5EF4-FFF2-40B4-BE49-F238E27FC236}">
                <a16:creationId xmlns:a16="http://schemas.microsoft.com/office/drawing/2014/main" id="{B2F56771-423E-C874-BE00-250BE61171D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40745" y="574675"/>
            <a:ext cx="7076621" cy="34163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EF1703AE-251D-748D-C433-5633DD69A820}"/>
              </a:ext>
            </a:extLst>
          </p:cNvPr>
          <p:cNvCxnSpPr>
            <a:cxnSpLocks/>
          </p:cNvCxnSpPr>
          <p:nvPr/>
        </p:nvCxnSpPr>
        <p:spPr>
          <a:xfrm>
            <a:off x="1607419" y="2329314"/>
            <a:ext cx="6309947"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862A9B0-545E-5A74-480F-D0B7311749C6}"/>
              </a:ext>
            </a:extLst>
          </p:cNvPr>
          <p:cNvSpPr txBox="1"/>
          <p:nvPr/>
        </p:nvSpPr>
        <p:spPr>
          <a:xfrm>
            <a:off x="1010184" y="4137102"/>
            <a:ext cx="7394973" cy="738664"/>
          </a:xfrm>
          <a:prstGeom prst="rect">
            <a:avLst/>
          </a:prstGeom>
          <a:noFill/>
        </p:spPr>
        <p:txBody>
          <a:bodyPr wrap="none" rtlCol="0">
            <a:spAutoFit/>
          </a:bodyPr>
          <a:lstStyle/>
          <a:p>
            <a:r>
              <a:rPr lang="en-GB" dirty="0"/>
              <a:t>Full Funding = 100% + Fluctuation Reserves</a:t>
            </a:r>
          </a:p>
          <a:p>
            <a:r>
              <a:rPr lang="en-GB" dirty="0"/>
              <a:t>Fluctuation Reserves depend on the investment strategy (expected return and risk (CVaR))</a:t>
            </a:r>
          </a:p>
          <a:p>
            <a:r>
              <a:rPr lang="en-GB" dirty="0"/>
              <a:t>Large extrapolation error (solid green – extrapolation, dashed green – one sigma away) </a:t>
            </a:r>
          </a:p>
        </p:txBody>
      </p:sp>
      <p:cxnSp>
        <p:nvCxnSpPr>
          <p:cNvPr id="11" name="Straight Arrow Connector 10">
            <a:extLst>
              <a:ext uri="{FF2B5EF4-FFF2-40B4-BE49-F238E27FC236}">
                <a16:creationId xmlns:a16="http://schemas.microsoft.com/office/drawing/2014/main" id="{39FA18B0-984F-AC22-F855-9676DFEEFD2F}"/>
              </a:ext>
            </a:extLst>
          </p:cNvPr>
          <p:cNvCxnSpPr>
            <a:cxnSpLocks/>
          </p:cNvCxnSpPr>
          <p:nvPr/>
        </p:nvCxnSpPr>
        <p:spPr>
          <a:xfrm>
            <a:off x="6163515" y="2329314"/>
            <a:ext cx="0" cy="1661661"/>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33FD11D-DFDF-32F5-0B2F-ACF7598B6518}"/>
              </a:ext>
            </a:extLst>
          </p:cNvPr>
          <p:cNvCxnSpPr>
            <a:cxnSpLocks/>
          </p:cNvCxnSpPr>
          <p:nvPr/>
        </p:nvCxnSpPr>
        <p:spPr>
          <a:xfrm>
            <a:off x="4227233" y="2329314"/>
            <a:ext cx="0" cy="1661661"/>
          </a:xfrm>
          <a:prstGeom prst="straightConnector1">
            <a:avLst/>
          </a:prstGeom>
          <a:ln w="2540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C803AB89-71BA-E910-C117-13B97AED269B}"/>
              </a:ext>
            </a:extLst>
          </p:cNvPr>
          <p:cNvSpPr txBox="1"/>
          <p:nvPr/>
        </p:nvSpPr>
        <p:spPr>
          <a:xfrm>
            <a:off x="27181" y="2571750"/>
            <a:ext cx="692818" cy="307777"/>
          </a:xfrm>
          <a:prstGeom prst="rect">
            <a:avLst/>
          </a:prstGeom>
          <a:noFill/>
          <a:ln>
            <a:solidFill>
              <a:srgbClr val="0070C0"/>
            </a:solidFill>
          </a:ln>
        </p:spPr>
        <p:txBody>
          <a:bodyPr wrap="none" rtlCol="0">
            <a:spAutoFit/>
          </a:bodyPr>
          <a:lstStyle/>
          <a:p>
            <a:r>
              <a:rPr lang="en-GB" dirty="0">
                <a:ln>
                  <a:solidFill>
                    <a:srgbClr val="0070C0"/>
                  </a:solidFill>
                </a:ln>
              </a:rPr>
              <a:t>73.1%</a:t>
            </a:r>
          </a:p>
        </p:txBody>
      </p:sp>
      <p:cxnSp>
        <p:nvCxnSpPr>
          <p:cNvPr id="6" name="Straight Arrow Connector 5">
            <a:extLst>
              <a:ext uri="{FF2B5EF4-FFF2-40B4-BE49-F238E27FC236}">
                <a16:creationId xmlns:a16="http://schemas.microsoft.com/office/drawing/2014/main" id="{51777B4C-7553-D551-3B2E-A27A69F34DC3}"/>
              </a:ext>
            </a:extLst>
          </p:cNvPr>
          <p:cNvCxnSpPr>
            <a:cxnSpLocks/>
            <a:stCxn id="2" idx="3"/>
          </p:cNvCxnSpPr>
          <p:nvPr/>
        </p:nvCxnSpPr>
        <p:spPr>
          <a:xfrm>
            <a:off x="719999" y="2725639"/>
            <a:ext cx="8000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34966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872DE5E-E78C-65BB-9DEB-531AC8789574}"/>
              </a:ext>
            </a:extLst>
          </p:cNvPr>
          <p:cNvSpPr>
            <a:spLocks noGrp="1"/>
          </p:cNvSpPr>
          <p:nvPr>
            <p:ph type="title"/>
          </p:nvPr>
        </p:nvSpPr>
        <p:spPr/>
        <p:txBody>
          <a:bodyPr/>
          <a:lstStyle/>
          <a:p>
            <a:r>
              <a:rPr lang="en-GB" dirty="0"/>
              <a:t>Investment and Results</a:t>
            </a:r>
          </a:p>
        </p:txBody>
      </p:sp>
    </p:spTree>
    <p:extLst>
      <p:ext uri="{BB962C8B-B14F-4D97-AF65-F5344CB8AC3E}">
        <p14:creationId xmlns:p14="http://schemas.microsoft.com/office/powerpoint/2010/main" val="3565941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9A67BA-6725-AEE4-2F38-05D532719EB9}"/>
              </a:ext>
            </a:extLst>
          </p:cNvPr>
          <p:cNvSpPr>
            <a:spLocks noGrp="1"/>
          </p:cNvSpPr>
          <p:nvPr>
            <p:ph type="title"/>
          </p:nvPr>
        </p:nvSpPr>
        <p:spPr>
          <a:xfrm>
            <a:off x="714375" y="13863"/>
            <a:ext cx="7704000" cy="572700"/>
          </a:xfrm>
        </p:spPr>
        <p:txBody>
          <a:bodyPr/>
          <a:lstStyle/>
          <a:p>
            <a:r>
              <a:rPr lang="en-GB" dirty="0"/>
              <a:t>Asset Classes</a:t>
            </a:r>
          </a:p>
        </p:txBody>
      </p:sp>
      <p:graphicFrame>
        <p:nvGraphicFramePr>
          <p:cNvPr id="7" name="Content Placeholder 6">
            <a:extLst>
              <a:ext uri="{FF2B5EF4-FFF2-40B4-BE49-F238E27FC236}">
                <a16:creationId xmlns:a16="http://schemas.microsoft.com/office/drawing/2014/main" id="{8E4A3F3A-8186-6891-338F-774E6D16A1A9}"/>
              </a:ext>
            </a:extLst>
          </p:cNvPr>
          <p:cNvGraphicFramePr>
            <a:graphicFrameLocks noGrp="1"/>
          </p:cNvGraphicFramePr>
          <p:nvPr>
            <p:ph idx="1"/>
            <p:extLst>
              <p:ext uri="{D42A27DB-BD31-4B8C-83A1-F6EECF244321}">
                <p14:modId xmlns:p14="http://schemas.microsoft.com/office/powerpoint/2010/main" val="903164994"/>
              </p:ext>
            </p:extLst>
          </p:nvPr>
        </p:nvGraphicFramePr>
        <p:xfrm>
          <a:off x="529388" y="586564"/>
          <a:ext cx="8017845" cy="39822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37936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2E85DC-50A0-1BCC-33FE-82A673258367}"/>
              </a:ext>
            </a:extLst>
          </p:cNvPr>
          <p:cNvSpPr>
            <a:spLocks noGrp="1"/>
          </p:cNvSpPr>
          <p:nvPr>
            <p:ph type="title"/>
          </p:nvPr>
        </p:nvSpPr>
        <p:spPr/>
        <p:txBody>
          <a:bodyPr/>
          <a:lstStyle/>
          <a:p>
            <a:r>
              <a:rPr lang="en-GB" dirty="0"/>
              <a:t>Risk Measure – Conditional Value at Risk </a:t>
            </a:r>
          </a:p>
        </p:txBody>
      </p:sp>
      <p:sp>
        <p:nvSpPr>
          <p:cNvPr id="4" name="Text Placeholder 3">
            <a:extLst>
              <a:ext uri="{FF2B5EF4-FFF2-40B4-BE49-F238E27FC236}">
                <a16:creationId xmlns:a16="http://schemas.microsoft.com/office/drawing/2014/main" id="{53310841-622F-E081-F38A-A18C9AA376BC}"/>
              </a:ext>
            </a:extLst>
          </p:cNvPr>
          <p:cNvSpPr>
            <a:spLocks noGrp="1"/>
          </p:cNvSpPr>
          <p:nvPr>
            <p:ph type="body" idx="1"/>
          </p:nvPr>
        </p:nvSpPr>
        <p:spPr>
          <a:xfrm>
            <a:off x="5101800" y="922421"/>
            <a:ext cx="3618688" cy="3776054"/>
          </a:xfrm>
        </p:spPr>
        <p:txBody>
          <a:bodyPr/>
          <a:lstStyle/>
          <a:p>
            <a:pPr>
              <a:buClr>
                <a:schemeClr val="accent1"/>
              </a:buClr>
              <a:buFont typeface="Wingdings" pitchFamily="2" charset="2"/>
              <a:buChar char="q"/>
            </a:pPr>
            <a:r>
              <a:rPr lang="en-US" dirty="0"/>
              <a:t>Value at Risk (</a:t>
            </a:r>
            <a:r>
              <a:rPr lang="en-US" dirty="0" err="1"/>
              <a:t>VaR</a:t>
            </a:r>
            <a:r>
              <a:rPr lang="en-US" dirty="0"/>
              <a:t>) at given confidence level (</a:t>
            </a:r>
            <a:r>
              <a:rPr lang="en-US" i="1" dirty="0"/>
              <a:t>CL</a:t>
            </a:r>
            <a:r>
              <a:rPr lang="en-US" dirty="0"/>
              <a:t>) </a:t>
            </a:r>
            <a:r>
              <a:rPr lang="en-US" i="1" dirty="0">
                <a:sym typeface="Symbol" pitchFamily="2" charset="2"/>
              </a:rPr>
              <a:t></a:t>
            </a:r>
            <a:r>
              <a:rPr lang="en-US" i="1" dirty="0"/>
              <a:t> </a:t>
            </a:r>
            <a:r>
              <a:rPr lang="en-US" i="1" dirty="0">
                <a:sym typeface="Symbol" pitchFamily="2" charset="2"/>
              </a:rPr>
              <a:t></a:t>
            </a:r>
            <a:r>
              <a:rPr lang="en-US" i="1" dirty="0"/>
              <a:t> (0, 1)</a:t>
            </a:r>
            <a:r>
              <a:rPr lang="en-US" dirty="0"/>
              <a:t> is the return where the probability of smaller return is </a:t>
            </a:r>
            <a:r>
              <a:rPr lang="en-US" i="1" dirty="0"/>
              <a:t>1 - </a:t>
            </a:r>
            <a:r>
              <a:rPr lang="en-US" i="1" dirty="0">
                <a:sym typeface="Symbol" pitchFamily="2" charset="2"/>
              </a:rPr>
              <a:t></a:t>
            </a:r>
            <a:r>
              <a:rPr lang="en-US" dirty="0"/>
              <a:t>. Typically, </a:t>
            </a:r>
            <a:r>
              <a:rPr lang="en-US" i="1" dirty="0">
                <a:sym typeface="Symbol" pitchFamily="2" charset="2"/>
              </a:rPr>
              <a:t>=95%.</a:t>
            </a:r>
            <a:endParaRPr lang="en-US" dirty="0"/>
          </a:p>
          <a:p>
            <a:pPr>
              <a:buClr>
                <a:schemeClr val="accent1"/>
              </a:buClr>
              <a:buFont typeface="Wingdings" pitchFamily="2" charset="2"/>
              <a:buChar char="q"/>
            </a:pPr>
            <a:r>
              <a:rPr lang="en-US" dirty="0"/>
              <a:t>Conditional value at risk (CVaR) at 95% CL is the average of the lowest 5% of returns.</a:t>
            </a:r>
          </a:p>
          <a:p>
            <a:pPr lvl="1">
              <a:buClr>
                <a:schemeClr val="accent1"/>
              </a:buClr>
              <a:buFont typeface="Wingdings" pitchFamily="2" charset="2"/>
              <a:buChar char="§"/>
            </a:pPr>
            <a:r>
              <a:rPr lang="en-US" dirty="0"/>
              <a:t>Account for the distribution tails</a:t>
            </a:r>
          </a:p>
          <a:p>
            <a:pPr>
              <a:buClr>
                <a:schemeClr val="accent1"/>
              </a:buClr>
              <a:buFont typeface="Wingdings" pitchFamily="2" charset="2"/>
              <a:buChar char="q"/>
            </a:pPr>
            <a:r>
              <a:rPr lang="en-US" dirty="0"/>
              <a:t>The risk consultant (</a:t>
            </a:r>
            <a:r>
              <a:rPr lang="en-US" dirty="0" err="1"/>
              <a:t>Ortec</a:t>
            </a:r>
            <a:r>
              <a:rPr lang="en-US" dirty="0"/>
              <a:t>) proposes risk limit in terms of CVaR @ 95%CL that is approved by the PFGB. The risk limit initially was -8%, since 2024 is -10%.</a:t>
            </a:r>
          </a:p>
          <a:p>
            <a:pPr>
              <a:buClr>
                <a:schemeClr val="accent1"/>
              </a:buClr>
              <a:buFont typeface="Wingdings" pitchFamily="2" charset="2"/>
              <a:buChar char="q"/>
            </a:pPr>
            <a:r>
              <a:rPr lang="en-US" dirty="0"/>
              <a:t>The portfolio optimization is maximizing the return while respecting the CVaR limit.</a:t>
            </a:r>
          </a:p>
          <a:p>
            <a:endParaRPr lang="en-GB" dirty="0"/>
          </a:p>
        </p:txBody>
      </p:sp>
      <p:pic>
        <p:nvPicPr>
          <p:cNvPr id="6" name="Picture 5" descr="A graph of a normal distribution&#10;&#10;Description automatically generated">
            <a:extLst>
              <a:ext uri="{FF2B5EF4-FFF2-40B4-BE49-F238E27FC236}">
                <a16:creationId xmlns:a16="http://schemas.microsoft.com/office/drawing/2014/main" id="{3470124D-3378-36D0-E1F9-CA3FC5A77ECC}"/>
              </a:ext>
            </a:extLst>
          </p:cNvPr>
          <p:cNvPicPr>
            <a:picLocks noChangeAspect="1"/>
          </p:cNvPicPr>
          <p:nvPr/>
        </p:nvPicPr>
        <p:blipFill>
          <a:blip r:embed="rId2"/>
          <a:stretch>
            <a:fillRect/>
          </a:stretch>
        </p:blipFill>
        <p:spPr>
          <a:xfrm>
            <a:off x="315294" y="922421"/>
            <a:ext cx="4432300" cy="3009900"/>
          </a:xfrm>
          <a:prstGeom prst="rect">
            <a:avLst/>
          </a:prstGeom>
          <a:ln>
            <a:solidFill>
              <a:schemeClr val="accent1"/>
            </a:solidFill>
          </a:ln>
          <a:effectLst/>
        </p:spPr>
      </p:pic>
    </p:spTree>
    <p:extLst>
      <p:ext uri="{BB962C8B-B14F-4D97-AF65-F5344CB8AC3E}">
        <p14:creationId xmlns:p14="http://schemas.microsoft.com/office/powerpoint/2010/main" val="6355597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C70C9-7365-84F8-00BD-B5FB3C135AA6}"/>
              </a:ext>
            </a:extLst>
          </p:cNvPr>
          <p:cNvSpPr>
            <a:spLocks noGrp="1"/>
          </p:cNvSpPr>
          <p:nvPr>
            <p:ph type="title"/>
          </p:nvPr>
        </p:nvSpPr>
        <p:spPr/>
        <p:txBody>
          <a:bodyPr/>
          <a:lstStyle/>
          <a:p>
            <a:r>
              <a:rPr lang="en-GB" dirty="0"/>
              <a:t>Strategic Asset Allocation (SAA)</a:t>
            </a:r>
          </a:p>
        </p:txBody>
      </p:sp>
      <p:sp>
        <p:nvSpPr>
          <p:cNvPr id="3" name="Text Placeholder 2">
            <a:extLst>
              <a:ext uri="{FF2B5EF4-FFF2-40B4-BE49-F238E27FC236}">
                <a16:creationId xmlns:a16="http://schemas.microsoft.com/office/drawing/2014/main" id="{EB8BDBD0-4738-9441-60C6-FFEF6EB231A6}"/>
              </a:ext>
            </a:extLst>
          </p:cNvPr>
          <p:cNvSpPr>
            <a:spLocks noGrp="1"/>
          </p:cNvSpPr>
          <p:nvPr>
            <p:ph type="body" idx="1"/>
          </p:nvPr>
        </p:nvSpPr>
        <p:spPr>
          <a:xfrm>
            <a:off x="452387" y="1152474"/>
            <a:ext cx="3696101" cy="3631281"/>
          </a:xfrm>
        </p:spPr>
        <p:txBody>
          <a:bodyPr/>
          <a:lstStyle/>
          <a:p>
            <a:pPr>
              <a:buClr>
                <a:schemeClr val="accent1"/>
              </a:buClr>
              <a:buFont typeface="Wingdings" pitchFamily="2" charset="2"/>
              <a:buChar char="q"/>
            </a:pPr>
            <a:r>
              <a:rPr lang="en-GB" dirty="0"/>
              <a:t>The SAA is the result of the portfolio optimization provided by the risk consultant (</a:t>
            </a:r>
            <a:r>
              <a:rPr lang="en-GB" dirty="0" err="1"/>
              <a:t>Ortec</a:t>
            </a:r>
            <a:r>
              <a:rPr lang="en-GB" dirty="0"/>
              <a:t>).</a:t>
            </a:r>
          </a:p>
          <a:p>
            <a:pPr>
              <a:buClr>
                <a:schemeClr val="accent1"/>
              </a:buClr>
              <a:buFont typeface="Wingdings" pitchFamily="2" charset="2"/>
              <a:buChar char="q"/>
            </a:pPr>
            <a:r>
              <a:rPr lang="en-GB" dirty="0"/>
              <a:t>The </a:t>
            </a:r>
            <a:r>
              <a:rPr lang="en-GB" dirty="0" err="1"/>
              <a:t>Ortec</a:t>
            </a:r>
            <a:r>
              <a:rPr lang="en-GB" dirty="0"/>
              <a:t> model calculates the expected return and standard deviation for each asset class together with the correlations between the asset classes.</a:t>
            </a:r>
          </a:p>
          <a:p>
            <a:pPr>
              <a:buClr>
                <a:schemeClr val="accent1"/>
              </a:buClr>
              <a:buFont typeface="Wingdings" pitchFamily="2" charset="2"/>
              <a:buChar char="q"/>
            </a:pPr>
            <a:r>
              <a:rPr lang="en-GB" dirty="0"/>
              <a:t>The constrains for the asset classes consider the liquidity, the cash needs, etc.</a:t>
            </a:r>
          </a:p>
          <a:p>
            <a:pPr>
              <a:buClr>
                <a:schemeClr val="accent1"/>
              </a:buClr>
              <a:buFont typeface="Wingdings" pitchFamily="2" charset="2"/>
              <a:buChar char="q"/>
            </a:pPr>
            <a:r>
              <a:rPr lang="en-GB" dirty="0"/>
              <a:t>The SAA is on the efficient frontier corresponding to the CVaR limit. The proposed portfolio is approved by the PFGB.</a:t>
            </a:r>
          </a:p>
        </p:txBody>
      </p:sp>
      <p:pic>
        <p:nvPicPr>
          <p:cNvPr id="4" name="Content Placeholder 7" descr="A graph with a line drawn on it&#10;&#10;Description automatically generated">
            <a:extLst>
              <a:ext uri="{FF2B5EF4-FFF2-40B4-BE49-F238E27FC236}">
                <a16:creationId xmlns:a16="http://schemas.microsoft.com/office/drawing/2014/main" id="{2241A4D2-0D43-F390-F516-6340FCED975E}"/>
              </a:ext>
            </a:extLst>
          </p:cNvPr>
          <p:cNvPicPr>
            <a:picLocks noChangeAspect="1"/>
          </p:cNvPicPr>
          <p:nvPr/>
        </p:nvPicPr>
        <p:blipFill>
          <a:blip r:embed="rId2"/>
          <a:stretch>
            <a:fillRect/>
          </a:stretch>
        </p:blipFill>
        <p:spPr>
          <a:xfrm>
            <a:off x="4219875" y="1152475"/>
            <a:ext cx="4363185" cy="3272389"/>
          </a:xfrm>
          <a:prstGeom prst="rect">
            <a:avLst/>
          </a:prstGeom>
          <a:ln w="12700">
            <a:solidFill>
              <a:schemeClr val="accent1"/>
            </a:solidFill>
          </a:ln>
        </p:spPr>
      </p:pic>
    </p:spTree>
    <p:extLst>
      <p:ext uri="{BB962C8B-B14F-4D97-AF65-F5344CB8AC3E}">
        <p14:creationId xmlns:p14="http://schemas.microsoft.com/office/powerpoint/2010/main" val="3079768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354" name="Rectangle 2">
            <a:extLst>
              <a:ext uri="{FF2B5EF4-FFF2-40B4-BE49-F238E27FC236}">
                <a16:creationId xmlns:a16="http://schemas.microsoft.com/office/drawing/2014/main" id="{404C7973-EE42-426B-98AE-95C22FE36033}"/>
              </a:ext>
            </a:extLst>
          </p:cNvPr>
          <p:cNvSpPr>
            <a:spLocks noGrp="1" noChangeArrowheads="1"/>
          </p:cNvSpPr>
          <p:nvPr>
            <p:ph type="title"/>
          </p:nvPr>
        </p:nvSpPr>
        <p:spPr>
          <a:xfrm>
            <a:off x="1485900" y="141684"/>
            <a:ext cx="6343650" cy="596504"/>
          </a:xfrm>
        </p:spPr>
        <p:txBody>
          <a:bodyPr/>
          <a:lstStyle/>
          <a:p>
            <a:pPr>
              <a:defRPr/>
            </a:pPr>
            <a:r>
              <a:rPr lang="en-GB" sz="3200" dirty="0"/>
              <a:t>Outline</a:t>
            </a:r>
          </a:p>
        </p:txBody>
      </p:sp>
      <p:sp>
        <p:nvSpPr>
          <p:cNvPr id="3075" name="Rectangle 3">
            <a:extLst>
              <a:ext uri="{FF2B5EF4-FFF2-40B4-BE49-F238E27FC236}">
                <a16:creationId xmlns:a16="http://schemas.microsoft.com/office/drawing/2014/main" id="{8AFEEAF6-4B2D-4600-B333-037D28AA2BE2}"/>
              </a:ext>
            </a:extLst>
          </p:cNvPr>
          <p:cNvSpPr>
            <a:spLocks noGrp="1" noChangeArrowheads="1"/>
          </p:cNvSpPr>
          <p:nvPr>
            <p:ph idx="1"/>
          </p:nvPr>
        </p:nvSpPr>
        <p:spPr>
          <a:xfrm>
            <a:off x="1543050" y="857250"/>
            <a:ext cx="6000750" cy="3897630"/>
          </a:xfrm>
        </p:spPr>
        <p:txBody>
          <a:bodyPr/>
          <a:lstStyle/>
          <a:p>
            <a:pPr marL="237398" indent="-237398">
              <a:buClr>
                <a:srgbClr val="00B0F0"/>
              </a:buClr>
              <a:buFont typeface="Wingdings" panose="05000000000000000000" pitchFamily="2" charset="2"/>
              <a:buChar char="q"/>
              <a:tabLst>
                <a:tab pos="6203156" algn="r"/>
              </a:tabLst>
              <a:defRPr/>
            </a:pPr>
            <a:r>
              <a:rPr lang="en-GB" altLang="en-US" sz="2400" b="0" dirty="0">
                <a:solidFill>
                  <a:schemeClr val="tx2"/>
                </a:solidFill>
                <a:latin typeface="+mj-lt"/>
              </a:rPr>
              <a:t>General Information</a:t>
            </a:r>
          </a:p>
          <a:p>
            <a:pPr marL="237398" indent="-237398">
              <a:buClr>
                <a:srgbClr val="00B0F0"/>
              </a:buClr>
              <a:buFont typeface="Wingdings" panose="05000000000000000000" pitchFamily="2" charset="2"/>
              <a:buChar char="q"/>
              <a:tabLst>
                <a:tab pos="6203156" algn="r"/>
              </a:tabLst>
              <a:defRPr/>
            </a:pPr>
            <a:r>
              <a:rPr lang="en-GB" altLang="en-US" sz="2400" b="0" dirty="0">
                <a:solidFill>
                  <a:schemeClr val="tx2"/>
                </a:solidFill>
                <a:latin typeface="+mj-lt"/>
              </a:rPr>
              <a:t>History</a:t>
            </a:r>
          </a:p>
          <a:p>
            <a:pPr marL="237398" indent="-237398">
              <a:buClr>
                <a:srgbClr val="00B0F0"/>
              </a:buClr>
              <a:buFont typeface="Wingdings" panose="05000000000000000000" pitchFamily="2" charset="2"/>
              <a:buChar char="q"/>
              <a:tabLst>
                <a:tab pos="6203156" algn="r"/>
              </a:tabLst>
              <a:defRPr/>
            </a:pPr>
            <a:r>
              <a:rPr lang="en-GB" altLang="en-US" sz="2400" b="0" dirty="0">
                <a:solidFill>
                  <a:schemeClr val="tx2"/>
                </a:solidFill>
                <a:latin typeface="+mj-lt"/>
              </a:rPr>
              <a:t>Statistics and Status</a:t>
            </a:r>
          </a:p>
          <a:p>
            <a:pPr marL="237398" indent="-237398">
              <a:buClr>
                <a:srgbClr val="00B0F0"/>
              </a:buClr>
              <a:buFont typeface="Wingdings" panose="05000000000000000000" pitchFamily="2" charset="2"/>
              <a:buChar char="q"/>
              <a:tabLst>
                <a:tab pos="6203156" algn="r"/>
              </a:tabLst>
              <a:defRPr/>
            </a:pPr>
            <a:r>
              <a:rPr lang="en-GB" altLang="en-US" sz="2400" b="0" dirty="0">
                <a:solidFill>
                  <a:schemeClr val="tx2"/>
                </a:solidFill>
                <a:latin typeface="+mj-lt"/>
              </a:rPr>
              <a:t>Investment and Results</a:t>
            </a:r>
          </a:p>
          <a:p>
            <a:pPr marL="237398" indent="-237398">
              <a:buClr>
                <a:srgbClr val="00B0F0"/>
              </a:buClr>
              <a:buFont typeface="Wingdings" panose="05000000000000000000" pitchFamily="2" charset="2"/>
              <a:buChar char="q"/>
              <a:tabLst>
                <a:tab pos="6203156" algn="r"/>
              </a:tabLst>
              <a:defRPr/>
            </a:pPr>
            <a:r>
              <a:rPr lang="en-GB" altLang="en-US" sz="2400" b="0" dirty="0">
                <a:solidFill>
                  <a:schemeClr val="tx2"/>
                </a:solidFill>
                <a:latin typeface="+mj-lt"/>
              </a:rPr>
              <a:t>Active Working Groups</a:t>
            </a: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A445DFAD-C4AA-0AF4-1359-B868304E32C1}"/>
              </a:ext>
            </a:extLst>
          </p:cNvPr>
          <p:cNvPicPr>
            <a:picLocks noGrp="1" noChangeAspect="1"/>
          </p:cNvPicPr>
          <p:nvPr>
            <p:ph idx="1"/>
          </p:nvPr>
        </p:nvPicPr>
        <p:blipFill>
          <a:blip r:embed="rId2"/>
          <a:stretch>
            <a:fillRect/>
          </a:stretch>
        </p:blipFill>
        <p:spPr>
          <a:xfrm>
            <a:off x="714375" y="1175098"/>
            <a:ext cx="7715250" cy="3371154"/>
          </a:xfrm>
          <a:prstGeom prst="rect">
            <a:avLst/>
          </a:prstGeom>
        </p:spPr>
      </p:pic>
      <p:sp>
        <p:nvSpPr>
          <p:cNvPr id="4" name="Title 3">
            <a:extLst>
              <a:ext uri="{FF2B5EF4-FFF2-40B4-BE49-F238E27FC236}">
                <a16:creationId xmlns:a16="http://schemas.microsoft.com/office/drawing/2014/main" id="{69FE49B3-95E7-CDE0-B650-B7AF9F61E9C0}"/>
              </a:ext>
            </a:extLst>
          </p:cNvPr>
          <p:cNvSpPr>
            <a:spLocks noGrp="1"/>
          </p:cNvSpPr>
          <p:nvPr>
            <p:ph type="title"/>
          </p:nvPr>
        </p:nvSpPr>
        <p:spPr/>
        <p:txBody>
          <a:bodyPr/>
          <a:lstStyle/>
          <a:p>
            <a:r>
              <a:rPr lang="en-GB" dirty="0"/>
              <a:t>Risk of the Current Asset Allocation vs Risk Limit</a:t>
            </a:r>
          </a:p>
        </p:txBody>
      </p:sp>
    </p:spTree>
    <p:extLst>
      <p:ext uri="{BB962C8B-B14F-4D97-AF65-F5344CB8AC3E}">
        <p14:creationId xmlns:p14="http://schemas.microsoft.com/office/powerpoint/2010/main" val="18476049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92C2D83-CAD2-CBBE-218B-78A13BE51761}"/>
              </a:ext>
            </a:extLst>
          </p:cNvPr>
          <p:cNvPicPr>
            <a:picLocks noGrp="1" noChangeAspect="1"/>
          </p:cNvPicPr>
          <p:nvPr>
            <p:ph idx="1"/>
          </p:nvPr>
        </p:nvPicPr>
        <p:blipFill>
          <a:blip r:embed="rId3"/>
          <a:stretch>
            <a:fillRect/>
          </a:stretch>
        </p:blipFill>
        <p:spPr>
          <a:xfrm>
            <a:off x="116977" y="704252"/>
            <a:ext cx="8458311" cy="3864574"/>
          </a:xfrm>
          <a:prstGeom prst="rect">
            <a:avLst/>
          </a:prstGeom>
        </p:spPr>
      </p:pic>
      <p:sp>
        <p:nvSpPr>
          <p:cNvPr id="3" name="Title 2">
            <a:extLst>
              <a:ext uri="{FF2B5EF4-FFF2-40B4-BE49-F238E27FC236}">
                <a16:creationId xmlns:a16="http://schemas.microsoft.com/office/drawing/2014/main" id="{4A49ECF1-F7BC-4B22-8D17-A1BE0EDFCA66}"/>
              </a:ext>
            </a:extLst>
          </p:cNvPr>
          <p:cNvSpPr>
            <a:spLocks noGrp="1"/>
          </p:cNvSpPr>
          <p:nvPr>
            <p:ph type="title"/>
          </p:nvPr>
        </p:nvSpPr>
        <p:spPr>
          <a:xfrm>
            <a:off x="479501" y="99337"/>
            <a:ext cx="8218449" cy="572700"/>
          </a:xfrm>
        </p:spPr>
        <p:txBody>
          <a:bodyPr/>
          <a:lstStyle/>
          <a:p>
            <a:r>
              <a:rPr lang="en-GB" dirty="0"/>
              <a:t>Strategic asset allocation vs current. Net asset value</a:t>
            </a:r>
          </a:p>
        </p:txBody>
      </p:sp>
    </p:spTree>
    <p:extLst>
      <p:ext uri="{BB962C8B-B14F-4D97-AF65-F5344CB8AC3E}">
        <p14:creationId xmlns:p14="http://schemas.microsoft.com/office/powerpoint/2010/main" val="32702247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EB0BE6A-5E19-F5DB-30C4-9A9078F2B357}"/>
              </a:ext>
            </a:extLst>
          </p:cNvPr>
          <p:cNvSpPr>
            <a:spLocks noGrp="1"/>
          </p:cNvSpPr>
          <p:nvPr>
            <p:ph type="title"/>
          </p:nvPr>
        </p:nvSpPr>
        <p:spPr>
          <a:xfrm>
            <a:off x="720000" y="0"/>
            <a:ext cx="7704000" cy="572700"/>
          </a:xfrm>
        </p:spPr>
        <p:txBody>
          <a:bodyPr/>
          <a:lstStyle/>
          <a:p>
            <a:r>
              <a:rPr lang="en-GB" dirty="0"/>
              <a:t>Pension Fund Cash Flows 2024, MCHF</a:t>
            </a:r>
          </a:p>
        </p:txBody>
      </p:sp>
      <p:grpSp>
        <p:nvGrpSpPr>
          <p:cNvPr id="33" name="Group 32">
            <a:extLst>
              <a:ext uri="{FF2B5EF4-FFF2-40B4-BE49-F238E27FC236}">
                <a16:creationId xmlns:a16="http://schemas.microsoft.com/office/drawing/2014/main" id="{5FAC64C7-3E86-51FB-4B80-C8286680487B}"/>
              </a:ext>
            </a:extLst>
          </p:cNvPr>
          <p:cNvGrpSpPr/>
          <p:nvPr/>
        </p:nvGrpSpPr>
        <p:grpSpPr>
          <a:xfrm>
            <a:off x="3007446" y="572700"/>
            <a:ext cx="5787736" cy="4355654"/>
            <a:chOff x="2514600" y="509261"/>
            <a:chExt cx="5787736" cy="4355654"/>
          </a:xfrm>
        </p:grpSpPr>
        <p:sp>
          <p:nvSpPr>
            <p:cNvPr id="10" name="Rounded Rectangle 9">
              <a:extLst>
                <a:ext uri="{FF2B5EF4-FFF2-40B4-BE49-F238E27FC236}">
                  <a16:creationId xmlns:a16="http://schemas.microsoft.com/office/drawing/2014/main" id="{0ABB7861-1B60-50F1-0F44-5098B82BBF16}"/>
                </a:ext>
              </a:extLst>
            </p:cNvPr>
            <p:cNvSpPr/>
            <p:nvPr/>
          </p:nvSpPr>
          <p:spPr>
            <a:xfrm>
              <a:off x="2763982" y="1869480"/>
              <a:ext cx="3616036" cy="140454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accent6"/>
                  </a:solidFill>
                </a:rPr>
                <a:t>Assets</a:t>
              </a:r>
            </a:p>
            <a:p>
              <a:pPr algn="ctr"/>
              <a:r>
                <a:rPr lang="en-GB" sz="2000" dirty="0">
                  <a:solidFill>
                    <a:schemeClr val="accent6"/>
                  </a:solidFill>
                </a:rPr>
                <a:t>01.01.2024: 4460 </a:t>
              </a:r>
            </a:p>
            <a:p>
              <a:pPr algn="ctr"/>
              <a:r>
                <a:rPr lang="en-GB" sz="2000" dirty="0">
                  <a:solidFill>
                    <a:schemeClr val="accent6"/>
                  </a:solidFill>
                </a:rPr>
                <a:t>31.12.2024: 4620</a:t>
              </a:r>
            </a:p>
          </p:txBody>
        </p:sp>
        <p:sp>
          <p:nvSpPr>
            <p:cNvPr id="12" name="Down Arrow 11">
              <a:extLst>
                <a:ext uri="{FF2B5EF4-FFF2-40B4-BE49-F238E27FC236}">
                  <a16:creationId xmlns:a16="http://schemas.microsoft.com/office/drawing/2014/main" id="{5DF62F3F-A2B4-B886-CEE8-C5419028A88B}"/>
                </a:ext>
              </a:extLst>
            </p:cNvPr>
            <p:cNvSpPr/>
            <p:nvPr/>
          </p:nvSpPr>
          <p:spPr>
            <a:xfrm>
              <a:off x="2878905" y="1091698"/>
              <a:ext cx="484632" cy="76804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72</a:t>
              </a:r>
            </a:p>
          </p:txBody>
        </p:sp>
        <p:sp>
          <p:nvSpPr>
            <p:cNvPr id="13" name="Down Arrow 12">
              <a:extLst>
                <a:ext uri="{FF2B5EF4-FFF2-40B4-BE49-F238E27FC236}">
                  <a16:creationId xmlns:a16="http://schemas.microsoft.com/office/drawing/2014/main" id="{9B93172E-86B5-DA19-9A92-326E084A9BB8}"/>
                </a:ext>
              </a:extLst>
            </p:cNvPr>
            <p:cNvSpPr/>
            <p:nvPr/>
          </p:nvSpPr>
          <p:spPr>
            <a:xfrm>
              <a:off x="3907760" y="1101435"/>
              <a:ext cx="484632" cy="76804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125</a:t>
              </a:r>
            </a:p>
          </p:txBody>
        </p:sp>
        <p:sp>
          <p:nvSpPr>
            <p:cNvPr id="14" name="Down Arrow 13">
              <a:extLst>
                <a:ext uri="{FF2B5EF4-FFF2-40B4-BE49-F238E27FC236}">
                  <a16:creationId xmlns:a16="http://schemas.microsoft.com/office/drawing/2014/main" id="{67C5B9E5-19E3-D00C-DDC4-EE6BD3D580BF}"/>
                </a:ext>
              </a:extLst>
            </p:cNvPr>
            <p:cNvSpPr/>
            <p:nvPr/>
          </p:nvSpPr>
          <p:spPr>
            <a:xfrm>
              <a:off x="4873338" y="1081961"/>
              <a:ext cx="484632" cy="76804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61</a:t>
              </a:r>
            </a:p>
          </p:txBody>
        </p:sp>
        <p:sp>
          <p:nvSpPr>
            <p:cNvPr id="15" name="U-turn Arrow 14">
              <a:extLst>
                <a:ext uri="{FF2B5EF4-FFF2-40B4-BE49-F238E27FC236}">
                  <a16:creationId xmlns:a16="http://schemas.microsoft.com/office/drawing/2014/main" id="{279E5278-EAF7-1BBE-A01C-EDE1F1D3F8E1}"/>
                </a:ext>
              </a:extLst>
            </p:cNvPr>
            <p:cNvSpPr/>
            <p:nvPr/>
          </p:nvSpPr>
          <p:spPr>
            <a:xfrm rot="5400000">
              <a:off x="6375446" y="2132838"/>
              <a:ext cx="886968" cy="877824"/>
            </a:xfrm>
            <a:prstGeom prst="uturnArrow">
              <a:avLst>
                <a:gd name="adj1" fmla="val 25000"/>
                <a:gd name="adj2" fmla="val 25000"/>
                <a:gd name="adj3" fmla="val 25000"/>
                <a:gd name="adj4" fmla="val 44271"/>
                <a:gd name="adj5" fmla="val 9935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6" name="Down Arrow 15">
              <a:extLst>
                <a:ext uri="{FF2B5EF4-FFF2-40B4-BE49-F238E27FC236}">
                  <a16:creationId xmlns:a16="http://schemas.microsoft.com/office/drawing/2014/main" id="{4009BA05-243E-FCB5-E094-828FEE1882AD}"/>
                </a:ext>
              </a:extLst>
            </p:cNvPr>
            <p:cNvSpPr/>
            <p:nvPr/>
          </p:nvSpPr>
          <p:spPr>
            <a:xfrm>
              <a:off x="3907760" y="3283757"/>
              <a:ext cx="484632" cy="768044"/>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52</a:t>
              </a:r>
            </a:p>
          </p:txBody>
        </p:sp>
        <p:sp>
          <p:nvSpPr>
            <p:cNvPr id="17" name="Down Arrow 16">
              <a:extLst>
                <a:ext uri="{FF2B5EF4-FFF2-40B4-BE49-F238E27FC236}">
                  <a16:creationId xmlns:a16="http://schemas.microsoft.com/office/drawing/2014/main" id="{E7C8F7F6-94D3-5E05-C354-E820EBEC2A57}"/>
                </a:ext>
              </a:extLst>
            </p:cNvPr>
            <p:cNvSpPr/>
            <p:nvPr/>
          </p:nvSpPr>
          <p:spPr>
            <a:xfrm>
              <a:off x="4873338" y="3274019"/>
              <a:ext cx="484632" cy="787519"/>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14</a:t>
              </a:r>
            </a:p>
          </p:txBody>
        </p:sp>
        <p:sp>
          <p:nvSpPr>
            <p:cNvPr id="18" name="Down Arrow 17">
              <a:extLst>
                <a:ext uri="{FF2B5EF4-FFF2-40B4-BE49-F238E27FC236}">
                  <a16:creationId xmlns:a16="http://schemas.microsoft.com/office/drawing/2014/main" id="{6C1A3507-C9A1-97FE-889D-C86C157F2EC1}"/>
                </a:ext>
              </a:extLst>
            </p:cNvPr>
            <p:cNvSpPr/>
            <p:nvPr/>
          </p:nvSpPr>
          <p:spPr>
            <a:xfrm>
              <a:off x="2878905" y="3274020"/>
              <a:ext cx="484632" cy="768044"/>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252</a:t>
              </a:r>
            </a:p>
          </p:txBody>
        </p:sp>
        <p:sp>
          <p:nvSpPr>
            <p:cNvPr id="19" name="Down Arrow 18">
              <a:extLst>
                <a:ext uri="{FF2B5EF4-FFF2-40B4-BE49-F238E27FC236}">
                  <a16:creationId xmlns:a16="http://schemas.microsoft.com/office/drawing/2014/main" id="{DBBB2F1A-EBE4-811E-C0C8-E378F0CF2F34}"/>
                </a:ext>
              </a:extLst>
            </p:cNvPr>
            <p:cNvSpPr/>
            <p:nvPr/>
          </p:nvSpPr>
          <p:spPr>
            <a:xfrm>
              <a:off x="5864318" y="3274020"/>
              <a:ext cx="484632" cy="768044"/>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8</a:t>
              </a:r>
            </a:p>
          </p:txBody>
        </p:sp>
        <p:sp>
          <p:nvSpPr>
            <p:cNvPr id="20" name="Rounded Rectangle 19">
              <a:extLst>
                <a:ext uri="{FF2B5EF4-FFF2-40B4-BE49-F238E27FC236}">
                  <a16:creationId xmlns:a16="http://schemas.microsoft.com/office/drawing/2014/main" id="{F6A9440E-154E-4257-6486-C57D4878F965}"/>
                </a:ext>
              </a:extLst>
            </p:cNvPr>
            <p:cNvSpPr/>
            <p:nvPr/>
          </p:nvSpPr>
          <p:spPr>
            <a:xfrm>
              <a:off x="2642460" y="509261"/>
              <a:ext cx="957522" cy="5727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Members</a:t>
              </a:r>
            </a:p>
          </p:txBody>
        </p:sp>
        <p:sp>
          <p:nvSpPr>
            <p:cNvPr id="21" name="Rounded Rectangle 20">
              <a:extLst>
                <a:ext uri="{FF2B5EF4-FFF2-40B4-BE49-F238E27FC236}">
                  <a16:creationId xmlns:a16="http://schemas.microsoft.com/office/drawing/2014/main" id="{C1AC12A6-67F7-95C9-316E-4580A561490E}"/>
                </a:ext>
              </a:extLst>
            </p:cNvPr>
            <p:cNvSpPr/>
            <p:nvPr/>
          </p:nvSpPr>
          <p:spPr>
            <a:xfrm>
              <a:off x="3615881" y="4061539"/>
              <a:ext cx="1011607" cy="768047"/>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Spouse Orphan Disability</a:t>
              </a:r>
            </a:p>
          </p:txBody>
        </p:sp>
        <p:sp>
          <p:nvSpPr>
            <p:cNvPr id="22" name="Rounded Rectangle 21">
              <a:extLst>
                <a:ext uri="{FF2B5EF4-FFF2-40B4-BE49-F238E27FC236}">
                  <a16:creationId xmlns:a16="http://schemas.microsoft.com/office/drawing/2014/main" id="{202D0922-2DF0-6AF3-0594-5D8F49F678C7}"/>
                </a:ext>
              </a:extLst>
            </p:cNvPr>
            <p:cNvSpPr/>
            <p:nvPr/>
          </p:nvSpPr>
          <p:spPr>
            <a:xfrm>
              <a:off x="4717162" y="4096868"/>
              <a:ext cx="900632" cy="768047"/>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Transfer</a:t>
              </a:r>
            </a:p>
          </p:txBody>
        </p:sp>
        <p:sp>
          <p:nvSpPr>
            <p:cNvPr id="23" name="Rounded Rectangle 22">
              <a:extLst>
                <a:ext uri="{FF2B5EF4-FFF2-40B4-BE49-F238E27FC236}">
                  <a16:creationId xmlns:a16="http://schemas.microsoft.com/office/drawing/2014/main" id="{0C95C3E4-B8C8-7F42-24E7-1FC2D228F768}"/>
                </a:ext>
              </a:extLst>
            </p:cNvPr>
            <p:cNvSpPr/>
            <p:nvPr/>
          </p:nvSpPr>
          <p:spPr>
            <a:xfrm>
              <a:off x="5708143" y="4061539"/>
              <a:ext cx="796982" cy="768047"/>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PFMU</a:t>
              </a:r>
            </a:p>
          </p:txBody>
        </p:sp>
        <p:sp>
          <p:nvSpPr>
            <p:cNvPr id="24" name="Rounded Rectangle 23">
              <a:extLst>
                <a:ext uri="{FF2B5EF4-FFF2-40B4-BE49-F238E27FC236}">
                  <a16:creationId xmlns:a16="http://schemas.microsoft.com/office/drawing/2014/main" id="{6706DEE7-29C8-BE2D-8C90-C2DE04495B08}"/>
                </a:ext>
              </a:extLst>
            </p:cNvPr>
            <p:cNvSpPr/>
            <p:nvPr/>
          </p:nvSpPr>
          <p:spPr>
            <a:xfrm>
              <a:off x="2514600" y="4061539"/>
              <a:ext cx="1011607" cy="768047"/>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Retirement</a:t>
              </a:r>
            </a:p>
          </p:txBody>
        </p:sp>
        <p:sp>
          <p:nvSpPr>
            <p:cNvPr id="25" name="Rounded Rectangle 24">
              <a:extLst>
                <a:ext uri="{FF2B5EF4-FFF2-40B4-BE49-F238E27FC236}">
                  <a16:creationId xmlns:a16="http://schemas.microsoft.com/office/drawing/2014/main" id="{19E3C29E-EB43-E489-2201-ED55C5C9FB80}"/>
                </a:ext>
              </a:extLst>
            </p:cNvPr>
            <p:cNvSpPr/>
            <p:nvPr/>
          </p:nvSpPr>
          <p:spPr>
            <a:xfrm>
              <a:off x="3669966" y="523866"/>
              <a:ext cx="957522" cy="5727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CERN-ESO</a:t>
              </a:r>
            </a:p>
          </p:txBody>
        </p:sp>
        <p:sp>
          <p:nvSpPr>
            <p:cNvPr id="26" name="Rounded Rectangle 25">
              <a:extLst>
                <a:ext uri="{FF2B5EF4-FFF2-40B4-BE49-F238E27FC236}">
                  <a16:creationId xmlns:a16="http://schemas.microsoft.com/office/drawing/2014/main" id="{43EE4994-8914-B5AD-968D-21AED7349684}"/>
                </a:ext>
              </a:extLst>
            </p:cNvPr>
            <p:cNvSpPr/>
            <p:nvPr/>
          </p:nvSpPr>
          <p:spPr>
            <a:xfrm>
              <a:off x="4717163" y="509261"/>
              <a:ext cx="957522" cy="5727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Special</a:t>
              </a:r>
            </a:p>
          </p:txBody>
        </p:sp>
        <p:sp>
          <p:nvSpPr>
            <p:cNvPr id="27" name="Rounded Rectangle 26">
              <a:extLst>
                <a:ext uri="{FF2B5EF4-FFF2-40B4-BE49-F238E27FC236}">
                  <a16:creationId xmlns:a16="http://schemas.microsoft.com/office/drawing/2014/main" id="{A4DC92A8-C176-74FA-2BC6-1A0E7A2B5635}"/>
                </a:ext>
              </a:extLst>
            </p:cNvPr>
            <p:cNvSpPr/>
            <p:nvPr/>
          </p:nvSpPr>
          <p:spPr>
            <a:xfrm>
              <a:off x="7257842" y="2208597"/>
              <a:ext cx="1044494" cy="5727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Investment return (net)</a:t>
              </a:r>
            </a:p>
          </p:txBody>
        </p:sp>
        <p:sp>
          <p:nvSpPr>
            <p:cNvPr id="28" name="Down Arrow 27">
              <a:extLst>
                <a:ext uri="{FF2B5EF4-FFF2-40B4-BE49-F238E27FC236}">
                  <a16:creationId xmlns:a16="http://schemas.microsoft.com/office/drawing/2014/main" id="{84743E00-AA6C-01BF-62B4-6F7458F968D7}"/>
                </a:ext>
              </a:extLst>
            </p:cNvPr>
            <p:cNvSpPr/>
            <p:nvPr/>
          </p:nvSpPr>
          <p:spPr>
            <a:xfrm>
              <a:off x="5770618" y="1101434"/>
              <a:ext cx="484632" cy="76804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3</a:t>
              </a:r>
            </a:p>
          </p:txBody>
        </p:sp>
        <p:sp>
          <p:nvSpPr>
            <p:cNvPr id="29" name="Rounded Rectangle 28">
              <a:extLst>
                <a:ext uri="{FF2B5EF4-FFF2-40B4-BE49-F238E27FC236}">
                  <a16:creationId xmlns:a16="http://schemas.microsoft.com/office/drawing/2014/main" id="{C51E7803-70D4-04A7-3304-C52229C562BA}"/>
                </a:ext>
              </a:extLst>
            </p:cNvPr>
            <p:cNvSpPr/>
            <p:nvPr/>
          </p:nvSpPr>
          <p:spPr>
            <a:xfrm>
              <a:off x="5744669" y="516561"/>
              <a:ext cx="718222" cy="57513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6"/>
                  </a:solidFill>
                </a:rPr>
                <a:t>Other</a:t>
              </a:r>
            </a:p>
          </p:txBody>
        </p:sp>
        <p:sp>
          <p:nvSpPr>
            <p:cNvPr id="32" name="TextBox 31">
              <a:extLst>
                <a:ext uri="{FF2B5EF4-FFF2-40B4-BE49-F238E27FC236}">
                  <a16:creationId xmlns:a16="http://schemas.microsoft.com/office/drawing/2014/main" id="{35CCFA32-D0EE-5E1E-D6A6-58DADFB4B3E3}"/>
                </a:ext>
              </a:extLst>
            </p:cNvPr>
            <p:cNvSpPr txBox="1"/>
            <p:nvPr/>
          </p:nvSpPr>
          <p:spPr>
            <a:xfrm>
              <a:off x="6505125" y="2128266"/>
              <a:ext cx="439544" cy="276999"/>
            </a:xfrm>
            <a:prstGeom prst="rect">
              <a:avLst/>
            </a:prstGeom>
            <a:noFill/>
          </p:spPr>
          <p:txBody>
            <a:bodyPr wrap="none" rtlCol="0">
              <a:spAutoFit/>
            </a:bodyPr>
            <a:lstStyle/>
            <a:p>
              <a:r>
                <a:rPr lang="en-GB" sz="1200" dirty="0">
                  <a:solidFill>
                    <a:schemeClr val="accent6"/>
                  </a:solidFill>
                </a:rPr>
                <a:t>225</a:t>
              </a:r>
            </a:p>
          </p:txBody>
        </p:sp>
      </p:grpSp>
      <p:sp>
        <p:nvSpPr>
          <p:cNvPr id="34" name="TextBox 33">
            <a:extLst>
              <a:ext uri="{FF2B5EF4-FFF2-40B4-BE49-F238E27FC236}">
                <a16:creationId xmlns:a16="http://schemas.microsoft.com/office/drawing/2014/main" id="{F380CA5B-8BD2-6FA4-6F98-4FC9E76DB988}"/>
              </a:ext>
            </a:extLst>
          </p:cNvPr>
          <p:cNvSpPr txBox="1"/>
          <p:nvPr/>
        </p:nvSpPr>
        <p:spPr>
          <a:xfrm>
            <a:off x="394855" y="1548245"/>
            <a:ext cx="2798143" cy="954107"/>
          </a:xfrm>
          <a:prstGeom prst="rect">
            <a:avLst/>
          </a:prstGeom>
          <a:noFill/>
        </p:spPr>
        <p:txBody>
          <a:bodyPr wrap="square" rtlCol="0">
            <a:spAutoFit/>
          </a:bodyPr>
          <a:lstStyle/>
          <a:p>
            <a:r>
              <a:rPr lang="en-US" dirty="0">
                <a:solidFill>
                  <a:srgbClr val="0070C0"/>
                </a:solidFill>
              </a:rPr>
              <a:t>IN 	261 MCHF</a:t>
            </a:r>
          </a:p>
          <a:p>
            <a:r>
              <a:rPr lang="en-US" dirty="0">
                <a:solidFill>
                  <a:srgbClr val="FF0000"/>
                </a:solidFill>
              </a:rPr>
              <a:t>OUT 	</a:t>
            </a:r>
            <a:r>
              <a:rPr lang="en-US">
                <a:solidFill>
                  <a:srgbClr val="FF0000"/>
                </a:solidFill>
              </a:rPr>
              <a:t>326 MCHF</a:t>
            </a:r>
            <a:endParaRPr lang="en-US" dirty="0">
              <a:solidFill>
                <a:srgbClr val="FF0000"/>
              </a:solidFill>
            </a:endParaRPr>
          </a:p>
          <a:p>
            <a:r>
              <a:rPr lang="en-US" dirty="0">
                <a:solidFill>
                  <a:schemeClr val="bg1"/>
                </a:solidFill>
              </a:rPr>
              <a:t>Contribution </a:t>
            </a:r>
          </a:p>
          <a:p>
            <a:r>
              <a:rPr lang="en-US" dirty="0">
                <a:solidFill>
                  <a:schemeClr val="bg1"/>
                </a:solidFill>
              </a:rPr>
              <a:t>Balance 	-65 MCHF</a:t>
            </a:r>
          </a:p>
        </p:txBody>
      </p:sp>
    </p:spTree>
    <p:extLst>
      <p:ext uri="{BB962C8B-B14F-4D97-AF65-F5344CB8AC3E}">
        <p14:creationId xmlns:p14="http://schemas.microsoft.com/office/powerpoint/2010/main" val="1351399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descr="Chart type: Stacked Area. 'Contributions balance', 'Funds held (31/12)' by 'Year'&#10;&#10;Description automatically generated">
            <a:extLst>
              <a:ext uri="{FF2B5EF4-FFF2-40B4-BE49-F238E27FC236}">
                <a16:creationId xmlns:a16="http://schemas.microsoft.com/office/drawing/2014/main" id="{7C1141F2-E761-C299-38D2-2F7952A2E5B7}"/>
              </a:ext>
            </a:extLst>
          </p:cNvPr>
          <p:cNvGraphicFramePr>
            <a:graphicFrameLocks/>
          </p:cNvGraphicFramePr>
          <p:nvPr>
            <p:extLst>
              <p:ext uri="{D42A27DB-BD31-4B8C-83A1-F6EECF244321}">
                <p14:modId xmlns:p14="http://schemas.microsoft.com/office/powerpoint/2010/main" val="826821522"/>
              </p:ext>
            </p:extLst>
          </p:nvPr>
        </p:nvGraphicFramePr>
        <p:xfrm>
          <a:off x="991924" y="411698"/>
          <a:ext cx="7160151" cy="4320103"/>
        </p:xfrm>
        <a:graphic>
          <a:graphicData uri="http://schemas.openxmlformats.org/drawingml/2006/chart">
            <c:chart xmlns:c="http://schemas.openxmlformats.org/drawingml/2006/chart" xmlns:r="http://schemas.openxmlformats.org/officeDocument/2006/relationships" r:id="rId3"/>
          </a:graphicData>
        </a:graphic>
      </p:graphicFrame>
      <p:sp>
        <p:nvSpPr>
          <p:cNvPr id="5" name="Oval Callout 4">
            <a:extLst>
              <a:ext uri="{FF2B5EF4-FFF2-40B4-BE49-F238E27FC236}">
                <a16:creationId xmlns:a16="http://schemas.microsoft.com/office/drawing/2014/main" id="{8E4D2698-CF89-1438-A43A-5C94EF83AE17}"/>
              </a:ext>
            </a:extLst>
          </p:cNvPr>
          <p:cNvSpPr/>
          <p:nvPr/>
        </p:nvSpPr>
        <p:spPr>
          <a:xfrm>
            <a:off x="7504387" y="504497"/>
            <a:ext cx="1082566" cy="738771"/>
          </a:xfrm>
          <a:prstGeom prst="wedgeEllipseCallout">
            <a:avLst>
              <a:gd name="adj1" fmla="val -25687"/>
              <a:gd name="adj2" fmla="val 9852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bg2"/>
                </a:solidFill>
              </a:rPr>
              <a:t>2022 Russian</a:t>
            </a:r>
          </a:p>
          <a:p>
            <a:pPr algn="ctr"/>
            <a:r>
              <a:rPr lang="en-GB" sz="1000" dirty="0">
                <a:solidFill>
                  <a:schemeClr val="bg2"/>
                </a:solidFill>
              </a:rPr>
              <a:t> invasion in Ukraine </a:t>
            </a:r>
          </a:p>
        </p:txBody>
      </p:sp>
      <p:sp>
        <p:nvSpPr>
          <p:cNvPr id="6" name="Oval Callout 5">
            <a:extLst>
              <a:ext uri="{FF2B5EF4-FFF2-40B4-BE49-F238E27FC236}">
                <a16:creationId xmlns:a16="http://schemas.microsoft.com/office/drawing/2014/main" id="{385C4269-5954-C20C-2626-55191F8D3073}"/>
              </a:ext>
            </a:extLst>
          </p:cNvPr>
          <p:cNvSpPr/>
          <p:nvPr/>
        </p:nvSpPr>
        <p:spPr>
          <a:xfrm>
            <a:off x="6138041" y="518055"/>
            <a:ext cx="1082566" cy="738771"/>
          </a:xfrm>
          <a:prstGeom prst="wedgeEllipseCallout">
            <a:avLst>
              <a:gd name="adj1" fmla="val -21034"/>
              <a:gd name="adj2" fmla="val 14267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bg2"/>
                </a:solidFill>
              </a:rPr>
              <a:t> 2008 Financial Crisis</a:t>
            </a:r>
          </a:p>
        </p:txBody>
      </p:sp>
      <p:sp>
        <p:nvSpPr>
          <p:cNvPr id="7" name="Oval Callout 6">
            <a:extLst>
              <a:ext uri="{FF2B5EF4-FFF2-40B4-BE49-F238E27FC236}">
                <a16:creationId xmlns:a16="http://schemas.microsoft.com/office/drawing/2014/main" id="{F288B9AC-46F0-7A9B-06FA-09B13C410712}"/>
              </a:ext>
            </a:extLst>
          </p:cNvPr>
          <p:cNvSpPr/>
          <p:nvPr/>
        </p:nvSpPr>
        <p:spPr>
          <a:xfrm>
            <a:off x="4976648" y="518055"/>
            <a:ext cx="1082566" cy="738771"/>
          </a:xfrm>
          <a:prstGeom prst="wedgeEllipseCallout">
            <a:avLst>
              <a:gd name="adj1" fmla="val 33335"/>
              <a:gd name="adj2" fmla="val 14409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bg2"/>
                </a:solidFill>
              </a:rPr>
              <a:t> 2001 9/11, dot-com bubble</a:t>
            </a:r>
          </a:p>
        </p:txBody>
      </p:sp>
      <p:sp>
        <p:nvSpPr>
          <p:cNvPr id="8" name="Oval Callout 7">
            <a:extLst>
              <a:ext uri="{FF2B5EF4-FFF2-40B4-BE49-F238E27FC236}">
                <a16:creationId xmlns:a16="http://schemas.microsoft.com/office/drawing/2014/main" id="{8ED342BD-C122-CA0A-BA58-A8525BC42206}"/>
              </a:ext>
            </a:extLst>
          </p:cNvPr>
          <p:cNvSpPr/>
          <p:nvPr/>
        </p:nvSpPr>
        <p:spPr>
          <a:xfrm>
            <a:off x="3689131" y="993797"/>
            <a:ext cx="1287517" cy="738771"/>
          </a:xfrm>
          <a:prstGeom prst="wedgeEllipseCallout">
            <a:avLst>
              <a:gd name="adj1" fmla="val 58578"/>
              <a:gd name="adj2" fmla="val 132713"/>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bg2"/>
                </a:solidFill>
              </a:rPr>
              <a:t> 1992</a:t>
            </a:r>
          </a:p>
          <a:p>
            <a:pPr algn="ctr"/>
            <a:r>
              <a:rPr lang="en-GB" sz="1000" dirty="0">
                <a:solidFill>
                  <a:schemeClr val="bg2"/>
                </a:solidFill>
              </a:rPr>
              <a:t>Black Wednesday</a:t>
            </a:r>
          </a:p>
        </p:txBody>
      </p:sp>
      <p:sp>
        <p:nvSpPr>
          <p:cNvPr id="9" name="Oval Callout 8">
            <a:extLst>
              <a:ext uri="{FF2B5EF4-FFF2-40B4-BE49-F238E27FC236}">
                <a16:creationId xmlns:a16="http://schemas.microsoft.com/office/drawing/2014/main" id="{18BE0C2D-C972-E680-A0FF-757CA55883FE}"/>
              </a:ext>
            </a:extLst>
          </p:cNvPr>
          <p:cNvSpPr/>
          <p:nvPr/>
        </p:nvSpPr>
        <p:spPr>
          <a:xfrm>
            <a:off x="2291254" y="1832978"/>
            <a:ext cx="1082566" cy="738771"/>
          </a:xfrm>
          <a:prstGeom prst="wedgeEllipseCallout">
            <a:avLst>
              <a:gd name="adj1" fmla="val 33335"/>
              <a:gd name="adj2" fmla="val 14409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bg2"/>
                </a:solidFill>
              </a:rPr>
              <a:t> 1973 </a:t>
            </a:r>
          </a:p>
          <a:p>
            <a:pPr algn="ctr"/>
            <a:r>
              <a:rPr lang="en-GB" sz="1000" dirty="0">
                <a:solidFill>
                  <a:schemeClr val="bg2"/>
                </a:solidFill>
              </a:rPr>
              <a:t>Oil Crisis</a:t>
            </a:r>
          </a:p>
        </p:txBody>
      </p:sp>
      <p:sp>
        <p:nvSpPr>
          <p:cNvPr id="10" name="Oval Callout 9">
            <a:extLst>
              <a:ext uri="{FF2B5EF4-FFF2-40B4-BE49-F238E27FC236}">
                <a16:creationId xmlns:a16="http://schemas.microsoft.com/office/drawing/2014/main" id="{4144C915-D572-569E-8797-09ABE8B4E08A}"/>
              </a:ext>
            </a:extLst>
          </p:cNvPr>
          <p:cNvSpPr/>
          <p:nvPr/>
        </p:nvSpPr>
        <p:spPr>
          <a:xfrm>
            <a:off x="7871424" y="1832977"/>
            <a:ext cx="1082566" cy="738771"/>
          </a:xfrm>
          <a:prstGeom prst="wedgeEllipseCallout">
            <a:avLst>
              <a:gd name="adj1" fmla="val -158126"/>
              <a:gd name="adj2" fmla="val -31968"/>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bg2"/>
                </a:solidFill>
              </a:rPr>
              <a:t> 2010 European Debt Crisis</a:t>
            </a:r>
          </a:p>
        </p:txBody>
      </p:sp>
    </p:spTree>
    <p:extLst>
      <p:ext uri="{BB962C8B-B14F-4D97-AF65-F5344CB8AC3E}">
        <p14:creationId xmlns:p14="http://schemas.microsoft.com/office/powerpoint/2010/main" val="12965945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754BB-735A-4EA1-BEA8-8697DD275937}"/>
              </a:ext>
            </a:extLst>
          </p:cNvPr>
          <p:cNvSpPr>
            <a:spLocks noGrp="1"/>
          </p:cNvSpPr>
          <p:nvPr>
            <p:ph type="title"/>
          </p:nvPr>
        </p:nvSpPr>
        <p:spPr>
          <a:xfrm>
            <a:off x="793572" y="0"/>
            <a:ext cx="7704000" cy="572700"/>
          </a:xfrm>
        </p:spPr>
        <p:txBody>
          <a:bodyPr/>
          <a:lstStyle/>
          <a:p>
            <a:r>
              <a:rPr lang="en-GB" dirty="0"/>
              <a:t>Contributions Balance</a:t>
            </a:r>
          </a:p>
        </p:txBody>
      </p:sp>
      <p:graphicFrame>
        <p:nvGraphicFramePr>
          <p:cNvPr id="3" name="Chart 2" descr="Chart type: Stacked Area. 'Contributions balance'&#10;&#10;Description automatically generated">
            <a:extLst>
              <a:ext uri="{FF2B5EF4-FFF2-40B4-BE49-F238E27FC236}">
                <a16:creationId xmlns:a16="http://schemas.microsoft.com/office/drawing/2014/main" id="{B42B2D58-3C32-2116-A224-C62887E0550C}"/>
              </a:ext>
            </a:extLst>
          </p:cNvPr>
          <p:cNvGraphicFramePr>
            <a:graphicFrameLocks/>
          </p:cNvGraphicFramePr>
          <p:nvPr>
            <p:extLst>
              <p:ext uri="{D42A27DB-BD31-4B8C-83A1-F6EECF244321}">
                <p14:modId xmlns:p14="http://schemas.microsoft.com/office/powerpoint/2010/main" val="2008037535"/>
              </p:ext>
            </p:extLst>
          </p:nvPr>
        </p:nvGraphicFramePr>
        <p:xfrm>
          <a:off x="951978" y="572701"/>
          <a:ext cx="7340252" cy="40995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528506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62A44-D24F-B8E0-EC22-178850DF6367}"/>
              </a:ext>
            </a:extLst>
          </p:cNvPr>
          <p:cNvSpPr>
            <a:spLocks noGrp="1"/>
          </p:cNvSpPr>
          <p:nvPr>
            <p:ph type="title"/>
          </p:nvPr>
        </p:nvSpPr>
        <p:spPr>
          <a:xfrm>
            <a:off x="720000" y="158675"/>
            <a:ext cx="7704000" cy="572700"/>
          </a:xfrm>
        </p:spPr>
        <p:txBody>
          <a:bodyPr/>
          <a:lstStyle/>
          <a:p>
            <a:r>
              <a:rPr lang="en-GB" dirty="0"/>
              <a:t>Real Return = Nominal Return - Inflation</a:t>
            </a:r>
          </a:p>
        </p:txBody>
      </p:sp>
      <mc:AlternateContent xmlns:mc="http://schemas.openxmlformats.org/markup-compatibility/2006" xmlns:cx1="http://schemas.microsoft.com/office/drawing/2015/9/8/chartex">
        <mc:Choice Requires="cx1">
          <p:graphicFrame>
            <p:nvGraphicFramePr>
              <p:cNvPr id="3" name="Chart 2" descr="Chart type: Histogram. Frequency of 'Overall real performance'&#10;&#10;Description automatically generated">
                <a:extLst>
                  <a:ext uri="{FF2B5EF4-FFF2-40B4-BE49-F238E27FC236}">
                    <a16:creationId xmlns:a16="http://schemas.microsoft.com/office/drawing/2014/main" id="{F39555EF-6329-55B4-99C6-B66EE54B7F39}"/>
                  </a:ext>
                </a:extLst>
              </p:cNvPr>
              <p:cNvGraphicFramePr/>
              <p:nvPr>
                <p:extLst>
                  <p:ext uri="{D42A27DB-BD31-4B8C-83A1-F6EECF244321}">
                    <p14:modId xmlns:p14="http://schemas.microsoft.com/office/powerpoint/2010/main" val="491366424"/>
                  </p:ext>
                </p:extLst>
              </p:nvPr>
            </p:nvGraphicFramePr>
            <p:xfrm>
              <a:off x="1769150" y="731375"/>
              <a:ext cx="5605699" cy="3376783"/>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3" name="Chart 2" descr="Chart type: Histogram. Frequency of 'Overall real performance'&#10;&#10;Description automatically generated">
                <a:extLst>
                  <a:ext uri="{FF2B5EF4-FFF2-40B4-BE49-F238E27FC236}">
                    <a16:creationId xmlns:a16="http://schemas.microsoft.com/office/drawing/2014/main" id="{F39555EF-6329-55B4-99C6-B66EE54B7F39}"/>
                  </a:ext>
                </a:extLst>
              </p:cNvPr>
              <p:cNvPicPr>
                <a:picLocks noGrp="1" noRot="1" noChangeAspect="1" noMove="1" noResize="1" noEditPoints="1" noAdjustHandles="1" noChangeArrowheads="1" noChangeShapeType="1"/>
              </p:cNvPicPr>
              <p:nvPr/>
            </p:nvPicPr>
            <p:blipFill>
              <a:blip r:embed="rId3"/>
              <a:stretch>
                <a:fillRect/>
              </a:stretch>
            </p:blipFill>
            <p:spPr>
              <a:xfrm>
                <a:off x="1769150" y="731375"/>
                <a:ext cx="5605699" cy="3376783"/>
              </a:xfrm>
              <a:prstGeom prst="rect">
                <a:avLst/>
              </a:prstGeom>
            </p:spPr>
          </p:pic>
        </mc:Fallback>
      </mc:AlternateContent>
      <p:sp>
        <p:nvSpPr>
          <p:cNvPr id="4" name="TextBox 3">
            <a:extLst>
              <a:ext uri="{FF2B5EF4-FFF2-40B4-BE49-F238E27FC236}">
                <a16:creationId xmlns:a16="http://schemas.microsoft.com/office/drawing/2014/main" id="{893FEFF1-37CC-5258-ECF8-CA8D695AE50D}"/>
              </a:ext>
            </a:extLst>
          </p:cNvPr>
          <p:cNvSpPr txBox="1"/>
          <p:nvPr/>
        </p:nvSpPr>
        <p:spPr>
          <a:xfrm>
            <a:off x="1231689" y="4083419"/>
            <a:ext cx="6714132" cy="523220"/>
          </a:xfrm>
          <a:prstGeom prst="rect">
            <a:avLst/>
          </a:prstGeom>
          <a:noFill/>
        </p:spPr>
        <p:txBody>
          <a:bodyPr wrap="square" rtlCol="0">
            <a:spAutoFit/>
          </a:bodyPr>
          <a:lstStyle/>
          <a:p>
            <a:r>
              <a:rPr lang="en-GB" dirty="0"/>
              <a:t>Geom. Mean since 1956 = 1.87%		Min real return in 2008 = -22.48%</a:t>
            </a:r>
          </a:p>
          <a:p>
            <a:r>
              <a:rPr lang="en-GB" dirty="0"/>
              <a:t>Geom. Mean since 2012 = 3.17%		Max real return in 1999 = 15.56%</a:t>
            </a:r>
          </a:p>
        </p:txBody>
      </p:sp>
    </p:spTree>
    <p:extLst>
      <p:ext uri="{BB962C8B-B14F-4D97-AF65-F5344CB8AC3E}">
        <p14:creationId xmlns:p14="http://schemas.microsoft.com/office/powerpoint/2010/main" val="1018997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C0B9B81-75E4-53EB-5B06-F4F1F8340B8C}"/>
              </a:ext>
            </a:extLst>
          </p:cNvPr>
          <p:cNvPicPr>
            <a:picLocks noGrp="1" noChangeAspect="1"/>
          </p:cNvPicPr>
          <p:nvPr>
            <p:ph idx="1"/>
          </p:nvPr>
        </p:nvPicPr>
        <p:blipFill>
          <a:blip r:embed="rId2"/>
          <a:stretch>
            <a:fillRect/>
          </a:stretch>
        </p:blipFill>
        <p:spPr>
          <a:xfrm>
            <a:off x="397620" y="879046"/>
            <a:ext cx="8348760" cy="3385407"/>
          </a:xfrm>
          <a:prstGeom prst="rect">
            <a:avLst/>
          </a:prstGeom>
        </p:spPr>
      </p:pic>
      <p:sp>
        <p:nvSpPr>
          <p:cNvPr id="3" name="Title 2">
            <a:extLst>
              <a:ext uri="{FF2B5EF4-FFF2-40B4-BE49-F238E27FC236}">
                <a16:creationId xmlns:a16="http://schemas.microsoft.com/office/drawing/2014/main" id="{086C3154-B12A-E098-1AE4-191611861F4E}"/>
              </a:ext>
            </a:extLst>
          </p:cNvPr>
          <p:cNvSpPr>
            <a:spLocks noGrp="1"/>
          </p:cNvSpPr>
          <p:nvPr>
            <p:ph type="title"/>
          </p:nvPr>
        </p:nvSpPr>
        <p:spPr>
          <a:xfrm>
            <a:off x="714375" y="0"/>
            <a:ext cx="7704000" cy="572700"/>
          </a:xfrm>
        </p:spPr>
        <p:txBody>
          <a:bodyPr/>
          <a:lstStyle/>
          <a:p>
            <a:r>
              <a:rPr lang="en-GB" dirty="0"/>
              <a:t>Long term performance vs objective </a:t>
            </a:r>
          </a:p>
        </p:txBody>
      </p:sp>
    </p:spTree>
    <p:extLst>
      <p:ext uri="{BB962C8B-B14F-4D97-AF65-F5344CB8AC3E}">
        <p14:creationId xmlns:p14="http://schemas.microsoft.com/office/powerpoint/2010/main" val="18364182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A9A53280-BB14-32C2-5716-13BFF7DEBD40}"/>
              </a:ext>
            </a:extLst>
          </p:cNvPr>
          <p:cNvPicPr>
            <a:picLocks noGrp="1" noChangeAspect="1"/>
          </p:cNvPicPr>
          <p:nvPr>
            <p:ph idx="1"/>
          </p:nvPr>
        </p:nvPicPr>
        <p:blipFill>
          <a:blip r:embed="rId2"/>
          <a:stretch>
            <a:fillRect/>
          </a:stretch>
        </p:blipFill>
        <p:spPr>
          <a:xfrm>
            <a:off x="257151" y="572700"/>
            <a:ext cx="8886849" cy="3796323"/>
          </a:xfrm>
          <a:prstGeom prst="rect">
            <a:avLst/>
          </a:prstGeom>
        </p:spPr>
      </p:pic>
      <p:sp>
        <p:nvSpPr>
          <p:cNvPr id="3" name="Title 2">
            <a:extLst>
              <a:ext uri="{FF2B5EF4-FFF2-40B4-BE49-F238E27FC236}">
                <a16:creationId xmlns:a16="http://schemas.microsoft.com/office/drawing/2014/main" id="{6781FC81-FD0D-9A69-ED5F-388EE544AB68}"/>
              </a:ext>
            </a:extLst>
          </p:cNvPr>
          <p:cNvSpPr>
            <a:spLocks noGrp="1"/>
          </p:cNvSpPr>
          <p:nvPr>
            <p:ph type="title"/>
          </p:nvPr>
        </p:nvSpPr>
        <p:spPr>
          <a:xfrm>
            <a:off x="725625" y="0"/>
            <a:ext cx="7704000" cy="572700"/>
          </a:xfrm>
        </p:spPr>
        <p:txBody>
          <a:bodyPr/>
          <a:lstStyle/>
          <a:p>
            <a:r>
              <a:rPr lang="en-GB" dirty="0"/>
              <a:t>Comparisons with Swiss Pension Funds</a:t>
            </a:r>
          </a:p>
        </p:txBody>
      </p:sp>
    </p:spTree>
    <p:extLst>
      <p:ext uri="{BB962C8B-B14F-4D97-AF65-F5344CB8AC3E}">
        <p14:creationId xmlns:p14="http://schemas.microsoft.com/office/powerpoint/2010/main" val="31087009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9CCB438-D713-B5AD-85C9-D21D2AE16293}"/>
              </a:ext>
            </a:extLst>
          </p:cNvPr>
          <p:cNvSpPr>
            <a:spLocks noGrp="1"/>
          </p:cNvSpPr>
          <p:nvPr>
            <p:ph type="title"/>
          </p:nvPr>
        </p:nvSpPr>
        <p:spPr/>
        <p:txBody>
          <a:bodyPr/>
          <a:lstStyle/>
          <a:p>
            <a:r>
              <a:rPr lang="en-GB" dirty="0"/>
              <a:t>Pension Fund – Active Working Groups</a:t>
            </a:r>
          </a:p>
        </p:txBody>
      </p:sp>
    </p:spTree>
    <p:extLst>
      <p:ext uri="{BB962C8B-B14F-4D97-AF65-F5344CB8AC3E}">
        <p14:creationId xmlns:p14="http://schemas.microsoft.com/office/powerpoint/2010/main" val="34578766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9349767-35A1-09C2-4F02-E876A03ACBC7}"/>
              </a:ext>
            </a:extLst>
          </p:cNvPr>
          <p:cNvSpPr>
            <a:spLocks noGrp="1"/>
          </p:cNvSpPr>
          <p:nvPr>
            <p:ph idx="1"/>
          </p:nvPr>
        </p:nvSpPr>
        <p:spPr>
          <a:xfrm>
            <a:off x="715100" y="895149"/>
            <a:ext cx="7713900" cy="3673726"/>
          </a:xfrm>
        </p:spPr>
        <p:txBody>
          <a:bodyPr/>
          <a:lstStyle/>
          <a:p>
            <a:pPr>
              <a:buClr>
                <a:srgbClr val="00B0F0"/>
              </a:buClr>
              <a:buFont typeface="Wingdings" pitchFamily="2" charset="2"/>
              <a:buChar char="q"/>
            </a:pPr>
            <a:r>
              <a:rPr lang="en-GB" dirty="0"/>
              <a:t>The working groups have broad membership and have led to balanced discussions</a:t>
            </a:r>
          </a:p>
          <a:p>
            <a:pPr>
              <a:buClr>
                <a:srgbClr val="00B0F0"/>
              </a:buClr>
              <a:buFont typeface="Wingdings" pitchFamily="2" charset="2"/>
              <a:buChar char="q"/>
            </a:pPr>
            <a:r>
              <a:rPr lang="en-GB" dirty="0"/>
              <a:t>Updated factors in early retirement</a:t>
            </a:r>
          </a:p>
          <a:p>
            <a:pPr lvl="1">
              <a:buFont typeface="Wingdings" pitchFamily="2" charset="2"/>
              <a:buChar char="§"/>
            </a:pPr>
            <a:r>
              <a:rPr lang="en-GB" dirty="0"/>
              <a:t>New reduction factors based on “best estimate” with PAR2022 parameters in place</a:t>
            </a:r>
          </a:p>
          <a:p>
            <a:pPr lvl="1">
              <a:buFont typeface="Wingdings" pitchFamily="2" charset="2"/>
              <a:buChar char="§"/>
            </a:pPr>
            <a:r>
              <a:rPr lang="en-GB" dirty="0"/>
              <a:t>More favourable to the members of the PF </a:t>
            </a:r>
          </a:p>
          <a:p>
            <a:pPr>
              <a:buClr>
                <a:srgbClr val="00B0F0"/>
              </a:buClr>
              <a:buFont typeface="Wingdings" pitchFamily="2" charset="2"/>
              <a:buChar char="q"/>
            </a:pPr>
            <a:r>
              <a:rPr lang="en-GB" dirty="0"/>
              <a:t>Updated rules and prices for purchase of membership periods</a:t>
            </a:r>
          </a:p>
          <a:p>
            <a:pPr lvl="1">
              <a:buFont typeface="Wingdings" pitchFamily="2" charset="2"/>
              <a:buChar char="§"/>
            </a:pPr>
            <a:r>
              <a:rPr lang="en-GB" dirty="0"/>
              <a:t>Some loopholes in the PF rules and regulations closed</a:t>
            </a:r>
          </a:p>
          <a:p>
            <a:pPr>
              <a:buClr>
                <a:srgbClr val="00B0F0"/>
              </a:buClr>
              <a:buFont typeface="Wingdings" pitchFamily="2" charset="2"/>
              <a:buChar char="q"/>
            </a:pPr>
            <a:r>
              <a:rPr lang="en-GB" dirty="0"/>
              <a:t>Ongoing work on the transfer values</a:t>
            </a:r>
          </a:p>
          <a:p>
            <a:pPr lvl="1">
              <a:buFont typeface="Wingdings" pitchFamily="2" charset="2"/>
              <a:buChar char="§"/>
            </a:pPr>
            <a:r>
              <a:rPr lang="en-GB" dirty="0"/>
              <a:t>Actuarial studies based on “best estimate” provided</a:t>
            </a:r>
          </a:p>
          <a:p>
            <a:pPr>
              <a:buClr>
                <a:srgbClr val="00B0F0"/>
              </a:buClr>
              <a:buFont typeface="Wingdings" pitchFamily="2" charset="2"/>
              <a:buChar char="q"/>
            </a:pPr>
            <a:r>
              <a:rPr lang="en-GB" dirty="0"/>
              <a:t>Discussion on modification of rules for young spouses</a:t>
            </a:r>
          </a:p>
          <a:p>
            <a:pPr lvl="1">
              <a:buFont typeface="Wingdings" pitchFamily="2" charset="2"/>
              <a:buChar char="§"/>
            </a:pPr>
            <a:r>
              <a:rPr lang="en-GB" dirty="0"/>
              <a:t>Wrongly designed protection against “deathbed” marriages became obsolete</a:t>
            </a:r>
          </a:p>
          <a:p>
            <a:pPr>
              <a:buClr>
                <a:srgbClr val="00B0F0"/>
              </a:buClr>
              <a:buFont typeface="Wingdings" pitchFamily="2" charset="2"/>
              <a:buChar char="q"/>
            </a:pPr>
            <a:r>
              <a:rPr lang="en-GB" dirty="0"/>
              <a:t>The purchases are now “fair for members and fair for the Fund”. </a:t>
            </a:r>
          </a:p>
          <a:p>
            <a:pPr>
              <a:buClr>
                <a:srgbClr val="00B0F0"/>
              </a:buClr>
              <a:buFont typeface="Wingdings" pitchFamily="2" charset="2"/>
              <a:buChar char="q"/>
            </a:pPr>
            <a:r>
              <a:rPr lang="en-GB" dirty="0"/>
              <a:t>Future plans to review fixed sums and allowances.</a:t>
            </a:r>
          </a:p>
          <a:p>
            <a:endParaRPr lang="en-GB" dirty="0"/>
          </a:p>
        </p:txBody>
      </p:sp>
      <p:sp>
        <p:nvSpPr>
          <p:cNvPr id="3" name="Title 2">
            <a:extLst>
              <a:ext uri="{FF2B5EF4-FFF2-40B4-BE49-F238E27FC236}">
                <a16:creationId xmlns:a16="http://schemas.microsoft.com/office/drawing/2014/main" id="{C2899281-F032-6034-42F6-4C336A92568F}"/>
              </a:ext>
            </a:extLst>
          </p:cNvPr>
          <p:cNvSpPr>
            <a:spLocks noGrp="1"/>
          </p:cNvSpPr>
          <p:nvPr>
            <p:ph type="title"/>
          </p:nvPr>
        </p:nvSpPr>
        <p:spPr/>
        <p:txBody>
          <a:bodyPr/>
          <a:lstStyle/>
          <a:p>
            <a:r>
              <a:rPr lang="en-GB" dirty="0"/>
              <a:t>Working Group on PF Factors and Parameters </a:t>
            </a:r>
          </a:p>
        </p:txBody>
      </p:sp>
    </p:spTree>
    <p:extLst>
      <p:ext uri="{BB962C8B-B14F-4D97-AF65-F5344CB8AC3E}">
        <p14:creationId xmlns:p14="http://schemas.microsoft.com/office/powerpoint/2010/main" val="2571986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F2EF2-D584-7BCB-78D6-03876500CD9C}"/>
              </a:ext>
            </a:extLst>
          </p:cNvPr>
          <p:cNvSpPr>
            <a:spLocks noGrp="1"/>
          </p:cNvSpPr>
          <p:nvPr>
            <p:ph type="title"/>
          </p:nvPr>
        </p:nvSpPr>
        <p:spPr/>
        <p:txBody>
          <a:bodyPr/>
          <a:lstStyle/>
          <a:p>
            <a:r>
              <a:rPr lang="en-GB" dirty="0"/>
              <a:t>CERN Pension Fund</a:t>
            </a:r>
            <a:br>
              <a:rPr lang="en-GB" dirty="0"/>
            </a:br>
            <a:r>
              <a:rPr lang="en-GB" dirty="0"/>
              <a:t>General Information</a:t>
            </a:r>
          </a:p>
        </p:txBody>
      </p:sp>
    </p:spTree>
    <p:extLst>
      <p:ext uri="{BB962C8B-B14F-4D97-AF65-F5344CB8AC3E}">
        <p14:creationId xmlns:p14="http://schemas.microsoft.com/office/powerpoint/2010/main" val="12599971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C937F7-3990-01AA-9A6F-65CE7BEC0F4F}"/>
              </a:ext>
            </a:extLst>
          </p:cNvPr>
          <p:cNvSpPr>
            <a:spLocks noGrp="1"/>
          </p:cNvSpPr>
          <p:nvPr>
            <p:ph idx="1"/>
          </p:nvPr>
        </p:nvSpPr>
        <p:spPr/>
        <p:txBody>
          <a:bodyPr/>
          <a:lstStyle/>
          <a:p>
            <a:pPr>
              <a:buClr>
                <a:srgbClr val="00B0F0"/>
              </a:buClr>
              <a:buFont typeface="Wingdings" pitchFamily="2" charset="2"/>
              <a:buChar char="q"/>
            </a:pPr>
            <a:r>
              <a:rPr lang="en-GB" dirty="0"/>
              <a:t>In 1996 the Council adopted a plan for foundation under the Swiss law that replaces the CERN PF in case of CERN closing</a:t>
            </a:r>
          </a:p>
          <a:p>
            <a:pPr>
              <a:buClr>
                <a:srgbClr val="00B0F0"/>
              </a:buClr>
              <a:buFont typeface="Wingdings" pitchFamily="2" charset="2"/>
              <a:buChar char="q"/>
            </a:pPr>
            <a:r>
              <a:rPr lang="en-GB" dirty="0"/>
              <a:t>The introduction of guarantees for CHIS makes this foundation incompatible with the Swiss law</a:t>
            </a:r>
          </a:p>
          <a:p>
            <a:pPr>
              <a:buClr>
                <a:srgbClr val="00B0F0"/>
              </a:buClr>
              <a:buFont typeface="Wingdings" pitchFamily="2" charset="2"/>
              <a:buChar char="q"/>
            </a:pPr>
            <a:r>
              <a:rPr lang="en-GB" dirty="0"/>
              <a:t>Active discussions with Swiss authorities</a:t>
            </a:r>
          </a:p>
          <a:p>
            <a:pPr>
              <a:buClr>
                <a:srgbClr val="00B0F0"/>
              </a:buClr>
              <a:buFont typeface="Wingdings" pitchFamily="2" charset="2"/>
              <a:buChar char="q"/>
            </a:pPr>
            <a:r>
              <a:rPr lang="en-GB" dirty="0"/>
              <a:t>The preferred solution is a (single legacy purpose) international organisation  that takes care of the activities related to CERN dismantling and of the CERN social system (PF, CHIS) until the death of the last beneficiary</a:t>
            </a:r>
          </a:p>
          <a:p>
            <a:pPr lvl="1">
              <a:buFont typeface="Wingdings" pitchFamily="2" charset="2"/>
              <a:buChar char="§"/>
            </a:pPr>
            <a:r>
              <a:rPr lang="en-GB" dirty="0"/>
              <a:t> This would require changes in the CERN Convention and possibly ratification by the parliaments of the member states</a:t>
            </a:r>
          </a:p>
        </p:txBody>
      </p:sp>
      <p:sp>
        <p:nvSpPr>
          <p:cNvPr id="3" name="Title 2">
            <a:extLst>
              <a:ext uri="{FF2B5EF4-FFF2-40B4-BE49-F238E27FC236}">
                <a16:creationId xmlns:a16="http://schemas.microsoft.com/office/drawing/2014/main" id="{F5AC4637-85A8-1C93-0D89-44D70E87CE04}"/>
              </a:ext>
            </a:extLst>
          </p:cNvPr>
          <p:cNvSpPr>
            <a:spLocks noGrp="1"/>
          </p:cNvSpPr>
          <p:nvPr>
            <p:ph type="title"/>
          </p:nvPr>
        </p:nvSpPr>
        <p:spPr/>
        <p:txBody>
          <a:bodyPr/>
          <a:lstStyle/>
          <a:p>
            <a:r>
              <a:rPr lang="en-GB" dirty="0"/>
              <a:t>Working Group on the solutions in case of CERN closing </a:t>
            </a:r>
          </a:p>
        </p:txBody>
      </p:sp>
    </p:spTree>
    <p:extLst>
      <p:ext uri="{BB962C8B-B14F-4D97-AF65-F5344CB8AC3E}">
        <p14:creationId xmlns:p14="http://schemas.microsoft.com/office/powerpoint/2010/main" val="41479591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65E4000-560F-E0E3-0144-93342EBA63F5}"/>
              </a:ext>
            </a:extLst>
          </p:cNvPr>
          <p:cNvSpPr>
            <a:spLocks noGrp="1"/>
          </p:cNvSpPr>
          <p:nvPr>
            <p:ph idx="1"/>
          </p:nvPr>
        </p:nvSpPr>
        <p:spPr>
          <a:xfrm>
            <a:off x="289932" y="574625"/>
            <a:ext cx="8742556" cy="4097736"/>
          </a:xfrm>
        </p:spPr>
        <p:txBody>
          <a:bodyPr/>
          <a:lstStyle/>
          <a:p>
            <a:pPr>
              <a:buFont typeface="Wingdings" pitchFamily="2" charset="2"/>
              <a:buChar char="q"/>
            </a:pPr>
            <a:r>
              <a:rPr lang="en-GB" sz="1500" dirty="0">
                <a:solidFill>
                  <a:schemeClr val="tx1"/>
                </a:solidFill>
              </a:rPr>
              <a:t>Since 1955 the CERN Pension Fund has fulfilled its purpose of providing insurance to its members against the final consequences of death, disability and old age, with an excellent service record</a:t>
            </a:r>
          </a:p>
          <a:p>
            <a:pPr>
              <a:buFont typeface="Wingdings" pitchFamily="2" charset="2"/>
              <a:buChar char="q"/>
            </a:pPr>
            <a:r>
              <a:rPr lang="en-GB" sz="1500" dirty="0">
                <a:solidFill>
                  <a:schemeClr val="tx1"/>
                </a:solidFill>
              </a:rPr>
              <a:t>The governance model in place is well-developed and ensures all stakeholders are represented in decision-making</a:t>
            </a:r>
          </a:p>
          <a:p>
            <a:pPr>
              <a:buFont typeface="Wingdings" pitchFamily="2" charset="2"/>
              <a:buChar char="q"/>
            </a:pPr>
            <a:r>
              <a:rPr lang="en-GB" sz="1500" dirty="0">
                <a:solidFill>
                  <a:schemeClr val="tx1"/>
                </a:solidFill>
              </a:rPr>
              <a:t>The PFMU is led by financial experts with substantial experience</a:t>
            </a:r>
          </a:p>
          <a:p>
            <a:pPr>
              <a:buFont typeface="Wingdings" pitchFamily="2" charset="2"/>
              <a:buChar char="q"/>
            </a:pPr>
            <a:r>
              <a:rPr lang="en-GB" sz="1500" dirty="0">
                <a:solidFill>
                  <a:schemeClr val="tx1"/>
                </a:solidFill>
              </a:rPr>
              <a:t>The scheme is maturing, and the number of beneficiaries will soon exceed the number of active members</a:t>
            </a:r>
          </a:p>
          <a:p>
            <a:pPr>
              <a:buFont typeface="Wingdings" pitchFamily="2" charset="2"/>
              <a:buChar char="q"/>
            </a:pPr>
            <a:r>
              <a:rPr lang="en-GB" sz="1500" dirty="0">
                <a:solidFill>
                  <a:schemeClr val="tx1"/>
                </a:solidFill>
              </a:rPr>
              <a:t>The resulting negative cash outflows are serious challenge since they affect the accumulation of assets</a:t>
            </a:r>
          </a:p>
          <a:p>
            <a:pPr>
              <a:buFont typeface="Wingdings" pitchFamily="2" charset="2"/>
              <a:buChar char="q"/>
            </a:pPr>
            <a:r>
              <a:rPr lang="en-GB" sz="1500" dirty="0">
                <a:solidFill>
                  <a:schemeClr val="tx1"/>
                </a:solidFill>
              </a:rPr>
              <a:t>Several decisions in the past have affected the funding level of the PF and still have an influence today</a:t>
            </a:r>
          </a:p>
          <a:p>
            <a:pPr>
              <a:buFont typeface="Wingdings" pitchFamily="2" charset="2"/>
              <a:buChar char="q"/>
            </a:pPr>
            <a:r>
              <a:rPr lang="en-GB" sz="1500" dirty="0">
                <a:solidFill>
                  <a:schemeClr val="tx1"/>
                </a:solidFill>
              </a:rPr>
              <a:t>The investment environment is subject of bigger uncertainties than in the past and achieving positive real returns without excessive risk is challenging</a:t>
            </a:r>
          </a:p>
          <a:p>
            <a:pPr>
              <a:buFont typeface="Wingdings" pitchFamily="2" charset="2"/>
              <a:buChar char="q"/>
            </a:pPr>
            <a:r>
              <a:rPr lang="en-GB" sz="1500" dirty="0">
                <a:solidFill>
                  <a:schemeClr val="tx1"/>
                </a:solidFill>
              </a:rPr>
              <a:t>The PF has sound investment strategy and reliable risk management; its results are among the best in the Swiss pension fund universe</a:t>
            </a:r>
          </a:p>
          <a:p>
            <a:pPr>
              <a:buFont typeface="Wingdings" pitchFamily="2" charset="2"/>
              <a:buChar char="q"/>
            </a:pPr>
            <a:r>
              <a:rPr lang="en-GB" sz="1500" dirty="0">
                <a:solidFill>
                  <a:schemeClr val="tx1"/>
                </a:solidFill>
              </a:rPr>
              <a:t>The package of measures adopted in 2010-2012 leads to projections of full funding in the future, without which the Fund would be in decline</a:t>
            </a:r>
          </a:p>
          <a:p>
            <a:pPr>
              <a:buFont typeface="Wingdings" pitchFamily="2" charset="2"/>
              <a:buChar char="q"/>
            </a:pPr>
            <a:r>
              <a:rPr lang="en-GB" sz="1500" dirty="0">
                <a:solidFill>
                  <a:schemeClr val="tx1"/>
                </a:solidFill>
              </a:rPr>
              <a:t>The SA plays active role in the PF: supports strong governance, raises important questions, monitors the situation and generates new ideas</a:t>
            </a:r>
          </a:p>
        </p:txBody>
      </p:sp>
      <p:sp>
        <p:nvSpPr>
          <p:cNvPr id="3" name="Title 2">
            <a:extLst>
              <a:ext uri="{FF2B5EF4-FFF2-40B4-BE49-F238E27FC236}">
                <a16:creationId xmlns:a16="http://schemas.microsoft.com/office/drawing/2014/main" id="{CF419078-62AE-1C92-A384-645537DA968B}"/>
              </a:ext>
            </a:extLst>
          </p:cNvPr>
          <p:cNvSpPr>
            <a:spLocks noGrp="1"/>
          </p:cNvSpPr>
          <p:nvPr>
            <p:ph type="title"/>
          </p:nvPr>
        </p:nvSpPr>
        <p:spPr>
          <a:xfrm>
            <a:off x="720000" y="1925"/>
            <a:ext cx="7704000" cy="572700"/>
          </a:xfrm>
        </p:spPr>
        <p:txBody>
          <a:bodyPr/>
          <a:lstStyle/>
          <a:p>
            <a:r>
              <a:rPr lang="en-GB" dirty="0"/>
              <a:t>Conclusions</a:t>
            </a:r>
          </a:p>
        </p:txBody>
      </p:sp>
    </p:spTree>
    <p:extLst>
      <p:ext uri="{BB962C8B-B14F-4D97-AF65-F5344CB8AC3E}">
        <p14:creationId xmlns:p14="http://schemas.microsoft.com/office/powerpoint/2010/main" val="29999530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86E16A2-83FE-4BF0-FB7B-56E7D9A01EBF}"/>
              </a:ext>
            </a:extLst>
          </p:cNvPr>
          <p:cNvSpPr>
            <a:spLocks noGrp="1"/>
          </p:cNvSpPr>
          <p:nvPr>
            <p:ph idx="1"/>
          </p:nvPr>
        </p:nvSpPr>
        <p:spPr/>
        <p:txBody>
          <a:bodyPr/>
          <a:lstStyle/>
          <a:p>
            <a:pPr>
              <a:buClr>
                <a:srgbClr val="00B0F0"/>
              </a:buClr>
              <a:buFont typeface="Wingdings" pitchFamily="2" charset="2"/>
              <a:buChar char="q"/>
            </a:pPr>
            <a:r>
              <a:rPr lang="en-GB" dirty="0">
                <a:solidFill>
                  <a:srgbClr val="0070C0"/>
                </a:solidFill>
                <a:hlinkClick r:id="rId3">
                  <a:extLst>
                    <a:ext uri="{A12FA001-AC4F-418D-AE19-62706E023703}">
                      <ahyp:hlinkClr xmlns:ahyp="http://schemas.microsoft.com/office/drawing/2018/hyperlinkcolor" val="tx"/>
                    </a:ext>
                  </a:extLst>
                </a:hlinkClick>
              </a:rPr>
              <a:t>Special Proton: Towards a lasting social protection</a:t>
            </a:r>
            <a:endParaRPr lang="en-GB" dirty="0">
              <a:solidFill>
                <a:srgbClr val="0070C0"/>
              </a:solidFill>
            </a:endParaRPr>
          </a:p>
          <a:p>
            <a:pPr>
              <a:buClr>
                <a:srgbClr val="00B0F0"/>
              </a:buClr>
              <a:buFont typeface="Wingdings" pitchFamily="2" charset="2"/>
              <a:buChar char="q"/>
            </a:pPr>
            <a:endParaRPr lang="en-GB" dirty="0">
              <a:hlinkClick r:id="rId4"/>
            </a:endParaRPr>
          </a:p>
          <a:p>
            <a:pPr>
              <a:buClr>
                <a:srgbClr val="00B0F0"/>
              </a:buClr>
              <a:buFont typeface="Wingdings" pitchFamily="2" charset="2"/>
              <a:buChar char="q"/>
            </a:pPr>
            <a:r>
              <a:rPr lang="en-GB" dirty="0">
                <a:hlinkClick r:id="rId4"/>
              </a:rPr>
              <a:t>CERN Pension Fund Web site</a:t>
            </a:r>
            <a:endParaRPr lang="en-GB" dirty="0"/>
          </a:p>
          <a:p>
            <a:pPr>
              <a:buClr>
                <a:srgbClr val="00B0F0"/>
              </a:buClr>
              <a:buFont typeface="Wingdings" pitchFamily="2" charset="2"/>
              <a:buChar char="q"/>
            </a:pPr>
            <a:r>
              <a:rPr lang="en-GB" dirty="0">
                <a:hlinkClick r:id="rId5"/>
              </a:rPr>
              <a:t>Pension Fund Annual Information Meetings</a:t>
            </a:r>
            <a:endParaRPr lang="en-GB" dirty="0"/>
          </a:p>
          <a:p>
            <a:pPr>
              <a:buClr>
                <a:srgbClr val="00B0F0"/>
              </a:buClr>
              <a:buFont typeface="Wingdings" pitchFamily="2" charset="2"/>
              <a:buChar char="q"/>
            </a:pPr>
            <a:endParaRPr lang="en-GB" dirty="0"/>
          </a:p>
          <a:p>
            <a:pPr>
              <a:buClr>
                <a:srgbClr val="00B0F0"/>
              </a:buClr>
              <a:buFont typeface="Wingdings" pitchFamily="2" charset="2"/>
              <a:buChar char="q"/>
            </a:pPr>
            <a:r>
              <a:rPr lang="en-GB" dirty="0"/>
              <a:t>Articles from ECHO: </a:t>
            </a:r>
            <a:r>
              <a:rPr lang="en-US" u="sng" dirty="0">
                <a:hlinkClick r:id="rId6"/>
              </a:rPr>
              <a:t>BUL-SA-2014-048</a:t>
            </a:r>
            <a:r>
              <a:rPr lang="en-US" u="sng" dirty="0"/>
              <a:t>, </a:t>
            </a:r>
            <a:r>
              <a:rPr lang="en-US" u="sng" dirty="0">
                <a:hlinkClick r:id="rId7"/>
              </a:rPr>
              <a:t>BUL-SA-2014-055</a:t>
            </a:r>
            <a:r>
              <a:rPr lang="en-US" u="sng" dirty="0"/>
              <a:t>, </a:t>
            </a:r>
            <a:r>
              <a:rPr lang="en-US" u="sng" dirty="0">
                <a:hlinkClick r:id="rId8"/>
              </a:rPr>
              <a:t>BUL-SA-2014-063</a:t>
            </a:r>
            <a:r>
              <a:rPr lang="en-US" u="sng" dirty="0"/>
              <a:t>, </a:t>
            </a:r>
            <a:r>
              <a:rPr lang="en-US" u="sng" dirty="0">
                <a:hlinkClick r:id="rId9"/>
              </a:rPr>
              <a:t>BUL-SA-2014-079</a:t>
            </a:r>
            <a:r>
              <a:rPr lang="en-US" u="sng" dirty="0"/>
              <a:t>, </a:t>
            </a:r>
            <a:r>
              <a:rPr lang="en-GB" u="sng" dirty="0">
                <a:hlinkClick r:id="rId10"/>
              </a:rPr>
              <a:t>BUL-SA-2014-080</a:t>
            </a:r>
            <a:endParaRPr lang="en-GB" u="sng" dirty="0"/>
          </a:p>
          <a:p>
            <a:pPr>
              <a:buClr>
                <a:srgbClr val="00B0F0"/>
              </a:buClr>
              <a:buFont typeface="Wingdings" pitchFamily="2" charset="2"/>
              <a:buChar char="q"/>
            </a:pPr>
            <a:r>
              <a:rPr lang="en-GB" dirty="0">
                <a:hlinkClick r:id="rId11"/>
              </a:rPr>
              <a:t>CERN Pension Fund Annual Report and Financial Statements for 2023 (and the CDS links there)</a:t>
            </a:r>
            <a:endParaRPr lang="en-GB" dirty="0"/>
          </a:p>
          <a:p>
            <a:pPr>
              <a:buClr>
                <a:srgbClr val="00B0F0"/>
              </a:buClr>
              <a:buFont typeface="Wingdings" pitchFamily="2" charset="2"/>
              <a:buChar char="q"/>
            </a:pPr>
            <a:endParaRPr lang="en-GB" dirty="0"/>
          </a:p>
          <a:p>
            <a:pPr>
              <a:buClr>
                <a:srgbClr val="00B0F0"/>
              </a:buClr>
              <a:buFont typeface="Wingdings" pitchFamily="2" charset="2"/>
              <a:buChar char="q"/>
            </a:pPr>
            <a:r>
              <a:rPr lang="en-GB" u="sng" dirty="0">
                <a:hlinkClick r:id="rId12"/>
              </a:rPr>
              <a:t>A Governance Framework Designed for Dynamic Asset Allocation: The CERN Pension Fund Model</a:t>
            </a:r>
            <a:r>
              <a:rPr lang="en-GB" dirty="0"/>
              <a:t> </a:t>
            </a:r>
          </a:p>
          <a:p>
            <a:pPr>
              <a:buClr>
                <a:srgbClr val="00B0F0"/>
              </a:buClr>
              <a:buFont typeface="Wingdings" pitchFamily="2" charset="2"/>
              <a:buChar char="q"/>
            </a:pPr>
            <a:r>
              <a:rPr lang="en-GB" u="sng" dirty="0">
                <a:hlinkClick r:id="rId13"/>
              </a:rPr>
              <a:t>Should Pensions Think Like Macro </a:t>
            </a:r>
            <a:r>
              <a:rPr lang="en-GB" u="sng">
                <a:hlinkClick r:id="rId13"/>
              </a:rPr>
              <a:t>Funds?</a:t>
            </a:r>
            <a:endParaRPr lang="en-CH" dirty="0"/>
          </a:p>
        </p:txBody>
      </p:sp>
      <p:sp>
        <p:nvSpPr>
          <p:cNvPr id="3" name="Title 2">
            <a:extLst>
              <a:ext uri="{FF2B5EF4-FFF2-40B4-BE49-F238E27FC236}">
                <a16:creationId xmlns:a16="http://schemas.microsoft.com/office/drawing/2014/main" id="{147D3189-42CB-687A-DE3D-FF00CD630934}"/>
              </a:ext>
            </a:extLst>
          </p:cNvPr>
          <p:cNvSpPr>
            <a:spLocks noGrp="1"/>
          </p:cNvSpPr>
          <p:nvPr>
            <p:ph type="title"/>
          </p:nvPr>
        </p:nvSpPr>
        <p:spPr/>
        <p:txBody>
          <a:bodyPr/>
          <a:lstStyle/>
          <a:p>
            <a:r>
              <a:rPr lang="en-GB" dirty="0"/>
              <a:t>Additional information &amp; References</a:t>
            </a:r>
          </a:p>
        </p:txBody>
      </p:sp>
    </p:spTree>
    <p:extLst>
      <p:ext uri="{BB962C8B-B14F-4D97-AF65-F5344CB8AC3E}">
        <p14:creationId xmlns:p14="http://schemas.microsoft.com/office/powerpoint/2010/main" val="37866041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a:extLst>
              <a:ext uri="{FF2B5EF4-FFF2-40B4-BE49-F238E27FC236}">
                <a16:creationId xmlns:a16="http://schemas.microsoft.com/office/drawing/2014/main" id="{D4DC9F15-9721-458E-823F-B845D5A107CD}"/>
              </a:ext>
            </a:extLst>
          </p:cNvPr>
          <p:cNvSpPr>
            <a:spLocks noGrp="1"/>
          </p:cNvSpPr>
          <p:nvPr>
            <p:ph idx="4294967295"/>
          </p:nvPr>
        </p:nvSpPr>
        <p:spPr>
          <a:xfrm>
            <a:off x="1143000" y="2571749"/>
            <a:ext cx="6494860" cy="2220967"/>
          </a:xfrm>
        </p:spPr>
        <p:txBody>
          <a:bodyPr/>
          <a:lstStyle/>
          <a:p>
            <a:pPr algn="ctr">
              <a:lnSpc>
                <a:spcPct val="90000"/>
              </a:lnSpc>
              <a:buFont typeface="Monotype Sorts"/>
              <a:buNone/>
            </a:pPr>
            <a:r>
              <a:rPr lang="en-US" altLang="en-US" sz="4950" dirty="0">
                <a:solidFill>
                  <a:schemeClr val="accent1"/>
                </a:solidFill>
              </a:rPr>
              <a:t>END</a:t>
            </a:r>
          </a:p>
          <a:p>
            <a:pPr algn="ctr">
              <a:lnSpc>
                <a:spcPct val="90000"/>
              </a:lnSpc>
              <a:buFont typeface="Monotype Sorts"/>
              <a:buNone/>
            </a:pPr>
            <a:r>
              <a:rPr lang="en-US" altLang="en-US" sz="2700" dirty="0">
                <a:solidFill>
                  <a:schemeClr val="accent1"/>
                </a:solidFill>
              </a:rPr>
              <a:t>Thank you for your attention</a:t>
            </a:r>
          </a:p>
          <a:p>
            <a:pPr algn="ctr">
              <a:lnSpc>
                <a:spcPct val="90000"/>
              </a:lnSpc>
              <a:buFont typeface="Monotype Sorts"/>
              <a:buNone/>
            </a:pPr>
            <a:r>
              <a:rPr lang="en-US" altLang="en-US" sz="2700" dirty="0">
                <a:solidFill>
                  <a:schemeClr val="accent1"/>
                </a:solidFill>
              </a:rPr>
              <a:t>Many thanks to the PF CEO and the SA Council for the help, slides, information and useful suggestions</a:t>
            </a:r>
          </a:p>
        </p:txBody>
      </p:sp>
      <p:pic>
        <p:nvPicPr>
          <p:cNvPr id="55299" name="Picture 4" descr="LTCgraph2">
            <a:extLst>
              <a:ext uri="{FF2B5EF4-FFF2-40B4-BE49-F238E27FC236}">
                <a16:creationId xmlns:a16="http://schemas.microsoft.com/office/drawing/2014/main" id="{64C396CA-B4E1-43F8-8539-7FAB0BE90D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833"/>
          <a:stretch>
            <a:fillRect/>
          </a:stretch>
        </p:blipFill>
        <p:spPr bwMode="auto">
          <a:xfrm>
            <a:off x="3133130" y="445025"/>
            <a:ext cx="2514600" cy="2201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a:extLst>
              <a:ext uri="{FF2B5EF4-FFF2-40B4-BE49-F238E27FC236}">
                <a16:creationId xmlns:a16="http://schemas.microsoft.com/office/drawing/2014/main" id="{0204F331-6136-4299-A72E-82E2C3F0C0EB}"/>
              </a:ext>
            </a:extLst>
          </p:cNvPr>
          <p:cNvSpPr>
            <a:spLocks noGrp="1"/>
          </p:cNvSpPr>
          <p:nvPr>
            <p:ph type="title"/>
          </p:nvPr>
        </p:nvSpPr>
        <p:spPr/>
        <p:txBody>
          <a:bodyPr/>
          <a:lstStyle/>
          <a:p>
            <a:r>
              <a:rPr lang="en-US"/>
              <a:t>     </a:t>
            </a:r>
            <a:endParaRPr lang="fr-F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D5FF2A-B851-0B09-9C8D-3200B45E3F6B}"/>
              </a:ext>
            </a:extLst>
          </p:cNvPr>
          <p:cNvSpPr>
            <a:spLocks noGrp="1"/>
          </p:cNvSpPr>
          <p:nvPr>
            <p:ph type="title"/>
          </p:nvPr>
        </p:nvSpPr>
        <p:spPr>
          <a:xfrm>
            <a:off x="720000" y="0"/>
            <a:ext cx="7704000" cy="572700"/>
          </a:xfrm>
        </p:spPr>
        <p:txBody>
          <a:bodyPr/>
          <a:lstStyle/>
          <a:p>
            <a:r>
              <a:rPr lang="en-GB" dirty="0"/>
              <a:t>The purpose of the CERN Pension Fund</a:t>
            </a:r>
          </a:p>
        </p:txBody>
      </p:sp>
      <p:sp>
        <p:nvSpPr>
          <p:cNvPr id="5" name="Rounded Rectangle 4">
            <a:extLst>
              <a:ext uri="{FF2B5EF4-FFF2-40B4-BE49-F238E27FC236}">
                <a16:creationId xmlns:a16="http://schemas.microsoft.com/office/drawing/2014/main" id="{7034EC17-6162-FBE5-BBFC-27C1608F1D65}"/>
              </a:ext>
            </a:extLst>
          </p:cNvPr>
          <p:cNvSpPr/>
          <p:nvPr/>
        </p:nvSpPr>
        <p:spPr>
          <a:xfrm>
            <a:off x="0" y="572700"/>
            <a:ext cx="9144000" cy="1418296"/>
          </a:xfrm>
          <a:prstGeom prst="roundRect">
            <a:avLst/>
          </a:prstGeom>
          <a:solidFill>
            <a:srgbClr val="1C446A">
              <a:lumMod val="60000"/>
              <a:lumOff val="40000"/>
            </a:srgbClr>
          </a:solidFill>
          <a:ln w="12700" cap="flat" cmpd="sng" algn="ctr">
            <a:solidFill>
              <a:srgbClr val="0033A0">
                <a:shade val="50000"/>
              </a:srgbClr>
            </a:solidFill>
            <a:prstDash val="solid"/>
            <a:miter lim="800000"/>
          </a:ln>
          <a:effectLst/>
        </p:spPr>
        <p:txBody>
          <a:bodyPr rtlCol="0" anchor="ctr"/>
          <a:lstStyle/>
          <a:p>
            <a:pPr lvl="0" algn="ctr" defTabSz="977900">
              <a:lnSpc>
                <a:spcPct val="90000"/>
              </a:lnSpc>
              <a:spcBef>
                <a:spcPct val="0"/>
              </a:spcBef>
              <a:spcAft>
                <a:spcPct val="35000"/>
              </a:spcAft>
              <a:buClrTx/>
              <a:defRPr/>
            </a:pPr>
            <a:r>
              <a:rPr lang="en-GB" sz="1600" kern="1200" dirty="0">
                <a:solidFill>
                  <a:srgbClr val="FFFFFF"/>
                </a:solidFill>
              </a:rPr>
              <a:t>Article I 1.01 </a:t>
            </a:r>
            <a:r>
              <a:rPr kumimoji="0" lang="en-GB" sz="1600" b="0" i="1" u="none" strike="noStrike" kern="1200" cap="none" spc="0" normalizeH="0" baseline="0" noProof="0" dirty="0">
                <a:ln>
                  <a:noFill/>
                </a:ln>
                <a:solidFill>
                  <a:srgbClr val="FFFFFF"/>
                </a:solidFill>
                <a:effectLst/>
                <a:uLnTx/>
                <a:uFillTx/>
                <a:latin typeface="Arial"/>
                <a:ea typeface="+mn-ea"/>
                <a:cs typeface="+mn-cs"/>
              </a:rPr>
              <a:t>The purpose of the Fund is to insure its members and beneficiaries as well as the members of their families* against the economic consequences of the disability and old age of its members and of the death of its members and beneficiaries.</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a:p>
            <a:pPr algn="ctr" defTabSz="977900">
              <a:lnSpc>
                <a:spcPct val="90000"/>
              </a:lnSpc>
              <a:spcBef>
                <a:spcPct val="0"/>
              </a:spcBef>
              <a:spcAft>
                <a:spcPct val="35000"/>
              </a:spcAft>
              <a:buClrTx/>
            </a:pPr>
            <a:r>
              <a:rPr lang="en-GB" sz="1000" baseline="30000" dirty="0">
                <a:solidFill>
                  <a:schemeClr val="accent6"/>
                </a:solidFill>
              </a:rPr>
              <a:t>*</a:t>
            </a:r>
            <a:r>
              <a:rPr lang="en-GB" sz="1000" dirty="0">
                <a:solidFill>
                  <a:schemeClr val="accent6"/>
                </a:solidFill>
              </a:rPr>
              <a:t>Pursuant to a decision of the CERN Council on 17 December 2015, legally registered partnerships are treated as to marriage in determining family rights and obligations within the CERN pension scheme as from 1 January 2016.</a:t>
            </a:r>
          </a:p>
        </p:txBody>
      </p:sp>
      <p:graphicFrame>
        <p:nvGraphicFramePr>
          <p:cNvPr id="8" name="Diagram 7">
            <a:extLst>
              <a:ext uri="{FF2B5EF4-FFF2-40B4-BE49-F238E27FC236}">
                <a16:creationId xmlns:a16="http://schemas.microsoft.com/office/drawing/2014/main" id="{FAE524F7-DA4A-5332-4D04-0CF2DAE00191}"/>
              </a:ext>
            </a:extLst>
          </p:cNvPr>
          <p:cNvGraphicFramePr/>
          <p:nvPr>
            <p:extLst>
              <p:ext uri="{D42A27DB-BD31-4B8C-83A1-F6EECF244321}">
                <p14:modId xmlns:p14="http://schemas.microsoft.com/office/powerpoint/2010/main" val="2481931765"/>
              </p:ext>
            </p:extLst>
          </p:nvPr>
        </p:nvGraphicFramePr>
        <p:xfrm>
          <a:off x="222909" y="2242687"/>
          <a:ext cx="8698182" cy="24773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8932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228725" y="33338"/>
            <a:ext cx="6726011" cy="857250"/>
          </a:xfrm>
        </p:spPr>
        <p:txBody>
          <a:bodyPr/>
          <a:lstStyle/>
          <a:p>
            <a:r>
              <a:rPr lang="en-GB" sz="3600" noProof="0" dirty="0"/>
              <a:t>Pension Fund - Introduction</a:t>
            </a:r>
          </a:p>
        </p:txBody>
      </p:sp>
      <p:sp>
        <p:nvSpPr>
          <p:cNvPr id="31747" name="Content Placeholder 3"/>
          <p:cNvSpPr>
            <a:spLocks noGrp="1"/>
          </p:cNvSpPr>
          <p:nvPr>
            <p:ph idx="1"/>
          </p:nvPr>
        </p:nvSpPr>
        <p:spPr>
          <a:xfrm>
            <a:off x="1121228" y="890588"/>
            <a:ext cx="6941004" cy="3768498"/>
          </a:xfrm>
        </p:spPr>
        <p:txBody>
          <a:bodyPr>
            <a:normAutofit/>
          </a:bodyPr>
          <a:lstStyle/>
          <a:p>
            <a:pPr>
              <a:buFont typeface="Wingdings" panose="05000000000000000000" pitchFamily="2" charset="2"/>
              <a:buChar char="§"/>
            </a:pPr>
            <a:r>
              <a:rPr lang="en-US" sz="2625" b="0" dirty="0"/>
              <a:t>G</a:t>
            </a:r>
            <a:r>
              <a:rPr lang="en-GB" sz="2625" b="0" dirty="0" err="1"/>
              <a:t>overnance</a:t>
            </a:r>
            <a:endParaRPr lang="en-GB" sz="2625" b="0" dirty="0"/>
          </a:p>
          <a:p>
            <a:pPr>
              <a:buFont typeface="Wingdings" panose="05000000000000000000" pitchFamily="2" charset="2"/>
              <a:buChar char="§"/>
            </a:pPr>
            <a:endParaRPr lang="en-GB" b="0" dirty="0"/>
          </a:p>
          <a:p>
            <a:pPr>
              <a:buFont typeface="Wingdings" panose="05000000000000000000" pitchFamily="2" charset="2"/>
              <a:buChar char="§"/>
            </a:pPr>
            <a:endParaRPr lang="en-GB" b="0" dirty="0"/>
          </a:p>
          <a:p>
            <a:pPr lvl="1">
              <a:buFont typeface="Wingdings" panose="05000000000000000000" pitchFamily="2" charset="2"/>
              <a:buChar char="§"/>
            </a:pPr>
            <a:endParaRPr lang="en-GB" b="0" dirty="0"/>
          </a:p>
          <a:p>
            <a:pPr lvl="1">
              <a:buFont typeface="Wingdings" panose="05000000000000000000" pitchFamily="2" charset="2"/>
              <a:buChar char="§"/>
            </a:pPr>
            <a:endParaRPr lang="en-GB" b="0" dirty="0"/>
          </a:p>
          <a:p>
            <a:pPr lvl="1">
              <a:buFont typeface="Wingdings" panose="05000000000000000000" pitchFamily="2" charset="2"/>
              <a:buChar char="§"/>
            </a:pPr>
            <a:r>
              <a:rPr lang="en-GB" b="0" dirty="0"/>
              <a:t>The Fund is an integral part of CERN, has no separate legal personality and is under the supreme authority of the Council. </a:t>
            </a:r>
          </a:p>
          <a:p>
            <a:pPr lvl="1">
              <a:buFont typeface="Wingdings" panose="05000000000000000000" pitchFamily="2" charset="2"/>
              <a:buChar char="§"/>
            </a:pPr>
            <a:r>
              <a:rPr lang="en-GB" b="0" dirty="0"/>
              <a:t>The oversight of the Fund shall be entrusted to the Governing Board, assisted and advised by the Investment Committee and Actuarial and Technical Committee. The management of the Fund shall be entrusted to the Chief Executive Officer.</a:t>
            </a:r>
          </a:p>
          <a:p>
            <a:pPr lvl="1">
              <a:buFont typeface="Wingdings" panose="05000000000000000000" pitchFamily="2" charset="2"/>
              <a:buChar char="§"/>
            </a:pPr>
            <a:endParaRPr lang="en-GB" b="0" dirty="0"/>
          </a:p>
          <a:p>
            <a:pPr>
              <a:buFont typeface="Wingdings" panose="05000000000000000000" pitchFamily="2" charset="2"/>
              <a:buChar char="§"/>
            </a:pPr>
            <a:endParaRPr lang="en-GB" b="0" dirty="0"/>
          </a:p>
        </p:txBody>
      </p:sp>
      <p:pic>
        <p:nvPicPr>
          <p:cNvPr id="3" name="Picture 2">
            <a:extLst>
              <a:ext uri="{FF2B5EF4-FFF2-40B4-BE49-F238E27FC236}">
                <a16:creationId xmlns:a16="http://schemas.microsoft.com/office/drawing/2014/main" id="{F5D6E913-F7CB-3022-4D5D-B12AB870F105}"/>
              </a:ext>
            </a:extLst>
          </p:cNvPr>
          <p:cNvPicPr>
            <a:picLocks noChangeAspect="1"/>
          </p:cNvPicPr>
          <p:nvPr/>
        </p:nvPicPr>
        <p:blipFill>
          <a:blip r:embed="rId3"/>
          <a:stretch>
            <a:fillRect/>
          </a:stretch>
        </p:blipFill>
        <p:spPr>
          <a:xfrm>
            <a:off x="857250" y="1310901"/>
            <a:ext cx="7429500" cy="1047228"/>
          </a:xfrm>
          <a:prstGeom prst="rect">
            <a:avLst/>
          </a:prstGeom>
        </p:spPr>
      </p:pic>
    </p:spTree>
    <p:extLst>
      <p:ext uri="{BB962C8B-B14F-4D97-AF65-F5344CB8AC3E}">
        <p14:creationId xmlns:p14="http://schemas.microsoft.com/office/powerpoint/2010/main" val="3286328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FBACC-D9FF-770B-ED5C-81BF757FFEF8}"/>
              </a:ext>
            </a:extLst>
          </p:cNvPr>
          <p:cNvSpPr>
            <a:spLocks noGrp="1"/>
          </p:cNvSpPr>
          <p:nvPr>
            <p:ph type="title"/>
          </p:nvPr>
        </p:nvSpPr>
        <p:spPr>
          <a:xfrm>
            <a:off x="720000" y="0"/>
            <a:ext cx="7704000" cy="572700"/>
          </a:xfrm>
        </p:spPr>
        <p:txBody>
          <a:bodyPr/>
          <a:lstStyle/>
          <a:p>
            <a:r>
              <a:rPr lang="en-GB" dirty="0"/>
              <a:t>Governance Arrangements for the Pension Fund</a:t>
            </a:r>
          </a:p>
        </p:txBody>
      </p:sp>
      <p:graphicFrame>
        <p:nvGraphicFramePr>
          <p:cNvPr id="7" name="Diagram 6">
            <a:extLst>
              <a:ext uri="{FF2B5EF4-FFF2-40B4-BE49-F238E27FC236}">
                <a16:creationId xmlns:a16="http://schemas.microsoft.com/office/drawing/2014/main" id="{51DD1E34-859B-CD73-59EF-80636C28E73A}"/>
              </a:ext>
            </a:extLst>
          </p:cNvPr>
          <p:cNvGraphicFramePr/>
          <p:nvPr>
            <p:extLst>
              <p:ext uri="{D42A27DB-BD31-4B8C-83A1-F6EECF244321}">
                <p14:modId xmlns:p14="http://schemas.microsoft.com/office/powerpoint/2010/main" val="1522194571"/>
              </p:ext>
            </p:extLst>
          </p:nvPr>
        </p:nvGraphicFramePr>
        <p:xfrm>
          <a:off x="1" y="683393"/>
          <a:ext cx="9144000" cy="4102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3422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2F2AC-3547-6AEA-D1B3-0795026F4B27}"/>
              </a:ext>
            </a:extLst>
          </p:cNvPr>
          <p:cNvSpPr>
            <a:spLocks noGrp="1"/>
          </p:cNvSpPr>
          <p:nvPr>
            <p:ph type="title"/>
          </p:nvPr>
        </p:nvSpPr>
        <p:spPr>
          <a:xfrm>
            <a:off x="642998" y="0"/>
            <a:ext cx="7704000" cy="572700"/>
          </a:xfrm>
        </p:spPr>
        <p:txBody>
          <a:bodyPr/>
          <a:lstStyle/>
          <a:p>
            <a:r>
              <a:rPr lang="en-GB" dirty="0"/>
              <a:t>Governance Principles</a:t>
            </a:r>
          </a:p>
        </p:txBody>
      </p:sp>
      <p:sp>
        <p:nvSpPr>
          <p:cNvPr id="6" name="Rounded Rectangle 5">
            <a:extLst>
              <a:ext uri="{FF2B5EF4-FFF2-40B4-BE49-F238E27FC236}">
                <a16:creationId xmlns:a16="http://schemas.microsoft.com/office/drawing/2014/main" id="{0406A2FA-2E05-D177-5923-F9935E1271DC}"/>
              </a:ext>
            </a:extLst>
          </p:cNvPr>
          <p:cNvSpPr/>
          <p:nvPr/>
        </p:nvSpPr>
        <p:spPr>
          <a:xfrm>
            <a:off x="2738387" y="572700"/>
            <a:ext cx="3513221" cy="1763228"/>
          </a:xfrm>
          <a:prstGeom prst="roundRect">
            <a:avLst/>
          </a:prstGeom>
          <a:solidFill>
            <a:srgbClr val="FFAAF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kern="1200" dirty="0">
                <a:solidFill>
                  <a:schemeClr val="bg1"/>
                </a:solidFill>
              </a:rPr>
              <a:t>1</a:t>
            </a:r>
            <a:r>
              <a:rPr lang="en-GB" kern="1200" dirty="0">
                <a:solidFill>
                  <a:schemeClr val="bg1"/>
                </a:solidFill>
              </a:rPr>
              <a:t> The Fund is an integral part of CERN, has no separate legal personality and is under the supreme authority of the Council. The activities of the Fund are part of the official activities of CERN and benefit from privileges and immunities.</a:t>
            </a:r>
          </a:p>
        </p:txBody>
      </p:sp>
      <p:sp>
        <p:nvSpPr>
          <p:cNvPr id="7" name="Rounded Rectangle 6">
            <a:extLst>
              <a:ext uri="{FF2B5EF4-FFF2-40B4-BE49-F238E27FC236}">
                <a16:creationId xmlns:a16="http://schemas.microsoft.com/office/drawing/2014/main" id="{6B7E7C87-8B60-C8E3-2979-AA6195E77419}"/>
              </a:ext>
            </a:extLst>
          </p:cNvPr>
          <p:cNvSpPr/>
          <p:nvPr/>
        </p:nvSpPr>
        <p:spPr>
          <a:xfrm>
            <a:off x="6391761" y="1461536"/>
            <a:ext cx="2598234" cy="2220428"/>
          </a:xfrm>
          <a:prstGeom prst="roundRect">
            <a:avLst/>
          </a:prstGeom>
          <a:solidFill>
            <a:schemeClr val="accent3">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kern="1200" dirty="0"/>
              <a:t>2</a:t>
            </a:r>
            <a:r>
              <a:rPr lang="en-GB" kern="1200" dirty="0"/>
              <a:t> The Fund has operational autonomy within CERN and shall be managed in accordance with its Rules and Regulations. The Director-General shall have no responsibilities with respect to the management of the Fund.</a:t>
            </a:r>
          </a:p>
        </p:txBody>
      </p:sp>
      <p:sp>
        <p:nvSpPr>
          <p:cNvPr id="8" name="Rounded Rectangle 7">
            <a:extLst>
              <a:ext uri="{FF2B5EF4-FFF2-40B4-BE49-F238E27FC236}">
                <a16:creationId xmlns:a16="http://schemas.microsoft.com/office/drawing/2014/main" id="{59BA61FF-F8BD-D00E-346D-773BAF287E74}"/>
              </a:ext>
            </a:extLst>
          </p:cNvPr>
          <p:cNvSpPr/>
          <p:nvPr/>
        </p:nvSpPr>
        <p:spPr>
          <a:xfrm>
            <a:off x="0" y="1461536"/>
            <a:ext cx="2598234" cy="2220428"/>
          </a:xfrm>
          <a:prstGeom prst="round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kern="1200" dirty="0"/>
              <a:t>4</a:t>
            </a:r>
            <a:r>
              <a:rPr lang="en-GB" kern="1200" dirty="0"/>
              <a:t> The oversight of the Fund shall be entrusted to the Governing Board, assisted and advised by the Investment Committee and Actuarial and Technical Committee. The management of the Fund shall be entrusted to the Chief Executive Officer.</a:t>
            </a:r>
          </a:p>
        </p:txBody>
      </p:sp>
      <p:sp>
        <p:nvSpPr>
          <p:cNvPr id="9" name="Rounded Rectangle 8">
            <a:extLst>
              <a:ext uri="{FF2B5EF4-FFF2-40B4-BE49-F238E27FC236}">
                <a16:creationId xmlns:a16="http://schemas.microsoft.com/office/drawing/2014/main" id="{5D08AC7C-253F-AD13-ED70-683CEFFF3558}"/>
              </a:ext>
            </a:extLst>
          </p:cNvPr>
          <p:cNvSpPr/>
          <p:nvPr/>
        </p:nvSpPr>
        <p:spPr>
          <a:xfrm>
            <a:off x="2738387" y="2908628"/>
            <a:ext cx="3513221" cy="1763228"/>
          </a:xfrm>
          <a:prstGeom prst="roundRect">
            <a:avLst/>
          </a:prstGeom>
          <a:solidFill>
            <a:srgbClr val="5ED1A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lvl="0" indent="0" algn="ctr" defTabSz="488950">
              <a:lnSpc>
                <a:spcPct val="90000"/>
              </a:lnSpc>
              <a:spcBef>
                <a:spcPct val="0"/>
              </a:spcBef>
              <a:spcAft>
                <a:spcPct val="35000"/>
              </a:spcAft>
              <a:buNone/>
            </a:pPr>
            <a:r>
              <a:rPr lang="en-GB" b="1" kern="1200" dirty="0"/>
              <a:t>3</a:t>
            </a:r>
            <a:r>
              <a:rPr lang="en-GB" kern="1200" dirty="0"/>
              <a:t> The assets of the Fund shall be held separately from those of CERN and shall be used solely for the purpose of the Fund. Neither CERN nor ESO shall reclaim, borrow or impose a lien upon the assets of the Fund.</a:t>
            </a:r>
          </a:p>
        </p:txBody>
      </p:sp>
      <p:cxnSp>
        <p:nvCxnSpPr>
          <p:cNvPr id="15" name="Curved Connector 14">
            <a:extLst>
              <a:ext uri="{FF2B5EF4-FFF2-40B4-BE49-F238E27FC236}">
                <a16:creationId xmlns:a16="http://schemas.microsoft.com/office/drawing/2014/main" id="{947703B9-F708-6AF3-08B8-FA242AEA00C8}"/>
              </a:ext>
            </a:extLst>
          </p:cNvPr>
          <p:cNvCxnSpPr>
            <a:cxnSpLocks/>
            <a:endCxn id="7" idx="0"/>
          </p:cNvCxnSpPr>
          <p:nvPr/>
        </p:nvCxnSpPr>
        <p:spPr>
          <a:xfrm>
            <a:off x="6251608" y="735980"/>
            <a:ext cx="1439270" cy="725556"/>
          </a:xfrm>
          <a:prstGeom prst="curvedConnector2">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urved Connector 16">
            <a:extLst>
              <a:ext uri="{FF2B5EF4-FFF2-40B4-BE49-F238E27FC236}">
                <a16:creationId xmlns:a16="http://schemas.microsoft.com/office/drawing/2014/main" id="{B6BBE1C1-9C62-BCD3-A870-AFDD84C7058C}"/>
              </a:ext>
            </a:extLst>
          </p:cNvPr>
          <p:cNvCxnSpPr>
            <a:cxnSpLocks/>
            <a:stCxn id="7" idx="2"/>
          </p:cNvCxnSpPr>
          <p:nvPr/>
        </p:nvCxnSpPr>
        <p:spPr>
          <a:xfrm rot="5400000">
            <a:off x="6608465" y="3325107"/>
            <a:ext cx="725556" cy="1439270"/>
          </a:xfrm>
          <a:prstGeom prst="curvedConnector2">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urved Connector 19">
            <a:extLst>
              <a:ext uri="{FF2B5EF4-FFF2-40B4-BE49-F238E27FC236}">
                <a16:creationId xmlns:a16="http://schemas.microsoft.com/office/drawing/2014/main" id="{999039A8-E26B-A4F6-30C9-AB3CBEE05362}"/>
              </a:ext>
            </a:extLst>
          </p:cNvPr>
          <p:cNvCxnSpPr>
            <a:cxnSpLocks/>
            <a:endCxn id="8" idx="2"/>
          </p:cNvCxnSpPr>
          <p:nvPr/>
        </p:nvCxnSpPr>
        <p:spPr>
          <a:xfrm rot="10800000">
            <a:off x="1299117" y="3681964"/>
            <a:ext cx="1439270" cy="735980"/>
          </a:xfrm>
          <a:prstGeom prst="curvedConnector2">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urved Connector 27">
            <a:extLst>
              <a:ext uri="{FF2B5EF4-FFF2-40B4-BE49-F238E27FC236}">
                <a16:creationId xmlns:a16="http://schemas.microsoft.com/office/drawing/2014/main" id="{B15DB13B-ECB1-3962-16E9-179FC8297251}"/>
              </a:ext>
            </a:extLst>
          </p:cNvPr>
          <p:cNvCxnSpPr>
            <a:cxnSpLocks/>
            <a:stCxn id="8" idx="0"/>
          </p:cNvCxnSpPr>
          <p:nvPr/>
        </p:nvCxnSpPr>
        <p:spPr>
          <a:xfrm rot="5400000" flipH="1" flipV="1">
            <a:off x="1655974" y="379123"/>
            <a:ext cx="725556" cy="1439270"/>
          </a:xfrm>
          <a:prstGeom prst="curvedConnector2">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7337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5EA19DAA-348F-F731-213B-379702548F65}"/>
              </a:ext>
            </a:extLst>
          </p:cNvPr>
          <p:cNvSpPr/>
          <p:nvPr/>
        </p:nvSpPr>
        <p:spPr>
          <a:xfrm>
            <a:off x="4000614" y="718887"/>
            <a:ext cx="1142771" cy="914400"/>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Pension Fund Governing Board (10)</a:t>
            </a:r>
          </a:p>
        </p:txBody>
      </p:sp>
      <p:sp>
        <p:nvSpPr>
          <p:cNvPr id="4" name="Rounded Rectangle 3">
            <a:extLst>
              <a:ext uri="{FF2B5EF4-FFF2-40B4-BE49-F238E27FC236}">
                <a16:creationId xmlns:a16="http://schemas.microsoft.com/office/drawing/2014/main" id="{75277C24-7A08-BC6D-3FF7-09261309F406}"/>
              </a:ext>
            </a:extLst>
          </p:cNvPr>
          <p:cNvSpPr/>
          <p:nvPr/>
        </p:nvSpPr>
        <p:spPr>
          <a:xfrm>
            <a:off x="5550511" y="138132"/>
            <a:ext cx="1246300" cy="914400"/>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rgbClr val="4D8EE0"/>
                </a:solidFill>
              </a:rPr>
              <a:t>CERN Staff Association (2)</a:t>
            </a:r>
          </a:p>
        </p:txBody>
      </p:sp>
      <p:sp>
        <p:nvSpPr>
          <p:cNvPr id="5" name="Rounded Rectangle 4">
            <a:extLst>
              <a:ext uri="{FF2B5EF4-FFF2-40B4-BE49-F238E27FC236}">
                <a16:creationId xmlns:a16="http://schemas.microsoft.com/office/drawing/2014/main" id="{CFDE588F-7DE2-1A28-E63E-DBB4D48829D3}"/>
              </a:ext>
            </a:extLst>
          </p:cNvPr>
          <p:cNvSpPr/>
          <p:nvPr/>
        </p:nvSpPr>
        <p:spPr>
          <a:xfrm>
            <a:off x="5550511" y="1282463"/>
            <a:ext cx="1246300" cy="914400"/>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rgbClr val="4D8EE0"/>
                </a:solidFill>
              </a:rPr>
              <a:t>ESO Staff Association (1)</a:t>
            </a:r>
          </a:p>
        </p:txBody>
      </p:sp>
      <p:sp>
        <p:nvSpPr>
          <p:cNvPr id="6" name="Rounded Rectangle 5">
            <a:extLst>
              <a:ext uri="{FF2B5EF4-FFF2-40B4-BE49-F238E27FC236}">
                <a16:creationId xmlns:a16="http://schemas.microsoft.com/office/drawing/2014/main" id="{342CD3EA-05B0-F798-4B28-D92B77251384}"/>
              </a:ext>
            </a:extLst>
          </p:cNvPr>
          <p:cNvSpPr/>
          <p:nvPr/>
        </p:nvSpPr>
        <p:spPr>
          <a:xfrm>
            <a:off x="5557717" y="2425463"/>
            <a:ext cx="1246300" cy="914400"/>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rgbClr val="4D8EE0"/>
                </a:solidFill>
              </a:rPr>
              <a:t>GAC-EPA (1)</a:t>
            </a:r>
          </a:p>
        </p:txBody>
      </p:sp>
      <p:sp>
        <p:nvSpPr>
          <p:cNvPr id="3" name="Rounded Rectangle 2">
            <a:extLst>
              <a:ext uri="{FF2B5EF4-FFF2-40B4-BE49-F238E27FC236}">
                <a16:creationId xmlns:a16="http://schemas.microsoft.com/office/drawing/2014/main" id="{406F5F63-F694-70B3-4155-AAA690A28BC8}"/>
              </a:ext>
            </a:extLst>
          </p:cNvPr>
          <p:cNvSpPr/>
          <p:nvPr/>
        </p:nvSpPr>
        <p:spPr>
          <a:xfrm>
            <a:off x="2193048" y="2435718"/>
            <a:ext cx="1246300" cy="914400"/>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rgbClr val="4D8EE0"/>
                </a:solidFill>
              </a:rPr>
              <a:t>Ex officio (1)</a:t>
            </a:r>
          </a:p>
        </p:txBody>
      </p:sp>
      <p:sp>
        <p:nvSpPr>
          <p:cNvPr id="7" name="Rounded Rectangle 6">
            <a:extLst>
              <a:ext uri="{FF2B5EF4-FFF2-40B4-BE49-F238E27FC236}">
                <a16:creationId xmlns:a16="http://schemas.microsoft.com/office/drawing/2014/main" id="{82A9C65E-4AF6-6D67-3449-A558905DD346}"/>
              </a:ext>
            </a:extLst>
          </p:cNvPr>
          <p:cNvSpPr/>
          <p:nvPr/>
        </p:nvSpPr>
        <p:spPr>
          <a:xfrm>
            <a:off x="2185841" y="1282463"/>
            <a:ext cx="1246300" cy="914400"/>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rgbClr val="4D8EE0"/>
                </a:solidFill>
              </a:rPr>
              <a:t>ESO Council (1)</a:t>
            </a:r>
          </a:p>
        </p:txBody>
      </p:sp>
      <p:sp>
        <p:nvSpPr>
          <p:cNvPr id="8" name="Rounded Rectangle 7">
            <a:extLst>
              <a:ext uri="{FF2B5EF4-FFF2-40B4-BE49-F238E27FC236}">
                <a16:creationId xmlns:a16="http://schemas.microsoft.com/office/drawing/2014/main" id="{FDD80DBD-C24E-7830-2523-DF91F10A9C25}"/>
              </a:ext>
            </a:extLst>
          </p:cNvPr>
          <p:cNvSpPr/>
          <p:nvPr/>
        </p:nvSpPr>
        <p:spPr>
          <a:xfrm>
            <a:off x="2177215" y="138132"/>
            <a:ext cx="1246300" cy="914400"/>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rgbClr val="4D8EE0"/>
                </a:solidFill>
              </a:rPr>
              <a:t>CERN Council (2)</a:t>
            </a:r>
          </a:p>
        </p:txBody>
      </p:sp>
      <p:sp>
        <p:nvSpPr>
          <p:cNvPr id="9" name="Rounded Rectangle 8">
            <a:extLst>
              <a:ext uri="{FF2B5EF4-FFF2-40B4-BE49-F238E27FC236}">
                <a16:creationId xmlns:a16="http://schemas.microsoft.com/office/drawing/2014/main" id="{E6FC201D-DEAA-7979-67B8-F953300F05DA}"/>
              </a:ext>
            </a:extLst>
          </p:cNvPr>
          <p:cNvSpPr/>
          <p:nvPr/>
        </p:nvSpPr>
        <p:spPr>
          <a:xfrm>
            <a:off x="3904290" y="2114550"/>
            <a:ext cx="1335418" cy="914400"/>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rgbClr val="4D8EE0"/>
                </a:solidFill>
              </a:rPr>
              <a:t>Professional members (2)</a:t>
            </a:r>
          </a:p>
        </p:txBody>
      </p:sp>
      <p:cxnSp>
        <p:nvCxnSpPr>
          <p:cNvPr id="12" name="Curved Connector 11">
            <a:extLst>
              <a:ext uri="{FF2B5EF4-FFF2-40B4-BE49-F238E27FC236}">
                <a16:creationId xmlns:a16="http://schemas.microsoft.com/office/drawing/2014/main" id="{9E5DB858-D5C0-0D89-3B7F-205544AA2D8F}"/>
              </a:ext>
            </a:extLst>
          </p:cNvPr>
          <p:cNvCxnSpPr>
            <a:cxnSpLocks/>
            <a:stCxn id="2" idx="2"/>
            <a:endCxn id="9" idx="0"/>
          </p:cNvCxnSpPr>
          <p:nvPr/>
        </p:nvCxnSpPr>
        <p:spPr>
          <a:xfrm rot="5400000">
            <a:off x="4331369" y="1873918"/>
            <a:ext cx="481263" cy="1"/>
          </a:xfrm>
          <a:prstGeom prst="curvedConnector3">
            <a:avLst/>
          </a:prstGeom>
          <a:ln>
            <a:tailEnd type="none"/>
          </a:ln>
        </p:spPr>
        <p:style>
          <a:lnRef idx="1">
            <a:schemeClr val="accent1"/>
          </a:lnRef>
          <a:fillRef idx="0">
            <a:schemeClr val="accent1"/>
          </a:fillRef>
          <a:effectRef idx="0">
            <a:schemeClr val="accent1"/>
          </a:effectRef>
          <a:fontRef idx="minor">
            <a:schemeClr val="tx1"/>
          </a:fontRef>
        </p:style>
      </p:cxnSp>
      <p:cxnSp>
        <p:nvCxnSpPr>
          <p:cNvPr id="15" name="Curved Connector 14">
            <a:extLst>
              <a:ext uri="{FF2B5EF4-FFF2-40B4-BE49-F238E27FC236}">
                <a16:creationId xmlns:a16="http://schemas.microsoft.com/office/drawing/2014/main" id="{CBCE0239-44BC-681D-31AC-61B203C1C2EB}"/>
              </a:ext>
            </a:extLst>
          </p:cNvPr>
          <p:cNvCxnSpPr>
            <a:cxnSpLocks/>
            <a:stCxn id="2" idx="1"/>
            <a:endCxn id="8" idx="3"/>
          </p:cNvCxnSpPr>
          <p:nvPr/>
        </p:nvCxnSpPr>
        <p:spPr>
          <a:xfrm rot="10800000">
            <a:off x="3423516" y="595333"/>
            <a:ext cx="577099" cy="580755"/>
          </a:xfrm>
          <a:prstGeom prst="curvedConnector3">
            <a:avLst/>
          </a:prstGeom>
          <a:ln>
            <a:tailEnd type="none"/>
          </a:ln>
        </p:spPr>
        <p:style>
          <a:lnRef idx="1">
            <a:schemeClr val="accent1"/>
          </a:lnRef>
          <a:fillRef idx="0">
            <a:schemeClr val="accent1"/>
          </a:fillRef>
          <a:effectRef idx="0">
            <a:schemeClr val="accent1"/>
          </a:effectRef>
          <a:fontRef idx="minor">
            <a:schemeClr val="tx1"/>
          </a:fontRef>
        </p:style>
      </p:cxnSp>
      <p:cxnSp>
        <p:nvCxnSpPr>
          <p:cNvPr id="18" name="Curved Connector 17">
            <a:extLst>
              <a:ext uri="{FF2B5EF4-FFF2-40B4-BE49-F238E27FC236}">
                <a16:creationId xmlns:a16="http://schemas.microsoft.com/office/drawing/2014/main" id="{1BF0F2BB-6A3D-EEEE-3E7E-65C0F533BFC8}"/>
              </a:ext>
            </a:extLst>
          </p:cNvPr>
          <p:cNvCxnSpPr>
            <a:cxnSpLocks/>
            <a:stCxn id="2" idx="3"/>
            <a:endCxn id="4" idx="1"/>
          </p:cNvCxnSpPr>
          <p:nvPr/>
        </p:nvCxnSpPr>
        <p:spPr>
          <a:xfrm flipV="1">
            <a:off x="5143385" y="595332"/>
            <a:ext cx="407126" cy="580755"/>
          </a:xfrm>
          <a:prstGeom prst="curvedConnector3">
            <a:avLst/>
          </a:prstGeom>
          <a:ln>
            <a:tailEnd type="none"/>
          </a:ln>
        </p:spPr>
        <p:style>
          <a:lnRef idx="1">
            <a:schemeClr val="accent1"/>
          </a:lnRef>
          <a:fillRef idx="0">
            <a:schemeClr val="accent1"/>
          </a:fillRef>
          <a:effectRef idx="0">
            <a:schemeClr val="accent1"/>
          </a:effectRef>
          <a:fontRef idx="minor">
            <a:schemeClr val="tx1"/>
          </a:fontRef>
        </p:style>
      </p:cxnSp>
      <p:cxnSp>
        <p:nvCxnSpPr>
          <p:cNvPr id="21" name="Curved Connector 20">
            <a:extLst>
              <a:ext uri="{FF2B5EF4-FFF2-40B4-BE49-F238E27FC236}">
                <a16:creationId xmlns:a16="http://schemas.microsoft.com/office/drawing/2014/main" id="{D7DF83FD-EDBB-B824-6792-ACEFD38A76C9}"/>
              </a:ext>
            </a:extLst>
          </p:cNvPr>
          <p:cNvCxnSpPr>
            <a:cxnSpLocks/>
            <a:stCxn id="2" idx="1"/>
            <a:endCxn id="7" idx="3"/>
          </p:cNvCxnSpPr>
          <p:nvPr/>
        </p:nvCxnSpPr>
        <p:spPr>
          <a:xfrm rot="10800000" flipV="1">
            <a:off x="3432142" y="1176087"/>
            <a:ext cx="568473" cy="563576"/>
          </a:xfrm>
          <a:prstGeom prst="curvedConnector3">
            <a:avLst/>
          </a:prstGeom>
          <a:ln>
            <a:tailEnd type="none"/>
          </a:ln>
        </p:spPr>
        <p:style>
          <a:lnRef idx="1">
            <a:schemeClr val="accent1"/>
          </a:lnRef>
          <a:fillRef idx="0">
            <a:schemeClr val="accent1"/>
          </a:fillRef>
          <a:effectRef idx="0">
            <a:schemeClr val="accent1"/>
          </a:effectRef>
          <a:fontRef idx="minor">
            <a:schemeClr val="tx1"/>
          </a:fontRef>
        </p:style>
      </p:cxnSp>
      <p:cxnSp>
        <p:nvCxnSpPr>
          <p:cNvPr id="29" name="Curved Connector 28">
            <a:extLst>
              <a:ext uri="{FF2B5EF4-FFF2-40B4-BE49-F238E27FC236}">
                <a16:creationId xmlns:a16="http://schemas.microsoft.com/office/drawing/2014/main" id="{F59208AD-EC8F-1D46-9FC6-D818794E8FAF}"/>
              </a:ext>
            </a:extLst>
          </p:cNvPr>
          <p:cNvCxnSpPr>
            <a:cxnSpLocks/>
            <a:stCxn id="2" idx="3"/>
            <a:endCxn id="5" idx="1"/>
          </p:cNvCxnSpPr>
          <p:nvPr/>
        </p:nvCxnSpPr>
        <p:spPr>
          <a:xfrm>
            <a:off x="5143385" y="1176087"/>
            <a:ext cx="407126" cy="563576"/>
          </a:xfrm>
          <a:prstGeom prst="curvedConnector3">
            <a:avLst/>
          </a:prstGeom>
          <a:ln>
            <a:tailEnd type="none"/>
          </a:ln>
        </p:spPr>
        <p:style>
          <a:lnRef idx="1">
            <a:schemeClr val="accent1"/>
          </a:lnRef>
          <a:fillRef idx="0">
            <a:schemeClr val="accent1"/>
          </a:fillRef>
          <a:effectRef idx="0">
            <a:schemeClr val="accent1"/>
          </a:effectRef>
          <a:fontRef idx="minor">
            <a:schemeClr val="tx1"/>
          </a:fontRef>
        </p:style>
      </p:cxnSp>
      <p:cxnSp>
        <p:nvCxnSpPr>
          <p:cNvPr id="32" name="Curved Connector 31">
            <a:extLst>
              <a:ext uri="{FF2B5EF4-FFF2-40B4-BE49-F238E27FC236}">
                <a16:creationId xmlns:a16="http://schemas.microsoft.com/office/drawing/2014/main" id="{E4459AA3-C0FA-BF93-7299-646941B3A28A}"/>
              </a:ext>
            </a:extLst>
          </p:cNvPr>
          <p:cNvCxnSpPr>
            <a:cxnSpLocks/>
            <a:stCxn id="2" idx="1"/>
            <a:endCxn id="3" idx="3"/>
          </p:cNvCxnSpPr>
          <p:nvPr/>
        </p:nvCxnSpPr>
        <p:spPr>
          <a:xfrm rot="10800000" flipV="1">
            <a:off x="3439348" y="1176086"/>
            <a:ext cx="561266" cy="1716831"/>
          </a:xfrm>
          <a:prstGeom prst="curvedConnector3">
            <a:avLst/>
          </a:prstGeom>
          <a:ln>
            <a:tailEnd type="none"/>
          </a:ln>
        </p:spPr>
        <p:style>
          <a:lnRef idx="1">
            <a:schemeClr val="accent1"/>
          </a:lnRef>
          <a:fillRef idx="0">
            <a:schemeClr val="accent1"/>
          </a:fillRef>
          <a:effectRef idx="0">
            <a:schemeClr val="accent1"/>
          </a:effectRef>
          <a:fontRef idx="minor">
            <a:schemeClr val="tx1"/>
          </a:fontRef>
        </p:style>
      </p:cxnSp>
      <p:cxnSp>
        <p:nvCxnSpPr>
          <p:cNvPr id="35" name="Curved Connector 34">
            <a:extLst>
              <a:ext uri="{FF2B5EF4-FFF2-40B4-BE49-F238E27FC236}">
                <a16:creationId xmlns:a16="http://schemas.microsoft.com/office/drawing/2014/main" id="{D528FF45-D19F-4577-2C4C-BDAF6CE2C24E}"/>
              </a:ext>
            </a:extLst>
          </p:cNvPr>
          <p:cNvCxnSpPr>
            <a:cxnSpLocks/>
            <a:stCxn id="2" idx="3"/>
            <a:endCxn id="6" idx="1"/>
          </p:cNvCxnSpPr>
          <p:nvPr/>
        </p:nvCxnSpPr>
        <p:spPr>
          <a:xfrm>
            <a:off x="5143385" y="1176087"/>
            <a:ext cx="414332" cy="1706576"/>
          </a:xfrm>
          <a:prstGeom prst="curvedConnector3">
            <a:avLst/>
          </a:prstGeom>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D4BFF3AD-73D4-410B-B77C-AF0F3AB433FE}"/>
              </a:ext>
            </a:extLst>
          </p:cNvPr>
          <p:cNvGrpSpPr/>
          <p:nvPr/>
        </p:nvGrpSpPr>
        <p:grpSpPr>
          <a:xfrm>
            <a:off x="78813" y="5811"/>
            <a:ext cx="1428596" cy="1486822"/>
            <a:chOff x="444849" y="-2959"/>
            <a:chExt cx="1428596" cy="1486822"/>
          </a:xfrm>
        </p:grpSpPr>
        <p:pic>
          <p:nvPicPr>
            <p:cNvPr id="37" name="Picture 2">
              <a:extLst>
                <a:ext uri="{FF2B5EF4-FFF2-40B4-BE49-F238E27FC236}">
                  <a16:creationId xmlns:a16="http://schemas.microsoft.com/office/drawing/2014/main" id="{324C9B98-AF02-59F3-DD9D-5C8233AB53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368" y="-2959"/>
              <a:ext cx="1099558" cy="1179045"/>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a:extLst>
                <a:ext uri="{FF2B5EF4-FFF2-40B4-BE49-F238E27FC236}">
                  <a16:creationId xmlns:a16="http://schemas.microsoft.com/office/drawing/2014/main" id="{DA6A7270-33D4-D362-768D-153F3F14A4AF}"/>
                </a:ext>
              </a:extLst>
            </p:cNvPr>
            <p:cNvSpPr txBox="1"/>
            <p:nvPr/>
          </p:nvSpPr>
          <p:spPr>
            <a:xfrm>
              <a:off x="444849" y="1176086"/>
              <a:ext cx="1428596" cy="307777"/>
            </a:xfrm>
            <a:prstGeom prst="rect">
              <a:avLst/>
            </a:prstGeom>
            <a:noFill/>
          </p:spPr>
          <p:txBody>
            <a:bodyPr wrap="none" rtlCol="0">
              <a:spAutoFit/>
            </a:bodyPr>
            <a:lstStyle/>
            <a:p>
              <a:r>
                <a:rPr lang="en-GB" dirty="0" err="1">
                  <a:solidFill>
                    <a:srgbClr val="4D8EE0"/>
                  </a:solidFill>
                </a:rPr>
                <a:t>F.Buzatu</a:t>
              </a:r>
              <a:r>
                <a:rPr lang="en-GB" dirty="0">
                  <a:solidFill>
                    <a:srgbClr val="4D8EE0"/>
                  </a:solidFill>
                </a:rPr>
                <a:t>, Chair</a:t>
              </a:r>
            </a:p>
          </p:txBody>
        </p:sp>
      </p:grpSp>
      <p:grpSp>
        <p:nvGrpSpPr>
          <p:cNvPr id="44" name="Group 43">
            <a:extLst>
              <a:ext uri="{FF2B5EF4-FFF2-40B4-BE49-F238E27FC236}">
                <a16:creationId xmlns:a16="http://schemas.microsoft.com/office/drawing/2014/main" id="{176486F9-AF7B-125D-4E58-EEA2B638FEEC}"/>
              </a:ext>
            </a:extLst>
          </p:cNvPr>
          <p:cNvGrpSpPr/>
          <p:nvPr/>
        </p:nvGrpSpPr>
        <p:grpSpPr>
          <a:xfrm>
            <a:off x="7083711" y="-2959"/>
            <a:ext cx="2066591" cy="1495592"/>
            <a:chOff x="7083711" y="-2959"/>
            <a:chExt cx="2066591" cy="1495592"/>
          </a:xfrm>
        </p:grpSpPr>
        <p:pic>
          <p:nvPicPr>
            <p:cNvPr id="42" name="Picture 6">
              <a:extLst>
                <a:ext uri="{FF2B5EF4-FFF2-40B4-BE49-F238E27FC236}">
                  <a16:creationId xmlns:a16="http://schemas.microsoft.com/office/drawing/2014/main" id="{9EA47533-1B6C-F2CD-0CFC-66A1967C1E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5072" y="-2959"/>
              <a:ext cx="1099559" cy="1182007"/>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D7EAE58F-38B3-3943-98D2-1BAA7EC7C8B6}"/>
                </a:ext>
              </a:extLst>
            </p:cNvPr>
            <p:cNvSpPr txBox="1"/>
            <p:nvPr/>
          </p:nvSpPr>
          <p:spPr>
            <a:xfrm>
              <a:off x="7083711" y="1184856"/>
              <a:ext cx="2066591" cy="307777"/>
            </a:xfrm>
            <a:prstGeom prst="rect">
              <a:avLst/>
            </a:prstGeom>
            <a:noFill/>
          </p:spPr>
          <p:txBody>
            <a:bodyPr wrap="none" rtlCol="0">
              <a:spAutoFit/>
            </a:bodyPr>
            <a:lstStyle/>
            <a:p>
              <a:r>
                <a:rPr lang="en-GB" dirty="0">
                  <a:solidFill>
                    <a:schemeClr val="accent1"/>
                  </a:solidFill>
                </a:rPr>
                <a:t>O. Capatina, Vice Chair</a:t>
              </a:r>
            </a:p>
          </p:txBody>
        </p:sp>
      </p:grpSp>
      <p:cxnSp>
        <p:nvCxnSpPr>
          <p:cNvPr id="46" name="Curved Connector 45">
            <a:extLst>
              <a:ext uri="{FF2B5EF4-FFF2-40B4-BE49-F238E27FC236}">
                <a16:creationId xmlns:a16="http://schemas.microsoft.com/office/drawing/2014/main" id="{E6B586EE-E5DD-3C7E-E868-56C1F6295CFA}"/>
              </a:ext>
            </a:extLst>
          </p:cNvPr>
          <p:cNvCxnSpPr>
            <a:cxnSpLocks/>
            <a:stCxn id="37" idx="3"/>
            <a:endCxn id="8" idx="1"/>
          </p:cNvCxnSpPr>
          <p:nvPr/>
        </p:nvCxnSpPr>
        <p:spPr>
          <a:xfrm flipV="1">
            <a:off x="1342890" y="595332"/>
            <a:ext cx="834325" cy="2"/>
          </a:xfrm>
          <a:prstGeom prst="curvedConnector3">
            <a:avLst/>
          </a:prstGeom>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EC457039-8182-74DA-DA6E-8D7718C11AF6}"/>
              </a:ext>
            </a:extLst>
          </p:cNvPr>
          <p:cNvGrpSpPr/>
          <p:nvPr/>
        </p:nvGrpSpPr>
        <p:grpSpPr>
          <a:xfrm>
            <a:off x="200174" y="1473065"/>
            <a:ext cx="1142716" cy="1484589"/>
            <a:chOff x="600885" y="1483863"/>
            <a:chExt cx="1142716" cy="1484589"/>
          </a:xfrm>
        </p:grpSpPr>
        <p:pic>
          <p:nvPicPr>
            <p:cNvPr id="48" name="Picture 12">
              <a:extLst>
                <a:ext uri="{FF2B5EF4-FFF2-40B4-BE49-F238E27FC236}">
                  <a16:creationId xmlns:a16="http://schemas.microsoft.com/office/drawing/2014/main" id="{BE961926-B1C4-EDE4-2872-FBBD6B22CA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0885" y="1483863"/>
              <a:ext cx="1142716" cy="1179045"/>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a:extLst>
                <a:ext uri="{FF2B5EF4-FFF2-40B4-BE49-F238E27FC236}">
                  <a16:creationId xmlns:a16="http://schemas.microsoft.com/office/drawing/2014/main" id="{4D8E6615-CECB-5D71-4E48-F1BCF5B48DAB}"/>
                </a:ext>
              </a:extLst>
            </p:cNvPr>
            <p:cNvSpPr txBox="1"/>
            <p:nvPr/>
          </p:nvSpPr>
          <p:spPr>
            <a:xfrm>
              <a:off x="694366" y="2660675"/>
              <a:ext cx="813043" cy="307777"/>
            </a:xfrm>
            <a:prstGeom prst="rect">
              <a:avLst/>
            </a:prstGeom>
            <a:noFill/>
          </p:spPr>
          <p:txBody>
            <a:bodyPr wrap="none" rtlCol="0">
              <a:spAutoFit/>
            </a:bodyPr>
            <a:lstStyle/>
            <a:p>
              <a:r>
                <a:rPr lang="en-GB" dirty="0">
                  <a:solidFill>
                    <a:schemeClr val="accent1"/>
                  </a:solidFill>
                </a:rPr>
                <a:t>C. </a:t>
              </a:r>
              <a:r>
                <a:rPr lang="en-GB" dirty="0" err="1">
                  <a:solidFill>
                    <a:schemeClr val="accent1"/>
                  </a:solidFill>
                </a:rPr>
                <a:t>Biino</a:t>
              </a:r>
              <a:endParaRPr lang="en-GB" dirty="0">
                <a:solidFill>
                  <a:schemeClr val="accent1"/>
                </a:solidFill>
              </a:endParaRPr>
            </a:p>
          </p:txBody>
        </p:sp>
      </p:grpSp>
      <p:cxnSp>
        <p:nvCxnSpPr>
          <p:cNvPr id="53" name="Curved Connector 52">
            <a:extLst>
              <a:ext uri="{FF2B5EF4-FFF2-40B4-BE49-F238E27FC236}">
                <a16:creationId xmlns:a16="http://schemas.microsoft.com/office/drawing/2014/main" id="{E5E60655-24B9-8D0C-E393-12966255A0AC}"/>
              </a:ext>
            </a:extLst>
          </p:cNvPr>
          <p:cNvCxnSpPr>
            <a:cxnSpLocks/>
            <a:stCxn id="8" idx="1"/>
            <a:endCxn id="48" idx="3"/>
          </p:cNvCxnSpPr>
          <p:nvPr/>
        </p:nvCxnSpPr>
        <p:spPr>
          <a:xfrm rot="10800000" flipV="1">
            <a:off x="1342891" y="595332"/>
            <a:ext cx="834325" cy="1467256"/>
          </a:xfrm>
          <a:prstGeom prst="curvedConnector3">
            <a:avLst/>
          </a:prstGeom>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B8AFBEC2-7FE7-17FA-E615-66072ED690A2}"/>
              </a:ext>
            </a:extLst>
          </p:cNvPr>
          <p:cNvGrpSpPr/>
          <p:nvPr/>
        </p:nvGrpSpPr>
        <p:grpSpPr>
          <a:xfrm>
            <a:off x="7203937" y="1473065"/>
            <a:ext cx="1915909" cy="1488853"/>
            <a:chOff x="7203937" y="1473065"/>
            <a:chExt cx="1915909" cy="1488853"/>
          </a:xfrm>
        </p:grpSpPr>
        <p:pic>
          <p:nvPicPr>
            <p:cNvPr id="59" name="Picture 8">
              <a:extLst>
                <a:ext uri="{FF2B5EF4-FFF2-40B4-BE49-F238E27FC236}">
                  <a16:creationId xmlns:a16="http://schemas.microsoft.com/office/drawing/2014/main" id="{76AD3413-1D0D-DD0E-1539-3BA31FD5745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00400" y="1473065"/>
              <a:ext cx="1198050" cy="1200644"/>
            </a:xfrm>
            <a:prstGeom prst="rect">
              <a:avLst/>
            </a:prstGeom>
            <a:noFill/>
            <a:extLst>
              <a:ext uri="{909E8E84-426E-40DD-AFC4-6F175D3DCCD1}">
                <a14:hiddenFill xmlns:a14="http://schemas.microsoft.com/office/drawing/2010/main">
                  <a:solidFill>
                    <a:srgbClr val="FFFFFF"/>
                  </a:solidFill>
                </a14:hiddenFill>
              </a:ext>
            </a:extLst>
          </p:spPr>
        </p:pic>
        <p:sp>
          <p:nvSpPr>
            <p:cNvPr id="60" name="TextBox 59">
              <a:extLst>
                <a:ext uri="{FF2B5EF4-FFF2-40B4-BE49-F238E27FC236}">
                  <a16:creationId xmlns:a16="http://schemas.microsoft.com/office/drawing/2014/main" id="{3341843F-79F0-4733-A0AF-391B4C7F2347}"/>
                </a:ext>
              </a:extLst>
            </p:cNvPr>
            <p:cNvSpPr txBox="1"/>
            <p:nvPr/>
          </p:nvSpPr>
          <p:spPr>
            <a:xfrm>
              <a:off x="7203937" y="2654141"/>
              <a:ext cx="1915909" cy="307777"/>
            </a:xfrm>
            <a:prstGeom prst="rect">
              <a:avLst/>
            </a:prstGeom>
            <a:noFill/>
          </p:spPr>
          <p:txBody>
            <a:bodyPr wrap="none" rtlCol="0">
              <a:spAutoFit/>
            </a:bodyPr>
            <a:lstStyle/>
            <a:p>
              <a:r>
                <a:rPr lang="en-GB" dirty="0">
                  <a:solidFill>
                    <a:schemeClr val="accent1"/>
                  </a:solidFill>
                </a:rPr>
                <a:t>V. Parma, IC Member</a:t>
              </a:r>
            </a:p>
          </p:txBody>
        </p:sp>
      </p:grpSp>
      <p:cxnSp>
        <p:nvCxnSpPr>
          <p:cNvPr id="63" name="Curved Connector 62">
            <a:extLst>
              <a:ext uri="{FF2B5EF4-FFF2-40B4-BE49-F238E27FC236}">
                <a16:creationId xmlns:a16="http://schemas.microsoft.com/office/drawing/2014/main" id="{1926E8AB-5C0F-6A99-17AA-8AA6D020FEFA}"/>
              </a:ext>
            </a:extLst>
          </p:cNvPr>
          <p:cNvCxnSpPr>
            <a:cxnSpLocks/>
            <a:stCxn id="4" idx="3"/>
            <a:endCxn id="42" idx="1"/>
          </p:cNvCxnSpPr>
          <p:nvPr/>
        </p:nvCxnSpPr>
        <p:spPr>
          <a:xfrm flipV="1">
            <a:off x="6796811" y="588045"/>
            <a:ext cx="638261" cy="7287"/>
          </a:xfrm>
          <a:prstGeom prst="curvedConnector3">
            <a:avLst/>
          </a:prstGeom>
        </p:spPr>
        <p:style>
          <a:lnRef idx="1">
            <a:schemeClr val="accent1"/>
          </a:lnRef>
          <a:fillRef idx="0">
            <a:schemeClr val="accent1"/>
          </a:fillRef>
          <a:effectRef idx="0">
            <a:schemeClr val="accent1"/>
          </a:effectRef>
          <a:fontRef idx="minor">
            <a:schemeClr val="tx1"/>
          </a:fontRef>
        </p:style>
      </p:cxnSp>
      <p:cxnSp>
        <p:nvCxnSpPr>
          <p:cNvPr id="66" name="Curved Connector 65">
            <a:extLst>
              <a:ext uri="{FF2B5EF4-FFF2-40B4-BE49-F238E27FC236}">
                <a16:creationId xmlns:a16="http://schemas.microsoft.com/office/drawing/2014/main" id="{89592EBC-4BBC-32F3-D50D-50B429321AC2}"/>
              </a:ext>
            </a:extLst>
          </p:cNvPr>
          <p:cNvCxnSpPr>
            <a:cxnSpLocks/>
            <a:stCxn id="4" idx="3"/>
            <a:endCxn id="59" idx="1"/>
          </p:cNvCxnSpPr>
          <p:nvPr/>
        </p:nvCxnSpPr>
        <p:spPr>
          <a:xfrm>
            <a:off x="6796811" y="595332"/>
            <a:ext cx="603589" cy="1478055"/>
          </a:xfrm>
          <a:prstGeom prst="curvedConnector3">
            <a:avLst/>
          </a:prstGeom>
        </p:spPr>
        <p:style>
          <a:lnRef idx="1">
            <a:schemeClr val="accent1"/>
          </a:lnRef>
          <a:fillRef idx="0">
            <a:schemeClr val="accent1"/>
          </a:fillRef>
          <a:effectRef idx="0">
            <a:schemeClr val="accent1"/>
          </a:effectRef>
          <a:fontRef idx="minor">
            <a:schemeClr val="tx1"/>
          </a:fontRef>
        </p:style>
      </p:cxnSp>
      <p:grpSp>
        <p:nvGrpSpPr>
          <p:cNvPr id="71" name="Group 70">
            <a:extLst>
              <a:ext uri="{FF2B5EF4-FFF2-40B4-BE49-F238E27FC236}">
                <a16:creationId xmlns:a16="http://schemas.microsoft.com/office/drawing/2014/main" id="{A8477046-1967-21F8-80A1-F1E106F8BF2D}"/>
              </a:ext>
            </a:extLst>
          </p:cNvPr>
          <p:cNvGrpSpPr/>
          <p:nvPr/>
        </p:nvGrpSpPr>
        <p:grpSpPr>
          <a:xfrm>
            <a:off x="7400400" y="2986525"/>
            <a:ext cx="1198050" cy="1486392"/>
            <a:chOff x="7400400" y="2986525"/>
            <a:chExt cx="1198050" cy="1486392"/>
          </a:xfrm>
        </p:grpSpPr>
        <p:pic>
          <p:nvPicPr>
            <p:cNvPr id="69" name="Picture 10">
              <a:extLst>
                <a:ext uri="{FF2B5EF4-FFF2-40B4-BE49-F238E27FC236}">
                  <a16:creationId xmlns:a16="http://schemas.microsoft.com/office/drawing/2014/main" id="{B40C0678-6B99-5E5B-B8C7-C8EB99DAAE0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00400" y="2986525"/>
              <a:ext cx="1198050" cy="1198050"/>
            </a:xfrm>
            <a:prstGeom prst="rect">
              <a:avLst/>
            </a:prstGeom>
            <a:noFill/>
            <a:extLst>
              <a:ext uri="{909E8E84-426E-40DD-AFC4-6F175D3DCCD1}">
                <a14:hiddenFill xmlns:a14="http://schemas.microsoft.com/office/drawing/2010/main">
                  <a:solidFill>
                    <a:srgbClr val="FFFFFF"/>
                  </a:solidFill>
                </a14:hiddenFill>
              </a:ext>
            </a:extLst>
          </p:spPr>
        </p:pic>
        <p:sp>
          <p:nvSpPr>
            <p:cNvPr id="70" name="TextBox 69">
              <a:extLst>
                <a:ext uri="{FF2B5EF4-FFF2-40B4-BE49-F238E27FC236}">
                  <a16:creationId xmlns:a16="http://schemas.microsoft.com/office/drawing/2014/main" id="{6E9CDDA2-325F-8B94-6B1B-7A14D4E88480}"/>
                </a:ext>
              </a:extLst>
            </p:cNvPr>
            <p:cNvSpPr txBox="1"/>
            <p:nvPr/>
          </p:nvSpPr>
          <p:spPr>
            <a:xfrm>
              <a:off x="7444478" y="4165140"/>
              <a:ext cx="1080745" cy="307777"/>
            </a:xfrm>
            <a:prstGeom prst="rect">
              <a:avLst/>
            </a:prstGeom>
            <a:noFill/>
          </p:spPr>
          <p:txBody>
            <a:bodyPr wrap="none" rtlCol="0">
              <a:spAutoFit/>
            </a:bodyPr>
            <a:lstStyle/>
            <a:p>
              <a:r>
                <a:rPr lang="en-GB" dirty="0">
                  <a:solidFill>
                    <a:schemeClr val="accent1"/>
                  </a:solidFill>
                </a:rPr>
                <a:t>A. Delorme</a:t>
              </a:r>
            </a:p>
          </p:txBody>
        </p:sp>
      </p:grpSp>
      <p:cxnSp>
        <p:nvCxnSpPr>
          <p:cNvPr id="73" name="Curved Connector 72">
            <a:extLst>
              <a:ext uri="{FF2B5EF4-FFF2-40B4-BE49-F238E27FC236}">
                <a16:creationId xmlns:a16="http://schemas.microsoft.com/office/drawing/2014/main" id="{DA0C9516-883C-0406-33EC-1F985224B507}"/>
              </a:ext>
            </a:extLst>
          </p:cNvPr>
          <p:cNvCxnSpPr>
            <a:cxnSpLocks/>
            <a:stCxn id="5" idx="3"/>
            <a:endCxn id="69" idx="1"/>
          </p:cNvCxnSpPr>
          <p:nvPr/>
        </p:nvCxnSpPr>
        <p:spPr>
          <a:xfrm>
            <a:off x="6796811" y="1739663"/>
            <a:ext cx="603589" cy="1845887"/>
          </a:xfrm>
          <a:prstGeom prst="curvedConnector3">
            <a:avLst/>
          </a:prstGeom>
        </p:spPr>
        <p:style>
          <a:lnRef idx="1">
            <a:schemeClr val="accent1"/>
          </a:lnRef>
          <a:fillRef idx="0">
            <a:schemeClr val="accent1"/>
          </a:fillRef>
          <a:effectRef idx="0">
            <a:schemeClr val="accent1"/>
          </a:effectRef>
          <a:fontRef idx="minor">
            <a:schemeClr val="tx1"/>
          </a:fontRef>
        </p:style>
      </p:cxnSp>
      <p:grpSp>
        <p:nvGrpSpPr>
          <p:cNvPr id="78" name="Group 77">
            <a:extLst>
              <a:ext uri="{FF2B5EF4-FFF2-40B4-BE49-F238E27FC236}">
                <a16:creationId xmlns:a16="http://schemas.microsoft.com/office/drawing/2014/main" id="{0F3EA8F7-0CE1-B492-EBFE-80B46F7686BE}"/>
              </a:ext>
            </a:extLst>
          </p:cNvPr>
          <p:cNvGrpSpPr/>
          <p:nvPr/>
        </p:nvGrpSpPr>
        <p:grpSpPr>
          <a:xfrm>
            <a:off x="6005887" y="3350118"/>
            <a:ext cx="2502608" cy="1505816"/>
            <a:chOff x="6005887" y="3350118"/>
            <a:chExt cx="2502608" cy="1505816"/>
          </a:xfrm>
        </p:grpSpPr>
        <p:pic>
          <p:nvPicPr>
            <p:cNvPr id="76" name="Picture 18">
              <a:extLst>
                <a:ext uri="{FF2B5EF4-FFF2-40B4-BE49-F238E27FC236}">
                  <a16:creationId xmlns:a16="http://schemas.microsoft.com/office/drawing/2014/main" id="{AB1512BC-A8D3-4E54-997D-779D6736235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05887" y="3350118"/>
              <a:ext cx="1198050" cy="1198050"/>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F15A5F71-4DE5-7D86-BBE8-59929CD5A849}"/>
                </a:ext>
              </a:extLst>
            </p:cNvPr>
            <p:cNvSpPr txBox="1"/>
            <p:nvPr/>
          </p:nvSpPr>
          <p:spPr>
            <a:xfrm>
              <a:off x="6005887" y="4548157"/>
              <a:ext cx="2502608" cy="307777"/>
            </a:xfrm>
            <a:prstGeom prst="rect">
              <a:avLst/>
            </a:prstGeom>
            <a:noFill/>
          </p:spPr>
          <p:txBody>
            <a:bodyPr wrap="none" rtlCol="0">
              <a:spAutoFit/>
            </a:bodyPr>
            <a:lstStyle/>
            <a:p>
              <a:r>
                <a:rPr lang="en-GB" dirty="0">
                  <a:solidFill>
                    <a:schemeClr val="accent1"/>
                  </a:solidFill>
                </a:rPr>
                <a:t>P. Charpentier, ATC Member</a:t>
              </a:r>
            </a:p>
          </p:txBody>
        </p:sp>
      </p:grpSp>
      <p:grpSp>
        <p:nvGrpSpPr>
          <p:cNvPr id="81" name="Group 80">
            <a:extLst>
              <a:ext uri="{FF2B5EF4-FFF2-40B4-BE49-F238E27FC236}">
                <a16:creationId xmlns:a16="http://schemas.microsoft.com/office/drawing/2014/main" id="{A222E361-A3DA-94B8-8DB0-813AD68B9738}"/>
              </a:ext>
            </a:extLst>
          </p:cNvPr>
          <p:cNvGrpSpPr/>
          <p:nvPr/>
        </p:nvGrpSpPr>
        <p:grpSpPr>
          <a:xfrm>
            <a:off x="124368" y="2986525"/>
            <a:ext cx="1237839" cy="1412058"/>
            <a:chOff x="535985" y="2942237"/>
            <a:chExt cx="1237839" cy="1412058"/>
          </a:xfrm>
        </p:grpSpPr>
        <p:pic>
          <p:nvPicPr>
            <p:cNvPr id="79" name="Picture 16">
              <a:extLst>
                <a:ext uri="{FF2B5EF4-FFF2-40B4-BE49-F238E27FC236}">
                  <a16:creationId xmlns:a16="http://schemas.microsoft.com/office/drawing/2014/main" id="{3FBA0B6B-0BFD-80F9-5564-EFBB5717F99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0885" y="2942237"/>
              <a:ext cx="1108041" cy="1108041"/>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79">
              <a:extLst>
                <a:ext uri="{FF2B5EF4-FFF2-40B4-BE49-F238E27FC236}">
                  <a16:creationId xmlns:a16="http://schemas.microsoft.com/office/drawing/2014/main" id="{7DEB8545-4E63-5DCA-A626-CD4DFBBB8BC4}"/>
                </a:ext>
              </a:extLst>
            </p:cNvPr>
            <p:cNvSpPr txBox="1"/>
            <p:nvPr/>
          </p:nvSpPr>
          <p:spPr>
            <a:xfrm>
              <a:off x="535985" y="4046518"/>
              <a:ext cx="1237839" cy="307777"/>
            </a:xfrm>
            <a:prstGeom prst="rect">
              <a:avLst/>
            </a:prstGeom>
            <a:noFill/>
          </p:spPr>
          <p:txBody>
            <a:bodyPr wrap="none" rtlCol="0">
              <a:spAutoFit/>
            </a:bodyPr>
            <a:lstStyle/>
            <a:p>
              <a:r>
                <a:rPr lang="en-GB" dirty="0">
                  <a:solidFill>
                    <a:schemeClr val="accent1"/>
                  </a:solidFill>
                </a:rPr>
                <a:t>T. </a:t>
              </a:r>
              <a:r>
                <a:rPr lang="en-GB" dirty="0" err="1">
                  <a:solidFill>
                    <a:schemeClr val="accent1"/>
                  </a:solidFill>
                </a:rPr>
                <a:t>Groffmann</a:t>
              </a:r>
              <a:endParaRPr lang="en-GB" dirty="0">
                <a:solidFill>
                  <a:schemeClr val="accent1"/>
                </a:solidFill>
              </a:endParaRPr>
            </a:p>
          </p:txBody>
        </p:sp>
      </p:grpSp>
      <p:cxnSp>
        <p:nvCxnSpPr>
          <p:cNvPr id="83" name="Curved Connector 82">
            <a:extLst>
              <a:ext uri="{FF2B5EF4-FFF2-40B4-BE49-F238E27FC236}">
                <a16:creationId xmlns:a16="http://schemas.microsoft.com/office/drawing/2014/main" id="{83644CDB-AD79-1EDE-8A8F-AFD68EA56983}"/>
              </a:ext>
            </a:extLst>
          </p:cNvPr>
          <p:cNvCxnSpPr>
            <a:cxnSpLocks/>
            <a:stCxn id="7" idx="1"/>
            <a:endCxn id="79" idx="3"/>
          </p:cNvCxnSpPr>
          <p:nvPr/>
        </p:nvCxnSpPr>
        <p:spPr>
          <a:xfrm rot="10800000" flipV="1">
            <a:off x="1297309" y="1739662"/>
            <a:ext cx="888532" cy="1800883"/>
          </a:xfrm>
          <a:prstGeom prst="curvedConnector3">
            <a:avLst/>
          </a:prstGeom>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695F4CF5-A0B1-507C-1769-E88B6064A07B}"/>
              </a:ext>
            </a:extLst>
          </p:cNvPr>
          <p:cNvGrpSpPr/>
          <p:nvPr/>
        </p:nvGrpSpPr>
        <p:grpSpPr>
          <a:xfrm>
            <a:off x="1052420" y="3348165"/>
            <a:ext cx="1677710" cy="1489151"/>
            <a:chOff x="1131281" y="3335746"/>
            <a:chExt cx="1677710" cy="1489151"/>
          </a:xfrm>
        </p:grpSpPr>
        <p:pic>
          <p:nvPicPr>
            <p:cNvPr id="93" name="Picture 14">
              <a:extLst>
                <a:ext uri="{FF2B5EF4-FFF2-40B4-BE49-F238E27FC236}">
                  <a16:creationId xmlns:a16="http://schemas.microsoft.com/office/drawing/2014/main" id="{07815B0D-2448-BB98-0BAC-387FE810F01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28065" y="3335746"/>
              <a:ext cx="1180926" cy="1156323"/>
            </a:xfrm>
            <a:prstGeom prst="rect">
              <a:avLst/>
            </a:prstGeom>
            <a:noFill/>
            <a:extLst>
              <a:ext uri="{909E8E84-426E-40DD-AFC4-6F175D3DCCD1}">
                <a14:hiddenFill xmlns:a14="http://schemas.microsoft.com/office/drawing/2010/main">
                  <a:solidFill>
                    <a:srgbClr val="FFFFFF"/>
                  </a:solidFill>
                </a14:hiddenFill>
              </a:ext>
            </a:extLst>
          </p:spPr>
        </p:pic>
        <p:sp>
          <p:nvSpPr>
            <p:cNvPr id="94" name="TextBox 93">
              <a:extLst>
                <a:ext uri="{FF2B5EF4-FFF2-40B4-BE49-F238E27FC236}">
                  <a16:creationId xmlns:a16="http://schemas.microsoft.com/office/drawing/2014/main" id="{020EB362-9086-7A94-0988-1F8A6FDA78F1}"/>
                </a:ext>
              </a:extLst>
            </p:cNvPr>
            <p:cNvSpPr txBox="1"/>
            <p:nvPr/>
          </p:nvSpPr>
          <p:spPr>
            <a:xfrm>
              <a:off x="1131281" y="4517120"/>
              <a:ext cx="1569660" cy="307777"/>
            </a:xfrm>
            <a:prstGeom prst="rect">
              <a:avLst/>
            </a:prstGeom>
            <a:noFill/>
          </p:spPr>
          <p:txBody>
            <a:bodyPr wrap="none" rtlCol="0">
              <a:spAutoFit/>
            </a:bodyPr>
            <a:lstStyle/>
            <a:p>
              <a:r>
                <a:rPr lang="en-GB" dirty="0">
                  <a:solidFill>
                    <a:schemeClr val="accent1"/>
                  </a:solidFill>
                </a:rPr>
                <a:t>R. Bello, IC Chair</a:t>
              </a:r>
            </a:p>
          </p:txBody>
        </p:sp>
      </p:grpSp>
      <p:grpSp>
        <p:nvGrpSpPr>
          <p:cNvPr id="99" name="Group 98">
            <a:extLst>
              <a:ext uri="{FF2B5EF4-FFF2-40B4-BE49-F238E27FC236}">
                <a16:creationId xmlns:a16="http://schemas.microsoft.com/office/drawing/2014/main" id="{3648ECED-03ED-DC28-C46E-60AF775D5235}"/>
              </a:ext>
            </a:extLst>
          </p:cNvPr>
          <p:cNvGrpSpPr/>
          <p:nvPr/>
        </p:nvGrpSpPr>
        <p:grpSpPr>
          <a:xfrm>
            <a:off x="2694562" y="3353259"/>
            <a:ext cx="1877437" cy="1487196"/>
            <a:chOff x="2694562" y="3353259"/>
            <a:chExt cx="1877437" cy="1487196"/>
          </a:xfrm>
        </p:grpSpPr>
        <p:pic>
          <p:nvPicPr>
            <p:cNvPr id="96" name="Picture 20">
              <a:extLst>
                <a:ext uri="{FF2B5EF4-FFF2-40B4-BE49-F238E27FC236}">
                  <a16:creationId xmlns:a16="http://schemas.microsoft.com/office/drawing/2014/main" id="{8D64DF64-75C9-3086-6E9B-8AD1F7E83CC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90110" y="3353259"/>
              <a:ext cx="1136924" cy="1194897"/>
            </a:xfrm>
            <a:prstGeom prst="rect">
              <a:avLst/>
            </a:prstGeom>
            <a:noFill/>
            <a:extLst>
              <a:ext uri="{909E8E84-426E-40DD-AFC4-6F175D3DCCD1}">
                <a14:hiddenFill xmlns:a14="http://schemas.microsoft.com/office/drawing/2010/main">
                  <a:solidFill>
                    <a:srgbClr val="FFFFFF"/>
                  </a:solidFill>
                </a14:hiddenFill>
              </a:ext>
            </a:extLst>
          </p:spPr>
        </p:pic>
        <p:sp>
          <p:nvSpPr>
            <p:cNvPr id="98" name="TextBox 97">
              <a:extLst>
                <a:ext uri="{FF2B5EF4-FFF2-40B4-BE49-F238E27FC236}">
                  <a16:creationId xmlns:a16="http://schemas.microsoft.com/office/drawing/2014/main" id="{F9223E5F-6F64-83B3-D168-C90E2C3714C0}"/>
                </a:ext>
              </a:extLst>
            </p:cNvPr>
            <p:cNvSpPr txBox="1"/>
            <p:nvPr/>
          </p:nvSpPr>
          <p:spPr>
            <a:xfrm>
              <a:off x="2694562" y="4532678"/>
              <a:ext cx="1877437" cy="307777"/>
            </a:xfrm>
            <a:prstGeom prst="rect">
              <a:avLst/>
            </a:prstGeom>
            <a:noFill/>
          </p:spPr>
          <p:txBody>
            <a:bodyPr wrap="none" rtlCol="0">
              <a:spAutoFit/>
            </a:bodyPr>
            <a:lstStyle/>
            <a:p>
              <a:r>
                <a:rPr lang="en-GB" dirty="0">
                  <a:solidFill>
                    <a:schemeClr val="accent1"/>
                  </a:solidFill>
                </a:rPr>
                <a:t>J. Segars, ATC Chair</a:t>
              </a:r>
            </a:p>
          </p:txBody>
        </p:sp>
      </p:grpSp>
      <p:grpSp>
        <p:nvGrpSpPr>
          <p:cNvPr id="101" name="Group 100">
            <a:extLst>
              <a:ext uri="{FF2B5EF4-FFF2-40B4-BE49-F238E27FC236}">
                <a16:creationId xmlns:a16="http://schemas.microsoft.com/office/drawing/2014/main" id="{FAA19CA5-4224-D222-14E3-BD1B4FE091A1}"/>
              </a:ext>
            </a:extLst>
          </p:cNvPr>
          <p:cNvGrpSpPr/>
          <p:nvPr/>
        </p:nvGrpSpPr>
        <p:grpSpPr>
          <a:xfrm>
            <a:off x="4602326" y="3339863"/>
            <a:ext cx="1163020" cy="1497453"/>
            <a:chOff x="4602326" y="3339863"/>
            <a:chExt cx="1163020" cy="1497453"/>
          </a:xfrm>
        </p:grpSpPr>
        <p:pic>
          <p:nvPicPr>
            <p:cNvPr id="97" name="Picture 22">
              <a:extLst>
                <a:ext uri="{FF2B5EF4-FFF2-40B4-BE49-F238E27FC236}">
                  <a16:creationId xmlns:a16="http://schemas.microsoft.com/office/drawing/2014/main" id="{C60D4F54-9F8A-60F2-6D05-C1771D26923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02326" y="3339863"/>
              <a:ext cx="1163020" cy="1189679"/>
            </a:xfrm>
            <a:prstGeom prst="rect">
              <a:avLst/>
            </a:prstGeom>
            <a:noFill/>
            <a:extLst>
              <a:ext uri="{909E8E84-426E-40DD-AFC4-6F175D3DCCD1}">
                <a14:hiddenFill xmlns:a14="http://schemas.microsoft.com/office/drawing/2010/main">
                  <a:solidFill>
                    <a:srgbClr val="FFFFFF"/>
                  </a:solidFill>
                </a14:hiddenFill>
              </a:ext>
            </a:extLst>
          </p:spPr>
        </p:pic>
        <p:sp>
          <p:nvSpPr>
            <p:cNvPr id="100" name="TextBox 99">
              <a:extLst>
                <a:ext uri="{FF2B5EF4-FFF2-40B4-BE49-F238E27FC236}">
                  <a16:creationId xmlns:a16="http://schemas.microsoft.com/office/drawing/2014/main" id="{45D157D3-7DF3-55D6-A614-84BE941577AD}"/>
                </a:ext>
              </a:extLst>
            </p:cNvPr>
            <p:cNvSpPr txBox="1"/>
            <p:nvPr/>
          </p:nvSpPr>
          <p:spPr>
            <a:xfrm>
              <a:off x="4747086" y="4529539"/>
              <a:ext cx="803425" cy="307777"/>
            </a:xfrm>
            <a:prstGeom prst="rect">
              <a:avLst/>
            </a:prstGeom>
            <a:noFill/>
          </p:spPr>
          <p:txBody>
            <a:bodyPr wrap="none" rtlCol="0">
              <a:spAutoFit/>
            </a:bodyPr>
            <a:lstStyle/>
            <a:p>
              <a:r>
                <a:rPr lang="en-GB" dirty="0">
                  <a:solidFill>
                    <a:schemeClr val="accent1"/>
                  </a:solidFill>
                </a:rPr>
                <a:t>A. Hilka</a:t>
              </a:r>
            </a:p>
          </p:txBody>
        </p:sp>
      </p:grpSp>
      <p:cxnSp>
        <p:nvCxnSpPr>
          <p:cNvPr id="103" name="Curved Connector 102">
            <a:extLst>
              <a:ext uri="{FF2B5EF4-FFF2-40B4-BE49-F238E27FC236}">
                <a16:creationId xmlns:a16="http://schemas.microsoft.com/office/drawing/2014/main" id="{FCBC9C07-25CC-8D8C-34C8-9EF07A8F5A14}"/>
              </a:ext>
            </a:extLst>
          </p:cNvPr>
          <p:cNvCxnSpPr>
            <a:cxnSpLocks/>
            <a:stCxn id="9" idx="2"/>
            <a:endCxn id="97" idx="0"/>
          </p:cNvCxnSpPr>
          <p:nvPr/>
        </p:nvCxnSpPr>
        <p:spPr>
          <a:xfrm rot="16200000" flipH="1">
            <a:off x="4722461" y="2878487"/>
            <a:ext cx="310913" cy="611837"/>
          </a:xfrm>
          <a:prstGeom prst="curved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07" name="Curved Connector 106">
            <a:extLst>
              <a:ext uri="{FF2B5EF4-FFF2-40B4-BE49-F238E27FC236}">
                <a16:creationId xmlns:a16="http://schemas.microsoft.com/office/drawing/2014/main" id="{8FADBD56-8682-73A7-8BDC-4E7AC12FCF41}"/>
              </a:ext>
            </a:extLst>
          </p:cNvPr>
          <p:cNvCxnSpPr>
            <a:cxnSpLocks/>
            <a:stCxn id="9" idx="2"/>
            <a:endCxn id="96" idx="0"/>
          </p:cNvCxnSpPr>
          <p:nvPr/>
        </p:nvCxnSpPr>
        <p:spPr>
          <a:xfrm rot="5400000">
            <a:off x="4053132" y="2834391"/>
            <a:ext cx="324309" cy="713427"/>
          </a:xfrm>
          <a:prstGeom prst="curvedConnector3">
            <a:avLst/>
          </a:prstGeom>
        </p:spPr>
        <p:style>
          <a:lnRef idx="1">
            <a:schemeClr val="accent1"/>
          </a:lnRef>
          <a:fillRef idx="0">
            <a:schemeClr val="accent1"/>
          </a:fillRef>
          <a:effectRef idx="0">
            <a:schemeClr val="accent1"/>
          </a:effectRef>
          <a:fontRef idx="minor">
            <a:schemeClr val="tx1"/>
          </a:fontRef>
        </p:style>
      </p:cxnSp>
      <p:cxnSp>
        <p:nvCxnSpPr>
          <p:cNvPr id="110" name="Curved Connector 109">
            <a:extLst>
              <a:ext uri="{FF2B5EF4-FFF2-40B4-BE49-F238E27FC236}">
                <a16:creationId xmlns:a16="http://schemas.microsoft.com/office/drawing/2014/main" id="{D260BCAF-C587-AE00-B49D-CDDC0328C350}"/>
              </a:ext>
            </a:extLst>
          </p:cNvPr>
          <p:cNvCxnSpPr>
            <a:cxnSpLocks/>
            <a:stCxn id="3" idx="1"/>
          </p:cNvCxnSpPr>
          <p:nvPr/>
        </p:nvCxnSpPr>
        <p:spPr>
          <a:xfrm rot="10800000" flipV="1">
            <a:off x="1816288" y="2892918"/>
            <a:ext cx="376761" cy="483364"/>
          </a:xfrm>
          <a:prstGeom prst="curvedConnector2">
            <a:avLst/>
          </a:prstGeom>
        </p:spPr>
        <p:style>
          <a:lnRef idx="1">
            <a:schemeClr val="accent1"/>
          </a:lnRef>
          <a:fillRef idx="0">
            <a:schemeClr val="accent1"/>
          </a:fillRef>
          <a:effectRef idx="0">
            <a:schemeClr val="accent1"/>
          </a:effectRef>
          <a:fontRef idx="minor">
            <a:schemeClr val="tx1"/>
          </a:fontRef>
        </p:style>
      </p:cxnSp>
      <p:cxnSp>
        <p:nvCxnSpPr>
          <p:cNvPr id="113" name="Curved Connector 112">
            <a:extLst>
              <a:ext uri="{FF2B5EF4-FFF2-40B4-BE49-F238E27FC236}">
                <a16:creationId xmlns:a16="http://schemas.microsoft.com/office/drawing/2014/main" id="{2F35A0C7-6E90-C506-C3E1-9F27A30073DD}"/>
              </a:ext>
            </a:extLst>
          </p:cNvPr>
          <p:cNvCxnSpPr>
            <a:cxnSpLocks/>
            <a:stCxn id="6" idx="3"/>
          </p:cNvCxnSpPr>
          <p:nvPr/>
        </p:nvCxnSpPr>
        <p:spPr>
          <a:xfrm>
            <a:off x="6804017" y="2882663"/>
            <a:ext cx="146935" cy="465502"/>
          </a:xfrm>
          <a:prstGeom prst="curved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484663"/>
      </p:ext>
    </p:extLst>
  </p:cSld>
  <p:clrMapOvr>
    <a:masterClrMapping/>
  </p:clrMapOvr>
</p:sld>
</file>

<file path=ppt/theme/theme1.xml><?xml version="1.0" encoding="utf-8"?>
<a:theme xmlns:a="http://schemas.openxmlformats.org/drawingml/2006/main" name="Medical Conference Style Presentation by Slidesgo">
  <a:themeElements>
    <a:clrScheme name="Simple Light">
      <a:dk1>
        <a:srgbClr val="2066B8"/>
      </a:dk1>
      <a:lt1>
        <a:srgbClr val="000000"/>
      </a:lt1>
      <a:dk2>
        <a:srgbClr val="FFFFFF"/>
      </a:dk2>
      <a:lt2>
        <a:srgbClr val="11437E"/>
      </a:lt2>
      <a:accent1>
        <a:srgbClr val="4D8EE0"/>
      </a:accent1>
      <a:accent2>
        <a:srgbClr val="E2E2E2"/>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2E3563EE6381448F28DA01B12B3221" ma:contentTypeVersion="13" ma:contentTypeDescription="Create a new document." ma:contentTypeScope="" ma:versionID="f947050df1a0bc18f9a56e40acb172e2">
  <xsd:schema xmlns:xsd="http://www.w3.org/2001/XMLSchema" xmlns:xs="http://www.w3.org/2001/XMLSchema" xmlns:p="http://schemas.microsoft.com/office/2006/metadata/properties" xmlns:ns3="609505d8-994d-4895-910b-0fbfd37d8dcb" xmlns:ns4="fb0d7ef2-66e8-45a8-841e-787aa476aa24" targetNamespace="http://schemas.microsoft.com/office/2006/metadata/properties" ma:root="true" ma:fieldsID="b75dc5ac42cc4ac120c56ce14f44c29f" ns3:_="" ns4:_="">
    <xsd:import namespace="609505d8-994d-4895-910b-0fbfd37d8dcb"/>
    <xsd:import namespace="fb0d7ef2-66e8-45a8-841e-787aa476aa24"/>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_activity" minOccurs="0"/>
                <xsd:element ref="ns3:MediaServiceAutoTags" minOccurs="0"/>
                <xsd:element ref="ns3:MediaServiceOCR" minOccurs="0"/>
                <xsd:element ref="ns3:MediaServiceGenerationTime" minOccurs="0"/>
                <xsd:element ref="ns3:MediaServiceEventHashCode" minOccurs="0"/>
                <xsd:element ref="ns3:MediaServiceObjectDetectorVersions" minOccurs="0"/>
                <xsd:element ref="ns3:MediaServiceSearchPropertie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9505d8-994d-4895-910b-0fbfd37d8d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3" nillable="true" ma:displayName="_activity" ma:hidden="true" ma:internalName="_activity">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d7ef2-66e8-45a8-841e-787aa476aa2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609505d8-994d-4895-910b-0fbfd37d8dc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B83F13-4505-41E1-86AB-E30E6B632EC9}">
  <ds:schemaRefs>
    <ds:schemaRef ds:uri="609505d8-994d-4895-910b-0fbfd37d8dcb"/>
    <ds:schemaRef ds:uri="fb0d7ef2-66e8-45a8-841e-787aa476aa2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574C25A-478C-4ADF-BB28-D0C0B81E450C}">
  <ds:schemaRefs>
    <ds:schemaRef ds:uri="fb0d7ef2-66e8-45a8-841e-787aa476aa24"/>
    <ds:schemaRef ds:uri="http://purl.org/dc/dcmitype/"/>
    <ds:schemaRef ds:uri="609505d8-994d-4895-910b-0fbfd37d8dcb"/>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purl.org/dc/terms/"/>
    <ds:schemaRef ds:uri="http://purl.org/dc/elements/1.1/"/>
  </ds:schemaRefs>
</ds:datastoreItem>
</file>

<file path=customXml/itemProps3.xml><?xml version="1.0" encoding="utf-8"?>
<ds:datastoreItem xmlns:ds="http://schemas.openxmlformats.org/officeDocument/2006/customXml" ds:itemID="{7D0525F9-5FED-4ED2-B5AA-E2EC7156BD3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16890</TotalTime>
  <Words>3528</Words>
  <Application>Microsoft Macintosh PowerPoint</Application>
  <PresentationFormat>On-screen Show (16:9)</PresentationFormat>
  <Paragraphs>430</Paragraphs>
  <Slides>43</Slides>
  <Notes>21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43</vt:i4>
      </vt:variant>
    </vt:vector>
  </HeadingPairs>
  <TitlesOfParts>
    <vt:vector size="54" baseType="lpstr">
      <vt:lpstr>Aptos Narrow</vt:lpstr>
      <vt:lpstr>Arial</vt:lpstr>
      <vt:lpstr>Be Vietnam Pro Black</vt:lpstr>
      <vt:lpstr>Calibri</vt:lpstr>
      <vt:lpstr>Inter</vt:lpstr>
      <vt:lpstr>Monotype Sorts</vt:lpstr>
      <vt:lpstr>Raleway</vt:lpstr>
      <vt:lpstr>Symbol</vt:lpstr>
      <vt:lpstr>Times New Roman</vt:lpstr>
      <vt:lpstr>Wingdings</vt:lpstr>
      <vt:lpstr>Medical Conference Style Presentation by Slidesgo</vt:lpstr>
      <vt:lpstr>Social protection at CERN CERN Pension Fund</vt:lpstr>
      <vt:lpstr>CERN Pension Fund – Story of Successes and Challenges  SA Seminar, June 24th 2025 O.Capatina &amp; P.Hristov </vt:lpstr>
      <vt:lpstr>Outline</vt:lpstr>
      <vt:lpstr>CERN Pension Fund General Information</vt:lpstr>
      <vt:lpstr>The purpose of the CERN Pension Fund</vt:lpstr>
      <vt:lpstr>Pension Fund - Introduction</vt:lpstr>
      <vt:lpstr>Governance Arrangements for the Pension Fund</vt:lpstr>
      <vt:lpstr>Governance Principles</vt:lpstr>
      <vt:lpstr>PowerPoint Presentation</vt:lpstr>
      <vt:lpstr>The Pension Fund Management Unit (PFMU)</vt:lpstr>
      <vt:lpstr>The Pension Fund: Strategic Partners</vt:lpstr>
      <vt:lpstr>CERN Pension Fund History</vt:lpstr>
      <vt:lpstr>History</vt:lpstr>
      <vt:lpstr>Looking back over seven decades…</vt:lpstr>
      <vt:lpstr>PowerPoint Presentation</vt:lpstr>
      <vt:lpstr>Some milestones from the history…</vt:lpstr>
      <vt:lpstr>Some milestones from the history…</vt:lpstr>
      <vt:lpstr>Pension Fund Deficit</vt:lpstr>
      <vt:lpstr>Package of Measures 2010-2012</vt:lpstr>
      <vt:lpstr>Package of Measures: Effect</vt:lpstr>
      <vt:lpstr>CERN Pension Fund Statistics and Status </vt:lpstr>
      <vt:lpstr>Statistics (01/01/2025)</vt:lpstr>
      <vt:lpstr>PowerPoint Presentation</vt:lpstr>
      <vt:lpstr>Actuarial Calculations: Some details</vt:lpstr>
      <vt:lpstr>Funded level = Assets/Liabilities</vt:lpstr>
      <vt:lpstr>Investment and Results</vt:lpstr>
      <vt:lpstr>Asset Classes</vt:lpstr>
      <vt:lpstr>Risk Measure – Conditional Value at Risk </vt:lpstr>
      <vt:lpstr>Strategic Asset Allocation (SAA)</vt:lpstr>
      <vt:lpstr>Risk of the Current Asset Allocation vs Risk Limit</vt:lpstr>
      <vt:lpstr>Strategic asset allocation vs current. Net asset value</vt:lpstr>
      <vt:lpstr>Pension Fund Cash Flows 2024, MCHF</vt:lpstr>
      <vt:lpstr>PowerPoint Presentation</vt:lpstr>
      <vt:lpstr>Contributions Balance</vt:lpstr>
      <vt:lpstr>Real Return = Nominal Return - Inflation</vt:lpstr>
      <vt:lpstr>Long term performance vs objective </vt:lpstr>
      <vt:lpstr>Comparisons with Swiss Pension Funds</vt:lpstr>
      <vt:lpstr>Pension Fund – Active Working Groups</vt:lpstr>
      <vt:lpstr>Working Group on PF Factors and Parameters </vt:lpstr>
      <vt:lpstr>Working Group on the solutions in case of CERN closing </vt:lpstr>
      <vt:lpstr>Conclusions</vt:lpstr>
      <vt:lpstr>Additional information &amp; References</vt:lpstr>
      <vt:lpstr>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Fiona Nancy Brenugat</dc:creator>
  <cp:keywords/>
  <dc:description/>
  <cp:lastModifiedBy>Peter Hristov</cp:lastModifiedBy>
  <cp:revision>111</cp:revision>
  <cp:lastPrinted>2025-02-10T09:19:24Z</cp:lastPrinted>
  <dcterms:modified xsi:type="dcterms:W3CDTF">2025-06-24T09:21:01Z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0x010100F52E3563EE6381448F28DA01B12B3221</vt:lpwstr>
  </property>
</Properties>
</file>